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sldIdLst>
    <p:sldId id="258" r:id="rId3"/>
    <p:sldId id="263" r:id="rId4"/>
    <p:sldId id="318" r:id="rId5"/>
    <p:sldId id="319" r:id="rId6"/>
    <p:sldId id="320" r:id="rId7"/>
    <p:sldId id="325" r:id="rId8"/>
    <p:sldId id="321" r:id="rId9"/>
    <p:sldId id="322" r:id="rId10"/>
    <p:sldId id="324" r:id="rId11"/>
    <p:sldId id="326" r:id="rId12"/>
    <p:sldId id="323" r:id="rId13"/>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Sardelli" initials="AS" lastIdx="20" clrIdx="0">
    <p:extLst>
      <p:ext uri="{19B8F6BF-5375-455C-9EA6-DF929625EA0E}">
        <p15:presenceInfo xmlns:p15="http://schemas.microsoft.com/office/powerpoint/2012/main" userId="5781e53c7b0954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C8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5226" autoAdjust="0"/>
  </p:normalViewPr>
  <p:slideViewPr>
    <p:cSldViewPr snapToGrid="0" snapToObjects="1">
      <p:cViewPr varScale="1">
        <p:scale>
          <a:sx n="78" d="100"/>
          <a:sy n="78" d="100"/>
        </p:scale>
        <p:origin x="907" y="72"/>
      </p:cViewPr>
      <p:guideLst>
        <p:guide orient="horz" pos="2160"/>
        <p:guide pos="3840"/>
      </p:guideLst>
    </p:cSldViewPr>
  </p:slideViewPr>
  <p:outlineViewPr>
    <p:cViewPr>
      <p:scale>
        <a:sx n="33" d="100"/>
        <a:sy n="33" d="100"/>
      </p:scale>
      <p:origin x="0" y="-3811"/>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1T17:19:49.943" idx="3">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21T17:19:49.943" idx="13">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1T17:19:49.943" idx="14">
    <p:pos x="10" y="10"/>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1T17:19:49.943" idx="15">
    <p:pos x="10" y="10"/>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1T17:19:49.943" idx="20">
    <p:pos x="10" y="10"/>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1T17:19:49.943" idx="16">
    <p:pos x="10" y="10"/>
    <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7-21T17:19:49.943" idx="17">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7-21T17:19:49.943" idx="19">
    <p:pos x="10" y="10"/>
    <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7-21T17:19:49.943" idx="18">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E777C-5CB6-462E-BD24-A5A88107DDC4}" type="datetimeFigureOut">
              <a:rPr lang="it-IT" smtClean="0"/>
              <a:t>30/05/2022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B5212-BB88-4088-8165-C85EF3408E79}" type="slidenum">
              <a:rPr lang="it-IT" smtClean="0"/>
              <a:t>‹N›</a:t>
            </a:fld>
            <a:endParaRPr lang="it-IT" dirty="0"/>
          </a:p>
        </p:txBody>
      </p:sp>
    </p:spTree>
    <p:extLst>
      <p:ext uri="{BB962C8B-B14F-4D97-AF65-F5344CB8AC3E}">
        <p14:creationId xmlns:p14="http://schemas.microsoft.com/office/powerpoint/2010/main" val="1659028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404052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172784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395602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C47D96A-E8C3-4E0B-B5D2-787BF9B6FD3B}" type="datetimeFigureOut">
              <a:rPr lang="en-GB" smtClean="0"/>
              <a:t>30/05/2022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3EDD55-8F1D-43BB-9BD7-597353DB9E65}" type="slidenum">
              <a:rPr lang="en-GB" smtClean="0"/>
              <a:t>‹N›</a:t>
            </a:fld>
            <a:endParaRPr lang="en-GB" dirty="0"/>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85583"/>
          <a:stretch/>
        </p:blipFill>
        <p:spPr>
          <a:xfrm>
            <a:off x="-5229" y="5832428"/>
            <a:ext cx="971387" cy="1025572"/>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77600" y="6061812"/>
            <a:ext cx="941526" cy="701900"/>
          </a:xfrm>
          <a:prstGeom prst="rect">
            <a:avLst/>
          </a:prstGeom>
        </p:spPr>
      </p:pic>
    </p:spTree>
    <p:extLst>
      <p:ext uri="{BB962C8B-B14F-4D97-AF65-F5344CB8AC3E}">
        <p14:creationId xmlns:p14="http://schemas.microsoft.com/office/powerpoint/2010/main" val="283717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127711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171504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164150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23698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163412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391721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423735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7E47282C-666D-D54E-90BD-11DBBC7629F8}" type="datetimeFigureOut">
              <a:rPr lang="it-IT" smtClean="0"/>
              <a:t>30/05/2022</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65507BB2-D93C-7A45-8BA6-3214CD150CAF}" type="slidenum">
              <a:rPr lang="it-IT" smtClean="0"/>
              <a:t>‹N›</a:t>
            </a:fld>
            <a:endParaRPr lang="it-IT" dirty="0"/>
          </a:p>
        </p:txBody>
      </p:sp>
    </p:spTree>
    <p:extLst>
      <p:ext uri="{BB962C8B-B14F-4D97-AF65-F5344CB8AC3E}">
        <p14:creationId xmlns:p14="http://schemas.microsoft.com/office/powerpoint/2010/main" val="333138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7282C-666D-D54E-90BD-11DBBC7629F8}" type="datetimeFigureOut">
              <a:rPr lang="it-IT" smtClean="0"/>
              <a:t>30/05/2022</a:t>
            </a:fld>
            <a:endParaRPr lang="it-IT" dirty="0"/>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07BB2-D93C-7A45-8BA6-3214CD150CAF}" type="slidenum">
              <a:rPr lang="it-IT" smtClean="0"/>
              <a:t>‹N›</a:t>
            </a:fld>
            <a:endParaRPr lang="it-IT" dirty="0"/>
          </a:p>
        </p:txBody>
      </p:sp>
    </p:spTree>
    <p:extLst>
      <p:ext uri="{BB962C8B-B14F-4D97-AF65-F5344CB8AC3E}">
        <p14:creationId xmlns:p14="http://schemas.microsoft.com/office/powerpoint/2010/main" val="63511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7D96A-E8C3-4E0B-B5D2-787BF9B6FD3B}" type="datetimeFigureOut">
              <a:rPr lang="en-GB" smtClean="0"/>
              <a:t>30/05/2022</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EDD55-8F1D-43BB-9BD7-597353DB9E65}" type="slidenum">
              <a:rPr lang="en-GB" smtClean="0"/>
              <a:t>‹N›</a:t>
            </a:fld>
            <a:endParaRPr lang="en-GB" dirty="0"/>
          </a:p>
        </p:txBody>
      </p:sp>
      <p:sp>
        <p:nvSpPr>
          <p:cNvPr id="7" name="Rectangle 6"/>
          <p:cNvSpPr/>
          <p:nvPr userDrawn="1"/>
        </p:nvSpPr>
        <p:spPr>
          <a:xfrm flipV="1">
            <a:off x="-2" y="12068"/>
            <a:ext cx="12192002" cy="5476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userDrawn="1"/>
        </p:nvSpPr>
        <p:spPr>
          <a:xfrm flipV="1">
            <a:off x="0" y="6764337"/>
            <a:ext cx="12192002" cy="136525"/>
          </a:xfrm>
          <a:prstGeom prst="rect">
            <a:avLst/>
          </a:prstGeom>
          <a:solidFill>
            <a:srgbClr val="83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flipV="1">
            <a:off x="-8238" y="-23932"/>
            <a:ext cx="12200238" cy="45719"/>
          </a:xfrm>
          <a:prstGeom prst="rect">
            <a:avLst/>
          </a:prstGeom>
          <a:solidFill>
            <a:srgbClr val="83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21646933"/>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emf"/><Relationship Id="rId1" Type="http://schemas.openxmlformats.org/officeDocument/2006/relationships/slideLayout" Target="../slideLayouts/slideLayout1.xml"/><Relationship Id="rId5" Type="http://schemas.openxmlformats.org/officeDocument/2006/relationships/comments" Target="../comments/comment9.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1.xml"/><Relationship Id="rId5" Type="http://schemas.openxmlformats.org/officeDocument/2006/relationships/comments" Target="../comments/commen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emf"/><Relationship Id="rId1" Type="http://schemas.openxmlformats.org/officeDocument/2006/relationships/slideLayout" Target="../slideLayouts/slideLayout1.xml"/><Relationship Id="rId5" Type="http://schemas.openxmlformats.org/officeDocument/2006/relationships/comments" Target="../comments/commen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B39322B3-A943-49F4-86BD-3A1AAAF8DC27}"/>
              </a:ext>
            </a:extLst>
          </p:cNvPr>
          <p:cNvPicPr>
            <a:picLocks noChangeAspect="1"/>
          </p:cNvPicPr>
          <p:nvPr/>
        </p:nvPicPr>
        <p:blipFill rotWithShape="1">
          <a:blip r:embed="rId2">
            <a:alphaModFix amt="5000"/>
          </a:blip>
          <a:srcRect b="19235"/>
          <a:stretch/>
        </p:blipFill>
        <p:spPr>
          <a:xfrm>
            <a:off x="1674550" y="888111"/>
            <a:ext cx="8842899" cy="4594665"/>
          </a:xfrm>
          <a:prstGeom prst="rect">
            <a:avLst/>
          </a:prstGeom>
        </p:spPr>
      </p:pic>
      <p:pic>
        <p:nvPicPr>
          <p:cNvPr id="10" name="Immagine 9" descr="cherubino_pant54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3" name="CasellaDiTesto 12">
            <a:extLst>
              <a:ext uri="{FF2B5EF4-FFF2-40B4-BE49-F238E27FC236}">
                <a16:creationId xmlns:a16="http://schemas.microsoft.com/office/drawing/2014/main" id="{DAE745FF-BFF0-4840-8703-C33D512A2F77}"/>
              </a:ext>
            </a:extLst>
          </p:cNvPr>
          <p:cNvSpPr txBox="1"/>
          <p:nvPr/>
        </p:nvSpPr>
        <p:spPr>
          <a:xfrm>
            <a:off x="2130234" y="2274698"/>
            <a:ext cx="8665283" cy="1846659"/>
          </a:xfrm>
          <a:prstGeom prst="rect">
            <a:avLst/>
          </a:prstGeom>
          <a:noFill/>
        </p:spPr>
        <p:txBody>
          <a:bodyPr wrap="square">
            <a:spAutoFit/>
          </a:bodyPr>
          <a:lstStyle/>
          <a:p>
            <a:pPr algn="ctr"/>
            <a:r>
              <a:rPr lang="en-US" sz="3200" dirty="0"/>
              <a:t>Automatic Goal Generation for Reinforcement Learning Agents</a:t>
            </a:r>
          </a:p>
          <a:p>
            <a:pPr algn="ctr"/>
            <a:endParaRPr lang="en-US" sz="3200" dirty="0"/>
          </a:p>
          <a:p>
            <a:pPr algn="ctr"/>
            <a:r>
              <a:rPr lang="it-IT" dirty="0"/>
              <a:t>Carlos </a:t>
            </a:r>
            <a:r>
              <a:rPr lang="it-IT" dirty="0" err="1"/>
              <a:t>Florensa</a:t>
            </a:r>
            <a:r>
              <a:rPr lang="it-IT" dirty="0"/>
              <a:t>, David </a:t>
            </a:r>
            <a:r>
              <a:rPr lang="it-IT" dirty="0" err="1"/>
              <a:t>Held</a:t>
            </a:r>
            <a:r>
              <a:rPr lang="it-IT" dirty="0"/>
              <a:t>, </a:t>
            </a:r>
            <a:r>
              <a:rPr lang="it-IT" dirty="0" err="1"/>
              <a:t>Xinyang</a:t>
            </a:r>
            <a:r>
              <a:rPr lang="it-IT" dirty="0"/>
              <a:t> </a:t>
            </a:r>
            <a:r>
              <a:rPr lang="it-IT" dirty="0" err="1"/>
              <a:t>Geng</a:t>
            </a:r>
            <a:r>
              <a:rPr lang="it-IT" dirty="0"/>
              <a:t>, Pieter </a:t>
            </a:r>
            <a:r>
              <a:rPr lang="it-IT" dirty="0" err="1"/>
              <a:t>Abbeel</a:t>
            </a:r>
            <a:endParaRPr lang="it-IT" b="1" dirty="0">
              <a:latin typeface="+mj-lt"/>
            </a:endParaRPr>
          </a:p>
        </p:txBody>
      </p:sp>
      <p:sp>
        <p:nvSpPr>
          <p:cNvPr id="15" name="CasellaDiTesto 14">
            <a:extLst>
              <a:ext uri="{FF2B5EF4-FFF2-40B4-BE49-F238E27FC236}">
                <a16:creationId xmlns:a16="http://schemas.microsoft.com/office/drawing/2014/main" id="{CCAAF18D-57E6-4A4B-BF36-90D3EF5A9622}"/>
              </a:ext>
            </a:extLst>
          </p:cNvPr>
          <p:cNvSpPr txBox="1"/>
          <p:nvPr/>
        </p:nvSpPr>
        <p:spPr>
          <a:xfrm>
            <a:off x="9617112" y="5159610"/>
            <a:ext cx="2356809" cy="646331"/>
          </a:xfrm>
          <a:prstGeom prst="rect">
            <a:avLst/>
          </a:prstGeom>
          <a:noFill/>
        </p:spPr>
        <p:txBody>
          <a:bodyPr wrap="square">
            <a:spAutoFit/>
          </a:bodyPr>
          <a:lstStyle/>
          <a:p>
            <a:r>
              <a:rPr lang="it-IT" dirty="0"/>
              <a:t>Alessandro Sardelli 561158</a:t>
            </a:r>
          </a:p>
        </p:txBody>
      </p:sp>
    </p:spTree>
    <p:extLst>
      <p:ext uri="{BB962C8B-B14F-4D97-AF65-F5344CB8AC3E}">
        <p14:creationId xmlns:p14="http://schemas.microsoft.com/office/powerpoint/2010/main" val="32227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B39322B3-A943-49F4-86BD-3A1AAAF8DC27}"/>
              </a:ext>
            </a:extLst>
          </p:cNvPr>
          <p:cNvPicPr>
            <a:picLocks noChangeAspect="1"/>
          </p:cNvPicPr>
          <p:nvPr/>
        </p:nvPicPr>
        <p:blipFill rotWithShape="1">
          <a:blip r:embed="rId2">
            <a:alphaModFix amt="5000"/>
          </a:blip>
          <a:srcRect b="19235"/>
          <a:stretch/>
        </p:blipFill>
        <p:spPr>
          <a:xfrm>
            <a:off x="1674550" y="888111"/>
            <a:ext cx="8842899" cy="4594665"/>
          </a:xfrm>
          <a:prstGeom prst="rect">
            <a:avLst/>
          </a:prstGeom>
        </p:spPr>
      </p:pic>
      <p:pic>
        <p:nvPicPr>
          <p:cNvPr id="10" name="Immagine 9" descr="cherubino_pant54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3" name="CasellaDiTesto 12">
            <a:extLst>
              <a:ext uri="{FF2B5EF4-FFF2-40B4-BE49-F238E27FC236}">
                <a16:creationId xmlns:a16="http://schemas.microsoft.com/office/drawing/2014/main" id="{DAE745FF-BFF0-4840-8703-C33D512A2F77}"/>
              </a:ext>
            </a:extLst>
          </p:cNvPr>
          <p:cNvSpPr txBox="1"/>
          <p:nvPr/>
        </p:nvSpPr>
        <p:spPr>
          <a:xfrm>
            <a:off x="2130234" y="2274698"/>
            <a:ext cx="8665283" cy="584775"/>
          </a:xfrm>
          <a:prstGeom prst="rect">
            <a:avLst/>
          </a:prstGeom>
          <a:noFill/>
        </p:spPr>
        <p:txBody>
          <a:bodyPr wrap="square">
            <a:spAutoFit/>
          </a:bodyPr>
          <a:lstStyle/>
          <a:p>
            <a:pPr algn="ctr"/>
            <a:r>
              <a:rPr lang="en-US" sz="3200" dirty="0"/>
              <a:t>Appendix</a:t>
            </a:r>
          </a:p>
        </p:txBody>
      </p:sp>
    </p:spTree>
    <p:extLst>
      <p:ext uri="{BB962C8B-B14F-4D97-AF65-F5344CB8AC3E}">
        <p14:creationId xmlns:p14="http://schemas.microsoft.com/office/powerpoint/2010/main" val="128741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cherubino_pant54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0B7499F9-1697-87E1-DBF3-70DC683156DD}"/>
                  </a:ext>
                </a:extLst>
              </p:cNvPr>
              <p:cNvSpPr txBox="1"/>
              <p:nvPr/>
            </p:nvSpPr>
            <p:spPr>
              <a:xfrm>
                <a:off x="973472" y="1383876"/>
                <a:ext cx="5026759" cy="3693319"/>
              </a:xfrm>
              <a:prstGeom prst="rect">
                <a:avLst/>
              </a:prstGeom>
              <a:noFill/>
            </p:spPr>
            <p:txBody>
              <a:bodyPr wrap="square">
                <a:spAutoFit/>
              </a:bodyPr>
              <a:lstStyle/>
              <a:p>
                <a:r>
                  <a:rPr lang="en-US" dirty="0"/>
                  <a:t>In this experiments, the full state-space of the </a:t>
                </a:r>
                <a14:m>
                  <m:oMath xmlns:m="http://schemas.openxmlformats.org/officeDocument/2006/math">
                    <m:r>
                      <a:rPr lang="en-US" i="1">
                        <a:latin typeface="Cambria Math" panose="02040503050406030204" pitchFamily="18" charset="0"/>
                      </a:rPr>
                      <m:t>𝑁</m:t>
                    </m:r>
                    <m:r>
                      <a:rPr lang="en-US" b="0" i="1" smtClean="0">
                        <a:latin typeface="Cambria Math" panose="02040503050406030204" pitchFamily="18" charset="0"/>
                      </a:rPr>
                      <m:t>−</m:t>
                    </m:r>
                  </m:oMath>
                </a14:m>
                <a:r>
                  <a:rPr lang="en-US" dirty="0"/>
                  <a:t>dimensional Point Mass is the hypercube </a:t>
                </a:r>
                <a14:m>
                  <m:oMath xmlns:m="http://schemas.openxmlformats.org/officeDocument/2006/math">
                    <m:sSup>
                      <m:sSupPr>
                        <m:ctrlPr>
                          <a:rPr lang="en-US" i="1" smtClean="0">
                            <a:latin typeface="Cambria Math" panose="02040503050406030204" pitchFamily="18" charset="0"/>
                          </a:rPr>
                        </m:ctrlPr>
                      </m:sSupPr>
                      <m:e>
                        <m:r>
                          <m:rPr>
                            <m:nor/>
                          </m:rPr>
                          <a:rPr lang="en-US" dirty="0"/>
                          <m:t>[−5, 5]</m:t>
                        </m:r>
                      </m:e>
                      <m:sup>
                        <m:r>
                          <a:rPr lang="en-US" b="0" i="1" smtClean="0">
                            <a:latin typeface="Cambria Math" panose="02040503050406030204" pitchFamily="18" charset="0"/>
                          </a:rPr>
                          <m:t>𝑁</m:t>
                        </m:r>
                      </m:sup>
                    </m:sSup>
                  </m:oMath>
                </a14:m>
                <a:r>
                  <a:rPr lang="en-US" dirty="0"/>
                  <a:t>. However, the Point Mass can only move within a small subset of this state space. </a:t>
                </a:r>
              </a:p>
              <a:p>
                <a:r>
                  <a:rPr lang="en-US" dirty="0"/>
                  <a:t>The fraction of the volume of the feasible space decreases as </a:t>
                </a:r>
                <a14:m>
                  <m:oMath xmlns:m="http://schemas.openxmlformats.org/officeDocument/2006/math">
                    <m:r>
                      <a:rPr lang="en-US" b="0" i="1" smtClean="0">
                        <a:latin typeface="Cambria Math" panose="02040503050406030204" pitchFamily="18" charset="0"/>
                      </a:rPr>
                      <m:t>𝑁</m:t>
                    </m:r>
                  </m:oMath>
                </a14:m>
                <a:r>
                  <a:rPr lang="en-US" dirty="0"/>
                  <a:t> increases.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contrast to GAN fit all and Uniform Sampling,  the performance of GAN method does not decay as much as the state space dimension increases, because Goal GAN always generates goals within the feasible portion of the state space</a:t>
                </a:r>
              </a:p>
              <a:p>
                <a:pPr marL="285750" indent="-285750">
                  <a:buFont typeface="Arial" panose="020B0604020202020204" pitchFamily="34" charset="0"/>
                  <a:buChar char="•"/>
                </a:pPr>
                <a:endParaRPr lang="it-IT" dirty="0"/>
              </a:p>
            </p:txBody>
          </p:sp>
        </mc:Choice>
        <mc:Fallback>
          <p:sp>
            <p:nvSpPr>
              <p:cNvPr id="6" name="CasellaDiTesto 5">
                <a:extLst>
                  <a:ext uri="{FF2B5EF4-FFF2-40B4-BE49-F238E27FC236}">
                    <a16:creationId xmlns:a16="http://schemas.microsoft.com/office/drawing/2014/main" id="{0B7499F9-1697-87E1-DBF3-70DC683156DD}"/>
                  </a:ext>
                </a:extLst>
              </p:cNvPr>
              <p:cNvSpPr txBox="1">
                <a:spLocks noRot="1" noChangeAspect="1" noMove="1" noResize="1" noEditPoints="1" noAdjustHandles="1" noChangeArrowheads="1" noChangeShapeType="1" noTextEdit="1"/>
              </p:cNvSpPr>
              <p:nvPr/>
            </p:nvSpPr>
            <p:spPr>
              <a:xfrm>
                <a:off x="973472" y="1383876"/>
                <a:ext cx="5026759" cy="3693319"/>
              </a:xfrm>
              <a:prstGeom prst="rect">
                <a:avLst/>
              </a:prstGeom>
              <a:blipFill>
                <a:blip r:embed="rId3"/>
                <a:stretch>
                  <a:fillRect l="-1092" t="-825" r="-1578"/>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652CEE4F-63A3-BB11-58A5-2764781CDD08}"/>
              </a:ext>
            </a:extLst>
          </p:cNvPr>
          <p:cNvPicPr>
            <a:picLocks noChangeAspect="1"/>
          </p:cNvPicPr>
          <p:nvPr/>
        </p:nvPicPr>
        <p:blipFill>
          <a:blip r:embed="rId4"/>
          <a:stretch>
            <a:fillRect/>
          </a:stretch>
        </p:blipFill>
        <p:spPr>
          <a:xfrm>
            <a:off x="6963714" y="969577"/>
            <a:ext cx="4488338" cy="3700745"/>
          </a:xfrm>
          <a:prstGeom prst="rect">
            <a:avLst/>
          </a:prstGeom>
        </p:spPr>
      </p:pic>
      <p:sp>
        <p:nvSpPr>
          <p:cNvPr id="13" name="CasellaDiTesto 12">
            <a:extLst>
              <a:ext uri="{FF2B5EF4-FFF2-40B4-BE49-F238E27FC236}">
                <a16:creationId xmlns:a16="http://schemas.microsoft.com/office/drawing/2014/main" id="{0FDDAFAD-5ED7-E43F-4361-52F09231B683}"/>
              </a:ext>
            </a:extLst>
          </p:cNvPr>
          <p:cNvSpPr txBox="1"/>
          <p:nvPr/>
        </p:nvSpPr>
        <p:spPr>
          <a:xfrm>
            <a:off x="973472" y="404873"/>
            <a:ext cx="6096000" cy="430887"/>
          </a:xfrm>
          <a:prstGeom prst="rect">
            <a:avLst/>
          </a:prstGeom>
          <a:noFill/>
        </p:spPr>
        <p:txBody>
          <a:bodyPr wrap="square">
            <a:spAutoFit/>
          </a:bodyPr>
          <a:lstStyle/>
          <a:p>
            <a:r>
              <a:rPr lang="it-IT" sz="2200" b="1" dirty="0"/>
              <a:t>Experiment on N-</a:t>
            </a:r>
            <a:r>
              <a:rPr lang="it-IT" sz="2200" b="1" dirty="0" err="1"/>
              <a:t>dimensional</a:t>
            </a:r>
            <a:r>
              <a:rPr lang="it-IT" sz="2200" b="1" dirty="0"/>
              <a:t> </a:t>
            </a:r>
            <a:r>
              <a:rPr lang="it-IT" sz="2200" b="1" dirty="0" err="1"/>
              <a:t>space</a:t>
            </a:r>
            <a:endParaRPr lang="it-IT" sz="2200" b="1" dirty="0"/>
          </a:p>
        </p:txBody>
      </p:sp>
    </p:spTree>
    <p:extLst>
      <p:ext uri="{BB962C8B-B14F-4D97-AF65-F5344CB8AC3E}">
        <p14:creationId xmlns:p14="http://schemas.microsoft.com/office/powerpoint/2010/main" val="218465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cherubino_pant54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3" name="CasellaDiTesto 12">
            <a:extLst>
              <a:ext uri="{FF2B5EF4-FFF2-40B4-BE49-F238E27FC236}">
                <a16:creationId xmlns:a16="http://schemas.microsoft.com/office/drawing/2014/main" id="{F52C1654-2F87-B1A2-0F5D-8C8F4D226C71}"/>
              </a:ext>
            </a:extLst>
          </p:cNvPr>
          <p:cNvSpPr txBox="1"/>
          <p:nvPr/>
        </p:nvSpPr>
        <p:spPr>
          <a:xfrm>
            <a:off x="1191237" y="629066"/>
            <a:ext cx="6094602" cy="430887"/>
          </a:xfrm>
          <a:prstGeom prst="rect">
            <a:avLst/>
          </a:prstGeom>
          <a:noFill/>
        </p:spPr>
        <p:txBody>
          <a:bodyPr wrap="square">
            <a:spAutoFit/>
          </a:bodyPr>
          <a:lstStyle/>
          <a:p>
            <a:pPr algn="l"/>
            <a:r>
              <a:rPr lang="it-IT" sz="2200" b="1" dirty="0" err="1">
                <a:solidFill>
                  <a:srgbClr val="212529"/>
                </a:solidFill>
                <a:effectLst/>
                <a:latin typeface="+mj-lt"/>
              </a:rPr>
              <a:t>Introduction</a:t>
            </a:r>
            <a:r>
              <a:rPr lang="it-IT" sz="2200" b="1" dirty="0">
                <a:solidFill>
                  <a:srgbClr val="212529"/>
                </a:solidFill>
                <a:effectLst/>
                <a:latin typeface="+mj-lt"/>
              </a:rPr>
              <a:t> to the </a:t>
            </a:r>
            <a:r>
              <a:rPr lang="it-IT" sz="2200" b="1" dirty="0" err="1">
                <a:solidFill>
                  <a:srgbClr val="212529"/>
                </a:solidFill>
                <a:effectLst/>
                <a:latin typeface="+mj-lt"/>
              </a:rPr>
              <a:t>problem</a:t>
            </a:r>
            <a:r>
              <a:rPr lang="it-IT" sz="2200" b="1" dirty="0">
                <a:solidFill>
                  <a:srgbClr val="212529"/>
                </a:solidFill>
                <a:effectLst/>
                <a:latin typeface="+mj-lt"/>
              </a:rPr>
              <a:t>:</a:t>
            </a:r>
          </a:p>
        </p:txBody>
      </p:sp>
      <p:sp>
        <p:nvSpPr>
          <p:cNvPr id="14" name="CasellaDiTesto 13">
            <a:extLst>
              <a:ext uri="{FF2B5EF4-FFF2-40B4-BE49-F238E27FC236}">
                <a16:creationId xmlns:a16="http://schemas.microsoft.com/office/drawing/2014/main" id="{8A305967-6B12-EAD9-CFB5-F3B08D80DEDB}"/>
              </a:ext>
            </a:extLst>
          </p:cNvPr>
          <p:cNvSpPr txBox="1"/>
          <p:nvPr/>
        </p:nvSpPr>
        <p:spPr>
          <a:xfrm>
            <a:off x="1191237" y="1936433"/>
            <a:ext cx="9801228" cy="2031325"/>
          </a:xfrm>
          <a:prstGeom prst="rect">
            <a:avLst/>
          </a:prstGeom>
          <a:noFill/>
        </p:spPr>
        <p:txBody>
          <a:bodyPr wrap="square">
            <a:spAutoFit/>
          </a:bodyPr>
          <a:lstStyle/>
          <a:p>
            <a:r>
              <a:rPr lang="en-US" dirty="0"/>
              <a:t>Reinforcement learning is a powerful technique to train an agent to perform a task, however, an agent that is trained using RL is only capable of achieving the single task that is specified via its reward function. Such an approach does not scale well to settings in which an agent needs to perform a diverse set of tasks, such as navigating to varying positions in a room or moving objects to varying locations. Instead, </a:t>
            </a:r>
            <a:r>
              <a:rPr lang="it-IT" b="0" i="0" dirty="0">
                <a:solidFill>
                  <a:srgbClr val="212529"/>
                </a:solidFill>
                <a:effectLst/>
                <a:latin typeface="-apple-system"/>
              </a:rPr>
              <a:t>Carlos </a:t>
            </a:r>
            <a:r>
              <a:rPr lang="it-IT" b="0" i="0" dirty="0" err="1">
                <a:solidFill>
                  <a:srgbClr val="212529"/>
                </a:solidFill>
                <a:effectLst/>
                <a:latin typeface="-apple-system"/>
              </a:rPr>
              <a:t>Florensa</a:t>
            </a:r>
            <a:r>
              <a:rPr lang="it-IT" b="0" i="0" dirty="0">
                <a:solidFill>
                  <a:srgbClr val="212529"/>
                </a:solidFill>
                <a:effectLst/>
                <a:latin typeface="-apple-system"/>
              </a:rPr>
              <a:t>, et al. </a:t>
            </a:r>
            <a:r>
              <a:rPr lang="en-US" b="0" i="0" dirty="0">
                <a:solidFill>
                  <a:srgbClr val="212529"/>
                </a:solidFill>
                <a:effectLst/>
                <a:latin typeface="-apple-system"/>
              </a:rPr>
              <a:t> </a:t>
            </a:r>
            <a:r>
              <a:rPr lang="en-US" dirty="0"/>
              <a:t>propose a method that allows an agent to automatically discover the range of tasks that it can perform in its environment using a generative adversarial network.</a:t>
            </a:r>
            <a:endParaRPr lang="it-IT" dirty="0"/>
          </a:p>
        </p:txBody>
      </p:sp>
    </p:spTree>
    <p:extLst>
      <p:ext uri="{BB962C8B-B14F-4D97-AF65-F5344CB8AC3E}">
        <p14:creationId xmlns:p14="http://schemas.microsoft.com/office/powerpoint/2010/main" val="302507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cherubino_pant54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83277C15-B4A9-D19E-4024-33AB5ABAD835}"/>
                  </a:ext>
                </a:extLst>
              </p:cNvPr>
              <p:cNvSpPr txBox="1"/>
              <p:nvPr/>
            </p:nvSpPr>
            <p:spPr>
              <a:xfrm>
                <a:off x="1445004" y="973015"/>
                <a:ext cx="4562365" cy="6056851"/>
              </a:xfrm>
              <a:prstGeom prst="rect">
                <a:avLst/>
              </a:prstGeom>
              <a:noFill/>
            </p:spPr>
            <p:txBody>
              <a:bodyPr wrap="square">
                <a:spAutoFit/>
              </a:bodyPr>
              <a:lstStyle/>
              <a:p>
                <a:r>
                  <a:rPr lang="it-IT" sz="2000" b="1" dirty="0"/>
                  <a:t>Traditional RL:</a:t>
                </a:r>
              </a:p>
              <a:p>
                <a:endParaRPr lang="it-IT" dirty="0"/>
              </a:p>
              <a:p>
                <a:pPr marL="285750" indent="-285750">
                  <a:buFont typeface="Arial" panose="020B0604020202020204" pitchFamily="34" charset="0"/>
                  <a:buChar char="•"/>
                </a:pPr>
                <a:r>
                  <a:rPr lang="it-IT" dirty="0"/>
                  <a:t>At </a:t>
                </a:r>
                <a:r>
                  <a:rPr lang="it-IT" dirty="0" err="1"/>
                  <a:t>each</a:t>
                </a:r>
                <a:r>
                  <a:rPr lang="it-IT" dirty="0"/>
                  <a:t> </a:t>
                </a:r>
                <a:r>
                  <a:rPr lang="it-IT" dirty="0" err="1"/>
                  <a:t>timestep</a:t>
                </a:r>
                <a:r>
                  <a:rPr lang="it-IT" dirty="0"/>
                  <a:t> </a:t>
                </a:r>
                <a14:m>
                  <m:oMath xmlns:m="http://schemas.openxmlformats.org/officeDocument/2006/math">
                    <m:r>
                      <a:rPr lang="it-IT" i="1" dirty="0" smtClean="0">
                        <a:latin typeface="Cambria Math" panose="02040503050406030204" pitchFamily="18" charset="0"/>
                      </a:rPr>
                      <m:t>𝑡</m:t>
                    </m:r>
                  </m:oMath>
                </a14:m>
                <a:r>
                  <a:rPr lang="it-IT" dirty="0"/>
                  <a:t> the agent in state </a:t>
                </a:r>
                <a14:m>
                  <m:oMath xmlns:m="http://schemas.openxmlformats.org/officeDocument/2006/math">
                    <m:sSub>
                      <m:sSubPr>
                        <m:ctrlPr>
                          <a:rPr lang="it-IT" i="1" dirty="0" smtClean="0">
                            <a:latin typeface="Cambria Math" panose="02040503050406030204" pitchFamily="18" charset="0"/>
                          </a:rPr>
                        </m:ctrlPr>
                      </m:sSubPr>
                      <m:e>
                        <m:r>
                          <a:rPr lang="it-IT" i="1" dirty="0">
                            <a:latin typeface="Cambria Math" panose="02040503050406030204" pitchFamily="18" charset="0"/>
                          </a:rPr>
                          <m:t>𝑠</m:t>
                        </m:r>
                      </m:e>
                      <m:sub>
                        <m:r>
                          <a:rPr lang="it-IT" i="1" dirty="0">
                            <a:latin typeface="Cambria Math" panose="02040503050406030204" pitchFamily="18" charset="0"/>
                          </a:rPr>
                          <m:t>𝑡</m:t>
                        </m:r>
                      </m:sub>
                    </m:sSub>
                    <m:r>
                      <a:rPr lang="it-IT" dirty="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S</m:t>
                    </m:r>
                  </m:oMath>
                </a14:m>
                <a:r>
                  <a:rPr lang="it-IT" dirty="0"/>
                  <a:t> takes an action </a:t>
                </a:r>
                <a14:m>
                  <m:oMath xmlns:m="http://schemas.openxmlformats.org/officeDocument/2006/math">
                    <m:sSub>
                      <m:sSubPr>
                        <m:ctrlPr>
                          <a:rPr lang="it-IT" i="1" dirty="0">
                            <a:latin typeface="Cambria Math" panose="02040503050406030204" pitchFamily="18" charset="0"/>
                          </a:rPr>
                        </m:ctrlPr>
                      </m:sSubPr>
                      <m:e>
                        <m:r>
                          <a:rPr lang="en-US" b="0" i="1" dirty="0" smtClean="0">
                            <a:latin typeface="Cambria Math" panose="02040503050406030204" pitchFamily="18" charset="0"/>
                          </a:rPr>
                          <m:t>𝑎</m:t>
                        </m:r>
                      </m:e>
                      <m:sub>
                        <m:r>
                          <a:rPr lang="it-IT" i="1" dirty="0">
                            <a:latin typeface="Cambria Math" panose="02040503050406030204" pitchFamily="18" charset="0"/>
                          </a:rPr>
                          <m:t>𝑡</m:t>
                        </m:r>
                      </m:sub>
                    </m:sSub>
                    <m:r>
                      <a:rPr lang="it-IT" dirty="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A</m:t>
                    </m:r>
                  </m:oMath>
                </a14:m>
                <a:r>
                  <a:rPr lang="it-IT" dirty="0"/>
                  <a:t> </a:t>
                </a:r>
                <a:r>
                  <a:rPr lang="it-IT" dirty="0" err="1"/>
                  <a:t>according</a:t>
                </a:r>
                <a:r>
                  <a:rPr lang="it-IT" dirty="0"/>
                  <a:t> to some policy </a:t>
                </a:r>
                <a14:m>
                  <m:oMath xmlns:m="http://schemas.openxmlformats.org/officeDocument/2006/math">
                    <m:r>
                      <m:rPr>
                        <m:sty m:val="p"/>
                      </m:rPr>
                      <a:rPr lang="el-GR" i="1" dirty="0" smtClean="0">
                        <a:latin typeface="Cambria Math" panose="02040503050406030204" pitchFamily="18" charset="0"/>
                        <a:ea typeface="Cambria Math" panose="02040503050406030204" pitchFamily="18" charset="0"/>
                      </a:rPr>
                      <m:t>π</m:t>
                    </m:r>
                    <m:d>
                      <m:dPr>
                        <m:ctrlPr>
                          <a:rPr lang="it-IT" i="1" dirty="0" smtClean="0">
                            <a:latin typeface="Cambria Math" panose="02040503050406030204" pitchFamily="18" charset="0"/>
                            <a:ea typeface="Cambria Math" panose="02040503050406030204" pitchFamily="18" charset="0"/>
                          </a:rPr>
                        </m:ctrlPr>
                      </m:dPr>
                      <m:e>
                        <m:sSub>
                          <m:sSubPr>
                            <m:ctrlPr>
                              <a:rPr lang="it-IT" i="1" dirty="0">
                                <a:latin typeface="Cambria Math" panose="02040503050406030204" pitchFamily="18" charset="0"/>
                              </a:rPr>
                            </m:ctrlPr>
                          </m:sSubPr>
                          <m:e>
                            <m:r>
                              <a:rPr lang="en-US" i="1" dirty="0">
                                <a:latin typeface="Cambria Math" panose="02040503050406030204" pitchFamily="18" charset="0"/>
                              </a:rPr>
                              <m:t>𝑎</m:t>
                            </m:r>
                          </m:e>
                          <m:sub>
                            <m:r>
                              <a:rPr lang="it-IT" i="1" dirty="0">
                                <a:latin typeface="Cambria Math" panose="02040503050406030204" pitchFamily="18" charset="0"/>
                              </a:rPr>
                              <m:t>𝑡</m:t>
                            </m:r>
                          </m:sub>
                        </m:sSub>
                      </m:e>
                      <m:e>
                        <m:sSub>
                          <m:sSubPr>
                            <m:ctrlPr>
                              <a:rPr lang="it-IT" i="1" dirty="0">
                                <a:latin typeface="Cambria Math" panose="02040503050406030204" pitchFamily="18" charset="0"/>
                              </a:rPr>
                            </m:ctrlPr>
                          </m:sSubPr>
                          <m:e>
                            <m:r>
                              <a:rPr lang="it-IT" i="1" dirty="0">
                                <a:latin typeface="Cambria Math" panose="02040503050406030204" pitchFamily="18" charset="0"/>
                              </a:rPr>
                              <m:t>𝑠</m:t>
                            </m:r>
                          </m:e>
                          <m:sub>
                            <m:r>
                              <a:rPr lang="it-IT" i="1" dirty="0">
                                <a:latin typeface="Cambria Math" panose="02040503050406030204" pitchFamily="18" charset="0"/>
                              </a:rPr>
                              <m:t>𝑡</m:t>
                            </m:r>
                          </m:sub>
                        </m:sSub>
                      </m:e>
                    </m:d>
                  </m:oMath>
                </a14:m>
                <a:r>
                  <a:rPr lang="it-IT" dirty="0"/>
                  <a:t>, and </a:t>
                </a:r>
                <a:r>
                  <a:rPr lang="it-IT" dirty="0" err="1"/>
                  <a:t>receive</a:t>
                </a:r>
                <a:r>
                  <a:rPr lang="it-IT" dirty="0"/>
                  <a:t> a </a:t>
                </a:r>
                <a:r>
                  <a:rPr lang="it-IT" dirty="0" err="1"/>
                  <a:t>reward</a:t>
                </a:r>
                <a:r>
                  <a:rPr lang="it-IT" dirty="0"/>
                  <a:t> </a:t>
                </a:r>
                <a:br>
                  <a:rPr lang="it-IT" dirty="0"/>
                </a:br>
                <a14:m>
                  <m:oMath xmlns:m="http://schemas.openxmlformats.org/officeDocument/2006/math">
                    <m:sSub>
                      <m:sSubPr>
                        <m:ctrlPr>
                          <a:rPr lang="it-IT" i="1" dirty="0">
                            <a:latin typeface="Cambria Math" panose="02040503050406030204" pitchFamily="18" charset="0"/>
                          </a:rPr>
                        </m:ctrlPr>
                      </m:sSubPr>
                      <m:e>
                        <m:r>
                          <a:rPr lang="en-US" b="0" i="1" dirty="0" smtClean="0">
                            <a:latin typeface="Cambria Math" panose="02040503050406030204" pitchFamily="18" charset="0"/>
                          </a:rPr>
                          <m:t>𝑟</m:t>
                        </m:r>
                      </m:e>
                      <m:sub>
                        <m:r>
                          <a:rPr lang="it-IT" i="1" dirty="0">
                            <a:latin typeface="Cambria Math" panose="02040503050406030204" pitchFamily="18" charset="0"/>
                          </a:rPr>
                          <m:t>𝑡</m:t>
                        </m:r>
                      </m:sub>
                    </m:sSub>
                    <m:r>
                      <a:rPr lang="it-IT" i="1" dirty="0">
                        <a:latin typeface="Cambria Math" panose="02040503050406030204" pitchFamily="18" charset="0"/>
                      </a:rPr>
                      <m:t>=</m:t>
                    </m:r>
                    <m:r>
                      <a:rPr lang="it-IT" i="1" dirty="0">
                        <a:latin typeface="Cambria Math" panose="02040503050406030204" pitchFamily="18" charset="0"/>
                      </a:rPr>
                      <m:t>𝑟</m:t>
                    </m:r>
                    <m:r>
                      <a:rPr lang="it-IT" i="1" dirty="0">
                        <a:latin typeface="Cambria Math" panose="02040503050406030204" pitchFamily="18" charset="0"/>
                      </a:rPr>
                      <m:t>(</m:t>
                    </m:r>
                    <m:sSub>
                      <m:sSubPr>
                        <m:ctrlPr>
                          <a:rPr lang="it-IT" i="1" dirty="0">
                            <a:latin typeface="Cambria Math" panose="02040503050406030204" pitchFamily="18" charset="0"/>
                          </a:rPr>
                        </m:ctrlPr>
                      </m:sSubPr>
                      <m:e>
                        <m:r>
                          <a:rPr lang="it-IT" i="1" dirty="0">
                            <a:latin typeface="Cambria Math" panose="02040503050406030204" pitchFamily="18" charset="0"/>
                          </a:rPr>
                          <m:t>𝑠</m:t>
                        </m:r>
                      </m:e>
                      <m:sub>
                        <m:r>
                          <a:rPr lang="it-IT" i="1" dirty="0">
                            <a:latin typeface="Cambria Math" panose="02040503050406030204" pitchFamily="18" charset="0"/>
                          </a:rPr>
                          <m:t>𝑡</m:t>
                        </m:r>
                      </m:sub>
                    </m:sSub>
                    <m:r>
                      <a:rPr lang="it-IT" i="1" dirty="0">
                        <a:latin typeface="Cambria Math" panose="02040503050406030204" pitchFamily="18" charset="0"/>
                      </a:rPr>
                      <m:t>,</m:t>
                    </m:r>
                    <m:sSub>
                      <m:sSubPr>
                        <m:ctrlPr>
                          <a:rPr lang="it-IT" i="1" dirty="0">
                            <a:latin typeface="Cambria Math" panose="02040503050406030204" pitchFamily="18" charset="0"/>
                          </a:rPr>
                        </m:ctrlPr>
                      </m:sSubPr>
                      <m:e>
                        <m:r>
                          <a:rPr lang="en-US" i="1" dirty="0">
                            <a:latin typeface="Cambria Math" panose="02040503050406030204" pitchFamily="18" charset="0"/>
                          </a:rPr>
                          <m:t>𝑎</m:t>
                        </m:r>
                      </m:e>
                      <m:sub>
                        <m:r>
                          <a:rPr lang="it-IT" i="1" dirty="0">
                            <a:latin typeface="Cambria Math" panose="02040503050406030204" pitchFamily="18" charset="0"/>
                          </a:rPr>
                          <m:t>𝑡</m:t>
                        </m:r>
                      </m:sub>
                    </m:sSub>
                    <m:r>
                      <a:rPr lang="it-IT" i="1" dirty="0">
                        <a:latin typeface="Cambria Math" panose="02040503050406030204" pitchFamily="18" charset="0"/>
                      </a:rPr>
                      <m:t>,</m:t>
                    </m:r>
                    <m:sSub>
                      <m:sSubPr>
                        <m:ctrlPr>
                          <a:rPr lang="it-IT" i="1" dirty="0">
                            <a:latin typeface="Cambria Math" panose="02040503050406030204" pitchFamily="18" charset="0"/>
                          </a:rPr>
                        </m:ctrlPr>
                      </m:sSubPr>
                      <m:e>
                        <m:r>
                          <a:rPr lang="it-IT" i="1" dirty="0">
                            <a:latin typeface="Cambria Math" panose="02040503050406030204" pitchFamily="18" charset="0"/>
                          </a:rPr>
                          <m:t>𝑠</m:t>
                        </m:r>
                      </m:e>
                      <m:sub>
                        <m:r>
                          <a:rPr lang="it-IT" i="1" dirty="0">
                            <a:latin typeface="Cambria Math" panose="02040503050406030204" pitchFamily="18" charset="0"/>
                          </a:rPr>
                          <m:t>𝑡</m:t>
                        </m:r>
                        <m:r>
                          <a:rPr lang="en-US" b="0" i="1" dirty="0" smtClean="0">
                            <a:latin typeface="Cambria Math" panose="02040503050406030204" pitchFamily="18" charset="0"/>
                          </a:rPr>
                          <m:t>+1</m:t>
                        </m:r>
                      </m:sub>
                    </m:sSub>
                    <m:r>
                      <a:rPr lang="it-IT" i="1" dirty="0">
                        <a:latin typeface="Cambria Math" panose="02040503050406030204" pitchFamily="18" charset="0"/>
                      </a:rPr>
                      <m:t>)</m:t>
                    </m:r>
                  </m:oMath>
                </a14:m>
                <a:r>
                  <a:rPr lang="it-IT" dirty="0"/>
                  <a:t> </a:t>
                </a:r>
                <a:r>
                  <a:rPr lang="it-IT" dirty="0" err="1"/>
                  <a:t>where</a:t>
                </a:r>
                <a:r>
                  <a:rPr lang="it-IT" dirty="0"/>
                  <a:t> </a:t>
                </a:r>
                <a14:m>
                  <m:oMath xmlns:m="http://schemas.openxmlformats.org/officeDocument/2006/math">
                    <m:sSub>
                      <m:sSubPr>
                        <m:ctrlPr>
                          <a:rPr lang="it-IT" i="1" dirty="0">
                            <a:latin typeface="Cambria Math" panose="02040503050406030204" pitchFamily="18" charset="0"/>
                          </a:rPr>
                        </m:ctrlPr>
                      </m:sSubPr>
                      <m:e>
                        <m:r>
                          <a:rPr lang="it-IT" i="1" dirty="0">
                            <a:latin typeface="Cambria Math" panose="02040503050406030204" pitchFamily="18" charset="0"/>
                          </a:rPr>
                          <m:t>𝑠</m:t>
                        </m:r>
                      </m:e>
                      <m:sub>
                        <m:r>
                          <a:rPr lang="it-IT" i="1" dirty="0">
                            <a:latin typeface="Cambria Math" panose="02040503050406030204" pitchFamily="18" charset="0"/>
                          </a:rPr>
                          <m:t>𝑡</m:t>
                        </m:r>
                        <m:r>
                          <a:rPr lang="en-US" i="1" dirty="0">
                            <a:latin typeface="Cambria Math" panose="02040503050406030204" pitchFamily="18" charset="0"/>
                          </a:rPr>
                          <m:t>+1</m:t>
                        </m:r>
                      </m:sub>
                    </m:sSub>
                    <m:r>
                      <a:rPr lang="en-US" i="1" dirty="0">
                        <a:latin typeface="Cambria Math" panose="02040503050406030204" pitchFamily="18" charset="0"/>
                      </a:rPr>
                      <m:t> </m:t>
                    </m:r>
                  </m:oMath>
                </a14:m>
                <a:r>
                  <a:rPr lang="it-IT" dirty="0" err="1"/>
                  <a:t>is</a:t>
                </a:r>
                <a:r>
                  <a:rPr lang="it-IT" dirty="0"/>
                  <a:t> the state in </a:t>
                </a:r>
                <a:r>
                  <a:rPr lang="it-IT" dirty="0" err="1"/>
                  <a:t>which</a:t>
                </a:r>
                <a:r>
                  <a:rPr lang="it-IT" dirty="0"/>
                  <a:t> the agent </a:t>
                </a:r>
                <a:r>
                  <a:rPr lang="it-IT" dirty="0" err="1"/>
                  <a:t>enter</a:t>
                </a:r>
                <a:r>
                  <a:rPr lang="it-IT" dirty="0"/>
                  <a:t> after </a:t>
                </a:r>
                <a:r>
                  <a:rPr lang="it-IT" dirty="0" err="1"/>
                  <a:t>performing</a:t>
                </a:r>
                <a:r>
                  <a:rPr lang="it-IT" dirty="0"/>
                  <a:t> action </a:t>
                </a:r>
                <a14:m>
                  <m:oMath xmlns:m="http://schemas.openxmlformats.org/officeDocument/2006/math">
                    <m:sSub>
                      <m:sSubPr>
                        <m:ctrlPr>
                          <a:rPr lang="it-IT" i="1" dirty="0">
                            <a:latin typeface="Cambria Math" panose="02040503050406030204" pitchFamily="18" charset="0"/>
                          </a:rPr>
                        </m:ctrlPr>
                      </m:sSubPr>
                      <m:e>
                        <m:r>
                          <a:rPr lang="en-US" i="1" dirty="0">
                            <a:latin typeface="Cambria Math" panose="02040503050406030204" pitchFamily="18" charset="0"/>
                          </a:rPr>
                          <m:t>𝑎</m:t>
                        </m:r>
                      </m:e>
                      <m:sub>
                        <m:r>
                          <a:rPr lang="it-IT" i="1" dirty="0">
                            <a:latin typeface="Cambria Math" panose="02040503050406030204" pitchFamily="18" charset="0"/>
                          </a:rPr>
                          <m:t>𝑡</m:t>
                        </m:r>
                      </m:sub>
                    </m:sSub>
                  </m:oMath>
                </a14:m>
                <a:endParaRPr lang="it-IT" dirty="0"/>
              </a:p>
              <a:p>
                <a:pPr marL="285750" indent="-285750">
                  <a:buFont typeface="Arial" panose="020B0604020202020204" pitchFamily="34" charset="0"/>
                  <a:buChar char="•"/>
                </a:pPr>
                <a:r>
                  <a:rPr lang="it-IT" dirty="0"/>
                  <a:t>The </a:t>
                </a:r>
                <a:r>
                  <a:rPr lang="it-IT" dirty="0" err="1"/>
                  <a:t>objective</a:t>
                </a:r>
                <a:r>
                  <a:rPr lang="it-IT" dirty="0"/>
                  <a:t> of the agent </a:t>
                </a:r>
                <a:r>
                  <a:rPr lang="it-IT" dirty="0" err="1"/>
                  <a:t>is</a:t>
                </a:r>
                <a:r>
                  <a:rPr lang="it-IT" dirty="0"/>
                  <a:t> to </a:t>
                </a:r>
                <a:r>
                  <a:rPr lang="en-US" b="0" i="0" dirty="0">
                    <a:effectLst/>
                  </a:rPr>
                  <a:t>find the policy </a:t>
                </a:r>
                <a14:m>
                  <m:oMath xmlns:m="http://schemas.openxmlformats.org/officeDocument/2006/math">
                    <m:r>
                      <m:rPr>
                        <m:sty m:val="p"/>
                      </m:rPr>
                      <a:rPr lang="el-GR" i="1" dirty="0" smtClean="0">
                        <a:latin typeface="Cambria Math" panose="02040503050406030204" pitchFamily="18" charset="0"/>
                        <a:ea typeface="Cambria Math" panose="02040503050406030204" pitchFamily="18" charset="0"/>
                      </a:rPr>
                      <m:t>π</m:t>
                    </m:r>
                  </m:oMath>
                </a14:m>
                <a:r>
                  <a:rPr lang="en-US" b="0" i="0" dirty="0">
                    <a:effectLst/>
                  </a:rPr>
                  <a:t> that maximizes the expected return, defined as the sum of rewards </a:t>
                </a:r>
                <a:br>
                  <a:rPr lang="en-US" b="0" i="1" dirty="0">
                    <a:effectLst/>
                    <a:latin typeface="Cambria Math" panose="02040503050406030204" pitchFamily="18" charset="0"/>
                  </a:rPr>
                </a:br>
                <a14:m>
                  <m:oMath xmlns:m="http://schemas.openxmlformats.org/officeDocument/2006/math">
                    <m:r>
                      <a:rPr lang="en-US" b="0" i="1" dirty="0" smtClean="0">
                        <a:effectLst/>
                        <a:latin typeface="Cambria Math" panose="02040503050406030204" pitchFamily="18" charset="0"/>
                      </a:rPr>
                      <m:t>𝑅</m:t>
                    </m:r>
                    <m:r>
                      <a:rPr lang="en-US" b="0" i="1" dirty="0" smtClean="0">
                        <a:effectLst/>
                        <a:latin typeface="Cambria Math" panose="02040503050406030204" pitchFamily="18" charset="0"/>
                      </a:rPr>
                      <m:t>=</m:t>
                    </m:r>
                    <m:nary>
                      <m:naryPr>
                        <m:chr m:val="∑"/>
                        <m:subHide m:val="on"/>
                        <m:supHide m:val="on"/>
                        <m:ctrlPr>
                          <a:rPr lang="en-US" b="0" i="1" dirty="0" smtClean="0">
                            <a:effectLst/>
                            <a:latin typeface="Cambria Math" panose="02040503050406030204" pitchFamily="18" charset="0"/>
                          </a:rPr>
                        </m:ctrlPr>
                      </m:naryPr>
                      <m:sub/>
                      <m:sup/>
                      <m:e>
                        <m:sSub>
                          <m:sSubPr>
                            <m:ctrlPr>
                              <a:rPr lang="it-IT" i="1" dirty="0">
                                <a:latin typeface="Cambria Math" panose="02040503050406030204" pitchFamily="18" charset="0"/>
                              </a:rPr>
                            </m:ctrlPr>
                          </m:sSubPr>
                          <m:e>
                            <m:r>
                              <a:rPr lang="en-US" i="1" dirty="0">
                                <a:latin typeface="Cambria Math" panose="02040503050406030204" pitchFamily="18" charset="0"/>
                              </a:rPr>
                              <m:t>𝑟</m:t>
                            </m:r>
                          </m:e>
                          <m:sub>
                            <m:r>
                              <a:rPr lang="it-IT" i="1" dirty="0">
                                <a:latin typeface="Cambria Math" panose="02040503050406030204" pitchFamily="18" charset="0"/>
                              </a:rPr>
                              <m:t>𝑡</m:t>
                            </m:r>
                          </m:sub>
                        </m:sSub>
                      </m:e>
                    </m:nary>
                  </m:oMath>
                </a14:m>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mc:Choice>
        <mc:Fallback>
          <p:sp>
            <p:nvSpPr>
              <p:cNvPr id="6" name="CasellaDiTesto 5">
                <a:extLst>
                  <a:ext uri="{FF2B5EF4-FFF2-40B4-BE49-F238E27FC236}">
                    <a16:creationId xmlns:a16="http://schemas.microsoft.com/office/drawing/2014/main" id="{83277C15-B4A9-D19E-4024-33AB5ABAD835}"/>
                  </a:ext>
                </a:extLst>
              </p:cNvPr>
              <p:cNvSpPr txBox="1">
                <a:spLocks noRot="1" noChangeAspect="1" noMove="1" noResize="1" noEditPoints="1" noAdjustHandles="1" noChangeArrowheads="1" noChangeShapeType="1" noTextEdit="1"/>
              </p:cNvSpPr>
              <p:nvPr/>
            </p:nvSpPr>
            <p:spPr>
              <a:xfrm>
                <a:off x="1445004" y="973015"/>
                <a:ext cx="4562365" cy="6056851"/>
              </a:xfrm>
              <a:prstGeom prst="rect">
                <a:avLst/>
              </a:prstGeom>
              <a:blipFill>
                <a:blip r:embed="rId3"/>
                <a:stretch>
                  <a:fillRect l="-1337" t="-604"/>
                </a:stretch>
              </a:blipFill>
            </p:spPr>
            <p:txBody>
              <a:bodyPr/>
              <a:lstStyle/>
              <a:p>
                <a:r>
                  <a:rPr lang="it-IT">
                    <a:noFill/>
                  </a:rPr>
                  <a:t> </a:t>
                </a:r>
              </a:p>
            </p:txBody>
          </p:sp>
        </mc:Fallback>
      </mc:AlternateContent>
      <p:cxnSp>
        <p:nvCxnSpPr>
          <p:cNvPr id="4" name="Connettore diritto 3">
            <a:extLst>
              <a:ext uri="{FF2B5EF4-FFF2-40B4-BE49-F238E27FC236}">
                <a16:creationId xmlns:a16="http://schemas.microsoft.com/office/drawing/2014/main" id="{ED2708A6-FD28-DFE5-DCE3-80C4428D2D61}"/>
              </a:ext>
            </a:extLst>
          </p:cNvPr>
          <p:cNvCxnSpPr/>
          <p:nvPr/>
        </p:nvCxnSpPr>
        <p:spPr>
          <a:xfrm>
            <a:off x="6096000" y="896720"/>
            <a:ext cx="0" cy="5486400"/>
          </a:xfrm>
          <a:prstGeom prst="line">
            <a:avLst/>
          </a:prstGeom>
        </p:spPr>
        <p:style>
          <a:lnRef idx="2">
            <a:schemeClr val="accent1"/>
          </a:lnRef>
          <a:fillRef idx="0">
            <a:schemeClr val="accent1"/>
          </a:fillRef>
          <a:effectRef idx="1">
            <a:schemeClr val="accent1"/>
          </a:effectRef>
          <a:fontRef idx="minor">
            <a:schemeClr val="tx1"/>
          </a:fontRef>
        </p:style>
      </p:cxnSp>
      <p:sp>
        <p:nvSpPr>
          <p:cNvPr id="9" name="CasellaDiTesto 8">
            <a:extLst>
              <a:ext uri="{FF2B5EF4-FFF2-40B4-BE49-F238E27FC236}">
                <a16:creationId xmlns:a16="http://schemas.microsoft.com/office/drawing/2014/main" id="{3766FB70-F633-BE22-41EB-DB98C0E3117D}"/>
              </a:ext>
            </a:extLst>
          </p:cNvPr>
          <p:cNvSpPr txBox="1"/>
          <p:nvPr/>
        </p:nvSpPr>
        <p:spPr>
          <a:xfrm>
            <a:off x="6456885" y="973015"/>
            <a:ext cx="4256451" cy="3724096"/>
          </a:xfrm>
          <a:prstGeom prst="rect">
            <a:avLst/>
          </a:prstGeom>
          <a:noFill/>
        </p:spPr>
        <p:txBody>
          <a:bodyPr wrap="square">
            <a:spAutoFit/>
          </a:bodyPr>
          <a:lstStyle/>
          <a:p>
            <a:r>
              <a:rPr lang="it-IT" sz="2000" b="1" dirty="0"/>
              <a:t>RL with </a:t>
            </a:r>
            <a:r>
              <a:rPr lang="it-IT" sz="2000" b="1" dirty="0" err="1"/>
              <a:t>Automatic</a:t>
            </a:r>
            <a:r>
              <a:rPr lang="it-IT" sz="2000" b="1" dirty="0"/>
              <a:t> Goal Generation :</a:t>
            </a:r>
          </a:p>
          <a:p>
            <a:endParaRPr lang="it-IT" dirty="0"/>
          </a:p>
          <a:p>
            <a:pPr marL="285750" indent="-285750">
              <a:buFont typeface="Arial" panose="020B0604020202020204" pitchFamily="34" charset="0"/>
              <a:buChar char="•"/>
            </a:pPr>
            <a:r>
              <a:rPr lang="en-US" dirty="0"/>
              <a:t>A goal discriminator is trained to evaluate whether a goal is at the appropriate level of difficulty for the current policy, and a goal generator is trained to generate goals that meet this criteria</a:t>
            </a:r>
          </a:p>
          <a:p>
            <a:pPr marL="285750" indent="-285750">
              <a:buFont typeface="Arial" panose="020B0604020202020204" pitchFamily="34" charset="0"/>
              <a:buChar char="•"/>
            </a:pPr>
            <a:r>
              <a:rPr lang="en-US" dirty="0"/>
              <a:t>Incrementally learn a policy that perform well on sets of goals iteratively generated based on the agent performances</a:t>
            </a: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329876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cherubino_pant54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0C43F9E7-13AD-FFAC-B263-A8C0DCF459D1}"/>
                  </a:ext>
                </a:extLst>
              </p:cNvPr>
              <p:cNvSpPr txBox="1"/>
              <p:nvPr/>
            </p:nvSpPr>
            <p:spPr>
              <a:xfrm>
                <a:off x="973472" y="1084640"/>
                <a:ext cx="9537212" cy="4965718"/>
              </a:xfrm>
              <a:prstGeom prst="rect">
                <a:avLst/>
              </a:prstGeom>
              <a:noFill/>
            </p:spPr>
            <p:txBody>
              <a:bodyPr wrap="square">
                <a:spAutoFit/>
              </a:bodyPr>
              <a:lstStyle/>
              <a:p>
                <a:endParaRPr lang="it-IT" dirty="0"/>
              </a:p>
              <a:p>
                <a:pPr marL="285750" indent="-285750">
                  <a:buFont typeface="Arial" panose="020B0604020202020204" pitchFamily="34" charset="0"/>
                  <a:buChar char="•"/>
                </a:pPr>
                <a:r>
                  <a:rPr lang="it-IT" dirty="0" err="1"/>
                  <a:t>Define</a:t>
                </a:r>
                <a:r>
                  <a:rPr lang="it-IT" dirty="0"/>
                  <a:t> a </a:t>
                </a:r>
                <a:r>
                  <a:rPr lang="it-IT" dirty="0" err="1"/>
                  <a:t>simple</a:t>
                </a:r>
                <a:r>
                  <a:rPr lang="it-IT" dirty="0"/>
                  <a:t> </a:t>
                </a:r>
                <a:r>
                  <a:rPr lang="it-IT" dirty="0" err="1"/>
                  <a:t>reward</a:t>
                </a:r>
                <a:r>
                  <a:rPr lang="it-IT" dirty="0"/>
                  <a:t> </a:t>
                </a:r>
                <a:r>
                  <a:rPr lang="it-IT" dirty="0" err="1"/>
                  <a:t>function</a:t>
                </a:r>
                <a:r>
                  <a:rPr lang="it-IT" dirty="0"/>
                  <a:t> </a:t>
                </a:r>
                <a:br>
                  <a:rPr lang="en-US" i="1" dirty="0">
                    <a:latin typeface="Cambria Math" panose="02040503050406030204" pitchFamily="18" charset="0"/>
                  </a:rPr>
                </a:br>
                <a:r>
                  <a:rPr lang="en-US"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𝑔</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𝑔</m:t>
                        </m:r>
                      </m:sup>
                    </m:sSup>
                    <m:r>
                      <a:rPr lang="en-US" b="0" i="1" smtClean="0">
                        <a:latin typeface="Cambria Math" panose="02040503050406030204" pitchFamily="18" charset="0"/>
                        <a:ea typeface="Cambria Math" panose="02040503050406030204" pitchFamily="18" charset="0"/>
                      </a:rPr>
                      <m:t>}</m:t>
                    </m:r>
                  </m:oMath>
                </a14:m>
                <a:r>
                  <a:rPr lang="it-IT" dirty="0"/>
                  <a:t> </a:t>
                </a:r>
                <a:br>
                  <a:rPr lang="it-IT" dirty="0"/>
                </a:br>
                <a:r>
                  <a:rPr lang="it-IT" dirty="0" err="1"/>
                  <a:t>which</a:t>
                </a:r>
                <a:r>
                  <a:rPr lang="it-IT" dirty="0"/>
                  <a:t> </a:t>
                </a:r>
                <a:r>
                  <a:rPr lang="it-IT" dirty="0" err="1"/>
                  <a:t>determines</a:t>
                </a:r>
                <a:r>
                  <a:rPr lang="it-IT" dirty="0"/>
                  <a:t> </a:t>
                </a:r>
                <a:r>
                  <a:rPr lang="it-IT" dirty="0" err="1"/>
                  <a:t>given</a:t>
                </a:r>
                <a:r>
                  <a:rPr lang="it-IT" dirty="0"/>
                  <a:t> </a:t>
                </a:r>
                <a:r>
                  <a:rPr lang="it-IT" dirty="0" err="1"/>
                  <a:t>previous</a:t>
                </a:r>
                <a:r>
                  <a:rPr lang="it-IT" dirty="0"/>
                  <a:t>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oMath>
                </a14:m>
                <a:r>
                  <a:rPr lang="it-IT" dirty="0"/>
                  <a:t>, action </a:t>
                </a:r>
                <a:r>
                  <a:rPr lang="it-IT" dirty="0" err="1"/>
                  <a:t>performed</a:t>
                </a:r>
                <a:r>
                  <a:rPr lang="it-IT"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oMath>
                </a14:m>
                <a:r>
                  <a:rPr lang="it-IT" dirty="0"/>
                  <a:t> and future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oMath>
                </a14:m>
                <a:r>
                  <a:rPr lang="it-IT" dirty="0" err="1"/>
                  <a:t>if</a:t>
                </a:r>
                <a:r>
                  <a:rPr lang="it-IT" dirty="0"/>
                  <a:t> the goal </a:t>
                </a:r>
                <a:r>
                  <a:rPr lang="it-IT" dirty="0" err="1"/>
                  <a:t>is</a:t>
                </a:r>
                <a:r>
                  <a:rPr lang="it-IT" dirty="0"/>
                  <a:t> </a:t>
                </a:r>
                <a:r>
                  <a:rPr lang="it-IT" dirty="0" err="1"/>
                  <a:t>reached</a:t>
                </a:r>
                <a:r>
                  <a:rPr lang="it-IT" dirty="0"/>
                  <a:t> or </a:t>
                </a:r>
                <a:r>
                  <a:rPr lang="it-IT" dirty="0" err="1"/>
                  <a:t>not</a:t>
                </a:r>
                <a:endParaRPr lang="it-IT" dirty="0"/>
              </a:p>
              <a:p>
                <a:pPr marL="285750" indent="-285750">
                  <a:buFont typeface="Arial" panose="020B0604020202020204" pitchFamily="34" charset="0"/>
                  <a:buChar char="•"/>
                </a:pPr>
                <a:r>
                  <a:rPr lang="it-IT" dirty="0" err="1"/>
                  <a:t>Define</a:t>
                </a:r>
                <a:r>
                  <a:rPr lang="it-IT" dirty="0"/>
                  <a:t> </a:t>
                </a:r>
                <a14:m>
                  <m:oMath xmlns:m="http://schemas.openxmlformats.org/officeDocument/2006/math">
                    <m:sSup>
                      <m:sSupPr>
                        <m:ctrlPr>
                          <a:rPr lang="it-IT"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𝑔</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𝑇</m:t>
                        </m:r>
                      </m:sup>
                      <m:e>
                        <m:sSubSup>
                          <m:sSubSupPr>
                            <m:ctrlPr>
                              <a:rPr lang="it-IT"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𝑡</m:t>
                            </m:r>
                          </m:sub>
                          <m:sup>
                            <m:r>
                              <a:rPr lang="en-US" b="0" i="1" smtClean="0">
                                <a:latin typeface="Cambria Math" panose="02040503050406030204" pitchFamily="18" charset="0"/>
                              </a:rPr>
                              <m:t>𝑔</m:t>
                            </m:r>
                          </m:sup>
                        </m:sSubSup>
                      </m:e>
                    </m:nary>
                  </m:oMath>
                </a14:m>
                <a:r>
                  <a:rPr lang="it-IT" dirty="0"/>
                  <a:t> </a:t>
                </a:r>
                <a:r>
                  <a:rPr lang="en-US" dirty="0"/>
                  <a:t>whose value indicates whether the agent has reached a state in the set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𝑆</m:t>
                        </m:r>
                      </m:e>
                      <m:sup>
                        <m:r>
                          <a:rPr lang="en-US" i="1">
                            <a:latin typeface="Cambria Math" panose="02040503050406030204" pitchFamily="18" charset="0"/>
                            <a:ea typeface="Cambria Math" panose="02040503050406030204" pitchFamily="18" charset="0"/>
                          </a:rPr>
                          <m:t>𝑔</m:t>
                        </m:r>
                      </m:sup>
                    </m:sSup>
                    <m:r>
                      <a:rPr lang="en-US" i="1">
                        <a:latin typeface="Cambria Math" panose="02040503050406030204" pitchFamily="18" charset="0"/>
                        <a:ea typeface="Cambria Math" panose="02040503050406030204" pitchFamily="18" charset="0"/>
                      </a:rPr>
                      <m:t> </m:t>
                    </m:r>
                  </m:oMath>
                </a14:m>
                <a:r>
                  <a:rPr lang="en-US" dirty="0"/>
                  <a:t> in at most </a:t>
                </a:r>
                <a14:m>
                  <m:oMath xmlns:m="http://schemas.openxmlformats.org/officeDocument/2006/math">
                    <m:r>
                      <a:rPr lang="en-US" i="1">
                        <a:latin typeface="Cambria Math" panose="02040503050406030204" pitchFamily="18" charset="0"/>
                      </a:rPr>
                      <m:t>𝑇</m:t>
                    </m:r>
                  </m:oMath>
                </a14:m>
                <a:r>
                  <a:rPr lang="en-US" dirty="0"/>
                  <a:t> time-steps</a:t>
                </a:r>
              </a:p>
              <a:p>
                <a:pPr marL="285750" indent="-285750">
                  <a:buFont typeface="Arial" panose="020B0604020202020204" pitchFamily="34" charset="0"/>
                  <a:buChar char="•"/>
                </a:pPr>
                <a:r>
                  <a:rPr lang="en-US" dirty="0"/>
                  <a:t>Policies </a:t>
                </a:r>
                <a14:m>
                  <m:oMath xmlns:m="http://schemas.openxmlformats.org/officeDocument/2006/math">
                    <m:r>
                      <a:rPr lang="en-US" i="1" dirty="0" smtClean="0">
                        <a:latin typeface="Cambria Math" panose="02040503050406030204" pitchFamily="18" charset="0"/>
                      </a:rPr>
                      <m:t>𝜋</m:t>
                    </m:r>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dirty="0" smtClean="0">
                        <a:latin typeface="Cambria Math" panose="02040503050406030204" pitchFamily="18" charset="0"/>
                      </a:rPr>
                      <m:t>, </m:t>
                    </m:r>
                    <m:r>
                      <a:rPr lang="en-US" i="1" dirty="0" smtClean="0">
                        <a:latin typeface="Cambria Math" panose="02040503050406030204" pitchFamily="18" charset="0"/>
                      </a:rPr>
                      <m:t>𝑔</m:t>
                    </m:r>
                    <m:r>
                      <a:rPr lang="en-US" i="1" dirty="0" smtClean="0">
                        <a:latin typeface="Cambria Math" panose="02040503050406030204" pitchFamily="18" charset="0"/>
                      </a:rPr>
                      <m:t>) </m:t>
                    </m:r>
                  </m:oMath>
                </a14:m>
                <a:r>
                  <a:rPr lang="en-US" dirty="0"/>
                  <a:t>are also conditioned on the current goal </a:t>
                </a:r>
                <a14:m>
                  <m:oMath xmlns:m="http://schemas.openxmlformats.org/officeDocument/2006/math">
                    <m:r>
                      <a:rPr lang="en-US" i="1" dirty="0">
                        <a:latin typeface="Cambria Math" panose="02040503050406030204" pitchFamily="18" charset="0"/>
                      </a:rPr>
                      <m:t>𝑔</m:t>
                    </m:r>
                  </m:oMath>
                </a14:m>
                <a:endParaRPr lang="en-US" dirty="0"/>
              </a:p>
              <a:p>
                <a:pPr marL="285750" indent="-285750">
                  <a:buFont typeface="Arial" panose="020B0604020202020204" pitchFamily="34" charset="0"/>
                  <a:buChar char="•"/>
                </a:pPr>
                <a:r>
                  <a:rPr lang="en-US" dirty="0"/>
                  <a:t>The equation </a:t>
                </a:r>
                <a:br>
                  <a:rPr lang="en-US" dirty="0"/>
                </a:br>
                <a:r>
                  <a:rPr lang="en-US" dirty="0"/>
                  <a:t>	</a:t>
                </a:r>
                <a14:m>
                  <m:oMath xmlns:m="http://schemas.openxmlformats.org/officeDocument/2006/math">
                    <m:sSup>
                      <m:sSupPr>
                        <m:ctrlPr>
                          <a:rPr lang="it-IT"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𝑔</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𝜋</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e>
                        </m:d>
                      </m:sub>
                    </m:sSub>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𝑇</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𝑡</m:t>
                        </m:r>
                      </m:sub>
                    </m:sSub>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𝑆</m:t>
                        </m:r>
                      </m:e>
                      <m:sup>
                        <m:r>
                          <a:rPr lang="en-US" i="1">
                            <a:latin typeface="Cambria Math" panose="02040503050406030204" pitchFamily="18" charset="0"/>
                            <a:ea typeface="Cambria Math" panose="02040503050406030204" pitchFamily="18" charset="0"/>
                          </a:rPr>
                          <m:t>𝑔</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ℙ</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𝑇</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𝑡</m:t>
                        </m:r>
                      </m:sub>
                    </m:sSub>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𝑆</m:t>
                        </m:r>
                      </m:e>
                      <m:sup>
                        <m:r>
                          <a:rPr lang="en-US" i="1">
                            <a:latin typeface="Cambria Math" panose="02040503050406030204" pitchFamily="18" charset="0"/>
                            <a:ea typeface="Cambria Math" panose="02040503050406030204" pitchFamily="18" charset="0"/>
                          </a:rPr>
                          <m:t>𝑔</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br>
                  <a:rPr lang="en-US" b="0" dirty="0">
                    <a:ea typeface="Cambria Math" panose="02040503050406030204" pitchFamily="18" charset="0"/>
                  </a:rPr>
                </a:br>
                <a:r>
                  <a:rPr lang="en-US" b="0" dirty="0">
                    <a:latin typeface="Calibri (Corpo)"/>
                    <a:ea typeface="Cambria Math" panose="02040503050406030204" pitchFamily="18" charset="0"/>
                  </a:rPr>
                  <a:t>shows that </a:t>
                </a:r>
                <a:r>
                  <a:rPr lang="en-US" dirty="0">
                    <a:latin typeface="Calibri (Corpo)"/>
                  </a:rPr>
                  <a:t>the expected return obtained when we take actions sampled from the policy can then be expressed as the probability of success on that goal within T time-steps</a:t>
                </a:r>
              </a:p>
              <a:p>
                <a:pPr marL="285750" indent="-285750">
                  <a:buFont typeface="Arial" panose="020B0604020202020204" pitchFamily="34" charset="0"/>
                  <a:buChar char="•"/>
                </a:pPr>
                <a:r>
                  <a:rPr lang="en-US" dirty="0">
                    <a:latin typeface="Calibri (Corpo)"/>
                  </a:rPr>
                  <a:t>Objective:</a:t>
                </a:r>
                <a:br>
                  <a:rPr lang="it-IT" dirty="0">
                    <a:latin typeface="Calibri (Corpo)"/>
                  </a:rPr>
                </a:br>
                <a:r>
                  <a:rPr lang="it-IT" dirty="0" err="1">
                    <a:latin typeface="Calibri (Corpo)"/>
                  </a:rPr>
                  <a:t>Find</a:t>
                </a:r>
                <a:r>
                  <a:rPr lang="it-IT" dirty="0">
                    <a:latin typeface="Calibri (Corpo)"/>
                  </a:rPr>
                  <a:t> a policy </a:t>
                </a:r>
                <a14:m>
                  <m:oMath xmlns:m="http://schemas.openxmlformats.org/officeDocument/2006/math">
                    <m:sSup>
                      <m:sSupPr>
                        <m:ctrlPr>
                          <a:rPr lang="it-IT" i="1" smtClean="0">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oMath>
                </a14:m>
                <a:r>
                  <a:rPr lang="en-US" dirty="0">
                    <a:latin typeface="Calibri (Corpo)"/>
                  </a:rPr>
                  <a:t> such that </a:t>
                </a:r>
                <a:br>
                  <a:rPr lang="en-US" dirty="0">
                    <a:latin typeface="Calibri (Corpo)"/>
                  </a:rPr>
                </a:br>
                <a:r>
                  <a:rPr lang="en-US" dirty="0">
                    <a:latin typeface="Calibri (Corpo)"/>
                  </a:rPr>
                  <a:t>	</a:t>
                </a:r>
                <a:r>
                  <a:rPr lang="it-IT" dirty="0">
                    <a:ea typeface="Cambria Math" panose="02040503050406030204" pitchFamily="18" charset="0"/>
                  </a:rPr>
                  <a:t> </a:t>
                </a:r>
                <a14:m>
                  <m:oMath xmlns:m="http://schemas.openxmlformats.org/officeDocument/2006/math">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𝑎𝑟𝑔𝑚𝑎</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𝜋</m:t>
                        </m:r>
                      </m:sub>
                    </m:sSub>
                  </m:oMath>
                </a14:m>
                <a:r>
                  <a:rPr lang="en-US" dirty="0">
                    <a:ea typeface="Cambria Math" panose="02040503050406030204" pitchFamily="18" charset="0"/>
                  </a:rPr>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m:t>
                        </m:r>
                      </m:sub>
                    </m:s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𝑔</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oMath>
                </a14:m>
                <a:r>
                  <a:rPr lang="en-US" dirty="0">
                    <a:latin typeface="Calibri (Corpo)"/>
                  </a:rPr>
                  <a:t> </a:t>
                </a:r>
                <a:br>
                  <a:rPr lang="en-US" dirty="0">
                    <a:latin typeface="Calibri (Corpo)"/>
                  </a:rPr>
                </a:br>
                <a:r>
                  <a:rPr lang="en-US" dirty="0">
                    <a:latin typeface="Calibri (Corpo)"/>
                  </a:rPr>
                  <a:t>which is called the </a:t>
                </a:r>
                <a:r>
                  <a:rPr lang="en-US" b="1" dirty="0">
                    <a:latin typeface="Calibri (Corpo)"/>
                  </a:rPr>
                  <a:t>coverage</a:t>
                </a:r>
                <a:r>
                  <a:rPr lang="en-US" dirty="0">
                    <a:latin typeface="Calibri (Corpo)"/>
                  </a:rPr>
                  <a:t>, and 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𝑔</m:t>
                        </m:r>
                      </m:sub>
                    </m:sSub>
                    <m:r>
                      <a:rPr lang="en-US" i="1">
                        <a:latin typeface="Cambria Math" panose="02040503050406030204" pitchFamily="18" charset="0"/>
                        <a:ea typeface="Cambria Math" panose="02040503050406030204" pitchFamily="18" charset="0"/>
                      </a:rPr>
                      <m:t>(∙</m:t>
                    </m:r>
                  </m:oMath>
                </a14:m>
                <a:r>
                  <a:rPr lang="en-US" dirty="0">
                    <a:latin typeface="Calibri (Corpo)"/>
                  </a:rPr>
                  <a:t>) represents a test distribution of goal where we want to perform well on</a:t>
                </a:r>
              </a:p>
            </p:txBody>
          </p:sp>
        </mc:Choice>
        <mc:Fallback>
          <p:sp>
            <p:nvSpPr>
              <p:cNvPr id="6" name="CasellaDiTesto 5">
                <a:extLst>
                  <a:ext uri="{FF2B5EF4-FFF2-40B4-BE49-F238E27FC236}">
                    <a16:creationId xmlns:a16="http://schemas.microsoft.com/office/drawing/2014/main" id="{0C43F9E7-13AD-FFAC-B263-A8C0DCF459D1}"/>
                  </a:ext>
                </a:extLst>
              </p:cNvPr>
              <p:cNvSpPr txBox="1">
                <a:spLocks noRot="1" noChangeAspect="1" noMove="1" noResize="1" noEditPoints="1" noAdjustHandles="1" noChangeArrowheads="1" noChangeShapeType="1" noTextEdit="1"/>
              </p:cNvSpPr>
              <p:nvPr/>
            </p:nvSpPr>
            <p:spPr>
              <a:xfrm>
                <a:off x="973472" y="1084640"/>
                <a:ext cx="9537212" cy="4965718"/>
              </a:xfrm>
              <a:prstGeom prst="rect">
                <a:avLst/>
              </a:prstGeom>
              <a:blipFill>
                <a:blip r:embed="rId3"/>
                <a:stretch>
                  <a:fillRect l="-448" r="-703" b="-982"/>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42FF299-1C47-814F-B0E1-D06590F01676}"/>
              </a:ext>
            </a:extLst>
          </p:cNvPr>
          <p:cNvSpPr txBox="1"/>
          <p:nvPr/>
        </p:nvSpPr>
        <p:spPr>
          <a:xfrm>
            <a:off x="973472" y="653753"/>
            <a:ext cx="6096000" cy="430887"/>
          </a:xfrm>
          <a:prstGeom prst="rect">
            <a:avLst/>
          </a:prstGeom>
          <a:noFill/>
        </p:spPr>
        <p:txBody>
          <a:bodyPr wrap="square">
            <a:spAutoFit/>
          </a:bodyPr>
          <a:lstStyle/>
          <a:p>
            <a:r>
              <a:rPr lang="it-IT" sz="2200" b="1" dirty="0" err="1"/>
              <a:t>Problem</a:t>
            </a:r>
            <a:r>
              <a:rPr lang="it-IT" sz="2200" b="1" dirty="0"/>
              <a:t> </a:t>
            </a:r>
            <a:r>
              <a:rPr lang="it-IT" sz="2200" b="1" dirty="0" err="1"/>
              <a:t>Formalization</a:t>
            </a:r>
            <a:r>
              <a:rPr lang="it-IT" sz="2200" b="1" dirty="0"/>
              <a:t>:</a:t>
            </a:r>
          </a:p>
        </p:txBody>
      </p:sp>
    </p:spTree>
    <p:extLst>
      <p:ext uri="{BB962C8B-B14F-4D97-AF65-F5344CB8AC3E}">
        <p14:creationId xmlns:p14="http://schemas.microsoft.com/office/powerpoint/2010/main" val="45885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cherubino_pant54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E88D6BEF-E995-2A8D-070A-77082D49F7E2}"/>
                  </a:ext>
                </a:extLst>
              </p:cNvPr>
              <p:cNvSpPr txBox="1"/>
              <p:nvPr/>
            </p:nvSpPr>
            <p:spPr>
              <a:xfrm>
                <a:off x="1630068" y="1555666"/>
                <a:ext cx="10011326" cy="3746667"/>
              </a:xfrm>
              <a:prstGeom prst="rect">
                <a:avLst/>
              </a:prstGeom>
              <a:noFill/>
            </p:spPr>
            <p:txBody>
              <a:bodyPr wrap="square">
                <a:spAutoFit/>
              </a:bodyPr>
              <a:lstStyle/>
              <a:p>
                <a:pPr marL="342900" indent="-342900">
                  <a:buFont typeface="+mj-lt"/>
                  <a:buAutoNum type="arabicPeriod"/>
                </a:pPr>
                <a:r>
                  <a:rPr lang="it-IT" sz="2000" b="1" dirty="0"/>
                  <a:t>Goal </a:t>
                </a:r>
                <a:r>
                  <a:rPr lang="it-IT" sz="2000" b="1" dirty="0" err="1"/>
                  <a:t>labelling</a:t>
                </a:r>
                <a:r>
                  <a:rPr lang="it-IT" sz="2000" b="1" dirty="0"/>
                  <a:t>: </a:t>
                </a:r>
                <a:br>
                  <a:rPr lang="it-IT" sz="2000" b="1" dirty="0"/>
                </a:br>
                <a:br>
                  <a:rPr lang="it-IT" dirty="0"/>
                </a:br>
                <a:r>
                  <a:rPr lang="en-US" dirty="0"/>
                  <a:t>Sample goals during training to be uniform over the set of </a:t>
                </a:r>
                <a:r>
                  <a:rPr lang="it-IT" dirty="0"/>
                  <a:t>Goals of Intermediate </a:t>
                </a:r>
                <a:r>
                  <a:rPr lang="it-IT" dirty="0" err="1"/>
                  <a:t>Difficulty</a:t>
                </a:r>
                <a:br>
                  <a:rPr lang="it-IT" dirty="0"/>
                </a:br>
                <a:br>
                  <a:rPr lang="it-IT" dirty="0"/>
                </a:br>
                <a14:m>
                  <m:oMath xmlns:m="http://schemas.openxmlformats.org/officeDocument/2006/math">
                    <m:r>
                      <a:rPr lang="en-US" b="0" i="1" smtClean="0">
                        <a:latin typeface="Cambria Math" panose="02040503050406030204" pitchFamily="18" charset="0"/>
                      </a:rPr>
                      <m:t>𝐺𝑂𝐼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𝑔</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𝑚𝑎𝑥</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oMath>
                </a14:m>
                <a:br>
                  <a:rPr lang="en-US" dirty="0"/>
                </a:br>
                <a:br>
                  <a:rPr lang="en-US" dirty="0"/>
                </a:br>
                <a:r>
                  <a:rPr lang="en-US" dirty="0"/>
                  <a:t>to avoid to train the policy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sub>
                    </m:sSub>
                  </m:oMath>
                </a14:m>
                <a:r>
                  <a:rPr lang="en-US" dirty="0"/>
                  <a:t> at iteration </a:t>
                </a:r>
                <a14:m>
                  <m:oMath xmlns:m="http://schemas.openxmlformats.org/officeDocument/2006/math">
                    <m:r>
                      <a:rPr lang="en-US" i="1">
                        <a:latin typeface="Cambria Math" panose="02040503050406030204" pitchFamily="18" charset="0"/>
                      </a:rPr>
                      <m:t>𝑖</m:t>
                    </m:r>
                  </m:oMath>
                </a14:m>
                <a:r>
                  <a:rPr lang="en-US" dirty="0"/>
                  <a:t> for goals for which it would obtain no rewards (</a:t>
                </a:r>
                <a14:m>
                  <m:oMath xmlns:m="http://schemas.openxmlformats.org/officeDocument/2006/math">
                    <m:r>
                      <a:rPr lang="en-US" b="0" i="0"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𝑚𝑖𝑛</m:t>
                        </m:r>
                      </m:sub>
                    </m:sSub>
                  </m:oMath>
                </a14:m>
                <a:r>
                  <a:rPr lang="en-US" dirty="0"/>
                  <a:t>) or goals that it has already mastered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&gt;</m:t>
                        </m:r>
                        <m:r>
                          <a:rPr lang="en-US" i="1">
                            <a:latin typeface="Cambria Math" panose="02040503050406030204" pitchFamily="18" charset="0"/>
                          </a:rPr>
                          <m:t>𝑅</m:t>
                        </m:r>
                      </m:e>
                      <m:sub>
                        <m:r>
                          <a:rPr lang="en-US" b="0" i="1" smtClean="0">
                            <a:latin typeface="Cambria Math" panose="02040503050406030204" pitchFamily="18" charset="0"/>
                          </a:rPr>
                          <m:t>𝑚𝑎𝑥</m:t>
                        </m:r>
                      </m:sub>
                    </m:sSub>
                  </m:oMath>
                </a14:m>
                <a:r>
                  <a:rPr lang="en-US" dirty="0"/>
                  <a:t>)</a:t>
                </a:r>
                <a:br>
                  <a:rPr lang="en-US" dirty="0"/>
                </a:br>
                <a:r>
                  <a:rPr lang="en-US" dirty="0"/>
                  <a:t>To estimate the label of a goal </a:t>
                </a:r>
                <a14:m>
                  <m:oMath xmlns:m="http://schemas.openxmlformats.org/officeDocument/2006/math">
                    <m:r>
                      <a:rPr lang="en-US" i="1" dirty="0" smtClean="0">
                        <a:latin typeface="Cambria Math" panose="02040503050406030204" pitchFamily="18" charset="0"/>
                      </a:rPr>
                      <m:t>𝑔</m:t>
                    </m:r>
                  </m:oMath>
                </a14:m>
                <a:r>
                  <a:rPr lang="en-US" dirty="0"/>
                  <a:t>, first assign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𝑔</m:t>
                        </m:r>
                      </m:sub>
                    </m:sSub>
                    <m:r>
                      <a:rPr lang="en-US" i="1" dirty="0">
                        <a:latin typeface="Cambria Math" panose="02040503050406030204" pitchFamily="18" charset="0"/>
                      </a:rPr>
                      <m:t>=1</m:t>
                    </m:r>
                  </m:oMath>
                </a14:m>
                <a:r>
                  <a:rPr lang="en-US" dirty="0"/>
                  <a:t> for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 ∈ </m:t>
                    </m:r>
                    <m:r>
                      <a:rPr lang="en-US" i="1">
                        <a:latin typeface="Cambria Math" panose="02040503050406030204" pitchFamily="18" charset="0"/>
                      </a:rPr>
                      <m:t>𝐺𝑂𝐼</m:t>
                    </m:r>
                    <m:r>
                      <a:rPr lang="en-US" b="0" i="1" smtClean="0">
                        <a:latin typeface="Cambria Math" panose="02040503050406030204" pitchFamily="18" charset="0"/>
                      </a:rPr>
                      <m:t>𝐷</m:t>
                    </m:r>
                  </m:oMath>
                </a14:m>
                <a:r>
                  <a:rPr lang="en-US" dirty="0"/>
                  <a:t> of previous iteration, then use those labels to train a generative model from where we can sample goals to use in the next iteration and finally compute for each generated </a:t>
                </a:r>
                <a14:m>
                  <m:oMath xmlns:m="http://schemas.openxmlformats.org/officeDocument/2006/math">
                    <m:r>
                      <a:rPr lang="en-US" i="1" dirty="0" smtClean="0">
                        <a:latin typeface="Cambria Math" panose="02040503050406030204" pitchFamily="18" charset="0"/>
                      </a:rPr>
                      <m:t>𝑔</m:t>
                    </m:r>
                  </m:oMath>
                </a14:m>
                <a:r>
                  <a:rPr lang="en-US" dirty="0"/>
                  <a:t> its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𝑔</m:t>
                        </m:r>
                      </m:sup>
                    </m:sSup>
                  </m:oMath>
                </a14:m>
                <a:r>
                  <a:rPr lang="en-US" dirty="0"/>
                  <a:t> with respect to current policy </a:t>
                </a:r>
                <a14:m>
                  <m:oMath xmlns:m="http://schemas.openxmlformats.org/officeDocument/2006/math">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 </m:t>
                    </m:r>
                  </m:oMath>
                </a14:m>
                <a:r>
                  <a:rPr lang="en-US" dirty="0"/>
                  <a:t> and assign a label equals to 1 if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𝑔</m:t>
                        </m:r>
                      </m:sup>
                    </m:sSup>
                  </m:oMath>
                </a14:m>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𝑚𝑖𝑛</m:t>
                        </m:r>
                      </m:sub>
                    </m:sSub>
                    <m:r>
                      <a:rPr lang="en-US" i="1" dirty="0" err="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𝑚𝑎𝑥</m:t>
                        </m:r>
                      </m:sub>
                    </m:sSub>
                    <m:r>
                      <a:rPr lang="en-US" i="1" dirty="0" smtClean="0">
                        <a:latin typeface="Cambria Math" panose="02040503050406030204" pitchFamily="18" charset="0"/>
                      </a:rPr>
                      <m:t>]</m:t>
                    </m:r>
                  </m:oMath>
                </a14:m>
                <a:r>
                  <a:rPr lang="en-US" dirty="0"/>
                  <a:t>, 0 otherwise</a:t>
                </a:r>
                <a:br>
                  <a:rPr lang="en-US" dirty="0"/>
                </a:br>
                <a:endParaRPr lang="it-IT" dirty="0"/>
              </a:p>
            </p:txBody>
          </p:sp>
        </mc:Choice>
        <mc:Fallback>
          <p:sp>
            <p:nvSpPr>
              <p:cNvPr id="6" name="CasellaDiTesto 5">
                <a:extLst>
                  <a:ext uri="{FF2B5EF4-FFF2-40B4-BE49-F238E27FC236}">
                    <a16:creationId xmlns:a16="http://schemas.microsoft.com/office/drawing/2014/main" id="{E88D6BEF-E995-2A8D-070A-77082D49F7E2}"/>
                  </a:ext>
                </a:extLst>
              </p:cNvPr>
              <p:cNvSpPr txBox="1">
                <a:spLocks noRot="1" noChangeAspect="1" noMove="1" noResize="1" noEditPoints="1" noAdjustHandles="1" noChangeArrowheads="1" noChangeShapeType="1" noTextEdit="1"/>
              </p:cNvSpPr>
              <p:nvPr/>
            </p:nvSpPr>
            <p:spPr>
              <a:xfrm>
                <a:off x="1630068" y="1555666"/>
                <a:ext cx="10011326" cy="3746667"/>
              </a:xfrm>
              <a:prstGeom prst="rect">
                <a:avLst/>
              </a:prstGeom>
              <a:blipFill>
                <a:blip r:embed="rId3"/>
                <a:stretch>
                  <a:fillRect l="-670" t="-1138" r="-122"/>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8EDDF1BC-371D-13FB-E692-628F1E079CCF}"/>
              </a:ext>
            </a:extLst>
          </p:cNvPr>
          <p:cNvSpPr txBox="1"/>
          <p:nvPr/>
        </p:nvSpPr>
        <p:spPr>
          <a:xfrm>
            <a:off x="973472" y="442280"/>
            <a:ext cx="6322143" cy="430887"/>
          </a:xfrm>
          <a:prstGeom prst="rect">
            <a:avLst/>
          </a:prstGeom>
          <a:noFill/>
        </p:spPr>
        <p:txBody>
          <a:bodyPr wrap="square">
            <a:spAutoFit/>
          </a:bodyPr>
          <a:lstStyle/>
          <a:p>
            <a:r>
              <a:rPr lang="it-IT" sz="2200" b="1" dirty="0">
                <a:latin typeface="+mj-lt"/>
              </a:rPr>
              <a:t>3-steps Method:</a:t>
            </a:r>
          </a:p>
        </p:txBody>
      </p:sp>
    </p:spTree>
    <p:extLst>
      <p:ext uri="{BB962C8B-B14F-4D97-AF65-F5344CB8AC3E}">
        <p14:creationId xmlns:p14="http://schemas.microsoft.com/office/powerpoint/2010/main" val="287077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cherubino_pant54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FFA8DA3A-06BE-A72B-AFDE-B1E53CE36DCE}"/>
                  </a:ext>
                </a:extLst>
              </p:cNvPr>
              <p:cNvSpPr txBox="1"/>
              <p:nvPr/>
            </p:nvSpPr>
            <p:spPr>
              <a:xfrm>
                <a:off x="973471" y="797884"/>
                <a:ext cx="10566615" cy="4811317"/>
              </a:xfrm>
              <a:prstGeom prst="rect">
                <a:avLst/>
              </a:prstGeom>
              <a:noFill/>
            </p:spPr>
            <p:txBody>
              <a:bodyPr wrap="square">
                <a:spAutoFit/>
              </a:bodyPr>
              <a:lstStyle/>
              <a:p>
                <a:pPr marL="457200" indent="-457200">
                  <a:buAutoNum type="arabicPeriod" startAt="2"/>
                </a:pPr>
                <a:r>
                  <a:rPr lang="it-IT" sz="2000" b="1" dirty="0"/>
                  <a:t>Adversarial Goal Generation:</a:t>
                </a:r>
                <a:br>
                  <a:rPr lang="it-IT" sz="2000" b="1" dirty="0"/>
                </a:br>
                <a:br>
                  <a:rPr lang="it-IT" dirty="0"/>
                </a:br>
                <a:r>
                  <a:rPr lang="en-US" dirty="0"/>
                  <a:t>Generator</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𝐺</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 </m:t>
                    </m:r>
                  </m:oMath>
                </a14:m>
                <a:r>
                  <a:rPr lang="en-US" dirty="0"/>
                  <a:t>is trained to uniformly output goals in </a:t>
                </a:r>
                <a14:m>
                  <m:oMath xmlns:m="http://schemas.openxmlformats.org/officeDocument/2006/math">
                    <m:r>
                      <a:rPr lang="en-US" i="1">
                        <a:latin typeface="Cambria Math" panose="02040503050406030204" pitchFamily="18" charset="0"/>
                      </a:rPr>
                      <m:t>𝐺𝑂𝐼</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en-US" dirty="0"/>
                  <a:t> using a discriminator network </a:t>
                </a:r>
                <a14:m>
                  <m:oMath xmlns:m="http://schemas.openxmlformats.org/officeDocument/2006/math">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𝑔</m:t>
                        </m:r>
                      </m:e>
                    </m:d>
                  </m:oMath>
                </a14:m>
                <a:r>
                  <a:rPr lang="en-US" dirty="0"/>
                  <a:t>.</a:t>
                </a:r>
                <a:br>
                  <a:rPr lang="en-US" dirty="0"/>
                </a:br>
                <a:r>
                  <a:rPr lang="it-IT" dirty="0"/>
                  <a:t>Discriminator </a:t>
                </a:r>
                <a14:m>
                  <m:oMath xmlns:m="http://schemas.openxmlformats.org/officeDocument/2006/math">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𝑔</m:t>
                        </m:r>
                      </m:e>
                    </m:d>
                    <m:r>
                      <a:rPr lang="en-US" i="1">
                        <a:latin typeface="Cambria Math" panose="02040503050406030204" pitchFamily="18" charset="0"/>
                      </a:rPr>
                      <m:t> </m:t>
                    </m:r>
                  </m:oMath>
                </a14:m>
                <a:r>
                  <a:rPr lang="it-IT" dirty="0" err="1"/>
                  <a:t>is</a:t>
                </a:r>
                <a:r>
                  <a:rPr lang="it-IT" dirty="0"/>
                  <a:t> </a:t>
                </a:r>
                <a:r>
                  <a:rPr lang="en-US" dirty="0"/>
                  <a:t>trained to discriminate between goals from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𝑑𝑎𝑡𝑎</m:t>
                        </m:r>
                      </m:sub>
                    </m:sSub>
                    <m:r>
                      <a:rPr lang="en-US" i="1" dirty="0">
                        <a:latin typeface="Cambria Math" panose="02040503050406030204" pitchFamily="18" charset="0"/>
                      </a:rPr>
                      <m:t>(</m:t>
                    </m:r>
                    <m:r>
                      <a:rPr lang="en-US" i="1" dirty="0">
                        <a:latin typeface="Cambria Math" panose="02040503050406030204" pitchFamily="18" charset="0"/>
                      </a:rPr>
                      <m:t>𝑔</m:t>
                    </m:r>
                    <m:r>
                      <a:rPr lang="en-US" i="1" dirty="0">
                        <a:latin typeface="Cambria Math" panose="02040503050406030204" pitchFamily="18" charset="0"/>
                      </a:rPr>
                      <m:t>) </m:t>
                    </m:r>
                  </m:oMath>
                </a14:m>
                <a:r>
                  <a:rPr lang="en-US" dirty="0"/>
                  <a:t>with a label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𝑔</m:t>
                        </m:r>
                      </m:sub>
                    </m:sSub>
                    <m:r>
                      <a:rPr lang="en-US" i="1" dirty="0">
                        <a:latin typeface="Cambria Math" panose="02040503050406030204" pitchFamily="18" charset="0"/>
                      </a:rPr>
                      <m:t>=1</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𝐺𝑂𝐼</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en-US" dirty="0"/>
                  <a:t>) and the generated goals by </a:t>
                </a:r>
                <a14:m>
                  <m:oMath xmlns:m="http://schemas.openxmlformats.org/officeDocument/2006/math">
                    <m:r>
                      <a:rPr lang="en-US" i="1" dirty="0">
                        <a:latin typeface="Cambria Math" panose="02040503050406030204" pitchFamily="18" charset="0"/>
                      </a:rPr>
                      <m:t>𝐺</m:t>
                    </m:r>
                    <m:d>
                      <m:dPr>
                        <m:ctrlPr>
                          <a:rPr lang="en-US" i="1" dirty="0">
                            <a:latin typeface="Cambria Math" panose="02040503050406030204" pitchFamily="18" charset="0"/>
                          </a:rPr>
                        </m:ctrlPr>
                      </m:dPr>
                      <m:e>
                        <m:r>
                          <a:rPr lang="en-US" i="1" dirty="0">
                            <a:latin typeface="Cambria Math" panose="02040503050406030204" pitchFamily="18" charset="0"/>
                          </a:rPr>
                          <m:t>𝑧</m:t>
                        </m:r>
                      </m:e>
                    </m:d>
                  </m:oMath>
                </a14:m>
                <a:r>
                  <a:rPr lang="en-US" dirty="0"/>
                  <a:t>, but is also trained on “negative examples” with a label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𝑔</m:t>
                        </m:r>
                      </m:sub>
                    </m:sSub>
                    <m:r>
                      <a:rPr lang="en-US" i="1" dirty="0">
                        <a:latin typeface="Cambria Math" panose="02040503050406030204" pitchFamily="18" charset="0"/>
                      </a:rPr>
                      <m:t>=</m:t>
                    </m:r>
                    <m:r>
                      <a:rPr lang="en-US" i="1" dirty="0">
                        <a:latin typeface="Cambria Math" panose="02040503050406030204" pitchFamily="18" charset="0"/>
                      </a:rPr>
                      <m:t>0</m:t>
                    </m:r>
                  </m:oMath>
                </a14:m>
                <a:r>
                  <a:rPr lang="en-US" dirty="0"/>
                  <a:t> which </a:t>
                </a:r>
                <a14:m>
                  <m:oMath xmlns:m="http://schemas.openxmlformats.org/officeDocument/2006/math">
                    <m:r>
                      <a:rPr lang="en-US" i="1" dirty="0">
                        <a:latin typeface="Cambria Math" panose="02040503050406030204" pitchFamily="18" charset="0"/>
                      </a:rPr>
                      <m:t>𝐺</m:t>
                    </m:r>
                  </m:oMath>
                </a14:m>
                <a:r>
                  <a:rPr lang="en-US" dirty="0"/>
                  <a:t> should not generate.</a:t>
                </a:r>
                <a:br>
                  <a:rPr lang="en-US" dirty="0"/>
                </a:br>
                <a:r>
                  <a:rPr lang="en-US" dirty="0"/>
                  <a:t>G(z) and D(g) are optimized in a manner similar to that of the Least-Squares GAN, modified introducing the binary label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𝑔</m:t>
                        </m:r>
                      </m:sub>
                    </m:sSub>
                  </m:oMath>
                </a14:m>
                <a:r>
                  <a:rPr lang="en-US" dirty="0"/>
                  <a:t> to allow to train also from “negative examples” when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𝑔</m:t>
                        </m:r>
                      </m:sub>
                    </m:sSub>
                    <m:r>
                      <a:rPr lang="en-US" i="1" dirty="0">
                        <a:latin typeface="Cambria Math" panose="02040503050406030204" pitchFamily="18" charset="0"/>
                      </a:rPr>
                      <m:t>=</m:t>
                    </m:r>
                    <m:r>
                      <a:rPr lang="en-US" i="1" dirty="0">
                        <a:latin typeface="Cambria Math" panose="02040503050406030204" pitchFamily="18" charset="0"/>
                      </a:rPr>
                      <m:t>0</m:t>
                    </m:r>
                  </m:oMath>
                </a14:m>
                <a:r>
                  <a:rPr lang="en-US" dirty="0"/>
                  <a:t> (we can see </a:t>
                </a:r>
                <a:r>
                  <a:rPr lang="en-US" dirty="0" err="1"/>
                  <a:t>infact</a:t>
                </a:r>
                <a:r>
                  <a:rPr lang="en-US" dirty="0"/>
                  <a:t> that first term of </a:t>
                </a:r>
                <a14:m>
                  <m:oMath xmlns:m="http://schemas.openxmlformats.org/officeDocument/2006/math">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 </m:t>
                    </m:r>
                  </m:oMath>
                </a14:m>
                <a:r>
                  <a:rPr lang="en-US" dirty="0"/>
                  <a:t>disappear 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𝑔</m:t>
                        </m:r>
                      </m:sub>
                    </m:sSub>
                    <m:r>
                      <a:rPr lang="en-US" i="1" dirty="0">
                        <a:latin typeface="Cambria Math" panose="02040503050406030204" pitchFamily="18" charset="0"/>
                      </a:rPr>
                      <m:t>=0</m:t>
                    </m:r>
                  </m:oMath>
                </a14:m>
                <a:r>
                  <a:rPr lang="en-US" dirty="0"/>
                  <a:t> meanwhile the second [added from the original LSGAN] is kept, and vice versa when</a:t>
                </a:r>
                <a14:m>
                  <m:oMath xmlns:m="http://schemas.openxmlformats.org/officeDocument/2006/math">
                    <m:r>
                      <a:rPr lang="en-US" b="0" i="0"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𝑔</m:t>
                        </m:r>
                      </m:sub>
                    </m:sSub>
                    <m:r>
                      <a:rPr lang="en-US" i="1" dirty="0">
                        <a:latin typeface="Cambria Math" panose="02040503050406030204" pitchFamily="18" charset="0"/>
                      </a:rPr>
                      <m:t>=1</m:t>
                    </m:r>
                  </m:oMath>
                </a14:m>
                <a:r>
                  <a:rPr lang="en-US" dirty="0"/>
                  <a:t> )</a:t>
                </a:r>
                <a:br>
                  <a:rPr lang="en-US" dirty="0"/>
                </a:br>
                <a:br>
                  <a:rPr lang="en-US" dirty="0"/>
                </a:b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𝑚𝑖𝑛</m:t>
                        </m:r>
                      </m:e>
                      <m:sub>
                        <m:r>
                          <a:rPr lang="en-US" b="0" i="1" smtClean="0">
                            <a:latin typeface="Cambria Math" panose="02040503050406030204" pitchFamily="18" charset="0"/>
                          </a:rPr>
                          <m:t>𝐷</m:t>
                        </m:r>
                      </m:sub>
                    </m:sSub>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𝑑𝑎𝑡𝑎</m:t>
                            </m:r>
                          </m:sub>
                        </m:sSub>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𝑔</m:t>
                        </m:r>
                      </m:sub>
                    </m:sSub>
                    <m:r>
                      <a:rPr lang="en-US" i="1">
                        <a:latin typeface="Cambria Math" panose="02040503050406030204" pitchFamily="18" charset="0"/>
                      </a:rPr>
                      <m:t>(</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𝑔</m:t>
                        </m:r>
                      </m:e>
                    </m:d>
                    <m:r>
                      <a:rPr lang="en-US" i="1">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𝑔</m:t>
                        </m:r>
                      </m:sub>
                    </m:sSub>
                    <m:r>
                      <a:rPr lang="en-US" b="0" i="1" smtClean="0">
                        <a:latin typeface="Cambria Math" panose="02040503050406030204" pitchFamily="18" charset="0"/>
                      </a:rPr>
                      <m:t>)(</m:t>
                    </m:r>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b="0" i="1" smtClean="0">
                            <a:latin typeface="Cambria Math" panose="02040503050406030204" pitchFamily="18" charset="0"/>
                            <a:ea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𝑧</m:t>
                            </m:r>
                          </m:sub>
                        </m:sSub>
                        <m:d>
                          <m:dPr>
                            <m:ctrlPr>
                              <a:rPr lang="en-US" i="1">
                                <a:latin typeface="Cambria Math" panose="02040503050406030204" pitchFamily="18" charset="0"/>
                              </a:rPr>
                            </m:ctrlPr>
                          </m:dPr>
                          <m:e>
                            <m:r>
                              <a:rPr lang="en-US" b="0" i="1" smtClean="0">
                                <a:latin typeface="Cambria Math" panose="02040503050406030204" pitchFamily="18" charset="0"/>
                              </a:rPr>
                              <m:t>𝑧</m:t>
                            </m:r>
                          </m:e>
                        </m:d>
                      </m:sub>
                    </m:sSub>
                    <m:r>
                      <a:rPr lang="en-US" b="0" i="1" smtClean="0">
                        <a:latin typeface="Cambria Math" panose="02040503050406030204" pitchFamily="18" charset="0"/>
                      </a:rPr>
                      <m:t>[</m:t>
                    </m:r>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br>
                  <a:rPr lang="en-US" dirty="0"/>
                </a:b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𝑚𝑖𝑛</m:t>
                        </m:r>
                      </m:e>
                      <m:sub>
                        <m:r>
                          <a:rPr lang="en-US" b="0" i="1" smtClean="0">
                            <a:latin typeface="Cambria Math" panose="02040503050406030204" pitchFamily="18" charset="0"/>
                          </a:rPr>
                          <m:t>𝐺</m:t>
                        </m:r>
                      </m:sub>
                    </m:sSub>
                    <m:r>
                      <a:rPr lang="en-US" i="1">
                        <a:latin typeface="Cambria Math" panose="02040503050406030204" pitchFamily="18" charset="0"/>
                      </a:rPr>
                      <m:t>𝑉</m:t>
                    </m:r>
                    <m:d>
                      <m:dPr>
                        <m:ctrlPr>
                          <a:rPr lang="en-US" i="1">
                            <a:latin typeface="Cambria Math" panose="02040503050406030204" pitchFamily="18" charset="0"/>
                          </a:rPr>
                        </m:ctrlPr>
                      </m:dPr>
                      <m:e>
                        <m:r>
                          <a:rPr lang="en-US" b="0" i="1" smtClean="0">
                            <a:latin typeface="Cambria Math" panose="02040503050406030204" pitchFamily="18" charset="0"/>
                          </a:rPr>
                          <m:t>𝐺</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𝑧</m:t>
                            </m:r>
                          </m:sub>
                        </m:sSub>
                        <m:d>
                          <m:dPr>
                            <m:ctrlPr>
                              <a:rPr lang="en-US" i="1">
                                <a:latin typeface="Cambria Math" panose="02040503050406030204" pitchFamily="18" charset="0"/>
                              </a:rPr>
                            </m:ctrlPr>
                          </m:dPr>
                          <m:e>
                            <m:r>
                              <a:rPr lang="en-US" i="1">
                                <a:latin typeface="Cambria Math" panose="02040503050406030204" pitchFamily="18" charset="0"/>
                              </a:rPr>
                              <m:t>𝑧</m:t>
                            </m:r>
                          </m:e>
                        </m:d>
                      </m:sub>
                    </m:sSub>
                    <m:d>
                      <m:dPr>
                        <m:begChr m:val="["/>
                        <m:endChr m:val="]"/>
                        <m:ctrlPr>
                          <a:rPr lang="en-US" i="1">
                            <a:latin typeface="Cambria Math" panose="02040503050406030204" pitchFamily="18" charset="0"/>
                          </a:rPr>
                        </m:ctrlPr>
                      </m:dPr>
                      <m:e>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r>
                          <a:rPr lang="en-US" b="0" i="1" smtClean="0">
                            <a:latin typeface="Cambria Math" panose="02040503050406030204" pitchFamily="18" charset="0"/>
                          </a:rPr>
                          <m:t>𝑐</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d>
                  </m:oMath>
                </a14:m>
                <a:br>
                  <a:rPr lang="en-US" dirty="0"/>
                </a:br>
                <a:br>
                  <a:rPr lang="en-US" dirty="0"/>
                </a:br>
                <a:endParaRPr lang="it-IT" dirty="0"/>
              </a:p>
            </p:txBody>
          </p:sp>
        </mc:Choice>
        <mc:Fallback>
          <p:sp>
            <p:nvSpPr>
              <p:cNvPr id="6" name="CasellaDiTesto 5">
                <a:extLst>
                  <a:ext uri="{FF2B5EF4-FFF2-40B4-BE49-F238E27FC236}">
                    <a16:creationId xmlns:a16="http://schemas.microsoft.com/office/drawing/2014/main" id="{FFA8DA3A-06BE-A72B-AFDE-B1E53CE36DCE}"/>
                  </a:ext>
                </a:extLst>
              </p:cNvPr>
              <p:cNvSpPr txBox="1">
                <a:spLocks noRot="1" noChangeAspect="1" noMove="1" noResize="1" noEditPoints="1" noAdjustHandles="1" noChangeArrowheads="1" noChangeShapeType="1" noTextEdit="1"/>
              </p:cNvSpPr>
              <p:nvPr/>
            </p:nvSpPr>
            <p:spPr>
              <a:xfrm>
                <a:off x="973471" y="797884"/>
                <a:ext cx="10566615" cy="4811317"/>
              </a:xfrm>
              <a:prstGeom prst="rect">
                <a:avLst/>
              </a:prstGeom>
              <a:blipFill>
                <a:blip r:embed="rId3"/>
                <a:stretch>
                  <a:fillRect l="-635" t="-887" r="-808"/>
                </a:stretch>
              </a:blipFill>
            </p:spPr>
            <p:txBody>
              <a:bodyPr/>
              <a:lstStyle/>
              <a:p>
                <a:r>
                  <a:rPr lang="it-IT">
                    <a:noFill/>
                  </a:rPr>
                  <a:t> </a:t>
                </a:r>
              </a:p>
            </p:txBody>
          </p:sp>
        </mc:Fallback>
      </mc:AlternateContent>
    </p:spTree>
    <p:extLst>
      <p:ext uri="{BB962C8B-B14F-4D97-AF65-F5344CB8AC3E}">
        <p14:creationId xmlns:p14="http://schemas.microsoft.com/office/powerpoint/2010/main" val="203436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cherubino_pant54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FD2DDB95-1098-B25E-77A5-A8CC70DB46B4}"/>
                  </a:ext>
                </a:extLst>
              </p:cNvPr>
              <p:cNvSpPr txBox="1"/>
              <p:nvPr/>
            </p:nvSpPr>
            <p:spPr>
              <a:xfrm>
                <a:off x="1288025" y="700237"/>
                <a:ext cx="5486399" cy="4608441"/>
              </a:xfrm>
              <a:prstGeom prst="rect">
                <a:avLst/>
              </a:prstGeom>
              <a:noFill/>
            </p:spPr>
            <p:txBody>
              <a:bodyPr wrap="square">
                <a:spAutoFit/>
              </a:bodyPr>
              <a:lstStyle/>
              <a:p>
                <a:pPr marL="342900" indent="-342900">
                  <a:buAutoNum type="arabicPeriod" startAt="3"/>
                </a:pPr>
                <a:r>
                  <a:rPr lang="it-IT" sz="2200" b="1" dirty="0"/>
                  <a:t>Policy </a:t>
                </a:r>
                <a:r>
                  <a:rPr lang="it-IT" sz="2200" b="1" dirty="0" err="1"/>
                  <a:t>Optimization</a:t>
                </a:r>
                <a:r>
                  <a:rPr lang="it-IT" sz="2200" b="1" dirty="0"/>
                  <a:t>:</a:t>
                </a:r>
              </a:p>
              <a:p>
                <a:endParaRPr lang="it-IT" dirty="0"/>
              </a:p>
              <a:p>
                <a:r>
                  <a:rPr lang="it-IT" dirty="0"/>
                  <a:t>The a</a:t>
                </a:r>
                <a:r>
                  <a:rPr lang="en-US" dirty="0" err="1"/>
                  <a:t>lgorithm</a:t>
                </a:r>
                <a:r>
                  <a:rPr lang="en-US" dirty="0"/>
                  <a:t> for training a policy </a:t>
                </a:r>
                <a14:m>
                  <m:oMath xmlns:m="http://schemas.openxmlformats.org/officeDocument/2006/math">
                    <m:r>
                      <m:rPr>
                        <m:sty m:val="p"/>
                      </m:rPr>
                      <a:rPr lang="el-GR" i="1" dirty="0" smtClean="0">
                        <a:latin typeface="Cambria Math" panose="02040503050406030204" pitchFamily="18" charset="0"/>
                        <a:ea typeface="Cambria Math" panose="02040503050406030204" pitchFamily="18" charset="0"/>
                      </a:rPr>
                      <m:t>π</m:t>
                    </m:r>
                    <m:d>
                      <m:dPr>
                        <m:ctrlPr>
                          <a:rPr lang="it-IT" i="1" dirty="0" smtClean="0">
                            <a:latin typeface="Cambria Math" panose="02040503050406030204" pitchFamily="18" charset="0"/>
                            <a:ea typeface="Cambria Math" panose="02040503050406030204" pitchFamily="18" charset="0"/>
                          </a:rPr>
                        </m:ctrlPr>
                      </m:dPr>
                      <m:e>
                        <m:sSub>
                          <m:sSubPr>
                            <m:ctrlPr>
                              <a:rPr lang="it-IT" i="1" dirty="0">
                                <a:latin typeface="Cambria Math" panose="02040503050406030204" pitchFamily="18" charset="0"/>
                              </a:rPr>
                            </m:ctrlPr>
                          </m:sSubPr>
                          <m:e>
                            <m:r>
                              <a:rPr lang="en-US" i="1" dirty="0">
                                <a:latin typeface="Cambria Math" panose="02040503050406030204" pitchFamily="18" charset="0"/>
                              </a:rPr>
                              <m:t>𝑎</m:t>
                            </m:r>
                          </m:e>
                          <m:sub>
                            <m:r>
                              <a:rPr lang="it-IT" i="1" dirty="0">
                                <a:latin typeface="Cambria Math" panose="02040503050406030204" pitchFamily="18" charset="0"/>
                              </a:rPr>
                              <m:t>𝑡</m:t>
                            </m:r>
                          </m:sub>
                        </m:sSub>
                      </m:e>
                      <m:e>
                        <m:sSub>
                          <m:sSubPr>
                            <m:ctrlPr>
                              <a:rPr lang="it-IT" i="1" dirty="0">
                                <a:latin typeface="Cambria Math" panose="02040503050406030204" pitchFamily="18" charset="0"/>
                              </a:rPr>
                            </m:ctrlPr>
                          </m:sSubPr>
                          <m:e>
                            <m:r>
                              <a:rPr lang="it-IT" i="1" dirty="0">
                                <a:latin typeface="Cambria Math" panose="02040503050406030204" pitchFamily="18" charset="0"/>
                              </a:rPr>
                              <m:t>𝑠</m:t>
                            </m:r>
                          </m:e>
                          <m:sub>
                            <m:r>
                              <a:rPr lang="it-IT" i="1" dirty="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𝑔</m:t>
                        </m:r>
                      </m:e>
                    </m:d>
                  </m:oMath>
                </a14:m>
                <a:r>
                  <a:rPr lang="en-US" dirty="0"/>
                  <a:t> to </a:t>
                </a:r>
                <a:r>
                  <a:rPr lang="en-US" b="1" dirty="0"/>
                  <a:t>maximize</a:t>
                </a:r>
                <a:r>
                  <a:rPr lang="en-US" dirty="0"/>
                  <a:t> the coverage objective is the following:</a:t>
                </a:r>
                <a:endParaRPr lang="it-IT" dirty="0"/>
              </a:p>
              <a:p>
                <a:endParaRPr lang="it-IT" dirty="0"/>
              </a:p>
              <a:p>
                <a:r>
                  <a:rPr lang="it-IT" dirty="0"/>
                  <a:t>At </a:t>
                </a:r>
                <a:r>
                  <a:rPr lang="it-IT" dirty="0" err="1"/>
                  <a:t>each</a:t>
                </a:r>
                <a:r>
                  <a:rPr lang="it-IT" dirty="0"/>
                  <a:t> </a:t>
                </a:r>
                <a:r>
                  <a:rPr lang="it-IT" dirty="0" err="1"/>
                  <a:t>iteration</a:t>
                </a:r>
                <a:r>
                  <a:rPr lang="it-IT" dirty="0"/>
                  <a:t> </a:t>
                </a:r>
                <a14:m>
                  <m:oMath xmlns:m="http://schemas.openxmlformats.org/officeDocument/2006/math">
                    <m:r>
                      <a:rPr lang="it-IT" i="1" dirty="0" smtClean="0">
                        <a:latin typeface="Cambria Math" panose="02040503050406030204" pitchFamily="18" charset="0"/>
                      </a:rPr>
                      <m:t>𝑖</m:t>
                    </m:r>
                  </m:oMath>
                </a14:m>
                <a:r>
                  <a:rPr lang="it-IT" dirty="0"/>
                  <a:t>:</a:t>
                </a:r>
              </a:p>
              <a:p>
                <a:pPr marL="285750" indent="-285750">
                  <a:buFont typeface="Arial" panose="020B0604020202020204" pitchFamily="34" charset="0"/>
                  <a:buChar char="•"/>
                </a:pPr>
                <a:r>
                  <a:rPr lang="it-IT" dirty="0"/>
                  <a:t>Generate </a:t>
                </a:r>
                <a:r>
                  <a:rPr lang="en-US" dirty="0"/>
                  <a:t>a set of goals passing a noise vector </a:t>
                </a:r>
                <a14:m>
                  <m:oMath xmlns:m="http://schemas.openxmlformats.org/officeDocument/2006/math">
                    <m:r>
                      <a:rPr lang="en-US" i="1" dirty="0" smtClean="0">
                        <a:latin typeface="Cambria Math" panose="02040503050406030204" pitchFamily="18" charset="0"/>
                      </a:rPr>
                      <m:t>𝑧</m:t>
                    </m:r>
                  </m:oMath>
                </a14:m>
                <a:r>
                  <a:rPr lang="en-US" dirty="0"/>
                  <a:t> to the generator </a:t>
                </a:r>
                <a14:m>
                  <m:oMath xmlns:m="http://schemas.openxmlformats.org/officeDocument/2006/math">
                    <m:r>
                      <a:rPr lang="en-US" i="1" dirty="0" smtClean="0">
                        <a:latin typeface="Cambria Math" panose="02040503050406030204" pitchFamily="18" charset="0"/>
                      </a:rPr>
                      <m:t>𝐺</m:t>
                    </m:r>
                  </m:oMath>
                </a14:m>
                <a:endParaRPr lang="en-US" dirty="0"/>
              </a:p>
              <a:p>
                <a:pPr marL="285750" indent="-285750">
                  <a:buFont typeface="Arial" panose="020B0604020202020204" pitchFamily="34" charset="0"/>
                  <a:buChar char="•"/>
                </a:pPr>
                <a:r>
                  <a:rPr lang="en-US" dirty="0"/>
                  <a:t>Use these goals to train our policy using RL (in this case has been used learning algorithm TRPO with GAE)</a:t>
                </a:r>
              </a:p>
              <a:p>
                <a:pPr marL="285750" indent="-285750">
                  <a:buFont typeface="Arial" panose="020B0604020202020204" pitchFamily="34" charset="0"/>
                  <a:buChar char="•"/>
                </a:pPr>
                <a:r>
                  <a:rPr lang="en-US" dirty="0"/>
                  <a:t>Policy’s empirical performance on these goals (evaluate policy) is used to determine each goal’s label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𝑦</m:t>
                        </m:r>
                      </m:e>
                      <m:sub>
                        <m:r>
                          <a:rPr lang="en-US" b="0" i="1" dirty="0" smtClean="0">
                            <a:latin typeface="Cambria Math" panose="02040503050406030204" pitchFamily="18" charset="0"/>
                          </a:rPr>
                          <m:t>𝑔</m:t>
                        </m:r>
                      </m:sub>
                    </m:sSub>
                  </m:oMath>
                </a14:m>
                <a:r>
                  <a:rPr lang="en-US" dirty="0"/>
                  <a:t> (1 if </a:t>
                </a:r>
                <a14:m>
                  <m:oMath xmlns:m="http://schemas.openxmlformats.org/officeDocument/2006/math">
                    <m:r>
                      <a:rPr lang="en-US" b="0" i="1" dirty="0" smtClean="0">
                        <a:latin typeface="Cambria Math" panose="02040503050406030204" pitchFamily="18" charset="0"/>
                      </a:rPr>
                      <m:t>𝑔</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𝐺</m:t>
                        </m:r>
                        <m:r>
                          <a:rPr lang="en-US" b="0" i="1" dirty="0" smtClean="0">
                            <a:latin typeface="Cambria Math" panose="02040503050406030204" pitchFamily="18" charset="0"/>
                            <a:ea typeface="Cambria Math" panose="02040503050406030204" pitchFamily="18" charset="0"/>
                          </a:rPr>
                          <m:t>𝑂𝐼𝐷</m:t>
                        </m:r>
                      </m:e>
                      <m:sub>
                        <m:r>
                          <a:rPr lang="en-US" b="0" i="1" dirty="0" smtClean="0">
                            <a:latin typeface="Cambria Math" panose="02040503050406030204" pitchFamily="18" charset="0"/>
                            <a:ea typeface="Cambria Math" panose="02040503050406030204" pitchFamily="18" charset="0"/>
                          </a:rPr>
                          <m:t>𝑖</m:t>
                        </m:r>
                      </m:sub>
                    </m:sSub>
                  </m:oMath>
                </a14:m>
                <a:r>
                  <a:rPr lang="en-US" dirty="0"/>
                  <a:t> else 0)</a:t>
                </a:r>
              </a:p>
              <a:p>
                <a:pPr marL="285750" indent="-285750">
                  <a:buFont typeface="Arial" panose="020B0604020202020204" pitchFamily="34" charset="0"/>
                  <a:buChar char="•"/>
                </a:pPr>
                <a:r>
                  <a:rPr lang="en-US" dirty="0"/>
                  <a:t>Next, we use these labels to train the goal generator </a:t>
                </a:r>
                <a14:m>
                  <m:oMath xmlns:m="http://schemas.openxmlformats.org/officeDocument/2006/math">
                    <m:r>
                      <a:rPr lang="en-US" i="1" dirty="0">
                        <a:latin typeface="Cambria Math" panose="02040503050406030204" pitchFamily="18" charset="0"/>
                      </a:rPr>
                      <m:t>𝐺</m:t>
                    </m:r>
                  </m:oMath>
                </a14:m>
                <a:r>
                  <a:rPr lang="en-US" dirty="0"/>
                  <a:t> and the goal discriminator </a:t>
                </a:r>
                <a14:m>
                  <m:oMath xmlns:m="http://schemas.openxmlformats.org/officeDocument/2006/math">
                    <m:r>
                      <a:rPr lang="en-US" b="0" i="1" smtClean="0">
                        <a:latin typeface="Cambria Math" panose="02040503050406030204" pitchFamily="18" charset="0"/>
                      </a:rPr>
                      <m:t>𝐷</m:t>
                    </m:r>
                  </m:oMath>
                </a14:m>
                <a:r>
                  <a:rPr lang="en-US" dirty="0"/>
                  <a:t> and update </a:t>
                </a:r>
                <a14:m>
                  <m:oMath xmlns:m="http://schemas.openxmlformats.org/officeDocument/2006/math">
                    <m:r>
                      <a:rPr lang="en-US" i="1" dirty="0" smtClean="0">
                        <a:latin typeface="Cambria Math" panose="02040503050406030204" pitchFamily="18" charset="0"/>
                        <a:ea typeface="Cambria Math" panose="02040503050406030204" pitchFamily="18" charset="0"/>
                      </a:rPr>
                      <m:t>𝐺</m:t>
                    </m:r>
                    <m:r>
                      <a:rPr lang="en-US" b="0" i="1" dirty="0" smtClean="0">
                        <a:latin typeface="Cambria Math" panose="02040503050406030204" pitchFamily="18" charset="0"/>
                        <a:ea typeface="Cambria Math" panose="02040503050406030204" pitchFamily="18" charset="0"/>
                      </a:rPr>
                      <m:t>𝑂𝐼𝐷</m:t>
                    </m:r>
                  </m:oMath>
                </a14:m>
                <a:endParaRPr lang="it-IT" dirty="0"/>
              </a:p>
            </p:txBody>
          </p:sp>
        </mc:Choice>
        <mc:Fallback>
          <p:sp>
            <p:nvSpPr>
              <p:cNvPr id="6" name="CasellaDiTesto 5">
                <a:extLst>
                  <a:ext uri="{FF2B5EF4-FFF2-40B4-BE49-F238E27FC236}">
                    <a16:creationId xmlns:a16="http://schemas.microsoft.com/office/drawing/2014/main" id="{FD2DDB95-1098-B25E-77A5-A8CC70DB46B4}"/>
                  </a:ext>
                </a:extLst>
              </p:cNvPr>
              <p:cNvSpPr txBox="1">
                <a:spLocks noRot="1" noChangeAspect="1" noMove="1" noResize="1" noEditPoints="1" noAdjustHandles="1" noChangeArrowheads="1" noChangeShapeType="1" noTextEdit="1"/>
              </p:cNvSpPr>
              <p:nvPr/>
            </p:nvSpPr>
            <p:spPr>
              <a:xfrm>
                <a:off x="1288025" y="700237"/>
                <a:ext cx="5486399" cy="4608441"/>
              </a:xfrm>
              <a:prstGeom prst="rect">
                <a:avLst/>
              </a:prstGeom>
              <a:blipFill>
                <a:blip r:embed="rId3"/>
                <a:stretch>
                  <a:fillRect l="-1444" t="-1058" r="-1667" b="-1190"/>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1A8574AF-46C9-7B28-DAC2-C2CD020AF758}"/>
              </a:ext>
            </a:extLst>
          </p:cNvPr>
          <p:cNvPicPr>
            <a:picLocks noChangeAspect="1"/>
          </p:cNvPicPr>
          <p:nvPr/>
        </p:nvPicPr>
        <p:blipFill>
          <a:blip r:embed="rId4"/>
          <a:stretch>
            <a:fillRect/>
          </a:stretch>
        </p:blipFill>
        <p:spPr>
          <a:xfrm>
            <a:off x="7177605" y="1558094"/>
            <a:ext cx="4010679" cy="3002867"/>
          </a:xfrm>
          <a:prstGeom prst="rect">
            <a:avLst/>
          </a:prstGeom>
        </p:spPr>
      </p:pic>
    </p:spTree>
    <p:extLst>
      <p:ext uri="{BB962C8B-B14F-4D97-AF65-F5344CB8AC3E}">
        <p14:creationId xmlns:p14="http://schemas.microsoft.com/office/powerpoint/2010/main" val="307252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cherubino_pant54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A6455843-A6D8-C843-66B0-C79DA4AD5747}"/>
                  </a:ext>
                </a:extLst>
              </p:cNvPr>
              <p:cNvSpPr txBox="1"/>
              <p:nvPr/>
            </p:nvSpPr>
            <p:spPr>
              <a:xfrm>
                <a:off x="973472" y="1087539"/>
                <a:ext cx="4847304" cy="5078313"/>
              </a:xfrm>
              <a:prstGeom prst="rect">
                <a:avLst/>
              </a:prstGeom>
              <a:noFill/>
            </p:spPr>
            <p:txBody>
              <a:bodyPr wrap="square">
                <a:spAutoFit/>
              </a:bodyPr>
              <a:lstStyle/>
              <a:p>
                <a:endParaRPr lang="en-US" dirty="0"/>
              </a:p>
              <a:p>
                <a:r>
                  <a:rPr lang="en-US" dirty="0"/>
                  <a:t>The system has been tested on two challenging robotic locomotion tasks where a Center of Mass must reach an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position, one on a constraint free space, the other on a U-shaped maze.</a:t>
                </a:r>
              </a:p>
              <a:p>
                <a:endParaRPr lang="en-US" dirty="0"/>
              </a:p>
              <a:p>
                <a:pPr marL="285750" indent="-285750">
                  <a:buFont typeface="Arial" panose="020B0604020202020204" pitchFamily="34" charset="0"/>
                  <a:buChar char="•"/>
                </a:pPr>
                <a:r>
                  <a:rPr lang="en-US" dirty="0"/>
                  <a:t>We can see that Goal Gan method leads to</a:t>
                </a:r>
                <a:br>
                  <a:rPr lang="en-US" dirty="0"/>
                </a:br>
                <a:r>
                  <a:rPr lang="en-US" dirty="0"/>
                  <a:t>faster training compared to the baselines (a) (b)</a:t>
                </a:r>
              </a:p>
              <a:p>
                <a:pPr marL="285750" indent="-285750">
                  <a:buFont typeface="Arial" panose="020B0604020202020204" pitchFamily="34" charset="0"/>
                  <a:buChar char="•"/>
                </a:pPr>
                <a:r>
                  <a:rPr lang="en-US" dirty="0"/>
                  <a:t>It is interesting to analyze the importance of generating goals in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𝐺𝑂𝐼𝐷</m:t>
                        </m:r>
                      </m:e>
                      <m:sub>
                        <m:r>
                          <a:rPr lang="en-US" i="1" dirty="0">
                            <a:latin typeface="Cambria Math" panose="02040503050406030204" pitchFamily="18" charset="0"/>
                          </a:rPr>
                          <m:t>𝑖</m:t>
                        </m:r>
                      </m:sub>
                    </m:sSub>
                  </m:oMath>
                </a14:m>
                <a:r>
                  <a:rPr lang="en-US" dirty="0"/>
                  <a:t> for efficient learning. This can be seen in Figs. (c) and (d) , where it’s shown an ablation of GAN, the GAN fit all, that disregards the labels, and we can see that focusing the train on </a:t>
                </a:r>
                <a14:m>
                  <m:oMath xmlns:m="http://schemas.openxmlformats.org/officeDocument/2006/math">
                    <m:r>
                      <a:rPr lang="en-US" i="1" dirty="0">
                        <a:latin typeface="Cambria Math" panose="02040503050406030204" pitchFamily="18" charset="0"/>
                      </a:rPr>
                      <m:t>𝐺𝑂𝐼𝐷</m:t>
                    </m:r>
                  </m:oMath>
                </a14:m>
                <a:r>
                  <a:rPr lang="en-US" dirty="0"/>
                  <a:t> set of goals improves the learning</a:t>
                </a:r>
              </a:p>
              <a:p>
                <a:pPr marL="285750" indent="-285750">
                  <a:buFont typeface="Arial" panose="020B0604020202020204" pitchFamily="34" charset="0"/>
                  <a:buChar char="•"/>
                </a:pPr>
                <a:endParaRPr lang="it-IT" dirty="0"/>
              </a:p>
              <a:p>
                <a:endParaRPr lang="it-IT" dirty="0"/>
              </a:p>
            </p:txBody>
          </p:sp>
        </mc:Choice>
        <mc:Fallback>
          <p:sp>
            <p:nvSpPr>
              <p:cNvPr id="6" name="CasellaDiTesto 5">
                <a:extLst>
                  <a:ext uri="{FF2B5EF4-FFF2-40B4-BE49-F238E27FC236}">
                    <a16:creationId xmlns:a16="http://schemas.microsoft.com/office/drawing/2014/main" id="{A6455843-A6D8-C843-66B0-C79DA4AD5747}"/>
                  </a:ext>
                </a:extLst>
              </p:cNvPr>
              <p:cNvSpPr txBox="1">
                <a:spLocks noRot="1" noChangeAspect="1" noMove="1" noResize="1" noEditPoints="1" noAdjustHandles="1" noChangeArrowheads="1" noChangeShapeType="1" noTextEdit="1"/>
              </p:cNvSpPr>
              <p:nvPr/>
            </p:nvSpPr>
            <p:spPr>
              <a:xfrm>
                <a:off x="973472" y="1087539"/>
                <a:ext cx="4847304" cy="5078313"/>
              </a:xfrm>
              <a:prstGeom prst="rect">
                <a:avLst/>
              </a:prstGeom>
              <a:blipFill>
                <a:blip r:embed="rId3"/>
                <a:stretch>
                  <a:fillRect l="-1132" r="-1132"/>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3F622CFD-B485-2292-F8DA-90D742A12CE0}"/>
              </a:ext>
            </a:extLst>
          </p:cNvPr>
          <p:cNvPicPr>
            <a:picLocks noChangeAspect="1"/>
          </p:cNvPicPr>
          <p:nvPr/>
        </p:nvPicPr>
        <p:blipFill rotWithShape="1">
          <a:blip r:embed="rId4"/>
          <a:srcRect l="1349" r="4022"/>
          <a:stretch/>
        </p:blipFill>
        <p:spPr>
          <a:xfrm>
            <a:off x="5852115" y="1428116"/>
            <a:ext cx="6339886" cy="4340086"/>
          </a:xfrm>
          <a:prstGeom prst="rect">
            <a:avLst/>
          </a:prstGeom>
        </p:spPr>
      </p:pic>
      <p:sp>
        <p:nvSpPr>
          <p:cNvPr id="14" name="CasellaDiTesto 13">
            <a:extLst>
              <a:ext uri="{FF2B5EF4-FFF2-40B4-BE49-F238E27FC236}">
                <a16:creationId xmlns:a16="http://schemas.microsoft.com/office/drawing/2014/main" id="{9C077508-A9BD-870F-B78D-381F0EBF0A47}"/>
              </a:ext>
            </a:extLst>
          </p:cNvPr>
          <p:cNvSpPr txBox="1"/>
          <p:nvPr/>
        </p:nvSpPr>
        <p:spPr>
          <a:xfrm>
            <a:off x="973472" y="382311"/>
            <a:ext cx="6096000" cy="430887"/>
          </a:xfrm>
          <a:prstGeom prst="rect">
            <a:avLst/>
          </a:prstGeom>
          <a:noFill/>
        </p:spPr>
        <p:txBody>
          <a:bodyPr wrap="square">
            <a:spAutoFit/>
          </a:bodyPr>
          <a:lstStyle/>
          <a:p>
            <a:r>
              <a:rPr lang="it-IT" sz="2200" b="1" dirty="0" err="1"/>
              <a:t>Experimental</a:t>
            </a:r>
            <a:r>
              <a:rPr lang="it-IT" sz="2200" b="1" dirty="0"/>
              <a:t> </a:t>
            </a:r>
            <a:r>
              <a:rPr lang="it-IT" sz="2200" b="1" dirty="0" err="1"/>
              <a:t>Results</a:t>
            </a:r>
            <a:r>
              <a:rPr lang="it-IT" sz="2200" b="1" dirty="0"/>
              <a:t>:</a:t>
            </a:r>
          </a:p>
        </p:txBody>
      </p:sp>
    </p:spTree>
    <p:extLst>
      <p:ext uri="{BB962C8B-B14F-4D97-AF65-F5344CB8AC3E}">
        <p14:creationId xmlns:p14="http://schemas.microsoft.com/office/powerpoint/2010/main" val="4369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cherubino_pant54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1" y="5994923"/>
            <a:ext cx="731644" cy="746940"/>
          </a:xfrm>
          <a:prstGeom prst="rect">
            <a:avLst/>
          </a:prstGeom>
        </p:spPr>
      </p:pic>
      <p:sp>
        <p:nvSpPr>
          <p:cNvPr id="11" name="Line 1"/>
          <p:cNvSpPr>
            <a:spLocks noChangeShapeType="1"/>
          </p:cNvSpPr>
          <p:nvPr/>
        </p:nvSpPr>
        <p:spPr bwMode="auto">
          <a:xfrm flipH="1">
            <a:off x="651913" y="190122"/>
            <a:ext cx="232931" cy="5738813"/>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12" name="Line 3"/>
          <p:cNvSpPr>
            <a:spLocks noChangeShapeType="1"/>
          </p:cNvSpPr>
          <p:nvPr/>
        </p:nvSpPr>
        <p:spPr bwMode="auto">
          <a:xfrm flipH="1">
            <a:off x="973472" y="6383120"/>
            <a:ext cx="10329265" cy="0"/>
          </a:xfrm>
          <a:prstGeom prst="line">
            <a:avLst/>
          </a:prstGeom>
          <a:noFill/>
          <a:ln w="25400">
            <a:gradFill flip="none" rotWithShape="1">
              <a:gsLst>
                <a:gs pos="43000">
                  <a:srgbClr val="124C86"/>
                </a:gs>
                <a:gs pos="100000">
                  <a:prstClr val="white"/>
                </a:gs>
              </a:gsLst>
              <a:lin ang="10800000" scaled="0"/>
              <a:tileRect/>
            </a:gradFill>
            <a:miter lim="800000"/>
            <a:headEnd/>
            <a:tailEnd/>
          </a:ln>
          <a:extLst>
            <a:ext uri="{909E8E84-426E-40DD-AFC4-6F175D3DCCD1}">
              <a14:hiddenFill xmlns:a14="http://schemas.microsoft.com/office/drawing/2010/main">
                <a:noFill/>
              </a14:hiddenFill>
            </a:ext>
          </a:extLst>
        </p:spPr>
        <p:txBody>
          <a:bodyPr lIns="0" tIns="0" rIns="0" bIns="0"/>
          <a:lstStyle/>
          <a:p>
            <a:endParaRPr lang="it-IT" dirty="0"/>
          </a:p>
        </p:txBody>
      </p:sp>
      <p:sp>
        <p:nvSpPr>
          <p:cNvPr id="6" name="CasellaDiTesto 5">
            <a:extLst>
              <a:ext uri="{FF2B5EF4-FFF2-40B4-BE49-F238E27FC236}">
                <a16:creationId xmlns:a16="http://schemas.microsoft.com/office/drawing/2014/main" id="{231F30EE-C135-4CD9-A2A6-9F55B9A37D2A}"/>
              </a:ext>
            </a:extLst>
          </p:cNvPr>
          <p:cNvSpPr txBox="1"/>
          <p:nvPr/>
        </p:nvSpPr>
        <p:spPr>
          <a:xfrm>
            <a:off x="973472" y="526187"/>
            <a:ext cx="6096000" cy="430887"/>
          </a:xfrm>
          <a:prstGeom prst="rect">
            <a:avLst/>
          </a:prstGeom>
          <a:noFill/>
        </p:spPr>
        <p:txBody>
          <a:bodyPr wrap="square">
            <a:spAutoFit/>
          </a:bodyPr>
          <a:lstStyle/>
          <a:p>
            <a:r>
              <a:rPr lang="it-IT" sz="2200" b="1" dirty="0" err="1"/>
              <a:t>Conclusion</a:t>
            </a:r>
            <a:endParaRPr lang="it-IT" sz="2200" b="1" dirty="0"/>
          </a:p>
        </p:txBody>
      </p:sp>
      <p:sp>
        <p:nvSpPr>
          <p:cNvPr id="8" name="CasellaDiTesto 7">
            <a:extLst>
              <a:ext uri="{FF2B5EF4-FFF2-40B4-BE49-F238E27FC236}">
                <a16:creationId xmlns:a16="http://schemas.microsoft.com/office/drawing/2014/main" id="{4B159B89-0E28-8B3D-1EEE-7FC91D7416E8}"/>
              </a:ext>
            </a:extLst>
          </p:cNvPr>
          <p:cNvSpPr txBox="1"/>
          <p:nvPr/>
        </p:nvSpPr>
        <p:spPr>
          <a:xfrm>
            <a:off x="1484671" y="1675779"/>
            <a:ext cx="10055416" cy="3693319"/>
          </a:xfrm>
          <a:prstGeom prst="rect">
            <a:avLst/>
          </a:prstGeom>
          <a:noFill/>
        </p:spPr>
        <p:txBody>
          <a:bodyPr wrap="square">
            <a:spAutoFit/>
          </a:bodyPr>
          <a:lstStyle/>
          <a:p>
            <a:r>
              <a:rPr lang="it-IT" dirty="0" err="1"/>
              <a:t>This</a:t>
            </a:r>
            <a:r>
              <a:rPr lang="it-IT" dirty="0"/>
              <a:t> paper shows </a:t>
            </a:r>
            <a:r>
              <a:rPr lang="it-IT" dirty="0" err="1"/>
              <a:t>foundamental</a:t>
            </a:r>
            <a:r>
              <a:rPr lang="it-IT" dirty="0"/>
              <a:t> </a:t>
            </a:r>
            <a:r>
              <a:rPr lang="it-IT" dirty="0" err="1"/>
              <a:t>findings</a:t>
            </a:r>
            <a:r>
              <a:rPr lang="it-IT" dirty="0"/>
              <a:t> in the </a:t>
            </a:r>
            <a:r>
              <a:rPr lang="it-IT" dirty="0" err="1"/>
              <a:t>Reinforcement</a:t>
            </a:r>
            <a:r>
              <a:rPr lang="it-IT" dirty="0"/>
              <a:t> Learning field, </a:t>
            </a:r>
            <a:r>
              <a:rPr lang="it-IT" dirty="0" err="1"/>
              <a:t>which</a:t>
            </a:r>
            <a:r>
              <a:rPr lang="it-IT" dirty="0"/>
              <a:t> </a:t>
            </a:r>
            <a:r>
              <a:rPr lang="it-IT" dirty="0" err="1"/>
              <a:t>problem</a:t>
            </a:r>
            <a:r>
              <a:rPr lang="it-IT" dirty="0"/>
              <a:t> </a:t>
            </a:r>
            <a:r>
              <a:rPr lang="it-IT" dirty="0" err="1"/>
              <a:t>is</a:t>
            </a:r>
            <a:r>
              <a:rPr lang="it-IT" dirty="0"/>
              <a:t> </a:t>
            </a:r>
            <a:r>
              <a:rPr lang="it-IT" dirty="0" err="1"/>
              <a:t>that</a:t>
            </a:r>
            <a:r>
              <a:rPr lang="it-IT" dirty="0"/>
              <a:t> </a:t>
            </a:r>
            <a:r>
              <a:rPr lang="en-US" dirty="0"/>
              <a:t>agents trained with this approach are only capable of achieving the single task that is specified via its reward function</a:t>
            </a:r>
            <a:r>
              <a:rPr lang="it-IT" dirty="0"/>
              <a:t>.</a:t>
            </a:r>
          </a:p>
          <a:p>
            <a:r>
              <a:rPr lang="it-IT" dirty="0"/>
              <a:t>Carlos </a:t>
            </a:r>
            <a:r>
              <a:rPr lang="it-IT" dirty="0" err="1"/>
              <a:t>Florensa</a:t>
            </a:r>
            <a:r>
              <a:rPr lang="it-IT" dirty="0"/>
              <a:t> et al. </a:t>
            </a:r>
            <a:r>
              <a:rPr lang="it-IT" dirty="0" err="1"/>
              <a:t>presented</a:t>
            </a:r>
            <a:r>
              <a:rPr lang="it-IT" dirty="0"/>
              <a:t> a </a:t>
            </a:r>
            <a:r>
              <a:rPr lang="it-IT" dirty="0" err="1"/>
              <a:t>formal</a:t>
            </a:r>
            <a:r>
              <a:rPr lang="it-IT" dirty="0"/>
              <a:t> </a:t>
            </a:r>
            <a:r>
              <a:rPr lang="it-IT" dirty="0" err="1"/>
              <a:t>approach</a:t>
            </a:r>
            <a:r>
              <a:rPr lang="it-IT" dirty="0"/>
              <a:t> to generate </a:t>
            </a:r>
            <a:r>
              <a:rPr lang="it-IT" dirty="0" err="1"/>
              <a:t>automatically</a:t>
            </a:r>
            <a:r>
              <a:rPr lang="it-IT" dirty="0"/>
              <a:t> sets of tasks of </a:t>
            </a:r>
            <a:r>
              <a:rPr lang="it-IT" dirty="0" err="1"/>
              <a:t>increasing</a:t>
            </a:r>
            <a:r>
              <a:rPr lang="it-IT" dirty="0"/>
              <a:t> </a:t>
            </a:r>
            <a:r>
              <a:rPr lang="it-IT" dirty="0" err="1"/>
              <a:t>difficulty</a:t>
            </a:r>
            <a:r>
              <a:rPr lang="it-IT" dirty="0"/>
              <a:t> </a:t>
            </a:r>
            <a:r>
              <a:rPr lang="it-IT" dirty="0" err="1"/>
              <a:t>that</a:t>
            </a:r>
            <a:r>
              <a:rPr lang="it-IT" dirty="0"/>
              <a:t> </a:t>
            </a:r>
            <a:r>
              <a:rPr lang="it-IT" dirty="0" err="1"/>
              <a:t>dinamically</a:t>
            </a:r>
            <a:r>
              <a:rPr lang="it-IT" dirty="0"/>
              <a:t> </a:t>
            </a:r>
            <a:r>
              <a:rPr lang="it-IT" dirty="0" err="1"/>
              <a:t>adapt</a:t>
            </a:r>
            <a:r>
              <a:rPr lang="it-IT" dirty="0"/>
              <a:t> to the agent snapshot performance </a:t>
            </a:r>
            <a:r>
              <a:rPr lang="it-IT" dirty="0" err="1"/>
              <a:t>that</a:t>
            </a:r>
            <a:r>
              <a:rPr lang="it-IT" dirty="0"/>
              <a:t> </a:t>
            </a:r>
            <a:r>
              <a:rPr lang="it-IT" dirty="0" err="1"/>
              <a:t>ease</a:t>
            </a:r>
            <a:r>
              <a:rPr lang="it-IT" dirty="0"/>
              <a:t> </a:t>
            </a:r>
            <a:r>
              <a:rPr lang="it-IT" dirty="0" err="1"/>
              <a:t>his</a:t>
            </a:r>
            <a:r>
              <a:rPr lang="it-IT" dirty="0"/>
              <a:t> learning </a:t>
            </a:r>
            <a:r>
              <a:rPr lang="it-IT" dirty="0" err="1"/>
              <a:t>process</a:t>
            </a:r>
            <a:r>
              <a:rPr lang="it-IT" dirty="0"/>
              <a:t>.</a:t>
            </a:r>
          </a:p>
          <a:p>
            <a:r>
              <a:rPr lang="it-IT" dirty="0" err="1"/>
              <a:t>Those</a:t>
            </a:r>
            <a:r>
              <a:rPr lang="it-IT" dirty="0"/>
              <a:t> curriculum are </a:t>
            </a:r>
            <a:r>
              <a:rPr lang="it-IT" dirty="0" err="1"/>
              <a:t>generated</a:t>
            </a:r>
            <a:r>
              <a:rPr lang="it-IT" dirty="0"/>
              <a:t> </a:t>
            </a:r>
            <a:r>
              <a:rPr lang="it-IT" dirty="0" err="1"/>
              <a:t>through</a:t>
            </a:r>
            <a:r>
              <a:rPr lang="it-IT" dirty="0"/>
              <a:t> a Generative </a:t>
            </a:r>
            <a:r>
              <a:rPr lang="it-IT" dirty="0" err="1"/>
              <a:t>Adversarial</a:t>
            </a:r>
            <a:r>
              <a:rPr lang="it-IT" dirty="0"/>
              <a:t> Network </a:t>
            </a:r>
            <a:r>
              <a:rPr lang="it-IT" dirty="0" err="1"/>
              <a:t>which</a:t>
            </a:r>
            <a:r>
              <a:rPr lang="it-IT" dirty="0"/>
              <a:t> </a:t>
            </a:r>
            <a:r>
              <a:rPr lang="it-IT" dirty="0" err="1"/>
              <a:t>were</a:t>
            </a:r>
            <a:r>
              <a:rPr lang="it-IT" dirty="0"/>
              <a:t> </a:t>
            </a:r>
            <a:r>
              <a:rPr lang="it-IT" dirty="0" err="1"/>
              <a:t>adapted</a:t>
            </a:r>
            <a:r>
              <a:rPr lang="it-IT" dirty="0"/>
              <a:t> to </a:t>
            </a:r>
            <a:r>
              <a:rPr lang="it-IT" dirty="0" err="1"/>
              <a:t>this</a:t>
            </a:r>
            <a:r>
              <a:rPr lang="it-IT" dirty="0"/>
              <a:t> </a:t>
            </a:r>
            <a:r>
              <a:rPr lang="it-IT" dirty="0" err="1"/>
              <a:t>problem</a:t>
            </a:r>
            <a:r>
              <a:rPr lang="it-IT" dirty="0"/>
              <a:t>, </a:t>
            </a:r>
            <a:r>
              <a:rPr lang="it-IT" dirty="0" err="1"/>
              <a:t>which</a:t>
            </a:r>
            <a:r>
              <a:rPr lang="it-IT" dirty="0"/>
              <a:t> </a:t>
            </a:r>
            <a:r>
              <a:rPr lang="it-IT" dirty="0" err="1"/>
              <a:t>Florensa</a:t>
            </a:r>
            <a:r>
              <a:rPr lang="it-IT" dirty="0"/>
              <a:t> et al. </a:t>
            </a:r>
            <a:r>
              <a:rPr lang="it-IT" dirty="0" err="1"/>
              <a:t>called</a:t>
            </a:r>
            <a:r>
              <a:rPr lang="it-IT" dirty="0"/>
              <a:t> Goal GAN.</a:t>
            </a:r>
          </a:p>
          <a:p>
            <a:endParaRPr lang="it-IT" dirty="0"/>
          </a:p>
          <a:p>
            <a:r>
              <a:rPr lang="it-IT" dirty="0"/>
              <a:t>Future works </a:t>
            </a:r>
            <a:r>
              <a:rPr lang="it-IT" dirty="0" err="1"/>
              <a:t>aim</a:t>
            </a:r>
            <a:r>
              <a:rPr lang="it-IT" dirty="0"/>
              <a:t> to combine Goal GAN </a:t>
            </a:r>
            <a:r>
              <a:rPr lang="en-US" dirty="0"/>
              <a:t>with recent multi-goal approaches like HER, and again to build hierarchy on top of the multi-task policy by training a higher-level policy that outputs the goal for the lower-level multi-task policy.</a:t>
            </a:r>
            <a:endParaRPr lang="it-IT" dirty="0"/>
          </a:p>
          <a:p>
            <a:endParaRPr lang="it-IT" dirty="0"/>
          </a:p>
          <a:p>
            <a:endParaRPr lang="it-IT" dirty="0"/>
          </a:p>
        </p:txBody>
      </p:sp>
    </p:spTree>
    <p:extLst>
      <p:ext uri="{BB962C8B-B14F-4D97-AF65-F5344CB8AC3E}">
        <p14:creationId xmlns:p14="http://schemas.microsoft.com/office/powerpoint/2010/main" val="3730699238"/>
      </p:ext>
    </p:extLst>
  </p:cSld>
  <p:clrMapOvr>
    <a:masterClrMapping/>
  </p:clrMapOvr>
</p:sld>
</file>

<file path=ppt/theme/theme1.xml><?xml version="1.0" encoding="utf-8"?>
<a:theme xmlns:a="http://schemas.openxmlformats.org/drawingml/2006/main" name="slideUnip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slideUnipi</Template>
  <TotalTime>6140</TotalTime>
  <Words>1298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11</vt:i4>
      </vt:variant>
    </vt:vector>
  </HeadingPairs>
  <TitlesOfParts>
    <vt:vector size="19" baseType="lpstr">
      <vt:lpstr>-apple-system</vt:lpstr>
      <vt:lpstr>Arial</vt:lpstr>
      <vt:lpstr>Calibri</vt:lpstr>
      <vt:lpstr>Calibri (Corpo)</vt:lpstr>
      <vt:lpstr>Calibri Light</vt:lpstr>
      <vt:lpstr>Cambria Math</vt:lpstr>
      <vt:lpstr>slideUnipi</vt:lpstr>
      <vt:lpstr>Custom Design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Pezzini</dc:creator>
  <cp:lastModifiedBy>Alessandro Sardelli</cp:lastModifiedBy>
  <cp:revision>27</cp:revision>
  <dcterms:created xsi:type="dcterms:W3CDTF">2016-12-20T12:24:44Z</dcterms:created>
  <dcterms:modified xsi:type="dcterms:W3CDTF">2022-05-31T00:48:33Z</dcterms:modified>
</cp:coreProperties>
</file>