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Fjalla One"/>
      <p:regular r:id="rId21"/>
    </p:embeddedFont>
    <p:embeddedFont>
      <p:font typeface="Barlow Semi Condensed Medium"/>
      <p:regular r:id="rId22"/>
      <p:bold r:id="rId23"/>
      <p:italic r:id="rId24"/>
      <p:boldItalic r:id="rId25"/>
    </p:embeddedFont>
    <p:embeddedFont>
      <p:font typeface="Barlow Semi Condensed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SemiCondensedMedium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BarlowSemiCondensedMedium-italic.fntdata"/><Relationship Id="rId23" Type="http://schemas.openxmlformats.org/officeDocument/2006/relationships/font" Target="fonts/BarlowSemiCondensed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regular.fntdata"/><Relationship Id="rId25" Type="http://schemas.openxmlformats.org/officeDocument/2006/relationships/font" Target="fonts/BarlowSemiCondensedMedium-boldItalic.fntdata"/><Relationship Id="rId28" Type="http://schemas.openxmlformats.org/officeDocument/2006/relationships/font" Target="fonts/BarlowSemiCondensed-italic.fntdata"/><Relationship Id="rId27" Type="http://schemas.openxmlformats.org/officeDocument/2006/relationships/font" Target="fonts/BarlowSemi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friends, we are SimpliPark, consisting of Kane, Wei Kang, Qi Rong and Ken. Our mission is to make finding parking easier than learning how to park.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d6cdc2a4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d6cdc2a4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Leaderboard for top contributors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1d6cdc2a4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1d6cdc2a4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damages for the carpark gantry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1d6cdc2a4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1d6cdc2a4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account for the web app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d6cdc2a44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d6cdc2a4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8728718f4e_1_1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8728718f4e_1_1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demonstrate our web app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d6cdc2a44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1d6cdc2a44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plan to make a mobile app in the future and include a rewards system to incentivise users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 second question and we have also identified an additional problem which is that drivers may face problems with parking and need to drive around aimlessly till they find a carpark.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d6cdc2a44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1d6cdc2a44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g1d6cdc2a4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6" name="Google Shape;1956;g1d6cdc2a4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1d6cdc2a44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1d6cdc2a44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page shows the carparks near your location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d6cdc2a44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d6cdc2a44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carpark availibility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type="ctrTitle"/>
          </p:nvPr>
        </p:nvSpPr>
        <p:spPr>
          <a:xfrm>
            <a:off x="5325181" y="14592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SimpliPark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687" name="Google Shape;1687;p33"/>
          <p:cNvSpPr txBox="1"/>
          <p:nvPr>
            <p:ph idx="1" type="subTitle"/>
          </p:nvPr>
        </p:nvSpPr>
        <p:spPr>
          <a:xfrm>
            <a:off x="5292981" y="31551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Finding Parking should not be as hard as learning how to park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id="1688" name="Google Shape;16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25" y="630700"/>
            <a:ext cx="4042700" cy="40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42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pic>
        <p:nvPicPr>
          <p:cNvPr id="1983" name="Google Shape;19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0578"/>
            <a:ext cx="8839199" cy="208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43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pic>
        <p:nvPicPr>
          <p:cNvPr id="1989" name="Google Shape;19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75" y="911028"/>
            <a:ext cx="8326665" cy="392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44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pic>
        <p:nvPicPr>
          <p:cNvPr id="1995" name="Google Shape;19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4928"/>
            <a:ext cx="8839198" cy="322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45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pic>
        <p:nvPicPr>
          <p:cNvPr id="2001" name="Google Shape;20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25" y="1046428"/>
            <a:ext cx="7723950" cy="392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46"/>
          <p:cNvSpPr txBox="1"/>
          <p:nvPr>
            <p:ph type="title"/>
          </p:nvPr>
        </p:nvSpPr>
        <p:spPr>
          <a:xfrm>
            <a:off x="1465625" y="1620750"/>
            <a:ext cx="62529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Demonstration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7"/>
          <p:cNvSpPr txBox="1"/>
          <p:nvPr>
            <p:ph type="title"/>
          </p:nvPr>
        </p:nvSpPr>
        <p:spPr>
          <a:xfrm>
            <a:off x="1465625" y="1392150"/>
            <a:ext cx="62529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04</a:t>
            </a:r>
            <a:endParaRPr sz="8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Future Plans</a:t>
            </a:r>
            <a:endParaRPr sz="5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48"/>
          <p:cNvGrpSpPr/>
          <p:nvPr/>
        </p:nvGrpSpPr>
        <p:grpSpPr>
          <a:xfrm>
            <a:off x="3038224" y="3893816"/>
            <a:ext cx="175013" cy="27000"/>
            <a:chOff x="5662375" y="212375"/>
            <a:chExt cx="175013" cy="27000"/>
          </a:xfrm>
        </p:grpSpPr>
        <p:sp>
          <p:nvSpPr>
            <p:cNvPr id="2017" name="Google Shape;2017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020" name="Google Shape;2020;p48"/>
          <p:cNvGrpSpPr/>
          <p:nvPr/>
        </p:nvGrpSpPr>
        <p:grpSpPr>
          <a:xfrm>
            <a:off x="5703694" y="3893828"/>
            <a:ext cx="175013" cy="27000"/>
            <a:chOff x="5662375" y="212375"/>
            <a:chExt cx="175013" cy="27000"/>
          </a:xfrm>
        </p:grpSpPr>
        <p:sp>
          <p:nvSpPr>
            <p:cNvPr id="2021" name="Google Shape;2021;p4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024" name="Google Shape;2024;p48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025" name="Google Shape;2025;p48"/>
          <p:cNvSpPr txBox="1"/>
          <p:nvPr>
            <p:ph idx="1" type="subTitle"/>
          </p:nvPr>
        </p:nvSpPr>
        <p:spPr>
          <a:xfrm>
            <a:off x="4913376" y="17282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System</a:t>
            </a:r>
            <a:endParaRPr/>
          </a:p>
        </p:txBody>
      </p:sp>
      <p:sp>
        <p:nvSpPr>
          <p:cNvPr id="2026" name="Google Shape;2026;p48"/>
          <p:cNvSpPr txBox="1"/>
          <p:nvPr>
            <p:ph idx="2" type="subTitle"/>
          </p:nvPr>
        </p:nvSpPr>
        <p:spPr>
          <a:xfrm>
            <a:off x="2022174" y="1728225"/>
            <a:ext cx="22071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SimpliPark MOBILE</a:t>
            </a:r>
            <a:endParaRPr/>
          </a:p>
        </p:txBody>
      </p:sp>
      <p:sp>
        <p:nvSpPr>
          <p:cNvPr id="2027" name="Google Shape;2027;p48"/>
          <p:cNvSpPr txBox="1"/>
          <p:nvPr>
            <p:ph idx="4" type="subTitle"/>
          </p:nvPr>
        </p:nvSpPr>
        <p:spPr>
          <a:xfrm>
            <a:off x="4516925" y="2139700"/>
            <a:ext cx="25578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Collaborate with HDB to </a:t>
            </a:r>
            <a:r>
              <a:rPr lang="en"/>
              <a:t>provide</a:t>
            </a:r>
            <a:r>
              <a:rPr lang="en"/>
              <a:t> incentives to motivate users to use the app.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Rewards can include free parking vouchers etc.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48"/>
          <p:cNvSpPr txBox="1"/>
          <p:nvPr>
            <p:ph idx="5" type="subTitle"/>
          </p:nvPr>
        </p:nvSpPr>
        <p:spPr>
          <a:xfrm>
            <a:off x="2176650" y="2139700"/>
            <a:ext cx="1898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intend to build SimpliPark Mobile that leverages on our web application for ease of use by drivers on the road.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029" name="Google Shape;2029;p48"/>
          <p:cNvGrpSpPr/>
          <p:nvPr/>
        </p:nvGrpSpPr>
        <p:grpSpPr>
          <a:xfrm>
            <a:off x="5655555" y="1225103"/>
            <a:ext cx="271284" cy="420754"/>
            <a:chOff x="-64343900" y="2282125"/>
            <a:chExt cx="207150" cy="316000"/>
          </a:xfrm>
        </p:grpSpPr>
        <p:sp>
          <p:nvSpPr>
            <p:cNvPr id="2030" name="Google Shape;2030;p48"/>
            <p:cNvSpPr/>
            <p:nvPr/>
          </p:nvSpPr>
          <p:spPr>
            <a:xfrm>
              <a:off x="-64270650" y="2310475"/>
              <a:ext cx="61450" cy="147325"/>
            </a:xfrm>
            <a:custGeom>
              <a:rect b="b" l="l" r="r" t="t"/>
              <a:pathLst>
                <a:path extrusionOk="0" h="5893" w="2458">
                  <a:moveTo>
                    <a:pt x="1229" y="1"/>
                  </a:moveTo>
                  <a:cubicBezTo>
                    <a:pt x="1008" y="1"/>
                    <a:pt x="851" y="221"/>
                    <a:pt x="851" y="442"/>
                  </a:cubicBezTo>
                  <a:lnTo>
                    <a:pt x="851" y="726"/>
                  </a:lnTo>
                  <a:cubicBezTo>
                    <a:pt x="378" y="883"/>
                    <a:pt x="0" y="1356"/>
                    <a:pt x="0" y="1891"/>
                  </a:cubicBezTo>
                  <a:cubicBezTo>
                    <a:pt x="0" y="2584"/>
                    <a:pt x="567" y="2962"/>
                    <a:pt x="1008" y="3277"/>
                  </a:cubicBezTo>
                  <a:cubicBezTo>
                    <a:pt x="1323" y="3529"/>
                    <a:pt x="1670" y="3750"/>
                    <a:pt x="1670" y="4002"/>
                  </a:cubicBezTo>
                  <a:cubicBezTo>
                    <a:pt x="1670" y="4223"/>
                    <a:pt x="1481" y="4412"/>
                    <a:pt x="1229" y="4412"/>
                  </a:cubicBezTo>
                  <a:cubicBezTo>
                    <a:pt x="1008" y="4412"/>
                    <a:pt x="851" y="4223"/>
                    <a:pt x="851" y="4002"/>
                  </a:cubicBezTo>
                  <a:cubicBezTo>
                    <a:pt x="851" y="3750"/>
                    <a:pt x="630" y="3592"/>
                    <a:pt x="441" y="3592"/>
                  </a:cubicBezTo>
                  <a:cubicBezTo>
                    <a:pt x="221" y="3592"/>
                    <a:pt x="0" y="3781"/>
                    <a:pt x="0" y="4002"/>
                  </a:cubicBezTo>
                  <a:cubicBezTo>
                    <a:pt x="0" y="4538"/>
                    <a:pt x="378" y="4979"/>
                    <a:pt x="851" y="5168"/>
                  </a:cubicBezTo>
                  <a:lnTo>
                    <a:pt x="851" y="5451"/>
                  </a:lnTo>
                  <a:cubicBezTo>
                    <a:pt x="851" y="5672"/>
                    <a:pt x="1040" y="5892"/>
                    <a:pt x="1229" y="5892"/>
                  </a:cubicBezTo>
                  <a:cubicBezTo>
                    <a:pt x="1481" y="5829"/>
                    <a:pt x="1639" y="5640"/>
                    <a:pt x="1639" y="5451"/>
                  </a:cubicBezTo>
                  <a:lnTo>
                    <a:pt x="1639" y="5168"/>
                  </a:lnTo>
                  <a:cubicBezTo>
                    <a:pt x="2111" y="5010"/>
                    <a:pt x="2458" y="4538"/>
                    <a:pt x="2458" y="4002"/>
                  </a:cubicBezTo>
                  <a:cubicBezTo>
                    <a:pt x="2458" y="3309"/>
                    <a:pt x="1891" y="2931"/>
                    <a:pt x="1481" y="2616"/>
                  </a:cubicBezTo>
                  <a:cubicBezTo>
                    <a:pt x="1166" y="2364"/>
                    <a:pt x="788" y="2143"/>
                    <a:pt x="788" y="1891"/>
                  </a:cubicBezTo>
                  <a:cubicBezTo>
                    <a:pt x="788" y="1671"/>
                    <a:pt x="1008" y="1513"/>
                    <a:pt x="1197" y="1513"/>
                  </a:cubicBezTo>
                  <a:cubicBezTo>
                    <a:pt x="1418" y="1513"/>
                    <a:pt x="1639" y="1702"/>
                    <a:pt x="1639" y="1891"/>
                  </a:cubicBezTo>
                  <a:cubicBezTo>
                    <a:pt x="1639" y="2143"/>
                    <a:pt x="1828" y="2332"/>
                    <a:pt x="2017" y="2332"/>
                  </a:cubicBezTo>
                  <a:cubicBezTo>
                    <a:pt x="2269" y="2332"/>
                    <a:pt x="2458" y="2143"/>
                    <a:pt x="2458" y="1891"/>
                  </a:cubicBezTo>
                  <a:cubicBezTo>
                    <a:pt x="2458" y="1356"/>
                    <a:pt x="2111" y="915"/>
                    <a:pt x="1639" y="726"/>
                  </a:cubicBezTo>
                  <a:lnTo>
                    <a:pt x="1639" y="442"/>
                  </a:lnTo>
                  <a:cubicBezTo>
                    <a:pt x="1639" y="221"/>
                    <a:pt x="1418" y="1"/>
                    <a:pt x="122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-64343900" y="2282125"/>
              <a:ext cx="207150" cy="316000"/>
            </a:xfrm>
            <a:custGeom>
              <a:rect b="b" l="l" r="r" t="t"/>
              <a:pathLst>
                <a:path extrusionOk="0" h="12640" w="8286">
                  <a:moveTo>
                    <a:pt x="4159" y="788"/>
                  </a:moveTo>
                  <a:cubicBezTo>
                    <a:pt x="5986" y="788"/>
                    <a:pt x="7467" y="2301"/>
                    <a:pt x="7467" y="4096"/>
                  </a:cubicBezTo>
                  <a:cubicBezTo>
                    <a:pt x="7467" y="5924"/>
                    <a:pt x="5986" y="7404"/>
                    <a:pt x="4159" y="7404"/>
                  </a:cubicBezTo>
                  <a:cubicBezTo>
                    <a:pt x="2300" y="7404"/>
                    <a:pt x="851" y="5924"/>
                    <a:pt x="851" y="4096"/>
                  </a:cubicBezTo>
                  <a:cubicBezTo>
                    <a:pt x="851" y="2301"/>
                    <a:pt x="2363" y="788"/>
                    <a:pt x="4159" y="788"/>
                  </a:cubicBezTo>
                  <a:close/>
                  <a:moveTo>
                    <a:pt x="851" y="8917"/>
                  </a:moveTo>
                  <a:cubicBezTo>
                    <a:pt x="1513" y="8980"/>
                    <a:pt x="2206" y="9295"/>
                    <a:pt x="2773" y="9862"/>
                  </a:cubicBezTo>
                  <a:cubicBezTo>
                    <a:pt x="3340" y="10429"/>
                    <a:pt x="3655" y="11122"/>
                    <a:pt x="3718" y="11784"/>
                  </a:cubicBezTo>
                  <a:cubicBezTo>
                    <a:pt x="3056" y="11689"/>
                    <a:pt x="2395" y="11374"/>
                    <a:pt x="1796" y="10838"/>
                  </a:cubicBezTo>
                  <a:cubicBezTo>
                    <a:pt x="1261" y="10271"/>
                    <a:pt x="945" y="9578"/>
                    <a:pt x="851" y="8917"/>
                  </a:cubicBezTo>
                  <a:close/>
                  <a:moveTo>
                    <a:pt x="7467" y="8917"/>
                  </a:moveTo>
                  <a:lnTo>
                    <a:pt x="7467" y="8917"/>
                  </a:lnTo>
                  <a:cubicBezTo>
                    <a:pt x="7404" y="9578"/>
                    <a:pt x="7089" y="10240"/>
                    <a:pt x="6522" y="10838"/>
                  </a:cubicBezTo>
                  <a:cubicBezTo>
                    <a:pt x="5923" y="11374"/>
                    <a:pt x="5262" y="11689"/>
                    <a:pt x="4600" y="11784"/>
                  </a:cubicBezTo>
                  <a:cubicBezTo>
                    <a:pt x="4663" y="11122"/>
                    <a:pt x="4947" y="10429"/>
                    <a:pt x="5545" y="9862"/>
                  </a:cubicBezTo>
                  <a:cubicBezTo>
                    <a:pt x="6081" y="9295"/>
                    <a:pt x="6805" y="8980"/>
                    <a:pt x="7467" y="8917"/>
                  </a:cubicBezTo>
                  <a:close/>
                  <a:moveTo>
                    <a:pt x="4159" y="1"/>
                  </a:moveTo>
                  <a:cubicBezTo>
                    <a:pt x="1891" y="1"/>
                    <a:pt x="32" y="1860"/>
                    <a:pt x="32" y="4128"/>
                  </a:cubicBezTo>
                  <a:cubicBezTo>
                    <a:pt x="32" y="6270"/>
                    <a:pt x="1670" y="8034"/>
                    <a:pt x="3781" y="8223"/>
                  </a:cubicBezTo>
                  <a:lnTo>
                    <a:pt x="3781" y="9736"/>
                  </a:lnTo>
                  <a:cubicBezTo>
                    <a:pt x="3623" y="9578"/>
                    <a:pt x="3497" y="9421"/>
                    <a:pt x="3371" y="9295"/>
                  </a:cubicBezTo>
                  <a:cubicBezTo>
                    <a:pt x="2584" y="8507"/>
                    <a:pt x="1576" y="8066"/>
                    <a:pt x="410" y="8066"/>
                  </a:cubicBezTo>
                  <a:cubicBezTo>
                    <a:pt x="189" y="8066"/>
                    <a:pt x="32" y="8287"/>
                    <a:pt x="32" y="8476"/>
                  </a:cubicBezTo>
                  <a:cubicBezTo>
                    <a:pt x="0" y="9578"/>
                    <a:pt x="410" y="10649"/>
                    <a:pt x="1261" y="11437"/>
                  </a:cubicBezTo>
                  <a:cubicBezTo>
                    <a:pt x="2048" y="12225"/>
                    <a:pt x="3056" y="12634"/>
                    <a:pt x="4096" y="12634"/>
                  </a:cubicBezTo>
                  <a:lnTo>
                    <a:pt x="4159" y="12634"/>
                  </a:lnTo>
                  <a:cubicBezTo>
                    <a:pt x="4225" y="12638"/>
                    <a:pt x="4290" y="12640"/>
                    <a:pt x="4355" y="12640"/>
                  </a:cubicBezTo>
                  <a:cubicBezTo>
                    <a:pt x="5385" y="12640"/>
                    <a:pt x="6348" y="12178"/>
                    <a:pt x="7089" y="11437"/>
                  </a:cubicBezTo>
                  <a:cubicBezTo>
                    <a:pt x="7877" y="10649"/>
                    <a:pt x="8286" y="9610"/>
                    <a:pt x="8286" y="8476"/>
                  </a:cubicBezTo>
                  <a:cubicBezTo>
                    <a:pt x="8286" y="8223"/>
                    <a:pt x="8097" y="8066"/>
                    <a:pt x="7908" y="8066"/>
                  </a:cubicBezTo>
                  <a:cubicBezTo>
                    <a:pt x="7872" y="8065"/>
                    <a:pt x="7837" y="8064"/>
                    <a:pt x="7801" y="8064"/>
                  </a:cubicBezTo>
                  <a:cubicBezTo>
                    <a:pt x="6709" y="8064"/>
                    <a:pt x="5709" y="8532"/>
                    <a:pt x="4947" y="9295"/>
                  </a:cubicBezTo>
                  <a:cubicBezTo>
                    <a:pt x="4821" y="9452"/>
                    <a:pt x="4663" y="9578"/>
                    <a:pt x="4569" y="9736"/>
                  </a:cubicBezTo>
                  <a:lnTo>
                    <a:pt x="4569" y="8223"/>
                  </a:lnTo>
                  <a:cubicBezTo>
                    <a:pt x="6648" y="8034"/>
                    <a:pt x="8286" y="6270"/>
                    <a:pt x="8286" y="4128"/>
                  </a:cubicBezTo>
                  <a:cubicBezTo>
                    <a:pt x="8286" y="1860"/>
                    <a:pt x="6459" y="1"/>
                    <a:pt x="4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2" name="Google Shape;2032;p48"/>
          <p:cNvGrpSpPr/>
          <p:nvPr/>
        </p:nvGrpSpPr>
        <p:grpSpPr>
          <a:xfrm>
            <a:off x="2990124" y="1225101"/>
            <a:ext cx="271300" cy="420744"/>
            <a:chOff x="-47842400" y="2342000"/>
            <a:chExt cx="193000" cy="300875"/>
          </a:xfrm>
        </p:grpSpPr>
        <p:sp>
          <p:nvSpPr>
            <p:cNvPr id="2033" name="Google Shape;2033;p48"/>
            <p:cNvSpPr/>
            <p:nvPr/>
          </p:nvSpPr>
          <p:spPr>
            <a:xfrm>
              <a:off x="-47809325" y="2412875"/>
              <a:ext cx="124475" cy="124475"/>
            </a:xfrm>
            <a:custGeom>
              <a:rect b="b" l="l" r="r" t="t"/>
              <a:pathLst>
                <a:path extrusionOk="0" h="4979" w="4979">
                  <a:moveTo>
                    <a:pt x="1828" y="725"/>
                  </a:moveTo>
                  <a:cubicBezTo>
                    <a:pt x="2301" y="725"/>
                    <a:pt x="2679" y="1009"/>
                    <a:pt x="2805" y="1418"/>
                  </a:cubicBezTo>
                  <a:lnTo>
                    <a:pt x="1828" y="1418"/>
                  </a:lnTo>
                  <a:cubicBezTo>
                    <a:pt x="1639" y="1418"/>
                    <a:pt x="1482" y="1576"/>
                    <a:pt x="1482" y="1796"/>
                  </a:cubicBezTo>
                  <a:lnTo>
                    <a:pt x="1482" y="2773"/>
                  </a:lnTo>
                  <a:cubicBezTo>
                    <a:pt x="1072" y="2647"/>
                    <a:pt x="757" y="2269"/>
                    <a:pt x="757" y="1796"/>
                  </a:cubicBezTo>
                  <a:cubicBezTo>
                    <a:pt x="757" y="1198"/>
                    <a:pt x="1230" y="725"/>
                    <a:pt x="1828" y="725"/>
                  </a:cubicBezTo>
                  <a:close/>
                  <a:moveTo>
                    <a:pt x="2805" y="2143"/>
                  </a:moveTo>
                  <a:cubicBezTo>
                    <a:pt x="2679" y="2458"/>
                    <a:pt x="2458" y="2678"/>
                    <a:pt x="2175" y="2773"/>
                  </a:cubicBezTo>
                  <a:lnTo>
                    <a:pt x="2175" y="2143"/>
                  </a:lnTo>
                  <a:close/>
                  <a:moveTo>
                    <a:pt x="4286" y="2111"/>
                  </a:moveTo>
                  <a:lnTo>
                    <a:pt x="4286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5" y="3309"/>
                    <a:pt x="3372" y="2804"/>
                    <a:pt x="3529" y="2111"/>
                  </a:cubicBezTo>
                  <a:close/>
                  <a:moveTo>
                    <a:pt x="1797" y="1"/>
                  </a:moveTo>
                  <a:cubicBezTo>
                    <a:pt x="789" y="1"/>
                    <a:pt x="1" y="788"/>
                    <a:pt x="1" y="1796"/>
                  </a:cubicBezTo>
                  <a:cubicBezTo>
                    <a:pt x="1" y="2647"/>
                    <a:pt x="599" y="3372"/>
                    <a:pt x="1450" y="3529"/>
                  </a:cubicBezTo>
                  <a:lnTo>
                    <a:pt x="1450" y="4632"/>
                  </a:lnTo>
                  <a:cubicBezTo>
                    <a:pt x="1450" y="4821"/>
                    <a:pt x="1576" y="4978"/>
                    <a:pt x="1797" y="4978"/>
                  </a:cubicBezTo>
                  <a:lnTo>
                    <a:pt x="4601" y="4978"/>
                  </a:lnTo>
                  <a:cubicBezTo>
                    <a:pt x="4790" y="4978"/>
                    <a:pt x="4947" y="4821"/>
                    <a:pt x="4947" y="4632"/>
                  </a:cubicBezTo>
                  <a:lnTo>
                    <a:pt x="4947" y="1828"/>
                  </a:lnTo>
                  <a:cubicBezTo>
                    <a:pt x="4979" y="1576"/>
                    <a:pt x="4821" y="1418"/>
                    <a:pt x="4632" y="1418"/>
                  </a:cubicBezTo>
                  <a:lnTo>
                    <a:pt x="3529" y="1418"/>
                  </a:lnTo>
                  <a:cubicBezTo>
                    <a:pt x="3372" y="631"/>
                    <a:pt x="2647" y="1"/>
                    <a:pt x="17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-47842400" y="2342000"/>
              <a:ext cx="193000" cy="300875"/>
            </a:xfrm>
            <a:custGeom>
              <a:rect b="b" l="l" r="r" t="t"/>
              <a:pathLst>
                <a:path extrusionOk="0" h="12035" w="7720">
                  <a:moveTo>
                    <a:pt x="6995" y="725"/>
                  </a:moveTo>
                  <a:lnTo>
                    <a:pt x="6995" y="1418"/>
                  </a:lnTo>
                  <a:lnTo>
                    <a:pt x="662" y="1418"/>
                  </a:lnTo>
                  <a:lnTo>
                    <a:pt x="662" y="725"/>
                  </a:lnTo>
                  <a:close/>
                  <a:moveTo>
                    <a:pt x="7058" y="2142"/>
                  </a:moveTo>
                  <a:lnTo>
                    <a:pt x="7058" y="8506"/>
                  </a:lnTo>
                  <a:lnTo>
                    <a:pt x="694" y="8506"/>
                  </a:lnTo>
                  <a:lnTo>
                    <a:pt x="694" y="2142"/>
                  </a:lnTo>
                  <a:close/>
                  <a:moveTo>
                    <a:pt x="7058" y="9200"/>
                  </a:moveTo>
                  <a:lnTo>
                    <a:pt x="7058" y="11310"/>
                  </a:lnTo>
                  <a:lnTo>
                    <a:pt x="694" y="11310"/>
                  </a:lnTo>
                  <a:lnTo>
                    <a:pt x="694" y="9200"/>
                  </a:ln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7"/>
                    <a:pt x="158" y="12035"/>
                    <a:pt x="347" y="12035"/>
                  </a:cubicBezTo>
                  <a:lnTo>
                    <a:pt x="7373" y="12035"/>
                  </a:lnTo>
                  <a:cubicBezTo>
                    <a:pt x="7562" y="12035"/>
                    <a:pt x="7719" y="11877"/>
                    <a:pt x="7719" y="11657"/>
                  </a:cubicBezTo>
                  <a:lnTo>
                    <a:pt x="7719" y="378"/>
                  </a:lnTo>
                  <a:cubicBezTo>
                    <a:pt x="7719" y="158"/>
                    <a:pt x="7562" y="0"/>
                    <a:pt x="73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-47772300" y="2589300"/>
              <a:ext cx="52800" cy="18150"/>
            </a:xfrm>
            <a:custGeom>
              <a:rect b="b" l="l" r="r" t="t"/>
              <a:pathLst>
                <a:path extrusionOk="0" h="726" w="2112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65" y="725"/>
                  </a:lnTo>
                  <a:cubicBezTo>
                    <a:pt x="1954" y="725"/>
                    <a:pt x="2111" y="568"/>
                    <a:pt x="2111" y="347"/>
                  </a:cubicBez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/>
          <p:nvPr>
            <p:ph type="title"/>
          </p:nvPr>
        </p:nvSpPr>
        <p:spPr>
          <a:xfrm>
            <a:off x="2057400" y="2231125"/>
            <a:ext cx="48891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Problem Statement</a:t>
            </a:r>
            <a:endParaRPr sz="4700"/>
          </a:p>
        </p:txBody>
      </p:sp>
      <p:sp>
        <p:nvSpPr>
          <p:cNvPr id="1694" name="Google Shape;1694;p3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9" name="Google Shape;1699;p35"/>
          <p:cNvGrpSpPr/>
          <p:nvPr/>
        </p:nvGrpSpPr>
        <p:grpSpPr>
          <a:xfrm>
            <a:off x="3732436" y="526916"/>
            <a:ext cx="1679127" cy="1679127"/>
            <a:chOff x="3614228" y="234880"/>
            <a:chExt cx="1915500" cy="1915500"/>
          </a:xfrm>
        </p:grpSpPr>
        <p:sp>
          <p:nvSpPr>
            <p:cNvPr id="1700" name="Google Shape;1700;p35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2" name="Google Shape;1702;p35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Q2</a:t>
            </a:r>
            <a:endParaRPr/>
          </a:p>
        </p:txBody>
      </p:sp>
      <p:sp>
        <p:nvSpPr>
          <p:cNvPr id="1703" name="Google Shape;1703;p35"/>
          <p:cNvSpPr txBox="1"/>
          <p:nvPr>
            <p:ph idx="1" type="subTitle"/>
          </p:nvPr>
        </p:nvSpPr>
        <p:spPr>
          <a:xfrm>
            <a:off x="1862325" y="2922450"/>
            <a:ext cx="54495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HDB manages many car parks and equipment that supports the operations of the car park which are visited by unique motorists. 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It is not possible for HDB to deploy staff/maintenance teams to every car park, due to the sheer number of car parks and equipment.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For drivers, they face many problems finding empty parking spaces with drivers needing to drive around aimlessly in hopes of finding a carpark with empty lots.</a:t>
            </a:r>
            <a:endParaRPr b="1" sz="1600"/>
          </a:p>
        </p:txBody>
      </p:sp>
      <p:pic>
        <p:nvPicPr>
          <p:cNvPr id="1704" name="Google Shape;17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962" y="757062"/>
            <a:ext cx="1220075" cy="1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36"/>
          <p:cNvSpPr txBox="1"/>
          <p:nvPr>
            <p:ph type="title"/>
          </p:nvPr>
        </p:nvSpPr>
        <p:spPr>
          <a:xfrm>
            <a:off x="1465625" y="1392150"/>
            <a:ext cx="62529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/>
              <a:t>02</a:t>
            </a:r>
            <a:endParaRPr sz="8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Solution &amp; Desired Outcome</a:t>
            </a:r>
            <a:endParaRPr sz="5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3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37"/>
          <p:cNvSpPr txBox="1"/>
          <p:nvPr>
            <p:ph idx="1" type="subTitle"/>
          </p:nvPr>
        </p:nvSpPr>
        <p:spPr>
          <a:xfrm>
            <a:off x="4419450" y="1491350"/>
            <a:ext cx="38286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200"/>
              <a:buFont typeface="Open Sans"/>
              <a:buAutoNum type="arabicPeriod"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Residents can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rely on SimpliPark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to more easily find car parks with empty lots. </a:t>
            </a:r>
            <a:r>
              <a:rPr lang="en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AutoNum type="arabicPeriod"/>
            </a:pP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Additionally, residents are also allowed to take ownership of their estate’s well-being by allowing them to </a:t>
            </a:r>
            <a:r>
              <a:rPr b="1"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report any problems</a:t>
            </a:r>
            <a:r>
              <a:rPr lang="en" sz="11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within their neighborhood swiftly and easily with the click of a button.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1716" name="Google Shape;1716;p37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1717" name="Google Shape;1717;p37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8"/>
          <p:cNvSpPr txBox="1"/>
          <p:nvPr>
            <p:ph type="title"/>
          </p:nvPr>
        </p:nvSpPr>
        <p:spPr>
          <a:xfrm>
            <a:off x="2057400" y="2459725"/>
            <a:ext cx="48891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App Features</a:t>
            </a:r>
            <a:endParaRPr sz="4700"/>
          </a:p>
        </p:txBody>
      </p:sp>
      <p:sp>
        <p:nvSpPr>
          <p:cNvPr id="1959" name="Google Shape;1959;p38"/>
          <p:cNvSpPr txBox="1"/>
          <p:nvPr>
            <p:ph idx="2" type="title"/>
          </p:nvPr>
        </p:nvSpPr>
        <p:spPr>
          <a:xfrm>
            <a:off x="2971800" y="13898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00" y="1572175"/>
            <a:ext cx="8839200" cy="2791670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3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0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pic>
        <p:nvPicPr>
          <p:cNvPr id="1971" name="Google Shape;19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25" y="911028"/>
            <a:ext cx="5190137" cy="3927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4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Features</a:t>
            </a:r>
            <a:endParaRPr/>
          </a:p>
        </p:txBody>
      </p:sp>
      <p:pic>
        <p:nvPicPr>
          <p:cNvPr id="1977" name="Google Shape;1977;p41"/>
          <p:cNvPicPr preferRelativeResize="0"/>
          <p:nvPr/>
        </p:nvPicPr>
        <p:blipFill rotWithShape="1">
          <a:blip r:embed="rId3">
            <a:alphaModFix/>
          </a:blip>
          <a:srcRect b="0" l="685" r="0" t="0"/>
          <a:stretch/>
        </p:blipFill>
        <p:spPr>
          <a:xfrm>
            <a:off x="144675" y="1607525"/>
            <a:ext cx="8778924" cy="25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