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57" r:id="rId9"/>
    <p:sldId id="258" r:id="rId10"/>
    <p:sldId id="259" r:id="rId11"/>
    <p:sldId id="260" r:id="rId12"/>
    <p:sldId id="261" r:id="rId13"/>
    <p:sldId id="271" r:id="rId14"/>
    <p:sldId id="262"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8F8173-9E60-41C4-9590-025B6F88D8C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4D280EB-823A-4FFF-8C3D-2F0F3A4AE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C57826E-1A1F-4813-B6C1-2D3718C44958}"/>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5" name="Нижний колонтитул 4">
            <a:extLst>
              <a:ext uri="{FF2B5EF4-FFF2-40B4-BE49-F238E27FC236}">
                <a16:creationId xmlns:a16="http://schemas.microsoft.com/office/drawing/2014/main" id="{920F21CE-37F9-469B-80FE-58CD375BCCF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19A699E-A89D-4E97-A65C-5634F9640B21}"/>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219763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30E323-17A5-42B5-BB86-9B3203FA4F5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06B29C9-F213-4ACA-BEA6-8522532D821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2F86524-6407-4EA4-A3F4-589308E95C28}"/>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5" name="Нижний колонтитул 4">
            <a:extLst>
              <a:ext uri="{FF2B5EF4-FFF2-40B4-BE49-F238E27FC236}">
                <a16:creationId xmlns:a16="http://schemas.microsoft.com/office/drawing/2014/main" id="{48D0E770-A3D7-467A-B1C4-A3F6577A622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2D8D2DA-41A0-42D0-849C-4697585DAA9E}"/>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167530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CF1CC1A-B6A2-4AB0-A48A-7E94C66D0B0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6BD6961-AF3E-4092-A753-75BC658B34F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2D438CD-A798-488E-AF3F-5A27852DF9DC}"/>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5" name="Нижний колонтитул 4">
            <a:extLst>
              <a:ext uri="{FF2B5EF4-FFF2-40B4-BE49-F238E27FC236}">
                <a16:creationId xmlns:a16="http://schemas.microsoft.com/office/drawing/2014/main" id="{3EA3A349-D21C-4C21-9919-5D6A1A9486D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13E3D81-887A-4A4F-8E48-719333EC1F60}"/>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282268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903F5D-819B-4B26-963D-6C6629E603B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DB4AE88-E751-4A16-B2DB-796AB2F66FF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3AE8517-49C8-40AB-98F5-E32E0B51D2A9}"/>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5" name="Нижний колонтитул 4">
            <a:extLst>
              <a:ext uri="{FF2B5EF4-FFF2-40B4-BE49-F238E27FC236}">
                <a16:creationId xmlns:a16="http://schemas.microsoft.com/office/drawing/2014/main" id="{D6BFD64A-6701-4B0B-8911-5C18EF2F9A0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62AA75-99F2-4C0E-9E61-C9F38F4C4D41}"/>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134478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D91689-B1B6-4DEF-905C-E35FAEB73FB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6B0212A-EBAA-4D0E-8B07-42395040D9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044A035-6148-4184-BF55-8CA44F1D1C6A}"/>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5" name="Нижний колонтитул 4">
            <a:extLst>
              <a:ext uri="{FF2B5EF4-FFF2-40B4-BE49-F238E27FC236}">
                <a16:creationId xmlns:a16="http://schemas.microsoft.com/office/drawing/2014/main" id="{AA2B63BE-EBAB-4312-8C95-3C9D17CEC9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1D2D397-66DC-494D-B377-7A5BF7AA3189}"/>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345959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A4F94F-5F8A-449D-B385-A3703E082A1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E2FB058-942A-4280-98C9-1AFC80B7E9B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2B83675-6441-4A92-8322-65AC0BE1046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FC08A1F-1C5A-4E37-BD8C-2A5DCD5E1929}"/>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6" name="Нижний колонтитул 5">
            <a:extLst>
              <a:ext uri="{FF2B5EF4-FFF2-40B4-BE49-F238E27FC236}">
                <a16:creationId xmlns:a16="http://schemas.microsoft.com/office/drawing/2014/main" id="{E36F42B7-27DE-4DEE-9062-0F351E2ADB7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259016D-F37F-4322-89E2-986DEC2E8F0D}"/>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29281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F608C8-D74F-4AE1-AC63-DBE2CB05010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58CA4BE-5A05-4279-BA5B-535C1F3DCB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FFD6E1B-B225-41CB-B007-2DE9B872F4C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D8E534D-A85F-493D-B786-698B2C9DE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9E7B10F-2463-4C5B-BA70-790DD551A15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ACD2639-16CE-42BD-AF1D-E791612FE913}"/>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8" name="Нижний колонтитул 7">
            <a:extLst>
              <a:ext uri="{FF2B5EF4-FFF2-40B4-BE49-F238E27FC236}">
                <a16:creationId xmlns:a16="http://schemas.microsoft.com/office/drawing/2014/main" id="{B60D9A2F-7879-4459-A8C8-767EC207AE6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806053E-88ED-4683-9075-08DAB309792A}"/>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281182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78B853-006A-4AA6-9685-D2EB58CCE4B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9C3D64C-466F-4129-A8D1-CD3D519CEE65}"/>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4" name="Нижний колонтитул 3">
            <a:extLst>
              <a:ext uri="{FF2B5EF4-FFF2-40B4-BE49-F238E27FC236}">
                <a16:creationId xmlns:a16="http://schemas.microsoft.com/office/drawing/2014/main" id="{C404D292-9547-4C35-B009-B254FF1E38B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42840EE-44F1-4A50-BE35-EC6F32CA33AC}"/>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185725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F817823-905F-4526-BC62-8BD14FFE6F97}"/>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3" name="Нижний колонтитул 2">
            <a:extLst>
              <a:ext uri="{FF2B5EF4-FFF2-40B4-BE49-F238E27FC236}">
                <a16:creationId xmlns:a16="http://schemas.microsoft.com/office/drawing/2014/main" id="{CCD7E09B-EA08-411E-993E-DDDB44B4814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2B709EF-5649-4D37-BFB2-5D658DFC0493}"/>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344869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CFA0C9-55B4-4BF5-849D-DC8DBD7841C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DA5D6A8-419A-4298-A7F0-8D09E8949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6D5DB27-3166-4AEE-9068-85DCB5C14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8765F48-96B5-4677-82E5-572364E31E07}"/>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6" name="Нижний колонтитул 5">
            <a:extLst>
              <a:ext uri="{FF2B5EF4-FFF2-40B4-BE49-F238E27FC236}">
                <a16:creationId xmlns:a16="http://schemas.microsoft.com/office/drawing/2014/main" id="{4D36BB4A-4213-4B3A-97A3-5184555E398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33970A5-88DA-4B86-B585-EFECE93C455C}"/>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68447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4693A5-234F-4133-9A27-8C6476C2D7F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E0211A4-697D-4653-84F4-329A56B731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3E7DD52-43A1-4140-870B-5617A8CB2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A12634-FEC3-447E-88C0-8A75A589E1BA}"/>
              </a:ext>
            </a:extLst>
          </p:cNvPr>
          <p:cNvSpPr>
            <a:spLocks noGrp="1"/>
          </p:cNvSpPr>
          <p:nvPr>
            <p:ph type="dt" sz="half" idx="10"/>
          </p:nvPr>
        </p:nvSpPr>
        <p:spPr/>
        <p:txBody>
          <a:bodyPr/>
          <a:lstStyle/>
          <a:p>
            <a:fld id="{C4FB5456-2829-44C3-9B82-71BD93B0B9AE}" type="datetimeFigureOut">
              <a:rPr lang="ru-RU" smtClean="0"/>
              <a:t>20.02.2021</a:t>
            </a:fld>
            <a:endParaRPr lang="ru-RU"/>
          </a:p>
        </p:txBody>
      </p:sp>
      <p:sp>
        <p:nvSpPr>
          <p:cNvPr id="6" name="Нижний колонтитул 5">
            <a:extLst>
              <a:ext uri="{FF2B5EF4-FFF2-40B4-BE49-F238E27FC236}">
                <a16:creationId xmlns:a16="http://schemas.microsoft.com/office/drawing/2014/main" id="{4D3D8CAA-6AF4-4C67-85B4-99E504CFABE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77F25A7-CC99-4D3F-9D14-4940A871C1CA}"/>
              </a:ext>
            </a:extLst>
          </p:cNvPr>
          <p:cNvSpPr>
            <a:spLocks noGrp="1"/>
          </p:cNvSpPr>
          <p:nvPr>
            <p:ph type="sldNum" sz="quarter" idx="12"/>
          </p:nvPr>
        </p:nvSpPr>
        <p:spPr/>
        <p:txBody>
          <a:bodyPr/>
          <a:lstStyle/>
          <a:p>
            <a:fld id="{E2913A96-DF8B-4807-A911-F14E024DBEFC}" type="slidenum">
              <a:rPr lang="ru-RU" smtClean="0"/>
              <a:t>‹#›</a:t>
            </a:fld>
            <a:endParaRPr lang="ru-RU"/>
          </a:p>
        </p:txBody>
      </p:sp>
    </p:spTree>
    <p:extLst>
      <p:ext uri="{BB962C8B-B14F-4D97-AF65-F5344CB8AC3E}">
        <p14:creationId xmlns:p14="http://schemas.microsoft.com/office/powerpoint/2010/main" val="196254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E6987F-A65A-4082-A270-0FF50273D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0839140-08F0-4F9D-9842-8D17B366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9B47CFC-43C5-493F-8351-D02A2ED52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B5456-2829-44C3-9B82-71BD93B0B9AE}" type="datetimeFigureOut">
              <a:rPr lang="ru-RU" smtClean="0"/>
              <a:t>20.02.2021</a:t>
            </a:fld>
            <a:endParaRPr lang="ru-RU"/>
          </a:p>
        </p:txBody>
      </p:sp>
      <p:sp>
        <p:nvSpPr>
          <p:cNvPr id="5" name="Нижний колонтитул 4">
            <a:extLst>
              <a:ext uri="{FF2B5EF4-FFF2-40B4-BE49-F238E27FC236}">
                <a16:creationId xmlns:a16="http://schemas.microsoft.com/office/drawing/2014/main" id="{7E71F8D3-992A-45FA-8AFF-460901D25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FCC6A3A-1A4C-471D-90E0-929D70382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13A96-DF8B-4807-A911-F14E024DBEFC}" type="slidenum">
              <a:rPr lang="ru-RU" smtClean="0"/>
              <a:t>‹#›</a:t>
            </a:fld>
            <a:endParaRPr lang="ru-RU"/>
          </a:p>
        </p:txBody>
      </p:sp>
    </p:spTree>
    <p:extLst>
      <p:ext uri="{BB962C8B-B14F-4D97-AF65-F5344CB8AC3E}">
        <p14:creationId xmlns:p14="http://schemas.microsoft.com/office/powerpoint/2010/main" val="1480760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667003-E5D5-4FB6-89DF-6148A5EC1ADA}"/>
              </a:ext>
            </a:extLst>
          </p:cNvPr>
          <p:cNvSpPr>
            <a:spLocks noGrp="1"/>
          </p:cNvSpPr>
          <p:nvPr>
            <p:ph type="ctrTitle"/>
          </p:nvPr>
        </p:nvSpPr>
        <p:spPr/>
        <p:txBody>
          <a:bodyPr anchor="ctr">
            <a:normAutofit/>
          </a:bodyPr>
          <a:lstStyle/>
          <a:p>
            <a:r>
              <a:rPr lang="ru-RU" sz="4400" b="1" dirty="0">
                <a:latin typeface="Arial" panose="020B0604020202020204" pitchFamily="34" charset="0"/>
                <a:cs typeface="Arial" panose="020B0604020202020204" pitchFamily="34" charset="0"/>
              </a:rPr>
              <a:t>Программа моделирования анимации флага методом</a:t>
            </a:r>
            <a:br>
              <a:rPr lang="ru-RU" sz="4400" b="1" dirty="0">
                <a:latin typeface="Arial" panose="020B0604020202020204" pitchFamily="34" charset="0"/>
                <a:cs typeface="Arial" panose="020B0604020202020204" pitchFamily="34" charset="0"/>
              </a:rPr>
            </a:br>
            <a:r>
              <a:rPr lang="ru-RU" sz="4400" b="1" dirty="0">
                <a:latin typeface="Arial" panose="020B0604020202020204" pitchFamily="34" charset="0"/>
                <a:cs typeface="Arial" panose="020B0604020202020204" pitchFamily="34" charset="0"/>
              </a:rPr>
              <a:t>ключевых кадров</a:t>
            </a:r>
          </a:p>
        </p:txBody>
      </p:sp>
      <p:sp>
        <p:nvSpPr>
          <p:cNvPr id="3" name="Подзаголовок 2">
            <a:extLst>
              <a:ext uri="{FF2B5EF4-FFF2-40B4-BE49-F238E27FC236}">
                <a16:creationId xmlns:a16="http://schemas.microsoft.com/office/drawing/2014/main" id="{E938695C-DA5D-4033-89F7-530CF3FE8939}"/>
              </a:ext>
            </a:extLst>
          </p:cNvPr>
          <p:cNvSpPr>
            <a:spLocks noGrp="1"/>
          </p:cNvSpPr>
          <p:nvPr>
            <p:ph type="subTitle" idx="1"/>
          </p:nvPr>
        </p:nvSpPr>
        <p:spPr/>
        <p:txBody>
          <a:bodyPr anchor="b"/>
          <a:lstStyle/>
          <a:p>
            <a:pPr algn="l"/>
            <a:r>
              <a:rPr lang="ru-RU" dirty="0">
                <a:latin typeface="+mj-lt"/>
              </a:rPr>
              <a:t>Студент:		Сорокин А. П.</a:t>
            </a:r>
          </a:p>
          <a:p>
            <a:pPr algn="l"/>
            <a:r>
              <a:rPr lang="ru-RU" dirty="0">
                <a:latin typeface="+mj-lt"/>
              </a:rPr>
              <a:t>Руководитель:	</a:t>
            </a:r>
            <a:r>
              <a:rPr lang="ru-RU" dirty="0" err="1">
                <a:latin typeface="+mj-lt"/>
              </a:rPr>
              <a:t>Клорикьян</a:t>
            </a:r>
            <a:r>
              <a:rPr lang="ru-RU" dirty="0">
                <a:latin typeface="+mj-lt"/>
              </a:rPr>
              <a:t> П. В.</a:t>
            </a:r>
          </a:p>
        </p:txBody>
      </p:sp>
    </p:spTree>
    <p:extLst>
      <p:ext uri="{BB962C8B-B14F-4D97-AF65-F5344CB8AC3E}">
        <p14:creationId xmlns:p14="http://schemas.microsoft.com/office/powerpoint/2010/main" val="339258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D1D1B39A-952F-45F4-9A2A-F711B79F8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400050"/>
            <a:ext cx="10629900" cy="6057900"/>
          </a:xfrm>
          <a:prstGeom prst="rect">
            <a:avLst/>
          </a:prstGeom>
        </p:spPr>
      </p:pic>
      <p:sp>
        <p:nvSpPr>
          <p:cNvPr id="2" name="Заголовок 1">
            <a:extLst>
              <a:ext uri="{FF2B5EF4-FFF2-40B4-BE49-F238E27FC236}">
                <a16:creationId xmlns:a16="http://schemas.microsoft.com/office/drawing/2014/main" id="{575CEA6D-E2CF-4645-B319-92EE833029E2}"/>
              </a:ext>
            </a:extLst>
          </p:cNvPr>
          <p:cNvSpPr>
            <a:spLocks noGrp="1"/>
          </p:cNvSpPr>
          <p:nvPr>
            <p:ph type="title"/>
          </p:nvPr>
        </p:nvSpPr>
        <p:spPr/>
        <p:txBody>
          <a:bodyPr/>
          <a:lstStyle/>
          <a:p>
            <a:r>
              <a:rPr lang="ru-RU" dirty="0"/>
              <a:t>Алгоритм </a:t>
            </a:r>
            <a:r>
              <a:rPr lang="en-US" dirty="0"/>
              <a:t>Z-</a:t>
            </a:r>
            <a:r>
              <a:rPr lang="ru-RU" dirty="0"/>
              <a:t>буфера</a:t>
            </a:r>
          </a:p>
        </p:txBody>
      </p:sp>
    </p:spTree>
    <p:extLst>
      <p:ext uri="{BB962C8B-B14F-4D97-AF65-F5344CB8AC3E}">
        <p14:creationId xmlns:p14="http://schemas.microsoft.com/office/powerpoint/2010/main" val="2540265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3EFBA5-BFCD-448C-A0CF-7142D9A2C985}"/>
              </a:ext>
            </a:extLst>
          </p:cNvPr>
          <p:cNvSpPr>
            <a:spLocks noGrp="1"/>
          </p:cNvSpPr>
          <p:nvPr>
            <p:ph type="title"/>
          </p:nvPr>
        </p:nvSpPr>
        <p:spPr/>
        <p:txBody>
          <a:bodyPr/>
          <a:lstStyle/>
          <a:p>
            <a:pPr algn="ctr"/>
            <a:r>
              <a:rPr lang="ru-RU" dirty="0"/>
              <a:t>Метод тонирования Гуро</a:t>
            </a:r>
          </a:p>
        </p:txBody>
      </p:sp>
      <p:sp>
        <p:nvSpPr>
          <p:cNvPr id="4" name="Объект 3">
            <a:extLst>
              <a:ext uri="{FF2B5EF4-FFF2-40B4-BE49-F238E27FC236}">
                <a16:creationId xmlns:a16="http://schemas.microsoft.com/office/drawing/2014/main" id="{7DA9F1C6-A077-4EC0-9D7B-5B06A382C131}"/>
              </a:ext>
            </a:extLst>
          </p:cNvPr>
          <p:cNvSpPr>
            <a:spLocks noGrp="1"/>
          </p:cNvSpPr>
          <p:nvPr>
            <p:ph sz="half" idx="1"/>
          </p:nvPr>
        </p:nvSpPr>
        <p:spPr/>
        <p:txBody>
          <a:bodyPr>
            <a:normAutofit/>
          </a:bodyPr>
          <a:lstStyle/>
          <a:p>
            <a:pPr marL="0" indent="0" algn="just">
              <a:buNone/>
            </a:pPr>
            <a:r>
              <a:rPr lang="ru-RU" sz="2000" dirty="0"/>
              <a:t>Метод тонирования Гуро основан на интерполяции интенсивности, данный подход к закраске объекта позволяет устранить дискретность изменения интенсивности. </a:t>
            </a:r>
          </a:p>
          <a:p>
            <a:pPr marL="0" indent="0" algn="just">
              <a:buNone/>
            </a:pPr>
            <a:r>
              <a:rPr lang="ru-RU" sz="2000" dirty="0"/>
              <a:t>Интерполяция интенсивностей работает следующим образом: для всех ребер запоминается начальная интенсивность, изменение интенсивности при каждом шаге по координате y. Затем, заполнение видимого интервала производится путем интерполяции между значениями интенсивности на ребрах, ограничивающих интервал. </a:t>
            </a:r>
          </a:p>
        </p:txBody>
      </p:sp>
      <p:pic>
        <p:nvPicPr>
          <p:cNvPr id="7" name="Объект 6">
            <a:extLst>
              <a:ext uri="{FF2B5EF4-FFF2-40B4-BE49-F238E27FC236}">
                <a16:creationId xmlns:a16="http://schemas.microsoft.com/office/drawing/2014/main" id="{CE66AFFA-774A-48C3-BE78-B36F2DAF220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8824" b="7962"/>
          <a:stretch/>
        </p:blipFill>
        <p:spPr>
          <a:xfrm>
            <a:off x="7430710" y="1690688"/>
            <a:ext cx="3456589" cy="2876365"/>
          </a:xfrm>
        </p:spPr>
      </p:pic>
      <p:pic>
        <p:nvPicPr>
          <p:cNvPr id="9" name="Рисунок 8">
            <a:extLst>
              <a:ext uri="{FF2B5EF4-FFF2-40B4-BE49-F238E27FC236}">
                <a16:creationId xmlns:a16="http://schemas.microsoft.com/office/drawing/2014/main" id="{7E6C0667-B71E-4C80-B762-75F1A32BF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154" y="4397375"/>
            <a:ext cx="2933700" cy="2095500"/>
          </a:xfrm>
          <a:prstGeom prst="rect">
            <a:avLst/>
          </a:prstGeom>
        </p:spPr>
      </p:pic>
    </p:spTree>
    <p:extLst>
      <p:ext uri="{BB962C8B-B14F-4D97-AF65-F5344CB8AC3E}">
        <p14:creationId xmlns:p14="http://schemas.microsoft.com/office/powerpoint/2010/main" val="146297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079E5C-BB77-4AAC-B1CC-E2019DBB121E}"/>
              </a:ext>
            </a:extLst>
          </p:cNvPr>
          <p:cNvSpPr>
            <a:spLocks noGrp="1"/>
          </p:cNvSpPr>
          <p:nvPr>
            <p:ph type="title"/>
          </p:nvPr>
        </p:nvSpPr>
        <p:spPr/>
        <p:txBody>
          <a:bodyPr/>
          <a:lstStyle/>
          <a:p>
            <a:pPr algn="ctr"/>
            <a:r>
              <a:rPr lang="ru-RU" dirty="0"/>
              <a:t>Анимация методом ключевых кадров</a:t>
            </a:r>
          </a:p>
        </p:txBody>
      </p:sp>
      <p:sp>
        <p:nvSpPr>
          <p:cNvPr id="3" name="Объект 2">
            <a:extLst>
              <a:ext uri="{FF2B5EF4-FFF2-40B4-BE49-F238E27FC236}">
                <a16:creationId xmlns:a16="http://schemas.microsoft.com/office/drawing/2014/main" id="{53D940DB-5D4F-40D8-9213-E8235B3DDDE4}"/>
              </a:ext>
            </a:extLst>
          </p:cNvPr>
          <p:cNvSpPr>
            <a:spLocks noGrp="1"/>
          </p:cNvSpPr>
          <p:nvPr>
            <p:ph sz="half" idx="1"/>
          </p:nvPr>
        </p:nvSpPr>
        <p:spPr/>
        <p:txBody>
          <a:bodyPr anchor="ctr">
            <a:normAutofit/>
          </a:bodyPr>
          <a:lstStyle/>
          <a:p>
            <a:pPr marL="0" indent="0" algn="just">
              <a:buNone/>
            </a:pPr>
            <a:r>
              <a:rPr lang="ru-RU" sz="2000" dirty="0"/>
              <a:t>Основная идея использования ключевых кадров заключается в создании ключей анимации для начального и конечного положения объекта, при этом состояние объектов в промежуточных стадиях просчитывает компьютер.</a:t>
            </a:r>
          </a:p>
        </p:txBody>
      </p:sp>
      <p:pic>
        <p:nvPicPr>
          <p:cNvPr id="6" name="Объект 5">
            <a:extLst>
              <a:ext uri="{FF2B5EF4-FFF2-40B4-BE49-F238E27FC236}">
                <a16:creationId xmlns:a16="http://schemas.microsoft.com/office/drawing/2014/main" id="{43A7FA2C-5858-4EAD-A6CE-76C2544830DF}"/>
              </a:ext>
            </a:extLst>
          </p:cNvPr>
          <p:cNvPicPr>
            <a:picLocks noGrp="1" noChangeAspect="1"/>
          </p:cNvPicPr>
          <p:nvPr>
            <p:ph sz="half" idx="2"/>
          </p:nvPr>
        </p:nvPicPr>
        <p:blipFill>
          <a:blip r:embed="rId2"/>
          <a:stretch>
            <a:fillRect/>
          </a:stretch>
        </p:blipFill>
        <p:spPr>
          <a:xfrm>
            <a:off x="6324600" y="2782094"/>
            <a:ext cx="4876800" cy="2438400"/>
          </a:xfrm>
        </p:spPr>
      </p:pic>
    </p:spTree>
    <p:extLst>
      <p:ext uri="{BB962C8B-B14F-4D97-AF65-F5344CB8AC3E}">
        <p14:creationId xmlns:p14="http://schemas.microsoft.com/office/powerpoint/2010/main" val="23572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8A24AA-A7BF-4E8B-A043-82FDF7529BBB}"/>
              </a:ext>
            </a:extLst>
          </p:cNvPr>
          <p:cNvSpPr>
            <a:spLocks noGrp="1"/>
          </p:cNvSpPr>
          <p:nvPr>
            <p:ph type="title"/>
          </p:nvPr>
        </p:nvSpPr>
        <p:spPr/>
        <p:txBody>
          <a:bodyPr/>
          <a:lstStyle/>
          <a:p>
            <a:pPr algn="ctr"/>
            <a:r>
              <a:rPr lang="ru-RU" dirty="0"/>
              <a:t>Используемые типы и структуры данных</a:t>
            </a:r>
          </a:p>
        </p:txBody>
      </p:sp>
      <p:sp>
        <p:nvSpPr>
          <p:cNvPr id="3" name="Объект 2">
            <a:extLst>
              <a:ext uri="{FF2B5EF4-FFF2-40B4-BE49-F238E27FC236}">
                <a16:creationId xmlns:a16="http://schemas.microsoft.com/office/drawing/2014/main" id="{191BC191-9C66-4178-9FE0-4364F070C9BA}"/>
              </a:ext>
            </a:extLst>
          </p:cNvPr>
          <p:cNvSpPr>
            <a:spLocks noGrp="1"/>
          </p:cNvSpPr>
          <p:nvPr>
            <p:ph idx="1"/>
          </p:nvPr>
        </p:nvSpPr>
        <p:spPr/>
        <p:txBody>
          <a:bodyPr>
            <a:normAutofit/>
          </a:bodyPr>
          <a:lstStyle/>
          <a:p>
            <a:pPr marL="0" indent="0" algn="just">
              <a:buNone/>
            </a:pPr>
            <a:r>
              <a:rPr lang="ru-RU" sz="2000" dirty="0"/>
              <a:t>Для решения поставленной задачи использовались следующие классы объектов:</a:t>
            </a:r>
          </a:p>
          <a:p>
            <a:pPr algn="just"/>
            <a:r>
              <a:rPr lang="ru-RU" sz="2000" dirty="0"/>
              <a:t>вершина</a:t>
            </a:r>
          </a:p>
          <a:p>
            <a:pPr algn="just"/>
            <a:r>
              <a:rPr lang="ru-RU" sz="2000" dirty="0"/>
              <a:t>грань (треугольник)</a:t>
            </a:r>
          </a:p>
          <a:p>
            <a:pPr algn="just"/>
            <a:r>
              <a:rPr lang="ru-RU" sz="2000" dirty="0"/>
              <a:t>модель (состоит из вершин и граней)</a:t>
            </a:r>
          </a:p>
          <a:p>
            <a:pPr algn="just"/>
            <a:r>
              <a:rPr lang="ru-RU" sz="2000" dirty="0"/>
              <a:t>узел флага (для добавления к вершине физических свойств)</a:t>
            </a:r>
          </a:p>
          <a:p>
            <a:pPr algn="just"/>
            <a:r>
              <a:rPr lang="ru-RU" sz="2000" dirty="0"/>
              <a:t>ребро флага (соединяет узлы)</a:t>
            </a:r>
          </a:p>
          <a:p>
            <a:pPr algn="just"/>
            <a:r>
              <a:rPr lang="ru-RU" sz="2000" dirty="0"/>
              <a:t>флаг (для непосредственной работы с узлами и рёбрами)</a:t>
            </a:r>
          </a:p>
        </p:txBody>
      </p:sp>
    </p:spTree>
    <p:extLst>
      <p:ext uri="{BB962C8B-B14F-4D97-AF65-F5344CB8AC3E}">
        <p14:creationId xmlns:p14="http://schemas.microsoft.com/office/powerpoint/2010/main" val="64252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183AA7-76FE-4BB1-9930-12BDF69FEC89}"/>
              </a:ext>
            </a:extLst>
          </p:cNvPr>
          <p:cNvSpPr>
            <a:spLocks noGrp="1"/>
          </p:cNvSpPr>
          <p:nvPr>
            <p:ph type="title"/>
          </p:nvPr>
        </p:nvSpPr>
        <p:spPr/>
        <p:txBody>
          <a:bodyPr/>
          <a:lstStyle/>
          <a:p>
            <a:pPr algn="ctr"/>
            <a:r>
              <a:rPr lang="ru-RU" dirty="0"/>
              <a:t>Пользовательский интерфейс и пример работы</a:t>
            </a:r>
          </a:p>
        </p:txBody>
      </p:sp>
      <p:sp>
        <p:nvSpPr>
          <p:cNvPr id="3" name="Объект 2">
            <a:extLst>
              <a:ext uri="{FF2B5EF4-FFF2-40B4-BE49-F238E27FC236}">
                <a16:creationId xmlns:a16="http://schemas.microsoft.com/office/drawing/2014/main" id="{762FC7DB-B023-4C9F-8EDF-6F783C9B83D4}"/>
              </a:ext>
            </a:extLst>
          </p:cNvPr>
          <p:cNvSpPr>
            <a:spLocks noGrp="1"/>
          </p:cNvSpPr>
          <p:nvPr>
            <p:ph sz="half" idx="1"/>
          </p:nvPr>
        </p:nvSpPr>
        <p:spPr/>
        <p:txBody>
          <a:bodyPr anchor="ctr">
            <a:normAutofit/>
          </a:bodyPr>
          <a:lstStyle/>
          <a:p>
            <a:pPr marL="0" indent="0" algn="just">
              <a:buNone/>
            </a:pPr>
            <a:r>
              <a:rPr lang="ru-RU" sz="2000" dirty="0"/>
              <a:t>Пользовательский интерфейс позволяет изменять физические параметры флага, связанные с его анимацией, а также сбрасывать все изменения. Перемещать, масштабировать и вращать изображение возможно с помощью клавиатуры и мыши.</a:t>
            </a:r>
          </a:p>
        </p:txBody>
      </p:sp>
      <p:pic>
        <p:nvPicPr>
          <p:cNvPr id="6" name="Объект 5">
            <a:extLst>
              <a:ext uri="{FF2B5EF4-FFF2-40B4-BE49-F238E27FC236}">
                <a16:creationId xmlns:a16="http://schemas.microsoft.com/office/drawing/2014/main" id="{C2FFA1B5-C146-45D1-ACCE-093DA65C26B4}"/>
              </a:ext>
            </a:extLst>
          </p:cNvPr>
          <p:cNvPicPr>
            <a:picLocks noGrp="1" noChangeAspect="1"/>
          </p:cNvPicPr>
          <p:nvPr>
            <p:ph sz="half" idx="2"/>
          </p:nvPr>
        </p:nvPicPr>
        <p:blipFill>
          <a:blip r:embed="rId2"/>
          <a:stretch>
            <a:fillRect/>
          </a:stretch>
        </p:blipFill>
        <p:spPr>
          <a:xfrm>
            <a:off x="6172200" y="1900372"/>
            <a:ext cx="5181600" cy="4201843"/>
          </a:xfrm>
        </p:spPr>
      </p:pic>
    </p:spTree>
    <p:extLst>
      <p:ext uri="{BB962C8B-B14F-4D97-AF65-F5344CB8AC3E}">
        <p14:creationId xmlns:p14="http://schemas.microsoft.com/office/powerpoint/2010/main" val="3934630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567B7E-C14D-4892-BE5E-5C7DC8D8AB53}"/>
              </a:ext>
            </a:extLst>
          </p:cNvPr>
          <p:cNvSpPr>
            <a:spLocks noGrp="1"/>
          </p:cNvSpPr>
          <p:nvPr>
            <p:ph type="title"/>
          </p:nvPr>
        </p:nvSpPr>
        <p:spPr/>
        <p:txBody>
          <a:bodyPr>
            <a:normAutofit/>
          </a:bodyPr>
          <a:lstStyle/>
          <a:p>
            <a:pPr algn="ctr"/>
            <a:r>
              <a:rPr lang="ru-RU" dirty="0"/>
              <a:t>Исследование временных затрат</a:t>
            </a:r>
          </a:p>
        </p:txBody>
      </p:sp>
      <p:pic>
        <p:nvPicPr>
          <p:cNvPr id="6" name="Объект 5">
            <a:extLst>
              <a:ext uri="{FF2B5EF4-FFF2-40B4-BE49-F238E27FC236}">
                <a16:creationId xmlns:a16="http://schemas.microsoft.com/office/drawing/2014/main" id="{5D469F19-EBC6-48E2-86EA-7C8B202C2825}"/>
              </a:ext>
            </a:extLst>
          </p:cNvPr>
          <p:cNvPicPr>
            <a:picLocks noGrp="1" noChangeAspect="1"/>
          </p:cNvPicPr>
          <p:nvPr>
            <p:ph sz="half" idx="1"/>
          </p:nvPr>
        </p:nvPicPr>
        <p:blipFill rotWithShape="1">
          <a:blip r:embed="rId2"/>
          <a:srcRect l="19460"/>
          <a:stretch/>
        </p:blipFill>
        <p:spPr>
          <a:xfrm>
            <a:off x="1846554" y="3137694"/>
            <a:ext cx="4173245" cy="1727200"/>
          </a:xfrm>
        </p:spPr>
      </p:pic>
      <p:pic>
        <p:nvPicPr>
          <p:cNvPr id="8" name="Объект 7">
            <a:extLst>
              <a:ext uri="{FF2B5EF4-FFF2-40B4-BE49-F238E27FC236}">
                <a16:creationId xmlns:a16="http://schemas.microsoft.com/office/drawing/2014/main" id="{7439E7EE-EDFB-405E-9A85-4205BFB03F4D}"/>
              </a:ext>
            </a:extLst>
          </p:cNvPr>
          <p:cNvPicPr>
            <a:picLocks noGrp="1" noChangeAspect="1"/>
          </p:cNvPicPr>
          <p:nvPr>
            <p:ph sz="half" idx="2"/>
          </p:nvPr>
        </p:nvPicPr>
        <p:blipFill>
          <a:blip r:embed="rId3"/>
          <a:stretch>
            <a:fillRect/>
          </a:stretch>
        </p:blipFill>
        <p:spPr>
          <a:xfrm>
            <a:off x="6172200" y="2264110"/>
            <a:ext cx="5181600" cy="3474367"/>
          </a:xfrm>
        </p:spPr>
      </p:pic>
    </p:spTree>
    <p:extLst>
      <p:ext uri="{BB962C8B-B14F-4D97-AF65-F5344CB8AC3E}">
        <p14:creationId xmlns:p14="http://schemas.microsoft.com/office/powerpoint/2010/main" val="66024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7F2A8E-F50A-4F4A-A042-DA4145D3FD90}"/>
              </a:ext>
            </a:extLst>
          </p:cNvPr>
          <p:cNvSpPr>
            <a:spLocks noGrp="1"/>
          </p:cNvSpPr>
          <p:nvPr>
            <p:ph type="title"/>
          </p:nvPr>
        </p:nvSpPr>
        <p:spPr/>
        <p:txBody>
          <a:bodyPr/>
          <a:lstStyle/>
          <a:p>
            <a:pPr algn="ctr"/>
            <a:r>
              <a:rPr lang="ru-RU" dirty="0"/>
              <a:t>Постановка задачи</a:t>
            </a:r>
          </a:p>
        </p:txBody>
      </p:sp>
      <p:sp>
        <p:nvSpPr>
          <p:cNvPr id="3" name="Объект 2">
            <a:extLst>
              <a:ext uri="{FF2B5EF4-FFF2-40B4-BE49-F238E27FC236}">
                <a16:creationId xmlns:a16="http://schemas.microsoft.com/office/drawing/2014/main" id="{9B3B7A84-E53C-45F9-A906-D6DF5A8DDA71}"/>
              </a:ext>
            </a:extLst>
          </p:cNvPr>
          <p:cNvSpPr>
            <a:spLocks noGrp="1"/>
          </p:cNvSpPr>
          <p:nvPr>
            <p:ph idx="1"/>
          </p:nvPr>
        </p:nvSpPr>
        <p:spPr/>
        <p:txBody>
          <a:bodyPr anchor="t">
            <a:normAutofit/>
          </a:bodyPr>
          <a:lstStyle/>
          <a:p>
            <a:pPr marL="0" indent="0" algn="just">
              <a:buNone/>
            </a:pPr>
            <a:r>
              <a:rPr lang="ru-RU" sz="2000" dirty="0"/>
              <a:t>Необходимо разработать программу моделирования анимации развевающегося на ветру флага на флагштоке методом ключевых кадров. Для каждого промежуточного кадра программа должна рассчитывать текущее положение точек поверхности флага. Должен быть задан набор законов управления движением при переходе между двумя соседними ключевыми кадрами. Исследовать возможность учета освещенности, оптических свойств поверхностей.</a:t>
            </a:r>
          </a:p>
        </p:txBody>
      </p:sp>
    </p:spTree>
    <p:extLst>
      <p:ext uri="{BB962C8B-B14F-4D97-AF65-F5344CB8AC3E}">
        <p14:creationId xmlns:p14="http://schemas.microsoft.com/office/powerpoint/2010/main" val="419489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92193B-BD3A-4C64-9D3D-ED45AB577619}"/>
              </a:ext>
            </a:extLst>
          </p:cNvPr>
          <p:cNvSpPr>
            <a:spLocks noGrp="1"/>
          </p:cNvSpPr>
          <p:nvPr>
            <p:ph type="title"/>
          </p:nvPr>
        </p:nvSpPr>
        <p:spPr/>
        <p:txBody>
          <a:bodyPr/>
          <a:lstStyle/>
          <a:p>
            <a:pPr algn="ctr"/>
            <a:r>
              <a:rPr lang="ru-RU" dirty="0"/>
              <a:t>Законы управления движением точек флага</a:t>
            </a:r>
          </a:p>
        </p:txBody>
      </p:sp>
      <mc:AlternateContent xmlns:mc="http://schemas.openxmlformats.org/markup-compatibility/2006">
        <mc:Choice xmlns:a14="http://schemas.microsoft.com/office/drawing/2010/main" Requires="a14">
          <p:sp>
            <p:nvSpPr>
              <p:cNvPr id="9" name="Объект 8">
                <a:extLst>
                  <a:ext uri="{FF2B5EF4-FFF2-40B4-BE49-F238E27FC236}">
                    <a16:creationId xmlns:a16="http://schemas.microsoft.com/office/drawing/2014/main" id="{88C86AD4-8361-474D-995B-D451F3BE17AE}"/>
                  </a:ext>
                </a:extLst>
              </p:cNvPr>
              <p:cNvSpPr>
                <a:spLocks noGrp="1"/>
              </p:cNvSpPr>
              <p:nvPr>
                <p:ph sz="half" idx="2"/>
              </p:nvPr>
            </p:nvSpPr>
            <p:spPr>
              <a:xfrm>
                <a:off x="6711518" y="1836721"/>
                <a:ext cx="4429957" cy="4656153"/>
              </a:xfrm>
            </p:spPr>
            <p:txBody>
              <a:bodyPr>
                <a:noAutofit/>
              </a:bodyPr>
              <a:lstStyle/>
              <a:p>
                <a14:m>
                  <m:oMath xmlns:m="http://schemas.openxmlformats.org/officeDocument/2006/math">
                    <m:sSub>
                      <m:sSubPr>
                        <m:ctrlPr>
                          <a:rPr lang="ru-RU" sz="1400" i="1" smtClean="0"/>
                        </m:ctrlPr>
                      </m:sSubPr>
                      <m:e>
                        <m:acc>
                          <m:accPr>
                            <m:chr m:val="⃗"/>
                            <m:ctrlPr>
                              <a:rPr lang="ru-RU" sz="1400" i="1" smtClean="0"/>
                            </m:ctrlPr>
                          </m:accPr>
                          <m:e>
                            <m:r>
                              <a:rPr lang="en-US" sz="1400" b="0" i="1" smtClean="0"/>
                              <m:t>𝐹</m:t>
                            </m:r>
                          </m:e>
                        </m:acc>
                      </m:e>
                      <m:sub>
                        <m:r>
                          <a:rPr lang="en-US" sz="1400" b="0" i="1" smtClean="0"/>
                          <m:t>𝑔𝑟𝑎𝑣</m:t>
                        </m:r>
                      </m:sub>
                    </m:sSub>
                    <m:r>
                      <a:rPr lang="en-US" sz="1400" b="0" i="0" smtClean="0"/>
                      <m:t> −</m:t>
                    </m:r>
                    <m:r>
                      <a:rPr lang="ru-RU" sz="1400" b="0" i="0" smtClean="0"/>
                      <m:t>сила гравитации</m:t>
                    </m:r>
                  </m:oMath>
                </a14:m>
                <a:endParaRPr lang="ru-RU" sz="1400" b="0" dirty="0"/>
              </a:p>
              <a:p>
                <a14:m>
                  <m:oMath xmlns:m="http://schemas.openxmlformats.org/officeDocument/2006/math">
                    <m:sSub>
                      <m:sSubPr>
                        <m:ctrlPr>
                          <a:rPr lang="ru-RU" sz="1400" i="1" smtClean="0"/>
                        </m:ctrlPr>
                      </m:sSubPr>
                      <m:e>
                        <m:acc>
                          <m:accPr>
                            <m:chr m:val="⃗"/>
                            <m:ctrlPr>
                              <a:rPr lang="ru-RU" sz="1400" i="1" smtClean="0"/>
                            </m:ctrlPr>
                          </m:accPr>
                          <m:e>
                            <m:r>
                              <a:rPr lang="en-US" sz="1400" b="0" i="1" smtClean="0"/>
                              <m:t>𝐹</m:t>
                            </m:r>
                          </m:e>
                        </m:acc>
                      </m:e>
                      <m:sub>
                        <m:r>
                          <a:rPr lang="en-US" sz="1400" b="0" i="1" smtClean="0"/>
                          <m:t>𝑠𝑝𝑟𝑖𝑛𝑔</m:t>
                        </m:r>
                      </m:sub>
                    </m:sSub>
                    <m:r>
                      <a:rPr lang="en-US" sz="1400" b="0" i="0" smtClean="0"/>
                      <m:t> −</m:t>
                    </m:r>
                    <m:r>
                      <a:rPr lang="ru-RU" sz="1400" b="0" i="0" smtClean="0"/>
                      <m:t>сила </m:t>
                    </m:r>
                    <m:r>
                      <a:rPr lang="ru-RU" sz="1400" b="0" i="0" smtClean="0"/>
                      <m:t>упругости ткани</m:t>
                    </m:r>
                  </m:oMath>
                </a14:m>
                <a:endParaRPr lang="ru-RU" sz="1400" dirty="0"/>
              </a:p>
              <a:p>
                <a14:m>
                  <m:oMath xmlns:m="http://schemas.openxmlformats.org/officeDocument/2006/math">
                    <m:sSub>
                      <m:sSubPr>
                        <m:ctrlPr>
                          <a:rPr lang="ru-RU" sz="1400" i="1" smtClean="0"/>
                        </m:ctrlPr>
                      </m:sSubPr>
                      <m:e>
                        <m:acc>
                          <m:accPr>
                            <m:chr m:val="⃗"/>
                            <m:ctrlPr>
                              <a:rPr lang="ru-RU" sz="1400" i="1" smtClean="0"/>
                            </m:ctrlPr>
                          </m:accPr>
                          <m:e>
                            <m:r>
                              <a:rPr lang="en-US" sz="1400" b="0" i="1" smtClean="0"/>
                              <m:t>𝐹</m:t>
                            </m:r>
                          </m:e>
                        </m:acc>
                      </m:e>
                      <m:sub>
                        <m:r>
                          <a:rPr lang="en-US" sz="1400" b="0" i="1" smtClean="0">
                            <a:latin typeface="Cambria Math" panose="02040503050406030204" pitchFamily="18" charset="0"/>
                          </a:rPr>
                          <m:t>𝑓𝑟𝑖𝑐</m:t>
                        </m:r>
                      </m:sub>
                    </m:sSub>
                    <m:r>
                      <a:rPr lang="en-US" sz="1400" b="0" i="0" smtClean="0"/>
                      <m:t> −</m:t>
                    </m:r>
                    <m:r>
                      <a:rPr lang="ru-RU" sz="1400" b="0" i="0" smtClean="0"/>
                      <m:t>сила </m:t>
                    </m:r>
                    <m:r>
                      <a:rPr lang="ru-RU" sz="1400" b="0" i="0" smtClean="0">
                        <a:latin typeface="Cambria Math" panose="02040503050406030204" pitchFamily="18" charset="0"/>
                      </a:rPr>
                      <m:t>трения</m:t>
                    </m:r>
                  </m:oMath>
                </a14:m>
                <a:endParaRPr lang="en-US" sz="1400" dirty="0"/>
              </a:p>
              <a:p>
                <a14:m>
                  <m:oMath xmlns:m="http://schemas.openxmlformats.org/officeDocument/2006/math">
                    <m:sSub>
                      <m:sSubPr>
                        <m:ctrlPr>
                          <a:rPr lang="ru-RU" sz="1400" i="1" smtClean="0">
                            <a:latin typeface="Cambria Math" panose="02040503050406030204" pitchFamily="18" charset="0"/>
                          </a:rPr>
                        </m:ctrlPr>
                      </m:sSubPr>
                      <m:e>
                        <m:acc>
                          <m:accPr>
                            <m:chr m:val="⃗"/>
                            <m:ctrlPr>
                              <a:rPr lang="ru-RU" sz="1400" i="1" smtClean="0">
                                <a:latin typeface="Cambria Math" panose="02040503050406030204" pitchFamily="18" charset="0"/>
                              </a:rPr>
                            </m:ctrlPr>
                          </m:accPr>
                          <m:e>
                            <m:r>
                              <a:rPr lang="en-US" sz="1400" b="0" i="1" smtClean="0">
                                <a:latin typeface="Cambria Math" panose="02040503050406030204" pitchFamily="18" charset="0"/>
                              </a:rPr>
                              <m:t>𝐹</m:t>
                            </m:r>
                          </m:e>
                        </m:acc>
                      </m:e>
                      <m:sub>
                        <m:r>
                          <a:rPr lang="en-US" sz="1400" b="0" i="1" smtClean="0">
                            <a:latin typeface="Cambria Math" panose="02040503050406030204" pitchFamily="18" charset="0"/>
                          </a:rPr>
                          <m:t>𝑤𝑖</m:t>
                        </m:r>
                      </m:sub>
                    </m:sSub>
                    <m:r>
                      <a:rPr lang="en-US" sz="1400" b="0" i="0" smtClean="0">
                        <a:latin typeface="Cambria Math" panose="02040503050406030204" pitchFamily="18" charset="0"/>
                      </a:rPr>
                      <m:t> −</m:t>
                    </m:r>
                    <m:r>
                      <a:rPr lang="ru-RU" sz="1400" b="0" i="0" smtClean="0">
                        <a:latin typeface="Cambria Math" panose="02040503050406030204" pitchFamily="18" charset="0"/>
                      </a:rPr>
                      <m:t>сила </m:t>
                    </m:r>
                    <m:r>
                      <a:rPr lang="ru-RU" sz="1400" b="0" i="0" smtClean="0">
                        <a:latin typeface="Cambria Math" panose="02040503050406030204" pitchFamily="18" charset="0"/>
                      </a:rPr>
                      <m:t>воздействия ветра на </m:t>
                    </m:r>
                    <m:r>
                      <m:rPr>
                        <m:sty m:val="p"/>
                      </m:rPr>
                      <a:rPr lang="en-US" sz="1400" b="0" i="0" smtClean="0">
                        <a:latin typeface="Cambria Math" panose="02040503050406030204" pitchFamily="18" charset="0"/>
                      </a:rPr>
                      <m:t>i</m:t>
                    </m:r>
                    <m:r>
                      <a:rPr lang="en-US" sz="1400" b="0" i="0" smtClean="0">
                        <a:latin typeface="Cambria Math" panose="02040503050406030204" pitchFamily="18" charset="0"/>
                      </a:rPr>
                      <m:t>−ую</m:t>
                    </m:r>
                    <m:r>
                      <a:rPr lang="ru-RU" sz="1400" b="0" i="0" smtClean="0">
                        <a:latin typeface="Cambria Math" panose="02040503050406030204" pitchFamily="18" charset="0"/>
                      </a:rPr>
                      <m:t> грань</m:t>
                    </m:r>
                  </m:oMath>
                </a14:m>
                <a:endParaRPr lang="ru-RU" sz="1400" b="0" dirty="0"/>
              </a:p>
              <a:p>
                <a14:m>
                  <m:oMath xmlns:m="http://schemas.openxmlformats.org/officeDocument/2006/math">
                    <m:sSub>
                      <m:sSubPr>
                        <m:ctrlPr>
                          <a:rPr lang="ru-RU" sz="1400" i="1" smtClean="0">
                            <a:latin typeface="Cambria Math" panose="02040503050406030204" pitchFamily="18" charset="0"/>
                          </a:rPr>
                        </m:ctrlPr>
                      </m:sSubPr>
                      <m:e>
                        <m:acc>
                          <m:accPr>
                            <m:chr m:val="⃗"/>
                            <m:ctrlPr>
                              <a:rPr lang="ru-RU" sz="1400" i="1" smtClean="0">
                                <a:latin typeface="Cambria Math" panose="02040503050406030204" pitchFamily="18" charset="0"/>
                              </a:rPr>
                            </m:ctrlPr>
                          </m:accPr>
                          <m:e>
                            <m:r>
                              <a:rPr lang="en-US" sz="1400" b="0" i="1" smtClean="0">
                                <a:latin typeface="Cambria Math" panose="02040503050406030204" pitchFamily="18" charset="0"/>
                              </a:rPr>
                              <m:t>𝐹</m:t>
                            </m:r>
                          </m:e>
                        </m:acc>
                      </m:e>
                      <m:sub>
                        <m:r>
                          <a:rPr lang="en-US" sz="1400" b="0" i="1" smtClean="0">
                            <a:latin typeface="Cambria Math" panose="02040503050406030204" pitchFamily="18" charset="0"/>
                          </a:rPr>
                          <m:t>𝑤𝑖</m:t>
                        </m:r>
                        <m:r>
                          <a:rPr lang="en-US" sz="1400" b="0" i="1" smtClean="0">
                            <a:latin typeface="Cambria Math" panose="02040503050406030204" pitchFamily="18" charset="0"/>
                          </a:rPr>
                          <m:t>𝑛𝑑</m:t>
                        </m:r>
                      </m:sub>
                    </m:sSub>
                    <m:r>
                      <a:rPr lang="en-US" sz="1400" b="0" i="0" smtClean="0">
                        <a:latin typeface="Cambria Math" panose="02040503050406030204" pitchFamily="18" charset="0"/>
                      </a:rPr>
                      <m:t> −</m:t>
                    </m:r>
                    <m:r>
                      <a:rPr lang="ru-RU" sz="1400" b="0" i="0" smtClean="0">
                        <a:latin typeface="Cambria Math" panose="02040503050406030204" pitchFamily="18" charset="0"/>
                      </a:rPr>
                      <m:t>сила воздействия ветра на </m:t>
                    </m:r>
                    <m:r>
                      <a:rPr lang="ru-RU" sz="1400" b="0" i="0" smtClean="0">
                        <a:latin typeface="Cambria Math" panose="02040503050406030204" pitchFamily="18" charset="0"/>
                      </a:rPr>
                      <m:t>вершину</m:t>
                    </m:r>
                  </m:oMath>
                </a14:m>
                <a:endParaRPr lang="ru-RU" sz="1400" dirty="0"/>
              </a:p>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𝐹</m:t>
                        </m:r>
                      </m:e>
                    </m:acc>
                    <m:r>
                      <a:rPr lang="en-US" sz="1400" b="0" i="0" smtClean="0"/>
                      <m:t>−</m:t>
                    </m:r>
                    <m:r>
                      <a:rPr lang="ru-RU" sz="1400" b="0" i="0" smtClean="0">
                        <a:latin typeface="Cambria Math" panose="02040503050406030204" pitchFamily="18" charset="0"/>
                      </a:rPr>
                      <m:t>результирующая сила</m:t>
                    </m:r>
                  </m:oMath>
                </a14:m>
                <a:endParaRPr lang="ru-RU" sz="1400" b="0" dirty="0"/>
              </a:p>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𝑎</m:t>
                        </m:r>
                      </m:e>
                    </m:acc>
                    <m:r>
                      <a:rPr lang="en-US" sz="1400" b="0" i="0" smtClean="0">
                        <a:latin typeface="Cambria Math" panose="02040503050406030204" pitchFamily="18" charset="0"/>
                      </a:rPr>
                      <m:t>−</m:t>
                    </m:r>
                    <m:r>
                      <a:rPr lang="ru-RU" sz="1400" b="0" i="0" smtClean="0">
                        <a:latin typeface="Cambria Math" panose="02040503050406030204" pitchFamily="18" charset="0"/>
                      </a:rPr>
                      <m:t>ускорение точки</m:t>
                    </m:r>
                  </m:oMath>
                </a14:m>
                <a:endParaRPr lang="ru-RU" sz="1400" b="0" dirty="0"/>
              </a:p>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𝑣</m:t>
                        </m:r>
                      </m:e>
                    </m:acc>
                    <m:r>
                      <a:rPr lang="en-US" sz="1400" b="0" i="0" smtClean="0">
                        <a:latin typeface="Cambria Math" panose="02040503050406030204" pitchFamily="18" charset="0"/>
                      </a:rPr>
                      <m:t>−</m:t>
                    </m:r>
                    <m:r>
                      <a:rPr lang="ru-RU" sz="1400" b="0" i="0" smtClean="0">
                        <a:latin typeface="Cambria Math" panose="02040503050406030204" pitchFamily="18" charset="0"/>
                      </a:rPr>
                      <m:t>скорость движения точки</m:t>
                    </m:r>
                  </m:oMath>
                </a14:m>
                <a:endParaRPr lang="ru-RU" sz="1400" b="0" dirty="0"/>
              </a:p>
              <a:p>
                <a14:m>
                  <m:oMath xmlns:m="http://schemas.openxmlformats.org/officeDocument/2006/math">
                    <m:sSub>
                      <m:sSubPr>
                        <m:ctrlPr>
                          <a:rPr lang="ru-RU" sz="1400" i="1" smtClean="0">
                            <a:latin typeface="Cambria Math" panose="02040503050406030204" pitchFamily="18" charset="0"/>
                          </a:rPr>
                        </m:ctrlPr>
                      </m:sSubPr>
                      <m:e>
                        <m:acc>
                          <m:accPr>
                            <m:chr m:val="⃗"/>
                            <m:ctrlPr>
                              <a:rPr lang="ru-RU" sz="1400" i="1" smtClean="0">
                                <a:latin typeface="Cambria Math" panose="02040503050406030204" pitchFamily="18" charset="0"/>
                              </a:rPr>
                            </m:ctrlPr>
                          </m:accPr>
                          <m:e>
                            <m:r>
                              <a:rPr lang="en-US" sz="1400" b="0" i="1" smtClean="0">
                                <a:latin typeface="Cambria Math" panose="02040503050406030204" pitchFamily="18" charset="0"/>
                              </a:rPr>
                              <m:t>𝑣</m:t>
                            </m:r>
                          </m:e>
                        </m:acc>
                      </m:e>
                      <m:sub>
                        <m:r>
                          <a:rPr lang="en-US" sz="1400" b="0" i="1" smtClean="0">
                            <a:latin typeface="Cambria Math" panose="02040503050406030204" pitchFamily="18" charset="0"/>
                          </a:rPr>
                          <m:t>0</m:t>
                        </m:r>
                      </m:sub>
                    </m:sSub>
                    <m:r>
                      <a:rPr lang="en-US" sz="1400" b="0" i="0" smtClean="0">
                        <a:latin typeface="Cambria Math" panose="02040503050406030204" pitchFamily="18" charset="0"/>
                      </a:rPr>
                      <m:t> −</m:t>
                    </m:r>
                    <m:r>
                      <a:rPr lang="ru-RU" sz="1400" b="0" i="1" smtClean="0">
                        <a:latin typeface="Cambria Math" panose="02040503050406030204" pitchFamily="18" charset="0"/>
                      </a:rPr>
                      <m:t>предыдущее значение скорости</m:t>
                    </m:r>
                  </m:oMath>
                </a14:m>
                <a:endParaRPr lang="ru-RU" sz="1400" b="0" dirty="0"/>
              </a:p>
              <a:p>
                <a14:m>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𝑧</m:t>
                        </m:r>
                      </m:e>
                    </m:d>
                    <m:r>
                      <a:rPr lang="en-US" sz="1400" b="0" i="1" smtClean="0">
                        <a:latin typeface="Cambria Math" panose="02040503050406030204" pitchFamily="18" charset="0"/>
                      </a:rPr>
                      <m:t>−</m:t>
                    </m:r>
                    <m:r>
                      <a:rPr lang="ru-RU" sz="1400" b="0" i="1" smtClean="0">
                        <a:latin typeface="Cambria Math" panose="02040503050406030204" pitchFamily="18" charset="0"/>
                      </a:rPr>
                      <m:t>новое положение точки</m:t>
                    </m:r>
                  </m:oMath>
                </a14:m>
                <a:endParaRPr lang="ru-RU" sz="1400" b="0" dirty="0"/>
              </a:p>
              <a:p>
                <a14:m>
                  <m:oMath xmlns:m="http://schemas.openxmlformats.org/officeDocument/2006/math">
                    <m:d>
                      <m:dPr>
                        <m:ctrlPr>
                          <a:rPr lang="ru-RU" sz="1400" b="0" i="1" smtClean="0">
                            <a:latin typeface="Cambria Math" panose="02040503050406030204" pitchFamily="18" charset="0"/>
                          </a:rPr>
                        </m:ctrlPr>
                      </m:dPr>
                      <m:e>
                        <m:sSub>
                          <m:sSubPr>
                            <m:ctrlPr>
                              <a:rPr lang="ru-RU"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0</m:t>
                            </m:r>
                          </m:sub>
                        </m:sSub>
                      </m:e>
                    </m:d>
                    <m:r>
                      <a:rPr lang="ru-RU" sz="1400" b="0" i="1" smtClean="0">
                        <a:latin typeface="Cambria Math" panose="02040503050406030204" pitchFamily="18" charset="0"/>
                      </a:rPr>
                      <m:t>−предыдущее положение точки</m:t>
                    </m:r>
                  </m:oMath>
                </a14:m>
                <a:endParaRPr lang="en-US" sz="1400" dirty="0"/>
              </a:p>
              <a:p>
                <a14:m>
                  <m:oMath xmlns:m="http://schemas.openxmlformats.org/officeDocument/2006/math">
                    <m:r>
                      <a:rPr lang="en-US" sz="1400" b="0" i="1" smtClean="0">
                        <a:latin typeface="Cambria Math" panose="02040503050406030204" pitchFamily="18" charset="0"/>
                      </a:rPr>
                      <m:t>𝑡</m:t>
                    </m:r>
                    <m:r>
                      <a:rPr lang="en-US" sz="1400" b="0" i="1" smtClean="0">
                        <a:latin typeface="Cambria Math" panose="02040503050406030204" pitchFamily="18" charset="0"/>
                      </a:rPr>
                      <m:t> −зада</m:t>
                    </m:r>
                    <m:r>
                      <a:rPr lang="ru-RU" sz="1400" b="0" i="1" smtClean="0">
                        <a:latin typeface="Cambria Math" panose="02040503050406030204" pitchFamily="18" charset="0"/>
                      </a:rPr>
                      <m:t>нный промежуток времени</m:t>
                    </m:r>
                  </m:oMath>
                </a14:m>
                <a:endParaRPr lang="ru-RU" sz="1400" b="0" dirty="0"/>
              </a:p>
              <a:p>
                <a14:m>
                  <m:oMath xmlns:m="http://schemas.openxmlformats.org/officeDocument/2006/math">
                    <m:r>
                      <a:rPr lang="en-US" sz="1400" b="0" i="1" smtClean="0">
                        <a:latin typeface="Cambria Math" panose="02040503050406030204" pitchFamily="18" charset="0"/>
                      </a:rPr>
                      <m:t>𝑚</m:t>
                    </m:r>
                    <m:r>
                      <a:rPr lang="en-US" sz="1400" b="0" i="1" smtClean="0">
                        <a:latin typeface="Cambria Math" panose="02040503050406030204" pitchFamily="18" charset="0"/>
                      </a:rPr>
                      <m:t> −масс</m:t>
                    </m:r>
                    <m:r>
                      <a:rPr lang="ru-RU" sz="1400" b="0" i="1" smtClean="0">
                        <a:latin typeface="Cambria Math" panose="02040503050406030204" pitchFamily="18" charset="0"/>
                      </a:rPr>
                      <m:t>а точки флага</m:t>
                    </m:r>
                  </m:oMath>
                </a14:m>
                <a:endParaRPr lang="ru-RU" sz="1400" b="0" dirty="0"/>
              </a:p>
              <a:p>
                <a14:m>
                  <m:oMath xmlns:m="http://schemas.openxmlformats.org/officeDocument/2006/math">
                    <m:r>
                      <a:rPr lang="ru-RU" sz="1400" i="1" smtClean="0">
                        <a:latin typeface="Cambria Math" panose="02040503050406030204" pitchFamily="18" charset="0"/>
                        <a:ea typeface="Cambria Math" panose="02040503050406030204" pitchFamily="18" charset="0"/>
                      </a:rPr>
                      <m:t>𝜇</m:t>
                    </m:r>
                    <m:r>
                      <a:rPr lang="ru-RU" sz="1400" b="0" i="1" smtClean="0">
                        <a:latin typeface="Cambria Math" panose="02040503050406030204" pitchFamily="18" charset="0"/>
                        <a:ea typeface="Cambria Math" panose="02040503050406030204" pitchFamily="18" charset="0"/>
                      </a:rPr>
                      <m:t> −коэффициент трения</m:t>
                    </m:r>
                  </m:oMath>
                </a14:m>
                <a:endParaRPr lang="ru-RU" sz="1400" dirty="0"/>
              </a:p>
            </p:txBody>
          </p:sp>
        </mc:Choice>
        <mc:Fallback>
          <p:sp>
            <p:nvSpPr>
              <p:cNvPr id="9" name="Объект 8">
                <a:extLst>
                  <a:ext uri="{FF2B5EF4-FFF2-40B4-BE49-F238E27FC236}">
                    <a16:creationId xmlns:a16="http://schemas.microsoft.com/office/drawing/2014/main" id="{88C86AD4-8361-474D-995B-D451F3BE17AE}"/>
                  </a:ext>
                </a:extLst>
              </p:cNvPr>
              <p:cNvSpPr>
                <a:spLocks noGrp="1" noRot="1" noChangeAspect="1" noMove="1" noResize="1" noEditPoints="1" noAdjustHandles="1" noChangeArrowheads="1" noChangeShapeType="1" noTextEdit="1"/>
              </p:cNvSpPr>
              <p:nvPr>
                <p:ph sz="half" idx="2"/>
              </p:nvPr>
            </p:nvSpPr>
            <p:spPr>
              <a:xfrm>
                <a:off x="6711518" y="1836721"/>
                <a:ext cx="4429957" cy="4656153"/>
              </a:xfrm>
              <a:blipFill>
                <a:blip r:embed="rId2"/>
                <a:stretch>
                  <a:fillRect l="-275" t="-1178" b="-654"/>
                </a:stretch>
              </a:blipFill>
            </p:spPr>
            <p:txBody>
              <a:bodyPr/>
              <a:lstStyle/>
              <a:p>
                <a:r>
                  <a:rPr lang="ru-RU">
                    <a:noFill/>
                  </a:rPr>
                  <a:t> </a:t>
                </a:r>
              </a:p>
            </p:txBody>
          </p:sp>
        </mc:Fallback>
      </mc:AlternateContent>
      <p:pic>
        <p:nvPicPr>
          <p:cNvPr id="20" name="Объект 19">
            <a:extLst>
              <a:ext uri="{FF2B5EF4-FFF2-40B4-BE49-F238E27FC236}">
                <a16:creationId xmlns:a16="http://schemas.microsoft.com/office/drawing/2014/main" id="{CA3CCA0D-2304-4389-8361-38CCDCDD0D16}"/>
              </a:ext>
            </a:extLst>
          </p:cNvPr>
          <p:cNvPicPr>
            <a:picLocks noGrp="1" noChangeAspect="1"/>
          </p:cNvPicPr>
          <p:nvPr>
            <p:ph sz="half" idx="1"/>
          </p:nvPr>
        </p:nvPicPr>
        <p:blipFill>
          <a:blip r:embed="rId3"/>
          <a:stretch>
            <a:fillRect/>
          </a:stretch>
        </p:blipFill>
        <p:spPr>
          <a:xfrm>
            <a:off x="1480865" y="2243686"/>
            <a:ext cx="3896269" cy="3515216"/>
          </a:xfrm>
        </p:spPr>
      </p:pic>
    </p:spTree>
    <p:extLst>
      <p:ext uri="{BB962C8B-B14F-4D97-AF65-F5344CB8AC3E}">
        <p14:creationId xmlns:p14="http://schemas.microsoft.com/office/powerpoint/2010/main" val="46026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430CA8-90E9-4EFF-9472-5251FD48EE95}"/>
              </a:ext>
            </a:extLst>
          </p:cNvPr>
          <p:cNvSpPr>
            <a:spLocks noGrp="1"/>
          </p:cNvSpPr>
          <p:nvPr>
            <p:ph type="title"/>
          </p:nvPr>
        </p:nvSpPr>
        <p:spPr/>
        <p:txBody>
          <a:bodyPr>
            <a:normAutofit/>
          </a:bodyPr>
          <a:lstStyle/>
          <a:p>
            <a:pPr algn="ctr"/>
            <a:r>
              <a:rPr lang="ru-RU" dirty="0"/>
              <a:t>Алгоритм изменения положения точек флага</a:t>
            </a:r>
          </a:p>
        </p:txBody>
      </p:sp>
      <p:sp>
        <p:nvSpPr>
          <p:cNvPr id="6" name="Текст 5">
            <a:extLst>
              <a:ext uri="{FF2B5EF4-FFF2-40B4-BE49-F238E27FC236}">
                <a16:creationId xmlns:a16="http://schemas.microsoft.com/office/drawing/2014/main" id="{DDA67060-E32F-4F9A-9B7B-8C2A5C7DDE30}"/>
              </a:ext>
            </a:extLst>
          </p:cNvPr>
          <p:cNvSpPr>
            <a:spLocks noGrp="1"/>
          </p:cNvSpPr>
          <p:nvPr>
            <p:ph type="body" sz="half" idx="4294967295"/>
          </p:nvPr>
        </p:nvSpPr>
        <p:spPr>
          <a:xfrm>
            <a:off x="2373258" y="6241001"/>
            <a:ext cx="7152482" cy="381739"/>
          </a:xfrm>
        </p:spPr>
        <p:txBody>
          <a:bodyPr>
            <a:normAutofit/>
          </a:bodyPr>
          <a:lstStyle/>
          <a:p>
            <a:pPr marL="0" indent="0" algn="ctr">
              <a:buNone/>
            </a:pPr>
            <a:r>
              <a:rPr lang="ru-RU" sz="2000" dirty="0"/>
              <a:t>Общая схема алгоритма вычисления положения точек</a:t>
            </a:r>
          </a:p>
        </p:txBody>
      </p:sp>
      <p:pic>
        <p:nvPicPr>
          <p:cNvPr id="13" name="Рисунок 12">
            <a:extLst>
              <a:ext uri="{FF2B5EF4-FFF2-40B4-BE49-F238E27FC236}">
                <a16:creationId xmlns:a16="http://schemas.microsoft.com/office/drawing/2014/main" id="{1EB60EC7-CA14-4FF1-86E2-E3A0D468BEEB}"/>
              </a:ext>
            </a:extLst>
          </p:cNvPr>
          <p:cNvPicPr>
            <a:picLocks noChangeAspect="1"/>
          </p:cNvPicPr>
          <p:nvPr/>
        </p:nvPicPr>
        <p:blipFill rotWithShape="1">
          <a:blip r:embed="rId2">
            <a:extLst>
              <a:ext uri="{28A0092B-C50C-407E-A947-70E740481C1C}">
                <a14:useLocalDpi xmlns:a14="http://schemas.microsoft.com/office/drawing/2010/main" val="0"/>
              </a:ext>
            </a:extLst>
          </a:blip>
          <a:srcRect t="1884" b="1426"/>
          <a:stretch/>
        </p:blipFill>
        <p:spPr>
          <a:xfrm>
            <a:off x="4130163" y="1855433"/>
            <a:ext cx="3931674" cy="4225772"/>
          </a:xfrm>
          <a:prstGeom prst="rect">
            <a:avLst/>
          </a:prstGeom>
        </p:spPr>
      </p:pic>
    </p:spTree>
    <p:extLst>
      <p:ext uri="{BB962C8B-B14F-4D97-AF65-F5344CB8AC3E}">
        <p14:creationId xmlns:p14="http://schemas.microsoft.com/office/powerpoint/2010/main" val="335076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430CA8-90E9-4EFF-9472-5251FD48EE95}"/>
              </a:ext>
            </a:extLst>
          </p:cNvPr>
          <p:cNvSpPr>
            <a:spLocks noGrp="1"/>
          </p:cNvSpPr>
          <p:nvPr>
            <p:ph type="title"/>
          </p:nvPr>
        </p:nvSpPr>
        <p:spPr/>
        <p:txBody>
          <a:bodyPr>
            <a:normAutofit/>
          </a:bodyPr>
          <a:lstStyle/>
          <a:p>
            <a:pPr algn="ctr"/>
            <a:r>
              <a:rPr lang="ru-RU" dirty="0"/>
              <a:t>Алгоритм изменения положения точек флага</a:t>
            </a:r>
          </a:p>
        </p:txBody>
      </p:sp>
      <p:sp>
        <p:nvSpPr>
          <p:cNvPr id="6" name="Текст 5">
            <a:extLst>
              <a:ext uri="{FF2B5EF4-FFF2-40B4-BE49-F238E27FC236}">
                <a16:creationId xmlns:a16="http://schemas.microsoft.com/office/drawing/2014/main" id="{DDA67060-E32F-4F9A-9B7B-8C2A5C7DDE30}"/>
              </a:ext>
            </a:extLst>
          </p:cNvPr>
          <p:cNvSpPr>
            <a:spLocks noGrp="1"/>
          </p:cNvSpPr>
          <p:nvPr>
            <p:ph type="body" sz="half" idx="4294967295"/>
          </p:nvPr>
        </p:nvSpPr>
        <p:spPr>
          <a:xfrm>
            <a:off x="838200" y="6241001"/>
            <a:ext cx="10738282" cy="381739"/>
          </a:xfrm>
        </p:spPr>
        <p:txBody>
          <a:bodyPr>
            <a:normAutofit/>
          </a:bodyPr>
          <a:lstStyle/>
          <a:p>
            <a:pPr marL="0" indent="0" algn="ctr">
              <a:buNone/>
            </a:pPr>
            <a:r>
              <a:rPr lang="ru-RU" sz="2000" dirty="0"/>
              <a:t>Схема алгоритма определения векторов сил воздействия ветра</a:t>
            </a:r>
          </a:p>
        </p:txBody>
      </p:sp>
      <p:pic>
        <p:nvPicPr>
          <p:cNvPr id="13" name="Рисунок 12">
            <a:extLst>
              <a:ext uri="{FF2B5EF4-FFF2-40B4-BE49-F238E27FC236}">
                <a16:creationId xmlns:a16="http://schemas.microsoft.com/office/drawing/2014/main" id="{1EB60EC7-CA14-4FF1-86E2-E3A0D468BEEB}"/>
              </a:ext>
            </a:extLst>
          </p:cNvPr>
          <p:cNvPicPr>
            <a:picLocks noChangeAspect="1"/>
          </p:cNvPicPr>
          <p:nvPr/>
        </p:nvPicPr>
        <p:blipFill rotWithShape="1">
          <a:blip r:embed="rId2">
            <a:extLst>
              <a:ext uri="{28A0092B-C50C-407E-A947-70E740481C1C}">
                <a14:useLocalDpi xmlns:a14="http://schemas.microsoft.com/office/drawing/2010/main" val="0"/>
              </a:ext>
            </a:extLst>
          </a:blip>
          <a:srcRect t="1963" b="1963"/>
          <a:stretch/>
        </p:blipFill>
        <p:spPr>
          <a:xfrm>
            <a:off x="4130163" y="1802166"/>
            <a:ext cx="3931674" cy="4332303"/>
          </a:xfrm>
          <a:prstGeom prst="rect">
            <a:avLst/>
          </a:prstGeom>
        </p:spPr>
      </p:pic>
    </p:spTree>
    <p:extLst>
      <p:ext uri="{BB962C8B-B14F-4D97-AF65-F5344CB8AC3E}">
        <p14:creationId xmlns:p14="http://schemas.microsoft.com/office/powerpoint/2010/main" val="170776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430CA8-90E9-4EFF-9472-5251FD48EE95}"/>
              </a:ext>
            </a:extLst>
          </p:cNvPr>
          <p:cNvSpPr>
            <a:spLocks noGrp="1"/>
          </p:cNvSpPr>
          <p:nvPr>
            <p:ph type="title"/>
          </p:nvPr>
        </p:nvSpPr>
        <p:spPr/>
        <p:txBody>
          <a:bodyPr>
            <a:normAutofit/>
          </a:bodyPr>
          <a:lstStyle/>
          <a:p>
            <a:pPr algn="ctr"/>
            <a:r>
              <a:rPr lang="ru-RU" dirty="0"/>
              <a:t>Алгоритм изменения положения точек флага</a:t>
            </a:r>
          </a:p>
        </p:txBody>
      </p:sp>
      <p:sp>
        <p:nvSpPr>
          <p:cNvPr id="6" name="Текст 5">
            <a:extLst>
              <a:ext uri="{FF2B5EF4-FFF2-40B4-BE49-F238E27FC236}">
                <a16:creationId xmlns:a16="http://schemas.microsoft.com/office/drawing/2014/main" id="{DDA67060-E32F-4F9A-9B7B-8C2A5C7DDE30}"/>
              </a:ext>
            </a:extLst>
          </p:cNvPr>
          <p:cNvSpPr>
            <a:spLocks noGrp="1"/>
          </p:cNvSpPr>
          <p:nvPr>
            <p:ph type="body" sz="half" idx="4294967295"/>
          </p:nvPr>
        </p:nvSpPr>
        <p:spPr>
          <a:xfrm>
            <a:off x="838200" y="6241001"/>
            <a:ext cx="10738282" cy="381739"/>
          </a:xfrm>
        </p:spPr>
        <p:txBody>
          <a:bodyPr>
            <a:normAutofit/>
          </a:bodyPr>
          <a:lstStyle/>
          <a:p>
            <a:pPr marL="0" indent="0" algn="ctr">
              <a:buNone/>
            </a:pPr>
            <a:r>
              <a:rPr lang="ru-RU" sz="2000" dirty="0"/>
              <a:t>Схема алгоритма определения векторов сил упругости</a:t>
            </a:r>
          </a:p>
        </p:txBody>
      </p:sp>
      <p:pic>
        <p:nvPicPr>
          <p:cNvPr id="4" name="Рисунок 3">
            <a:extLst>
              <a:ext uri="{FF2B5EF4-FFF2-40B4-BE49-F238E27FC236}">
                <a16:creationId xmlns:a16="http://schemas.microsoft.com/office/drawing/2014/main" id="{EDE8C0C0-2F4E-4B1C-86CC-DDD50D258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954" y="1837677"/>
            <a:ext cx="8756880" cy="4105275"/>
          </a:xfrm>
          <a:prstGeom prst="rect">
            <a:avLst/>
          </a:prstGeom>
        </p:spPr>
      </p:pic>
    </p:spTree>
    <p:extLst>
      <p:ext uri="{BB962C8B-B14F-4D97-AF65-F5344CB8AC3E}">
        <p14:creationId xmlns:p14="http://schemas.microsoft.com/office/powerpoint/2010/main" val="387828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AEE4441B-AC1F-426E-8618-421D83105441}"/>
              </a:ext>
            </a:extLst>
          </p:cNvPr>
          <p:cNvSpPr>
            <a:spLocks noGrp="1"/>
          </p:cNvSpPr>
          <p:nvPr>
            <p:ph type="title"/>
          </p:nvPr>
        </p:nvSpPr>
        <p:spPr/>
        <p:txBody>
          <a:bodyPr/>
          <a:lstStyle/>
          <a:p>
            <a:pPr algn="ctr"/>
            <a:r>
              <a:rPr lang="ru-RU" dirty="0"/>
              <a:t>Трехмерные аффинные преобразования</a:t>
            </a:r>
          </a:p>
        </p:txBody>
      </p:sp>
      <p:graphicFrame>
        <p:nvGraphicFramePr>
          <p:cNvPr id="19" name="Таблица 19">
            <a:extLst>
              <a:ext uri="{FF2B5EF4-FFF2-40B4-BE49-F238E27FC236}">
                <a16:creationId xmlns:a16="http://schemas.microsoft.com/office/drawing/2014/main" id="{7965A8DD-5DD4-43A1-A135-F2E79C202D1C}"/>
              </a:ext>
            </a:extLst>
          </p:cNvPr>
          <p:cNvGraphicFramePr>
            <a:graphicFrameLocks noGrp="1"/>
          </p:cNvGraphicFramePr>
          <p:nvPr>
            <p:ph idx="1"/>
            <p:extLst>
              <p:ext uri="{D42A27DB-BD31-4B8C-83A1-F6EECF244321}">
                <p14:modId xmlns:p14="http://schemas.microsoft.com/office/powerpoint/2010/main" val="3492461100"/>
              </p:ext>
            </p:extLst>
          </p:nvPr>
        </p:nvGraphicFramePr>
        <p:xfrm>
          <a:off x="838203" y="2015747"/>
          <a:ext cx="10515597" cy="3674453"/>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2573154891"/>
                    </a:ext>
                  </a:extLst>
                </a:gridCol>
                <a:gridCol w="3505199">
                  <a:extLst>
                    <a:ext uri="{9D8B030D-6E8A-4147-A177-3AD203B41FA5}">
                      <a16:colId xmlns:a16="http://schemas.microsoft.com/office/drawing/2014/main" val="2451735212"/>
                    </a:ext>
                  </a:extLst>
                </a:gridCol>
                <a:gridCol w="3505199">
                  <a:extLst>
                    <a:ext uri="{9D8B030D-6E8A-4147-A177-3AD203B41FA5}">
                      <a16:colId xmlns:a16="http://schemas.microsoft.com/office/drawing/2014/main" val="203715541"/>
                    </a:ext>
                  </a:extLst>
                </a:gridCol>
              </a:tblGrid>
              <a:tr h="43627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800" dirty="0"/>
                        <a:t>сдвиг на </a:t>
                      </a:r>
                      <a:r>
                        <a:rPr lang="en-US" sz="1800" dirty="0"/>
                        <a:t>(dx, </a:t>
                      </a:r>
                      <a:r>
                        <a:rPr lang="en-US" sz="1800" dirty="0" err="1"/>
                        <a:t>dy</a:t>
                      </a:r>
                      <a:r>
                        <a:rPr lang="en-US" sz="1800" dirty="0"/>
                        <a:t>, </a:t>
                      </a:r>
                      <a:r>
                        <a:rPr lang="en-US" sz="1800" dirty="0" err="1"/>
                        <a:t>dz</a:t>
                      </a:r>
                      <a:r>
                        <a:rPr lang="en-US" sz="1800" dirty="0"/>
                        <a:t>)</a:t>
                      </a:r>
                    </a:p>
                  </a:txBody>
                  <a:tcPr/>
                </a:tc>
                <a:tc gridSpan="2">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800" dirty="0"/>
                        <a:t>масштабирование относительно точки </a:t>
                      </a:r>
                      <a:r>
                        <a:rPr lang="en-US" sz="1800" dirty="0"/>
                        <a:t>C </a:t>
                      </a:r>
                      <a:r>
                        <a:rPr lang="ru-RU" sz="1800" dirty="0"/>
                        <a:t>с коэффициентами </a:t>
                      </a:r>
                      <a:r>
                        <a:rPr lang="en-US" sz="1800" dirty="0" err="1"/>
                        <a:t>k</a:t>
                      </a:r>
                      <a:r>
                        <a:rPr lang="en-US" sz="1800" baseline="-25000" dirty="0" err="1"/>
                        <a:t>x</a:t>
                      </a:r>
                      <a:r>
                        <a:rPr lang="en-US" sz="1800" dirty="0"/>
                        <a:t>, </a:t>
                      </a:r>
                      <a:r>
                        <a:rPr lang="en-US" sz="1800" dirty="0" err="1"/>
                        <a:t>k</a:t>
                      </a:r>
                      <a:r>
                        <a:rPr lang="en-US" sz="1800" baseline="-25000" dirty="0" err="1"/>
                        <a:t>y</a:t>
                      </a:r>
                      <a:r>
                        <a:rPr lang="en-US" sz="1800" dirty="0"/>
                        <a:t>, </a:t>
                      </a:r>
                      <a:r>
                        <a:rPr lang="en-US" sz="1800" dirty="0" err="1"/>
                        <a:t>k</a:t>
                      </a:r>
                      <a:r>
                        <a:rPr lang="en-US" sz="1800" baseline="-25000" dirty="0" err="1"/>
                        <a:t>z</a:t>
                      </a:r>
                      <a:r>
                        <a:rPr lang="en-US" sz="1800" dirty="0"/>
                        <a:t> </a:t>
                      </a:r>
                    </a:p>
                  </a:txBody>
                  <a:tcPr/>
                </a:tc>
                <a:tc hMerge="1">
                  <a:txBody>
                    <a:bodyPr/>
                    <a:lstStyle/>
                    <a:p>
                      <a:endParaRPr lang="ru-RU" dirty="0"/>
                    </a:p>
                  </a:txBody>
                  <a:tcPr/>
                </a:tc>
                <a:extLst>
                  <a:ext uri="{0D108BD9-81ED-4DB2-BD59-A6C34878D82A}">
                    <a16:rowId xmlns:a16="http://schemas.microsoft.com/office/drawing/2014/main" val="4083051441"/>
                  </a:ext>
                </a:extLst>
              </a:tr>
              <a:tr h="1184453">
                <a:tc>
                  <a:txBody>
                    <a:bodyPr/>
                    <a:lstStyle/>
                    <a:p>
                      <a:endParaRPr lang="ru-RU" dirty="0"/>
                    </a:p>
                  </a:txBody>
                  <a:tcPr/>
                </a:tc>
                <a:tc gridSpan="2">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970957710"/>
                  </a:ext>
                </a:extLst>
              </a:tr>
              <a:tr h="66546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800" dirty="0"/>
                        <a:t>поворот на угол </a:t>
                      </a:r>
                      <a:r>
                        <a:rPr lang="el-GR" sz="1800" dirty="0"/>
                        <a:t>φ</a:t>
                      </a:r>
                      <a:r>
                        <a:rPr lang="ru-RU" sz="1800" dirty="0"/>
                        <a:t> вокруг оси </a:t>
                      </a:r>
                      <a:r>
                        <a:rPr lang="en-US" sz="1800" dirty="0"/>
                        <a:t>X</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800" dirty="0"/>
                        <a:t>поворот на угол </a:t>
                      </a:r>
                      <a:r>
                        <a:rPr lang="el-GR" sz="1800" dirty="0"/>
                        <a:t>φ</a:t>
                      </a:r>
                      <a:r>
                        <a:rPr lang="ru-RU" sz="1800" dirty="0"/>
                        <a:t> вокруг оси </a:t>
                      </a:r>
                      <a:r>
                        <a:rPr lang="en-US" sz="1800" dirty="0"/>
                        <a:t>Y</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800" dirty="0"/>
                        <a:t>поворот на угол </a:t>
                      </a:r>
                      <a:r>
                        <a:rPr lang="el-GR" sz="1800" dirty="0"/>
                        <a:t>φ</a:t>
                      </a:r>
                      <a:r>
                        <a:rPr lang="ru-RU" sz="1800" dirty="0"/>
                        <a:t> вокруг оси </a:t>
                      </a:r>
                      <a:r>
                        <a:rPr lang="en-US" sz="1800" dirty="0"/>
                        <a:t>Z</a:t>
                      </a:r>
                    </a:p>
                  </a:txBody>
                  <a:tcPr/>
                </a:tc>
                <a:extLst>
                  <a:ext uri="{0D108BD9-81ED-4DB2-BD59-A6C34878D82A}">
                    <a16:rowId xmlns:a16="http://schemas.microsoft.com/office/drawing/2014/main" val="1875718923"/>
                  </a:ext>
                </a:extLst>
              </a:tr>
              <a:tr h="1184453">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3945430855"/>
                  </a:ext>
                </a:extLst>
              </a:tr>
            </a:tbl>
          </a:graphicData>
        </a:graphic>
      </p:graphicFrame>
      <p:pic>
        <p:nvPicPr>
          <p:cNvPr id="21" name="Рисунок 20">
            <a:extLst>
              <a:ext uri="{FF2B5EF4-FFF2-40B4-BE49-F238E27FC236}">
                <a16:creationId xmlns:a16="http://schemas.microsoft.com/office/drawing/2014/main" id="{D83C509A-373B-4EFE-BAF9-67CDC650E839}"/>
              </a:ext>
            </a:extLst>
          </p:cNvPr>
          <p:cNvPicPr>
            <a:picLocks noChangeAspect="1"/>
          </p:cNvPicPr>
          <p:nvPr/>
        </p:nvPicPr>
        <p:blipFill>
          <a:blip r:embed="rId2"/>
          <a:stretch>
            <a:fillRect/>
          </a:stretch>
        </p:blipFill>
        <p:spPr>
          <a:xfrm>
            <a:off x="1521503" y="2715921"/>
            <a:ext cx="1676634" cy="1028844"/>
          </a:xfrm>
          <a:prstGeom prst="rect">
            <a:avLst/>
          </a:prstGeom>
        </p:spPr>
      </p:pic>
      <p:pic>
        <p:nvPicPr>
          <p:cNvPr id="23" name="Рисунок 22">
            <a:extLst>
              <a:ext uri="{FF2B5EF4-FFF2-40B4-BE49-F238E27FC236}">
                <a16:creationId xmlns:a16="http://schemas.microsoft.com/office/drawing/2014/main" id="{4B068543-4B11-46FD-909B-FA5800A1C0E4}"/>
              </a:ext>
            </a:extLst>
          </p:cNvPr>
          <p:cNvPicPr>
            <a:picLocks noChangeAspect="1"/>
          </p:cNvPicPr>
          <p:nvPr/>
        </p:nvPicPr>
        <p:blipFill>
          <a:blip r:embed="rId3"/>
          <a:stretch>
            <a:fillRect/>
          </a:stretch>
        </p:blipFill>
        <p:spPr>
          <a:xfrm>
            <a:off x="6612049" y="2687342"/>
            <a:ext cx="2514951" cy="1086002"/>
          </a:xfrm>
          <a:prstGeom prst="rect">
            <a:avLst/>
          </a:prstGeom>
        </p:spPr>
      </p:pic>
      <p:pic>
        <p:nvPicPr>
          <p:cNvPr id="25" name="Рисунок 24">
            <a:extLst>
              <a:ext uri="{FF2B5EF4-FFF2-40B4-BE49-F238E27FC236}">
                <a16:creationId xmlns:a16="http://schemas.microsoft.com/office/drawing/2014/main" id="{3DCC4835-E5F8-439D-9077-9590AAF575BE}"/>
              </a:ext>
            </a:extLst>
          </p:cNvPr>
          <p:cNvPicPr>
            <a:picLocks noChangeAspect="1"/>
          </p:cNvPicPr>
          <p:nvPr/>
        </p:nvPicPr>
        <p:blipFill>
          <a:blip r:embed="rId4"/>
          <a:stretch>
            <a:fillRect/>
          </a:stretch>
        </p:blipFill>
        <p:spPr>
          <a:xfrm>
            <a:off x="1002318" y="4593917"/>
            <a:ext cx="2715004" cy="1066949"/>
          </a:xfrm>
          <a:prstGeom prst="rect">
            <a:avLst/>
          </a:prstGeom>
        </p:spPr>
      </p:pic>
      <p:pic>
        <p:nvPicPr>
          <p:cNvPr id="27" name="Рисунок 26">
            <a:extLst>
              <a:ext uri="{FF2B5EF4-FFF2-40B4-BE49-F238E27FC236}">
                <a16:creationId xmlns:a16="http://schemas.microsoft.com/office/drawing/2014/main" id="{4689A622-BFE6-4046-928F-84461516E38B}"/>
              </a:ext>
            </a:extLst>
          </p:cNvPr>
          <p:cNvPicPr>
            <a:picLocks noChangeAspect="1"/>
          </p:cNvPicPr>
          <p:nvPr/>
        </p:nvPicPr>
        <p:blipFill>
          <a:blip r:embed="rId5"/>
          <a:stretch>
            <a:fillRect/>
          </a:stretch>
        </p:blipFill>
        <p:spPr>
          <a:xfrm>
            <a:off x="4724209" y="4584391"/>
            <a:ext cx="2743583" cy="1076475"/>
          </a:xfrm>
          <a:prstGeom prst="rect">
            <a:avLst/>
          </a:prstGeom>
        </p:spPr>
      </p:pic>
      <p:pic>
        <p:nvPicPr>
          <p:cNvPr id="29" name="Рисунок 28">
            <a:extLst>
              <a:ext uri="{FF2B5EF4-FFF2-40B4-BE49-F238E27FC236}">
                <a16:creationId xmlns:a16="http://schemas.microsoft.com/office/drawing/2014/main" id="{F40EC340-B4B1-4082-AEC1-03D6EEF36917}"/>
              </a:ext>
            </a:extLst>
          </p:cNvPr>
          <p:cNvPicPr>
            <a:picLocks noChangeAspect="1"/>
          </p:cNvPicPr>
          <p:nvPr/>
        </p:nvPicPr>
        <p:blipFill>
          <a:blip r:embed="rId6"/>
          <a:stretch>
            <a:fillRect/>
          </a:stretch>
        </p:blipFill>
        <p:spPr>
          <a:xfrm>
            <a:off x="8199323" y="4584390"/>
            <a:ext cx="2800741" cy="1076475"/>
          </a:xfrm>
          <a:prstGeom prst="rect">
            <a:avLst/>
          </a:prstGeom>
        </p:spPr>
      </p:pic>
    </p:spTree>
    <p:extLst>
      <p:ext uri="{BB962C8B-B14F-4D97-AF65-F5344CB8AC3E}">
        <p14:creationId xmlns:p14="http://schemas.microsoft.com/office/powerpoint/2010/main" val="192758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0A6AD3-97AD-487A-95FE-68C175F2D149}"/>
              </a:ext>
            </a:extLst>
          </p:cNvPr>
          <p:cNvSpPr>
            <a:spLocks noGrp="1"/>
          </p:cNvSpPr>
          <p:nvPr>
            <p:ph type="title"/>
          </p:nvPr>
        </p:nvSpPr>
        <p:spPr/>
        <p:txBody>
          <a:bodyPr/>
          <a:lstStyle/>
          <a:p>
            <a:pPr algn="ctr"/>
            <a:r>
              <a:rPr lang="ru-RU" dirty="0"/>
              <a:t>Графические алгоритмы</a:t>
            </a:r>
          </a:p>
        </p:txBody>
      </p:sp>
      <p:sp>
        <p:nvSpPr>
          <p:cNvPr id="3" name="Объект 2">
            <a:extLst>
              <a:ext uri="{FF2B5EF4-FFF2-40B4-BE49-F238E27FC236}">
                <a16:creationId xmlns:a16="http://schemas.microsoft.com/office/drawing/2014/main" id="{A00D927E-5D74-4FD6-BD40-0251E2200194}"/>
              </a:ext>
            </a:extLst>
          </p:cNvPr>
          <p:cNvSpPr>
            <a:spLocks noGrp="1"/>
          </p:cNvSpPr>
          <p:nvPr>
            <p:ph idx="1"/>
          </p:nvPr>
        </p:nvSpPr>
        <p:spPr/>
        <p:txBody>
          <a:bodyPr anchor="t"/>
          <a:lstStyle/>
          <a:p>
            <a:pPr marL="0" indent="0" algn="just">
              <a:buNone/>
            </a:pPr>
            <a:r>
              <a:rPr lang="ru-RU" sz="2000" dirty="0"/>
              <a:t>В ходе выполнения проекта был проведен анализ потенциально применимых графических алгоритмов и выбраны более подходящие из них, а именно:</a:t>
            </a:r>
          </a:p>
          <a:p>
            <a:pPr algn="just"/>
            <a:r>
              <a:rPr lang="ru-RU" sz="2000" dirty="0"/>
              <a:t>Алгоритм </a:t>
            </a:r>
            <a:r>
              <a:rPr lang="ru-RU" sz="2000" dirty="0" err="1"/>
              <a:t>Брезенхема</a:t>
            </a:r>
            <a:r>
              <a:rPr lang="ru-RU" sz="2000" dirty="0"/>
              <a:t> (рисование линий)</a:t>
            </a:r>
          </a:p>
          <a:p>
            <a:pPr algn="just"/>
            <a:r>
              <a:rPr lang="ru-RU" sz="2000" dirty="0"/>
              <a:t>Алгоритм </a:t>
            </a:r>
            <a:r>
              <a:rPr lang="en-US" sz="2000" dirty="0"/>
              <a:t>Z-</a:t>
            </a:r>
            <a:r>
              <a:rPr lang="ru-RU" sz="2000" dirty="0"/>
              <a:t>буфера (удаление линий)</a:t>
            </a:r>
          </a:p>
          <a:p>
            <a:pPr algn="just"/>
            <a:r>
              <a:rPr lang="ru-RU" sz="2000" dirty="0"/>
              <a:t>Метод тонирования Гуро (закраска)</a:t>
            </a:r>
          </a:p>
          <a:p>
            <a:pPr algn="just"/>
            <a:r>
              <a:rPr lang="ru-RU" sz="2000" dirty="0"/>
              <a:t>Метод ключевых кадров (анимация)</a:t>
            </a:r>
            <a:endParaRPr lang="ru-RU" dirty="0"/>
          </a:p>
        </p:txBody>
      </p:sp>
    </p:spTree>
    <p:extLst>
      <p:ext uri="{BB962C8B-B14F-4D97-AF65-F5344CB8AC3E}">
        <p14:creationId xmlns:p14="http://schemas.microsoft.com/office/powerpoint/2010/main" val="313149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3E9BBA-377E-4E21-BCED-611C44D8EACA}"/>
              </a:ext>
            </a:extLst>
          </p:cNvPr>
          <p:cNvSpPr>
            <a:spLocks noGrp="1"/>
          </p:cNvSpPr>
          <p:nvPr>
            <p:ph type="title"/>
          </p:nvPr>
        </p:nvSpPr>
        <p:spPr/>
        <p:txBody>
          <a:bodyPr/>
          <a:lstStyle/>
          <a:p>
            <a:pPr algn="ctr"/>
            <a:r>
              <a:rPr lang="ru-RU" dirty="0"/>
              <a:t>Алгоритм </a:t>
            </a:r>
            <a:r>
              <a:rPr lang="en-US" dirty="0"/>
              <a:t>Z-</a:t>
            </a:r>
            <a:r>
              <a:rPr lang="ru-RU" dirty="0"/>
              <a:t>буфера</a:t>
            </a:r>
          </a:p>
        </p:txBody>
      </p:sp>
      <p:sp>
        <p:nvSpPr>
          <p:cNvPr id="4" name="Объект 3">
            <a:extLst>
              <a:ext uri="{FF2B5EF4-FFF2-40B4-BE49-F238E27FC236}">
                <a16:creationId xmlns:a16="http://schemas.microsoft.com/office/drawing/2014/main" id="{F5CB04F0-2A68-4877-9941-884C0BC5D217}"/>
              </a:ext>
            </a:extLst>
          </p:cNvPr>
          <p:cNvSpPr>
            <a:spLocks noGrp="1"/>
          </p:cNvSpPr>
          <p:nvPr>
            <p:ph sz="half" idx="1"/>
          </p:nvPr>
        </p:nvSpPr>
        <p:spPr/>
        <p:txBody>
          <a:bodyPr anchor="ctr">
            <a:normAutofit/>
          </a:bodyPr>
          <a:lstStyle/>
          <a:p>
            <a:pPr marL="0" indent="0" algn="just">
              <a:buNone/>
            </a:pPr>
            <a:r>
              <a:rPr lang="ru-RU" sz="2000" dirty="0"/>
              <a:t>Принцип работы алгоритма z-буфер заключается в том, что мы определяем глубину каждой </a:t>
            </a:r>
            <a:r>
              <a:rPr lang="ru-RU" sz="2000" dirty="0" err="1"/>
              <a:t>отрисовываемой</a:t>
            </a:r>
            <a:r>
              <a:rPr lang="ru-RU" sz="2000" dirty="0"/>
              <a:t> точки, сравниваем эту глубину с глубинами других точек, имеющие те же координаты X и Y, и в случае, если новая точка находится ближе к наблюдателю, тогда мы заносим координаты новой точки в z-буфер и цвет в буфер кадра.</a:t>
            </a:r>
          </a:p>
          <a:p>
            <a:pPr marL="0" indent="0" algn="just">
              <a:buNone/>
            </a:pPr>
            <a:endParaRPr lang="ru-RU" dirty="0"/>
          </a:p>
        </p:txBody>
      </p:sp>
      <p:pic>
        <p:nvPicPr>
          <p:cNvPr id="7" name="Объект 6">
            <a:extLst>
              <a:ext uri="{FF2B5EF4-FFF2-40B4-BE49-F238E27FC236}">
                <a16:creationId xmlns:a16="http://schemas.microsoft.com/office/drawing/2014/main" id="{A9B23D41-4C33-476D-8D03-1228EB2230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293957"/>
            <a:ext cx="5181600" cy="3414674"/>
          </a:xfrm>
        </p:spPr>
      </p:pic>
    </p:spTree>
    <p:extLst>
      <p:ext uri="{BB962C8B-B14F-4D97-AF65-F5344CB8AC3E}">
        <p14:creationId xmlns:p14="http://schemas.microsoft.com/office/powerpoint/2010/main" val="219973024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531</Words>
  <Application>Microsoft Office PowerPoint</Application>
  <PresentationFormat>Широкоэкранный</PresentationFormat>
  <Paragraphs>57</Paragraphs>
  <Slides>15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15</vt:i4>
      </vt:variant>
    </vt:vector>
  </HeadingPairs>
  <TitlesOfParts>
    <vt:vector size="18" baseType="lpstr">
      <vt:lpstr>Arial</vt:lpstr>
      <vt:lpstr>Cambria Math</vt:lpstr>
      <vt:lpstr>Тема Office</vt:lpstr>
      <vt:lpstr>Программа моделирования анимации флага методом ключевых кадров</vt:lpstr>
      <vt:lpstr>Постановка задачи</vt:lpstr>
      <vt:lpstr>Законы управления движением точек флага</vt:lpstr>
      <vt:lpstr>Алгоритм изменения положения точек флага</vt:lpstr>
      <vt:lpstr>Алгоритм изменения положения точек флага</vt:lpstr>
      <vt:lpstr>Алгоритм изменения положения точек флага</vt:lpstr>
      <vt:lpstr>Трехмерные аффинные преобразования</vt:lpstr>
      <vt:lpstr>Графические алгоритмы</vt:lpstr>
      <vt:lpstr>Алгоритм Z-буфера</vt:lpstr>
      <vt:lpstr>Алгоритм Z-буфера</vt:lpstr>
      <vt:lpstr>Метод тонирования Гуро</vt:lpstr>
      <vt:lpstr>Анимация методом ключевых кадров</vt:lpstr>
      <vt:lpstr>Используемые типы и структуры данных</vt:lpstr>
      <vt:lpstr>Пользовательский интерфейс и пример работы</vt:lpstr>
      <vt:lpstr>Исследование временных затрат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Программа моделирования анимации флага методом ключевых кадров</dc:title>
  <dc:creator>Антон Сорокин</dc:creator>
  <cp:lastModifiedBy>Антон Сорокин</cp:lastModifiedBy>
  <cp:revision>14</cp:revision>
  <dcterms:created xsi:type="dcterms:W3CDTF">2021-02-19T21:01:58Z</dcterms:created>
  <dcterms:modified xsi:type="dcterms:W3CDTF">2021-02-20T01:37:50Z</dcterms:modified>
</cp:coreProperties>
</file>