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977A2-6725-ED21-8A6A-897534AB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4FC824-94A0-5450-0CA3-FF37CFD5A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52172-3C2E-6F60-C5D7-2D8EBB42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E8978-6770-682D-E3AC-8A745F3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120AB-7A5A-75AB-0A52-0A8B0FA2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09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20056-15FF-FCD1-69A1-254D1DDF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199085-14C1-7B8A-745A-872E7052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0C7E09-01C8-D817-D2E8-60886736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87074-3BE4-ABB2-9BB9-D108028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89382-DEC9-F54B-A7F3-89FF03D0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3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CAB3B6-03CC-8B26-1713-26BDAC06C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819BD1-ED4B-9EC8-EE88-1EC21D30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4AB0E-68FC-34EE-DBC0-155202BE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E483C-A236-CB65-D059-66491AF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D91682-F3BD-63EA-5DFA-FE573A98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3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7A68B-0D3E-C310-BD15-2AAD3CCB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85885E-ABF0-A641-0DB8-79E9E576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A6E75F-354A-D891-D959-00D8A3B7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41D071-1F71-044F-CD79-DED0B5B5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0ECCF6-031E-FD14-EC36-00C00F54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A221-7C0E-0135-A01E-9050BFC7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2A56D4-CF12-EC1B-9490-4850CC74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31CA8-3EF9-409C-6172-CE2E8967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7B5F4-A8CA-A33E-41B8-E7CD35C7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EC147-B0E8-2A7B-19DD-80C50E6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9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97168-2ACC-3E3A-E5C8-77056D3D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6B3186-7E61-1778-246A-648311347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77BAD-DC2D-4723-0898-0D2D3AA0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323704-FD5E-CC64-CC94-4FE7B5C5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03A213-06B6-F3CC-FDDE-B3D41E18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3BD5F3-6056-A317-864C-BCDD542C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A17AD-9233-7EDA-D028-4A1EAE3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FB6732-873C-AB85-4F59-79BB06A3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497E34-B8AB-9230-BD42-21E97EE2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CD4369-E9FD-2724-3969-E412884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0B274B-4D5A-6EE0-42C3-E22BB4370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818D9E-3C91-7370-421E-60BE79A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76F618-FEB4-79DC-3CA5-949B935A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9C37FC-0F74-9D4F-182D-620CE248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8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33DFA-55EA-E122-27C3-04D03804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1898A6-724C-E116-E4E9-AA101486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8069DF-781E-1439-CCE1-5CD50550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DB79F2-AC12-995C-F281-1FB5BA4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28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4AF025-D8D6-4A92-E015-0FD61D65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465BB-17BD-24A7-AE8D-FAEFBCEC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D68A10-9E98-C774-B922-02121478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64416-0049-F361-F4DA-27FE5398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94ED7-4460-23D3-F4F4-DC95E44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F30FB9-694B-8867-2D55-1A34BC91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7EF28-1E4A-D401-0393-9B622246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A78DF-9397-A4FF-B406-FF7C733A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AB5BA-F3AE-515D-2237-A8EAB49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4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80C89-DF26-DB33-A8F8-78E0FBE7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9AE635-EFD8-FF2C-2F1C-7DFB518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38B0A4-72C2-4471-208F-B2B819E6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115753-7B41-C6A8-ABD8-07772AF5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CA366A-17A9-951E-FDB5-5EBDC14F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FEBA86-3B62-C076-85F7-5E60EEFB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1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A4AF88-35A6-60AB-EDEE-9C814F24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1690D-CDD9-BBAC-9E01-0C5AE00F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ED1BC-0824-3932-4262-16B43C399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90DAE-B7C6-4B91-97C1-5703D5C9A4B5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7F4EB-00DA-E595-6796-5F4906A2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7F40C4-8603-5E23-1C80-3ACDC5E7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CF40-29BD-43FA-AA35-BB2916E32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8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9EF9-4759-54CE-1A11-F625A2AA8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株価予測課題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E0743-8F7B-FEF4-04A2-8E6498125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京都大学総合人間学部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回生　</a:t>
            </a:r>
            <a:endParaRPr kumimoji="1" lang="en-US" altLang="ja-JP" dirty="0"/>
          </a:p>
          <a:p>
            <a:r>
              <a:rPr lang="ja-JP" altLang="en-US" dirty="0"/>
              <a:t>谷　大空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5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D57F7-E231-A186-F188-6B4F84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予測結果（モデル１）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5EA6C7A-1FDB-931F-E09C-2C0E90847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981" y="3028347"/>
            <a:ext cx="7062020" cy="3829653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FB6AFD-66AC-0923-3FC6-33F5D7018183}"/>
              </a:ext>
            </a:extLst>
          </p:cNvPr>
          <p:cNvSpPr txBox="1"/>
          <p:nvPr/>
        </p:nvSpPr>
        <p:spPr>
          <a:xfrm>
            <a:off x="838200" y="3650511"/>
            <a:ext cx="4635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実際に上昇、予測も上昇</a:t>
            </a:r>
            <a:r>
              <a:rPr lang="en-US" altLang="ja-JP" dirty="0"/>
              <a:t>: 35 </a:t>
            </a:r>
          </a:p>
          <a:p>
            <a:r>
              <a:rPr lang="ja-JP" altLang="en-US" dirty="0"/>
              <a:t>実際に上昇、予測は下降</a:t>
            </a:r>
            <a:r>
              <a:rPr lang="en-US" altLang="ja-JP" dirty="0"/>
              <a:t>: 863 </a:t>
            </a:r>
          </a:p>
          <a:p>
            <a:r>
              <a:rPr lang="ja-JP" altLang="en-US" dirty="0"/>
              <a:t>実際に下降、予測も下降</a:t>
            </a:r>
            <a:r>
              <a:rPr lang="en-US" altLang="ja-JP" dirty="0"/>
              <a:t>: 845 </a:t>
            </a:r>
          </a:p>
          <a:p>
            <a:r>
              <a:rPr lang="ja-JP" altLang="en-US" dirty="0"/>
              <a:t>実際に下降、予測は上昇</a:t>
            </a:r>
            <a:r>
              <a:rPr lang="en-US" altLang="ja-JP" dirty="0"/>
              <a:t>: 20 </a:t>
            </a:r>
          </a:p>
          <a:p>
            <a:r>
              <a:rPr lang="ja-JP" altLang="en-US" dirty="0"/>
              <a:t>方向性正解率 </a:t>
            </a:r>
            <a:r>
              <a:rPr lang="en-US" altLang="ja-JP" dirty="0"/>
              <a:t>: 47.96% </a:t>
            </a:r>
          </a:p>
          <a:p>
            <a:r>
              <a:rPr lang="ja-JP" altLang="en-US" dirty="0"/>
              <a:t>テスト期間全体の損益 </a:t>
            </a:r>
            <a:r>
              <a:rPr lang="en-US" altLang="ja-JP" dirty="0"/>
              <a:t>: -6.800 </a:t>
            </a:r>
          </a:p>
          <a:p>
            <a:r>
              <a:rPr lang="ja-JP" altLang="en-US" dirty="0"/>
              <a:t>テスト期間全体の重み付き損益 </a:t>
            </a:r>
            <a:r>
              <a:rPr lang="en-US" altLang="ja-JP" dirty="0"/>
              <a:t>: 13.15 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日あたりの平均重み付き損益</a:t>
            </a:r>
            <a:r>
              <a:rPr lang="en-US" altLang="ja-JP" dirty="0"/>
              <a:t>: 0.007</a:t>
            </a:r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23C50D-F665-B42D-F5E4-4E9EC5480333}"/>
              </a:ext>
            </a:extLst>
          </p:cNvPr>
          <p:cNvSpPr txBox="1"/>
          <p:nvPr/>
        </p:nvSpPr>
        <p:spPr>
          <a:xfrm>
            <a:off x="1017639" y="1690688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・下降するという予測に偏っている</a:t>
            </a:r>
            <a:endParaRPr kumimoji="1" lang="en-US" altLang="ja-JP" sz="2400" dirty="0"/>
          </a:p>
          <a:p>
            <a:r>
              <a:rPr lang="ja-JP" altLang="en-US" sz="2400" dirty="0"/>
              <a:t>・損益の値はいずれも小さい</a:t>
            </a:r>
            <a:endParaRPr lang="en-US" altLang="ja-JP" sz="2400" dirty="0"/>
          </a:p>
          <a:p>
            <a:r>
              <a:rPr kumimoji="1" lang="ja-JP" altLang="en-US" sz="2400" dirty="0"/>
              <a:t>・方向性正解率</a:t>
            </a:r>
            <a:r>
              <a:rPr kumimoji="1" lang="en-US" altLang="ja-JP" sz="2400" dirty="0"/>
              <a:t>50%</a:t>
            </a:r>
            <a:r>
              <a:rPr kumimoji="1" lang="ja-JP" altLang="en-US" sz="2400" dirty="0"/>
              <a:t>未満</a:t>
            </a:r>
          </a:p>
        </p:txBody>
      </p:sp>
    </p:spTree>
    <p:extLst>
      <p:ext uri="{BB962C8B-B14F-4D97-AF65-F5344CB8AC3E}">
        <p14:creationId xmlns:p14="http://schemas.microsoft.com/office/powerpoint/2010/main" val="205707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8D6E-A6FA-91FB-2970-9C026F9B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モデル１の改善案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9462E-1D1F-75EE-9344-E5559D0C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予測の際、上昇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下降のどちらかの予測ばかりしてしまう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→上昇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下降を正しく予測できたかも考慮したい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・上昇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下降の予測が間違っていたらペナルティを与える損失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関</a:t>
            </a:r>
            <a:r>
              <a:rPr kumimoji="1" lang="ja-JP" altLang="en-US" dirty="0"/>
              <a:t>数を採用する</a:t>
            </a:r>
          </a:p>
        </p:txBody>
      </p:sp>
    </p:spTree>
    <p:extLst>
      <p:ext uri="{BB962C8B-B14F-4D97-AF65-F5344CB8AC3E}">
        <p14:creationId xmlns:p14="http://schemas.microsoft.com/office/powerpoint/2010/main" val="389745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1930-FC6B-04F0-E3A0-1C7BAE90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kumimoji="1" lang="en-US" altLang="ja-JP" dirty="0"/>
              <a:t>2</a:t>
            </a:r>
            <a:r>
              <a:rPr kumimoji="1" lang="ja-JP" altLang="en-US" dirty="0"/>
              <a:t>（損失関数変更）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178D2C-9198-CA1E-D6A8-E1912B80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6" y="3020244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実際に上昇、予測も上昇</a:t>
            </a:r>
            <a:r>
              <a:rPr kumimoji="1" lang="en-US" altLang="ja-JP" sz="1800" dirty="0"/>
              <a:t>: 7</a:t>
            </a:r>
          </a:p>
          <a:p>
            <a:r>
              <a:rPr kumimoji="1" lang="ja-JP" altLang="en-US" sz="1800" dirty="0"/>
              <a:t>実際に上昇、予測は下降</a:t>
            </a:r>
            <a:r>
              <a:rPr kumimoji="1" lang="en-US" altLang="ja-JP" sz="1800" dirty="0"/>
              <a:t>: 891</a:t>
            </a:r>
          </a:p>
          <a:p>
            <a:r>
              <a:rPr kumimoji="1" lang="ja-JP" altLang="en-US" sz="1800" dirty="0"/>
              <a:t>実際に下降、予測も下降</a:t>
            </a:r>
            <a:r>
              <a:rPr kumimoji="1" lang="en-US" altLang="ja-JP" sz="1800" dirty="0"/>
              <a:t>: 861</a:t>
            </a:r>
          </a:p>
          <a:p>
            <a:r>
              <a:rPr kumimoji="1" lang="ja-JP" altLang="en-US" sz="1800" dirty="0"/>
              <a:t>実際に下降、予測は上昇</a:t>
            </a:r>
            <a:r>
              <a:rPr kumimoji="1" lang="en-US" altLang="ja-JP" sz="1800" dirty="0"/>
              <a:t>: 4</a:t>
            </a:r>
          </a:p>
          <a:p>
            <a:r>
              <a:rPr kumimoji="1" lang="ja-JP" altLang="en-US" sz="1800" dirty="0"/>
              <a:t>方向性正解率 </a:t>
            </a:r>
            <a:r>
              <a:rPr kumimoji="1" lang="en-US" altLang="ja-JP" sz="1800" dirty="0"/>
              <a:t>: 47.30%</a:t>
            </a:r>
          </a:p>
          <a:p>
            <a:r>
              <a:rPr kumimoji="1" lang="ja-JP" altLang="en-US" sz="1800" dirty="0"/>
              <a:t>テスト期間全体の損益</a:t>
            </a:r>
            <a:r>
              <a:rPr kumimoji="1" lang="en-US" altLang="ja-JP" sz="1800" dirty="0"/>
              <a:t>: -46.80</a:t>
            </a:r>
          </a:p>
          <a:p>
            <a:r>
              <a:rPr kumimoji="1" lang="ja-JP" altLang="en-US" sz="1800" dirty="0"/>
              <a:t>テスト期間全体の重み付き損益</a:t>
            </a:r>
            <a:r>
              <a:rPr kumimoji="1" lang="en-US" altLang="ja-JP" sz="1800" dirty="0"/>
              <a:t>: -48.92</a:t>
            </a:r>
          </a:p>
          <a:p>
            <a:r>
              <a:rPr kumimoji="1" lang="en-US" altLang="ja-JP" sz="1800" dirty="0"/>
              <a:t>1</a:t>
            </a:r>
            <a:r>
              <a:rPr kumimoji="1" lang="ja-JP" altLang="en-US" sz="1800" dirty="0"/>
              <a:t>日あたりの平均重み付き損益</a:t>
            </a:r>
            <a:r>
              <a:rPr kumimoji="1" lang="en-US" altLang="ja-JP" sz="1800" dirty="0"/>
              <a:t>: -0.026</a:t>
            </a:r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AA8CD7-9DA9-6DF4-164C-82DCFF37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39" y="2820949"/>
            <a:ext cx="6988738" cy="3789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1ADA72-8428-13EF-627D-F7AB371D558C}"/>
              </a:ext>
            </a:extLst>
          </p:cNvPr>
          <p:cNvSpPr txBox="1"/>
          <p:nvPr/>
        </p:nvSpPr>
        <p:spPr>
          <a:xfrm>
            <a:off x="722671" y="1814052"/>
            <a:ext cx="1121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・さらに偏りが激しくなる。</a:t>
            </a:r>
            <a:endParaRPr lang="en-US" altLang="ja-JP" sz="2000" dirty="0"/>
          </a:p>
          <a:p>
            <a:r>
              <a:rPr lang="ja-JP" altLang="en-US" sz="2000" dirty="0"/>
              <a:t>・特にこのモデルは不安定で、予測を大きく外すこともあったため不採用。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740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0D4A4-7EA6-CD6D-8C8C-1BD92F86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kumimoji="1" lang="en-US" altLang="ja-JP" dirty="0"/>
              <a:t>3(</a:t>
            </a:r>
            <a:r>
              <a:rPr kumimoji="1" lang="ja-JP" altLang="en-US" dirty="0"/>
              <a:t>モデル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の調整版）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CEC2F-A443-39BE-D207-5DE87B82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10" y="315298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実際に上昇、予測も上昇</a:t>
            </a:r>
            <a:r>
              <a:rPr kumimoji="1" lang="en-US" altLang="ja-JP" sz="1800" dirty="0"/>
              <a:t>: 42</a:t>
            </a:r>
          </a:p>
          <a:p>
            <a:r>
              <a:rPr kumimoji="1" lang="ja-JP" altLang="en-US" sz="1800" dirty="0"/>
              <a:t>実際に上昇、予測は下降</a:t>
            </a:r>
            <a:r>
              <a:rPr kumimoji="1" lang="en-US" altLang="ja-JP" sz="1800" dirty="0"/>
              <a:t>: 856</a:t>
            </a:r>
          </a:p>
          <a:p>
            <a:r>
              <a:rPr kumimoji="1" lang="ja-JP" altLang="en-US" sz="1800" dirty="0"/>
              <a:t>実際に下降、予測も下降</a:t>
            </a:r>
            <a:r>
              <a:rPr kumimoji="1" lang="en-US" altLang="ja-JP" sz="1800" dirty="0"/>
              <a:t>: 837</a:t>
            </a:r>
          </a:p>
          <a:p>
            <a:r>
              <a:rPr kumimoji="1" lang="ja-JP" altLang="en-US" sz="1800" dirty="0"/>
              <a:t>実際に下降、予測は上昇</a:t>
            </a:r>
            <a:r>
              <a:rPr kumimoji="1" lang="en-US" altLang="ja-JP" sz="1800" dirty="0"/>
              <a:t>: 28</a:t>
            </a:r>
          </a:p>
          <a:p>
            <a:r>
              <a:rPr kumimoji="1" lang="ja-JP" altLang="en-US" sz="1800" dirty="0"/>
              <a:t>方向性正解率 </a:t>
            </a:r>
            <a:r>
              <a:rPr kumimoji="1" lang="en-US" altLang="ja-JP" sz="1800" dirty="0"/>
              <a:t>: 47.90%</a:t>
            </a:r>
          </a:p>
          <a:p>
            <a:r>
              <a:rPr kumimoji="1" lang="ja-JP" altLang="en-US" sz="1800" dirty="0"/>
              <a:t>テスト期間全体の損益 </a:t>
            </a:r>
            <a:r>
              <a:rPr kumimoji="1" lang="en-US" altLang="ja-JP" sz="1800" dirty="0"/>
              <a:t>: -13.39</a:t>
            </a:r>
          </a:p>
          <a:p>
            <a:r>
              <a:rPr kumimoji="1" lang="ja-JP" altLang="en-US" sz="1800" dirty="0"/>
              <a:t>テスト期間全体の重み付き損益 </a:t>
            </a:r>
            <a:r>
              <a:rPr kumimoji="1" lang="en-US" altLang="ja-JP" sz="1800" dirty="0"/>
              <a:t>: 32.26</a:t>
            </a:r>
          </a:p>
          <a:p>
            <a:r>
              <a:rPr kumimoji="1" lang="en-US" altLang="ja-JP" sz="1800" dirty="0"/>
              <a:t>1</a:t>
            </a:r>
            <a:r>
              <a:rPr kumimoji="1" lang="ja-JP" altLang="en-US" sz="1800" dirty="0"/>
              <a:t>日あたりの平均重み付き損益</a:t>
            </a:r>
            <a:r>
              <a:rPr kumimoji="1" lang="en-US" altLang="ja-JP" sz="1800" dirty="0"/>
              <a:t>: 0.017</a:t>
            </a:r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5603C0-EF4A-5307-D474-93B17A37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85" y="2974890"/>
            <a:ext cx="6487293" cy="35179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C2995-90EB-D036-CB9C-867A82B756AD}"/>
              </a:ext>
            </a:extLst>
          </p:cNvPr>
          <p:cNvSpPr txBox="1"/>
          <p:nvPr/>
        </p:nvSpPr>
        <p:spPr>
          <a:xfrm>
            <a:off x="838200" y="18140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・モデル１と大きな差はない。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7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A3230-5ADF-2673-1037-119A7EA5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まとめ、今後の課題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BA7FA-82FF-23A9-3C80-DBCF870B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以上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つのモデルを作成した。予測精度の良いモデルは作ることができなかった。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反省、課題：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・特徴量の選定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・下落と予測しがちである傾向があったが、過去の株価の影響を強く受けすぎている可能性がある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9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9772A-96D6-3A34-EB66-E7FFA532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C5804-03DB-7324-CA4C-2755A7F5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NTT</a:t>
            </a:r>
            <a:r>
              <a:rPr kumimoji="1" lang="ja-JP" altLang="en-US" dirty="0"/>
              <a:t>の株価データを用いて、ある日付までの株価に関するデータから、翌日の終値を予測することを目指す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そのために、</a:t>
            </a:r>
            <a:r>
              <a:rPr kumimoji="1" lang="en-US" altLang="ja-JP" dirty="0"/>
              <a:t>LSTM</a:t>
            </a:r>
            <a:r>
              <a:rPr lang="ja-JP" altLang="en-US" dirty="0"/>
              <a:t>を用いた株価予測モデルを構築した。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200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6F9AF-987D-A79A-333F-57567F6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4C35-E4DF-2CA0-F908-867D71CD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株価予測の意義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投資や資産運用において、将来の株価動向を予測することは非常に重要である。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株価予測の課題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株価データはノイズが多く、トレンドや季節性が一定でない（定常性がない）ため、単純なモデルでは捉えにくい。</a:t>
            </a:r>
            <a:endParaRPr kumimoji="1" lang="en-US" altLang="ja-JP" dirty="0"/>
          </a:p>
          <a:p>
            <a:pPr lvl="1"/>
            <a:r>
              <a:rPr lang="ja-JP" altLang="en-US" dirty="0"/>
              <a:t>また、平日しか株価のデータがない</a:t>
            </a:r>
            <a:endParaRPr kumimoji="1" lang="ja-JP" altLang="en-US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1649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7B3BA-A50F-62C9-CE66-FC0526B0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EDA:</a:t>
            </a:r>
            <a:r>
              <a:rPr kumimoji="1" lang="ja-JP" altLang="en-US" dirty="0"/>
              <a:t>現在までの</a:t>
            </a:r>
            <a:r>
              <a:rPr lang="ja-JP" altLang="en-US" dirty="0"/>
              <a:t>株価のプロット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5900A2-3FF2-0446-5B3C-05C946E4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767" y="2398610"/>
            <a:ext cx="8024026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CC92FA-9831-0FEC-8958-C88FC240FC85}"/>
              </a:ext>
            </a:extLst>
          </p:cNvPr>
          <p:cNvSpPr txBox="1"/>
          <p:nvPr/>
        </p:nvSpPr>
        <p:spPr>
          <a:xfrm>
            <a:off x="838200" y="1813816"/>
            <a:ext cx="6718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・テストデータに使った</a:t>
            </a:r>
            <a:r>
              <a:rPr kumimoji="1" lang="en-US" altLang="ja-JP" sz="2400" dirty="0"/>
              <a:t>2017</a:t>
            </a:r>
            <a:r>
              <a:rPr kumimoji="1" lang="ja-JP" altLang="en-US" sz="2400" dirty="0"/>
              <a:t>年以降は上昇傾向</a:t>
            </a:r>
          </a:p>
        </p:txBody>
      </p:sp>
    </p:spTree>
    <p:extLst>
      <p:ext uri="{BB962C8B-B14F-4D97-AF65-F5344CB8AC3E}">
        <p14:creationId xmlns:p14="http://schemas.microsoft.com/office/powerpoint/2010/main" val="5960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2E483-77FD-0778-65FC-D2831DC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EDA:</a:t>
            </a:r>
            <a:r>
              <a:rPr kumimoji="1" lang="ja-JP" altLang="en-US" dirty="0"/>
              <a:t>自己相関係数と偏自己相関係数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F3666C6-D119-62AE-0BEB-F89E93908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557" y="2368549"/>
            <a:ext cx="5410200" cy="4124325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84C230D-FDBD-645F-B9CE-22DDD348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8550"/>
            <a:ext cx="5410200" cy="41243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C5948C-B5BE-F734-BA1B-056AAA14FEB1}"/>
              </a:ext>
            </a:extLst>
          </p:cNvPr>
          <p:cNvSpPr txBox="1"/>
          <p:nvPr/>
        </p:nvSpPr>
        <p:spPr>
          <a:xfrm>
            <a:off x="838200" y="1629508"/>
            <a:ext cx="9959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・１日前の株価が大きな説明力を持つが、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日ほど前の部分にも少し説明力がある</a:t>
            </a:r>
          </a:p>
        </p:txBody>
      </p:sp>
    </p:spTree>
    <p:extLst>
      <p:ext uri="{BB962C8B-B14F-4D97-AF65-F5344CB8AC3E}">
        <p14:creationId xmlns:p14="http://schemas.microsoft.com/office/powerpoint/2010/main" val="25750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38AA1-770F-5EB6-D45D-D58F21D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EDA</a:t>
            </a:r>
            <a:r>
              <a:rPr kumimoji="1" lang="ja-JP" altLang="en-US" dirty="0"/>
              <a:t>から見えた課題・モデルの選定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3633B-7CAF-DF54-FE84-0DC5627A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株価なので、やはり定常的・線形的な動きをしていない</a:t>
            </a:r>
            <a:endParaRPr kumimoji="1" lang="en-US" altLang="ja-JP" dirty="0"/>
          </a:p>
          <a:p>
            <a:r>
              <a:rPr lang="ja-JP" altLang="en-US" dirty="0"/>
              <a:t>離れた日付から影響を受けている可能性がある</a:t>
            </a:r>
            <a:endParaRPr lang="en-US" altLang="ja-JP" dirty="0"/>
          </a:p>
          <a:p>
            <a:r>
              <a:rPr lang="ja-JP" altLang="en-US" dirty="0"/>
              <a:t>株価がそもそも平日のみのデータ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→曜日の情報を考慮したい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→長期的な依存関係を学習でき、多様な特徴量を同時に取り込むことが容易な</a:t>
            </a:r>
            <a:r>
              <a:rPr lang="en-US" altLang="ja-JP" dirty="0"/>
              <a:t>LSTM</a:t>
            </a:r>
            <a:r>
              <a:rPr lang="ja-JP" altLang="en-US" dirty="0"/>
              <a:t>モデルを使って株価を予測したい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09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42729-6A85-1C29-E4E1-272CBEDA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3A6C1-C573-4B61-8B8B-5607CC25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使用したモデル：</a:t>
            </a:r>
            <a:r>
              <a:rPr kumimoji="1" lang="en-US" altLang="ja-JP" dirty="0"/>
              <a:t>LSTM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使用した特徴量：</a:t>
            </a:r>
            <a:endParaRPr kumimoji="1" lang="en-US" altLang="ja-JP" sz="2400" dirty="0"/>
          </a:p>
          <a:p>
            <a:pPr lvl="1"/>
            <a:r>
              <a:rPr lang="ja-JP" altLang="en-US" sz="1800" dirty="0"/>
              <a:t>株価（終値）</a:t>
            </a:r>
            <a:endParaRPr lang="en-US" altLang="ja-JP" sz="1800" dirty="0"/>
          </a:p>
          <a:p>
            <a:pPr lvl="1"/>
            <a:r>
              <a:rPr lang="en-US" altLang="ja-JP" sz="1800" dirty="0"/>
              <a:t>1</a:t>
            </a:r>
            <a:r>
              <a:rPr lang="ja-JP" altLang="en-US" sz="1800" dirty="0"/>
              <a:t>日遅れの株価、</a:t>
            </a:r>
            <a:r>
              <a:rPr lang="en-US" altLang="ja-JP" sz="1800" dirty="0"/>
              <a:t>2</a:t>
            </a:r>
            <a:r>
              <a:rPr lang="ja-JP" altLang="en-US" sz="1800" dirty="0"/>
              <a:t>日遅れの株価、</a:t>
            </a:r>
            <a:r>
              <a:rPr lang="en-US" altLang="ja-JP" sz="1800" dirty="0"/>
              <a:t>3</a:t>
            </a:r>
            <a:r>
              <a:rPr lang="ja-JP" altLang="en-US" sz="1800" dirty="0"/>
              <a:t>日遅れの株価</a:t>
            </a:r>
            <a:endParaRPr lang="en-US" altLang="ja-JP" sz="1800" dirty="0"/>
          </a:p>
          <a:p>
            <a:pPr lvl="1"/>
            <a:r>
              <a:rPr lang="en-US" altLang="ja-JP" sz="1800" dirty="0"/>
              <a:t>5</a:t>
            </a:r>
            <a:r>
              <a:rPr lang="ja-JP" altLang="en-US" sz="1800" dirty="0"/>
              <a:t>日移動平均、</a:t>
            </a:r>
            <a:r>
              <a:rPr lang="en-US" altLang="ja-JP" sz="1800" dirty="0"/>
              <a:t>10</a:t>
            </a:r>
            <a:r>
              <a:rPr lang="ja-JP" altLang="en-US" sz="1800" dirty="0"/>
              <a:t>日移動平均</a:t>
            </a:r>
            <a:endParaRPr lang="en-US" altLang="ja-JP" sz="1800" dirty="0"/>
          </a:p>
          <a:p>
            <a:pPr lvl="1"/>
            <a:r>
              <a:rPr lang="en-US" altLang="ja-JP" sz="1800" dirty="0"/>
              <a:t>5</a:t>
            </a:r>
            <a:r>
              <a:rPr lang="ja-JP" altLang="en-US" sz="1800" dirty="0"/>
              <a:t>日間のボラティリティ</a:t>
            </a:r>
            <a:r>
              <a:rPr lang="en-US" altLang="ja-JP" sz="1800" dirty="0"/>
              <a:t>(</a:t>
            </a:r>
            <a:r>
              <a:rPr lang="ja-JP" altLang="en-US" sz="1800" dirty="0"/>
              <a:t>終値の変化率</a:t>
            </a:r>
            <a:r>
              <a:rPr lang="en-US" altLang="ja-JP" sz="1800" dirty="0"/>
              <a:t>(%)</a:t>
            </a:r>
            <a:r>
              <a:rPr lang="ja-JP" altLang="en-US" sz="1800" dirty="0"/>
              <a:t>の標準偏差）</a:t>
            </a:r>
            <a:endParaRPr lang="en-US" altLang="ja-JP" sz="1800" dirty="0"/>
          </a:p>
          <a:p>
            <a:pPr lvl="1"/>
            <a:r>
              <a:rPr lang="ja-JP" altLang="en-US" sz="1800" dirty="0"/>
              <a:t>曜日情報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227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BB206-3990-7361-3888-9B0D669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82D30-A887-7E2C-5122-81F24E49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使用した</a:t>
            </a:r>
            <a:r>
              <a:rPr lang="en-US" altLang="ja-JP" dirty="0"/>
              <a:t>LSTM</a:t>
            </a:r>
            <a:r>
              <a:rPr lang="ja-JP" altLang="en-US" dirty="0"/>
              <a:t>の構造（ハイパーパラメータは後に調整）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入力:</a:t>
            </a:r>
            <a:b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過去20日分の時系列特徴量（各日ごとに8種類の特徴量）を受け取る。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第1層:</a:t>
            </a:r>
            <a:b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50ユニットのLSTM層</a:t>
            </a:r>
            <a:b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各タイムステップごとの出力</a:t>
            </a:r>
            <a:r>
              <a:rPr kumimoji="0" lang="en-US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ja-JP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シーケンス</a:t>
            </a:r>
            <a:r>
              <a:rPr kumimoji="0" lang="en-US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を次の層に渡す。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第1層後:</a:t>
            </a:r>
            <a:b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0.2のDropout層で過学習を抑制。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第2層:</a:t>
            </a:r>
            <a:b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50ユニットのLSTM層</a:t>
            </a:r>
            <a:endParaRPr kumimoji="0" lang="en-US" altLang="ja-JP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最終タイムステップの隠れ状態のみを出力。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第2層後:</a:t>
            </a:r>
            <a:b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0.2のDropout層。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出力層:</a:t>
            </a:r>
            <a:b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Dense層で1ユニット（翌日の終値予測）を出力。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0343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8D031-0B28-7E32-1E5C-FD66C124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評価指標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0E032-FB3C-0A60-780D-D5C02FCF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方向性正解率（実際の翌日の株価の上下と、予測の株価の上下の</a:t>
            </a:r>
            <a:r>
              <a:rPr lang="en-US" altLang="ja-JP" sz="2400" dirty="0"/>
              <a:t>4</a:t>
            </a:r>
            <a:r>
              <a:rPr lang="ja-JP" altLang="en-US" sz="2400" dirty="0"/>
              <a:t>つの組み合わせのうちそれぞれの件数）</a:t>
            </a:r>
          </a:p>
          <a:p>
            <a:r>
              <a:rPr lang="ja-JP" altLang="en-US" sz="2400" dirty="0"/>
              <a:t>損益（予測に従って単位個数の株を売買した時の利益と損失の和）</a:t>
            </a:r>
          </a:p>
          <a:p>
            <a:r>
              <a:rPr lang="ja-JP" altLang="en-US" sz="2400" dirty="0"/>
              <a:t>重みづけ損益（予測値の前日との差に応じて損益を重みづけ）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583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859</Words>
  <Application>Microsoft Office PowerPoint</Application>
  <PresentationFormat>ワイド画面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株価予測課題</vt:lpstr>
      <vt:lpstr>概要</vt:lpstr>
      <vt:lpstr>背景</vt:lpstr>
      <vt:lpstr>EDA:現在までの株価のプロット</vt:lpstr>
      <vt:lpstr>EDA:自己相関係数と偏自己相関係数</vt:lpstr>
      <vt:lpstr>EDAから見えた課題・モデルの選定</vt:lpstr>
      <vt:lpstr>技術概要</vt:lpstr>
      <vt:lpstr>技術概要</vt:lpstr>
      <vt:lpstr>評価指標</vt:lpstr>
      <vt:lpstr>予測結果（モデル１）</vt:lpstr>
      <vt:lpstr>モデル１の改善案</vt:lpstr>
      <vt:lpstr>モデル2（損失関数変更）</vt:lpstr>
      <vt:lpstr>モデル3(モデル1の調整版）</vt:lpstr>
      <vt:lpstr>まとめ、今後の課題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tani.sora.25k@st.kyoto-u.ac.jp</dc:creator>
  <cp:lastModifiedBy>tani.sora.25k@st.kyoto-u.ac.jp</cp:lastModifiedBy>
  <cp:revision>3</cp:revision>
  <dcterms:created xsi:type="dcterms:W3CDTF">2025-02-24T04:25:45Z</dcterms:created>
  <dcterms:modified xsi:type="dcterms:W3CDTF">2025-02-24T10:50:41Z</dcterms:modified>
</cp:coreProperties>
</file>