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4daa447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4daa447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4daa4473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4daa4473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daa4473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daa4473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4daa4473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4daa4473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4daa44732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4daa44732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fad5d59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fad5d59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fad5d59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fad5d59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daa44732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daa44732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fad5d5959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fad5d5959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daa4473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daa4473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daa44732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daa44732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daa44732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daa44732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4daa44732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4daa44732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Mq7Ir5zgdjzdMy7RzjB3IyZQP9B-cRiL/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538250"/>
            <a:ext cx="8520600" cy="111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Personal </a:t>
            </a:r>
            <a:r>
              <a:rPr lang="en"/>
              <a:t>Knowledge</a:t>
            </a:r>
            <a:r>
              <a:rPr lang="en"/>
              <a:t> Engine</a:t>
            </a:r>
            <a:endParaRPr/>
          </a:p>
        </p:txBody>
      </p:sp>
      <p:sp>
        <p:nvSpPr>
          <p:cNvPr id="86" name="Google Shape;86;p13"/>
          <p:cNvSpPr txBox="1"/>
          <p:nvPr>
            <p:ph idx="1" type="subTitle"/>
          </p:nvPr>
        </p:nvSpPr>
        <p:spPr>
          <a:xfrm>
            <a:off x="311700" y="1473525"/>
            <a:ext cx="7665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By the Personal Knowledge Engineers; Dec. 2, 2021 </a:t>
            </a:r>
            <a:endParaRPr sz="2600"/>
          </a:p>
        </p:txBody>
      </p:sp>
      <p:sp>
        <p:nvSpPr>
          <p:cNvPr id="87" name="Google Shape;87;p13"/>
          <p:cNvSpPr txBox="1"/>
          <p:nvPr/>
        </p:nvSpPr>
        <p:spPr>
          <a:xfrm>
            <a:off x="822475" y="2024100"/>
            <a:ext cx="5817900" cy="3119400"/>
          </a:xfrm>
          <a:prstGeom prst="rect">
            <a:avLst/>
          </a:prstGeom>
          <a:noFill/>
          <a:ln>
            <a:noFill/>
          </a:ln>
        </p:spPr>
        <p:txBody>
          <a:bodyPr anchorCtr="0" anchor="t" bIns="91425" lIns="91425" spcFirstLastPara="1" rIns="91425" wrap="square" tIns="91425">
            <a:spAutoFit/>
          </a:bodyPr>
          <a:lstStyle/>
          <a:p>
            <a:pPr indent="0" lvl="0" marL="0" rtl="0" algn="l">
              <a:spcBef>
                <a:spcPts val="560"/>
              </a:spcBef>
              <a:spcAft>
                <a:spcPts val="0"/>
              </a:spcAft>
              <a:buClr>
                <a:schemeClr val="dk1"/>
              </a:buClr>
              <a:buSzPts val="2800"/>
              <a:buFont typeface="Arial"/>
              <a:buNone/>
            </a:pPr>
            <a:r>
              <a:rPr lang="en" sz="2800">
                <a:solidFill>
                  <a:schemeClr val="lt1"/>
                </a:solidFill>
                <a:latin typeface="Times New Roman"/>
                <a:ea typeface="Times New Roman"/>
                <a:cs typeface="Times New Roman"/>
                <a:sym typeface="Times New Roman"/>
              </a:rPr>
              <a:t>Team members:</a:t>
            </a:r>
            <a:endParaRPr sz="2400">
              <a:solidFill>
                <a:schemeClr val="lt1"/>
              </a:solidFill>
              <a:latin typeface="Times New Roman"/>
              <a:ea typeface="Times New Roman"/>
              <a:cs typeface="Times New Roman"/>
              <a:sym typeface="Times New Roman"/>
            </a:endParaRPr>
          </a:p>
          <a:p>
            <a:pPr indent="-381000" lvl="0" marL="457200" rtl="0" algn="l">
              <a:spcBef>
                <a:spcPts val="56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Weston Cook - Product Owner</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Cole Anderson</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Noah Cantwell</a:t>
            </a:r>
            <a:endParaRPr sz="28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Rodger Wang</a:t>
            </a:r>
            <a:endParaRPr sz="28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Anupreet Singh</a:t>
            </a:r>
            <a:endParaRPr sz="2400">
              <a:solidFill>
                <a:schemeClr val="lt1"/>
              </a:solidFill>
              <a:latin typeface="Times New Roman"/>
              <a:ea typeface="Times New Roman"/>
              <a:cs typeface="Times New Roman"/>
              <a:sym typeface="Times New Roman"/>
            </a:endParaRPr>
          </a:p>
          <a:p>
            <a:pPr indent="-381000" lvl="0" marL="457200" rtl="0" algn="l">
              <a:spcBef>
                <a:spcPts val="0"/>
              </a:spcBef>
              <a:spcAft>
                <a:spcPts val="0"/>
              </a:spcAft>
              <a:buClr>
                <a:schemeClr val="lt1"/>
              </a:buClr>
              <a:buSzPts val="2400"/>
              <a:buFont typeface="Times New Roman"/>
              <a:buChar char="●"/>
            </a:pPr>
            <a:r>
              <a:rPr lang="en" sz="2400">
                <a:solidFill>
                  <a:schemeClr val="lt1"/>
                </a:solidFill>
                <a:latin typeface="Times New Roman"/>
                <a:ea typeface="Times New Roman"/>
                <a:cs typeface="Times New Roman"/>
                <a:sym typeface="Times New Roman"/>
              </a:rPr>
              <a:t>Jason Zheng</a:t>
            </a:r>
            <a:endParaRPr sz="3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Management Techniques</a:t>
            </a:r>
            <a:endParaRPr/>
          </a:p>
        </p:txBody>
      </p:sp>
      <p:sp>
        <p:nvSpPr>
          <p:cNvPr id="148" name="Google Shape;148;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Project management techniques were all based on Scrum, with some minor subtractions either made due to oversight or due to restrictions from this class. We also added some components to our Scrum to aid with productivity.</a:t>
            </a:r>
            <a:endParaRPr sz="1600">
              <a:solidFill>
                <a:schemeClr val="dk1"/>
              </a:solidFill>
            </a:endParaRPr>
          </a:p>
          <a:p>
            <a:pPr indent="-330200" lvl="0" marL="457200" rtl="0" algn="l">
              <a:spcBef>
                <a:spcPts val="1200"/>
              </a:spcBef>
              <a:spcAft>
                <a:spcPts val="0"/>
              </a:spcAft>
              <a:buClr>
                <a:schemeClr val="dk1"/>
              </a:buClr>
              <a:buSzPts val="1600"/>
              <a:buChar char="●"/>
            </a:pPr>
            <a:r>
              <a:rPr lang="en" sz="1600">
                <a:solidFill>
                  <a:schemeClr val="dk1"/>
                </a:solidFill>
              </a:rPr>
              <a:t>Standups were held three times a week</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Standups weren’t time boxed during early sprints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Scrum masters didn’t always exercise their authority over the group, leading to standups that were more group-driven discussions.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An addition to Scrum was source control, including branching and merging</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Successes</a:t>
            </a:r>
            <a:r>
              <a:rPr lang="en"/>
              <a:t>/Frustrations</a:t>
            </a:r>
            <a:endParaRPr/>
          </a:p>
        </p:txBody>
      </p:sp>
      <p:sp>
        <p:nvSpPr>
          <p:cNvPr id="154" name="Google Shape;154;p23"/>
          <p:cNvSpPr txBox="1"/>
          <p:nvPr>
            <p:ph idx="1" type="body"/>
          </p:nvPr>
        </p:nvSpPr>
        <p:spPr>
          <a:xfrm>
            <a:off x="311700" y="11071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Successes</a:t>
            </a:r>
            <a:endParaRPr b="1"/>
          </a:p>
          <a:p>
            <a:pPr indent="-342900" lvl="0" marL="457200" rtl="0" algn="l">
              <a:spcBef>
                <a:spcPts val="1200"/>
              </a:spcBef>
              <a:spcAft>
                <a:spcPts val="0"/>
              </a:spcAft>
              <a:buSzPts val="1800"/>
              <a:buChar char="●"/>
            </a:pPr>
            <a:r>
              <a:rPr lang="en"/>
              <a:t>Collaborating to get software components functioning</a:t>
            </a:r>
            <a:endParaRPr/>
          </a:p>
          <a:p>
            <a:pPr indent="-342900" lvl="0" marL="457200" rtl="0" algn="l">
              <a:spcBef>
                <a:spcPts val="0"/>
              </a:spcBef>
              <a:spcAft>
                <a:spcPts val="0"/>
              </a:spcAft>
              <a:buSzPts val="1800"/>
              <a:buChar char="●"/>
            </a:pPr>
            <a:r>
              <a:rPr lang="en"/>
              <a:t>Creating a usable final product</a:t>
            </a:r>
            <a:endParaRPr/>
          </a:p>
          <a:p>
            <a:pPr indent="-342900" lvl="0" marL="457200" rtl="0" algn="l">
              <a:spcBef>
                <a:spcPts val="0"/>
              </a:spcBef>
              <a:spcAft>
                <a:spcPts val="0"/>
              </a:spcAft>
              <a:buSzPts val="1800"/>
              <a:buChar char="●"/>
            </a:pPr>
            <a:r>
              <a:rPr lang="en"/>
              <a:t>Learning how to utilize unfamiliar software technologies/libraries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Frustrations</a:t>
            </a:r>
            <a:endParaRPr b="1"/>
          </a:p>
          <a:p>
            <a:pPr indent="-342900" lvl="0" marL="457200" rtl="0" algn="l">
              <a:spcBef>
                <a:spcPts val="1200"/>
              </a:spcBef>
              <a:spcAft>
                <a:spcPts val="0"/>
              </a:spcAft>
              <a:buSzPts val="1800"/>
              <a:buChar char="●"/>
            </a:pPr>
            <a:r>
              <a:rPr lang="en"/>
              <a:t>Scheduling (People missing meetings)</a:t>
            </a:r>
            <a:endParaRPr/>
          </a:p>
          <a:p>
            <a:pPr indent="-342900" lvl="0" marL="457200" rtl="0" algn="l">
              <a:spcBef>
                <a:spcPts val="0"/>
              </a:spcBef>
              <a:spcAft>
                <a:spcPts val="0"/>
              </a:spcAft>
              <a:buSzPts val="1800"/>
              <a:buChar char="●"/>
            </a:pPr>
            <a:r>
              <a:rPr lang="en"/>
              <a:t>Code interference when multiple people work on the same code</a:t>
            </a:r>
            <a:endParaRPr/>
          </a:p>
          <a:p>
            <a:pPr indent="-342900" lvl="0" marL="457200" rtl="0" algn="l">
              <a:spcBef>
                <a:spcPts val="0"/>
              </a:spcBef>
              <a:spcAft>
                <a:spcPts val="0"/>
              </a:spcAft>
              <a:buSzPts val="1800"/>
              <a:buChar char="●"/>
            </a:pPr>
            <a:r>
              <a:rPr lang="en"/>
              <a:t>Having code done in a timely manner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a:t>
            </a:r>
            <a:endParaRPr/>
          </a:p>
        </p:txBody>
      </p:sp>
      <p:sp>
        <p:nvSpPr>
          <p:cNvPr id="160" name="Google Shape;160;p24"/>
          <p:cNvSpPr txBox="1"/>
          <p:nvPr>
            <p:ph idx="1" type="body"/>
          </p:nvPr>
        </p:nvSpPr>
        <p:spPr>
          <a:xfrm>
            <a:off x="311700" y="1107125"/>
            <a:ext cx="8520600" cy="38751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2100"/>
              <a:t>W</a:t>
            </a:r>
            <a:r>
              <a:rPr b="1" lang="en" sz="2100"/>
              <a:t>hat Worked / What We Will Keep Doing:</a:t>
            </a:r>
            <a:endParaRPr b="1" sz="2100"/>
          </a:p>
          <a:p>
            <a:pPr indent="-338393" lvl="0" marL="457200" rtl="0" algn="l">
              <a:lnSpc>
                <a:spcPct val="100000"/>
              </a:lnSpc>
              <a:spcBef>
                <a:spcPts val="0"/>
              </a:spcBef>
              <a:spcAft>
                <a:spcPts val="0"/>
              </a:spcAft>
              <a:buSzPts val="1729"/>
              <a:buChar char="❏"/>
            </a:pPr>
            <a:r>
              <a:rPr lang="en" sz="1729"/>
              <a:t>Reaching out for help from one another when stuck or struggling to meet deadlines.</a:t>
            </a:r>
            <a:endParaRPr sz="1729"/>
          </a:p>
          <a:p>
            <a:pPr indent="-338393" lvl="0" marL="457200" rtl="0" algn="l">
              <a:lnSpc>
                <a:spcPct val="100000"/>
              </a:lnSpc>
              <a:spcBef>
                <a:spcPts val="0"/>
              </a:spcBef>
              <a:spcAft>
                <a:spcPts val="0"/>
              </a:spcAft>
              <a:buSzPts val="1729"/>
              <a:buChar char="❏"/>
            </a:pPr>
            <a:r>
              <a:rPr lang="en" sz="1729"/>
              <a:t>Discussing progress and contributing ideas to complete certain tasks efficiently.</a:t>
            </a:r>
            <a:endParaRPr sz="1729"/>
          </a:p>
          <a:p>
            <a:pPr indent="-338393" lvl="0" marL="457200" rtl="0" algn="l">
              <a:lnSpc>
                <a:spcPct val="100000"/>
              </a:lnSpc>
              <a:spcBef>
                <a:spcPts val="0"/>
              </a:spcBef>
              <a:spcAft>
                <a:spcPts val="0"/>
              </a:spcAft>
              <a:buSzPts val="1729"/>
              <a:buChar char="❏"/>
            </a:pPr>
            <a:r>
              <a:rPr lang="en" sz="1729"/>
              <a:t>Required attendance to all meetings and standups.</a:t>
            </a:r>
            <a:endParaRPr sz="1729"/>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2100"/>
              <a:t>What Didn’t Worked </a:t>
            </a:r>
            <a:r>
              <a:rPr b="1" lang="en" sz="2100"/>
              <a:t>/ </a:t>
            </a:r>
            <a:r>
              <a:rPr b="1" lang="en" sz="2100"/>
              <a:t>What We Will Stop Doing:</a:t>
            </a:r>
            <a:endParaRPr b="1" sz="2100"/>
          </a:p>
          <a:p>
            <a:pPr indent="-338393" lvl="0" marL="457200" rtl="0" algn="l">
              <a:lnSpc>
                <a:spcPct val="100000"/>
              </a:lnSpc>
              <a:spcBef>
                <a:spcPts val="0"/>
              </a:spcBef>
              <a:spcAft>
                <a:spcPts val="0"/>
              </a:spcAft>
              <a:buSzPts val="1729"/>
              <a:buChar char="❏"/>
            </a:pPr>
            <a:r>
              <a:rPr lang="en" sz="1729"/>
              <a:t>Waiting on team members or certain stand ups to start working on tasks.</a:t>
            </a:r>
            <a:endParaRPr sz="1729"/>
          </a:p>
          <a:p>
            <a:pPr indent="-338393" lvl="0" marL="457200" rtl="0" algn="l">
              <a:lnSpc>
                <a:spcPct val="100000"/>
              </a:lnSpc>
              <a:spcBef>
                <a:spcPts val="0"/>
              </a:spcBef>
              <a:spcAft>
                <a:spcPts val="0"/>
              </a:spcAft>
              <a:buSzPts val="1729"/>
              <a:buChar char="❏"/>
            </a:pPr>
            <a:r>
              <a:rPr lang="en" sz="1729"/>
              <a:t>Using standups as a space to have one-on-one conversations with specific members rather than scheduling separate meetings.</a:t>
            </a:r>
            <a:endParaRPr sz="1729"/>
          </a:p>
          <a:p>
            <a:pPr indent="-338393" lvl="0" marL="457200" rtl="0" algn="l">
              <a:lnSpc>
                <a:spcPct val="100000"/>
              </a:lnSpc>
              <a:spcBef>
                <a:spcPts val="0"/>
              </a:spcBef>
              <a:spcAft>
                <a:spcPts val="0"/>
              </a:spcAft>
              <a:buSzPts val="1729"/>
              <a:buChar char="❏"/>
            </a:pPr>
            <a:r>
              <a:rPr lang="en" sz="1729"/>
              <a:t>Discussing issues towards the end of a sprint rather than as issues arise, preventing quicker resolutions.</a:t>
            </a:r>
            <a:endParaRPr sz="1729"/>
          </a:p>
          <a:p>
            <a:pPr indent="0" lvl="0" marL="457200" rtl="0" algn="l">
              <a:lnSpc>
                <a:spcPct val="100000"/>
              </a:lnSpc>
              <a:spcBef>
                <a:spcPts val="0"/>
              </a:spcBef>
              <a:spcAft>
                <a:spcPts val="0"/>
              </a:spcAft>
              <a:buNone/>
            </a:pPr>
            <a:r>
              <a:t/>
            </a:r>
            <a:endParaRPr sz="2100"/>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Lessons Learned (Continued)</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b="1" lang="en" sz="2100"/>
              <a:t>Things We Wished We Had Done (Start Doing In The Future):</a:t>
            </a:r>
            <a:endParaRPr b="1" sz="2100"/>
          </a:p>
          <a:p>
            <a:pPr indent="-338393" lvl="0" marL="457200" rtl="0" algn="l">
              <a:lnSpc>
                <a:spcPct val="100000"/>
              </a:lnSpc>
              <a:spcBef>
                <a:spcPts val="0"/>
              </a:spcBef>
              <a:spcAft>
                <a:spcPts val="0"/>
              </a:spcAft>
              <a:buSzPts val="1729"/>
              <a:buChar char="❏"/>
            </a:pPr>
            <a:r>
              <a:rPr lang="en" sz="1729"/>
              <a:t>The team should do design mockups before a sprint, ensuring that each team member understands the product specifications and goals before coding starts.</a:t>
            </a:r>
            <a:endParaRPr sz="1729"/>
          </a:p>
          <a:p>
            <a:pPr indent="-338393" lvl="0" marL="457200" rtl="0" algn="l">
              <a:lnSpc>
                <a:spcPct val="100000"/>
              </a:lnSpc>
              <a:spcBef>
                <a:spcPts val="0"/>
              </a:spcBef>
              <a:spcAft>
                <a:spcPts val="0"/>
              </a:spcAft>
              <a:buSzPts val="1729"/>
              <a:buChar char="❏"/>
            </a:pPr>
            <a:r>
              <a:rPr lang="en" sz="1729"/>
              <a:t>Initially familiarizing with all aspects of the project, each member should have had some contribution or familiarity with the GUI and backend so that all members could be able to work on tasks related to any file or subject matter</a:t>
            </a:r>
            <a:endParaRPr sz="1729"/>
          </a:p>
          <a:p>
            <a:pPr indent="-338393" lvl="0" marL="457200" rtl="0" algn="l">
              <a:lnSpc>
                <a:spcPct val="100000"/>
              </a:lnSpc>
              <a:spcBef>
                <a:spcPts val="0"/>
              </a:spcBef>
              <a:spcAft>
                <a:spcPts val="0"/>
              </a:spcAft>
              <a:buSzPts val="1729"/>
              <a:buChar char="❏"/>
            </a:pPr>
            <a:r>
              <a:rPr lang="en" sz="1729"/>
              <a:t>Meetings with specific individuals rather than the whole team for efficient and impactful discussions</a:t>
            </a:r>
            <a:endParaRPr sz="1729"/>
          </a:p>
          <a:p>
            <a:pPr indent="-338393" lvl="0" marL="457200" rtl="0" algn="l">
              <a:lnSpc>
                <a:spcPct val="100000"/>
              </a:lnSpc>
              <a:spcBef>
                <a:spcPts val="0"/>
              </a:spcBef>
              <a:spcAft>
                <a:spcPts val="0"/>
              </a:spcAft>
              <a:buSzPts val="1729"/>
              <a:buChar char="❏"/>
            </a:pPr>
            <a:r>
              <a:rPr lang="en" sz="1729"/>
              <a:t>Review our past burn up charts more thoroughly after they are done</a:t>
            </a:r>
            <a:endParaRPr sz="1729"/>
          </a:p>
          <a:p>
            <a:pPr indent="-338393" lvl="0" marL="457200" rtl="0" algn="l">
              <a:lnSpc>
                <a:spcPct val="100000"/>
              </a:lnSpc>
              <a:spcBef>
                <a:spcPts val="0"/>
              </a:spcBef>
              <a:spcAft>
                <a:spcPts val="0"/>
              </a:spcAft>
              <a:buSzPts val="1729"/>
              <a:buChar char="❏"/>
            </a:pPr>
            <a:r>
              <a:rPr lang="en" sz="1729"/>
              <a:t>Doing front end tasks in parallel with back end task rather than incrementally increasing load.</a:t>
            </a:r>
            <a:endParaRPr sz="1729"/>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ctrTitle"/>
          </p:nvPr>
        </p:nvSpPr>
        <p:spPr>
          <a:xfrm>
            <a:off x="1814878" y="778550"/>
            <a:ext cx="57828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Thanks for Listening!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65650" y="1308138"/>
            <a:ext cx="458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As students, I’m </a:t>
            </a:r>
            <a:r>
              <a:rPr lang="en">
                <a:solidFill>
                  <a:schemeClr val="dk1"/>
                </a:solidFill>
              </a:rPr>
              <a:t>sure</a:t>
            </a:r>
            <a:r>
              <a:rPr lang="en">
                <a:solidFill>
                  <a:schemeClr val="dk1"/>
                </a:solidFill>
              </a:rPr>
              <a:t> we’ve all seen folders like this. Whether it’s notes, or lecture slides, or code, sometimes there is just too much information to parse through.</a:t>
            </a:r>
            <a:endParaRPr>
              <a:solidFill>
                <a:schemeClr val="dk1"/>
              </a:solidFill>
            </a:endParaRPr>
          </a:p>
          <a:p>
            <a:pPr indent="0" lvl="0" marL="0" rtl="0" algn="l">
              <a:spcBef>
                <a:spcPts val="1200"/>
              </a:spcBef>
              <a:spcAft>
                <a:spcPts val="1200"/>
              </a:spcAft>
              <a:buNone/>
            </a:pPr>
            <a:r>
              <a:rPr lang="en">
                <a:solidFill>
                  <a:schemeClr val="dk1"/>
                </a:solidFill>
              </a:rPr>
              <a:t>If I’m just looking for one specific term or reference, I don’t want to have to manually search all my files.</a:t>
            </a:r>
            <a:endParaRPr>
              <a:solidFill>
                <a:schemeClr val="dk1"/>
              </a:solidFill>
            </a:endParaRPr>
          </a:p>
        </p:txBody>
      </p:sp>
      <p:pic>
        <p:nvPicPr>
          <p:cNvPr id="94" name="Google Shape;94;p14"/>
          <p:cNvPicPr preferRelativeResize="0"/>
          <p:nvPr/>
        </p:nvPicPr>
        <p:blipFill>
          <a:blip r:embed="rId3">
            <a:alphaModFix/>
          </a:blip>
          <a:stretch>
            <a:fillRect/>
          </a:stretch>
        </p:blipFill>
        <p:spPr>
          <a:xfrm>
            <a:off x="5598400" y="405763"/>
            <a:ext cx="3137850" cy="433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222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Personal Knowledge Engine?</a:t>
            </a:r>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311700" y="752550"/>
            <a:ext cx="8520600" cy="8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Personal Knowledge Engine (PKE) is a program that is an alternative to the Windows File Search or to Apple’s Finder.</a:t>
            </a:r>
            <a:endParaRPr>
              <a:solidFill>
                <a:schemeClr val="dk1"/>
              </a:solidFill>
            </a:endParaRPr>
          </a:p>
        </p:txBody>
      </p:sp>
      <p:sp>
        <p:nvSpPr>
          <p:cNvPr id="101" name="Google Shape;101;p15"/>
          <p:cNvSpPr txBox="1"/>
          <p:nvPr>
            <p:ph type="title"/>
          </p:nvPr>
        </p:nvSpPr>
        <p:spPr>
          <a:xfrm>
            <a:off x="311700" y="1556238"/>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it special?</a:t>
            </a:r>
            <a:endParaRPr/>
          </a:p>
          <a:p>
            <a:pPr indent="0" lvl="0" marL="0" rtl="0" algn="l">
              <a:spcBef>
                <a:spcPts val="0"/>
              </a:spcBef>
              <a:spcAft>
                <a:spcPts val="0"/>
              </a:spcAft>
              <a:buNone/>
            </a:pPr>
            <a:r>
              <a:t/>
            </a:r>
            <a:endParaRPr/>
          </a:p>
        </p:txBody>
      </p:sp>
      <p:sp>
        <p:nvSpPr>
          <p:cNvPr id="102" name="Google Shape;102;p15"/>
          <p:cNvSpPr txBox="1"/>
          <p:nvPr>
            <p:ph idx="1" type="body"/>
          </p:nvPr>
        </p:nvSpPr>
        <p:spPr>
          <a:xfrm>
            <a:off x="311700" y="2075888"/>
            <a:ext cx="8520600" cy="80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PKE offers </a:t>
            </a:r>
            <a:r>
              <a:rPr lang="en">
                <a:solidFill>
                  <a:schemeClr val="dk1"/>
                </a:solidFill>
              </a:rPr>
              <a:t>advanced</a:t>
            </a:r>
            <a:r>
              <a:rPr lang="en">
                <a:solidFill>
                  <a:schemeClr val="dk1"/>
                </a:solidFill>
              </a:rPr>
              <a:t> search functionality not found in default file search systems, and also has the critical benefit of searching beyond just the file name.</a:t>
            </a:r>
            <a:endParaRPr>
              <a:solidFill>
                <a:schemeClr val="dk1"/>
              </a:solidFill>
            </a:endParaRPr>
          </a:p>
        </p:txBody>
      </p:sp>
      <p:sp>
        <p:nvSpPr>
          <p:cNvPr id="103" name="Google Shape;103;p15"/>
          <p:cNvSpPr txBox="1"/>
          <p:nvPr>
            <p:ph type="title"/>
          </p:nvPr>
        </p:nvSpPr>
        <p:spPr>
          <a:xfrm>
            <a:off x="311700" y="2889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should use it?</a:t>
            </a:r>
            <a:endParaRPr/>
          </a:p>
          <a:p>
            <a:pPr indent="0" lvl="0" marL="0" rtl="0" algn="l">
              <a:spcBef>
                <a:spcPts val="0"/>
              </a:spcBef>
              <a:spcAft>
                <a:spcPts val="0"/>
              </a:spcAft>
              <a:buNone/>
            </a:pPr>
            <a:r>
              <a:t/>
            </a:r>
            <a:endParaRPr/>
          </a:p>
        </p:txBody>
      </p:sp>
      <p:sp>
        <p:nvSpPr>
          <p:cNvPr id="104" name="Google Shape;104;p15"/>
          <p:cNvSpPr txBox="1"/>
          <p:nvPr>
            <p:ph idx="1" type="body"/>
          </p:nvPr>
        </p:nvSpPr>
        <p:spPr>
          <a:xfrm>
            <a:off x="311700" y="3462550"/>
            <a:ext cx="6263400" cy="1012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829">
                <a:solidFill>
                  <a:schemeClr val="dk1"/>
                </a:solidFill>
              </a:rPr>
              <a:t>While this project was inspired by the vast amount of digital notes that many students have created during the pandemic, it is intended to be </a:t>
            </a:r>
            <a:r>
              <a:rPr lang="en" sz="1829">
                <a:solidFill>
                  <a:schemeClr val="dk1"/>
                </a:solidFill>
              </a:rPr>
              <a:t>useful</a:t>
            </a:r>
            <a:r>
              <a:rPr lang="en" sz="1829">
                <a:solidFill>
                  <a:schemeClr val="dk1"/>
                </a:solidFill>
              </a:rPr>
              <a:t> to anybody with large amounts of files.</a:t>
            </a:r>
            <a:endParaRPr sz="1829">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2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a:t>
            </a:r>
            <a:endParaRPr/>
          </a:p>
        </p:txBody>
      </p:sp>
      <p:sp>
        <p:nvSpPr>
          <p:cNvPr id="110" name="Google Shape;110;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While file search has a simple foundation, we found that many useful features could be added on top of this simple software idea. Unfortunately, some of these ideas proved to be too complex to implement in the given time.</a:t>
            </a:r>
            <a:endParaRPr>
              <a:solidFill>
                <a:schemeClr val="dk1"/>
              </a:solidFill>
            </a:endParaRPr>
          </a:p>
          <a:p>
            <a:pPr indent="0" lvl="0" marL="0" rtl="0" algn="l">
              <a:spcBef>
                <a:spcPts val="1200"/>
              </a:spcBef>
              <a:spcAft>
                <a:spcPts val="0"/>
              </a:spcAft>
              <a:buNone/>
            </a:pPr>
            <a:r>
              <a:rPr lang="en">
                <a:solidFill>
                  <a:schemeClr val="dk1"/>
                </a:solidFill>
              </a:rPr>
              <a:t>Key Goals:</a:t>
            </a:r>
            <a:endParaRPr>
              <a:solidFill>
                <a:schemeClr val="dk1"/>
              </a:solidFill>
            </a:endParaRPr>
          </a:p>
          <a:p>
            <a:pPr indent="-342900" lvl="0" marL="457200" rtl="0" algn="l">
              <a:spcBef>
                <a:spcPts val="1200"/>
              </a:spcBef>
              <a:spcAft>
                <a:spcPts val="0"/>
              </a:spcAft>
              <a:buClr>
                <a:srgbClr val="38761D"/>
              </a:buClr>
              <a:buSzPts val="1800"/>
              <a:buChar char="●"/>
            </a:pPr>
            <a:r>
              <a:rPr lang="en">
                <a:solidFill>
                  <a:srgbClr val="38761D"/>
                </a:solidFill>
              </a:rPr>
              <a:t>Search File For String And Display Search Hits</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Clean, Useful </a:t>
            </a:r>
            <a:r>
              <a:rPr lang="en">
                <a:solidFill>
                  <a:srgbClr val="38761D"/>
                </a:solidFill>
              </a:rPr>
              <a:t>GUI</a:t>
            </a:r>
            <a:endParaRPr>
              <a:solidFill>
                <a:srgbClr val="38761D"/>
              </a:solidFill>
            </a:endParaRPr>
          </a:p>
          <a:p>
            <a:pPr indent="-342900" lvl="0" marL="457200" rtl="0" algn="l">
              <a:spcBef>
                <a:spcPts val="0"/>
              </a:spcBef>
              <a:spcAft>
                <a:spcPts val="0"/>
              </a:spcAft>
              <a:buClr>
                <a:srgbClr val="38761D"/>
              </a:buClr>
              <a:buSzPts val="1800"/>
              <a:buChar char="●"/>
            </a:pPr>
            <a:r>
              <a:rPr lang="en">
                <a:solidFill>
                  <a:srgbClr val="38761D"/>
                </a:solidFill>
              </a:rPr>
              <a:t>Search Whole Directories</a:t>
            </a:r>
            <a:endParaRPr>
              <a:solidFill>
                <a:srgbClr val="38761D"/>
              </a:solidFill>
            </a:endParaRPr>
          </a:p>
          <a:p>
            <a:pPr indent="-342900" lvl="0" marL="457200" rtl="0" algn="l">
              <a:spcBef>
                <a:spcPts val="0"/>
              </a:spcBef>
              <a:spcAft>
                <a:spcPts val="0"/>
              </a:spcAft>
              <a:buClr>
                <a:srgbClr val="990000"/>
              </a:buClr>
              <a:buSzPts val="1800"/>
              <a:buChar char="●"/>
            </a:pPr>
            <a:r>
              <a:rPr lang="en">
                <a:solidFill>
                  <a:srgbClr val="990000"/>
                </a:solidFill>
              </a:rPr>
              <a:t>Natural Language Processing</a:t>
            </a:r>
            <a:endParaRPr>
              <a:solidFill>
                <a:srgbClr val="990000"/>
              </a:solidFill>
            </a:endParaRPr>
          </a:p>
          <a:p>
            <a:pPr indent="-342900" lvl="0" marL="457200" rtl="0" algn="l">
              <a:spcBef>
                <a:spcPts val="0"/>
              </a:spcBef>
              <a:spcAft>
                <a:spcPts val="0"/>
              </a:spcAft>
              <a:buClr>
                <a:srgbClr val="990000"/>
              </a:buClr>
              <a:buSzPts val="1800"/>
              <a:buChar char="●"/>
            </a:pPr>
            <a:r>
              <a:rPr lang="en">
                <a:solidFill>
                  <a:srgbClr val="990000"/>
                </a:solidFill>
              </a:rPr>
              <a:t>OCR Image Search</a:t>
            </a:r>
            <a:endParaRPr>
              <a:solidFill>
                <a:srgbClr val="99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title="trimmed-denoised.mp4">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p:nvPr/>
        </p:nvSpPr>
        <p:spPr>
          <a:xfrm rot="5400000">
            <a:off x="5712318" y="2047082"/>
            <a:ext cx="2771100" cy="2918100"/>
          </a:xfrm>
          <a:prstGeom prst="snip1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122" name="Google Shape;122;p18"/>
          <p:cNvPicPr preferRelativeResize="0"/>
          <p:nvPr/>
        </p:nvPicPr>
        <p:blipFill>
          <a:blip r:embed="rId3">
            <a:alphaModFix/>
          </a:blip>
          <a:stretch>
            <a:fillRect/>
          </a:stretch>
        </p:blipFill>
        <p:spPr>
          <a:xfrm>
            <a:off x="1691175" y="1153200"/>
            <a:ext cx="5761651" cy="3246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r>
              <a:rPr lang="en"/>
              <a:t> Used</a:t>
            </a:r>
            <a:endParaRPr/>
          </a:p>
        </p:txBody>
      </p:sp>
      <p:sp>
        <p:nvSpPr>
          <p:cNvPr id="128" name="Google Shape;128;p19"/>
          <p:cNvSpPr txBox="1"/>
          <p:nvPr>
            <p:ph idx="1" type="body"/>
          </p:nvPr>
        </p:nvSpPr>
        <p:spPr>
          <a:xfrm>
            <a:off x="311700" y="1152475"/>
            <a:ext cx="8520600" cy="184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Backend: PyQt5</a:t>
            </a:r>
            <a:endParaRPr/>
          </a:p>
          <a:p>
            <a:pPr indent="-317500" lvl="1" marL="914400" rtl="0" algn="l">
              <a:spcBef>
                <a:spcPts val="0"/>
              </a:spcBef>
              <a:spcAft>
                <a:spcPts val="0"/>
              </a:spcAft>
              <a:buSzPts val="1400"/>
              <a:buChar char="○"/>
            </a:pPr>
            <a:r>
              <a:rPr lang="en"/>
              <a:t>Popular GUI model</a:t>
            </a:r>
            <a:endParaRPr/>
          </a:p>
          <a:p>
            <a:pPr indent="-317500" lvl="1" marL="914400" rtl="0" algn="l">
              <a:spcBef>
                <a:spcPts val="0"/>
              </a:spcBef>
              <a:spcAft>
                <a:spcPts val="0"/>
              </a:spcAft>
              <a:buSzPts val="1400"/>
              <a:buChar char="○"/>
            </a:pPr>
            <a:r>
              <a:rPr lang="en"/>
              <a:t>Works on Windows, Mac, Unix</a:t>
            </a:r>
            <a:endParaRPr/>
          </a:p>
          <a:p>
            <a:pPr indent="-342900" lvl="0" marL="457200" rtl="0" algn="l">
              <a:spcBef>
                <a:spcPts val="0"/>
              </a:spcBef>
              <a:spcAft>
                <a:spcPts val="0"/>
              </a:spcAft>
              <a:buSzPts val="1800"/>
              <a:buChar char="●"/>
            </a:pPr>
            <a:r>
              <a:rPr lang="en"/>
              <a:t>Python</a:t>
            </a:r>
            <a:endParaRPr/>
          </a:p>
          <a:p>
            <a:pPr indent="-317500" lvl="1" marL="914400" rtl="0" algn="l">
              <a:spcBef>
                <a:spcPts val="0"/>
              </a:spcBef>
              <a:spcAft>
                <a:spcPts val="0"/>
              </a:spcAft>
              <a:buSzPts val="1400"/>
              <a:buChar char="○"/>
            </a:pPr>
            <a:r>
              <a:rPr lang="en"/>
              <a:t>Versatile </a:t>
            </a:r>
            <a:endParaRPr/>
          </a:p>
          <a:p>
            <a:pPr indent="-317500" lvl="1" marL="914400" rtl="0" algn="l">
              <a:spcBef>
                <a:spcPts val="0"/>
              </a:spcBef>
              <a:spcAft>
                <a:spcPts val="0"/>
              </a:spcAft>
              <a:buSzPts val="1400"/>
              <a:buChar char="○"/>
            </a:pPr>
            <a:r>
              <a:rPr lang="en"/>
              <a:t>Already known by all group members</a:t>
            </a:r>
            <a:endParaRPr/>
          </a:p>
        </p:txBody>
      </p:sp>
      <p:pic>
        <p:nvPicPr>
          <p:cNvPr id="129" name="Google Shape;129;p19"/>
          <p:cNvPicPr preferRelativeResize="0"/>
          <p:nvPr/>
        </p:nvPicPr>
        <p:blipFill>
          <a:blip r:embed="rId3">
            <a:alphaModFix/>
          </a:blip>
          <a:stretch>
            <a:fillRect/>
          </a:stretch>
        </p:blipFill>
        <p:spPr>
          <a:xfrm>
            <a:off x="4572000" y="1074675"/>
            <a:ext cx="1807628" cy="2156099"/>
          </a:xfrm>
          <a:prstGeom prst="rect">
            <a:avLst/>
          </a:prstGeom>
          <a:noFill/>
          <a:ln>
            <a:noFill/>
          </a:ln>
        </p:spPr>
      </p:pic>
      <p:pic>
        <p:nvPicPr>
          <p:cNvPr id="130" name="Google Shape;130;p19"/>
          <p:cNvPicPr preferRelativeResize="0"/>
          <p:nvPr/>
        </p:nvPicPr>
        <p:blipFill>
          <a:blip r:embed="rId4">
            <a:alphaModFix/>
          </a:blip>
          <a:stretch>
            <a:fillRect/>
          </a:stretch>
        </p:blipFill>
        <p:spPr>
          <a:xfrm>
            <a:off x="6943963" y="1152475"/>
            <a:ext cx="2156099" cy="2156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36" name="Google Shape;136;p20"/>
          <p:cNvSpPr txBox="1"/>
          <p:nvPr>
            <p:ph idx="1" type="body"/>
          </p:nvPr>
        </p:nvSpPr>
        <p:spPr>
          <a:xfrm>
            <a:off x="311700" y="1017800"/>
            <a:ext cx="8520600" cy="33390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Clr>
                <a:schemeClr val="dk1"/>
              </a:buClr>
              <a:buSzPts val="2000"/>
              <a:buChar char="●"/>
            </a:pPr>
            <a:r>
              <a:rPr lang="en" sz="2000">
                <a:solidFill>
                  <a:schemeClr val="dk1"/>
                </a:solidFill>
              </a:rPr>
              <a:t>Group </a:t>
            </a:r>
            <a:r>
              <a:rPr lang="en" sz="2000">
                <a:solidFill>
                  <a:schemeClr val="dk1"/>
                </a:solidFill>
              </a:rPr>
              <a:t>management</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Represented a new and unfamiliar style of work compared to most of our other coding and project based classes.</a:t>
            </a:r>
            <a:endParaRPr sz="16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Collaborative coding</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While many of us have coded collaboratively in the past, the new and specific structure for this collaboration was at times challenging.</a:t>
            </a:r>
            <a:endParaRPr sz="16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New technology</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This project required the learning of some new and unfamiliar technologies and libraries to create an effective project, which could be confusing at times. Some of the stretch goals had such complex technology that the goal had to be removed from the project.</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256625" y="323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Achievements</a:t>
            </a:r>
            <a:endParaRPr/>
          </a:p>
        </p:txBody>
      </p:sp>
      <p:sp>
        <p:nvSpPr>
          <p:cNvPr id="142" name="Google Shape;142;p21"/>
          <p:cNvSpPr txBox="1"/>
          <p:nvPr>
            <p:ph idx="1" type="body"/>
          </p:nvPr>
        </p:nvSpPr>
        <p:spPr>
          <a:xfrm>
            <a:off x="311700" y="104582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1"/>
              </a:buClr>
              <a:buSzPts val="2000"/>
              <a:buChar char="●"/>
            </a:pPr>
            <a:r>
              <a:rPr lang="en" sz="2000">
                <a:solidFill>
                  <a:schemeClr val="dk1"/>
                </a:solidFill>
              </a:rPr>
              <a:t>The project was completed!</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Group collaboration and specialization</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By the end of the project, group members had all </a:t>
            </a:r>
            <a:r>
              <a:rPr lang="en" sz="1600">
                <a:solidFill>
                  <a:schemeClr val="dk1"/>
                </a:solidFill>
              </a:rPr>
              <a:t>contributed</a:t>
            </a:r>
            <a:r>
              <a:rPr lang="en" sz="1600">
                <a:solidFill>
                  <a:schemeClr val="dk1"/>
                </a:solidFill>
              </a:rPr>
              <a:t> in valuable ways to the code, and had each developed one or more area of specialization or knowledge within our large project.</a:t>
            </a:r>
            <a:endParaRPr sz="16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Management streamlining</a:t>
            </a:r>
            <a:endParaRPr sz="20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Over each sprint, we improved our ability to stay on task and get work done at a </a:t>
            </a:r>
            <a:r>
              <a:rPr lang="en" sz="1600">
                <a:solidFill>
                  <a:schemeClr val="dk1"/>
                </a:solidFill>
              </a:rPr>
              <a:t>reasonable rate, meaning that while the first few sprints could be painful and confusing, the final sprints were straightforward and understood by all.</a:t>
            </a:r>
            <a:r>
              <a:rPr lang="en" sz="1600">
                <a:solidFill>
                  <a:schemeClr val="dk1"/>
                </a:solidFill>
              </a:rPr>
              <a:t> </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