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84" r:id="rId5"/>
    <p:sldId id="286" r:id="rId6"/>
    <p:sldId id="287" r:id="rId7"/>
    <p:sldId id="285" r:id="rId8"/>
    <p:sldId id="262" r:id="rId9"/>
    <p:sldId id="288" r:id="rId10"/>
    <p:sldId id="297" r:id="rId11"/>
    <p:sldId id="298" r:id="rId12"/>
    <p:sldId id="299" r:id="rId13"/>
    <p:sldId id="305" r:id="rId14"/>
    <p:sldId id="300" r:id="rId15"/>
    <p:sldId id="301" r:id="rId16"/>
    <p:sldId id="302" r:id="rId17"/>
    <p:sldId id="306" r:id="rId18"/>
    <p:sldId id="307" r:id="rId19"/>
    <p:sldId id="308" r:id="rId20"/>
    <p:sldId id="309" r:id="rId21"/>
    <p:sldId id="310" r:id="rId22"/>
    <p:sldId id="311" r:id="rId23"/>
    <p:sldId id="303" r:id="rId24"/>
    <p:sldId id="289" r:id="rId25"/>
    <p:sldId id="304" r:id="rId26"/>
    <p:sldId id="294" r:id="rId27"/>
    <p:sldId id="295" r:id="rId2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DD287-3B22-4511-83C6-E3B68839D668}" v="5757" dt="2023-07-05T05:48:47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/>
    <p:restoredTop sz="9489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54" y="6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37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9C107F4A-E146-8802-691C-9C6A2CEC7D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C647BC-78C2-2F88-4C82-2948F2628B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D111B09-CA48-4BCF-97F5-9B601DBBC991}" type="datetime1">
              <a:rPr lang="es-ES" smtClean="0"/>
              <a:t>05/07/2023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81357E-C136-A32E-75B3-197F49A4AE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D6F9F0B-DA98-CF56-BCF7-6C974B644E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7B09195C-B6E6-4AEB-A4EB-70D900F25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92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0C0484F-50E2-418A-A642-2DFD2A840DB6}" type="datetime1">
              <a:rPr lang="es-ES" smtClean="0"/>
              <a:t>05/07/2023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980D3DFC-11A7-4DDF-8AEE-A5ACE051EB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8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8958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1307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667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576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296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37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866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1080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6353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96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980D3DFC-11A7-4DDF-8AEE-A5ACE051EBF3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54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90000"/>
              </a:lnSpc>
              <a:defRPr lang="es-ES" sz="54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 rtlCol="0"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lang="es-ES" sz="20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15" name="Marcador de posición de imagen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s-ES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cala de tiemp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0" name="Marcador de texto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texto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39" name="Marcador de texto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texto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Marcador de texto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20" name="Marcador de texto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contenido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Marcador de texto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19" name="Marcador de texto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20" name="Marcador de texto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contenido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 rtlCol="0"/>
          <a:lstStyle>
            <a:lvl1pPr algn="l">
              <a:lnSpc>
                <a:spcPct val="90000"/>
              </a:lnSpc>
              <a:defRPr lang="es-ES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endParaRPr lang="es-ES" noProof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  <a:lvl2pPr>
              <a:defRPr lang="es-ES" sz="1400"/>
            </a:lvl2pPr>
            <a:lvl3pPr>
              <a:defRPr lang="es-ES" sz="1200"/>
            </a:lvl3pPr>
            <a:lvl4pPr>
              <a:defRPr lang="es-ES" sz="1100"/>
            </a:lvl4pPr>
            <a:lvl5pPr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rtlCol="0" anchor="t">
            <a:noAutofit/>
          </a:bodyPr>
          <a:lstStyle>
            <a:lvl1pPr marL="0" indent="0" algn="l">
              <a:lnSpc>
                <a:spcPct val="90000"/>
              </a:lnSpc>
              <a:defRPr lang="es-ES" sz="60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15" name="Marcador de posición de imagen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s-ES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Marcador de texto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2" name="Marcador de texto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3" name="Marcador de texto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4" name="Marcador de texto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5" name="Marcador de texto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texto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 rtlCol="0"/>
          <a:lstStyle>
            <a:lvl1pPr algn="l">
              <a:lnSpc>
                <a:spcPct val="90000"/>
              </a:lnSpc>
              <a:defRPr lang="es-ES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 rtlCol="0"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lang="es-ES" sz="1600"/>
            </a:lvl1pPr>
            <a:lvl2pPr>
              <a:defRPr lang="es-ES" sz="1400"/>
            </a:lvl2pPr>
            <a:lvl3pPr>
              <a:defRPr lang="es-ES" sz="1200"/>
            </a:lvl3pPr>
            <a:lvl4pPr>
              <a:defRPr lang="es-ES" sz="1100"/>
            </a:lvl4pPr>
            <a:lvl5pPr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la secció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rtlCol="0" anchor="t"/>
          <a:lstStyle>
            <a:lvl1pPr algn="l">
              <a:defRPr lang="es-ES" sz="44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00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rtlCol="0" anchor="ctr"/>
          <a:lstStyle>
            <a:lvl1pPr algn="l">
              <a:lnSpc>
                <a:spcPct val="90000"/>
              </a:lnSpc>
              <a:defRPr lang="es-ES"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rtlCol="0" anchor="t"/>
          <a:lstStyle>
            <a:lvl1pPr marL="0" indent="0">
              <a:buNone/>
              <a:defRPr lang="es-ES"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 rtlCol="0"/>
          <a:lstStyle>
            <a:lvl1pPr marL="0" indent="0">
              <a:buNone/>
              <a:defRPr lang="es-ES"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1" name="Marcador de texto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Marcador de texto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Marcador de posición de imagen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4" name="Marcador de texto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Marcador de texto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6" name="Marcador de posición de imagen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7" name="Marcador de texto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46634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s-ES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6" name="Marcador de texto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7" name="Marcador de posición de imagen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47" name="Marcador de texto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1" name="Marcador de texto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8" name="Marcador de texto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9" name="Marcador de posición de imagen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50" name="Marcador de texto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Marcador de texto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Marcador de posición de imagen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4" name="Marcador de texto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1" name="Marcador de texto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2" name="Marcador de posición de imagen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53" name="Marcador de texto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Marcador de texto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6" name="Marcador de posición de imagen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37" name="Marcador de texto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4" name="Marcador de texto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5" name="Marcador de posición de imagen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endParaRPr lang="es-ES" noProof="0"/>
          </a:p>
        </p:txBody>
      </p:sp>
      <p:sp>
        <p:nvSpPr>
          <p:cNvPr id="56" name="Marcador de texto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rtlCol="0" anchor="ctr"/>
          <a:lstStyle>
            <a:lvl1pPr algn="l">
              <a:defRPr lang="es-ES" sz="54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Marcador de posición de imagen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endParaRPr lang="es-ES" noProof="0"/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8" name="Marcador de texto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8" name="Marcador de posición de imagen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endParaRPr lang="es-ES" noProof="0"/>
          </a:p>
        </p:txBody>
      </p:sp>
      <p:sp>
        <p:nvSpPr>
          <p:cNvPr id="54" name="Marcador de texto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9" name="Marcador de texto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9" name="Marcador de posición de imagen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endParaRPr lang="es-ES" noProof="0"/>
          </a:p>
        </p:txBody>
      </p:sp>
      <p:sp>
        <p:nvSpPr>
          <p:cNvPr id="55" name="Marcador de texto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0" name="Marcador de texto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0" name="Marcador de posición de imagen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endParaRPr lang="es-ES" noProof="0"/>
          </a:p>
        </p:txBody>
      </p:sp>
      <p:sp>
        <p:nvSpPr>
          <p:cNvPr id="56" name="Marcador de texto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1" name="Marcador de texto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1" name="Marcador de posición de imagen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endParaRPr lang="es-ES" noProof="0"/>
          </a:p>
        </p:txBody>
      </p:sp>
      <p:sp>
        <p:nvSpPr>
          <p:cNvPr id="57" name="Marcador de texto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2" name="Marcador de texto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s-ES" sz="900" spc="-2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Título de la presentación</a:t>
            </a:r>
            <a:endParaRPr lang="es-ES" spc="-2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s-ES" sz="9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s-ES" smtClean="0"/>
              <a:pPr/>
              <a:t>‹Nº›</a:t>
            </a:fld>
            <a:endParaRPr lang="es-ES" sz="9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538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lang="es-ES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springframework.security/spring-security-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mvnrepository.com/artifact/org.springframework.security/spring-security-confi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2C07769-D23F-7D4D-63D9-877E35A42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402" y="826668"/>
            <a:ext cx="3834628" cy="4928616"/>
          </a:xfrm>
        </p:spPr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39" y="2240280"/>
            <a:ext cx="5201371" cy="1709928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6000" dirty="0"/>
              <a:t>Trabajo Práctico Integrador</a:t>
            </a:r>
            <a:endParaRPr lang="es-ES" dirty="0"/>
          </a:p>
        </p:txBody>
      </p:sp>
      <p:sp>
        <p:nvSpPr>
          <p:cNvPr id="26" name="Subtítulo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marL="54610"/>
            <a:r>
              <a:rPr lang="es-ES" b="1" dirty="0"/>
              <a:t>Grupo 8</a:t>
            </a:r>
          </a:p>
          <a:p>
            <a:pPr marL="54610"/>
            <a:r>
              <a:rPr lang="es-ES" err="1"/>
              <a:t>Cavana</a:t>
            </a:r>
            <a:r>
              <a:rPr lang="es-ES" dirty="0"/>
              <a:t> Lucia</a:t>
            </a:r>
          </a:p>
          <a:p>
            <a:pPr marL="54610"/>
            <a:r>
              <a:rPr lang="es-ES" dirty="0"/>
              <a:t>Castro Cristian</a:t>
            </a:r>
          </a:p>
          <a:p>
            <a:pPr marL="54610"/>
            <a:r>
              <a:rPr lang="es-ES" dirty="0"/>
              <a:t>Roa Lautaro</a:t>
            </a:r>
          </a:p>
          <a:p>
            <a:pPr marL="54610"/>
            <a:endParaRPr lang="es-ES" dirty="0"/>
          </a:p>
          <a:p>
            <a:pPr marL="54610"/>
            <a:endParaRPr lang="es-ES"/>
          </a:p>
        </p:txBody>
      </p:sp>
      <p:pic>
        <p:nvPicPr>
          <p:cNvPr id="2" name="Imagen 2" descr="Icono&#10;&#10;Descripción generada automáticamente">
            <a:extLst>
              <a:ext uri="{FF2B5EF4-FFF2-40B4-BE49-F238E27FC236}">
                <a16:creationId xmlns:a16="http://schemas.microsoft.com/office/drawing/2014/main" id="{AA8C2888-42F5-9530-DDCA-20EC37607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518" y="1815142"/>
            <a:ext cx="3227716" cy="32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122457" y="305220"/>
            <a:ext cx="7962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AUTENTICACION DEL USUARIO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185708" y="1707610"/>
            <a:ext cx="438988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En nuestro archivo security-config.xml tendremos una instancia de esta clase llamada "</a:t>
            </a:r>
            <a:r>
              <a:rPr lang="es-ES" dirty="0" err="1"/>
              <a:t>UsuarioDetailsService</a:t>
            </a:r>
            <a:r>
              <a:rPr lang="es-ES" dirty="0"/>
              <a:t>" la cual implementa una interfaz "</a:t>
            </a:r>
            <a:r>
              <a:rPr lang="es-ES" dirty="0" err="1"/>
              <a:t>UserDetailService</a:t>
            </a:r>
            <a:r>
              <a:rPr lang="es-ES" dirty="0"/>
              <a:t>" la misma </a:t>
            </a:r>
            <a:r>
              <a:rPr lang="es-ES" dirty="0">
                <a:ea typeface="+mn-lt"/>
                <a:cs typeface="+mn-lt"/>
              </a:rPr>
              <a:t>se utiliza para recuperar datos relacionados con el usuario. Tiene un método llamado </a:t>
            </a:r>
            <a:r>
              <a:rPr lang="es-ES" dirty="0" err="1">
                <a:ea typeface="+mn-lt"/>
                <a:cs typeface="+mn-lt"/>
              </a:rPr>
              <a:t>loadUserByUsername</a:t>
            </a:r>
            <a:r>
              <a:rPr lang="es-ES" dirty="0">
                <a:ea typeface="+mn-lt"/>
                <a:cs typeface="+mn-lt"/>
              </a:rPr>
              <a:t> () que se puede sobrescribir para personalizar el proceso de búsqueda del usuario.</a:t>
            </a:r>
            <a:endParaRPr lang="es-ES" dirty="0"/>
          </a:p>
        </p:txBody>
      </p:sp>
      <p:pic>
        <p:nvPicPr>
          <p:cNvPr id="2" name="Imagen 3" descr="Texto&#10;&#10;Descripción generada automáticamente">
            <a:extLst>
              <a:ext uri="{FF2B5EF4-FFF2-40B4-BE49-F238E27FC236}">
                <a16:creationId xmlns:a16="http://schemas.microsoft.com/office/drawing/2014/main" id="{C90D7041-33D7-173D-CF88-6DA28743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375" y="1706379"/>
            <a:ext cx="7427780" cy="24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1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122457" y="305220"/>
            <a:ext cx="7962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CREACION DEL FORMULARIO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444500" y="2210817"/>
            <a:ext cx="483558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En nuestro JSP de </a:t>
            </a:r>
            <a:r>
              <a:rPr lang="es-ES" dirty="0" err="1"/>
              <a:t>Login</a:t>
            </a:r>
            <a:r>
              <a:rPr lang="es-ES" dirty="0"/>
              <a:t> crearemos un formulario, el cual tendrá 3 campos necesarios, uno para el CSRF.TOKEN (un token generado automáticamente para validar la sesión del usuario), otro para el usuario y la contraseña. Cuando enviamos el formulario, activaremos la verificación del usuario, la misma está configurada en el archivo </a:t>
            </a:r>
            <a:r>
              <a:rPr lang="es-ES" b="1" dirty="0"/>
              <a:t>security-config.xml.</a:t>
            </a:r>
            <a:endParaRPr lang="es-ES" dirty="0"/>
          </a:p>
        </p:txBody>
      </p:sp>
      <p:pic>
        <p:nvPicPr>
          <p:cNvPr id="4" name="Imagen 5" descr="Texto&#10;&#10;Descripción generada automáticamente">
            <a:extLst>
              <a:ext uri="{FF2B5EF4-FFF2-40B4-BE49-F238E27FC236}">
                <a16:creationId xmlns:a16="http://schemas.microsoft.com/office/drawing/2014/main" id="{2B5AEE22-6C3E-8072-DC72-BE14C48B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966" y="2212319"/>
            <a:ext cx="6165011" cy="24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5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122457" y="305220"/>
            <a:ext cx="7962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CONFIGURACION DEL CONTROLLER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403808" y="2210817"/>
            <a:ext cx="483558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Al pasar las validaciones de </a:t>
            </a:r>
            <a:r>
              <a:rPr lang="es-ES" dirty="0" err="1"/>
              <a:t>spring</a:t>
            </a:r>
            <a:r>
              <a:rPr lang="es-ES" dirty="0"/>
              <a:t> </a:t>
            </a:r>
            <a:r>
              <a:rPr lang="es-ES" dirty="0" err="1"/>
              <a:t>security</a:t>
            </a:r>
            <a:r>
              <a:rPr lang="es-ES" dirty="0"/>
              <a:t>, en caso de que todo se </a:t>
            </a:r>
            <a:r>
              <a:rPr lang="es-ES" u="sng" dirty="0"/>
              <a:t>haya</a:t>
            </a:r>
            <a:r>
              <a:rPr lang="es-ES" dirty="0"/>
              <a:t> ingresado correctamente </a:t>
            </a:r>
            <a:r>
              <a:rPr lang="es-ES" dirty="0">
                <a:ea typeface="+mn-lt"/>
                <a:cs typeface="+mn-lt"/>
              </a:rPr>
              <a:t>redirigirá  </a:t>
            </a:r>
            <a:r>
              <a:rPr lang="es-ES" dirty="0"/>
              <a:t>al HOME, caso contrario redirigirá nuevamente al </a:t>
            </a:r>
            <a:r>
              <a:rPr lang="es-ES" dirty="0" err="1"/>
              <a:t>login</a:t>
            </a:r>
            <a:r>
              <a:rPr lang="es-ES" dirty="0"/>
              <a:t> con un parámetro adicional "error" el cual utilizaremos para mostrar un mensaje de que las credenciales no son correctas.</a:t>
            </a:r>
          </a:p>
          <a:p>
            <a:r>
              <a:rPr lang="es-ES" dirty="0"/>
              <a:t>Dentro del </a:t>
            </a:r>
            <a:r>
              <a:rPr lang="es-ES" b="1" dirty="0"/>
              <a:t>LoginController.java</a:t>
            </a:r>
            <a:r>
              <a:rPr lang="es-ES" dirty="0"/>
              <a:t> ya que estamos trabajando con Spring MVC manejaremos las peticiones HTML para manejar las redirecciones.</a:t>
            </a:r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BE6037F1-C22A-94E3-28B3-15444595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87" y="1524948"/>
            <a:ext cx="6567577" cy="369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172749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4800" dirty="0"/>
              <a:t>RESULTADO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“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0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err="1">
                <a:solidFill>
                  <a:schemeClr val="bg1"/>
                </a:solidFill>
              </a:rPr>
              <a:t>Login</a:t>
            </a:r>
            <a:endParaRPr lang="es-ES" sz="2800">
              <a:solidFill>
                <a:schemeClr val="bg1"/>
              </a:solidFill>
            </a:endParaRPr>
          </a:p>
        </p:txBody>
      </p:sp>
      <p:pic>
        <p:nvPicPr>
          <p:cNvPr id="15" name="Imagen 1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ADE80C1-05B0-CA37-7524-7F4453EE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6" y="755429"/>
            <a:ext cx="11700293" cy="53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6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dirty="0" err="1">
                <a:solidFill>
                  <a:schemeClr val="bg1"/>
                </a:solidFill>
              </a:rPr>
              <a:t>Login</a:t>
            </a:r>
            <a:r>
              <a:rPr lang="es-ES" sz="2800" dirty="0">
                <a:solidFill>
                  <a:schemeClr val="bg1"/>
                </a:solidFill>
              </a:rPr>
              <a:t> con error</a:t>
            </a:r>
          </a:p>
        </p:txBody>
      </p:sp>
      <p:pic>
        <p:nvPicPr>
          <p:cNvPr id="2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FE9362E0-6720-891A-24F6-2FC4E68C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2" y="760913"/>
            <a:ext cx="11700293" cy="53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dirty="0">
                <a:solidFill>
                  <a:schemeClr val="bg1"/>
                </a:solidFill>
              </a:rPr>
              <a:t>Pantalla Inicio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3" descr="Forma&#10;&#10;Descripción generada automáticamente">
            <a:extLst>
              <a:ext uri="{FF2B5EF4-FFF2-40B4-BE49-F238E27FC236}">
                <a16:creationId xmlns:a16="http://schemas.microsoft.com/office/drawing/2014/main" id="{EF89AC1C-C120-C9DA-8842-AE919DF5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6" y="701975"/>
            <a:ext cx="11944708" cy="54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7101078" cy="2099004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dirty="0">
                <a:solidFill>
                  <a:schemeClr val="bg1"/>
                </a:solidFill>
              </a:rPr>
              <a:t>Pantalla Préstamo (ROLE_PRESTAMO)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3" descr="Tabla&#10;&#10;Descripción generada automáticamente">
            <a:extLst>
              <a:ext uri="{FF2B5EF4-FFF2-40B4-BE49-F238E27FC236}">
                <a16:creationId xmlns:a16="http://schemas.microsoft.com/office/drawing/2014/main" id="{9BBAFB8D-A363-4113-EC9F-F82476E9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2" y="684938"/>
            <a:ext cx="12016595" cy="54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0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dirty="0">
                <a:solidFill>
                  <a:schemeClr val="bg1"/>
                </a:solidFill>
              </a:rPr>
              <a:t>Pantalla Cliente (ROLE_CLIENTE)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3" descr="Tabla&#10;&#10;Descripción generada automáticamente">
            <a:extLst>
              <a:ext uri="{FF2B5EF4-FFF2-40B4-BE49-F238E27FC236}">
                <a16:creationId xmlns:a16="http://schemas.microsoft.com/office/drawing/2014/main" id="{C315A7F6-1B4E-1237-5CC8-3A7787F2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9" y="731766"/>
            <a:ext cx="11786558" cy="53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8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460F9CA-AFA7-A71F-6EA8-D8771E1E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174296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2800" dirty="0">
                <a:solidFill>
                  <a:schemeClr val="bg1"/>
                </a:solidFill>
              </a:rPr>
              <a:t>404 Error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3">
            <a:extLst>
              <a:ext uri="{FF2B5EF4-FFF2-40B4-BE49-F238E27FC236}">
                <a16:creationId xmlns:a16="http://schemas.microsoft.com/office/drawing/2014/main" id="{6438FD3C-84E1-9E1E-3C49-6164D2B60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2" y="758621"/>
            <a:ext cx="11685916" cy="535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2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Que veremos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1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3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4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5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1573" y="4310735"/>
            <a:ext cx="2263974" cy="63093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¿Qué es </a:t>
            </a:r>
            <a:r>
              <a:rPr lang="es-ES" dirty="0" err="1"/>
              <a:t>spring</a:t>
            </a:r>
            <a:r>
              <a:rPr lang="es-ES" dirty="0"/>
              <a:t> </a:t>
            </a:r>
            <a:r>
              <a:rPr lang="es-ES" dirty="0" err="1"/>
              <a:t>security</a:t>
            </a:r>
            <a:r>
              <a:rPr lang="es-ES" dirty="0"/>
              <a:t>?</a:t>
            </a:r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1"/>
            <a:ext cx="1947672" cy="88784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Como funciona</a:t>
            </a:r>
          </a:p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10177" y="4315103"/>
            <a:ext cx="2367295" cy="88784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Implementación</a:t>
            </a:r>
          </a:p>
          <a:p>
            <a:pPr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3"/>
            <a:ext cx="1947672" cy="88784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Resultado</a:t>
            </a:r>
          </a:p>
          <a:p>
            <a:pPr rtl="0"/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Conclusiones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172749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4800" dirty="0"/>
              <a:t>CONCLUSIONES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“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576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Ventajas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>
                <a:latin typeface="Century Gothic"/>
              </a:rPr>
              <a:t>Integración con ecosistema Spring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790359" cy="2528887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Amplia funcionalidad</a:t>
            </a:r>
          </a:p>
          <a:p>
            <a:pPr rtl="0"/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787679" cy="2528887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Configuración flexible</a:t>
            </a:r>
          </a:p>
          <a:p>
            <a:pPr rtl="0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6596" y="3914620"/>
            <a:ext cx="3017716" cy="2643905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Soporta distintos mecanismos de autenticación</a:t>
            </a:r>
          </a:p>
          <a:p>
            <a:pPr rtl="0"/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7306" y="3972129"/>
            <a:ext cx="3132735" cy="2701415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Compatibilidad con estándares de seguridad</a:t>
            </a:r>
          </a:p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Desventajas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>
                <a:latin typeface="Century Gothic"/>
              </a:rPr>
              <a:t>Curva de aprendizaje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816433" cy="2528887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Configuración compleja</a:t>
            </a:r>
          </a:p>
          <a:p>
            <a:pPr rtl="0"/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787679" cy="2528887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Sobrecarga en pequeñas aplicaciones</a:t>
            </a:r>
          </a:p>
          <a:p>
            <a:pPr rtl="0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9124" y="3885865"/>
            <a:ext cx="2730169" cy="2643905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Dependencia con el ecosistema Spring</a:t>
            </a:r>
            <a:endParaRPr lang="es-ES"/>
          </a:p>
          <a:p>
            <a:pPr rtl="0"/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4815" y="3943374"/>
            <a:ext cx="2830811" cy="2528887"/>
          </a:xfrm>
        </p:spPr>
        <p:txBody>
          <a:bodyPr vert="horz" lIns="91440" tIns="2743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/>
              <a:t>Posible Impacto negativo en el rendimiento</a:t>
            </a:r>
          </a:p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742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Resumen</a:t>
            </a:r>
            <a:br>
              <a:rPr lang="es-ES" dirty="0"/>
            </a:br>
            <a:endParaRPr lang="es-ES" dirty="0"/>
          </a:p>
        </p:txBody>
      </p:sp>
      <p:pic>
        <p:nvPicPr>
          <p:cNvPr id="12" name="Marcador de posición de imagen 11" descr="Icono&#10;&#10;Descripción generada automáticamente">
            <a:extLst>
              <a:ext uri="{FF2B5EF4-FFF2-40B4-BE49-F238E27FC236}">
                <a16:creationId xmlns:a16="http://schemas.microsoft.com/office/drawing/2014/main" id="{EDD0654D-0EEE-9D11-4D37-133C0B9A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5664" b="5664"/>
          <a:stretch/>
        </p:blipFill>
        <p:spPr>
          <a:xfrm>
            <a:off x="0" y="0"/>
            <a:ext cx="4351128" cy="6858000"/>
          </a:xfr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r>
              <a:rPr lang="es-ES" dirty="0">
                <a:ea typeface="+mn-lt"/>
                <a:cs typeface="+mn-lt"/>
              </a:rPr>
              <a:t>En general, a pesar de algunas desventajas, Spring Security es un </a:t>
            </a:r>
            <a:r>
              <a:rPr lang="es-ES" err="1">
                <a:ea typeface="+mn-lt"/>
                <a:cs typeface="+mn-lt"/>
              </a:rPr>
              <a:t>framework</a:t>
            </a:r>
            <a:r>
              <a:rPr lang="es-ES" dirty="0">
                <a:ea typeface="+mn-lt"/>
                <a:cs typeface="+mn-lt"/>
              </a:rPr>
              <a:t> sólido y ampliamente adoptado para agregar seguridad a las aplicaciones web basadas en Spring. Ofrece una amplia funcionalidad y flexibilidad, lo que lo convierte en una opción popular para proteger aplicaciones Java.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Gracias</a:t>
            </a:r>
          </a:p>
        </p:txBody>
      </p:sp>
      <p:sp>
        <p:nvSpPr>
          <p:cNvPr id="25" name="Subtítulo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marL="54610">
              <a:lnSpc>
                <a:spcPct val="120000"/>
              </a:lnSpc>
              <a:spcBef>
                <a:spcPts val="0"/>
              </a:spcBef>
            </a:pPr>
            <a:r>
              <a:rPr lang="es-ES" sz="2000" b="1">
                <a:latin typeface="Segoe UI"/>
                <a:cs typeface="Segoe UI"/>
              </a:rPr>
              <a:t>Grupo 8</a:t>
            </a:r>
            <a:endParaRPr lang="en-US" sz="2000" b="1">
              <a:latin typeface="Segoe UI"/>
              <a:cs typeface="Segoe UI"/>
            </a:endParaRPr>
          </a:p>
          <a:p>
            <a:pPr marL="54610">
              <a:lnSpc>
                <a:spcPct val="120000"/>
              </a:lnSpc>
              <a:spcBef>
                <a:spcPts val="0"/>
              </a:spcBef>
            </a:pPr>
            <a:r>
              <a:rPr lang="es-ES" sz="2000" dirty="0" err="1">
                <a:latin typeface="Segoe UI"/>
                <a:cs typeface="Segoe UI"/>
              </a:rPr>
              <a:t>Cavana</a:t>
            </a:r>
            <a:r>
              <a:rPr lang="es-ES" sz="2000" dirty="0">
                <a:latin typeface="Segoe UI"/>
                <a:cs typeface="Segoe UI"/>
              </a:rPr>
              <a:t> Lucia</a:t>
            </a:r>
            <a:endParaRPr lang="en-US" sz="2000" dirty="0">
              <a:latin typeface="Segoe UI"/>
              <a:cs typeface="Segoe UI"/>
            </a:endParaRPr>
          </a:p>
          <a:p>
            <a:pPr marL="54610">
              <a:lnSpc>
                <a:spcPct val="120000"/>
              </a:lnSpc>
              <a:spcBef>
                <a:spcPts val="0"/>
              </a:spcBef>
            </a:pPr>
            <a:r>
              <a:rPr lang="es-ES" sz="2000" dirty="0">
                <a:latin typeface="Segoe UI"/>
                <a:cs typeface="Segoe UI"/>
              </a:rPr>
              <a:t>Castro Cristian</a:t>
            </a:r>
            <a:endParaRPr lang="en-US" sz="2000" dirty="0">
              <a:latin typeface="Segoe UI"/>
              <a:cs typeface="Segoe UI"/>
            </a:endParaRPr>
          </a:p>
          <a:p>
            <a:pPr marL="54610">
              <a:lnSpc>
                <a:spcPct val="120000"/>
              </a:lnSpc>
              <a:spcBef>
                <a:spcPts val="0"/>
              </a:spcBef>
            </a:pPr>
            <a:r>
              <a:rPr lang="es-ES" sz="2000">
                <a:latin typeface="Segoe UI"/>
                <a:cs typeface="Segoe UI"/>
              </a:rPr>
              <a:t>Roa Lautaro</a:t>
            </a:r>
            <a:endParaRPr lang="es-ES"/>
          </a:p>
          <a:p>
            <a:endParaRPr lang="es-ES" dirty="0"/>
          </a:p>
          <a:p>
            <a:pPr rtl="0"/>
            <a:endParaRPr lang="es-ES" dirty="0"/>
          </a:p>
          <a:p>
            <a:endParaRPr lang="es-ES" dirty="0"/>
          </a:p>
        </p:txBody>
      </p:sp>
      <p:pic>
        <p:nvPicPr>
          <p:cNvPr id="33" name="Marcador de posición de imagen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8671" r="18671"/>
          <a:stretch/>
        </p:blipFill>
        <p:spPr>
          <a:xfrm>
            <a:off x="6443482" y="812292"/>
            <a:ext cx="4636008" cy="4928616"/>
          </a:xfr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115223"/>
            <a:ext cx="5498419" cy="1724305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Spring security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2306474"/>
            <a:ext cx="5010912" cy="292130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Es una herramienta que te permite agregar medidas de seguridad a tus aplicaciones web de manera sencilla y eficiente, ayudándote a proteger tus datos y garantizar la privacidad de tus usuarios. Nos puede ayudar en ciertos aspectos tales como:</a:t>
            </a:r>
            <a:endParaRPr lang="es-ES" dirty="0"/>
          </a:p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-Gestionar la autentificación y autorización de usuarios.</a:t>
            </a:r>
            <a:endParaRPr lang="es-ES" dirty="0"/>
          </a:p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-Controlar acceso a los recursos.</a:t>
            </a:r>
            <a:endParaRPr lang="es-ES" dirty="0"/>
          </a:p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-Prevención contra ataques</a:t>
            </a:r>
            <a:endParaRPr lang="es-ES" dirty="0"/>
          </a:p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-Manejo de sesiones</a:t>
            </a:r>
            <a:endParaRPr lang="es-ES" dirty="0"/>
          </a:p>
          <a:p>
            <a:pPr marL="54610"/>
            <a:r>
              <a:rPr lang="es-ES" dirty="0">
                <a:solidFill>
                  <a:srgbClr val="212529"/>
                </a:solidFill>
                <a:ea typeface="+mn-lt"/>
                <a:cs typeface="+mn-lt"/>
              </a:rPr>
              <a:t>Entre otros.</a:t>
            </a:r>
            <a:endParaRPr lang="es-ES" dirty="0"/>
          </a:p>
          <a:p>
            <a:pPr marL="54610"/>
            <a:endParaRPr lang="es-ES" dirty="0"/>
          </a:p>
          <a:p>
            <a:pPr marL="54610" rtl="0"/>
            <a:endParaRPr lang="es-ES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4029" r="34029"/>
          <a:stretch/>
        </p:blipFill>
        <p:spPr>
          <a:xfrm>
            <a:off x="8296656" y="0"/>
            <a:ext cx="3895344" cy="6858000"/>
          </a:xfr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4270248" cy="1938528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6000" spc="-80" dirty="0"/>
              <a:t>¿Como funciona?</a:t>
            </a:r>
            <a:endParaRPr lang="es-ES" dirty="0"/>
          </a:p>
        </p:txBody>
      </p:sp>
      <p:pic>
        <p:nvPicPr>
          <p:cNvPr id="16" name="Marcador de posición de imagen 15" descr="Diagrama&#10;&#10;Descripción generada automáticamente">
            <a:extLst>
              <a:ext uri="{FF2B5EF4-FFF2-40B4-BE49-F238E27FC236}">
                <a16:creationId xmlns:a16="http://schemas.microsoft.com/office/drawing/2014/main" id="{1AA3A0A8-F2C4-4E9E-F193-425FD8EA09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350" r="8350"/>
          <a:stretch/>
        </p:blipFill>
        <p:spPr>
          <a:xfrm>
            <a:off x="5001768" y="420624"/>
            <a:ext cx="5897880" cy="5897880"/>
          </a:xfrm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CCF191E4-EF07-88E4-872E-97D4A6C7AAA2}"/>
              </a:ext>
            </a:extLst>
          </p:cNvPr>
          <p:cNvSpPr txBox="1"/>
          <p:nvPr/>
        </p:nvSpPr>
        <p:spPr>
          <a:xfrm>
            <a:off x="143474" y="2840127"/>
            <a:ext cx="4706787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/>
              <a:t> </a:t>
            </a:r>
            <a:r>
              <a:rPr lang="es-ES" sz="2800" b="1" dirty="0"/>
              <a:t>-Ingreso la URL</a:t>
            </a:r>
            <a:endParaRPr lang="es-ES" b="1"/>
          </a:p>
          <a:p>
            <a:endParaRPr lang="es-ES" sz="2800" b="1" dirty="0"/>
          </a:p>
          <a:p>
            <a:r>
              <a:rPr lang="es-ES" sz="2800" b="1" dirty="0"/>
              <a:t>-Spring Security intercepta la URL</a:t>
            </a:r>
          </a:p>
          <a:p>
            <a:endParaRPr lang="es-ES" sz="2800" b="1" dirty="0"/>
          </a:p>
          <a:p>
            <a:r>
              <a:rPr lang="es-ES" sz="2800" b="1" dirty="0"/>
              <a:t>-Valida la petición según los filtros configurados</a:t>
            </a:r>
          </a:p>
          <a:p>
            <a:endParaRPr lang="es-ES" sz="2800" b="1" dirty="0"/>
          </a:p>
          <a:p>
            <a:r>
              <a:rPr lang="es-ES" sz="2800" b="1" dirty="0"/>
              <a:t>-Redirige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6E954D6-CDD6-57D6-94CB-3F2CEB2D7819}"/>
              </a:ext>
            </a:extLst>
          </p:cNvPr>
          <p:cNvSpPr/>
          <p:nvPr/>
        </p:nvSpPr>
        <p:spPr>
          <a:xfrm>
            <a:off x="5181240" y="844369"/>
            <a:ext cx="6124753" cy="4888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1" descr="Diagrama&#10;&#10;Descripción generada automáticamente">
            <a:extLst>
              <a:ext uri="{FF2B5EF4-FFF2-40B4-BE49-F238E27FC236}">
                <a16:creationId xmlns:a16="http://schemas.microsoft.com/office/drawing/2014/main" id="{02EE1A88-0C0B-C590-DB36-C59F78DD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607" y="1558722"/>
            <a:ext cx="6093124" cy="322297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F82F7-78CF-CF09-4460-DB2570624C3F}"/>
              </a:ext>
            </a:extLst>
          </p:cNvPr>
          <p:cNvSpPr txBox="1"/>
          <p:nvPr/>
        </p:nvSpPr>
        <p:spPr>
          <a:xfrm>
            <a:off x="143474" y="330379"/>
            <a:ext cx="478406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Spring Security intercepta las peticiones, las cuales las somete a ciertos que al pasar las validaciones hará la redirección siguiente a través del Servlet. Tendremos en cuenta que al no cumplir con los filtros nos arrojara una excepción la cual nos indica que no tenemos acceso a dichos recursos.</a:t>
            </a:r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172749"/>
            <a:ext cx="6473952" cy="2201606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4800" dirty="0"/>
              <a:t>IMPLEMENTACION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“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B6AA2196-CA01-2D78-0C18-14E0907A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834" y="1786212"/>
            <a:ext cx="7013275" cy="32711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855702" y="434616"/>
            <a:ext cx="64813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AGREGAMOS LAS DEPENDENCIAS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444500" y="1793874"/>
            <a:ext cx="417422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Dentro de nuestro archivo </a:t>
            </a:r>
            <a:r>
              <a:rPr lang="es-ES" b="1" dirty="0"/>
              <a:t>pom.xml </a:t>
            </a:r>
            <a:r>
              <a:rPr lang="es-ES" dirty="0"/>
              <a:t>importaremos las dependencias necesarias de Spring Security. Hay que tener en cuenta la compatibilidad con nuestras dependencias que ya estamos utilizando en nuestro proyecto.</a:t>
            </a:r>
          </a:p>
          <a:p>
            <a:endParaRPr lang="es-ES" b="1" dirty="0"/>
          </a:p>
          <a:p>
            <a:endParaRPr lang="es-ES" b="1" dirty="0"/>
          </a:p>
          <a:p>
            <a:r>
              <a:rPr lang="es-ES" b="1" dirty="0"/>
              <a:t>Links: </a:t>
            </a:r>
            <a:r>
              <a:rPr lang="es-ES" b="1" dirty="0" err="1">
                <a:hlinkClick r:id="rId3" tooltip="https://mvnrepository.com/artifact/org.springframework.security/spring-security-web"/>
              </a:rPr>
              <a:t>security</a:t>
            </a:r>
            <a:r>
              <a:rPr lang="es-ES" b="1" dirty="0">
                <a:hlinkClick r:id="rId3" tooltip="https://mvnrepository.com/artifact/org.springframework.security/spring-security-web"/>
              </a:rPr>
              <a:t> web</a:t>
            </a:r>
            <a:r>
              <a:rPr lang="es-ES" b="1" dirty="0"/>
              <a:t> – </a:t>
            </a:r>
            <a:r>
              <a:rPr lang="es-ES" b="1" dirty="0" err="1">
                <a:hlinkClick r:id="rId4"/>
              </a:rPr>
              <a:t>security</a:t>
            </a:r>
            <a:r>
              <a:rPr lang="es-ES" b="1" dirty="0">
                <a:hlinkClick r:id="rId4"/>
              </a:rPr>
              <a:t> </a:t>
            </a:r>
            <a:r>
              <a:rPr lang="es-ES" b="1" dirty="0" err="1">
                <a:hlinkClick r:id="rId4"/>
              </a:rPr>
              <a:t>config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5486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B6AA2196-CA01-2D78-0C18-14E0907A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834" y="1786212"/>
            <a:ext cx="7013275" cy="32711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855702" y="434616"/>
            <a:ext cx="64813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CONFIGURAR SECURITY FILTER CHAIN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444500" y="1793874"/>
            <a:ext cx="43898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Dentro de nuestro archivo </a:t>
            </a:r>
            <a:r>
              <a:rPr lang="es-ES" b="1" dirty="0"/>
              <a:t>web.xml </a:t>
            </a:r>
            <a:r>
              <a:rPr lang="es-ES" dirty="0"/>
              <a:t>configuraremos la localización del archivo que contenga los filtros y configuraciones de nuestra web, así como la Security </a:t>
            </a:r>
            <a:r>
              <a:rPr lang="es-ES" dirty="0" err="1"/>
              <a:t>Filter</a:t>
            </a:r>
            <a:r>
              <a:rPr lang="es-ES" dirty="0"/>
              <a:t> </a:t>
            </a:r>
            <a:r>
              <a:rPr lang="es-ES" dirty="0" err="1"/>
              <a:t>Chain</a:t>
            </a:r>
            <a:r>
              <a:rPr lang="es-ES" dirty="0"/>
              <a:t>.</a:t>
            </a:r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55275CD0-4D82-CA86-7C11-4FDEF2D08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834" y="1704209"/>
            <a:ext cx="7056407" cy="35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797A0F77-80F9-10D0-79B1-210C87D7230E}"/>
              </a:ext>
            </a:extLst>
          </p:cNvPr>
          <p:cNvSpPr txBox="1"/>
          <p:nvPr/>
        </p:nvSpPr>
        <p:spPr>
          <a:xfrm>
            <a:off x="2122457" y="305220"/>
            <a:ext cx="7962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INTERCEPTAR URL  Y MANEJO DEL LOGIN/LOGOUT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D96A9B-B323-5242-6A7A-574FA3BCEE5D}"/>
              </a:ext>
            </a:extLst>
          </p:cNvPr>
          <p:cNvSpPr txBox="1"/>
          <p:nvPr/>
        </p:nvSpPr>
        <p:spPr>
          <a:xfrm>
            <a:off x="444500" y="1793874"/>
            <a:ext cx="438988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En nuestro archivo </a:t>
            </a:r>
            <a:r>
              <a:rPr lang="es-ES" b="1" dirty="0"/>
              <a:t>security-config.xml</a:t>
            </a:r>
            <a:r>
              <a:rPr lang="es-ES" dirty="0"/>
              <a:t> configuraremos los permisos (por ejemplo, si necesitamos algún rol en específico para entrar en alguna ruta) así como el manejo del </a:t>
            </a:r>
            <a:r>
              <a:rPr lang="es-ES" dirty="0" err="1"/>
              <a:t>Login</a:t>
            </a:r>
            <a:r>
              <a:rPr lang="es-ES" dirty="0"/>
              <a:t> y la autenticación del usuario. Podemos identificar varios atributos los cuales identifican las peticiones, identificación de campos a utilizar y roles necesarios. También encriptaremos las contraseñas a la hora de compararlas ya que esto agrega una capa extra de seguridad al usuario.</a:t>
            </a:r>
          </a:p>
        </p:txBody>
      </p:sp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9F32FDB7-3ED4-A3F6-6A41-E22CD1C5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264" y="1109967"/>
            <a:ext cx="6481313" cy="52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39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0" id="{707DF2F6-B7C4-4516-8376-5DC5FD908109}" vid="{0AB4C37F-EF9B-49F3-A31D-59C53080E25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6E12E80-39A1-42E4-9CA9-99C9A2EE0C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0612C0-7A0D-4816-8D4F-4489994836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94E911-F6B6-48CD-8738-CF1ACCB2FA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679</Words>
  <Application>Microsoft Office PowerPoint</Application>
  <PresentationFormat>Panorámica</PresentationFormat>
  <Paragraphs>95</Paragraphs>
  <Slides>24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Karla</vt:lpstr>
      <vt:lpstr>Segoe UI</vt:lpstr>
      <vt:lpstr>Univers Condensed Light</vt:lpstr>
      <vt:lpstr>Tema de Office</vt:lpstr>
      <vt:lpstr>Trabajo Práctico Integrador</vt:lpstr>
      <vt:lpstr>Que veremos</vt:lpstr>
      <vt:lpstr>Spring security</vt:lpstr>
      <vt:lpstr>¿Como funciona?</vt:lpstr>
      <vt:lpstr>Presentación de PowerPoint</vt:lpstr>
      <vt:lpstr>IMPLEMENTACION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</vt:lpstr>
      <vt:lpstr>Login</vt:lpstr>
      <vt:lpstr>Login con error</vt:lpstr>
      <vt:lpstr>Pantalla Inicio</vt:lpstr>
      <vt:lpstr>Pantalla Préstamo (ROLE_PRESTAMO)</vt:lpstr>
      <vt:lpstr>Pantalla Cliente (ROLE_CLIENTE)</vt:lpstr>
      <vt:lpstr>404 Error</vt:lpstr>
      <vt:lpstr>CONCLUSIONES</vt:lpstr>
      <vt:lpstr>Ventajas</vt:lpstr>
      <vt:lpstr>Desventajas</vt:lpstr>
      <vt:lpstr>Resumen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/>
  <cp:lastModifiedBy>Cristian</cp:lastModifiedBy>
  <cp:revision>433</cp:revision>
  <dcterms:created xsi:type="dcterms:W3CDTF">2023-07-05T00:54:45Z</dcterms:created>
  <dcterms:modified xsi:type="dcterms:W3CDTF">2023-07-06T00:17:54Z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