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28"/>
  </p:notesMasterIdLst>
  <p:sldIdLst>
    <p:sldId id="256" r:id="rId2"/>
    <p:sldId id="267" r:id="rId3"/>
    <p:sldId id="284" r:id="rId4"/>
    <p:sldId id="271" r:id="rId5"/>
    <p:sldId id="268" r:id="rId6"/>
    <p:sldId id="281" r:id="rId7"/>
    <p:sldId id="285" r:id="rId8"/>
    <p:sldId id="298" r:id="rId9"/>
    <p:sldId id="257" r:id="rId10"/>
    <p:sldId id="272" r:id="rId11"/>
    <p:sldId id="295" r:id="rId12"/>
    <p:sldId id="273" r:id="rId13"/>
    <p:sldId id="280" r:id="rId14"/>
    <p:sldId id="278" r:id="rId15"/>
    <p:sldId id="296" r:id="rId16"/>
    <p:sldId id="288" r:id="rId17"/>
    <p:sldId id="289" r:id="rId18"/>
    <p:sldId id="277" r:id="rId19"/>
    <p:sldId id="290" r:id="rId20"/>
    <p:sldId id="279" r:id="rId21"/>
    <p:sldId id="292" r:id="rId22"/>
    <p:sldId id="297" r:id="rId23"/>
    <p:sldId id="276" r:id="rId24"/>
    <p:sldId id="282" r:id="rId25"/>
    <p:sldId id="260" r:id="rId26"/>
    <p:sldId id="29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rge L Jácome Domínguez" initials="JLJD" lastIdx="15" clrIdx="0">
    <p:extLst>
      <p:ext uri="{19B8F6BF-5375-455C-9EA6-DF929625EA0E}">
        <p15:presenceInfo xmlns:p15="http://schemas.microsoft.com/office/powerpoint/2012/main" userId="f0c65162d170e5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B8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97"/>
    <p:restoredTop sz="59255" autoAdjust="0"/>
  </p:normalViewPr>
  <p:slideViewPr>
    <p:cSldViewPr snapToGrid="0">
      <p:cViewPr varScale="1">
        <p:scale>
          <a:sx n="57" d="100"/>
          <a:sy n="57" d="100"/>
        </p:scale>
        <p:origin x="180" y="6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Valores 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8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Hoja1!$A$2:$A$3</c:f>
              <c:numCache>
                <c:formatCode>General</c:formatCode>
                <c:ptCount val="2"/>
                <c:pt idx="0">
                  <c:v>15</c:v>
                </c:pt>
                <c:pt idx="1">
                  <c:v>28</c:v>
                </c:pt>
              </c:numCache>
            </c:numRef>
          </c:xVal>
          <c:yVal>
            <c:numRef>
              <c:f>Hoja1!$B$2:$B$3</c:f>
              <c:numCache>
                <c:formatCode>General</c:formatCode>
                <c:ptCount val="2"/>
                <c:pt idx="0">
                  <c:v>35</c:v>
                </c:pt>
                <c:pt idx="1">
                  <c:v>-10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5B7-44B4-9283-D7CBAFC1D1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30204032"/>
        <c:axId val="1630200704"/>
      </c:scatterChart>
      <c:valAx>
        <c:axId val="16302040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/>
                  <a:t>Temperatura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630200704"/>
        <c:crosses val="autoZero"/>
        <c:crossBetween val="midCat"/>
      </c:valAx>
      <c:valAx>
        <c:axId val="1630200704"/>
        <c:scaling>
          <c:orientation val="minMax"/>
          <c:max val="50"/>
          <c:min val="-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 dirty="0"/>
                  <a:t>Preferencia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6302040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6A0CA-17EE-4A63-A9A4-09A4FE9E9AB2}" type="datetimeFigureOut">
              <a:rPr lang="es-MX" smtClean="0"/>
              <a:t>20/03/2021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58735D-076D-40E3-BCDD-FBB5AA1E4E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8001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Buenas tardes, mi nombre es Jorge Luis Jácome Domínguez. </a:t>
            </a:r>
          </a:p>
          <a:p>
            <a:endParaRPr lang="es-ES" sz="180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Y a continuación, les hablare sobre mi proyecto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Estrategias para el Confort Térmico de Grupos en Aplicaciones de Inteligencia Ambiental</a:t>
            </a:r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b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Mis directores son:</a:t>
            </a:r>
          </a:p>
          <a:p>
            <a:endParaRPr lang="es-ES" sz="180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El Doctor Edgard Iván Benítez Guerrero, 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El Doctor Guillermo Gilberto Molero Castillo.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8735D-076D-40E3-BCDD-FBB5AA1E4EF9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126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Asociado a las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estrategias</a:t>
            </a: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grupales</a:t>
            </a: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y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modelos</a:t>
            </a: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Confort Personal</a:t>
            </a: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antes mencionados, se diseñó una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Arquitectura funcional </a:t>
            </a: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para sistemas de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Inteligencia Ambiental</a:t>
            </a: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la cual, consta de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cuatro</a:t>
            </a: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capas</a:t>
            </a: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s-ES" sz="1800" b="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La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primera</a:t>
            </a: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se encarga de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recuperar</a:t>
            </a: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datos</a:t>
            </a: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provenientes de sensores u otras fuentes de información.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La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segunda</a:t>
            </a: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representan</a:t>
            </a: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a la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información</a:t>
            </a: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de manera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homogénea</a:t>
            </a: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dentro de una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Ontología</a:t>
            </a: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para su manipulación.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La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tercera</a:t>
            </a: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usa esta información para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calcular</a:t>
            </a: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el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Confort</a:t>
            </a: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Personal</a:t>
            </a: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y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Grupal</a:t>
            </a: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Y también,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generar</a:t>
            </a: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acciones</a:t>
            </a: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que serán posteriormente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ejecutadas</a:t>
            </a: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por los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actuadores</a:t>
            </a: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de la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cuarta</a:t>
            </a: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capa</a:t>
            </a: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Que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actuaran</a:t>
            </a: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sobre el ambiente, para así,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conseguir</a:t>
            </a: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un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mejor</a:t>
            </a: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estado de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Confort</a:t>
            </a: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Bueno, esto solo si, las condiciones actuales, no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satisfacen</a:t>
            </a: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al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grupo</a:t>
            </a: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sz="1800" b="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800" b="0" strike="noStrike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Además, aquí solo cabe destacar que, esta </a:t>
            </a:r>
            <a:r>
              <a:rPr lang="es-ES" sz="1800" b="1" strike="noStrike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Arquitectura</a:t>
            </a:r>
            <a:r>
              <a:rPr lang="es-ES" sz="1800" b="0" strike="noStrike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se distingue de otras, por incluir la noción de </a:t>
            </a:r>
            <a:r>
              <a:rPr lang="es-ES" sz="1800" b="1" strike="noStrike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estrategia grupales</a:t>
            </a:r>
            <a:r>
              <a:rPr lang="es-ES" sz="1800" b="0" strike="noStrike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el </a:t>
            </a:r>
            <a:r>
              <a:rPr lang="es-ES" sz="1800" b="1" strike="noStrike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cálculo</a:t>
            </a:r>
            <a:r>
              <a:rPr lang="es-ES" sz="1800" b="0" strike="noStrike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s-ES" sz="1800" b="1" strike="noStrike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Confort Personal</a:t>
            </a:r>
            <a:r>
              <a:rPr lang="es-ES" sz="1800" b="0" strike="noStrike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y </a:t>
            </a:r>
            <a:r>
              <a:rPr lang="es-ES" sz="1800" b="1" strike="noStrike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Grupal</a:t>
            </a:r>
            <a:r>
              <a:rPr lang="es-ES" sz="1800" b="0" strike="noStrike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sz="1800" b="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8735D-076D-40E3-BCDD-FBB5AA1E4EF9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6892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8735D-076D-40E3-BCDD-FBB5AA1E4EF9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89384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Para desplegar la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Arquitectura </a:t>
            </a:r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antes mostrada, se desarrolló un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Prototipo funcional</a:t>
            </a:r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con una estructura de Cliente-Servidor. En donde, del lado del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Servidor</a:t>
            </a:r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se implementaron las principales capas de la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Arquitectura </a:t>
            </a: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Recuperación de datos</a:t>
            </a: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Gestión del Conocimiento </a:t>
            </a: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y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Control del Confort Grupal</a:t>
            </a: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). Mientras que, del lado del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Cliente</a:t>
            </a: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se implementaron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elementos</a:t>
            </a: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para el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control</a:t>
            </a: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y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uso</a:t>
            </a: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del sistema.</a:t>
            </a:r>
          </a:p>
          <a:p>
            <a:endParaRPr lang="es-ES" sz="180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Nuestro interés principal, era poner en marcha a este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Prototipo</a:t>
            </a:r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en la vida real. De hecho, ya teníamos un conjunto de sensores preparados para realizar algunas pruebas. Sin embargo, no se contaba con los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mecanismos</a:t>
            </a:r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actuación</a:t>
            </a:r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necesarios, por ejemplo, un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aire acondicionado </a:t>
            </a:r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programable.</a:t>
            </a:r>
          </a:p>
          <a:p>
            <a:endParaRPr lang="es-ES" sz="180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Por lo tanto, se decidió, para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efecto</a:t>
            </a:r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de pruebas,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implementar</a:t>
            </a:r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un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mecanismo</a:t>
            </a:r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simulación</a:t>
            </a:r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que permitiera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simular</a:t>
            </a:r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cambios en los datos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ambientales</a:t>
            </a: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y tomar esta información, para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generar</a:t>
            </a:r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las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acciones</a:t>
            </a:r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que corresponderían a los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actuadores</a:t>
            </a:r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8735D-076D-40E3-BCDD-FBB5AA1E4EF9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02458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800" u="none" dirty="0">
                <a:effectLst/>
                <a:latin typeface="Segoe UI" panose="020B0502040204020203" pitchFamily="34" charset="0"/>
              </a:rPr>
              <a:t>El usuario interactúa con el </a:t>
            </a:r>
            <a:r>
              <a:rPr lang="es-ES" sz="1800" b="1" u="none" dirty="0">
                <a:effectLst/>
                <a:latin typeface="Segoe UI" panose="020B0502040204020203" pitchFamily="34" charset="0"/>
              </a:rPr>
              <a:t>Prototipo </a:t>
            </a:r>
            <a:r>
              <a:rPr lang="es-ES" sz="1800" u="none" dirty="0">
                <a:effectLst/>
                <a:latin typeface="Segoe UI" panose="020B0502040204020203" pitchFamily="34" charset="0"/>
              </a:rPr>
              <a:t>desarrollado, a través de un </a:t>
            </a:r>
            <a:r>
              <a:rPr lang="es-ES" sz="1800" b="1" u="none" dirty="0">
                <a:effectLst/>
                <a:latin typeface="Segoe UI" panose="020B0502040204020203" pitchFamily="34" charset="0"/>
              </a:rPr>
              <a:t>Cliente</a:t>
            </a:r>
            <a:r>
              <a:rPr lang="es-ES" sz="1800" b="0" u="none" dirty="0">
                <a:effectLst/>
                <a:latin typeface="Segoe UI" panose="020B0502040204020203" pitchFamily="34" charset="0"/>
              </a:rPr>
              <a:t>, formado por </a:t>
            </a:r>
            <a:r>
              <a:rPr lang="es-ES" sz="1800" u="none" dirty="0">
                <a:effectLst/>
                <a:latin typeface="Segoe UI" panose="020B0502040204020203" pitchFamily="34" charset="0"/>
              </a:rPr>
              <a:t>3 </a:t>
            </a:r>
            <a:r>
              <a:rPr lang="es-ES" sz="1800" b="1" u="none" dirty="0">
                <a:effectLst/>
                <a:latin typeface="Segoe UI" panose="020B0502040204020203" pitchFamily="34" charset="0"/>
              </a:rPr>
              <a:t>páginas web</a:t>
            </a:r>
            <a:r>
              <a:rPr lang="es-ES" sz="1800" u="none" dirty="0">
                <a:effectLst/>
                <a:latin typeface="Segoe UI" panose="020B0502040204020203" pitchFamily="34" charset="0"/>
              </a:rPr>
              <a:t>:</a:t>
            </a:r>
          </a:p>
          <a:p>
            <a:endParaRPr lang="es-ES" sz="1800" u="none" dirty="0">
              <a:effectLst/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u="none" dirty="0">
                <a:effectLst/>
                <a:latin typeface="Segoe UI" panose="020B0502040204020203" pitchFamily="34" charset="0"/>
              </a:rPr>
              <a:t>La primera, permite </a:t>
            </a:r>
            <a:r>
              <a:rPr lang="es-ES" sz="1800" b="1" u="none" dirty="0">
                <a:effectLst/>
                <a:latin typeface="Segoe UI" panose="020B0502040204020203" pitchFamily="34" charset="0"/>
              </a:rPr>
              <a:t>agregar</a:t>
            </a:r>
            <a:r>
              <a:rPr lang="es-ES" sz="1800" u="none" dirty="0">
                <a:effectLst/>
                <a:latin typeface="Segoe UI" panose="020B0502040204020203" pitchFamily="34" charset="0"/>
              </a:rPr>
              <a:t>, </a:t>
            </a:r>
            <a:r>
              <a:rPr lang="es-ES" sz="1800" b="1" u="none" dirty="0">
                <a:effectLst/>
                <a:latin typeface="Segoe UI" panose="020B0502040204020203" pitchFamily="34" charset="0"/>
              </a:rPr>
              <a:t>editar</a:t>
            </a:r>
            <a:r>
              <a:rPr lang="es-ES" sz="1800" u="none" dirty="0">
                <a:effectLst/>
                <a:latin typeface="Segoe UI" panose="020B0502040204020203" pitchFamily="34" charset="0"/>
              </a:rPr>
              <a:t> y </a:t>
            </a:r>
            <a:r>
              <a:rPr lang="es-ES" sz="1800" b="1" u="none" dirty="0">
                <a:effectLst/>
                <a:latin typeface="Segoe UI" panose="020B0502040204020203" pitchFamily="34" charset="0"/>
              </a:rPr>
              <a:t>eliminar</a:t>
            </a:r>
            <a:r>
              <a:rPr lang="es-ES" sz="1800" u="none" dirty="0">
                <a:effectLst/>
                <a:latin typeface="Segoe UI" panose="020B0502040204020203" pitchFamily="34" charset="0"/>
              </a:rPr>
              <a:t> a los </a:t>
            </a:r>
            <a:r>
              <a:rPr lang="es-ES" sz="1800" b="1" u="none" dirty="0">
                <a:effectLst/>
                <a:latin typeface="Segoe UI" panose="020B0502040204020203" pitchFamily="34" charset="0"/>
              </a:rPr>
              <a:t>usuarios</a:t>
            </a:r>
            <a:r>
              <a:rPr lang="es-ES" sz="1800" u="none" dirty="0">
                <a:effectLst/>
                <a:latin typeface="Segoe UI" panose="020B0502040204020203" pitchFamily="34" charset="0"/>
              </a:rPr>
              <a:t> y </a:t>
            </a:r>
            <a:r>
              <a:rPr lang="es-ES" sz="1800" b="1" u="none" dirty="0">
                <a:effectLst/>
                <a:latin typeface="Segoe UI" panose="020B0502040204020203" pitchFamily="34" charset="0"/>
              </a:rPr>
              <a:t>grupos</a:t>
            </a:r>
            <a:r>
              <a:rPr lang="es-ES" sz="1800" u="none" dirty="0">
                <a:effectLst/>
                <a:latin typeface="Segoe UI" panose="020B0502040204020203" pitchFamily="34" charset="0"/>
              </a:rPr>
              <a:t> con lo que se trabajara.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u="none" dirty="0">
                <a:effectLst/>
                <a:latin typeface="Segoe UI" panose="020B0502040204020203" pitchFamily="34" charset="0"/>
              </a:rPr>
              <a:t>La segunda: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800" b="1" u="none" dirty="0">
                <a:effectLst/>
                <a:latin typeface="Segoe UI" panose="020B0502040204020203" pitchFamily="34" charset="0"/>
              </a:rPr>
              <a:t>Configurar</a:t>
            </a:r>
            <a:r>
              <a:rPr lang="es-ES" sz="1800" u="none" dirty="0">
                <a:effectLst/>
                <a:latin typeface="Segoe UI" panose="020B0502040204020203" pitchFamily="34" charset="0"/>
              </a:rPr>
              <a:t> el proceso de </a:t>
            </a:r>
            <a:r>
              <a:rPr lang="es-ES" sz="1800" b="1" u="none" dirty="0">
                <a:effectLst/>
                <a:latin typeface="Segoe UI" panose="020B0502040204020203" pitchFamily="34" charset="0"/>
              </a:rPr>
              <a:t>simulación</a:t>
            </a:r>
            <a:r>
              <a:rPr lang="es-ES" sz="1800" u="none" dirty="0">
                <a:effectLst/>
                <a:latin typeface="Segoe UI" panose="020B0502040204020203" pitchFamily="34" charset="0"/>
              </a:rPr>
              <a:t>, específicamente el </a:t>
            </a:r>
            <a:r>
              <a:rPr lang="es-ES" sz="1800" b="1" u="none" dirty="0">
                <a:effectLst/>
                <a:latin typeface="Segoe UI" panose="020B0502040204020203" pitchFamily="34" charset="0"/>
              </a:rPr>
              <a:t>incremento</a:t>
            </a:r>
            <a:r>
              <a:rPr lang="es-ES" sz="1800" u="none" dirty="0">
                <a:effectLst/>
                <a:latin typeface="Segoe UI" panose="020B0502040204020203" pitchFamily="34" charset="0"/>
              </a:rPr>
              <a:t> de </a:t>
            </a:r>
            <a:r>
              <a:rPr lang="es-ES" sz="1800" b="1" u="none" dirty="0">
                <a:effectLst/>
                <a:latin typeface="Segoe UI" panose="020B0502040204020203" pitchFamily="34" charset="0"/>
              </a:rPr>
              <a:t>parámetros ambientales</a:t>
            </a:r>
            <a:r>
              <a:rPr lang="es-ES" sz="1800" u="none" dirty="0">
                <a:effectLst/>
                <a:latin typeface="Segoe UI" panose="020B0502040204020203" pitchFamily="34" charset="0"/>
              </a:rPr>
              <a:t>, en diferentes </a:t>
            </a:r>
            <a:r>
              <a:rPr lang="es-ES" sz="1800" b="1" u="none" dirty="0">
                <a:effectLst/>
                <a:latin typeface="Segoe UI" panose="020B0502040204020203" pitchFamily="34" charset="0"/>
              </a:rPr>
              <a:t>iteraciones</a:t>
            </a:r>
            <a:r>
              <a:rPr lang="es-ES" sz="1800" u="none" dirty="0">
                <a:effectLst/>
                <a:latin typeface="Segoe UI" panose="020B0502040204020203" pitchFamily="34" charset="0"/>
              </a:rPr>
              <a:t> a lo largo del tiempo.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800" u="none" dirty="0">
                <a:effectLst/>
                <a:latin typeface="Segoe UI" panose="020B0502040204020203" pitchFamily="34" charset="0"/>
              </a:rPr>
              <a:t>Elegir el modelo de </a:t>
            </a:r>
            <a:r>
              <a:rPr lang="es-ES" sz="1800" b="1" u="none" dirty="0">
                <a:effectLst/>
                <a:latin typeface="Segoe UI" panose="020B0502040204020203" pitchFamily="34" charset="0"/>
              </a:rPr>
              <a:t>Confort Personal,</a:t>
            </a:r>
            <a:r>
              <a:rPr lang="es-ES" sz="1800" u="none" dirty="0">
                <a:effectLst/>
                <a:latin typeface="Segoe UI" panose="020B0502040204020203" pitchFamily="34" charset="0"/>
              </a:rPr>
              <a:t> la </a:t>
            </a:r>
            <a:r>
              <a:rPr lang="es-ES" sz="1800" b="1" u="none" dirty="0">
                <a:effectLst/>
                <a:latin typeface="Segoe UI" panose="020B0502040204020203" pitchFamily="34" charset="0"/>
              </a:rPr>
              <a:t>estrategia</a:t>
            </a:r>
            <a:r>
              <a:rPr lang="es-ES" sz="1800" u="none" dirty="0">
                <a:effectLst/>
                <a:latin typeface="Segoe UI" panose="020B0502040204020203" pitchFamily="34" charset="0"/>
              </a:rPr>
              <a:t> grupal y el </a:t>
            </a:r>
            <a:r>
              <a:rPr lang="es-ES" sz="1800" b="1" u="none" dirty="0">
                <a:effectLst/>
                <a:latin typeface="Segoe UI" panose="020B0502040204020203" pitchFamily="34" charset="0"/>
              </a:rPr>
              <a:t>grupo</a:t>
            </a:r>
            <a:r>
              <a:rPr lang="es-ES" sz="1800" u="none" dirty="0">
                <a:effectLst/>
                <a:latin typeface="Segoe UI" panose="020B0502040204020203" pitchFamily="34" charset="0"/>
              </a:rPr>
              <a:t>, de quien </a:t>
            </a:r>
            <a:r>
              <a:rPr lang="es-ES" sz="1800" b="1" u="none" dirty="0">
                <a:effectLst/>
                <a:latin typeface="Segoe UI" panose="020B0502040204020203" pitchFamily="34" charset="0"/>
              </a:rPr>
              <a:t>calcular</a:t>
            </a:r>
            <a:r>
              <a:rPr lang="es-ES" sz="1800" u="none" dirty="0">
                <a:effectLst/>
                <a:latin typeface="Segoe UI" panose="020B0502040204020203" pitchFamily="34" charset="0"/>
              </a:rPr>
              <a:t> el </a:t>
            </a:r>
            <a:r>
              <a:rPr lang="es-ES" sz="1800" b="1" u="none" dirty="0">
                <a:effectLst/>
                <a:latin typeface="Segoe UI" panose="020B0502040204020203" pitchFamily="34" charset="0"/>
              </a:rPr>
              <a:t>Confort</a:t>
            </a:r>
            <a:r>
              <a:rPr lang="es-ES" sz="1800" u="none" dirty="0">
                <a:effectLst/>
                <a:latin typeface="Segoe UI" panose="020B05020402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u="none" dirty="0">
                <a:effectLst/>
                <a:latin typeface="Segoe UI" panose="020B0502040204020203" pitchFamily="34" charset="0"/>
              </a:rPr>
              <a:t>Y, la tercera, </a:t>
            </a:r>
            <a:r>
              <a:rPr lang="es-ES" sz="1800" b="1" u="none" dirty="0">
                <a:effectLst/>
                <a:latin typeface="Segoe UI" panose="020B0502040204020203" pitchFamily="34" charset="0"/>
              </a:rPr>
              <a:t>iniciar</a:t>
            </a:r>
            <a:r>
              <a:rPr lang="es-ES" sz="1800" u="none" dirty="0">
                <a:effectLst/>
                <a:latin typeface="Segoe UI" panose="020B0502040204020203" pitchFamily="34" charset="0"/>
              </a:rPr>
              <a:t> el </a:t>
            </a:r>
            <a:r>
              <a:rPr lang="es-ES" sz="1800" b="1" u="none" dirty="0">
                <a:effectLst/>
                <a:latin typeface="Segoe UI" panose="020B0502040204020203" pitchFamily="34" charset="0"/>
              </a:rPr>
              <a:t>cálculo</a:t>
            </a:r>
            <a:r>
              <a:rPr lang="es-ES" sz="1800" u="none" dirty="0">
                <a:effectLst/>
                <a:latin typeface="Segoe UI" panose="020B0502040204020203" pitchFamily="34" charset="0"/>
              </a:rPr>
              <a:t> del </a:t>
            </a:r>
            <a:r>
              <a:rPr lang="es-ES" sz="1800" b="1" u="none" dirty="0">
                <a:effectLst/>
                <a:latin typeface="Segoe UI" panose="020B0502040204020203" pitchFamily="34" charset="0"/>
              </a:rPr>
              <a:t>Confort Térmico Personal </a:t>
            </a:r>
            <a:r>
              <a:rPr lang="es-ES" sz="1800" u="none" dirty="0">
                <a:effectLst/>
                <a:latin typeface="Segoe UI" panose="020B0502040204020203" pitchFamily="34" charset="0"/>
              </a:rPr>
              <a:t>y </a:t>
            </a:r>
            <a:r>
              <a:rPr lang="es-ES" sz="1800" b="1" u="none" dirty="0">
                <a:effectLst/>
                <a:latin typeface="Segoe UI" panose="020B0502040204020203" pitchFamily="34" charset="0"/>
              </a:rPr>
              <a:t>Grupal</a:t>
            </a:r>
            <a:r>
              <a:rPr lang="es-ES" sz="1800" b="0" u="none" dirty="0">
                <a:effectLst/>
                <a:latin typeface="Segoe UI" panose="020B0502040204020203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800" b="0" u="none" dirty="0">
                <a:effectLst/>
                <a:latin typeface="Segoe UI" panose="020B0502040204020203" pitchFamily="34" charset="0"/>
              </a:rPr>
              <a:t>Como se muestra en este ejemplo,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800" b="0" u="none" dirty="0">
                <a:effectLst/>
                <a:latin typeface="Segoe UI" panose="020B0502040204020203" pitchFamily="34" charset="0"/>
              </a:rPr>
              <a:t>Aquí podemos observarnos los cambios en el </a:t>
            </a:r>
            <a:r>
              <a:rPr lang="es-ES" sz="1800" b="1" u="none" dirty="0">
                <a:effectLst/>
                <a:latin typeface="Segoe UI" panose="020B0502040204020203" pitchFamily="34" charset="0"/>
              </a:rPr>
              <a:t>Confort</a:t>
            </a:r>
            <a:r>
              <a:rPr lang="es-ES" sz="1800" b="0" u="none" dirty="0">
                <a:effectLst/>
                <a:latin typeface="Segoe UI" panose="020B0502040204020203" pitchFamily="34" charset="0"/>
              </a:rPr>
              <a:t>, de un </a:t>
            </a:r>
            <a:r>
              <a:rPr lang="es-ES" sz="1800" b="1" u="none" dirty="0">
                <a:effectLst/>
                <a:latin typeface="Segoe UI" panose="020B0502040204020203" pitchFamily="34" charset="0"/>
              </a:rPr>
              <a:t>grupo</a:t>
            </a:r>
            <a:r>
              <a:rPr lang="es-ES" sz="1800" b="0" u="none" dirty="0">
                <a:effectLst/>
                <a:latin typeface="Segoe UI" panose="020B0502040204020203" pitchFamily="34" charset="0"/>
              </a:rPr>
              <a:t> de </a:t>
            </a:r>
            <a:r>
              <a:rPr lang="es-ES" sz="1800" b="1" u="none" dirty="0">
                <a:effectLst/>
                <a:latin typeface="Segoe UI" panose="020B0502040204020203" pitchFamily="34" charset="0"/>
              </a:rPr>
              <a:t>3</a:t>
            </a:r>
            <a:r>
              <a:rPr lang="es-ES" sz="1800" b="0" u="none" dirty="0">
                <a:effectLst/>
                <a:latin typeface="Segoe UI" panose="020B0502040204020203" pitchFamily="34" charset="0"/>
              </a:rPr>
              <a:t> personas, quienes demuestran </a:t>
            </a:r>
            <a:r>
              <a:rPr lang="es-ES" sz="1800" b="1" u="none" dirty="0">
                <a:effectLst/>
                <a:latin typeface="Segoe UI" panose="020B0502040204020203" pitchFamily="34" charset="0"/>
              </a:rPr>
              <a:t>sentir</a:t>
            </a:r>
            <a:r>
              <a:rPr lang="es-ES" sz="1800" b="0" u="none" dirty="0">
                <a:effectLst/>
                <a:latin typeface="Segoe UI" panose="020B0502040204020203" pitchFamily="34" charset="0"/>
              </a:rPr>
              <a:t> </a:t>
            </a:r>
            <a:r>
              <a:rPr lang="es-ES" sz="1800" b="1" u="none" dirty="0">
                <a:effectLst/>
                <a:latin typeface="Segoe UI" panose="020B0502040204020203" pitchFamily="34" charset="0"/>
              </a:rPr>
              <a:t>frio</a:t>
            </a:r>
            <a:r>
              <a:rPr lang="es-ES" sz="1800" b="0" u="none" dirty="0">
                <a:effectLst/>
                <a:latin typeface="Segoe UI" panose="020B0502040204020203" pitchFamily="34" charset="0"/>
              </a:rPr>
              <a:t> durante las primeras </a:t>
            </a:r>
            <a:r>
              <a:rPr lang="es-ES" sz="1800" b="1" u="none" dirty="0">
                <a:effectLst/>
                <a:latin typeface="Segoe UI" panose="020B0502040204020203" pitchFamily="34" charset="0"/>
              </a:rPr>
              <a:t>3</a:t>
            </a:r>
            <a:r>
              <a:rPr lang="es-ES" sz="1800" b="0" u="none" dirty="0">
                <a:effectLst/>
                <a:latin typeface="Segoe UI" panose="020B0502040204020203" pitchFamily="34" charset="0"/>
              </a:rPr>
              <a:t> iteraciones, </a:t>
            </a:r>
            <a:r>
              <a:rPr lang="es-ES" sz="1800" b="1" u="none" dirty="0">
                <a:effectLst/>
                <a:latin typeface="Segoe UI" panose="020B0502040204020203" pitchFamily="34" charset="0"/>
              </a:rPr>
              <a:t>sentirse</a:t>
            </a:r>
            <a:r>
              <a:rPr lang="es-ES" sz="1800" b="0" u="none" dirty="0">
                <a:effectLst/>
                <a:latin typeface="Segoe UI" panose="020B0502040204020203" pitchFamily="34" charset="0"/>
              </a:rPr>
              <a:t> </a:t>
            </a:r>
            <a:r>
              <a:rPr lang="es-ES" sz="1800" b="1" u="none" dirty="0">
                <a:effectLst/>
                <a:latin typeface="Segoe UI" panose="020B0502040204020203" pitchFamily="34" charset="0"/>
              </a:rPr>
              <a:t>cómodos</a:t>
            </a:r>
            <a:r>
              <a:rPr lang="es-ES" sz="1800" b="0" u="none" dirty="0">
                <a:effectLst/>
                <a:latin typeface="Segoe UI" panose="020B0502040204020203" pitchFamily="34" charset="0"/>
              </a:rPr>
              <a:t> en la iteración </a:t>
            </a:r>
            <a:r>
              <a:rPr lang="es-ES" sz="1800" b="1" u="none" dirty="0">
                <a:effectLst/>
                <a:latin typeface="Segoe UI" panose="020B0502040204020203" pitchFamily="34" charset="0"/>
              </a:rPr>
              <a:t>4</a:t>
            </a:r>
            <a:r>
              <a:rPr lang="es-ES" sz="1800" b="0" u="none" dirty="0">
                <a:effectLst/>
                <a:latin typeface="Segoe UI" panose="020B0502040204020203" pitchFamily="34" charset="0"/>
              </a:rPr>
              <a:t>, y </a:t>
            </a:r>
            <a:r>
              <a:rPr lang="es-ES" sz="1800" b="1" u="none" dirty="0">
                <a:effectLst/>
                <a:latin typeface="Segoe UI" panose="020B0502040204020203" pitchFamily="34" charset="0"/>
              </a:rPr>
              <a:t>sentir</a:t>
            </a:r>
            <a:r>
              <a:rPr lang="es-ES" sz="1800" b="0" u="none" dirty="0">
                <a:effectLst/>
                <a:latin typeface="Segoe UI" panose="020B0502040204020203" pitchFamily="34" charset="0"/>
              </a:rPr>
              <a:t> </a:t>
            </a:r>
            <a:r>
              <a:rPr lang="es-ES" sz="1800" b="1" u="none" dirty="0">
                <a:effectLst/>
                <a:latin typeface="Segoe UI" panose="020B0502040204020203" pitchFamily="34" charset="0"/>
              </a:rPr>
              <a:t>calor</a:t>
            </a:r>
            <a:r>
              <a:rPr lang="es-ES" sz="1800" b="0" u="none" dirty="0">
                <a:effectLst/>
                <a:latin typeface="Segoe UI" panose="020B0502040204020203" pitchFamily="34" charset="0"/>
              </a:rPr>
              <a:t> de la iteración </a:t>
            </a:r>
            <a:r>
              <a:rPr lang="es-ES" sz="1800" b="1" u="none" dirty="0">
                <a:effectLst/>
                <a:latin typeface="Segoe UI" panose="020B0502040204020203" pitchFamily="34" charset="0"/>
              </a:rPr>
              <a:t>5</a:t>
            </a:r>
            <a:r>
              <a:rPr lang="es-ES" sz="1800" b="0" u="none" dirty="0">
                <a:effectLst/>
                <a:latin typeface="Segoe UI" panose="020B0502040204020203" pitchFamily="34" charset="0"/>
              </a:rPr>
              <a:t> en adelante. Sugiriendo que el punto de quiebre para este grupo, en donde se sentirán más cómodos, corresponden a las condiciones que se describan en la iteración </a:t>
            </a:r>
            <a:r>
              <a:rPr lang="es-ES" sz="1800" b="1" u="none" dirty="0">
                <a:effectLst/>
                <a:latin typeface="Segoe UI" panose="020B0502040204020203" pitchFamily="34" charset="0"/>
              </a:rPr>
              <a:t>4</a:t>
            </a:r>
            <a:r>
              <a:rPr lang="es-ES" sz="1800" b="0" u="none" dirty="0">
                <a:effectLst/>
                <a:latin typeface="Segoe UI" panose="020B0502040204020203" pitchFamily="34" charset="0"/>
              </a:rPr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8735D-076D-40E3-BCDD-FBB5AA1E4EF9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77292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Para verificar la funcionalidad del prototipo, se realizó una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prueba de Usabilidad</a:t>
            </a: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con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docentes</a:t>
            </a: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a quienes se les pidió configurar a dos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grupos</a:t>
            </a: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en el sistema y calcular su </a:t>
            </a:r>
            <a:r>
              <a:rPr lang="es-E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Confort Térmico</a:t>
            </a:r>
            <a:r>
              <a:rPr lang="es-ES" sz="1800" b="0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utilizando los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modelos</a:t>
            </a: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Confort Personal </a:t>
            </a: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antes descritos.</a:t>
            </a:r>
            <a:endParaRPr lang="es-ES" sz="180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80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Los resultados de esta prueba, indicaron que el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Prototipo desarrollada </a:t>
            </a:r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goza de un nivel aceptable de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Usabilidad</a:t>
            </a:r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 No obstante, algunos participantes mencionaron que, se deberían crear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manuales</a:t>
            </a:r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de ayuda para el usuario.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8735D-076D-40E3-BCDD-FBB5AA1E4EF9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80924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8735D-076D-40E3-BCDD-FBB5AA1E4EF9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63544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Para validar la solución propuesta, se realizó una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evaluación Experimental</a:t>
            </a: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con el prototipo, en </a:t>
            </a:r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donde se revisaron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escenarios de prueba</a:t>
            </a:r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80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El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primero </a:t>
            </a:r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suscribió a </a:t>
            </a: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los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5 </a:t>
            </a: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primeros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alumnos </a:t>
            </a: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descritos en esta tabla.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800" b="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el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segundo</a:t>
            </a:r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sumo</a:t>
            </a: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a los otros</a:t>
            </a:r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5 alumnos </a:t>
            </a:r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y al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docente</a:t>
            </a:r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80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1800" strike="noStrike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Registrando esto en el sistema, a través de la </a:t>
            </a:r>
            <a:r>
              <a:rPr lang="es-ES" sz="1800" b="1" strike="noStrike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página</a:t>
            </a:r>
            <a:r>
              <a:rPr lang="es-ES" sz="1800" strike="noStrike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s-ES" sz="1800" b="1" strike="noStrike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Configuración de usuarios y grupos</a:t>
            </a:r>
            <a:r>
              <a:rPr lang="es-ES" sz="1800" b="0" strike="noStrike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80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Además, para ambos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escenarios</a:t>
            </a:r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es-ES" sz="1800" dirty="0">
                <a:latin typeface="Segoe UI" panose="020B0502040204020203" pitchFamily="34" charset="0"/>
                <a:cs typeface="Segoe UI" panose="020B0502040204020203" pitchFamily="34" charset="0"/>
              </a:rPr>
              <a:t> se definió la simulación descrita en esta imagen, con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iteraciones con un lapso de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segundos entre cada una.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80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1800" strike="noStrike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Lo cual, se registró en el sistema, desde la </a:t>
            </a:r>
            <a:r>
              <a:rPr lang="es-ES" sz="1800" b="1" strike="noStrike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página</a:t>
            </a:r>
            <a:r>
              <a:rPr lang="es-ES" sz="1800" strike="noStrike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para la </a:t>
            </a:r>
            <a:r>
              <a:rPr lang="es-ES" sz="1800" b="1" strike="noStrike" dirty="0">
                <a:latin typeface="Segoe UI" panose="020B0502040204020203" pitchFamily="34" charset="0"/>
                <a:cs typeface="Segoe UI" panose="020B0502040204020203" pitchFamily="34" charset="0"/>
              </a:rPr>
              <a:t>Configuración de la simulación</a:t>
            </a:r>
            <a:r>
              <a:rPr lang="es-ES" sz="1800" b="0" strike="noStrike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s-MX" sz="1800" b="0" strike="noStrik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8735D-076D-40E3-BCDD-FBB5AA1E4EF9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37761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800" dirty="0">
                <a:latin typeface="Segoe UI" panose="020B0502040204020203" pitchFamily="34" charset="0"/>
                <a:cs typeface="Segoe UI" panose="020B0502040204020203" pitchFamily="34" charset="0"/>
              </a:rPr>
              <a:t>Aqui se muestra un ejemplo de los </a:t>
            </a:r>
            <a:r>
              <a:rPr lang="es-MX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resultados</a:t>
            </a:r>
            <a:r>
              <a:rPr lang="es-MX" sz="1800" dirty="0">
                <a:latin typeface="Segoe UI" panose="020B0502040204020203" pitchFamily="34" charset="0"/>
                <a:cs typeface="Segoe UI" panose="020B0502040204020203" pitchFamily="34" charset="0"/>
              </a:rPr>
              <a:t> obtenidos en el </a:t>
            </a:r>
            <a:r>
              <a:rPr lang="es-MX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escenario 1</a:t>
            </a:r>
            <a:r>
              <a:rPr lang="es-MX" sz="1800" dirty="0">
                <a:latin typeface="Segoe UI" panose="020B0502040204020203" pitchFamily="34" charset="0"/>
                <a:cs typeface="Segoe UI" panose="020B0502040204020203" pitchFamily="34" charset="0"/>
              </a:rPr>
              <a:t>, en donde se tiene a </a:t>
            </a:r>
            <a:r>
              <a:rPr lang="es-MX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5 alumnos</a:t>
            </a:r>
            <a:r>
              <a:rPr lang="es-MX" sz="1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s-MX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MX" sz="1800" dirty="0">
                <a:latin typeface="Segoe UI" panose="020B0502040204020203" pitchFamily="34" charset="0"/>
                <a:cs typeface="Segoe UI" panose="020B0502040204020203" pitchFamily="34" charset="0"/>
              </a:rPr>
              <a:t>En este ejemplo, se está utilizando a la </a:t>
            </a:r>
            <a:r>
              <a:rPr lang="es-MX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estrategia</a:t>
            </a:r>
            <a:r>
              <a:rPr lang="es-MX" sz="1800" dirty="0">
                <a:latin typeface="Segoe UI" panose="020B0502040204020203" pitchFamily="34" charset="0"/>
                <a:cs typeface="Segoe UI" panose="020B0502040204020203" pitchFamily="34" charset="0"/>
              </a:rPr>
              <a:t> “</a:t>
            </a:r>
            <a:r>
              <a:rPr lang="es-MX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Miseria Mínima</a:t>
            </a:r>
            <a:r>
              <a:rPr lang="es-MX" sz="1800" dirty="0">
                <a:latin typeface="Segoe UI" panose="020B0502040204020203" pitchFamily="34" charset="0"/>
                <a:cs typeface="Segoe UI" panose="020B0502040204020203" pitchFamily="34" charset="0"/>
              </a:rPr>
              <a:t>” y al </a:t>
            </a:r>
            <a:r>
              <a:rPr lang="es-MX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modelo</a:t>
            </a:r>
            <a:r>
              <a:rPr lang="es-MX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MX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Tradicional extendido</a:t>
            </a:r>
            <a:r>
              <a:rPr lang="es-MX" sz="1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s-MX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MX" sz="1800" dirty="0">
                <a:latin typeface="Segoe UI" panose="020B0502040204020203" pitchFamily="34" charset="0"/>
                <a:cs typeface="Segoe UI" panose="020B0502040204020203" pitchFamily="34" charset="0"/>
              </a:rPr>
              <a:t>Por lo cual, se puede observar, que el </a:t>
            </a:r>
            <a:r>
              <a:rPr lang="es-MX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voto</a:t>
            </a:r>
            <a:r>
              <a:rPr lang="es-MX" sz="18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s-MX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Confort Grupal</a:t>
            </a:r>
            <a:r>
              <a:rPr lang="es-MX" sz="1800" dirty="0">
                <a:latin typeface="Segoe UI" panose="020B0502040204020203" pitchFamily="34" charset="0"/>
                <a:cs typeface="Segoe UI" panose="020B0502040204020203" pitchFamily="34" charset="0"/>
              </a:rPr>
              <a:t>, hace referencia a la </a:t>
            </a:r>
            <a:r>
              <a:rPr lang="es-MX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persona</a:t>
            </a:r>
            <a:r>
              <a:rPr lang="es-MX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MX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menos</a:t>
            </a:r>
            <a:r>
              <a:rPr lang="es-MX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MX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cómoda</a:t>
            </a:r>
            <a:r>
              <a:rPr lang="es-MX" sz="1800" dirty="0">
                <a:latin typeface="Segoe UI" panose="020B0502040204020203" pitchFamily="34" charset="0"/>
                <a:cs typeface="Segoe UI" panose="020B0502040204020203" pitchFamily="34" charset="0"/>
              </a:rPr>
              <a:t> en el </a:t>
            </a:r>
            <a:r>
              <a:rPr lang="es-MX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grupo</a:t>
            </a:r>
            <a:r>
              <a:rPr lang="es-MX" sz="1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s-MX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MX" sz="1800" dirty="0">
                <a:latin typeface="Segoe UI" panose="020B0502040204020203" pitchFamily="34" charset="0"/>
                <a:cs typeface="Segoe UI" panose="020B0502040204020203" pitchFamily="34" charset="0"/>
              </a:rPr>
              <a:t>Además, cabe destacar que el resultado de </a:t>
            </a:r>
            <a:r>
              <a:rPr lang="es-MX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s-MX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MX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alumnos</a:t>
            </a:r>
            <a:r>
              <a:rPr lang="es-MX" sz="1800" dirty="0">
                <a:latin typeface="Segoe UI" panose="020B0502040204020203" pitchFamily="34" charset="0"/>
                <a:cs typeface="Segoe UI" panose="020B0502040204020203" pitchFamily="34" charset="0"/>
              </a:rPr>
              <a:t> se solapa entre sí, por lo que solo se logran observar las líneas de </a:t>
            </a:r>
            <a:r>
              <a:rPr lang="es-MX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s-MX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MX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alumnos</a:t>
            </a:r>
            <a:r>
              <a:rPr lang="es-MX" sz="1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8735D-076D-40E3-BCDD-FBB5AA1E4EF9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0621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Esta tabla muestra los resultados de las últimos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iteraciones</a:t>
            </a:r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del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escenario 1</a:t>
            </a:r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80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Se observa que: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s-ES" sz="1800" b="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Con la estrategia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ASHRAE</a:t>
            </a: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la cantidad de usuarios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cómodos</a:t>
            </a: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encontrados, en general fue menor a la cantidad de usuarios cómodos encontrados bajo el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modelo TE</a:t>
            </a: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y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PSU</a:t>
            </a: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s-ES" sz="1800" b="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Predomino la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sensación</a:t>
            </a: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de frío, bajo el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modelo TE</a:t>
            </a: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s-ES" sz="1800" b="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Además, se encontraron más casos en donde el grupo se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sentía</a:t>
            </a: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cómodo</a:t>
            </a: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bajo el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modelo PSU</a:t>
            </a: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que con los otros enfoques.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8735D-076D-40E3-BCDD-FBB5AA1E4EF9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26167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800" dirty="0">
                <a:latin typeface="Segoe UI" panose="020B0502040204020203" pitchFamily="34" charset="0"/>
                <a:cs typeface="Segoe UI" panose="020B0502040204020203" pitchFamily="34" charset="0"/>
              </a:rPr>
              <a:t>Por otra parte, aqui tenemos un ejemplo de los </a:t>
            </a:r>
            <a:r>
              <a:rPr lang="es-MX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resultados</a:t>
            </a:r>
            <a:r>
              <a:rPr lang="es-MX" sz="1800" dirty="0">
                <a:latin typeface="Segoe UI" panose="020B0502040204020203" pitchFamily="34" charset="0"/>
                <a:cs typeface="Segoe UI" panose="020B0502040204020203" pitchFamily="34" charset="0"/>
              </a:rPr>
              <a:t> obtenidos en el </a:t>
            </a:r>
            <a:r>
              <a:rPr lang="es-MX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escenario 2</a:t>
            </a:r>
            <a:r>
              <a:rPr lang="es-MX" sz="1800" dirty="0">
                <a:latin typeface="Segoe UI" panose="020B0502040204020203" pitchFamily="34" charset="0"/>
                <a:cs typeface="Segoe UI" panose="020B0502040204020203" pitchFamily="34" charset="0"/>
              </a:rPr>
              <a:t>, en donde se tiene a </a:t>
            </a:r>
            <a:r>
              <a:rPr lang="es-MX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11 usuarios</a:t>
            </a:r>
            <a:r>
              <a:rPr lang="es-MX" sz="1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s-MX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MX" sz="1800" dirty="0">
                <a:latin typeface="Segoe UI" panose="020B0502040204020203" pitchFamily="34" charset="0"/>
                <a:cs typeface="Segoe UI" panose="020B0502040204020203" pitchFamily="34" charset="0"/>
              </a:rPr>
              <a:t>Aqui, se está utilizando a la </a:t>
            </a:r>
            <a:r>
              <a:rPr lang="es-MX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estrategia</a:t>
            </a:r>
            <a:r>
              <a:rPr lang="es-MX" sz="1800" dirty="0">
                <a:latin typeface="Segoe UI" panose="020B0502040204020203" pitchFamily="34" charset="0"/>
                <a:cs typeface="Segoe UI" panose="020B0502040204020203" pitchFamily="34" charset="0"/>
              </a:rPr>
              <a:t> “</a:t>
            </a:r>
            <a:r>
              <a:rPr lang="es-MX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Placer Máximo</a:t>
            </a:r>
            <a:r>
              <a:rPr lang="es-MX" sz="1800" dirty="0">
                <a:latin typeface="Segoe UI" panose="020B0502040204020203" pitchFamily="34" charset="0"/>
                <a:cs typeface="Segoe UI" panose="020B0502040204020203" pitchFamily="34" charset="0"/>
              </a:rPr>
              <a:t>” y al </a:t>
            </a:r>
            <a:r>
              <a:rPr lang="es-MX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modelo</a:t>
            </a:r>
            <a:r>
              <a:rPr lang="es-MX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MX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PSU</a:t>
            </a:r>
            <a:r>
              <a:rPr lang="es-MX" sz="1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s-MX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MX" sz="1800" dirty="0">
                <a:latin typeface="Segoe UI" panose="020B0502040204020203" pitchFamily="34" charset="0"/>
                <a:cs typeface="Segoe UI" panose="020B0502040204020203" pitchFamily="34" charset="0"/>
              </a:rPr>
              <a:t>Por lo cual, se puede observar, que el </a:t>
            </a:r>
            <a:r>
              <a:rPr lang="es-MX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voto</a:t>
            </a:r>
            <a:r>
              <a:rPr lang="es-MX" sz="18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s-MX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Confort Grupal</a:t>
            </a:r>
            <a:r>
              <a:rPr lang="es-MX" sz="1800" dirty="0">
                <a:latin typeface="Segoe UI" panose="020B0502040204020203" pitchFamily="34" charset="0"/>
                <a:cs typeface="Segoe UI" panose="020B0502040204020203" pitchFamily="34" charset="0"/>
              </a:rPr>
              <a:t>, hace referencia a la </a:t>
            </a:r>
            <a:r>
              <a:rPr lang="es-MX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persona</a:t>
            </a:r>
            <a:r>
              <a:rPr lang="es-MX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MX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más</a:t>
            </a:r>
            <a:r>
              <a:rPr lang="es-MX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MX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cómoda</a:t>
            </a:r>
            <a:r>
              <a:rPr lang="es-MX" sz="1800" dirty="0">
                <a:latin typeface="Segoe UI" panose="020B0502040204020203" pitchFamily="34" charset="0"/>
                <a:cs typeface="Segoe UI" panose="020B0502040204020203" pitchFamily="34" charset="0"/>
              </a:rPr>
              <a:t> en el </a:t>
            </a:r>
            <a:r>
              <a:rPr lang="es-MX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grupo</a:t>
            </a:r>
            <a:r>
              <a:rPr lang="es-MX" sz="1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s-MX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MX" sz="1800" dirty="0">
                <a:latin typeface="Segoe UI" panose="020B0502040204020203" pitchFamily="34" charset="0"/>
                <a:cs typeface="Segoe UI" panose="020B0502040204020203" pitchFamily="34" charset="0"/>
              </a:rPr>
              <a:t>Y además, se puede ver que el resultado de </a:t>
            </a:r>
            <a:r>
              <a:rPr lang="es-MX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varios usuarios</a:t>
            </a:r>
            <a:r>
              <a:rPr lang="es-MX" sz="1800" dirty="0">
                <a:latin typeface="Segoe UI" panose="020B0502040204020203" pitchFamily="34" charset="0"/>
                <a:cs typeface="Segoe UI" panose="020B0502040204020203" pitchFamily="34" charset="0"/>
              </a:rPr>
              <a:t> se solapan entre sí, por lo que no se logran observar todas las líneas.</a:t>
            </a:r>
          </a:p>
          <a:p>
            <a:endParaRPr lang="es-MX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8735D-076D-40E3-BCDD-FBB5AA1E4EF9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745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La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Inteligencia</a:t>
            </a:r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Ambiental </a:t>
            </a:r>
            <a:r>
              <a:rPr lang="es-ES" sz="1800" b="0" u="none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es</a:t>
            </a:r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1800" dirty="0">
                <a:latin typeface="Segoe UI" panose="020B0502040204020203" pitchFamily="34" charset="0"/>
                <a:cs typeface="Segoe UI" panose="020B0502040204020203" pitchFamily="34" charset="0"/>
              </a:rPr>
              <a:t>un área </a:t>
            </a:r>
            <a:r>
              <a:rPr lang="es-ES" sz="1800" b="1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multidisciplinaria</a:t>
            </a:r>
            <a:r>
              <a:rPr lang="es-ES" sz="1800" b="0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, dirigida a tener </a:t>
            </a:r>
            <a:r>
              <a:rPr lang="es-ES" sz="1800" b="1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espacios</a:t>
            </a:r>
            <a:r>
              <a:rPr lang="es-ES" sz="1800" b="0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1800" b="1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tecnológicamente</a:t>
            </a:r>
            <a:r>
              <a:rPr lang="es-ES" sz="1800" b="0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1800" b="1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enriquecidos</a:t>
            </a:r>
            <a:r>
              <a:rPr lang="es-ES" sz="1800" b="0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, que puedan </a:t>
            </a:r>
            <a:r>
              <a:rPr lang="es-ES" sz="1800" b="1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apoyar</a:t>
            </a:r>
            <a:r>
              <a:rPr lang="es-ES" sz="1800" b="0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 proactivamente a sus </a:t>
            </a:r>
            <a:r>
              <a:rPr lang="es-ES" sz="1800" b="1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usuarios</a:t>
            </a:r>
            <a:r>
              <a:rPr lang="es-ES" sz="1800" b="0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 en su vida diaria.</a:t>
            </a:r>
          </a:p>
          <a:p>
            <a:pPr algn="l"/>
            <a:endParaRPr lang="es-ES" sz="1800" b="0" i="0" u="none" strike="noStrike" baseline="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es-ES" sz="1800" b="0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Este </a:t>
            </a:r>
            <a:r>
              <a:rPr lang="es-ES" sz="1800" b="1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tema</a:t>
            </a:r>
            <a:r>
              <a:rPr lang="es-ES" sz="1800" b="0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 tiene distintos </a:t>
            </a:r>
            <a:r>
              <a:rPr lang="es-ES" sz="1800" b="1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ámbitos</a:t>
            </a:r>
            <a:r>
              <a:rPr lang="es-ES" sz="1800" b="0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s-ES" sz="1800" b="1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aplicación</a:t>
            </a:r>
            <a:r>
              <a:rPr lang="es-ES" sz="1800" b="0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: como la </a:t>
            </a:r>
            <a:r>
              <a:rPr lang="es-ES" sz="1800" b="1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Salud</a:t>
            </a:r>
            <a:r>
              <a:rPr lang="es-ES" sz="1800" b="0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s-ES" sz="1800" b="1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Educación</a:t>
            </a:r>
            <a:r>
              <a:rPr lang="es-ES" sz="1800" b="0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 y </a:t>
            </a:r>
            <a:r>
              <a:rPr lang="es-ES" sz="1800" b="1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Seguridad</a:t>
            </a:r>
            <a:r>
              <a:rPr lang="es-ES" sz="1800" b="0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algn="l"/>
            <a:endParaRPr lang="es-ES" sz="1800" b="0" i="0" u="none" strike="noStrike" baseline="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dirty="0">
                <a:latin typeface="Segoe UI" panose="020B0502040204020203" pitchFamily="34" charset="0"/>
                <a:cs typeface="Segoe UI" panose="020B0502040204020203" pitchFamily="34" charset="0"/>
              </a:rPr>
              <a:t>Particularmente, en este trabajo nos interesamos</a:t>
            </a:r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en el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Confort Térmico</a:t>
            </a: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800" b="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8735D-076D-40E3-BCDD-FBB5AA1E4EF9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75103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Esta tabla muestra los resultados de las últimos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iteraciones</a:t>
            </a:r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del escenario 2. Los cuales, son similares a los resultados del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escenario 1</a:t>
            </a: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es-ES" dirty="0"/>
              <a:t> al menos, en cuando al </a:t>
            </a:r>
            <a:r>
              <a:rPr lang="es-ES" b="1" dirty="0"/>
              <a:t>Confort Grupal</a:t>
            </a:r>
            <a:r>
              <a:rPr lang="es-ES" dirty="0"/>
              <a:t>.</a:t>
            </a:r>
            <a:endParaRPr lang="es-ES" sz="1800" b="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80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Se observa que: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s-ES" sz="1800" b="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Con la estrategia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ASHRAE</a:t>
            </a: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la cantidad de usuarios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cómodos</a:t>
            </a: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encontrados, fue la mitad de usuarios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cómodos</a:t>
            </a: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encontrados bajo el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modelo TE</a:t>
            </a: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Mientras que, con el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modelo</a:t>
            </a: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PSU</a:t>
            </a: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el número de usuarios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cómodos</a:t>
            </a: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encontrados, vario más, acercándose en dos ocasiones al máximo de usuarios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cómodos</a:t>
            </a: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encontrados bajo el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modelo TE</a:t>
            </a: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s-ES" sz="1800" b="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Y, como en el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escenario 1</a:t>
            </a: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aquí se volvieron a encontrar más casos en donde el grupo se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sentía</a:t>
            </a: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cómodo</a:t>
            </a: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bajo el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modelo PSU</a:t>
            </a: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que con los otros enfoques.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8735D-076D-40E3-BCDD-FBB5AA1E4EF9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83582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sz="1800" b="0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Entonces, vemos que con el </a:t>
            </a:r>
            <a:r>
              <a:rPr lang="es-ES" sz="1800" b="1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modelo TE</a:t>
            </a:r>
            <a:r>
              <a:rPr lang="es-ES" sz="1800" b="0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 las </a:t>
            </a:r>
            <a:r>
              <a:rPr lang="es-ES" sz="1800" b="1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condiciones</a:t>
            </a:r>
            <a:r>
              <a:rPr lang="es-ES" sz="1800" b="0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1800" b="1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térmicamente aceptables </a:t>
            </a:r>
            <a:r>
              <a:rPr lang="es-ES" sz="1800" b="0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para el grupo </a:t>
            </a:r>
            <a:r>
              <a:rPr lang="es-ES" sz="1800" b="1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no</a:t>
            </a:r>
            <a:r>
              <a:rPr lang="es-ES" sz="1800" b="0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1800" b="1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variaron </a:t>
            </a:r>
            <a:r>
              <a:rPr lang="es-ES" sz="2800" i="0" u="none" strike="noStrike" baseline="0" dirty="0">
                <a:latin typeface="Calibri (Cuerpo)"/>
              </a:rPr>
              <a:t>en cuando al </a:t>
            </a:r>
            <a:r>
              <a:rPr lang="es-ES" sz="2800" b="1" i="0" u="none" strike="noStrike" baseline="0" dirty="0">
                <a:latin typeface="Calibri (Cuerpo)"/>
              </a:rPr>
              <a:t>Confort Grupal</a:t>
            </a:r>
            <a:r>
              <a:rPr lang="es-ES" sz="1800" b="0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. Mientras que, con el </a:t>
            </a:r>
            <a:r>
              <a:rPr lang="es-ES" sz="1800" b="1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modelo PSU</a:t>
            </a:r>
            <a:r>
              <a:rPr lang="es-ES" sz="1800" b="0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1800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estas </a:t>
            </a:r>
            <a:r>
              <a:rPr lang="es-ES" sz="1800" b="1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si </a:t>
            </a:r>
            <a:r>
              <a:rPr lang="es-ES" sz="1800" b="0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lo</a:t>
            </a:r>
            <a:r>
              <a:rPr lang="es-ES" sz="1800" b="1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1800" b="0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hicieron.</a:t>
            </a:r>
          </a:p>
          <a:p>
            <a:pPr marL="0" indent="0" algn="just">
              <a:buNone/>
            </a:pPr>
            <a:endParaRPr lang="es-ES" sz="1800" b="0" i="0" u="none" strike="noStrike" baseline="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r>
              <a:rPr lang="es-ES" sz="1800" b="0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Esto siguiere que la </a:t>
            </a:r>
            <a:r>
              <a:rPr lang="es-ES" sz="1800" b="1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capacidad</a:t>
            </a:r>
            <a:r>
              <a:rPr lang="es-ES" sz="1800" b="0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 de las </a:t>
            </a:r>
            <a:r>
              <a:rPr lang="es-ES" sz="1800" b="1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estrategias</a:t>
            </a:r>
            <a:r>
              <a:rPr lang="es-ES" sz="1800" b="0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 para con el</a:t>
            </a:r>
            <a:r>
              <a:rPr lang="es-ES" sz="1800" b="1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 Confort Grupal</a:t>
            </a:r>
            <a:r>
              <a:rPr lang="es-ES" sz="1800" b="0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, se relaciona con el </a:t>
            </a:r>
            <a:r>
              <a:rPr lang="es-ES" sz="1800" b="1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modelo</a:t>
            </a:r>
            <a:r>
              <a:rPr lang="es-ES" sz="1800" b="0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s-ES" sz="1800" b="1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características</a:t>
            </a:r>
            <a:r>
              <a:rPr lang="es-ES" sz="1800" b="0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 y </a:t>
            </a:r>
            <a:r>
              <a:rPr lang="es-ES" sz="1800" b="1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preferencias</a:t>
            </a:r>
            <a:r>
              <a:rPr lang="es-ES" sz="1800" b="0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1800" b="1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térmicas</a:t>
            </a:r>
            <a:r>
              <a:rPr lang="es-ES" sz="1800" b="0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 de las </a:t>
            </a:r>
            <a:r>
              <a:rPr lang="es-ES" sz="1800" b="1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personas</a:t>
            </a:r>
            <a:r>
              <a:rPr lang="es-ES" sz="1800" b="0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 algn="just">
              <a:buNone/>
            </a:pPr>
            <a:endParaRPr lang="es-E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r>
              <a:rPr lang="es-ES" sz="1800" b="0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Por esto, se puede decir que la </a:t>
            </a:r>
            <a:r>
              <a:rPr lang="es-ES" sz="1800" b="1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solución presentada</a:t>
            </a:r>
            <a:r>
              <a:rPr lang="es-ES" sz="1800" b="0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 es capaz encontrar si las </a:t>
            </a:r>
            <a:r>
              <a:rPr lang="es-ES" sz="1800" b="1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condiciones satisfacen </a:t>
            </a:r>
            <a:r>
              <a:rPr lang="es-ES" sz="1800" b="0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o no un </a:t>
            </a:r>
            <a:r>
              <a:rPr lang="es-ES" sz="1800" b="1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grupo</a:t>
            </a:r>
            <a:r>
              <a:rPr lang="es-ES" sz="1800" b="0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, de forma centrada en </a:t>
            </a:r>
            <a:r>
              <a:rPr lang="es-MX" sz="1800" b="0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sus integrantes.</a:t>
            </a:r>
            <a:endParaRPr lang="es-MX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8735D-076D-40E3-BCDD-FBB5AA1E4EF9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23870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8735D-076D-40E3-BCDD-FBB5AA1E4EF9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06715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dirty="0">
                <a:latin typeface="Segoe UI" panose="020B0502040204020203" pitchFamily="34" charset="0"/>
                <a:cs typeface="Segoe UI" panose="020B0502040204020203" pitchFamily="34" charset="0"/>
              </a:rPr>
              <a:t>En resumen.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dirty="0">
                <a:latin typeface="Segoe UI" panose="020B0502040204020203" pitchFamily="34" charset="0"/>
                <a:cs typeface="Segoe UI" panose="020B0502040204020203" pitchFamily="34" charset="0"/>
              </a:rPr>
              <a:t>Este trabajo </a:t>
            </a:r>
            <a:r>
              <a:rPr lang="es-E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propone: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1800" dirty="0">
                <a:latin typeface="Segoe UI" panose="020B0502040204020203" pitchFamily="34" charset="0"/>
                <a:cs typeface="Segoe UI" panose="020B0502040204020203" pitchFamily="34" charset="0"/>
              </a:rPr>
              <a:t>Usar distintas </a:t>
            </a:r>
            <a:r>
              <a:rPr lang="es-E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estrategias</a:t>
            </a:r>
            <a:r>
              <a:rPr lang="es-ES" sz="1800" dirty="0">
                <a:latin typeface="Segoe UI" panose="020B0502040204020203" pitchFamily="34" charset="0"/>
                <a:cs typeface="Segoe UI" panose="020B0502040204020203" pitchFamily="34" charset="0"/>
              </a:rPr>
              <a:t> y </a:t>
            </a:r>
            <a:r>
              <a:rPr lang="es-E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modelos</a:t>
            </a:r>
            <a:r>
              <a:rPr lang="es-ES" sz="18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s-E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calcular</a:t>
            </a:r>
            <a:r>
              <a:rPr lang="es-ES" sz="1800" dirty="0">
                <a:latin typeface="Segoe UI" panose="020B0502040204020203" pitchFamily="34" charset="0"/>
                <a:cs typeface="Segoe UI" panose="020B0502040204020203" pitchFamily="34" charset="0"/>
              </a:rPr>
              <a:t> el </a:t>
            </a:r>
            <a:r>
              <a:rPr lang="es-E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Confort Térmico Grupal</a:t>
            </a:r>
            <a:r>
              <a:rPr lang="es-ES" sz="18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s-E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considerando</a:t>
            </a:r>
            <a:r>
              <a:rPr lang="es-ES" sz="1800" dirty="0">
                <a:latin typeface="Segoe UI" panose="020B0502040204020203" pitchFamily="34" charset="0"/>
                <a:cs typeface="Segoe UI" panose="020B0502040204020203" pitchFamily="34" charset="0"/>
              </a:rPr>
              <a:t> a los </a:t>
            </a:r>
            <a:r>
              <a:rPr lang="es-E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distintos miembros </a:t>
            </a:r>
            <a:r>
              <a:rPr lang="es-ES" sz="1800" dirty="0">
                <a:latin typeface="Segoe UI" panose="020B0502040204020203" pitchFamily="34" charset="0"/>
                <a:cs typeface="Segoe UI" panose="020B0502040204020203" pitchFamily="34" charset="0"/>
              </a:rPr>
              <a:t>que pueden formar a un </a:t>
            </a:r>
            <a:r>
              <a:rPr lang="es-E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grupo</a:t>
            </a:r>
            <a:r>
              <a:rPr lang="es-ES" sz="1800" dirty="0">
                <a:latin typeface="Segoe UI" panose="020B0502040204020203" pitchFamily="34" charset="0"/>
                <a:cs typeface="Segoe UI" panose="020B0502040204020203" pitchFamily="34" charset="0"/>
              </a:rPr>
              <a:t>, lo que </a:t>
            </a:r>
            <a:r>
              <a:rPr lang="es-E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contrasta</a:t>
            </a:r>
            <a:r>
              <a:rPr lang="es-ES" sz="1800" dirty="0">
                <a:latin typeface="Segoe UI" panose="020B0502040204020203" pitchFamily="34" charset="0"/>
                <a:cs typeface="Segoe UI" panose="020B0502040204020203" pitchFamily="34" charset="0"/>
              </a:rPr>
              <a:t> con el </a:t>
            </a:r>
            <a:r>
              <a:rPr lang="es-E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enfoque</a:t>
            </a:r>
            <a:r>
              <a:rPr lang="es-ES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tradicional</a:t>
            </a:r>
            <a:r>
              <a:rPr lang="es-ES" sz="1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1800" dirty="0">
                <a:latin typeface="Segoe UI" panose="020B0502040204020203" pitchFamily="34" charset="0"/>
                <a:cs typeface="Segoe UI" panose="020B0502040204020203" pitchFamily="34" charset="0"/>
              </a:rPr>
              <a:t>También, presenta una </a:t>
            </a:r>
            <a:r>
              <a:rPr lang="es-E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Arquitectura Funcional </a:t>
            </a:r>
            <a:r>
              <a:rPr lang="es-ES" sz="1800" dirty="0">
                <a:latin typeface="Segoe UI" panose="020B0502040204020203" pitchFamily="34" charset="0"/>
                <a:cs typeface="Segoe UI" panose="020B0502040204020203" pitchFamily="34" charset="0"/>
              </a:rPr>
              <a:t>que </a:t>
            </a:r>
            <a:r>
              <a:rPr lang="es-E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implementa</a:t>
            </a:r>
            <a:r>
              <a:rPr lang="es-ES" sz="1800" dirty="0">
                <a:latin typeface="Segoe UI" panose="020B0502040204020203" pitchFamily="34" charset="0"/>
                <a:cs typeface="Segoe UI" panose="020B0502040204020203" pitchFamily="34" charset="0"/>
              </a:rPr>
              <a:t> a estas </a:t>
            </a:r>
            <a:r>
              <a:rPr lang="es-E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estrategias</a:t>
            </a:r>
            <a:r>
              <a:rPr lang="es-ES" sz="1800" dirty="0">
                <a:latin typeface="Segoe UI" panose="020B0502040204020203" pitchFamily="34" charset="0"/>
                <a:cs typeface="Segoe UI" panose="020B0502040204020203" pitchFamily="34" charset="0"/>
              </a:rPr>
              <a:t> y </a:t>
            </a:r>
            <a:r>
              <a:rPr lang="es-E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modelos</a:t>
            </a:r>
            <a:r>
              <a:rPr lang="es-ES" sz="1800" dirty="0">
                <a:latin typeface="Segoe UI" panose="020B0502040204020203" pitchFamily="34" charset="0"/>
                <a:cs typeface="Segoe UI" panose="020B0502040204020203" pitchFamily="34" charset="0"/>
              </a:rPr>
              <a:t>, y, con base en la cual, se desarrolló a un </a:t>
            </a:r>
            <a:r>
              <a:rPr lang="es-E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Prototipo</a:t>
            </a:r>
            <a:r>
              <a:rPr lang="es-ES" sz="1800" dirty="0">
                <a:latin typeface="Segoe UI" panose="020B0502040204020203" pitchFamily="34" charset="0"/>
                <a:cs typeface="Segoe UI" panose="020B0502040204020203" pitchFamily="34" charset="0"/>
              </a:rPr>
              <a:t>, que finalmente se </a:t>
            </a:r>
            <a:r>
              <a:rPr lang="es-E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validó</a:t>
            </a:r>
            <a:r>
              <a:rPr lang="es-ES" sz="1800" dirty="0">
                <a:latin typeface="Segoe UI" panose="020B0502040204020203" pitchFamily="34" charset="0"/>
                <a:cs typeface="Segoe UI" panose="020B0502040204020203" pitchFamily="34" charset="0"/>
              </a:rPr>
              <a:t> de forma </a:t>
            </a:r>
            <a:r>
              <a:rPr lang="es-E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Experimental</a:t>
            </a:r>
            <a:r>
              <a:rPr lang="es-ES" sz="1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dirty="0">
                <a:latin typeface="Segoe UI" panose="020B0502040204020203" pitchFamily="34" charset="0"/>
                <a:cs typeface="Segoe UI" panose="020B0502040204020203" pitchFamily="34" charset="0"/>
              </a:rPr>
              <a:t>Producto de esto, se </a:t>
            </a:r>
            <a:r>
              <a:rPr lang="es-ES" sz="1800" b="0" dirty="0">
                <a:latin typeface="Segoe UI" panose="020B0502040204020203" pitchFamily="34" charset="0"/>
                <a:cs typeface="Segoe UI" panose="020B0502040204020203" pitchFamily="34" charset="0"/>
              </a:rPr>
              <a:t>encontró</a:t>
            </a:r>
            <a:r>
              <a:rPr lang="es-ES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variabilidad</a:t>
            </a:r>
            <a:r>
              <a:rPr lang="es-ES" sz="1800" dirty="0">
                <a:latin typeface="Segoe UI" panose="020B0502040204020203" pitchFamily="34" charset="0"/>
                <a:cs typeface="Segoe UI" panose="020B0502040204020203" pitchFamily="34" charset="0"/>
              </a:rPr>
              <a:t> en el número de </a:t>
            </a:r>
            <a:r>
              <a:rPr lang="es-E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personas</a:t>
            </a:r>
            <a:r>
              <a:rPr lang="es-ES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cómodas</a:t>
            </a:r>
            <a:r>
              <a:rPr lang="es-ES" sz="18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s-E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incómodas</a:t>
            </a:r>
            <a:r>
              <a:rPr lang="es-ES" sz="1800" dirty="0">
                <a:latin typeface="Segoe UI" panose="020B0502040204020203" pitchFamily="34" charset="0"/>
                <a:cs typeface="Segoe UI" panose="020B0502040204020203" pitchFamily="34" charset="0"/>
              </a:rPr>
              <a:t> dentro de los </a:t>
            </a:r>
            <a:r>
              <a:rPr lang="es-E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grupos</a:t>
            </a:r>
            <a:r>
              <a:rPr lang="es-ES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de prueba. De hecho</a:t>
            </a:r>
            <a:r>
              <a:rPr lang="es-ES" sz="1800" b="0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es-E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1800" dirty="0">
                <a:latin typeface="Segoe UI" panose="020B0502040204020203" pitchFamily="34" charset="0"/>
                <a:cs typeface="Segoe UI" panose="020B0502040204020203" pitchFamily="34" charset="0"/>
              </a:rPr>
              <a:t>el número de personas </a:t>
            </a:r>
            <a:r>
              <a:rPr lang="es-E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cómodas</a:t>
            </a:r>
            <a:r>
              <a:rPr lang="es-ES" sz="1800" dirty="0">
                <a:latin typeface="Segoe UI" panose="020B0502040204020203" pitchFamily="34" charset="0"/>
                <a:cs typeface="Segoe UI" panose="020B0502040204020203" pitchFamily="34" charset="0"/>
              </a:rPr>
              <a:t> encontradas bajo un </a:t>
            </a:r>
            <a:r>
              <a:rPr lang="es-E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enfoque tradicional</a:t>
            </a:r>
            <a:r>
              <a:rPr lang="es-ES" sz="1800" dirty="0">
                <a:latin typeface="Segoe UI" panose="020B0502040204020203" pitchFamily="34" charset="0"/>
                <a:cs typeface="Segoe UI" panose="020B0502040204020203" pitchFamily="34" charset="0"/>
              </a:rPr>
              <a:t>, fue menor al número de personas </a:t>
            </a:r>
            <a:r>
              <a:rPr lang="es-E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cómodas</a:t>
            </a:r>
            <a:r>
              <a:rPr lang="es-ES" sz="1800" dirty="0">
                <a:latin typeface="Segoe UI" panose="020B0502040204020203" pitchFamily="34" charset="0"/>
                <a:cs typeface="Segoe UI" panose="020B0502040204020203" pitchFamily="34" charset="0"/>
              </a:rPr>
              <a:t> encontradas con un </a:t>
            </a:r>
            <a:r>
              <a:rPr lang="es-E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enfoque diferente</a:t>
            </a:r>
            <a:r>
              <a:rPr lang="es-ES" sz="1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s-MX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MX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800" dirty="0">
                <a:latin typeface="Segoe UI" panose="020B0502040204020203" pitchFamily="34" charset="0"/>
                <a:cs typeface="Segoe UI" panose="020B0502040204020203" pitchFamily="34" charset="0"/>
              </a:rPr>
              <a:t>Por lo tanto, la </a:t>
            </a:r>
            <a:r>
              <a:rPr lang="es-MX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solución propuesta</a:t>
            </a:r>
            <a:r>
              <a:rPr lang="es-MX" sz="1800" dirty="0">
                <a:latin typeface="Segoe UI" panose="020B0502040204020203" pitchFamily="34" charset="0"/>
                <a:cs typeface="Segoe UI" panose="020B0502040204020203" pitchFamily="34" charset="0"/>
              </a:rPr>
              <a:t>, podría ayudar a descubrir, la existencia de más personas </a:t>
            </a:r>
            <a:r>
              <a:rPr lang="es-MX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cómodas</a:t>
            </a:r>
            <a:r>
              <a:rPr lang="es-MX" sz="1800" dirty="0">
                <a:latin typeface="Segoe UI" panose="020B0502040204020203" pitchFamily="34" charset="0"/>
                <a:cs typeface="Segoe UI" panose="020B0502040204020203" pitchFamily="34" charset="0"/>
              </a:rPr>
              <a:t> que </a:t>
            </a:r>
            <a:r>
              <a:rPr lang="es-MX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incómodas</a:t>
            </a:r>
            <a:r>
              <a:rPr lang="es-MX" sz="1800" b="0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es-MX" sz="1800" dirty="0">
                <a:latin typeface="Segoe UI" panose="020B0502040204020203" pitchFamily="34" charset="0"/>
                <a:cs typeface="Segoe UI" panose="020B0502040204020203" pitchFamily="34" charset="0"/>
              </a:rPr>
              <a:t> y otros estados de </a:t>
            </a:r>
            <a:r>
              <a:rPr lang="es-MX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Confort Grupal</a:t>
            </a:r>
            <a:r>
              <a:rPr lang="es-MX" sz="1800" dirty="0">
                <a:latin typeface="Segoe UI" panose="020B0502040204020203" pitchFamily="34" charset="0"/>
                <a:cs typeface="Segoe UI" panose="020B0502040204020203" pitchFamily="34" charset="0"/>
              </a:rPr>
              <a:t>, que los encontrados bajo un </a:t>
            </a:r>
            <a:r>
              <a:rPr lang="es-MX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enfoque tradicional</a:t>
            </a:r>
            <a:r>
              <a:rPr lang="es-MX" sz="1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MX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800" dirty="0">
                <a:latin typeface="Segoe UI" panose="020B0502040204020203" pitchFamily="34" charset="0"/>
                <a:cs typeface="Segoe UI" panose="020B0502040204020203" pitchFamily="34" charset="0"/>
              </a:rPr>
              <a:t>En este sentido, algunos trabajos derivados de este en el </a:t>
            </a:r>
            <a:r>
              <a:rPr lang="es-MX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futuro</a:t>
            </a:r>
            <a:r>
              <a:rPr lang="es-MX" sz="1800" dirty="0">
                <a:latin typeface="Segoe UI" panose="020B0502040204020203" pitchFamily="34" charset="0"/>
                <a:cs typeface="Segoe UI" panose="020B0502040204020203" pitchFamily="34" charset="0"/>
              </a:rPr>
              <a:t>, supondrían: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MX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MX" sz="1800" dirty="0">
                <a:latin typeface="Segoe UI" panose="020B0502040204020203" pitchFamily="34" charset="0"/>
                <a:cs typeface="Segoe UI" panose="020B0502040204020203" pitchFamily="34" charset="0"/>
              </a:rPr>
              <a:t>Revisar más </a:t>
            </a:r>
            <a:r>
              <a:rPr lang="es-MX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variables</a:t>
            </a:r>
            <a:r>
              <a:rPr lang="es-MX" sz="1800" dirty="0">
                <a:latin typeface="Segoe UI" panose="020B0502040204020203" pitchFamily="34" charset="0"/>
                <a:cs typeface="Segoe UI" panose="020B0502040204020203" pitchFamily="34" charset="0"/>
              </a:rPr>
              <a:t> a las elegidas,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MX" sz="1800" dirty="0">
                <a:latin typeface="Segoe UI" panose="020B0502040204020203" pitchFamily="34" charset="0"/>
                <a:cs typeface="Segoe UI" panose="020B0502040204020203" pitchFamily="34" charset="0"/>
              </a:rPr>
              <a:t>La </a:t>
            </a:r>
            <a:r>
              <a:rPr lang="es-MX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influencia</a:t>
            </a:r>
            <a:r>
              <a:rPr lang="es-MX" sz="1800" dirty="0">
                <a:latin typeface="Segoe UI" panose="020B0502040204020203" pitchFamily="34" charset="0"/>
                <a:cs typeface="Segoe UI" panose="020B0502040204020203" pitchFamily="34" charset="0"/>
              </a:rPr>
              <a:t> que un </a:t>
            </a:r>
            <a:r>
              <a:rPr lang="es-MX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modelo</a:t>
            </a:r>
            <a:r>
              <a:rPr lang="es-MX" sz="18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s-MX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Confort Personal</a:t>
            </a:r>
            <a:r>
              <a:rPr lang="es-MX" sz="1800" b="0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es-MX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MX" sz="1800" dirty="0">
                <a:latin typeface="Segoe UI" panose="020B0502040204020203" pitchFamily="34" charset="0"/>
                <a:cs typeface="Segoe UI" panose="020B0502040204020203" pitchFamily="34" charset="0"/>
              </a:rPr>
              <a:t>puede </a:t>
            </a:r>
            <a:r>
              <a:rPr lang="es-MX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tener sobre otro</a:t>
            </a:r>
            <a:r>
              <a:rPr lang="es-MX" sz="1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MX" sz="1800" dirty="0">
                <a:latin typeface="Segoe UI" panose="020B0502040204020203" pitchFamily="34" charset="0"/>
                <a:cs typeface="Segoe UI" panose="020B0502040204020203" pitchFamily="34" charset="0"/>
              </a:rPr>
              <a:t>Y, ya que se utilizó un </a:t>
            </a:r>
            <a:r>
              <a:rPr lang="es-MX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mecanismo</a:t>
            </a:r>
            <a:r>
              <a:rPr lang="es-MX" sz="18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s-MX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simulación</a:t>
            </a:r>
            <a:r>
              <a:rPr lang="es-MX" sz="1800" dirty="0">
                <a:latin typeface="Segoe UI" panose="020B0502040204020203" pitchFamily="34" charset="0"/>
                <a:cs typeface="Segoe UI" panose="020B0502040204020203" pitchFamily="34" charset="0"/>
              </a:rPr>
              <a:t>, sería interesante observar el comportamiento del </a:t>
            </a:r>
            <a:r>
              <a:rPr lang="es-MX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Prototipo </a:t>
            </a:r>
            <a:r>
              <a:rPr lang="es-MX" sz="1800" dirty="0">
                <a:latin typeface="Segoe UI" panose="020B0502040204020203" pitchFamily="34" charset="0"/>
                <a:cs typeface="Segoe UI" panose="020B0502040204020203" pitchFamily="34" charset="0"/>
              </a:rPr>
              <a:t>con </a:t>
            </a:r>
            <a:r>
              <a:rPr lang="es-MX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dispositivos físicos</a:t>
            </a:r>
            <a:r>
              <a:rPr lang="es-MX" sz="18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s-MX" sz="1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sensado</a:t>
            </a:r>
            <a:r>
              <a:rPr lang="es-MX" sz="1800" dirty="0">
                <a:latin typeface="Segoe UI" panose="020B0502040204020203" pitchFamily="34" charset="0"/>
                <a:cs typeface="Segoe UI" panose="020B0502040204020203" pitchFamily="34" charset="0"/>
              </a:rPr>
              <a:t> y </a:t>
            </a:r>
            <a:r>
              <a:rPr lang="es-MX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actuación</a:t>
            </a:r>
            <a:r>
              <a:rPr lang="es-MX" sz="1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8735D-076D-40E3-BCDD-FBB5AA1E4EF9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31262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Esta es una muestra de las referencias, ya que, en total, en el documento tenemos 119.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8735D-076D-40E3-BCDD-FBB5AA1E4EF9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16231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8735D-076D-40E3-BCDD-FBB5AA1E4EF9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7528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8735D-076D-40E3-BCDD-FBB5AA1E4EF9}" type="slidenum">
              <a:rPr lang="es-MX" smtClean="0"/>
              <a:t>26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5948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El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Confort Térmico</a:t>
            </a:r>
            <a:r>
              <a:rPr lang="es-ES" sz="1800" b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es descrito como el nivel de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satisfacción térmica</a:t>
            </a: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una persona tiene con</a:t>
            </a:r>
            <a:r>
              <a:rPr lang="es-ES" sz="1800" dirty="0">
                <a:latin typeface="Segoe UI" panose="020B0502040204020203" pitchFamily="34" charset="0"/>
                <a:cs typeface="Segoe UI" panose="020B0502040204020203" pitchFamily="34" charset="0"/>
              </a:rPr>
              <a:t> respecto a su </a:t>
            </a:r>
            <a:r>
              <a:rPr lang="es-E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entorno</a:t>
            </a:r>
            <a:r>
              <a:rPr lang="es-ES" sz="1800" b="0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es-ES" sz="1800" dirty="0">
                <a:latin typeface="Segoe UI" panose="020B0502040204020203" pitchFamily="34" charset="0"/>
                <a:cs typeface="Segoe UI" panose="020B0502040204020203" pitchFamily="34" charset="0"/>
              </a:rPr>
              <a:t> y </a:t>
            </a:r>
            <a:r>
              <a:rPr lang="es-E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tradicionalmente</a:t>
            </a:r>
            <a:r>
              <a:rPr lang="es-ES" sz="1800" dirty="0">
                <a:latin typeface="Segoe UI" panose="020B0502040204020203" pitchFamily="34" charset="0"/>
                <a:cs typeface="Segoe UI" panose="020B0502040204020203" pitchFamily="34" charset="0"/>
              </a:rPr>
              <a:t>, es revisado con base a lo definido por el </a:t>
            </a:r>
            <a:r>
              <a:rPr lang="es-E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estándar ASHRAE 55</a:t>
            </a:r>
            <a:r>
              <a:rPr lang="es-ES" sz="1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s-MX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8735D-076D-40E3-BCDD-FBB5AA1E4EF9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242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 través de un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Mapeo Sistemático</a:t>
            </a: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se revisó literatura relacionada a estos temas. Encontrando, un total de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22</a:t>
            </a: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documentos.</a:t>
            </a:r>
          </a:p>
          <a:p>
            <a:endParaRPr lang="es-ES" sz="1800" b="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Aquí se muestra un extracto de ellos.</a:t>
            </a:r>
          </a:p>
          <a:p>
            <a:endParaRPr lang="es-ES" sz="1800" b="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Tradicionalmente, la mayoría de estos trabajos, se han dirigido a lograr un estado de </a:t>
            </a:r>
            <a:r>
              <a:rPr lang="es-MX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Confort Personal</a:t>
            </a:r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como el 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800" i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Aguilera</a:t>
            </a:r>
            <a:r>
              <a:rPr lang="es-MX" sz="180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que describe un medio para controlar el </a:t>
            </a:r>
            <a:r>
              <a:rPr lang="es-MX" sz="1800" b="1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Confort Térmico</a:t>
            </a:r>
            <a:r>
              <a:rPr lang="es-MX" sz="180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800" i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Kim</a:t>
            </a:r>
            <a:r>
              <a:rPr lang="es-MX" sz="180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que propone un </a:t>
            </a:r>
            <a:r>
              <a:rPr lang="es-MX" sz="1800" b="1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modelo</a:t>
            </a:r>
            <a:r>
              <a:rPr lang="es-MX" sz="180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s-MX" sz="1800" b="1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Confort Personal</a:t>
            </a:r>
            <a:r>
              <a:rPr lang="es-MX" sz="180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800" i="1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Nolich</a:t>
            </a:r>
            <a:r>
              <a:rPr lang="es-MX" sz="180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que presenta un Framework, para la creación de espacios cómodos.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s-MX" sz="180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Todo esto, generalmente, de forma centrada en el ocupante, sus </a:t>
            </a:r>
            <a:r>
              <a:rPr lang="es-MX" sz="1800" b="1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preferencias</a:t>
            </a:r>
            <a:r>
              <a:rPr lang="es-MX" sz="18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es-MX" sz="180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incluso, en sus características </a:t>
            </a:r>
            <a:r>
              <a:rPr lang="es-MX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antropométricas</a:t>
            </a:r>
            <a:r>
              <a:rPr lang="es-MX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y </a:t>
            </a:r>
            <a:r>
              <a:rPr lang="es-MX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demográficas</a:t>
            </a:r>
            <a:r>
              <a:rPr lang="es-MX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s-ES" sz="180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" sz="1800" b="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No obstante, también hay trabajos que han visto la necesidad de proponer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soluciones</a:t>
            </a: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en materia de </a:t>
            </a:r>
            <a:r>
              <a:rPr lang="es-E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grupos</a:t>
            </a: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MX" sz="180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De hecho, el </a:t>
            </a:r>
            <a:r>
              <a:rPr lang="es-MX" sz="1800" b="1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estándar</a:t>
            </a:r>
            <a:r>
              <a:rPr lang="es-MX" sz="180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MX" sz="1800" b="1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ASHRAE 55</a:t>
            </a:r>
            <a:r>
              <a:rPr lang="es-MX" sz="180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ya propone una forma de medir el </a:t>
            </a:r>
            <a:r>
              <a:rPr lang="es-MX" sz="1800" b="1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Confort Térmico Grupal</a:t>
            </a:r>
            <a:r>
              <a:rPr lang="es-MX" sz="180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la cual, ya ha sido retomada por diferentes artículos de investigación,</a:t>
            </a:r>
            <a:r>
              <a:rPr lang="es-ES" sz="18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como el de: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s-MX" sz="1800" i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Escandón,</a:t>
            </a:r>
            <a:r>
              <a:rPr lang="es-MX" sz="180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que intenta predecir el </a:t>
            </a:r>
            <a:r>
              <a:rPr lang="es-MX" sz="1800" b="1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Confort Térmico </a:t>
            </a:r>
            <a:r>
              <a:rPr lang="es-MX" sz="180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 través de una </a:t>
            </a:r>
            <a:r>
              <a:rPr lang="es-MX" sz="1800" b="1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Red Neuronal</a:t>
            </a:r>
            <a:r>
              <a:rPr lang="es-MX" sz="180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s-MX" sz="1800" i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Gómez</a:t>
            </a:r>
            <a:r>
              <a:rPr lang="es-MX" sz="180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que propone encontrar un nivel aceptable de </a:t>
            </a:r>
            <a:r>
              <a:rPr lang="es-MX" sz="1800" b="1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Confort Térmico </a:t>
            </a:r>
            <a:r>
              <a:rPr lang="es-MX" sz="180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 través de simular condiciones futuras.</a:t>
            </a:r>
            <a:endParaRPr lang="es-MX" sz="1800" i="1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s-MX" sz="1800" i="1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Marinakis</a:t>
            </a:r>
            <a:r>
              <a:rPr lang="es-MX" sz="180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que busca un nivel aceptable de </a:t>
            </a:r>
            <a:r>
              <a:rPr lang="es-MX" sz="1800" b="1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Confort Térmico </a:t>
            </a:r>
            <a:r>
              <a:rPr lang="es-ES" sz="180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 través de un óptimo uso, de </a:t>
            </a:r>
            <a:r>
              <a:rPr lang="es-E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actuadores</a:t>
            </a:r>
            <a:r>
              <a:rPr lang="es-ES" sz="180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 y.</a:t>
            </a:r>
            <a:endParaRPr lang="es-MX" sz="1800" i="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s-MX" sz="1800" i="1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Martinez</a:t>
            </a:r>
            <a:r>
              <a:rPr lang="es-MX" sz="180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que presenta un </a:t>
            </a:r>
            <a:r>
              <a:rPr lang="es-MX" sz="1800" b="1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robot</a:t>
            </a:r>
            <a:r>
              <a:rPr lang="es-MX" sz="180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encargado de revisar y reportar el </a:t>
            </a:r>
            <a:r>
              <a:rPr lang="es-MX" sz="1800" b="1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Confort Térmico </a:t>
            </a:r>
            <a:r>
              <a:rPr lang="es-MX" sz="180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de diferentes espacios de trabajo.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MX" sz="1800" i="0" strike="noStrike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Sin embargo, en el </a:t>
            </a:r>
            <a:r>
              <a:rPr lang="es-MX" sz="1800" b="1" i="0" strike="noStrike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cálculo</a:t>
            </a:r>
            <a:r>
              <a:rPr lang="es-MX" sz="1800" i="0" strike="noStrike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del </a:t>
            </a:r>
            <a:r>
              <a:rPr lang="es-MX" sz="1800" b="1" i="0" strike="noStrike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Confort Térmico Grupal</a:t>
            </a:r>
            <a:r>
              <a:rPr lang="es-MX" sz="1800" i="0" strike="noStrike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el </a:t>
            </a:r>
            <a:r>
              <a:rPr lang="es-MX" sz="1800" b="1" i="0" strike="noStrike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enfoque</a:t>
            </a:r>
            <a:r>
              <a:rPr lang="es-MX" sz="1800" i="0" strike="noStrike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de estos trabajos, les lleva a considerar al </a:t>
            </a:r>
            <a:r>
              <a:rPr lang="es-MX" sz="1800" b="1" i="0" strike="noStrike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grupo</a:t>
            </a:r>
            <a:r>
              <a:rPr lang="es-MX" sz="1800" i="0" strike="noStrike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como una </a:t>
            </a:r>
            <a:r>
              <a:rPr lang="es-MX" sz="1800" b="1" i="0" strike="noStrike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masa uniforme</a:t>
            </a:r>
            <a:r>
              <a:rPr lang="es-MX" sz="1800" i="0" strike="noStrike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y no, como un </a:t>
            </a:r>
            <a:r>
              <a:rPr lang="es-MX" sz="1800" b="1" i="0" strike="noStrike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conjunto</a:t>
            </a:r>
            <a:r>
              <a:rPr lang="es-MX" sz="1800" i="0" strike="noStrike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s-MX" sz="1800" b="1" i="0" strike="noStrike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individuos</a:t>
            </a:r>
            <a:r>
              <a:rPr lang="es-MX" sz="1800" i="0" strike="noStrike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con </a:t>
            </a:r>
            <a:r>
              <a:rPr lang="es-MX" sz="1800" b="1" i="0" strike="noStrike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diferentes características</a:t>
            </a:r>
            <a:r>
              <a:rPr lang="es-MX" sz="1800" i="0" strike="noStrike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200" lvl="1" indent="0" algn="l">
              <a:buFont typeface="Arial" panose="020B0604020202020204" pitchFamily="34" charset="0"/>
              <a:buNone/>
            </a:pPr>
            <a:endParaRPr lang="es-MX" sz="1800" i="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 algn="l">
              <a:buFont typeface="Arial" panose="020B0604020202020204" pitchFamily="34" charset="0"/>
              <a:buNone/>
            </a:pPr>
            <a:endParaRPr lang="es-MX" sz="1800" i="1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800" dirty="0">
              <a:effectLst/>
              <a:latin typeface="Segoe UI" panose="020B0502040204020203" pitchFamily="34" charset="0"/>
            </a:endParaRPr>
          </a:p>
          <a:p>
            <a:endParaRPr lang="es-ES" sz="180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8735D-076D-40E3-BCDD-FBB5AA1E4EF9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6591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Entonces, nos preguntamos, si,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¿Existen</a:t>
            </a: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formas</a:t>
            </a: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calcular</a:t>
            </a: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el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Confort Grupal</a:t>
            </a: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que sean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diferentes</a:t>
            </a: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a lo ya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propuesto</a:t>
            </a: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en el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estándar</a:t>
            </a: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que consideren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aspectos</a:t>
            </a: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individuales</a:t>
            </a: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de los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miembros</a:t>
            </a: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del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grupo</a:t>
            </a: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ya que, el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estándar ASHRAE 55</a:t>
            </a: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los considera un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ente</a:t>
            </a: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uniforme</a:t>
            </a: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como si fueran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un</a:t>
            </a: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solo usuario?</a:t>
            </a:r>
          </a:p>
          <a:p>
            <a:endParaRPr lang="es-ES" sz="1800" b="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Así, esto, nos llevó a plantear este objetivo:</a:t>
            </a:r>
            <a:endParaRPr lang="es-ES" sz="180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80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i="0" dirty="0">
                <a:latin typeface="Segoe UI" panose="020B0502040204020203" pitchFamily="34" charset="0"/>
                <a:cs typeface="Segoe UI" panose="020B0502040204020203" pitchFamily="34" charset="0"/>
              </a:rPr>
              <a:t>Comprobar, a través de una solución de </a:t>
            </a:r>
            <a:r>
              <a:rPr lang="es-ES" sz="1800" b="1" i="0" dirty="0" err="1">
                <a:latin typeface="Segoe UI" panose="020B0502040204020203" pitchFamily="34" charset="0"/>
                <a:cs typeface="Segoe UI" panose="020B0502040204020203" pitchFamily="34" charset="0"/>
              </a:rPr>
              <a:t>AmI</a:t>
            </a:r>
            <a:r>
              <a:rPr lang="es-ES" sz="1800" i="0" dirty="0">
                <a:latin typeface="Segoe UI" panose="020B0502040204020203" pitchFamily="34" charset="0"/>
                <a:cs typeface="Segoe UI" panose="020B0502040204020203" pitchFamily="34" charset="0"/>
              </a:rPr>
              <a:t> que considere aspectos </a:t>
            </a:r>
            <a:r>
              <a:rPr lang="es-ES" sz="1800" b="1" i="0" dirty="0">
                <a:latin typeface="Segoe UI" panose="020B0502040204020203" pitchFamily="34" charset="0"/>
                <a:cs typeface="Segoe UI" panose="020B0502040204020203" pitchFamily="34" charset="0"/>
              </a:rPr>
              <a:t>individuales</a:t>
            </a:r>
            <a:r>
              <a:rPr lang="es-ES" sz="1800" i="0" dirty="0">
                <a:latin typeface="Segoe UI" panose="020B0502040204020203" pitchFamily="34" charset="0"/>
                <a:cs typeface="Segoe UI" panose="020B0502040204020203" pitchFamily="34" charset="0"/>
              </a:rPr>
              <a:t> y utilice </a:t>
            </a:r>
            <a:r>
              <a:rPr lang="es-ES" sz="1800" b="1" i="0" dirty="0">
                <a:latin typeface="Segoe UI" panose="020B0502040204020203" pitchFamily="34" charset="0"/>
                <a:cs typeface="Segoe UI" panose="020B0502040204020203" pitchFamily="34" charset="0"/>
              </a:rPr>
              <a:t>estrategias</a:t>
            </a:r>
            <a:r>
              <a:rPr lang="es-ES" sz="1800" i="0" dirty="0">
                <a:latin typeface="Segoe UI" panose="020B0502040204020203" pitchFamily="34" charset="0"/>
                <a:cs typeface="Segoe UI" panose="020B0502040204020203" pitchFamily="34" charset="0"/>
              </a:rPr>
              <a:t> de toma de decisión grupal, si se pueden obtener mejores resultados de </a:t>
            </a:r>
            <a:r>
              <a:rPr lang="es-ES" sz="1800" b="1" i="0" dirty="0">
                <a:latin typeface="Segoe UI" panose="020B0502040204020203" pitchFamily="34" charset="0"/>
                <a:cs typeface="Segoe UI" panose="020B0502040204020203" pitchFamily="34" charset="0"/>
              </a:rPr>
              <a:t>Confort Térmico Grupal</a:t>
            </a:r>
            <a:r>
              <a:rPr lang="es-ES" sz="1800" i="0" dirty="0">
                <a:latin typeface="Segoe UI" panose="020B0502040204020203" pitchFamily="34" charset="0"/>
                <a:cs typeface="Segoe UI" panose="020B0502040204020203" pitchFamily="34" charset="0"/>
              </a:rPr>
              <a:t>, que bajo un </a:t>
            </a:r>
            <a:r>
              <a:rPr lang="es-ES" sz="1800" b="1" i="0" dirty="0">
                <a:latin typeface="Segoe UI" panose="020B0502040204020203" pitchFamily="34" charset="0"/>
                <a:cs typeface="Segoe UI" panose="020B0502040204020203" pitchFamily="34" charset="0"/>
              </a:rPr>
              <a:t>enfoque tradicional</a:t>
            </a:r>
            <a:r>
              <a:rPr lang="es-MX" sz="1800" i="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8735D-076D-40E3-BCDD-FBB5AA1E4EF9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992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8735D-076D-40E3-BCDD-FBB5AA1E4EF9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3229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800" dirty="0">
                <a:latin typeface="Segoe UI" panose="020B0502040204020203" pitchFamily="34" charset="0"/>
                <a:cs typeface="Segoe UI" panose="020B0502040204020203" pitchFamily="34" charset="0"/>
              </a:rPr>
              <a:t>Bueno, para determinar el </a:t>
            </a:r>
            <a:r>
              <a:rPr lang="es-MX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Confort Grupal</a:t>
            </a:r>
            <a:r>
              <a:rPr lang="es-MX" sz="18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además de adoptar el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proceso Tradicional </a:t>
            </a: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antes mencionado. También, se utilizaron, una serie de estrategias, que permitieron</a:t>
            </a:r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decidir</a:t>
            </a:r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el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Confort Grupal</a:t>
            </a:r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a través del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voto</a:t>
            </a:r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de cada uno de los miembros de un grupo.</a:t>
            </a:r>
            <a:endParaRPr lang="es-ES" sz="1800" b="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800" b="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Aquí, cabe destacar que estas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estrategias</a:t>
            </a:r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se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importaron</a:t>
            </a:r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de otras áreas, en donde, la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toma</a:t>
            </a:r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decisiones</a:t>
            </a:r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en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grupo</a:t>
            </a:r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es un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factor</a:t>
            </a:r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muy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importante</a:t>
            </a:r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 Particularmente de los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Sistemas de Recomendación para Grupos</a:t>
            </a:r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8735D-076D-40E3-BCDD-FBB5AA1E4EF9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3425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Para contar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los votos individuales </a:t>
            </a:r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se utilizaron dos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formas</a:t>
            </a:r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algn="l"/>
            <a:endParaRPr lang="es-ES" sz="180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La primera,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extiende</a:t>
            </a:r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el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modelo Tradicional</a:t>
            </a:r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que calcula el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Confort Térmico </a:t>
            </a:r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 través del método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PMV</a:t>
            </a:r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utilizando a las variables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primarias</a:t>
            </a:r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de este tema y arrojando un valor entre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-3 </a:t>
            </a:r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y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+3</a:t>
            </a:r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en donde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indica un estado de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comodidad</a:t>
            </a:r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algn="l"/>
            <a:endParaRPr lang="es-ES" sz="180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No obstante, dentro de la literatura observamos el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cumplimiento</a:t>
            </a:r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de algunas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reglas</a:t>
            </a:r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por ejemplo: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Qué las personas con un alto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Índice de Masa Corporal </a:t>
            </a:r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son más resistentes a condiciones frías.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Y, que las mujeres menores de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50 años</a:t>
            </a:r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son más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tolerantes</a:t>
            </a:r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condiciones</a:t>
            </a:r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cálidas.</a:t>
            </a:r>
          </a:p>
          <a:p>
            <a:pPr algn="l"/>
            <a:endParaRPr lang="es-ES" sz="1800" b="1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Es por esto que, se decidió no solo tomar al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como único estado de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comodidad</a:t>
            </a:r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sino también a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-1 </a:t>
            </a:r>
            <a:r>
              <a:rPr lang="es-ES" sz="1800" dirty="0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+1</a:t>
            </a: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como estados de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Confort aceptables</a:t>
            </a: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8735D-076D-40E3-BCDD-FBB5AA1E4EF9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2194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La segunda forma utilizada, es un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modelo</a:t>
            </a:r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Preferencias Subjetivas de Usuario</a:t>
            </a:r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s-ES" sz="1800" b="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El cual,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pregunta</a:t>
            </a:r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por las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preferencias térmicas</a:t>
            </a:r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de la persona, ante una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circunstancia</a:t>
            </a:r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frío</a:t>
            </a:r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y de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calor</a:t>
            </a:r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endParaRPr lang="es-ES" sz="1800" b="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80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Y esto, lo representa, bajo una escala de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-50</a:t>
            </a:r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para indicar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preferencia</a:t>
            </a:r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condiciones frías</a:t>
            </a:r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hasta,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+50</a:t>
            </a:r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para indicar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preferencia</a:t>
            </a:r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s-ES" sz="18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condición cálidas</a:t>
            </a:r>
            <a:r>
              <a:rPr lang="es-E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s-ES" sz="180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80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8735D-076D-40E3-BCDD-FBB5AA1E4EF9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4651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1C5B-5FB8-45F3-9CBA-55AF5A0EF25E}" type="datetime1">
              <a:rPr lang="es-MX" smtClean="0"/>
              <a:t>20/03/2021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29A73A1-BD1B-42BB-9C27-F16854B20A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801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77E16-E504-4EC8-9A09-582D15741E61}" type="datetime1">
              <a:rPr lang="es-MX" smtClean="0"/>
              <a:t>20/03/2021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73A1-BD1B-42BB-9C27-F16854B20A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9605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2F670-5302-40F0-A0E1-07593BF71881}" type="datetime1">
              <a:rPr lang="es-MX" smtClean="0"/>
              <a:t>20/03/2021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73A1-BD1B-42BB-9C27-F16854B20A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2463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7BD13-4919-4F3E-9126-E35173D6A476}" type="datetime1">
              <a:rPr lang="es-MX" smtClean="0"/>
              <a:t>20/03/2021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73A1-BD1B-42BB-9C27-F16854B20A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476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B4FF-7342-4FC1-B3B2-FC78B5BEA523}" type="datetime1">
              <a:rPr lang="es-MX" smtClean="0"/>
              <a:t>20/03/2021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73A1-BD1B-42BB-9C27-F16854B20A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5219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B007E-15AA-4CE0-895C-3243D405DBED}" type="datetime1">
              <a:rPr lang="es-MX" smtClean="0"/>
              <a:t>20/03/2021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73A1-BD1B-42BB-9C27-F16854B20A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528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B825-6976-4E02-87C2-D135E987FCAD}" type="datetime1">
              <a:rPr lang="es-MX" smtClean="0"/>
              <a:t>20/03/2021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73A1-BD1B-42BB-9C27-F16854B20A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4881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E0A4B-3996-44CF-A733-A11A849B073D}" type="datetime1">
              <a:rPr lang="es-MX" smtClean="0"/>
              <a:t>20/03/2021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73A1-BD1B-42BB-9C27-F16854B20A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9347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F992-0355-43B1-9F21-D692CAE10008}" type="datetime1">
              <a:rPr lang="es-MX" smtClean="0"/>
              <a:t>20/03/2021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73A1-BD1B-42BB-9C27-F16854B20A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3584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F8D74-C002-4E76-B987-01DF774A641F}" type="datetime1">
              <a:rPr lang="es-MX" smtClean="0"/>
              <a:t>20/03/2021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73A1-BD1B-42BB-9C27-F16854B20A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4749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61015-3361-4751-9690-3D4EBAB3448A}" type="datetime1">
              <a:rPr lang="es-MX" smtClean="0"/>
              <a:t>20/03/2021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73A1-BD1B-42BB-9C27-F16854B20A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8320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7AA25-E559-4B97-BE82-0993E6FA9675}" type="datetime1">
              <a:rPr lang="es-MX" smtClean="0"/>
              <a:t>20/03/2021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14936" y="63366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A73A1-BD1B-42BB-9C27-F16854B20A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031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0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>
            <a:extLst>
              <a:ext uri="{FF2B5EF4-FFF2-40B4-BE49-F238E27FC236}">
                <a16:creationId xmlns:a16="http://schemas.microsoft.com/office/drawing/2014/main" id="{CEF01BDA-5EEC-444F-8AD7-17E7FB50D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4735" y="1519350"/>
            <a:ext cx="11042523" cy="2495549"/>
          </a:xfrm>
          <a:ln w="53975">
            <a:solidFill>
              <a:schemeClr val="accent2"/>
            </a:solidFill>
          </a:ln>
          <a:effectLst>
            <a:softEdge rad="0"/>
          </a:effectLst>
        </p:spPr>
        <p:txBody>
          <a:bodyPr anchor="ctr">
            <a:noAutofit/>
          </a:bodyPr>
          <a:lstStyle/>
          <a:p>
            <a:r>
              <a:rPr lang="es-E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Estrategias para el Confort Térmico de Grupos en Aplicaciones de Inteligencia Ambiental</a:t>
            </a:r>
            <a:br>
              <a:rPr lang="es-E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s-MX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Jorge Luis Jácome Domínguez*</a:t>
            </a:r>
            <a:endParaRPr lang="es-MX" sz="4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DA785EE-72AE-4E3C-B95C-4A114BD34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751" y="185076"/>
            <a:ext cx="2683607" cy="1169127"/>
          </a:xfrm>
          <a:prstGeom prst="rect">
            <a:avLst/>
          </a:prstGeom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EF635664-E60D-451C-BFD7-F107F25BBEF7}"/>
              </a:ext>
            </a:extLst>
          </p:cNvPr>
          <p:cNvSpPr txBox="1">
            <a:spLocks/>
          </p:cNvSpPr>
          <p:nvPr/>
        </p:nvSpPr>
        <p:spPr>
          <a:xfrm>
            <a:off x="774338" y="4291126"/>
            <a:ext cx="10643315" cy="16560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Directores:</a:t>
            </a:r>
          </a:p>
          <a:p>
            <a:pPr algn="ctr"/>
            <a:r>
              <a:rPr lang="es-MX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DR. Edgard Iván Benítez Guerrero</a:t>
            </a:r>
          </a:p>
          <a:p>
            <a:pPr algn="ctr"/>
            <a:r>
              <a:rPr lang="es-MX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DR Guillermo Gilberto Molero Castillo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58A4EE7-ED41-415B-BC04-FA99B6D7E4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36" y="185077"/>
            <a:ext cx="901100" cy="1157376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28D3EE49-E573-4F10-8FF7-0BA5852F431F}"/>
              </a:ext>
            </a:extLst>
          </p:cNvPr>
          <p:cNvSpPr/>
          <p:nvPr/>
        </p:nvSpPr>
        <p:spPr>
          <a:xfrm>
            <a:off x="574736" y="90806"/>
            <a:ext cx="11042523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76214A1-E238-47B6-94C5-0D988FBA79D7}"/>
              </a:ext>
            </a:extLst>
          </p:cNvPr>
          <p:cNvSpPr/>
          <p:nvPr/>
        </p:nvSpPr>
        <p:spPr>
          <a:xfrm>
            <a:off x="574736" y="6721475"/>
            <a:ext cx="11042523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588A8D5-524E-4A6C-AC7B-365EDAEBB6F4}"/>
              </a:ext>
            </a:extLst>
          </p:cNvPr>
          <p:cNvSpPr txBox="1"/>
          <p:nvPr/>
        </p:nvSpPr>
        <p:spPr>
          <a:xfrm>
            <a:off x="170334" y="6334369"/>
            <a:ext cx="118513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600" dirty="0">
                <a:latin typeface="Calibri (Cuerpo)"/>
              </a:rPr>
              <a:t>* Becario CONACYT </a:t>
            </a:r>
            <a:r>
              <a:rPr lang="es-MX" sz="1600" b="0" i="0" u="none" strike="noStrike" baseline="0" dirty="0">
                <a:solidFill>
                  <a:srgbClr val="000000"/>
                </a:solidFill>
                <a:latin typeface="Calibri (Cuerpo)"/>
              </a:rPr>
              <a:t>930925. P</a:t>
            </a:r>
            <a:r>
              <a:rPr lang="es-MX" sz="1600" dirty="0"/>
              <a:t>royecto CONACYT “Infraestructura para Agilizar el Desarrollo de Sistemas Centrados en el Usuario” (Ref. 3053).</a:t>
            </a:r>
            <a:endParaRPr lang="es-MX" sz="1600" dirty="0">
              <a:latin typeface="Calibri (Cuerpo)"/>
            </a:endParaRPr>
          </a:p>
        </p:txBody>
      </p:sp>
    </p:spTree>
    <p:extLst>
      <p:ext uri="{BB962C8B-B14F-4D97-AF65-F5344CB8AC3E}">
        <p14:creationId xmlns:p14="http://schemas.microsoft.com/office/powerpoint/2010/main" val="3629111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70 Conector recto de flecha">
            <a:extLst>
              <a:ext uri="{FF2B5EF4-FFF2-40B4-BE49-F238E27FC236}">
                <a16:creationId xmlns:a16="http://schemas.microsoft.com/office/drawing/2014/main" id="{F5759F29-1A66-4167-8B5F-247B012CCD42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4876135" y="2089789"/>
            <a:ext cx="1" cy="1755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70 Conector recto de flecha">
            <a:extLst>
              <a:ext uri="{FF2B5EF4-FFF2-40B4-BE49-F238E27FC236}">
                <a16:creationId xmlns:a16="http://schemas.microsoft.com/office/drawing/2014/main" id="{C6C5B6B6-3EF3-43F5-8F0F-855C11A6EC25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8352973" y="2082616"/>
            <a:ext cx="0" cy="1826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329C1A6-BA7B-481F-8C1C-CE9205A7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73A1-BD1B-42BB-9C27-F16854B20A11}" type="slidenum">
              <a:rPr lang="es-MX" sz="2800" smtClean="0"/>
              <a:t>10</a:t>
            </a:fld>
            <a:endParaRPr lang="es-MX" sz="2800"/>
          </a:p>
        </p:txBody>
      </p:sp>
      <p:sp>
        <p:nvSpPr>
          <p:cNvPr id="7" name="5 Rectángulo redondeado">
            <a:extLst>
              <a:ext uri="{FF2B5EF4-FFF2-40B4-BE49-F238E27FC236}">
                <a16:creationId xmlns:a16="http://schemas.microsoft.com/office/drawing/2014/main" id="{7B6D179C-AA00-41EB-9510-CA4A911A2445}"/>
              </a:ext>
            </a:extLst>
          </p:cNvPr>
          <p:cNvSpPr/>
          <p:nvPr/>
        </p:nvSpPr>
        <p:spPr>
          <a:xfrm>
            <a:off x="2062319" y="2258129"/>
            <a:ext cx="9135654" cy="988862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MX" b="1" dirty="0">
                <a:solidFill>
                  <a:schemeClr val="bg1"/>
                </a:solidFill>
                <a:latin typeface="Calibri (Cuerpo)"/>
                <a:ea typeface="Verdana" pitchFamily="34" charset="0"/>
                <a:cs typeface="Times New Roman" panose="02020603050405020304" pitchFamily="18" charset="0"/>
              </a:rPr>
              <a:t>Control del Confort Grupal</a:t>
            </a:r>
          </a:p>
        </p:txBody>
      </p:sp>
      <p:sp>
        <p:nvSpPr>
          <p:cNvPr id="8" name="31 Rectángulo redondeado">
            <a:extLst>
              <a:ext uri="{FF2B5EF4-FFF2-40B4-BE49-F238E27FC236}">
                <a16:creationId xmlns:a16="http://schemas.microsoft.com/office/drawing/2014/main" id="{1E73E6F8-09B9-4B33-9E5C-6DDB6C3FDB97}"/>
              </a:ext>
            </a:extLst>
          </p:cNvPr>
          <p:cNvSpPr/>
          <p:nvPr/>
        </p:nvSpPr>
        <p:spPr>
          <a:xfrm>
            <a:off x="2062315" y="3415331"/>
            <a:ext cx="9135662" cy="831417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MX" b="1" dirty="0">
                <a:solidFill>
                  <a:schemeClr val="bg1"/>
                </a:solidFill>
                <a:latin typeface="Calibri (Cuerpo)"/>
                <a:ea typeface="Verdana" pitchFamily="34" charset="0"/>
                <a:cs typeface="Times New Roman" panose="02020603050405020304" pitchFamily="18" charset="0"/>
              </a:rPr>
              <a:t>Gestión del Conocimiento</a:t>
            </a:r>
          </a:p>
        </p:txBody>
      </p:sp>
      <p:sp>
        <p:nvSpPr>
          <p:cNvPr id="9" name="34 Rectángulo redondeado">
            <a:extLst>
              <a:ext uri="{FF2B5EF4-FFF2-40B4-BE49-F238E27FC236}">
                <a16:creationId xmlns:a16="http://schemas.microsoft.com/office/drawing/2014/main" id="{4D28D88A-2521-4B03-95AB-D3D420D52BCC}"/>
              </a:ext>
            </a:extLst>
          </p:cNvPr>
          <p:cNvSpPr/>
          <p:nvPr/>
        </p:nvSpPr>
        <p:spPr>
          <a:xfrm>
            <a:off x="2298661" y="2618514"/>
            <a:ext cx="2626726" cy="55159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  <a:latin typeface="Calibri (Cuerpo)"/>
                <a:ea typeface="Verdana" pitchFamily="34" charset="0"/>
                <a:cs typeface="Times New Roman" panose="02020603050405020304" pitchFamily="18" charset="0"/>
              </a:rPr>
              <a:t>Cálculo de Confort Individual</a:t>
            </a:r>
          </a:p>
        </p:txBody>
      </p:sp>
      <p:sp>
        <p:nvSpPr>
          <p:cNvPr id="10" name="41 Rectángulo redondeado">
            <a:extLst>
              <a:ext uri="{FF2B5EF4-FFF2-40B4-BE49-F238E27FC236}">
                <a16:creationId xmlns:a16="http://schemas.microsoft.com/office/drawing/2014/main" id="{8E10382F-3209-466B-97C6-2D110DD72B25}"/>
              </a:ext>
            </a:extLst>
          </p:cNvPr>
          <p:cNvSpPr/>
          <p:nvPr/>
        </p:nvSpPr>
        <p:spPr>
          <a:xfrm>
            <a:off x="2062323" y="4415089"/>
            <a:ext cx="9135654" cy="117028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MX" b="1" dirty="0">
                <a:solidFill>
                  <a:schemeClr val="bg1"/>
                </a:solidFill>
                <a:latin typeface="Calibri (Cuerpo)"/>
                <a:ea typeface="Verdana" pitchFamily="34" charset="0"/>
                <a:cs typeface="Times New Roman" panose="02020603050405020304" pitchFamily="18" charset="0"/>
              </a:rPr>
              <a:t>Recuperación de datos</a:t>
            </a:r>
          </a:p>
        </p:txBody>
      </p:sp>
      <p:cxnSp>
        <p:nvCxnSpPr>
          <p:cNvPr id="11" name="65 Conector recto de flecha">
            <a:extLst>
              <a:ext uri="{FF2B5EF4-FFF2-40B4-BE49-F238E27FC236}">
                <a16:creationId xmlns:a16="http://schemas.microsoft.com/office/drawing/2014/main" id="{3697A2E7-1A75-4447-8235-5342894603F1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5131016" y="5585369"/>
            <a:ext cx="0" cy="1575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70 Conector recto de flecha">
            <a:extLst>
              <a:ext uri="{FF2B5EF4-FFF2-40B4-BE49-F238E27FC236}">
                <a16:creationId xmlns:a16="http://schemas.microsoft.com/office/drawing/2014/main" id="{AC017E97-DB37-471C-9B47-0BD0A12D73DB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H="1" flipV="1">
            <a:off x="6630146" y="4246748"/>
            <a:ext cx="4" cy="1683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65 Conector recto de flecha">
            <a:extLst>
              <a:ext uri="{FF2B5EF4-FFF2-40B4-BE49-F238E27FC236}">
                <a16:creationId xmlns:a16="http://schemas.microsoft.com/office/drawing/2014/main" id="{EA662F5E-7D2B-48E1-BED5-4199EAF50E03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8151114" y="5585369"/>
            <a:ext cx="0" cy="1575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6F3EFC0E-53A2-42D6-9CE3-1BB8C95DDF3D}"/>
              </a:ext>
            </a:extLst>
          </p:cNvPr>
          <p:cNvSpPr/>
          <p:nvPr/>
        </p:nvSpPr>
        <p:spPr>
          <a:xfrm>
            <a:off x="4614368" y="5742919"/>
            <a:ext cx="1033296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s-MX" b="1" dirty="0">
                <a:latin typeface="Calibri (Cuerpo)"/>
                <a:ea typeface="Verdana" pitchFamily="34" charset="0"/>
                <a:cs typeface="Times New Roman" panose="02020603050405020304" pitchFamily="18" charset="0"/>
              </a:rPr>
              <a:t>Sensores</a:t>
            </a:r>
            <a:endParaRPr lang="es-ES_tradnl" dirty="0">
              <a:latin typeface="Calibri (Cuerpo)"/>
              <a:cs typeface="Times New Roman" panose="02020603050405020304" pitchFamily="18" charset="0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9A1004A-AD57-416D-8361-33D4B8AC0461}"/>
              </a:ext>
            </a:extLst>
          </p:cNvPr>
          <p:cNvSpPr/>
          <p:nvPr/>
        </p:nvSpPr>
        <p:spPr>
          <a:xfrm>
            <a:off x="7024716" y="5742919"/>
            <a:ext cx="2252796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s-MX" b="1" dirty="0">
                <a:latin typeface="Calibri (Cuerpo)"/>
                <a:ea typeface="Verdana" pitchFamily="34" charset="0"/>
                <a:cs typeface="Times New Roman" panose="02020603050405020304" pitchFamily="18" charset="0"/>
              </a:rPr>
              <a:t>Proveedores de datos</a:t>
            </a:r>
          </a:p>
        </p:txBody>
      </p:sp>
      <p:sp>
        <p:nvSpPr>
          <p:cNvPr id="16" name="34 Rectángulo redondeado">
            <a:extLst>
              <a:ext uri="{FF2B5EF4-FFF2-40B4-BE49-F238E27FC236}">
                <a16:creationId xmlns:a16="http://schemas.microsoft.com/office/drawing/2014/main" id="{AD4F40CF-2C21-4091-946C-2A3CF23EB2FC}"/>
              </a:ext>
            </a:extLst>
          </p:cNvPr>
          <p:cNvSpPr/>
          <p:nvPr/>
        </p:nvSpPr>
        <p:spPr>
          <a:xfrm>
            <a:off x="2145703" y="4879006"/>
            <a:ext cx="2932642" cy="60739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  <a:latin typeface="Calibri (Cuerpo)"/>
                <a:ea typeface="Verdana" pitchFamily="34" charset="0"/>
                <a:cs typeface="Times New Roman" panose="02020603050405020304" pitchFamily="18" charset="0"/>
              </a:rPr>
              <a:t>Recuperación de datos ambientales</a:t>
            </a:r>
          </a:p>
        </p:txBody>
      </p:sp>
      <p:sp>
        <p:nvSpPr>
          <p:cNvPr id="17" name="34 Rectángulo redondeado">
            <a:extLst>
              <a:ext uri="{FF2B5EF4-FFF2-40B4-BE49-F238E27FC236}">
                <a16:creationId xmlns:a16="http://schemas.microsoft.com/office/drawing/2014/main" id="{B7DC2F28-5A38-4225-9055-C7C8F77D03AB}"/>
              </a:ext>
            </a:extLst>
          </p:cNvPr>
          <p:cNvSpPr/>
          <p:nvPr/>
        </p:nvSpPr>
        <p:spPr>
          <a:xfrm>
            <a:off x="8193727" y="4879005"/>
            <a:ext cx="2934852" cy="60739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  <a:latin typeface="Calibri (Cuerpo)"/>
                <a:ea typeface="Verdana" pitchFamily="34" charset="0"/>
                <a:cs typeface="Times New Roman" panose="02020603050405020304" pitchFamily="18" charset="0"/>
              </a:rPr>
              <a:t>Recuperación de datos grupales</a:t>
            </a:r>
          </a:p>
        </p:txBody>
      </p:sp>
      <p:sp>
        <p:nvSpPr>
          <p:cNvPr id="18" name="34 Rectángulo redondeado">
            <a:extLst>
              <a:ext uri="{FF2B5EF4-FFF2-40B4-BE49-F238E27FC236}">
                <a16:creationId xmlns:a16="http://schemas.microsoft.com/office/drawing/2014/main" id="{9B1FB349-0099-4B63-A13E-E0262774C468}"/>
              </a:ext>
            </a:extLst>
          </p:cNvPr>
          <p:cNvSpPr/>
          <p:nvPr/>
        </p:nvSpPr>
        <p:spPr>
          <a:xfrm>
            <a:off x="2642251" y="3825486"/>
            <a:ext cx="1932578" cy="32435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  <a:latin typeface="Calibri (Cuerpo)"/>
                <a:ea typeface="Verdana" pitchFamily="34" charset="0"/>
                <a:cs typeface="Times New Roman" panose="02020603050405020304" pitchFamily="18" charset="0"/>
              </a:rPr>
              <a:t>Almacenamiento</a:t>
            </a:r>
          </a:p>
        </p:txBody>
      </p:sp>
      <p:sp>
        <p:nvSpPr>
          <p:cNvPr id="19" name="34 Rectángulo redondeado">
            <a:extLst>
              <a:ext uri="{FF2B5EF4-FFF2-40B4-BE49-F238E27FC236}">
                <a16:creationId xmlns:a16="http://schemas.microsoft.com/office/drawing/2014/main" id="{91983EF3-904D-4F13-8B0B-30EAD25C655C}"/>
              </a:ext>
            </a:extLst>
          </p:cNvPr>
          <p:cNvSpPr/>
          <p:nvPr/>
        </p:nvSpPr>
        <p:spPr>
          <a:xfrm>
            <a:off x="5658145" y="3825486"/>
            <a:ext cx="1934032" cy="32435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  <a:latin typeface="Calibri (Cuerpo)"/>
                <a:ea typeface="Verdana" pitchFamily="34" charset="0"/>
                <a:cs typeface="Times New Roman" panose="02020603050405020304" pitchFamily="18" charset="0"/>
              </a:rPr>
              <a:t>Actualización</a:t>
            </a:r>
          </a:p>
        </p:txBody>
      </p:sp>
      <p:sp>
        <p:nvSpPr>
          <p:cNvPr id="20" name="34 Rectángulo redondeado">
            <a:extLst>
              <a:ext uri="{FF2B5EF4-FFF2-40B4-BE49-F238E27FC236}">
                <a16:creationId xmlns:a16="http://schemas.microsoft.com/office/drawing/2014/main" id="{197E1AC0-AF88-4FAE-AE84-C3599B604F41}"/>
              </a:ext>
            </a:extLst>
          </p:cNvPr>
          <p:cNvSpPr/>
          <p:nvPr/>
        </p:nvSpPr>
        <p:spPr>
          <a:xfrm>
            <a:off x="8845399" y="3825486"/>
            <a:ext cx="1934032" cy="32435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  <a:latin typeface="Calibri (Cuerpo)"/>
                <a:ea typeface="Verdana" pitchFamily="34" charset="0"/>
                <a:cs typeface="Times New Roman" panose="02020603050405020304" pitchFamily="18" charset="0"/>
              </a:rPr>
              <a:t>Consulta</a:t>
            </a:r>
          </a:p>
        </p:txBody>
      </p:sp>
      <p:cxnSp>
        <p:nvCxnSpPr>
          <p:cNvPr id="21" name="70 Conector recto de flecha">
            <a:extLst>
              <a:ext uri="{FF2B5EF4-FFF2-40B4-BE49-F238E27FC236}">
                <a16:creationId xmlns:a16="http://schemas.microsoft.com/office/drawing/2014/main" id="{ECB1AEDD-8FDE-4A30-8535-028E66C381FB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6630146" y="3246991"/>
            <a:ext cx="0" cy="1683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C876C114-CC89-4D25-9FDB-3853FF2E8449}"/>
              </a:ext>
            </a:extLst>
          </p:cNvPr>
          <p:cNvSpPr/>
          <p:nvPr/>
        </p:nvSpPr>
        <p:spPr>
          <a:xfrm>
            <a:off x="4413509" y="1037129"/>
            <a:ext cx="925253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s-MX" b="1" dirty="0">
                <a:latin typeface="Calibri (Cuerpo)"/>
                <a:ea typeface="Verdana" pitchFamily="34" charset="0"/>
                <a:cs typeface="Times New Roman" panose="02020603050405020304" pitchFamily="18" charset="0"/>
              </a:rPr>
              <a:t>Usuario</a:t>
            </a:r>
          </a:p>
        </p:txBody>
      </p:sp>
      <p:sp>
        <p:nvSpPr>
          <p:cNvPr id="24" name="Disco magnético 71">
            <a:extLst>
              <a:ext uri="{FF2B5EF4-FFF2-40B4-BE49-F238E27FC236}">
                <a16:creationId xmlns:a16="http://schemas.microsoft.com/office/drawing/2014/main" id="{43D4AF2D-F68B-4042-A355-DBB9F0C97C4C}"/>
              </a:ext>
            </a:extLst>
          </p:cNvPr>
          <p:cNvSpPr/>
          <p:nvPr/>
        </p:nvSpPr>
        <p:spPr>
          <a:xfrm>
            <a:off x="574736" y="3192271"/>
            <a:ext cx="1215147" cy="1282330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latin typeface="Calibri (Cuerpo)"/>
              <a:cs typeface="Times New Roman" panose="02020603050405020304" pitchFamily="18" charset="0"/>
            </a:endParaRPr>
          </a:p>
        </p:txBody>
      </p:sp>
      <p:sp>
        <p:nvSpPr>
          <p:cNvPr id="25" name="Rectángulo 74">
            <a:extLst>
              <a:ext uri="{FF2B5EF4-FFF2-40B4-BE49-F238E27FC236}">
                <a16:creationId xmlns:a16="http://schemas.microsoft.com/office/drawing/2014/main" id="{9783D82F-A9DC-49EE-8852-7661AF757BE6}"/>
              </a:ext>
            </a:extLst>
          </p:cNvPr>
          <p:cNvSpPr/>
          <p:nvPr/>
        </p:nvSpPr>
        <p:spPr>
          <a:xfrm>
            <a:off x="599548" y="3660186"/>
            <a:ext cx="1152128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pPr algn="ctr"/>
            <a:r>
              <a:rPr lang="es-MX" b="1" dirty="0">
                <a:latin typeface="Calibri (Cuerpo)"/>
                <a:ea typeface="Verdana" pitchFamily="34" charset="0"/>
                <a:cs typeface="Times New Roman" panose="02020603050405020304" pitchFamily="18" charset="0"/>
              </a:rPr>
              <a:t>Ontología</a:t>
            </a:r>
            <a:endParaRPr lang="es-ES_tradnl" dirty="0">
              <a:latin typeface="Calibri (Cuerpo)"/>
              <a:cs typeface="Times New Roman" panose="02020603050405020304" pitchFamily="18" charset="0"/>
            </a:endParaRPr>
          </a:p>
        </p:txBody>
      </p:sp>
      <p:cxnSp>
        <p:nvCxnSpPr>
          <p:cNvPr id="26" name="Conector recto de flecha 73">
            <a:extLst>
              <a:ext uri="{FF2B5EF4-FFF2-40B4-BE49-F238E27FC236}">
                <a16:creationId xmlns:a16="http://schemas.microsoft.com/office/drawing/2014/main" id="{3C80EDA2-E3DC-4193-98F2-DA77087A4646}"/>
              </a:ext>
            </a:extLst>
          </p:cNvPr>
          <p:cNvCxnSpPr>
            <a:cxnSpLocks/>
            <a:stCxn id="8" idx="1"/>
            <a:endCxn id="24" idx="4"/>
          </p:cNvCxnSpPr>
          <p:nvPr/>
        </p:nvCxnSpPr>
        <p:spPr>
          <a:xfrm flipH="1">
            <a:off x="1789883" y="3831040"/>
            <a:ext cx="272432" cy="23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44 Rectángulo redondeado">
            <a:extLst>
              <a:ext uri="{FF2B5EF4-FFF2-40B4-BE49-F238E27FC236}">
                <a16:creationId xmlns:a16="http://schemas.microsoft.com/office/drawing/2014/main" id="{0F5C7FC0-10C3-427B-B5AD-8ACCD01BA23F}"/>
              </a:ext>
            </a:extLst>
          </p:cNvPr>
          <p:cNvSpPr/>
          <p:nvPr/>
        </p:nvSpPr>
        <p:spPr>
          <a:xfrm>
            <a:off x="3191412" y="1576426"/>
            <a:ext cx="3369448" cy="513363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bg1"/>
                </a:solidFill>
                <a:latin typeface="Calibri (Cuerpo)"/>
                <a:ea typeface="Verdana" pitchFamily="34" charset="0"/>
                <a:cs typeface="Times New Roman" panose="02020603050405020304" pitchFamily="18" charset="0"/>
              </a:rPr>
              <a:t>Interacción con el usuario</a:t>
            </a:r>
          </a:p>
        </p:txBody>
      </p:sp>
      <p:cxnSp>
        <p:nvCxnSpPr>
          <p:cNvPr id="28" name="70 Conector recto de flecha">
            <a:extLst>
              <a:ext uri="{FF2B5EF4-FFF2-40B4-BE49-F238E27FC236}">
                <a16:creationId xmlns:a16="http://schemas.microsoft.com/office/drawing/2014/main" id="{57217BC7-C2A3-4FB6-BDAE-98A3BFB78FB1}"/>
              </a:ext>
            </a:extLst>
          </p:cNvPr>
          <p:cNvCxnSpPr>
            <a:cxnSpLocks/>
            <a:stCxn id="27" idx="0"/>
            <a:endCxn id="23" idx="2"/>
          </p:cNvCxnSpPr>
          <p:nvPr/>
        </p:nvCxnSpPr>
        <p:spPr>
          <a:xfrm flipV="1">
            <a:off x="4876136" y="1406461"/>
            <a:ext cx="0" cy="1699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36 Rectángulo redondeado">
            <a:extLst>
              <a:ext uri="{FF2B5EF4-FFF2-40B4-BE49-F238E27FC236}">
                <a16:creationId xmlns:a16="http://schemas.microsoft.com/office/drawing/2014/main" id="{3AD622FD-B054-4B7E-B58D-184EC3A4FBD0}"/>
              </a:ext>
            </a:extLst>
          </p:cNvPr>
          <p:cNvSpPr/>
          <p:nvPr/>
        </p:nvSpPr>
        <p:spPr>
          <a:xfrm>
            <a:off x="5430799" y="2618514"/>
            <a:ext cx="2389810" cy="55159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  <a:latin typeface="Calibri (Cuerpo)"/>
                <a:ea typeface="Verdana" pitchFamily="34" charset="0"/>
                <a:cs typeface="Times New Roman" panose="02020603050405020304" pitchFamily="18" charset="0"/>
              </a:rPr>
              <a:t>Cálculo de Confort Grupal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DDB8EEF5-1FF4-405C-AA46-94EF2112D3A5}"/>
              </a:ext>
            </a:extLst>
          </p:cNvPr>
          <p:cNvSpPr/>
          <p:nvPr/>
        </p:nvSpPr>
        <p:spPr>
          <a:xfrm>
            <a:off x="7717702" y="1040523"/>
            <a:ext cx="1270541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s-MX" b="1" dirty="0">
                <a:latin typeface="Calibri (Cuerpo)"/>
                <a:ea typeface="Verdana" pitchFamily="34" charset="0"/>
                <a:cs typeface="Times New Roman" panose="02020603050405020304" pitchFamily="18" charset="0"/>
              </a:rPr>
              <a:t>Actuadores</a:t>
            </a:r>
          </a:p>
        </p:txBody>
      </p:sp>
      <p:sp>
        <p:nvSpPr>
          <p:cNvPr id="32" name="44 Rectángulo redondeado">
            <a:extLst>
              <a:ext uri="{FF2B5EF4-FFF2-40B4-BE49-F238E27FC236}">
                <a16:creationId xmlns:a16="http://schemas.microsoft.com/office/drawing/2014/main" id="{D230FE33-019E-45CF-8707-B09AFEFC684E}"/>
              </a:ext>
            </a:extLst>
          </p:cNvPr>
          <p:cNvSpPr/>
          <p:nvPr/>
        </p:nvSpPr>
        <p:spPr>
          <a:xfrm>
            <a:off x="6668249" y="1569253"/>
            <a:ext cx="3369448" cy="513363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bg1"/>
                </a:solidFill>
                <a:latin typeface="Calibri (Cuerpo)"/>
                <a:ea typeface="Verdana" pitchFamily="34" charset="0"/>
                <a:cs typeface="Times New Roman" panose="02020603050405020304" pitchFamily="18" charset="0"/>
              </a:rPr>
              <a:t>Interacción con los actuadores</a:t>
            </a:r>
          </a:p>
        </p:txBody>
      </p:sp>
      <p:cxnSp>
        <p:nvCxnSpPr>
          <p:cNvPr id="33" name="70 Conector recto de flecha">
            <a:extLst>
              <a:ext uri="{FF2B5EF4-FFF2-40B4-BE49-F238E27FC236}">
                <a16:creationId xmlns:a16="http://schemas.microsoft.com/office/drawing/2014/main" id="{29AAC0EF-9AC9-4759-A81D-843A08ECAD3E}"/>
              </a:ext>
            </a:extLst>
          </p:cNvPr>
          <p:cNvCxnSpPr>
            <a:cxnSpLocks/>
            <a:stCxn id="32" idx="0"/>
            <a:endCxn id="31" idx="2"/>
          </p:cNvCxnSpPr>
          <p:nvPr/>
        </p:nvCxnSpPr>
        <p:spPr>
          <a:xfrm flipV="1">
            <a:off x="8352973" y="1409855"/>
            <a:ext cx="0" cy="1593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36 Rectángulo redondeado">
            <a:extLst>
              <a:ext uri="{FF2B5EF4-FFF2-40B4-BE49-F238E27FC236}">
                <a16:creationId xmlns:a16="http://schemas.microsoft.com/office/drawing/2014/main" id="{36C6C596-25C2-47A2-ADD1-C3D5DA3BD1B9}"/>
              </a:ext>
            </a:extLst>
          </p:cNvPr>
          <p:cNvSpPr/>
          <p:nvPr/>
        </p:nvSpPr>
        <p:spPr>
          <a:xfrm>
            <a:off x="8345016" y="2618514"/>
            <a:ext cx="2634287" cy="55159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  <a:latin typeface="Calibri (Cuerpo)"/>
                <a:ea typeface="Verdana" pitchFamily="34" charset="0"/>
                <a:cs typeface="Times New Roman" panose="02020603050405020304" pitchFamily="18" charset="0"/>
              </a:rPr>
              <a:t>Generación de acciones</a:t>
            </a:r>
          </a:p>
        </p:txBody>
      </p:sp>
      <p:sp>
        <p:nvSpPr>
          <p:cNvPr id="35" name="34 Rectángulo redondeado">
            <a:extLst>
              <a:ext uri="{FF2B5EF4-FFF2-40B4-BE49-F238E27FC236}">
                <a16:creationId xmlns:a16="http://schemas.microsoft.com/office/drawing/2014/main" id="{E5F9811E-781A-497A-B8CE-782460664E10}"/>
              </a:ext>
            </a:extLst>
          </p:cNvPr>
          <p:cNvSpPr/>
          <p:nvPr/>
        </p:nvSpPr>
        <p:spPr>
          <a:xfrm>
            <a:off x="5161725" y="4879007"/>
            <a:ext cx="2926872" cy="60739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  <a:latin typeface="Calibri (Cuerpo)"/>
                <a:ea typeface="Verdana" pitchFamily="34" charset="0"/>
                <a:cs typeface="Times New Roman" panose="02020603050405020304" pitchFamily="18" charset="0"/>
              </a:rPr>
              <a:t>Recuperación de datos personales</a:t>
            </a:r>
          </a:p>
        </p:txBody>
      </p:sp>
      <p:sp>
        <p:nvSpPr>
          <p:cNvPr id="40" name="Título 1">
            <a:extLst>
              <a:ext uri="{FF2B5EF4-FFF2-40B4-BE49-F238E27FC236}">
                <a16:creationId xmlns:a16="http://schemas.microsoft.com/office/drawing/2014/main" id="{46A892D7-C436-4B71-9D12-CA4EBF17A3C1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9812415" cy="90487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>
                <a:solidFill>
                  <a:schemeClr val="bg1"/>
                </a:solidFill>
              </a:rPr>
              <a:t>Arquitectura funcional</a:t>
            </a:r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9B4376D4-1F65-42C3-9B60-872F2E3319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887" y="136525"/>
            <a:ext cx="1459825" cy="635980"/>
          </a:xfrm>
          <a:prstGeom prst="rect">
            <a:avLst/>
          </a:prstGeom>
        </p:spPr>
      </p:pic>
      <p:pic>
        <p:nvPicPr>
          <p:cNvPr id="42" name="Imagen 41">
            <a:extLst>
              <a:ext uri="{FF2B5EF4-FFF2-40B4-BE49-F238E27FC236}">
                <a16:creationId xmlns:a16="http://schemas.microsoft.com/office/drawing/2014/main" id="{9378373F-1022-4A59-B8D1-2652FE6736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100" y="55677"/>
            <a:ext cx="558102" cy="71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30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BFABB-C177-48C0-964A-121860516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812415" cy="904875"/>
          </a:xfrm>
          <a:solidFill>
            <a:schemeClr val="accent2"/>
          </a:solidFill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Contenido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1D4347B-7869-47AE-BA9D-4A82C13EB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73A1-BD1B-42BB-9C27-F16854B20A11}" type="slidenum">
              <a:rPr lang="es-MX" sz="2800" smtClean="0"/>
              <a:t>11</a:t>
            </a:fld>
            <a:endParaRPr lang="es-MX" sz="280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8AC1559-1B67-4138-A9FD-FEBC1D8D03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887" y="136525"/>
            <a:ext cx="1459825" cy="63598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D57746F-AC69-4627-AA7D-A4B27AC6AB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100" y="55677"/>
            <a:ext cx="558102" cy="716828"/>
          </a:xfrm>
          <a:prstGeom prst="rect">
            <a:avLst/>
          </a:prstGeom>
        </p:spPr>
      </p:pic>
      <p:sp>
        <p:nvSpPr>
          <p:cNvPr id="32" name="CuadroTexto 31">
            <a:extLst>
              <a:ext uri="{FF2B5EF4-FFF2-40B4-BE49-F238E27FC236}">
                <a16:creationId xmlns:a16="http://schemas.microsoft.com/office/drawing/2014/main" id="{B3EE600D-BBEF-4668-9C2F-5CF3DC2567DD}"/>
              </a:ext>
            </a:extLst>
          </p:cNvPr>
          <p:cNvSpPr txBox="1"/>
          <p:nvPr/>
        </p:nvSpPr>
        <p:spPr>
          <a:xfrm>
            <a:off x="3353974" y="2642065"/>
            <a:ext cx="3264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Diseño de la solución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CB11AEB9-3FC7-4273-B217-A4FD11574708}"/>
              </a:ext>
            </a:extLst>
          </p:cNvPr>
          <p:cNvSpPr txBox="1"/>
          <p:nvPr/>
        </p:nvSpPr>
        <p:spPr>
          <a:xfrm>
            <a:off x="3353974" y="3551144"/>
            <a:ext cx="4026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Implementación prototipo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7349CC7C-07AF-4283-A7B0-24C6C0C27FF0}"/>
              </a:ext>
            </a:extLst>
          </p:cNvPr>
          <p:cNvSpPr txBox="1"/>
          <p:nvPr/>
        </p:nvSpPr>
        <p:spPr>
          <a:xfrm>
            <a:off x="3353974" y="4460223"/>
            <a:ext cx="4481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Experimentación y resultados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2C4201BF-5A47-4422-97F2-6B168BFD23E3}"/>
              </a:ext>
            </a:extLst>
          </p:cNvPr>
          <p:cNvSpPr txBox="1"/>
          <p:nvPr/>
        </p:nvSpPr>
        <p:spPr>
          <a:xfrm>
            <a:off x="3353974" y="5374009"/>
            <a:ext cx="4748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Conclusiones y trabajos futuros</a:t>
            </a:r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744CCD26-42B5-4666-BC77-858592664371}"/>
              </a:ext>
            </a:extLst>
          </p:cNvPr>
          <p:cNvCxnSpPr>
            <a:cxnSpLocks/>
          </p:cNvCxnSpPr>
          <p:nvPr/>
        </p:nvCxnSpPr>
        <p:spPr>
          <a:xfrm>
            <a:off x="2824394" y="2242065"/>
            <a:ext cx="0" cy="395288"/>
          </a:xfrm>
          <a:prstGeom prst="line">
            <a:avLst/>
          </a:prstGeom>
          <a:ln w="476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Hexágono 37">
            <a:extLst>
              <a:ext uri="{FF2B5EF4-FFF2-40B4-BE49-F238E27FC236}">
                <a16:creationId xmlns:a16="http://schemas.microsoft.com/office/drawing/2014/main" id="{822A3ED3-C31E-4288-B06F-359BA65D49DF}"/>
              </a:ext>
            </a:extLst>
          </p:cNvPr>
          <p:cNvSpPr/>
          <p:nvPr/>
        </p:nvSpPr>
        <p:spPr>
          <a:xfrm>
            <a:off x="2515460" y="1723562"/>
            <a:ext cx="617868" cy="532644"/>
          </a:xfrm>
          <a:prstGeom prst="hexagon">
            <a:avLst/>
          </a:prstGeom>
          <a:solidFill>
            <a:schemeClr val="accent6"/>
          </a:solidFill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4D291DB0-5508-4FDC-B277-95F29D72D49A}"/>
              </a:ext>
            </a:extLst>
          </p:cNvPr>
          <p:cNvCxnSpPr>
            <a:cxnSpLocks/>
          </p:cNvCxnSpPr>
          <p:nvPr/>
        </p:nvCxnSpPr>
        <p:spPr>
          <a:xfrm>
            <a:off x="2824394" y="3155856"/>
            <a:ext cx="0" cy="395288"/>
          </a:xfrm>
          <a:prstGeom prst="line">
            <a:avLst/>
          </a:prstGeom>
          <a:ln w="476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exágono 39">
            <a:extLst>
              <a:ext uri="{FF2B5EF4-FFF2-40B4-BE49-F238E27FC236}">
                <a16:creationId xmlns:a16="http://schemas.microsoft.com/office/drawing/2014/main" id="{F35C913C-6FA8-4581-862D-E211865EE368}"/>
              </a:ext>
            </a:extLst>
          </p:cNvPr>
          <p:cNvSpPr/>
          <p:nvPr/>
        </p:nvSpPr>
        <p:spPr>
          <a:xfrm>
            <a:off x="2515460" y="2637353"/>
            <a:ext cx="617868" cy="532644"/>
          </a:xfrm>
          <a:prstGeom prst="hexagon">
            <a:avLst/>
          </a:prstGeom>
          <a:solidFill>
            <a:schemeClr val="accent6"/>
          </a:solidFill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FAB7CF6C-B5E0-4AE4-92E0-C7C8A51A4AA0}"/>
              </a:ext>
            </a:extLst>
          </p:cNvPr>
          <p:cNvCxnSpPr>
            <a:cxnSpLocks/>
          </p:cNvCxnSpPr>
          <p:nvPr/>
        </p:nvCxnSpPr>
        <p:spPr>
          <a:xfrm>
            <a:off x="2824394" y="4069647"/>
            <a:ext cx="0" cy="395288"/>
          </a:xfrm>
          <a:prstGeom prst="line">
            <a:avLst/>
          </a:prstGeom>
          <a:ln w="476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Hexágono 41">
            <a:extLst>
              <a:ext uri="{FF2B5EF4-FFF2-40B4-BE49-F238E27FC236}">
                <a16:creationId xmlns:a16="http://schemas.microsoft.com/office/drawing/2014/main" id="{92483963-519C-4A2E-A087-D3554C4C99A0}"/>
              </a:ext>
            </a:extLst>
          </p:cNvPr>
          <p:cNvSpPr/>
          <p:nvPr/>
        </p:nvSpPr>
        <p:spPr>
          <a:xfrm>
            <a:off x="2515460" y="3551144"/>
            <a:ext cx="617868" cy="532644"/>
          </a:xfrm>
          <a:prstGeom prst="hexagon">
            <a:avLst/>
          </a:prstGeom>
          <a:solidFill>
            <a:schemeClr val="bg1"/>
          </a:solidFill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1BD9DE24-FAD7-4B04-AB45-1E4E61C01461}"/>
              </a:ext>
            </a:extLst>
          </p:cNvPr>
          <p:cNvCxnSpPr>
            <a:cxnSpLocks/>
          </p:cNvCxnSpPr>
          <p:nvPr/>
        </p:nvCxnSpPr>
        <p:spPr>
          <a:xfrm>
            <a:off x="2824394" y="4983438"/>
            <a:ext cx="0" cy="395288"/>
          </a:xfrm>
          <a:prstGeom prst="line">
            <a:avLst/>
          </a:prstGeom>
          <a:ln w="476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Hexágono 43">
            <a:extLst>
              <a:ext uri="{FF2B5EF4-FFF2-40B4-BE49-F238E27FC236}">
                <a16:creationId xmlns:a16="http://schemas.microsoft.com/office/drawing/2014/main" id="{BA4E8779-9234-4A9E-B0BE-BAB7E46339DA}"/>
              </a:ext>
            </a:extLst>
          </p:cNvPr>
          <p:cNvSpPr/>
          <p:nvPr/>
        </p:nvSpPr>
        <p:spPr>
          <a:xfrm>
            <a:off x="2515460" y="4464935"/>
            <a:ext cx="617868" cy="532644"/>
          </a:xfrm>
          <a:prstGeom prst="hexagon">
            <a:avLst/>
          </a:prstGeom>
          <a:solidFill>
            <a:schemeClr val="bg1"/>
          </a:solidFill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Hexágono 45">
            <a:extLst>
              <a:ext uri="{FF2B5EF4-FFF2-40B4-BE49-F238E27FC236}">
                <a16:creationId xmlns:a16="http://schemas.microsoft.com/office/drawing/2014/main" id="{D8585E59-3A93-46A5-A44A-9232C169F687}"/>
              </a:ext>
            </a:extLst>
          </p:cNvPr>
          <p:cNvSpPr/>
          <p:nvPr/>
        </p:nvSpPr>
        <p:spPr>
          <a:xfrm>
            <a:off x="2515460" y="5378726"/>
            <a:ext cx="617868" cy="532644"/>
          </a:xfrm>
          <a:prstGeom prst="hexagon">
            <a:avLst/>
          </a:prstGeom>
          <a:solidFill>
            <a:schemeClr val="bg1"/>
          </a:solidFill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1667DB9-DBD5-A74E-B9C4-F28F1A8FAB59}"/>
              </a:ext>
            </a:extLst>
          </p:cNvPr>
          <p:cNvSpPr txBox="1"/>
          <p:nvPr/>
        </p:nvSpPr>
        <p:spPr>
          <a:xfrm>
            <a:off x="3255139" y="1712441"/>
            <a:ext cx="20318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1269603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88DF2BD-4451-4CD9-9629-7216541F7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73A1-BD1B-42BB-9C27-F16854B20A11}" type="slidenum">
              <a:rPr lang="es-MX" sz="2800" smtClean="0"/>
              <a:t>12</a:t>
            </a:fld>
            <a:endParaRPr lang="es-MX" sz="2800"/>
          </a:p>
        </p:txBody>
      </p:sp>
      <p:cxnSp>
        <p:nvCxnSpPr>
          <p:cNvPr id="8" name="Google Shape;3831;p23">
            <a:extLst>
              <a:ext uri="{FF2B5EF4-FFF2-40B4-BE49-F238E27FC236}">
                <a16:creationId xmlns:a16="http://schemas.microsoft.com/office/drawing/2014/main" id="{D459C2DF-6E8B-41D2-BC16-57A8F3EFE79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517176" y="1810437"/>
            <a:ext cx="477982" cy="2"/>
          </a:xfrm>
          <a:prstGeom prst="straightConnector1">
            <a:avLst/>
          </a:prstGeom>
          <a:noFill/>
          <a:ln w="44450">
            <a:solidFill>
              <a:schemeClr val="accent3">
                <a:lumMod val="60000"/>
                <a:lumOff val="40000"/>
              </a:schemeClr>
            </a:solidFill>
            <a:round/>
            <a:headEnd type="stealth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Google Shape;3831;p23">
            <a:extLst>
              <a:ext uri="{FF2B5EF4-FFF2-40B4-BE49-F238E27FC236}">
                <a16:creationId xmlns:a16="http://schemas.microsoft.com/office/drawing/2014/main" id="{4EEB42BA-1F52-471F-A06A-DD094C34867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499885" y="2315558"/>
            <a:ext cx="477982" cy="2"/>
          </a:xfrm>
          <a:prstGeom prst="straightConnector1">
            <a:avLst/>
          </a:prstGeom>
          <a:noFill/>
          <a:ln w="44450">
            <a:solidFill>
              <a:schemeClr val="accent3">
                <a:lumMod val="60000"/>
                <a:lumOff val="40000"/>
              </a:schemeClr>
            </a:solidFill>
            <a:round/>
            <a:headEnd type="stealth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Google Shape;3796;p23">
            <a:extLst>
              <a:ext uri="{FF2B5EF4-FFF2-40B4-BE49-F238E27FC236}">
                <a16:creationId xmlns:a16="http://schemas.microsoft.com/office/drawing/2014/main" id="{0D57BFB1-8379-4DBD-913C-D1881453FCF9}"/>
              </a:ext>
            </a:extLst>
          </p:cNvPr>
          <p:cNvSpPr/>
          <p:nvPr/>
        </p:nvSpPr>
        <p:spPr bwMode="auto">
          <a:xfrm>
            <a:off x="1615675" y="4548937"/>
            <a:ext cx="10433767" cy="15974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lIns="0" tIns="0" rIns="0" bIns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solidFill>
                <a:schemeClr val="lt1"/>
              </a:solidFill>
              <a:latin typeface="Calibri (Cuerpo)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1" name="Google Shape;3797;p23">
            <a:extLst>
              <a:ext uri="{FF2B5EF4-FFF2-40B4-BE49-F238E27FC236}">
                <a16:creationId xmlns:a16="http://schemas.microsoft.com/office/drawing/2014/main" id="{47961817-0837-4D79-9972-9922D51D2F31}"/>
              </a:ext>
            </a:extLst>
          </p:cNvPr>
          <p:cNvSpPr/>
          <p:nvPr/>
        </p:nvSpPr>
        <p:spPr bwMode="auto">
          <a:xfrm>
            <a:off x="6642484" y="993428"/>
            <a:ext cx="5415651" cy="36483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lIns="0" tIns="0" rIns="0" bIns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s-MX" b="1" kern="0" dirty="0">
                <a:solidFill>
                  <a:schemeClr val="lt1"/>
                </a:solidFill>
                <a:latin typeface="Calibri (Cuerpo)"/>
                <a:ea typeface="Arial"/>
                <a:cs typeface="Times New Roman" panose="02020603050405020304" pitchFamily="18" charset="0"/>
                <a:sym typeface="Arial"/>
              </a:rPr>
              <a:t>Servidor</a:t>
            </a:r>
            <a:endParaRPr b="1" kern="0" dirty="0">
              <a:latin typeface="Calibri (Cuerpo)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2" name="Google Shape;3801;p23">
            <a:extLst>
              <a:ext uri="{FF2B5EF4-FFF2-40B4-BE49-F238E27FC236}">
                <a16:creationId xmlns:a16="http://schemas.microsoft.com/office/drawing/2014/main" id="{C467AC94-050E-4830-BB27-3E6414D2395B}"/>
              </a:ext>
            </a:extLst>
          </p:cNvPr>
          <p:cNvSpPr/>
          <p:nvPr/>
        </p:nvSpPr>
        <p:spPr bwMode="auto">
          <a:xfrm>
            <a:off x="142558" y="3047397"/>
            <a:ext cx="6353653" cy="12954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lIns="0" tIns="0" rIns="0" bIns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s-MX" b="1" kern="0" dirty="0">
                <a:solidFill>
                  <a:schemeClr val="lt1"/>
                </a:solidFill>
                <a:latin typeface="Calibri (Cuerpo)"/>
                <a:ea typeface="Arial"/>
                <a:cs typeface="Times New Roman" panose="02020603050405020304" pitchFamily="18" charset="0"/>
                <a:sym typeface="Arial"/>
              </a:rPr>
              <a:t>Simulador</a:t>
            </a:r>
            <a:endParaRPr b="1" kern="0" dirty="0">
              <a:solidFill>
                <a:schemeClr val="lt1"/>
              </a:solidFill>
              <a:latin typeface="Calibri (Cuerpo)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3" name="Google Shape;3802;p23">
            <a:extLst>
              <a:ext uri="{FF2B5EF4-FFF2-40B4-BE49-F238E27FC236}">
                <a16:creationId xmlns:a16="http://schemas.microsoft.com/office/drawing/2014/main" id="{E2FBFB50-9D92-442C-B4A8-E9F8CB40B6EE}"/>
              </a:ext>
            </a:extLst>
          </p:cNvPr>
          <p:cNvSpPr/>
          <p:nvPr/>
        </p:nvSpPr>
        <p:spPr bwMode="auto">
          <a:xfrm>
            <a:off x="1329784" y="993428"/>
            <a:ext cx="5166427" cy="18908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lIns="0" tIns="0" rIns="0" bIns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s-MX" b="1" kern="0" dirty="0">
                <a:solidFill>
                  <a:schemeClr val="lt1"/>
                </a:solidFill>
                <a:latin typeface="Calibri (Cuerpo)"/>
                <a:ea typeface="Arial"/>
                <a:cs typeface="Times New Roman" panose="02020603050405020304" pitchFamily="18" charset="0"/>
                <a:sym typeface="Arial"/>
              </a:rPr>
              <a:t>Cliente</a:t>
            </a:r>
            <a:endParaRPr b="1" kern="0" dirty="0">
              <a:latin typeface="Calibri (Cuerpo)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4" name="Google Shape;3803;p23">
            <a:extLst>
              <a:ext uri="{FF2B5EF4-FFF2-40B4-BE49-F238E27FC236}">
                <a16:creationId xmlns:a16="http://schemas.microsoft.com/office/drawing/2014/main" id="{C610A416-448B-477C-868E-CE53EDEAF1AE}"/>
              </a:ext>
            </a:extLst>
          </p:cNvPr>
          <p:cNvSpPr/>
          <p:nvPr/>
        </p:nvSpPr>
        <p:spPr>
          <a:xfrm>
            <a:off x="185981" y="1516622"/>
            <a:ext cx="1060116" cy="32652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s-MX" kern="0" dirty="0">
                <a:solidFill>
                  <a:schemeClr val="lt1"/>
                </a:solidFill>
                <a:latin typeface="Calibri (Cuerpo)"/>
                <a:ea typeface="Arial"/>
                <a:cs typeface="Times New Roman" panose="02020603050405020304" pitchFamily="18" charset="0"/>
                <a:sym typeface="Arial"/>
              </a:rPr>
              <a:t>Usuario</a:t>
            </a:r>
            <a:endParaRPr kern="0" dirty="0">
              <a:latin typeface="Calibri (Cuerpo)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5" name="Google Shape;3804;p23">
            <a:extLst>
              <a:ext uri="{FF2B5EF4-FFF2-40B4-BE49-F238E27FC236}">
                <a16:creationId xmlns:a16="http://schemas.microsoft.com/office/drawing/2014/main" id="{6DE73ECC-5299-41EA-AB37-278C8BBD84C3}"/>
              </a:ext>
            </a:extLst>
          </p:cNvPr>
          <p:cNvSpPr/>
          <p:nvPr/>
        </p:nvSpPr>
        <p:spPr>
          <a:xfrm>
            <a:off x="333371" y="3942031"/>
            <a:ext cx="1146962" cy="32652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s-MX" kern="0" dirty="0">
                <a:solidFill>
                  <a:schemeClr val="lt1"/>
                </a:solidFill>
                <a:latin typeface="Calibri (Cuerpo)"/>
                <a:ea typeface="Arial"/>
                <a:cs typeface="Times New Roman" panose="02020603050405020304" pitchFamily="18" charset="0"/>
                <a:sym typeface="Arial"/>
              </a:rPr>
              <a:t>Entorno</a:t>
            </a:r>
            <a:endParaRPr kern="0" dirty="0">
              <a:latin typeface="Calibri (Cuerpo)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6" name="Google Shape;3805;p23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CB201FC-A220-4EFB-88C8-8F56F21E6DCD}"/>
              </a:ext>
            </a:extLst>
          </p:cNvPr>
          <p:cNvSpPr>
            <a:spLocks/>
          </p:cNvSpPr>
          <p:nvPr/>
        </p:nvSpPr>
        <p:spPr bwMode="auto">
          <a:xfrm>
            <a:off x="547529" y="3257570"/>
            <a:ext cx="692150" cy="665163"/>
          </a:xfrm>
          <a:custGeom>
            <a:avLst/>
            <a:gdLst>
              <a:gd name="T0" fmla="*/ 692150 w 120000"/>
              <a:gd name="T1" fmla="*/ 0 h 120000"/>
              <a:gd name="T2" fmla="*/ 0 w 120000"/>
              <a:gd name="T3" fmla="*/ 665163 h 120000"/>
              <a:gd name="T4" fmla="*/ 346075 w 120000"/>
              <a:gd name="T5" fmla="*/ 83145 h 120000"/>
              <a:gd name="T6" fmla="*/ 158987 w 120000"/>
              <a:gd name="T7" fmla="*/ 332582 h 120000"/>
              <a:gd name="T8" fmla="*/ 533163 w 120000"/>
              <a:gd name="T9" fmla="*/ 582018 h 120000"/>
              <a:gd name="T10" fmla="*/ 595526 w 120000"/>
              <a:gd name="T11" fmla="*/ 332582 h 120000"/>
              <a:gd name="T12" fmla="*/ 501982 w 120000"/>
              <a:gd name="T13" fmla="*/ 114325 h 120000"/>
              <a:gd name="T14" fmla="*/ 439619 w 120000"/>
              <a:gd name="T15" fmla="*/ 176684 h 120000"/>
              <a:gd name="T16" fmla="*/ 501982 w 120000"/>
              <a:gd name="T17" fmla="*/ 239043 h 120000"/>
              <a:gd name="T18" fmla="*/ 439619 w 120000"/>
              <a:gd name="T19" fmla="*/ 114325 h 120000"/>
              <a:gd name="T20" fmla="*/ 501982 w 120000"/>
              <a:gd name="T21" fmla="*/ 239043 h 120000"/>
              <a:gd name="T22" fmla="*/ 158987 w 120000"/>
              <a:gd name="T23" fmla="*/ 582018 h 120000"/>
              <a:gd name="T24" fmla="*/ 314894 w 120000"/>
              <a:gd name="T25" fmla="*/ 457300 h 120000"/>
              <a:gd name="T26" fmla="*/ 377256 w 120000"/>
              <a:gd name="T27" fmla="*/ 582018 h 120000"/>
              <a:gd name="T28" fmla="*/ 533163 w 120000"/>
              <a:gd name="T29" fmla="*/ 332582 h 120000"/>
              <a:gd name="T30" fmla="*/ 346075 w 120000"/>
              <a:gd name="T31" fmla="*/ 83145 h 120000"/>
              <a:gd name="T32" fmla="*/ 595526 w 120000"/>
              <a:gd name="T33" fmla="*/ 332582 h 120000"/>
              <a:gd name="T34" fmla="*/ 314894 w 120000"/>
              <a:gd name="T35" fmla="*/ 457300 h 120000"/>
              <a:gd name="T36" fmla="*/ 377256 w 120000"/>
              <a:gd name="T37" fmla="*/ 582018 h 120000"/>
              <a:gd name="T38" fmla="*/ 314894 w 120000"/>
              <a:gd name="T39" fmla="*/ 457300 h 120000"/>
              <a:gd name="T40" fmla="*/ 439619 w 120000"/>
              <a:gd name="T41" fmla="*/ 176684 h 120000"/>
              <a:gd name="T42" fmla="*/ 501982 w 120000"/>
              <a:gd name="T43" fmla="*/ 114325 h 120000"/>
              <a:gd name="T44" fmla="*/ 595526 w 120000"/>
              <a:gd name="T45" fmla="*/ 332582 h 120000"/>
              <a:gd name="T46" fmla="*/ 533163 w 120000"/>
              <a:gd name="T47" fmla="*/ 582018 h 120000"/>
              <a:gd name="T48" fmla="*/ 158987 w 120000"/>
              <a:gd name="T49" fmla="*/ 332582 h 120000"/>
              <a:gd name="T50" fmla="*/ 346075 w 120000"/>
              <a:gd name="T51" fmla="*/ 83145 h 120000"/>
              <a:gd name="T52" fmla="*/ 501982 w 120000"/>
              <a:gd name="T53" fmla="*/ 239043 h 120000"/>
              <a:gd name="T54" fmla="*/ 158987 w 120000"/>
              <a:gd name="T55" fmla="*/ 332582 h 120000"/>
              <a:gd name="T56" fmla="*/ 314894 w 120000"/>
              <a:gd name="T57" fmla="*/ 457300 h 120000"/>
              <a:gd name="T58" fmla="*/ 377256 w 120000"/>
              <a:gd name="T59" fmla="*/ 582018 h 120000"/>
              <a:gd name="T60" fmla="*/ 692150 w 120000"/>
              <a:gd name="T61" fmla="*/ 0 h 120000"/>
              <a:gd name="T62" fmla="*/ 0 w 120000"/>
              <a:gd name="T63" fmla="*/ 665163 h 12000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  <a:moveTo>
                  <a:pt x="60000" y="15000"/>
                </a:moveTo>
                <a:lnTo>
                  <a:pt x="16752" y="60000"/>
                </a:lnTo>
                <a:lnTo>
                  <a:pt x="27564" y="60000"/>
                </a:lnTo>
                <a:lnTo>
                  <a:pt x="27564" y="105000"/>
                </a:lnTo>
                <a:lnTo>
                  <a:pt x="92436" y="105000"/>
                </a:lnTo>
                <a:lnTo>
                  <a:pt x="92436" y="60000"/>
                </a:lnTo>
                <a:lnTo>
                  <a:pt x="103248" y="60000"/>
                </a:lnTo>
                <a:lnTo>
                  <a:pt x="87030" y="43125"/>
                </a:lnTo>
                <a:lnTo>
                  <a:pt x="87030" y="20625"/>
                </a:lnTo>
                <a:lnTo>
                  <a:pt x="76218" y="20625"/>
                </a:lnTo>
                <a:lnTo>
                  <a:pt x="76218" y="31875"/>
                </a:lnTo>
                <a:lnTo>
                  <a:pt x="60000" y="15000"/>
                </a:lnTo>
                <a:close/>
              </a:path>
              <a:path w="120000" h="120000" extrusionOk="0">
                <a:moveTo>
                  <a:pt x="87030" y="43125"/>
                </a:moveTo>
                <a:lnTo>
                  <a:pt x="87030" y="20625"/>
                </a:lnTo>
                <a:lnTo>
                  <a:pt x="76218" y="20625"/>
                </a:lnTo>
                <a:lnTo>
                  <a:pt x="76218" y="31875"/>
                </a:lnTo>
                <a:lnTo>
                  <a:pt x="87030" y="43125"/>
                </a:lnTo>
                <a:close/>
                <a:moveTo>
                  <a:pt x="27564" y="60000"/>
                </a:moveTo>
                <a:lnTo>
                  <a:pt x="27564" y="105000"/>
                </a:lnTo>
                <a:lnTo>
                  <a:pt x="54594" y="105000"/>
                </a:lnTo>
                <a:lnTo>
                  <a:pt x="54594" y="82500"/>
                </a:lnTo>
                <a:lnTo>
                  <a:pt x="65406" y="82500"/>
                </a:lnTo>
                <a:lnTo>
                  <a:pt x="65406" y="105000"/>
                </a:lnTo>
                <a:lnTo>
                  <a:pt x="92436" y="105000"/>
                </a:lnTo>
                <a:lnTo>
                  <a:pt x="92436" y="60000"/>
                </a:lnTo>
                <a:lnTo>
                  <a:pt x="27564" y="60000"/>
                </a:lnTo>
                <a:close/>
              </a:path>
              <a:path w="120000" h="120000" extrusionOk="0">
                <a:moveTo>
                  <a:pt x="60000" y="15000"/>
                </a:moveTo>
                <a:lnTo>
                  <a:pt x="16752" y="60000"/>
                </a:lnTo>
                <a:lnTo>
                  <a:pt x="103248" y="60000"/>
                </a:lnTo>
                <a:lnTo>
                  <a:pt x="60000" y="15000"/>
                </a:lnTo>
                <a:close/>
                <a:moveTo>
                  <a:pt x="54594" y="82500"/>
                </a:moveTo>
                <a:lnTo>
                  <a:pt x="65406" y="82500"/>
                </a:lnTo>
                <a:lnTo>
                  <a:pt x="65406" y="105000"/>
                </a:lnTo>
                <a:lnTo>
                  <a:pt x="54594" y="105000"/>
                </a:lnTo>
                <a:lnTo>
                  <a:pt x="54594" y="82500"/>
                </a:lnTo>
                <a:close/>
              </a:path>
              <a:path w="120000" h="120000" fill="none" extrusionOk="0">
                <a:moveTo>
                  <a:pt x="60000" y="15000"/>
                </a:moveTo>
                <a:lnTo>
                  <a:pt x="76218" y="31875"/>
                </a:lnTo>
                <a:lnTo>
                  <a:pt x="76218" y="20625"/>
                </a:lnTo>
                <a:lnTo>
                  <a:pt x="87030" y="20625"/>
                </a:lnTo>
                <a:lnTo>
                  <a:pt x="87030" y="43125"/>
                </a:lnTo>
                <a:lnTo>
                  <a:pt x="103248" y="60000"/>
                </a:lnTo>
                <a:lnTo>
                  <a:pt x="92436" y="60000"/>
                </a:lnTo>
                <a:lnTo>
                  <a:pt x="92436" y="105000"/>
                </a:lnTo>
                <a:lnTo>
                  <a:pt x="27564" y="105000"/>
                </a:lnTo>
                <a:lnTo>
                  <a:pt x="27564" y="60000"/>
                </a:lnTo>
                <a:lnTo>
                  <a:pt x="16752" y="60000"/>
                </a:lnTo>
                <a:lnTo>
                  <a:pt x="60000" y="15000"/>
                </a:lnTo>
                <a:close/>
                <a:moveTo>
                  <a:pt x="76218" y="31875"/>
                </a:moveTo>
                <a:lnTo>
                  <a:pt x="87030" y="43125"/>
                </a:lnTo>
                <a:moveTo>
                  <a:pt x="92436" y="60000"/>
                </a:moveTo>
                <a:lnTo>
                  <a:pt x="27564" y="60000"/>
                </a:lnTo>
                <a:moveTo>
                  <a:pt x="54594" y="105000"/>
                </a:moveTo>
                <a:lnTo>
                  <a:pt x="54594" y="82500"/>
                </a:lnTo>
                <a:lnTo>
                  <a:pt x="65406" y="82500"/>
                </a:lnTo>
                <a:lnTo>
                  <a:pt x="65406" y="105000"/>
                </a:lnTo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/>
          <a:p>
            <a:endParaRPr lang="es-MX">
              <a:latin typeface="Calibri (Cuerpo)"/>
              <a:cs typeface="Times New Roman" panose="02020603050405020304" pitchFamily="18" charset="0"/>
            </a:endParaRPr>
          </a:p>
        </p:txBody>
      </p:sp>
      <p:sp>
        <p:nvSpPr>
          <p:cNvPr id="17" name="Google Shape;3806;p23">
            <a:extLst>
              <a:ext uri="{FF2B5EF4-FFF2-40B4-BE49-F238E27FC236}">
                <a16:creationId xmlns:a16="http://schemas.microsoft.com/office/drawing/2014/main" id="{8F2992F2-D125-49BE-939B-33C9AAE3A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58" y="4478398"/>
            <a:ext cx="1362392" cy="1667977"/>
          </a:xfrm>
          <a:prstGeom prst="flowChartMagneticDisk">
            <a:avLst/>
          </a:prstGeom>
          <a:solidFill>
            <a:schemeClr val="accent5">
              <a:lumMod val="75000"/>
            </a:schemeClr>
          </a:solidFill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s-MX" altLang="es-MX" sz="1400" dirty="0">
              <a:solidFill>
                <a:schemeClr val="bg1"/>
              </a:solidFill>
              <a:latin typeface="Calibri (Cuerpo)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s-MX" altLang="es-MX" dirty="0">
                <a:solidFill>
                  <a:schemeClr val="bg1"/>
                </a:solidFill>
                <a:latin typeface="Calibri (Cuerpo)"/>
                <a:cs typeface="Times New Roman" panose="02020603050405020304" pitchFamily="18" charset="0"/>
              </a:rPr>
              <a:t>Proveedores de datos (Fuente de datos)</a:t>
            </a:r>
          </a:p>
        </p:txBody>
      </p:sp>
      <p:sp>
        <p:nvSpPr>
          <p:cNvPr id="18" name="Google Shape;3809;p23">
            <a:extLst>
              <a:ext uri="{FF2B5EF4-FFF2-40B4-BE49-F238E27FC236}">
                <a16:creationId xmlns:a16="http://schemas.microsoft.com/office/drawing/2014/main" id="{48C2C0BA-C9BE-468B-B5BE-E0011CF78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087" y="993428"/>
            <a:ext cx="546100" cy="496887"/>
          </a:xfrm>
          <a:prstGeom prst="smileyFace">
            <a:avLst>
              <a:gd name="adj" fmla="val 4653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s-MX" altLang="es-MX">
              <a:solidFill>
                <a:srgbClr val="FFFFFF"/>
              </a:solidFill>
              <a:latin typeface="Calibri (Cuerpo)"/>
              <a:cs typeface="Times New Roman" panose="02020603050405020304" pitchFamily="18" charset="0"/>
            </a:endParaRPr>
          </a:p>
        </p:txBody>
      </p:sp>
      <p:sp>
        <p:nvSpPr>
          <p:cNvPr id="19" name="Google Shape;3812;p23">
            <a:extLst>
              <a:ext uri="{FF2B5EF4-FFF2-40B4-BE49-F238E27FC236}">
                <a16:creationId xmlns:a16="http://schemas.microsoft.com/office/drawing/2014/main" id="{4E9D4EF0-3FEC-41DB-BBDC-3FB77C655B61}"/>
              </a:ext>
            </a:extLst>
          </p:cNvPr>
          <p:cNvSpPr/>
          <p:nvPr/>
        </p:nvSpPr>
        <p:spPr>
          <a:xfrm>
            <a:off x="2487292" y="4854654"/>
            <a:ext cx="1264156" cy="91546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1"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s-MX" kern="0" dirty="0">
                <a:solidFill>
                  <a:schemeClr val="lt1"/>
                </a:solidFill>
                <a:latin typeface="Calibri (Cuerpo)"/>
                <a:ea typeface="Arial"/>
                <a:cs typeface="Times New Roman" panose="02020603050405020304" pitchFamily="18" charset="0"/>
                <a:sym typeface="Arial"/>
              </a:rPr>
              <a:t>Recuperador de datos</a:t>
            </a:r>
            <a:endParaRPr kern="0" dirty="0">
              <a:latin typeface="Calibri (Cuerpo)"/>
              <a:ea typeface="Arial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20" name="Google Shape;3813;p23">
            <a:extLst>
              <a:ext uri="{FF2B5EF4-FFF2-40B4-BE49-F238E27FC236}">
                <a16:creationId xmlns:a16="http://schemas.microsoft.com/office/drawing/2014/main" id="{D21B626E-71B5-4901-844A-7EC4AEA75AF7}"/>
              </a:ext>
            </a:extLst>
          </p:cNvPr>
          <p:cNvCxnSpPr>
            <a:cxnSpLocks/>
            <a:endCxn id="19" idx="0"/>
          </p:cNvCxnSpPr>
          <p:nvPr/>
        </p:nvCxnSpPr>
        <p:spPr bwMode="auto">
          <a:xfrm>
            <a:off x="3119278" y="4266979"/>
            <a:ext cx="92" cy="587675"/>
          </a:xfrm>
          <a:prstGeom prst="straightConnector1">
            <a:avLst/>
          </a:prstGeom>
          <a:noFill/>
          <a:ln w="44450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Google Shape;3820;p23">
            <a:extLst>
              <a:ext uri="{FF2B5EF4-FFF2-40B4-BE49-F238E27FC236}">
                <a16:creationId xmlns:a16="http://schemas.microsoft.com/office/drawing/2014/main" id="{D764D1A3-1FA7-4E83-887F-993DCF38E024}"/>
              </a:ext>
            </a:extLst>
          </p:cNvPr>
          <p:cNvCxnSpPr>
            <a:cxnSpLocks/>
            <a:stCxn id="19" idx="3"/>
            <a:endCxn id="25" idx="1"/>
          </p:cNvCxnSpPr>
          <p:nvPr/>
        </p:nvCxnSpPr>
        <p:spPr bwMode="auto">
          <a:xfrm>
            <a:off x="3751448" y="5312387"/>
            <a:ext cx="2347008" cy="0"/>
          </a:xfrm>
          <a:prstGeom prst="straightConnector1">
            <a:avLst/>
          </a:prstGeom>
          <a:noFill/>
          <a:ln w="44450">
            <a:solidFill>
              <a:schemeClr val="tx2">
                <a:lumMod val="60000"/>
                <a:lumOff val="40000"/>
              </a:schemeClr>
            </a:solidFill>
            <a:round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Google Shape;3826;p23">
            <a:extLst>
              <a:ext uri="{FF2B5EF4-FFF2-40B4-BE49-F238E27FC236}">
                <a16:creationId xmlns:a16="http://schemas.microsoft.com/office/drawing/2014/main" id="{9E72DD76-C38C-4B2D-9AF7-A8BE1696B735}"/>
              </a:ext>
            </a:extLst>
          </p:cNvPr>
          <p:cNvSpPr/>
          <p:nvPr/>
        </p:nvSpPr>
        <p:spPr>
          <a:xfrm>
            <a:off x="10344198" y="4402198"/>
            <a:ext cx="1590944" cy="1667977"/>
          </a:xfrm>
          <a:prstGeom prst="flowChartMagneticDisk">
            <a:avLst/>
          </a:prstGeom>
          <a:solidFill>
            <a:schemeClr val="accent5">
              <a:lumMod val="75000"/>
            </a:schemeClr>
          </a:solidFill>
          <a:ln w="25400" cap="flat" cmpd="sng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s-MX" kern="0" dirty="0">
                <a:solidFill>
                  <a:schemeClr val="lt1"/>
                </a:solidFill>
                <a:latin typeface="Calibri (Cuerpo)"/>
                <a:ea typeface="Arial"/>
                <a:cs typeface="Times New Roman" panose="02020603050405020304" pitchFamily="18" charset="0"/>
                <a:sym typeface="Arial"/>
              </a:rPr>
              <a:t>Base de conocimiento (Ontología)</a:t>
            </a:r>
            <a:endParaRPr kern="0" dirty="0">
              <a:latin typeface="Calibri (Cuerpo)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3" name="Google Shape;3828;p23">
            <a:extLst>
              <a:ext uri="{FF2B5EF4-FFF2-40B4-BE49-F238E27FC236}">
                <a16:creationId xmlns:a16="http://schemas.microsoft.com/office/drawing/2014/main" id="{03E274EA-53E5-4423-8E53-60030B660335}"/>
              </a:ext>
            </a:extLst>
          </p:cNvPr>
          <p:cNvSpPr/>
          <p:nvPr/>
        </p:nvSpPr>
        <p:spPr>
          <a:xfrm>
            <a:off x="7016245" y="1414366"/>
            <a:ext cx="4668127" cy="191180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1" lIns="0" tIns="0" rIns="0" bIns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s-MX" kern="0" dirty="0">
                <a:solidFill>
                  <a:schemeClr val="lt1"/>
                </a:solidFill>
                <a:latin typeface="Calibri (Cuerpo)"/>
                <a:ea typeface="Arial"/>
                <a:cs typeface="Times New Roman" panose="02020603050405020304" pitchFamily="18" charset="0"/>
                <a:sym typeface="Arial"/>
              </a:rPr>
              <a:t>Gestor de peticiones</a:t>
            </a:r>
            <a:endParaRPr kern="0" dirty="0">
              <a:latin typeface="Calibri (Cuerpo)"/>
              <a:ea typeface="Arial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24" name="Google Shape;3841;p23">
            <a:extLst>
              <a:ext uri="{FF2B5EF4-FFF2-40B4-BE49-F238E27FC236}">
                <a16:creationId xmlns:a16="http://schemas.microsoft.com/office/drawing/2014/main" id="{33CDECA8-342D-4C54-AFFA-425A83413AA3}"/>
              </a:ext>
            </a:extLst>
          </p:cNvPr>
          <p:cNvCxnSpPr>
            <a:cxnSpLocks/>
          </p:cNvCxnSpPr>
          <p:nvPr/>
        </p:nvCxnSpPr>
        <p:spPr bwMode="auto">
          <a:xfrm>
            <a:off x="7581174" y="5612732"/>
            <a:ext cx="2777538" cy="0"/>
          </a:xfrm>
          <a:prstGeom prst="straightConnector1">
            <a:avLst/>
          </a:prstGeom>
          <a:noFill/>
          <a:ln w="44450">
            <a:solidFill>
              <a:schemeClr val="tx2">
                <a:lumMod val="60000"/>
                <a:lumOff val="40000"/>
              </a:schemeClr>
            </a:solidFill>
            <a:round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Google Shape;3825;p23">
            <a:extLst>
              <a:ext uri="{FF2B5EF4-FFF2-40B4-BE49-F238E27FC236}">
                <a16:creationId xmlns:a16="http://schemas.microsoft.com/office/drawing/2014/main" id="{4B86AE2F-3EEF-40F7-954C-F34F5DCAD8CE}"/>
              </a:ext>
            </a:extLst>
          </p:cNvPr>
          <p:cNvSpPr/>
          <p:nvPr/>
        </p:nvSpPr>
        <p:spPr>
          <a:xfrm>
            <a:off x="6098456" y="4854654"/>
            <a:ext cx="1468204" cy="91546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1"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s-MX" kern="0" dirty="0">
                <a:solidFill>
                  <a:schemeClr val="lt1"/>
                </a:solidFill>
                <a:latin typeface="Calibri (Cuerpo)"/>
                <a:ea typeface="Arial"/>
                <a:cs typeface="Times New Roman" panose="02020603050405020304" pitchFamily="18" charset="0"/>
                <a:sym typeface="Arial"/>
              </a:rPr>
              <a:t>Gestor del Conocimiento</a:t>
            </a:r>
            <a:endParaRPr kern="0" dirty="0">
              <a:latin typeface="Calibri (Cuerpo)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6" name="Google Shape;3825;p23">
            <a:extLst>
              <a:ext uri="{FF2B5EF4-FFF2-40B4-BE49-F238E27FC236}">
                <a16:creationId xmlns:a16="http://schemas.microsoft.com/office/drawing/2014/main" id="{21E73B1F-B9FB-4CD9-BB7D-76D98107309D}"/>
              </a:ext>
            </a:extLst>
          </p:cNvPr>
          <p:cNvSpPr/>
          <p:nvPr/>
        </p:nvSpPr>
        <p:spPr>
          <a:xfrm>
            <a:off x="7024937" y="3825168"/>
            <a:ext cx="4649092" cy="44181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1"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s-MX" kern="0" dirty="0">
                <a:solidFill>
                  <a:schemeClr val="lt1"/>
                </a:solidFill>
                <a:latin typeface="Calibri (Cuerpo)"/>
                <a:ea typeface="Arial"/>
                <a:cs typeface="Times New Roman" panose="02020603050405020304" pitchFamily="18" charset="0"/>
                <a:sym typeface="Arial"/>
              </a:rPr>
              <a:t>Controlador del Confort Grupal</a:t>
            </a:r>
            <a:endParaRPr kern="0" dirty="0">
              <a:latin typeface="Calibri (Cuerpo)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7" name="Google Shape;3807;p23">
            <a:extLst>
              <a:ext uri="{FF2B5EF4-FFF2-40B4-BE49-F238E27FC236}">
                <a16:creationId xmlns:a16="http://schemas.microsoft.com/office/drawing/2014/main" id="{17DEA734-0700-4B23-B8A6-FB035581664B}"/>
              </a:ext>
            </a:extLst>
          </p:cNvPr>
          <p:cNvSpPr/>
          <p:nvPr/>
        </p:nvSpPr>
        <p:spPr>
          <a:xfrm>
            <a:off x="2070291" y="3326176"/>
            <a:ext cx="3585474" cy="44259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1"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s-MX" kern="0" dirty="0">
                <a:solidFill>
                  <a:schemeClr val="lt1"/>
                </a:solidFill>
                <a:latin typeface="Calibri (Cuerpo)"/>
                <a:ea typeface="Arial"/>
                <a:cs typeface="Times New Roman" panose="02020603050405020304" pitchFamily="18" charset="0"/>
                <a:sym typeface="Arial"/>
              </a:rPr>
              <a:t>Simulador de actuadores</a:t>
            </a:r>
            <a:endParaRPr b="1" kern="0" dirty="0">
              <a:latin typeface="Calibri (Cuerpo)"/>
              <a:ea typeface="Arial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28" name="Google Shape;3816;p23">
            <a:extLst>
              <a:ext uri="{FF2B5EF4-FFF2-40B4-BE49-F238E27FC236}">
                <a16:creationId xmlns:a16="http://schemas.microsoft.com/office/drawing/2014/main" id="{8F8222B4-976A-49F4-B16A-3C141E053F14}"/>
              </a:ext>
            </a:extLst>
          </p:cNvPr>
          <p:cNvCxnSpPr>
            <a:cxnSpLocks/>
            <a:stCxn id="17" idx="4"/>
            <a:endCxn id="19" idx="1"/>
          </p:cNvCxnSpPr>
          <p:nvPr/>
        </p:nvCxnSpPr>
        <p:spPr bwMode="auto">
          <a:xfrm>
            <a:off x="1504950" y="5312387"/>
            <a:ext cx="982342" cy="0"/>
          </a:xfrm>
          <a:prstGeom prst="straightConnector1">
            <a:avLst/>
          </a:prstGeom>
          <a:noFill/>
          <a:ln w="44450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Google Shape;3841;p23">
            <a:extLst>
              <a:ext uri="{FF2B5EF4-FFF2-40B4-BE49-F238E27FC236}">
                <a16:creationId xmlns:a16="http://schemas.microsoft.com/office/drawing/2014/main" id="{2F7AD53B-131C-4333-9F47-099F4FC03289}"/>
              </a:ext>
            </a:extLst>
          </p:cNvPr>
          <p:cNvCxnSpPr>
            <a:cxnSpLocks/>
          </p:cNvCxnSpPr>
          <p:nvPr/>
        </p:nvCxnSpPr>
        <p:spPr bwMode="auto">
          <a:xfrm flipH="1">
            <a:off x="7566660" y="4923764"/>
            <a:ext cx="2777538" cy="0"/>
          </a:xfrm>
          <a:prstGeom prst="straightConnector1">
            <a:avLst/>
          </a:prstGeom>
          <a:noFill/>
          <a:ln w="44450">
            <a:solidFill>
              <a:schemeClr val="tx2">
                <a:lumMod val="60000"/>
                <a:lumOff val="40000"/>
              </a:schemeClr>
            </a:solidFill>
            <a:round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Google Shape;3847;p23">
            <a:extLst>
              <a:ext uri="{FF2B5EF4-FFF2-40B4-BE49-F238E27FC236}">
                <a16:creationId xmlns:a16="http://schemas.microsoft.com/office/drawing/2014/main" id="{7EC448AF-8C8E-4711-8213-8468C4A57D67}"/>
              </a:ext>
            </a:extLst>
          </p:cNvPr>
          <p:cNvCxnSpPr>
            <a:cxnSpLocks/>
          </p:cNvCxnSpPr>
          <p:nvPr/>
        </p:nvCxnSpPr>
        <p:spPr bwMode="auto">
          <a:xfrm flipV="1">
            <a:off x="10344198" y="3346125"/>
            <a:ext cx="0" cy="479043"/>
          </a:xfrm>
          <a:prstGeom prst="straightConnector1">
            <a:avLst/>
          </a:prstGeom>
          <a:noFill/>
          <a:ln w="44450">
            <a:solidFill>
              <a:schemeClr val="tx2">
                <a:lumMod val="60000"/>
                <a:lumOff val="40000"/>
              </a:schemeClr>
            </a:solidFill>
            <a:round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Google Shape;3831;p23">
            <a:extLst>
              <a:ext uri="{FF2B5EF4-FFF2-40B4-BE49-F238E27FC236}">
                <a16:creationId xmlns:a16="http://schemas.microsoft.com/office/drawing/2014/main" id="{E79950E6-2D26-4F96-9B7F-B93DE981958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278728" y="1622311"/>
            <a:ext cx="746209" cy="1"/>
          </a:xfrm>
          <a:prstGeom prst="straightConnector1">
            <a:avLst/>
          </a:prstGeom>
          <a:noFill/>
          <a:ln w="44450">
            <a:solidFill>
              <a:schemeClr val="tx2">
                <a:lumMod val="60000"/>
                <a:lumOff val="40000"/>
              </a:schemeClr>
            </a:solidFill>
            <a:round/>
            <a:headEnd type="arrow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Google Shape;3807;p23">
            <a:extLst>
              <a:ext uri="{FF2B5EF4-FFF2-40B4-BE49-F238E27FC236}">
                <a16:creationId xmlns:a16="http://schemas.microsoft.com/office/drawing/2014/main" id="{C84BAB0B-42F5-4B3B-8342-68B2AA971488}"/>
              </a:ext>
            </a:extLst>
          </p:cNvPr>
          <p:cNvSpPr/>
          <p:nvPr/>
        </p:nvSpPr>
        <p:spPr>
          <a:xfrm>
            <a:off x="2070291" y="3825169"/>
            <a:ext cx="3585474" cy="44259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1"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s-MX" kern="0" dirty="0">
                <a:solidFill>
                  <a:schemeClr val="lt1"/>
                </a:solidFill>
                <a:latin typeface="Calibri (Cuerpo)"/>
                <a:ea typeface="Arial"/>
                <a:cs typeface="Times New Roman" panose="02020603050405020304" pitchFamily="18" charset="0"/>
                <a:sym typeface="Arial"/>
              </a:rPr>
              <a:t>Simulador de sensores</a:t>
            </a:r>
            <a:endParaRPr kern="0" dirty="0">
              <a:latin typeface="Calibri (Cuerpo)"/>
              <a:ea typeface="Arial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35" name="Google Shape;3846;p23">
            <a:extLst>
              <a:ext uri="{FF2B5EF4-FFF2-40B4-BE49-F238E27FC236}">
                <a16:creationId xmlns:a16="http://schemas.microsoft.com/office/drawing/2014/main" id="{3C7C5166-350E-48D0-A79A-8AE92CB4D8CC}"/>
              </a:ext>
            </a:extLst>
          </p:cNvPr>
          <p:cNvCxnSpPr>
            <a:cxnSpLocks/>
          </p:cNvCxnSpPr>
          <p:nvPr/>
        </p:nvCxnSpPr>
        <p:spPr bwMode="auto">
          <a:xfrm>
            <a:off x="7999861" y="3325989"/>
            <a:ext cx="60" cy="499179"/>
          </a:xfrm>
          <a:prstGeom prst="straightConnector1">
            <a:avLst/>
          </a:prstGeom>
          <a:noFill/>
          <a:ln w="44450">
            <a:solidFill>
              <a:schemeClr val="tx2">
                <a:lumMod val="60000"/>
                <a:lumOff val="40000"/>
              </a:schemeClr>
            </a:solidFill>
            <a:round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Google Shape;3834;p23">
            <a:extLst>
              <a:ext uri="{FF2B5EF4-FFF2-40B4-BE49-F238E27FC236}">
                <a16:creationId xmlns:a16="http://schemas.microsoft.com/office/drawing/2014/main" id="{761C40AA-C62E-4EC6-90FD-7D6FAC266098}"/>
              </a:ext>
            </a:extLst>
          </p:cNvPr>
          <p:cNvCxnSpPr>
            <a:cxnSpLocks/>
            <a:stCxn id="14" idx="2"/>
          </p:cNvCxnSpPr>
          <p:nvPr/>
        </p:nvCxnSpPr>
        <p:spPr bwMode="auto">
          <a:xfrm rot="16200000" flipH="1">
            <a:off x="753460" y="1805729"/>
            <a:ext cx="538903" cy="613745"/>
          </a:xfrm>
          <a:prstGeom prst="bentConnector2">
            <a:avLst/>
          </a:prstGeom>
          <a:noFill/>
          <a:ln w="44450">
            <a:solidFill>
              <a:schemeClr val="tx2">
                <a:lumMod val="60000"/>
                <a:lumOff val="40000"/>
              </a:schemeClr>
            </a:solidFill>
            <a:round/>
            <a:headEnd type="arrow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Google Shape;3807;p23">
            <a:extLst>
              <a:ext uri="{FF2B5EF4-FFF2-40B4-BE49-F238E27FC236}">
                <a16:creationId xmlns:a16="http://schemas.microsoft.com/office/drawing/2014/main" id="{4B91AFE3-6E79-45A8-8C85-FB3E288697AA}"/>
              </a:ext>
            </a:extLst>
          </p:cNvPr>
          <p:cNvSpPr/>
          <p:nvPr/>
        </p:nvSpPr>
        <p:spPr>
          <a:xfrm>
            <a:off x="1565487" y="1414366"/>
            <a:ext cx="4714074" cy="43155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1"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s-MX" kern="0" dirty="0">
                <a:solidFill>
                  <a:schemeClr val="lt1"/>
                </a:solidFill>
                <a:latin typeface="Calibri (Cuerpo)"/>
                <a:ea typeface="Arial"/>
                <a:cs typeface="Times New Roman" panose="02020603050405020304" pitchFamily="18" charset="0"/>
                <a:sym typeface="Arial"/>
              </a:rPr>
              <a:t>Administrador de usuarios y grupos</a:t>
            </a:r>
            <a:endParaRPr kern="0" dirty="0">
              <a:latin typeface="Calibri (Cuerpo)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38" name="Google Shape;3832;p23">
            <a:extLst>
              <a:ext uri="{FF2B5EF4-FFF2-40B4-BE49-F238E27FC236}">
                <a16:creationId xmlns:a16="http://schemas.microsoft.com/office/drawing/2014/main" id="{77EB0AD8-EBDD-4CD9-8D63-C363DEEB2DFF}"/>
              </a:ext>
            </a:extLst>
          </p:cNvPr>
          <p:cNvSpPr/>
          <p:nvPr/>
        </p:nvSpPr>
        <p:spPr>
          <a:xfrm>
            <a:off x="7900603" y="2456731"/>
            <a:ext cx="2891387" cy="5873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498D8D"/>
            </a:solidFill>
          </a:ln>
        </p:spPr>
        <p:txBody>
          <a:bodyPr spcFirstLastPara="1"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s-MX" kern="0" dirty="0">
                <a:solidFill>
                  <a:schemeClr val="lt1"/>
                </a:solidFill>
                <a:latin typeface="Calibri (Cuerpo)"/>
                <a:ea typeface="Arial"/>
                <a:cs typeface="Times New Roman" panose="02020603050405020304" pitchFamily="18" charset="0"/>
                <a:sym typeface="Arial"/>
              </a:rPr>
              <a:t>Administrador de instrucciones</a:t>
            </a:r>
            <a:endParaRPr kern="0" dirty="0">
              <a:latin typeface="Calibri (Cuerpo)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39" name="Google Shape;3833;p23">
            <a:extLst>
              <a:ext uri="{FF2B5EF4-FFF2-40B4-BE49-F238E27FC236}">
                <a16:creationId xmlns:a16="http://schemas.microsoft.com/office/drawing/2014/main" id="{B75B4953-A1B2-46D7-B573-56180DFDA87A}"/>
              </a:ext>
            </a:extLst>
          </p:cNvPr>
          <p:cNvSpPr/>
          <p:nvPr/>
        </p:nvSpPr>
        <p:spPr>
          <a:xfrm>
            <a:off x="7903789" y="1863530"/>
            <a:ext cx="2891387" cy="3781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498D8D"/>
            </a:solidFill>
          </a:ln>
        </p:spPr>
        <p:txBody>
          <a:bodyPr spcFirstLastPara="1"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s-MX" kern="0" dirty="0">
                <a:solidFill>
                  <a:schemeClr val="lt1"/>
                </a:solidFill>
                <a:latin typeface="Calibri (Cuerpo)"/>
                <a:ea typeface="Arial"/>
                <a:cs typeface="Times New Roman" panose="02020603050405020304" pitchFamily="18" charset="0"/>
                <a:sym typeface="Arial"/>
              </a:rPr>
              <a:t>Administrador de vistas</a:t>
            </a:r>
            <a:endParaRPr kern="0" dirty="0">
              <a:latin typeface="Calibri (Cuerpo)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40" name="Google Shape;3807;p23">
            <a:extLst>
              <a:ext uri="{FF2B5EF4-FFF2-40B4-BE49-F238E27FC236}">
                <a16:creationId xmlns:a16="http://schemas.microsoft.com/office/drawing/2014/main" id="{C72E3950-AB9A-495C-8F01-C60B09AC46C4}"/>
              </a:ext>
            </a:extLst>
          </p:cNvPr>
          <p:cNvSpPr/>
          <p:nvPr/>
        </p:nvSpPr>
        <p:spPr>
          <a:xfrm>
            <a:off x="1555960" y="1900380"/>
            <a:ext cx="4714074" cy="43155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1"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s-MX" kern="0" dirty="0">
                <a:solidFill>
                  <a:schemeClr val="lt1"/>
                </a:solidFill>
                <a:latin typeface="Calibri (Cuerpo)"/>
                <a:ea typeface="Arial"/>
                <a:cs typeface="Times New Roman" panose="02020603050405020304" pitchFamily="18" charset="0"/>
                <a:sym typeface="Arial"/>
              </a:rPr>
              <a:t>Controlador de la simulación</a:t>
            </a:r>
            <a:endParaRPr kern="0" dirty="0">
              <a:latin typeface="Calibri (Cuerpo)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41" name="Google Shape;3807;p23">
            <a:extLst>
              <a:ext uri="{FF2B5EF4-FFF2-40B4-BE49-F238E27FC236}">
                <a16:creationId xmlns:a16="http://schemas.microsoft.com/office/drawing/2014/main" id="{D28F7296-96E3-452E-9353-A6091F77D1EB}"/>
              </a:ext>
            </a:extLst>
          </p:cNvPr>
          <p:cNvSpPr/>
          <p:nvPr/>
        </p:nvSpPr>
        <p:spPr>
          <a:xfrm>
            <a:off x="1555960" y="2391982"/>
            <a:ext cx="4714074" cy="43155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1"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s-MX" kern="0" dirty="0">
                <a:solidFill>
                  <a:schemeClr val="lt1"/>
                </a:solidFill>
                <a:latin typeface="Calibri (Cuerpo)"/>
                <a:ea typeface="Arial"/>
                <a:cs typeface="Times New Roman" panose="02020603050405020304" pitchFamily="18" charset="0"/>
                <a:sym typeface="Arial"/>
              </a:rPr>
              <a:t>Analizador de Confort Grupal</a:t>
            </a:r>
            <a:endParaRPr kern="0" dirty="0">
              <a:latin typeface="Calibri (Cuerpo)"/>
              <a:ea typeface="Arial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42" name="Google Shape;3831;p23">
            <a:extLst>
              <a:ext uri="{FF2B5EF4-FFF2-40B4-BE49-F238E27FC236}">
                <a16:creationId xmlns:a16="http://schemas.microsoft.com/office/drawing/2014/main" id="{9A52CD6F-5B06-41FC-BD7E-B7C4544E9315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270035" y="2121742"/>
            <a:ext cx="746210" cy="1"/>
          </a:xfrm>
          <a:prstGeom prst="straightConnector1">
            <a:avLst/>
          </a:prstGeom>
          <a:noFill/>
          <a:ln w="44450">
            <a:solidFill>
              <a:schemeClr val="tx2">
                <a:lumMod val="60000"/>
                <a:lumOff val="40000"/>
              </a:schemeClr>
            </a:solidFill>
            <a:round/>
            <a:headEnd type="arrow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Google Shape;3831;p23">
            <a:extLst>
              <a:ext uri="{FF2B5EF4-FFF2-40B4-BE49-F238E27FC236}">
                <a16:creationId xmlns:a16="http://schemas.microsoft.com/office/drawing/2014/main" id="{11F45B9E-85C8-4836-AACA-BC5EDB983A24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278728" y="2607755"/>
            <a:ext cx="737517" cy="1"/>
          </a:xfrm>
          <a:prstGeom prst="straightConnector1">
            <a:avLst/>
          </a:prstGeom>
          <a:noFill/>
          <a:ln w="44450">
            <a:solidFill>
              <a:schemeClr val="tx2">
                <a:lumMod val="60000"/>
                <a:lumOff val="40000"/>
              </a:schemeClr>
            </a:solidFill>
            <a:round/>
            <a:headEnd type="arrow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Google Shape;3813;p23">
            <a:extLst>
              <a:ext uri="{FF2B5EF4-FFF2-40B4-BE49-F238E27FC236}">
                <a16:creationId xmlns:a16="http://schemas.microsoft.com/office/drawing/2014/main" id="{19D08141-2563-4EC8-B5E9-BCC20D009916}"/>
              </a:ext>
            </a:extLst>
          </p:cNvPr>
          <p:cNvCxnSpPr>
            <a:cxnSpLocks/>
            <a:endCxn id="33" idx="3"/>
          </p:cNvCxnSpPr>
          <p:nvPr/>
        </p:nvCxnSpPr>
        <p:spPr bwMode="auto">
          <a:xfrm flipH="1">
            <a:off x="5655765" y="3325989"/>
            <a:ext cx="1360480" cy="720478"/>
          </a:xfrm>
          <a:prstGeom prst="straightConnector1">
            <a:avLst/>
          </a:prstGeom>
          <a:noFill/>
          <a:ln w="44450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Google Shape;3813;p23">
            <a:extLst>
              <a:ext uri="{FF2B5EF4-FFF2-40B4-BE49-F238E27FC236}">
                <a16:creationId xmlns:a16="http://schemas.microsoft.com/office/drawing/2014/main" id="{25B80F25-7398-4ED4-8139-C521041E6361}"/>
              </a:ext>
            </a:extLst>
          </p:cNvPr>
          <p:cNvCxnSpPr>
            <a:cxnSpLocks/>
            <a:endCxn id="27" idx="3"/>
          </p:cNvCxnSpPr>
          <p:nvPr/>
        </p:nvCxnSpPr>
        <p:spPr bwMode="auto">
          <a:xfrm flipH="1">
            <a:off x="5655765" y="2806119"/>
            <a:ext cx="1360480" cy="741355"/>
          </a:xfrm>
          <a:prstGeom prst="straightConnector1">
            <a:avLst/>
          </a:prstGeom>
          <a:noFill/>
          <a:ln w="44450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Título 1">
            <a:extLst>
              <a:ext uri="{FF2B5EF4-FFF2-40B4-BE49-F238E27FC236}">
                <a16:creationId xmlns:a16="http://schemas.microsoft.com/office/drawing/2014/main" id="{C0313BEC-C3BC-4D08-8D56-96415B4DAB1C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9812415" cy="90487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>
                <a:solidFill>
                  <a:schemeClr val="bg1"/>
                </a:solidFill>
              </a:rPr>
              <a:t>Arquitectura del prototipo</a:t>
            </a:r>
          </a:p>
        </p:txBody>
      </p:sp>
      <p:pic>
        <p:nvPicPr>
          <p:cNvPr id="48" name="Imagen 47">
            <a:extLst>
              <a:ext uri="{FF2B5EF4-FFF2-40B4-BE49-F238E27FC236}">
                <a16:creationId xmlns:a16="http://schemas.microsoft.com/office/drawing/2014/main" id="{0A1ACCB3-4234-48D6-A768-4D8D274363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887" y="136525"/>
            <a:ext cx="1459825" cy="635980"/>
          </a:xfrm>
          <a:prstGeom prst="rect">
            <a:avLst/>
          </a:prstGeom>
        </p:spPr>
      </p:pic>
      <p:pic>
        <p:nvPicPr>
          <p:cNvPr id="49" name="Imagen 48">
            <a:extLst>
              <a:ext uri="{FF2B5EF4-FFF2-40B4-BE49-F238E27FC236}">
                <a16:creationId xmlns:a16="http://schemas.microsoft.com/office/drawing/2014/main" id="{08B918F8-5622-46BF-8CD3-1DD08F9253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100" y="55677"/>
            <a:ext cx="558102" cy="716828"/>
          </a:xfrm>
          <a:prstGeom prst="rect">
            <a:avLst/>
          </a:prstGeom>
        </p:spPr>
      </p:pic>
      <p:cxnSp>
        <p:nvCxnSpPr>
          <p:cNvPr id="95" name="Google Shape;3839;p23">
            <a:extLst>
              <a:ext uri="{FF2B5EF4-FFF2-40B4-BE49-F238E27FC236}">
                <a16:creationId xmlns:a16="http://schemas.microsoft.com/office/drawing/2014/main" id="{F51FE3B3-38F7-44C6-B355-6EED5DBFF296}"/>
              </a:ext>
            </a:extLst>
          </p:cNvPr>
          <p:cNvCxnSpPr>
            <a:cxnSpLocks/>
          </p:cNvCxnSpPr>
          <p:nvPr/>
        </p:nvCxnSpPr>
        <p:spPr bwMode="auto">
          <a:xfrm>
            <a:off x="7079960" y="4266979"/>
            <a:ext cx="23" cy="584321"/>
          </a:xfrm>
          <a:prstGeom prst="straightConnector1">
            <a:avLst/>
          </a:prstGeom>
          <a:noFill/>
          <a:ln w="44450">
            <a:solidFill>
              <a:schemeClr val="tx2">
                <a:lumMod val="60000"/>
                <a:lumOff val="40000"/>
              </a:schemeClr>
            </a:solidFill>
            <a:round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Google Shape;3839;p23">
            <a:extLst>
              <a:ext uri="{FF2B5EF4-FFF2-40B4-BE49-F238E27FC236}">
                <a16:creationId xmlns:a16="http://schemas.microsoft.com/office/drawing/2014/main" id="{238382D8-5918-4373-9A91-30FDCEE20A9F}"/>
              </a:ext>
            </a:extLst>
          </p:cNvPr>
          <p:cNvCxnSpPr>
            <a:cxnSpLocks/>
          </p:cNvCxnSpPr>
          <p:nvPr/>
        </p:nvCxnSpPr>
        <p:spPr bwMode="auto">
          <a:xfrm flipV="1">
            <a:off x="7368041" y="4252465"/>
            <a:ext cx="0" cy="595751"/>
          </a:xfrm>
          <a:prstGeom prst="straightConnector1">
            <a:avLst/>
          </a:prstGeom>
          <a:noFill/>
          <a:ln w="44450">
            <a:solidFill>
              <a:schemeClr val="tx2">
                <a:lumMod val="60000"/>
                <a:lumOff val="40000"/>
              </a:schemeClr>
            </a:solidFill>
            <a:round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521512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0071486B-AD32-4560-8854-C591506203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575" y="538462"/>
            <a:ext cx="8645426" cy="6559875"/>
          </a:xfr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E08D5F40-6838-4581-81EF-CBBD5A07661C}"/>
              </a:ext>
            </a:extLst>
          </p:cNvPr>
          <p:cNvSpPr/>
          <p:nvPr/>
        </p:nvSpPr>
        <p:spPr>
          <a:xfrm>
            <a:off x="3546575" y="199102"/>
            <a:ext cx="8645426" cy="7168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71467CB-997C-4BB1-BEBF-54F18F7B0510}"/>
              </a:ext>
            </a:extLst>
          </p:cNvPr>
          <p:cNvSpPr/>
          <p:nvPr/>
        </p:nvSpPr>
        <p:spPr>
          <a:xfrm>
            <a:off x="3546575" y="6141179"/>
            <a:ext cx="8645426" cy="7168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180671-2529-4637-8206-65DF0272B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73A1-BD1B-42BB-9C27-F16854B20A11}" type="slidenum">
              <a:rPr lang="es-MX" sz="2800" smtClean="0"/>
              <a:t>13</a:t>
            </a:fld>
            <a:endParaRPr lang="es-MX" sz="280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187BAB44-EC93-4BE4-9EB0-0CC96FD71E00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9812415" cy="90487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>
                <a:solidFill>
                  <a:schemeClr val="bg1"/>
                </a:solidFill>
              </a:rPr>
              <a:t>Prototipo desarrollado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76FD8B7-1AAD-4ADF-A3E6-D5F971FC3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887" y="136525"/>
            <a:ext cx="1459825" cy="63598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BEE2BB6-AAFC-409C-8F55-758E6FB41D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100" y="55677"/>
            <a:ext cx="558102" cy="716828"/>
          </a:xfrm>
          <a:prstGeom prst="rect">
            <a:avLst/>
          </a:prstGeom>
        </p:spPr>
      </p:pic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5E00B2BC-7E68-4434-B00B-632F3D1FE362}"/>
              </a:ext>
            </a:extLst>
          </p:cNvPr>
          <p:cNvSpPr txBox="1">
            <a:spLocks/>
          </p:cNvSpPr>
          <p:nvPr/>
        </p:nvSpPr>
        <p:spPr>
          <a:xfrm>
            <a:off x="232941" y="1048299"/>
            <a:ext cx="3313634" cy="50306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Configuración de usuarios y grupos</a:t>
            </a:r>
          </a:p>
          <a:p>
            <a:endParaRPr lang="es-ES" dirty="0"/>
          </a:p>
          <a:p>
            <a:r>
              <a:rPr lang="es-ES" dirty="0"/>
              <a:t>Configuración de la simulación</a:t>
            </a:r>
          </a:p>
          <a:p>
            <a:endParaRPr lang="es-ES" dirty="0"/>
          </a:p>
          <a:p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Analizador de Confort Térmico</a:t>
            </a:r>
            <a:endParaRPr lang="es-MX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6" name="70 Conector recto de flecha">
            <a:extLst>
              <a:ext uri="{FF2B5EF4-FFF2-40B4-BE49-F238E27FC236}">
                <a16:creationId xmlns:a16="http://schemas.microsoft.com/office/drawing/2014/main" id="{F17A458F-0FC3-44E3-B53B-5F48134157D7}"/>
              </a:ext>
            </a:extLst>
          </p:cNvPr>
          <p:cNvCxnSpPr>
            <a:cxnSpLocks/>
          </p:cNvCxnSpPr>
          <p:nvPr/>
        </p:nvCxnSpPr>
        <p:spPr>
          <a:xfrm>
            <a:off x="541875" y="5372533"/>
            <a:ext cx="3004700" cy="0"/>
          </a:xfrm>
          <a:prstGeom prst="straightConnector1">
            <a:avLst/>
          </a:prstGeom>
          <a:ln w="635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999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3540F9-8286-4C9D-88D1-98FD7E4EE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81319"/>
            <a:ext cx="6197599" cy="5356664"/>
          </a:xfrm>
        </p:spPr>
        <p:txBody>
          <a:bodyPr anchor="ctr">
            <a:normAutofit/>
          </a:bodyPr>
          <a:lstStyle/>
          <a:p>
            <a:pPr algn="just"/>
            <a:r>
              <a:rPr lang="es-ES" b="1" dirty="0"/>
              <a:t>Eficacia</a:t>
            </a:r>
            <a:r>
              <a:rPr lang="es-ES" dirty="0"/>
              <a:t> del </a:t>
            </a:r>
            <a:r>
              <a:rPr lang="es-ES" b="1" dirty="0"/>
              <a:t>88.57%</a:t>
            </a:r>
            <a:r>
              <a:rPr lang="es-ES" dirty="0"/>
              <a:t> en el </a:t>
            </a:r>
            <a:r>
              <a:rPr lang="es-ES" b="1" dirty="0"/>
              <a:t>Escenario 1</a:t>
            </a:r>
            <a:r>
              <a:rPr lang="es-ES" dirty="0"/>
              <a:t>; y </a:t>
            </a:r>
            <a:r>
              <a:rPr lang="es-ES" b="1" dirty="0"/>
              <a:t>91.43%</a:t>
            </a:r>
            <a:r>
              <a:rPr lang="es-ES" dirty="0"/>
              <a:t> en el </a:t>
            </a:r>
            <a:r>
              <a:rPr lang="es-ES" b="1" dirty="0"/>
              <a:t>Escenario 2</a:t>
            </a:r>
            <a:r>
              <a:rPr lang="es-ES" dirty="0"/>
              <a:t>.</a:t>
            </a:r>
          </a:p>
          <a:p>
            <a:pPr algn="just"/>
            <a:r>
              <a:rPr lang="es-ES" b="1" dirty="0"/>
              <a:t>Eficiencia</a:t>
            </a:r>
            <a:r>
              <a:rPr lang="es-ES" dirty="0"/>
              <a:t> de usuarios de </a:t>
            </a:r>
            <a:r>
              <a:rPr lang="es-ES" b="1" dirty="0"/>
              <a:t>0.01919 tareas/segundo </a:t>
            </a:r>
            <a:r>
              <a:rPr lang="es-ES" dirty="0"/>
              <a:t>en el </a:t>
            </a:r>
            <a:r>
              <a:rPr lang="es-ES" b="1" dirty="0"/>
              <a:t>Escenario 1</a:t>
            </a:r>
            <a:r>
              <a:rPr lang="es-ES" dirty="0"/>
              <a:t>; y </a:t>
            </a:r>
            <a:r>
              <a:rPr lang="es-ES" b="1" dirty="0"/>
              <a:t>0.02583 tareas/segundo </a:t>
            </a:r>
            <a:r>
              <a:rPr lang="es-ES" dirty="0"/>
              <a:t>en el </a:t>
            </a:r>
            <a:r>
              <a:rPr lang="es-ES" b="1" dirty="0"/>
              <a:t>Escenario 2</a:t>
            </a:r>
            <a:r>
              <a:rPr lang="es-ES" dirty="0"/>
              <a:t>.</a:t>
            </a:r>
          </a:p>
          <a:p>
            <a:pPr lvl="1" algn="just"/>
            <a:r>
              <a:rPr lang="es-ES" dirty="0"/>
              <a:t>Frente a la </a:t>
            </a:r>
            <a:r>
              <a:rPr lang="es-ES" b="1" dirty="0"/>
              <a:t>Eficiencia</a:t>
            </a:r>
            <a:r>
              <a:rPr lang="es-ES" dirty="0"/>
              <a:t> del responsable del proyecto de </a:t>
            </a:r>
            <a:r>
              <a:rPr lang="es-ES" b="1" dirty="0"/>
              <a:t>0.08003 tareas/segundo </a:t>
            </a:r>
            <a:r>
              <a:rPr lang="es-ES" dirty="0"/>
              <a:t>en el </a:t>
            </a:r>
            <a:r>
              <a:rPr lang="es-ES" b="1" dirty="0"/>
              <a:t>Escenario 1 </a:t>
            </a:r>
            <a:r>
              <a:rPr lang="es-ES" dirty="0"/>
              <a:t>y </a:t>
            </a:r>
            <a:r>
              <a:rPr lang="es-ES" b="1" dirty="0"/>
              <a:t>0.083107 tareas/segundo </a:t>
            </a:r>
            <a:r>
              <a:rPr lang="es-ES" dirty="0"/>
              <a:t>en el </a:t>
            </a:r>
            <a:r>
              <a:rPr lang="es-ES" b="1" dirty="0"/>
              <a:t>Escenario 2</a:t>
            </a:r>
            <a:r>
              <a:rPr lang="es-ES" dirty="0"/>
              <a:t>.</a:t>
            </a:r>
          </a:p>
          <a:p>
            <a:pPr algn="just"/>
            <a:r>
              <a:rPr lang="es-ES" b="1" dirty="0"/>
              <a:t>Satisfacción</a:t>
            </a:r>
            <a:r>
              <a:rPr lang="es-ES" dirty="0"/>
              <a:t>, medida a través del </a:t>
            </a:r>
            <a:r>
              <a:rPr lang="es-ES" b="1" dirty="0"/>
              <a:t>CSUQ</a:t>
            </a:r>
            <a:r>
              <a:rPr lang="es-ES" dirty="0"/>
              <a:t>, muestra que en general, los usuarios consiguieron cumplir sus objetivos.</a:t>
            </a:r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860D881-B18E-48AE-9A3C-05BF23F37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73A1-BD1B-42BB-9C27-F16854B20A11}" type="slidenum">
              <a:rPr lang="es-MX" sz="2800" smtClean="0"/>
              <a:t>14</a:t>
            </a:fld>
            <a:endParaRPr lang="es-MX" sz="280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3D8945F-8672-41E0-AF44-6BFFEDF769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599" y="1333252"/>
            <a:ext cx="5994401" cy="5089992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7B876C42-AE97-4FC2-9CE4-5E849DB1ABE0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9812415" cy="90487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>
                <a:solidFill>
                  <a:schemeClr val="bg1"/>
                </a:solidFill>
              </a:rPr>
              <a:t>Evaluación de Usabilidad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13030ECC-DE48-4294-AF34-0421B7F26F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887" y="136525"/>
            <a:ext cx="1459825" cy="63598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4F83188E-B3D7-4C03-9C0D-5380FFE760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100" y="55677"/>
            <a:ext cx="558102" cy="71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06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BFABB-C177-48C0-964A-121860516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812415" cy="904875"/>
          </a:xfrm>
          <a:solidFill>
            <a:schemeClr val="accent2"/>
          </a:solidFill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Contenido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1D4347B-7869-47AE-BA9D-4A82C13EB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73A1-BD1B-42BB-9C27-F16854B20A11}" type="slidenum">
              <a:rPr lang="es-MX" sz="2800" smtClean="0"/>
              <a:t>15</a:t>
            </a:fld>
            <a:endParaRPr lang="es-MX" sz="280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8AC1559-1B67-4138-A9FD-FEBC1D8D03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887" y="136525"/>
            <a:ext cx="1459825" cy="63598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D57746F-AC69-4627-AA7D-A4B27AC6AB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100" y="55677"/>
            <a:ext cx="558102" cy="716828"/>
          </a:xfrm>
          <a:prstGeom prst="rect">
            <a:avLst/>
          </a:prstGeom>
        </p:spPr>
      </p:pic>
      <p:sp>
        <p:nvSpPr>
          <p:cNvPr id="32" name="CuadroTexto 31">
            <a:extLst>
              <a:ext uri="{FF2B5EF4-FFF2-40B4-BE49-F238E27FC236}">
                <a16:creationId xmlns:a16="http://schemas.microsoft.com/office/drawing/2014/main" id="{B3EE600D-BBEF-4668-9C2F-5CF3DC2567DD}"/>
              </a:ext>
            </a:extLst>
          </p:cNvPr>
          <p:cNvSpPr txBox="1"/>
          <p:nvPr/>
        </p:nvSpPr>
        <p:spPr>
          <a:xfrm>
            <a:off x="3353974" y="2642065"/>
            <a:ext cx="3264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Diseño de la solución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CB11AEB9-3FC7-4273-B217-A4FD11574708}"/>
              </a:ext>
            </a:extLst>
          </p:cNvPr>
          <p:cNvSpPr txBox="1"/>
          <p:nvPr/>
        </p:nvSpPr>
        <p:spPr>
          <a:xfrm>
            <a:off x="3353974" y="3551144"/>
            <a:ext cx="4026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Implementación prototipo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7349CC7C-07AF-4283-A7B0-24C6C0C27FF0}"/>
              </a:ext>
            </a:extLst>
          </p:cNvPr>
          <p:cNvSpPr txBox="1"/>
          <p:nvPr/>
        </p:nvSpPr>
        <p:spPr>
          <a:xfrm>
            <a:off x="3353974" y="4460223"/>
            <a:ext cx="4481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Experimentación y resultados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2C4201BF-5A47-4422-97F2-6B168BFD23E3}"/>
              </a:ext>
            </a:extLst>
          </p:cNvPr>
          <p:cNvSpPr txBox="1"/>
          <p:nvPr/>
        </p:nvSpPr>
        <p:spPr>
          <a:xfrm>
            <a:off x="3353974" y="5374009"/>
            <a:ext cx="4748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Conclusiones y trabajos futuros</a:t>
            </a:r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744CCD26-42B5-4666-BC77-858592664371}"/>
              </a:ext>
            </a:extLst>
          </p:cNvPr>
          <p:cNvCxnSpPr>
            <a:cxnSpLocks/>
          </p:cNvCxnSpPr>
          <p:nvPr/>
        </p:nvCxnSpPr>
        <p:spPr>
          <a:xfrm>
            <a:off x="2824394" y="2242065"/>
            <a:ext cx="0" cy="395288"/>
          </a:xfrm>
          <a:prstGeom prst="line">
            <a:avLst/>
          </a:prstGeom>
          <a:ln w="476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Hexágono 37">
            <a:extLst>
              <a:ext uri="{FF2B5EF4-FFF2-40B4-BE49-F238E27FC236}">
                <a16:creationId xmlns:a16="http://schemas.microsoft.com/office/drawing/2014/main" id="{822A3ED3-C31E-4288-B06F-359BA65D49DF}"/>
              </a:ext>
            </a:extLst>
          </p:cNvPr>
          <p:cNvSpPr/>
          <p:nvPr/>
        </p:nvSpPr>
        <p:spPr>
          <a:xfrm>
            <a:off x="2515460" y="1723562"/>
            <a:ext cx="617868" cy="532644"/>
          </a:xfrm>
          <a:prstGeom prst="hexagon">
            <a:avLst/>
          </a:prstGeom>
          <a:solidFill>
            <a:schemeClr val="accent6"/>
          </a:solidFill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4D291DB0-5508-4FDC-B277-95F29D72D49A}"/>
              </a:ext>
            </a:extLst>
          </p:cNvPr>
          <p:cNvCxnSpPr>
            <a:cxnSpLocks/>
          </p:cNvCxnSpPr>
          <p:nvPr/>
        </p:nvCxnSpPr>
        <p:spPr>
          <a:xfrm>
            <a:off x="2824394" y="3155856"/>
            <a:ext cx="0" cy="395288"/>
          </a:xfrm>
          <a:prstGeom prst="line">
            <a:avLst/>
          </a:prstGeom>
          <a:ln w="476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exágono 39">
            <a:extLst>
              <a:ext uri="{FF2B5EF4-FFF2-40B4-BE49-F238E27FC236}">
                <a16:creationId xmlns:a16="http://schemas.microsoft.com/office/drawing/2014/main" id="{F35C913C-6FA8-4581-862D-E211865EE368}"/>
              </a:ext>
            </a:extLst>
          </p:cNvPr>
          <p:cNvSpPr/>
          <p:nvPr/>
        </p:nvSpPr>
        <p:spPr>
          <a:xfrm>
            <a:off x="2515460" y="2637353"/>
            <a:ext cx="617868" cy="532644"/>
          </a:xfrm>
          <a:prstGeom prst="hexagon">
            <a:avLst/>
          </a:prstGeom>
          <a:solidFill>
            <a:schemeClr val="accent6"/>
          </a:solidFill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FAB7CF6C-B5E0-4AE4-92E0-C7C8A51A4AA0}"/>
              </a:ext>
            </a:extLst>
          </p:cNvPr>
          <p:cNvCxnSpPr>
            <a:cxnSpLocks/>
          </p:cNvCxnSpPr>
          <p:nvPr/>
        </p:nvCxnSpPr>
        <p:spPr>
          <a:xfrm>
            <a:off x="2824394" y="4069647"/>
            <a:ext cx="0" cy="395288"/>
          </a:xfrm>
          <a:prstGeom prst="line">
            <a:avLst/>
          </a:prstGeom>
          <a:ln w="476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Hexágono 41">
            <a:extLst>
              <a:ext uri="{FF2B5EF4-FFF2-40B4-BE49-F238E27FC236}">
                <a16:creationId xmlns:a16="http://schemas.microsoft.com/office/drawing/2014/main" id="{92483963-519C-4A2E-A087-D3554C4C99A0}"/>
              </a:ext>
            </a:extLst>
          </p:cNvPr>
          <p:cNvSpPr/>
          <p:nvPr/>
        </p:nvSpPr>
        <p:spPr>
          <a:xfrm>
            <a:off x="2515460" y="3551144"/>
            <a:ext cx="617868" cy="532644"/>
          </a:xfrm>
          <a:prstGeom prst="hexagon">
            <a:avLst/>
          </a:prstGeom>
          <a:solidFill>
            <a:schemeClr val="accent6"/>
          </a:solidFill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1BD9DE24-FAD7-4B04-AB45-1E4E61C01461}"/>
              </a:ext>
            </a:extLst>
          </p:cNvPr>
          <p:cNvCxnSpPr>
            <a:cxnSpLocks/>
          </p:cNvCxnSpPr>
          <p:nvPr/>
        </p:nvCxnSpPr>
        <p:spPr>
          <a:xfrm>
            <a:off x="2824394" y="4983438"/>
            <a:ext cx="0" cy="395288"/>
          </a:xfrm>
          <a:prstGeom prst="line">
            <a:avLst/>
          </a:prstGeom>
          <a:ln w="476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Hexágono 43">
            <a:extLst>
              <a:ext uri="{FF2B5EF4-FFF2-40B4-BE49-F238E27FC236}">
                <a16:creationId xmlns:a16="http://schemas.microsoft.com/office/drawing/2014/main" id="{BA4E8779-9234-4A9E-B0BE-BAB7E46339DA}"/>
              </a:ext>
            </a:extLst>
          </p:cNvPr>
          <p:cNvSpPr/>
          <p:nvPr/>
        </p:nvSpPr>
        <p:spPr>
          <a:xfrm>
            <a:off x="2515460" y="4464935"/>
            <a:ext cx="617868" cy="532644"/>
          </a:xfrm>
          <a:prstGeom prst="hexagon">
            <a:avLst/>
          </a:prstGeom>
          <a:solidFill>
            <a:schemeClr val="bg1"/>
          </a:solidFill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Hexágono 45">
            <a:extLst>
              <a:ext uri="{FF2B5EF4-FFF2-40B4-BE49-F238E27FC236}">
                <a16:creationId xmlns:a16="http://schemas.microsoft.com/office/drawing/2014/main" id="{D8585E59-3A93-46A5-A44A-9232C169F687}"/>
              </a:ext>
            </a:extLst>
          </p:cNvPr>
          <p:cNvSpPr/>
          <p:nvPr/>
        </p:nvSpPr>
        <p:spPr>
          <a:xfrm>
            <a:off x="2515460" y="5378726"/>
            <a:ext cx="617868" cy="532644"/>
          </a:xfrm>
          <a:prstGeom prst="hexagon">
            <a:avLst/>
          </a:prstGeom>
          <a:solidFill>
            <a:schemeClr val="bg1"/>
          </a:solidFill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1667DB9-DBD5-A74E-B9C4-F28F1A8FAB59}"/>
              </a:ext>
            </a:extLst>
          </p:cNvPr>
          <p:cNvSpPr txBox="1"/>
          <p:nvPr/>
        </p:nvSpPr>
        <p:spPr>
          <a:xfrm>
            <a:off x="3255139" y="1712441"/>
            <a:ext cx="20318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1589266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6E72AEC-F9B2-9D43-88D1-0F7054142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73A1-BD1B-42BB-9C27-F16854B20A11}" type="slidenum">
              <a:rPr lang="es-MX" sz="2800" smtClean="0"/>
              <a:t>16</a:t>
            </a:fld>
            <a:endParaRPr lang="es-MX" sz="28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93F1083E-18F5-4FDB-A112-831DE9BF0C6A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9812415" cy="90487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>
                <a:solidFill>
                  <a:schemeClr val="bg1"/>
                </a:solidFill>
              </a:rPr>
              <a:t>Escenarios de prueba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2FA59AF-385C-4F41-B0FD-FAFD4CCEEB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887" y="136525"/>
            <a:ext cx="1459825" cy="63598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1165159-56C8-4FC8-96A4-AF8BFA5142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100" y="55677"/>
            <a:ext cx="558102" cy="71682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48C48E7-48AE-43FE-A6FA-680D623B02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234" y="2011816"/>
            <a:ext cx="4353766" cy="36941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a 11">
                <a:extLst>
                  <a:ext uri="{FF2B5EF4-FFF2-40B4-BE49-F238E27FC236}">
                    <a16:creationId xmlns:a16="http://schemas.microsoft.com/office/drawing/2014/main" id="{7A97D50B-E1E2-46BD-A72C-1E4BE4D94D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5556686"/>
                  </p:ext>
                </p:extLst>
              </p:nvPr>
            </p:nvGraphicFramePr>
            <p:xfrm>
              <a:off x="29029" y="1016000"/>
              <a:ext cx="7822539" cy="5685738"/>
            </p:xfrm>
            <a:graphic>
              <a:graphicData uri="http://schemas.openxmlformats.org/drawingml/2006/table">
                <a:tbl>
                  <a:tblPr firstRow="1" firstCol="1" bandRow="1">
                    <a:tableStyleId>{00A15C55-8517-42AA-B614-E9B94910E393}</a:tableStyleId>
                  </a:tblPr>
                  <a:tblGrid>
                    <a:gridCol w="943428">
                      <a:extLst>
                        <a:ext uri="{9D8B030D-6E8A-4147-A177-3AD203B41FA5}">
                          <a16:colId xmlns:a16="http://schemas.microsoft.com/office/drawing/2014/main" val="3581299886"/>
                        </a:ext>
                      </a:extLst>
                    </a:gridCol>
                    <a:gridCol w="783771">
                      <a:extLst>
                        <a:ext uri="{9D8B030D-6E8A-4147-A177-3AD203B41FA5}">
                          <a16:colId xmlns:a16="http://schemas.microsoft.com/office/drawing/2014/main" val="3190331998"/>
                        </a:ext>
                      </a:extLst>
                    </a:gridCol>
                    <a:gridCol w="566057">
                      <a:extLst>
                        <a:ext uri="{9D8B030D-6E8A-4147-A177-3AD203B41FA5}">
                          <a16:colId xmlns:a16="http://schemas.microsoft.com/office/drawing/2014/main" val="1095877737"/>
                        </a:ext>
                      </a:extLst>
                    </a:gridCol>
                    <a:gridCol w="624114">
                      <a:extLst>
                        <a:ext uri="{9D8B030D-6E8A-4147-A177-3AD203B41FA5}">
                          <a16:colId xmlns:a16="http://schemas.microsoft.com/office/drawing/2014/main" val="993435922"/>
                        </a:ext>
                      </a:extLst>
                    </a:gridCol>
                    <a:gridCol w="537029">
                      <a:extLst>
                        <a:ext uri="{9D8B030D-6E8A-4147-A177-3AD203B41FA5}">
                          <a16:colId xmlns:a16="http://schemas.microsoft.com/office/drawing/2014/main" val="889243284"/>
                        </a:ext>
                      </a:extLst>
                    </a:gridCol>
                    <a:gridCol w="783771">
                      <a:extLst>
                        <a:ext uri="{9D8B030D-6E8A-4147-A177-3AD203B41FA5}">
                          <a16:colId xmlns:a16="http://schemas.microsoft.com/office/drawing/2014/main" val="3531741101"/>
                        </a:ext>
                      </a:extLst>
                    </a:gridCol>
                    <a:gridCol w="1306286">
                      <a:extLst>
                        <a:ext uri="{9D8B030D-6E8A-4147-A177-3AD203B41FA5}">
                          <a16:colId xmlns:a16="http://schemas.microsoft.com/office/drawing/2014/main" val="1061987794"/>
                        </a:ext>
                      </a:extLst>
                    </a:gridCol>
                    <a:gridCol w="711200">
                      <a:extLst>
                        <a:ext uri="{9D8B030D-6E8A-4147-A177-3AD203B41FA5}">
                          <a16:colId xmlns:a16="http://schemas.microsoft.com/office/drawing/2014/main" val="3679759891"/>
                        </a:ext>
                      </a:extLst>
                    </a:gridCol>
                    <a:gridCol w="710020">
                      <a:extLst>
                        <a:ext uri="{9D8B030D-6E8A-4147-A177-3AD203B41FA5}">
                          <a16:colId xmlns:a16="http://schemas.microsoft.com/office/drawing/2014/main" val="1094296521"/>
                        </a:ext>
                      </a:extLst>
                    </a:gridCol>
                    <a:gridCol w="856863">
                      <a:extLst>
                        <a:ext uri="{9D8B030D-6E8A-4147-A177-3AD203B41FA5}">
                          <a16:colId xmlns:a16="http://schemas.microsoft.com/office/drawing/2014/main" val="2341032696"/>
                        </a:ext>
                      </a:extLst>
                    </a:gridCol>
                  </a:tblGrid>
                  <a:tr h="691353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83820" algn="ctr"/>
                            </a:tabLst>
                          </a:pPr>
                          <a:r>
                            <a:rPr lang="es-MX" sz="1400" b="1" dirty="0">
                              <a:effectLst/>
                              <a:latin typeface="Calibri (Cuerpo)"/>
                            </a:rPr>
                            <a:t>	Etiqueta</a:t>
                          </a:r>
                          <a:endParaRPr lang="es-MX" sz="1400" b="1" dirty="0"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effectLst/>
                              <a:latin typeface="Calibri (Cuerpo)"/>
                            </a:rPr>
                            <a:t>Sexo</a:t>
                          </a:r>
                          <a:endParaRPr lang="es-MX" sz="1400" b="1" dirty="0"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effectLst/>
                              <a:latin typeface="Calibri (Cuerpo)"/>
                            </a:rPr>
                            <a:t>Edad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s-MX" sz="1400" b="1" dirty="0">
                            <a:effectLst/>
                            <a:latin typeface="Calibri (Cuerpo)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effectLst/>
                              <a:latin typeface="Calibri (Cuerpo)"/>
                            </a:rPr>
                            <a:t>Altura</a:t>
                          </a: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MX" sz="14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MX" sz="14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p>
                                    <m:r>
                                      <a:rPr lang="es-MX" sz="14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MX" sz="1400" b="1" dirty="0">
                            <a:effectLst/>
                            <a:latin typeface="Calibri (Cuerpo)"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s-MX" sz="1400" b="1" dirty="0"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effectLst/>
                              <a:latin typeface="Calibri (Cuerpo)"/>
                            </a:rPr>
                            <a:t>Peso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effectLst/>
                              <a:latin typeface="Calibri (Cuerpo)"/>
                            </a:rPr>
                            <a:t>kg</a:t>
                          </a:r>
                          <a:endParaRPr lang="es-MX" sz="1400" b="1" dirty="0"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effectLst/>
                              <a:latin typeface="Calibri (Cuerpo)"/>
                            </a:rPr>
                            <a:t>Rol</a:t>
                          </a:r>
                          <a:endParaRPr lang="es-MX" sz="1400" b="1" dirty="0"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effectLst/>
                              <a:latin typeface="Calibri (Cuerpo)"/>
                            </a:rPr>
                            <a:t>Tipo de ropa vestida</a:t>
                          </a:r>
                          <a:endParaRPr lang="es-MX" sz="1400" b="1" dirty="0"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900" b="1" dirty="0">
                              <a:effectLst/>
                              <a:latin typeface="Calibri (Cuerpo)"/>
                            </a:rPr>
                            <a:t>Preferencia</a:t>
                          </a:r>
                          <a:r>
                            <a:rPr lang="es-MX" sz="800" b="1" dirty="0">
                              <a:effectLst/>
                              <a:latin typeface="Calibri (Cuerpo)"/>
                            </a:rPr>
                            <a:t> en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800" b="1" dirty="0">
                              <a:effectLst/>
                              <a:latin typeface="Calibri (Cuerpo)"/>
                            </a:rPr>
                            <a:t>Temperatura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effectLst/>
                              <a:latin typeface="Calibri (Cuerpo)"/>
                            </a:rPr>
                            <a:t>fría</a:t>
                          </a:r>
                          <a:endParaRPr lang="es-MX" sz="800" b="1" dirty="0">
                            <a:effectLst/>
                            <a:latin typeface="Calibri (Cuerpo)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900" b="1" dirty="0">
                              <a:effectLst/>
                              <a:latin typeface="Calibri (Cuerpo)"/>
                            </a:rPr>
                            <a:t>Preferencia</a:t>
                          </a:r>
                          <a:r>
                            <a:rPr lang="es-MX" sz="800" b="1" dirty="0">
                              <a:effectLst/>
                              <a:latin typeface="Calibri (Cuerpo)"/>
                            </a:rPr>
                            <a:t> en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800" b="1" dirty="0">
                              <a:effectLst/>
                              <a:latin typeface="Calibri (Cuerpo)"/>
                            </a:rPr>
                            <a:t>Temperatura </a:t>
                          </a:r>
                          <a:r>
                            <a:rPr lang="es-MX" sz="1400" b="1" dirty="0">
                              <a:effectLst/>
                              <a:latin typeface="Calibri (Cuerpo)"/>
                            </a:rPr>
                            <a:t>cálida</a:t>
                          </a:r>
                          <a:endParaRPr lang="es-MX" sz="800" b="1" dirty="0">
                            <a:effectLst/>
                            <a:latin typeface="Calibri (Cuerpo)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effectLst/>
                              <a:latin typeface="Calibri (Cuerpo)"/>
                            </a:rPr>
                            <a:t>Grupo</a:t>
                          </a:r>
                          <a:endParaRPr lang="es-MX" sz="1400" b="1" dirty="0"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56744241"/>
                      </a:ext>
                    </a:extLst>
                  </a:tr>
                  <a:tr h="45403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0">
                              <a:effectLst/>
                              <a:latin typeface="Calibri (Cuerpo)"/>
                            </a:rPr>
                            <a:t>Alum001</a:t>
                          </a:r>
                          <a:endParaRPr lang="es-MX" sz="1400" b="0"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Hombre</a:t>
                          </a:r>
                          <a:endParaRPr lang="es-MX" sz="1400" b="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25</a:t>
                          </a:r>
                          <a:endParaRPr lang="es-MX" sz="1400" b="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1.70</a:t>
                          </a:r>
                          <a:endParaRPr lang="es-MX" sz="1400" b="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80</a:t>
                          </a:r>
                          <a:endParaRPr lang="es-MX" sz="1400" b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Alumno</a:t>
                          </a:r>
                          <a:endParaRPr lang="es-MX" sz="1400" b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Ropa neutral</a:t>
                          </a:r>
                        </a:p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 </a:t>
                          </a:r>
                          <a:endParaRPr lang="es-MX" sz="1400" b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+25</a:t>
                          </a:r>
                          <a:endParaRPr lang="es-MX" sz="1400" b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-35</a:t>
                          </a:r>
                          <a:endParaRPr lang="es-MX" sz="1400" b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Clase W</a:t>
                          </a:r>
                          <a:endParaRPr lang="es-MX" sz="1400" b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26509652"/>
                      </a:ext>
                    </a:extLst>
                  </a:tr>
                  <a:tr h="45403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0">
                              <a:effectLst/>
                              <a:latin typeface="Calibri (Cuerpo)"/>
                            </a:rPr>
                            <a:t>Alum002</a:t>
                          </a:r>
                          <a:endParaRPr lang="es-MX" sz="1400" b="0"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Hombre</a:t>
                          </a:r>
                          <a:endParaRPr lang="es-MX" sz="1400" b="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27</a:t>
                          </a:r>
                          <a:endParaRPr lang="es-MX" sz="1400" b="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1.60</a:t>
                          </a:r>
                          <a:endParaRPr lang="es-MX" sz="1400" b="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65</a:t>
                          </a:r>
                          <a:endParaRPr lang="es-MX" sz="1400" b="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Alumno</a:t>
                          </a:r>
                          <a:endParaRPr lang="es-MX" sz="1400" b="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Ropa normal para invierno</a:t>
                          </a:r>
                          <a:endParaRPr lang="es-MX" sz="1400" b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+35</a:t>
                          </a:r>
                          <a:endParaRPr lang="es-MX" sz="1400" b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-15</a:t>
                          </a:r>
                          <a:endParaRPr lang="es-MX" sz="1400" b="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Clase W</a:t>
                          </a:r>
                          <a:endParaRPr lang="es-MX" sz="1400" b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43322739"/>
                      </a:ext>
                    </a:extLst>
                  </a:tr>
                  <a:tr h="45403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0">
                              <a:effectLst/>
                              <a:latin typeface="Calibri (Cuerpo)"/>
                            </a:rPr>
                            <a:t>Alum003</a:t>
                          </a:r>
                          <a:endParaRPr lang="es-MX" sz="1400" b="0"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Mujer</a:t>
                          </a:r>
                          <a:endParaRPr lang="es-MX" sz="1400" b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30</a:t>
                          </a:r>
                          <a:endParaRPr lang="es-MX" sz="1400" b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1.55</a:t>
                          </a:r>
                          <a:endParaRPr lang="es-MX" sz="1400" b="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55</a:t>
                          </a:r>
                          <a:endParaRPr lang="es-MX" sz="1400" b="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Alumno</a:t>
                          </a:r>
                          <a:endParaRPr lang="es-MX" sz="1400" b="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Ropa pesada para verano</a:t>
                          </a:r>
                          <a:endParaRPr lang="es-MX" sz="1400" b="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+20</a:t>
                          </a:r>
                          <a:endParaRPr lang="es-MX" sz="1400" b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-12</a:t>
                          </a:r>
                          <a:endParaRPr lang="es-MX" sz="1400" b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Clase W</a:t>
                          </a:r>
                          <a:endParaRPr lang="es-MX" sz="1400" b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393572605"/>
                      </a:ext>
                    </a:extLst>
                  </a:tr>
                  <a:tr h="45403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0">
                              <a:effectLst/>
                              <a:latin typeface="Calibri (Cuerpo)"/>
                            </a:rPr>
                            <a:t>Alum004</a:t>
                          </a:r>
                          <a:endParaRPr lang="es-MX" sz="1400" b="0"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Mujer</a:t>
                          </a:r>
                          <a:endParaRPr lang="es-MX" sz="1400" b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24</a:t>
                          </a:r>
                          <a:endParaRPr lang="es-MX" sz="1400" b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1.60</a:t>
                          </a:r>
                          <a:endParaRPr lang="es-MX" sz="1400" b="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50</a:t>
                          </a:r>
                          <a:endParaRPr lang="es-MX" sz="1400" b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Alumno</a:t>
                          </a:r>
                          <a:endParaRPr lang="es-MX" sz="1400" b="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Ropa pesada para verano</a:t>
                          </a:r>
                          <a:endParaRPr lang="es-MX" sz="1400" b="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+18</a:t>
                          </a:r>
                          <a:endParaRPr lang="es-MX" sz="1400" b="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-10</a:t>
                          </a:r>
                          <a:endParaRPr lang="es-MX" sz="1400" b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Clase W</a:t>
                          </a:r>
                          <a:endParaRPr lang="es-MX" sz="1400" b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20620829"/>
                      </a:ext>
                    </a:extLst>
                  </a:tr>
                  <a:tr h="45403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0">
                              <a:effectLst/>
                              <a:latin typeface="Calibri (Cuerpo)"/>
                            </a:rPr>
                            <a:t>Alum005</a:t>
                          </a:r>
                          <a:endParaRPr lang="es-MX" sz="1400" b="0"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Mujer</a:t>
                          </a:r>
                          <a:endParaRPr lang="es-MX" sz="1400" b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30</a:t>
                          </a:r>
                          <a:endParaRPr lang="es-MX" sz="1400" b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1.63</a:t>
                          </a:r>
                          <a:endParaRPr lang="es-MX" sz="1400" b="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65</a:t>
                          </a:r>
                          <a:endParaRPr lang="es-MX" sz="1400" b="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Alumno</a:t>
                          </a:r>
                          <a:endParaRPr lang="es-MX" sz="1400" b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Ropa ligera para invierno</a:t>
                          </a:r>
                          <a:endParaRPr lang="es-MX" sz="1400" b="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+30</a:t>
                          </a:r>
                          <a:endParaRPr lang="es-MX" sz="1400" b="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-15</a:t>
                          </a:r>
                          <a:endParaRPr lang="es-MX" sz="1400" b="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Clase W</a:t>
                          </a:r>
                          <a:endParaRPr lang="es-MX" sz="1400" b="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60300915"/>
                      </a:ext>
                    </a:extLst>
                  </a:tr>
                  <a:tr h="45403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effectLst/>
                              <a:latin typeface="Calibri (Cuerpo)"/>
                            </a:rPr>
                            <a:t>Alum006</a:t>
                          </a:r>
                          <a:endParaRPr lang="es-MX" sz="1400" b="1" dirty="0"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Hombre</a:t>
                          </a:r>
                          <a:endParaRPr lang="es-MX" sz="14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26</a:t>
                          </a:r>
                          <a:endParaRPr lang="es-MX" sz="1400" b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1.66</a:t>
                          </a:r>
                          <a:endParaRPr lang="es-MX" sz="14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70</a:t>
                          </a:r>
                          <a:endParaRPr lang="es-MX" sz="14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Alumno</a:t>
                          </a:r>
                          <a:endParaRPr lang="es-MX" sz="14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Ropa pesada para invierno </a:t>
                          </a:r>
                          <a:endParaRPr lang="es-MX" sz="14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+40</a:t>
                          </a:r>
                          <a:endParaRPr lang="es-MX" sz="14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-5</a:t>
                          </a:r>
                          <a:endParaRPr lang="es-MX" sz="1400" b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Clase W</a:t>
                          </a:r>
                          <a:endParaRPr lang="es-MX" sz="1400" b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72338921"/>
                      </a:ext>
                    </a:extLst>
                  </a:tr>
                  <a:tr h="45403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effectLst/>
                              <a:latin typeface="Calibri (Cuerpo)"/>
                            </a:rPr>
                            <a:t>Alum007</a:t>
                          </a:r>
                          <a:endParaRPr lang="es-MX" sz="1400" b="1" dirty="0"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Hombre</a:t>
                          </a:r>
                          <a:endParaRPr lang="es-MX" sz="14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31</a:t>
                          </a:r>
                          <a:endParaRPr lang="es-MX" sz="14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1.73</a:t>
                          </a:r>
                          <a:endParaRPr lang="es-MX" sz="14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75</a:t>
                          </a:r>
                          <a:endParaRPr lang="es-MX" sz="1400" b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Alumno</a:t>
                          </a:r>
                          <a:endParaRPr lang="es-MX" sz="14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Ropa normal para verano</a:t>
                          </a:r>
                          <a:endParaRPr lang="es-MX" sz="14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+13</a:t>
                          </a:r>
                          <a:endParaRPr lang="es-MX" sz="14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-30</a:t>
                          </a:r>
                          <a:endParaRPr lang="es-MX" sz="14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Clase W</a:t>
                          </a:r>
                          <a:endParaRPr lang="es-MX" sz="1400" b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10777157"/>
                      </a:ext>
                    </a:extLst>
                  </a:tr>
                  <a:tr h="45403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effectLst/>
                              <a:latin typeface="Calibri (Cuerpo)"/>
                            </a:rPr>
                            <a:t>Alum008</a:t>
                          </a:r>
                          <a:endParaRPr lang="es-MX" sz="1400" b="1" dirty="0"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Mujer</a:t>
                          </a:r>
                          <a:endParaRPr lang="es-MX" sz="1400" b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32</a:t>
                          </a:r>
                          <a:endParaRPr lang="es-MX" sz="14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1.60</a:t>
                          </a:r>
                          <a:endParaRPr lang="es-MX" sz="14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65</a:t>
                          </a:r>
                          <a:endParaRPr lang="es-MX" sz="14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Alumno</a:t>
                          </a:r>
                          <a:endParaRPr lang="es-MX" sz="14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Ropa pesada para verano</a:t>
                          </a:r>
                          <a:endParaRPr lang="es-MX" sz="14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+20</a:t>
                          </a:r>
                          <a:endParaRPr lang="es-MX" sz="14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-22</a:t>
                          </a:r>
                          <a:endParaRPr lang="es-MX" sz="14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Clase W</a:t>
                          </a:r>
                          <a:endParaRPr lang="es-MX" sz="1400" b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42380290"/>
                      </a:ext>
                    </a:extLst>
                  </a:tr>
                  <a:tr h="45403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effectLst/>
                              <a:latin typeface="Calibri (Cuerpo)"/>
                            </a:rPr>
                            <a:t>Alum009</a:t>
                          </a:r>
                          <a:endParaRPr lang="es-MX" sz="1400" b="1" dirty="0"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Mujer</a:t>
                          </a:r>
                          <a:endParaRPr lang="es-MX" sz="1400" b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29</a:t>
                          </a:r>
                          <a:endParaRPr lang="es-MX" sz="1400" b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1.50</a:t>
                          </a:r>
                          <a:endParaRPr lang="es-MX" sz="14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60</a:t>
                          </a:r>
                          <a:endParaRPr lang="es-MX" sz="1400" b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Alumno</a:t>
                          </a:r>
                          <a:endParaRPr lang="es-MX" sz="14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Ropa neutral</a:t>
                          </a:r>
                        </a:p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 </a:t>
                          </a:r>
                          <a:endParaRPr lang="es-MX" sz="14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+33</a:t>
                          </a:r>
                          <a:endParaRPr lang="es-MX" sz="14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-15</a:t>
                          </a:r>
                          <a:endParaRPr lang="es-MX" sz="14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Clase W</a:t>
                          </a:r>
                          <a:endParaRPr lang="es-MX" sz="14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733860213"/>
                      </a:ext>
                    </a:extLst>
                  </a:tr>
                  <a:tr h="45403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effectLst/>
                              <a:latin typeface="Calibri (Cuerpo)"/>
                            </a:rPr>
                            <a:t>Alum010</a:t>
                          </a:r>
                          <a:endParaRPr lang="es-MX" sz="1400" b="1" dirty="0"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Mujer</a:t>
                          </a:r>
                          <a:endParaRPr lang="es-MX" sz="1400" b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25</a:t>
                          </a:r>
                          <a:endParaRPr lang="es-MX" sz="1400" b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1.49</a:t>
                          </a:r>
                          <a:endParaRPr lang="es-MX" sz="14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55</a:t>
                          </a:r>
                          <a:endParaRPr lang="es-MX" sz="1400" b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Alumno</a:t>
                          </a:r>
                          <a:endParaRPr lang="es-MX" sz="1400" b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Ropa neutral</a:t>
                          </a:r>
                        </a:p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 </a:t>
                          </a:r>
                          <a:endParaRPr lang="es-MX" sz="14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+20</a:t>
                          </a:r>
                          <a:endParaRPr lang="es-MX" sz="14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-15</a:t>
                          </a:r>
                          <a:endParaRPr lang="es-MX" sz="14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Clase W</a:t>
                          </a:r>
                          <a:endParaRPr lang="es-MX" sz="14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55411106"/>
                      </a:ext>
                    </a:extLst>
                  </a:tr>
                  <a:tr h="45403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effectLst/>
                              <a:latin typeface="Calibri (Cuerpo)"/>
                            </a:rPr>
                            <a:t>Docn011</a:t>
                          </a:r>
                          <a:endParaRPr lang="es-MX" sz="1400" b="1" dirty="0"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Hombre</a:t>
                          </a:r>
                          <a:endParaRPr lang="es-MX" sz="1400" b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55</a:t>
                          </a:r>
                          <a:endParaRPr lang="es-MX" sz="14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1.75</a:t>
                          </a:r>
                          <a:endParaRPr lang="es-MX" sz="14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95</a:t>
                          </a:r>
                          <a:endParaRPr lang="es-MX" sz="1400" b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Docente</a:t>
                          </a:r>
                          <a:endParaRPr lang="es-MX" sz="1400" b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Ropa normal para verano</a:t>
                          </a:r>
                          <a:endParaRPr lang="es-MX" sz="14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+16</a:t>
                          </a:r>
                          <a:endParaRPr lang="es-MX" sz="1400" b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-21</a:t>
                          </a:r>
                          <a:endParaRPr lang="es-MX" sz="14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Clase W</a:t>
                          </a:r>
                          <a:endParaRPr lang="es-MX" sz="14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506439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a 11">
                <a:extLst>
                  <a:ext uri="{FF2B5EF4-FFF2-40B4-BE49-F238E27FC236}">
                    <a16:creationId xmlns:a16="http://schemas.microsoft.com/office/drawing/2014/main" id="{7A97D50B-E1E2-46BD-A72C-1E4BE4D94D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5556686"/>
                  </p:ext>
                </p:extLst>
              </p:nvPr>
            </p:nvGraphicFramePr>
            <p:xfrm>
              <a:off x="29029" y="1016000"/>
              <a:ext cx="7822539" cy="5685738"/>
            </p:xfrm>
            <a:graphic>
              <a:graphicData uri="http://schemas.openxmlformats.org/drawingml/2006/table">
                <a:tbl>
                  <a:tblPr firstRow="1" firstCol="1" bandRow="1">
                    <a:tableStyleId>{00A15C55-8517-42AA-B614-E9B94910E393}</a:tableStyleId>
                  </a:tblPr>
                  <a:tblGrid>
                    <a:gridCol w="943428">
                      <a:extLst>
                        <a:ext uri="{9D8B030D-6E8A-4147-A177-3AD203B41FA5}">
                          <a16:colId xmlns:a16="http://schemas.microsoft.com/office/drawing/2014/main" val="3581299886"/>
                        </a:ext>
                      </a:extLst>
                    </a:gridCol>
                    <a:gridCol w="783771">
                      <a:extLst>
                        <a:ext uri="{9D8B030D-6E8A-4147-A177-3AD203B41FA5}">
                          <a16:colId xmlns:a16="http://schemas.microsoft.com/office/drawing/2014/main" val="3190331998"/>
                        </a:ext>
                      </a:extLst>
                    </a:gridCol>
                    <a:gridCol w="566057">
                      <a:extLst>
                        <a:ext uri="{9D8B030D-6E8A-4147-A177-3AD203B41FA5}">
                          <a16:colId xmlns:a16="http://schemas.microsoft.com/office/drawing/2014/main" val="1095877737"/>
                        </a:ext>
                      </a:extLst>
                    </a:gridCol>
                    <a:gridCol w="624114">
                      <a:extLst>
                        <a:ext uri="{9D8B030D-6E8A-4147-A177-3AD203B41FA5}">
                          <a16:colId xmlns:a16="http://schemas.microsoft.com/office/drawing/2014/main" val="993435922"/>
                        </a:ext>
                      </a:extLst>
                    </a:gridCol>
                    <a:gridCol w="537029">
                      <a:extLst>
                        <a:ext uri="{9D8B030D-6E8A-4147-A177-3AD203B41FA5}">
                          <a16:colId xmlns:a16="http://schemas.microsoft.com/office/drawing/2014/main" val="889243284"/>
                        </a:ext>
                      </a:extLst>
                    </a:gridCol>
                    <a:gridCol w="783771">
                      <a:extLst>
                        <a:ext uri="{9D8B030D-6E8A-4147-A177-3AD203B41FA5}">
                          <a16:colId xmlns:a16="http://schemas.microsoft.com/office/drawing/2014/main" val="3531741101"/>
                        </a:ext>
                      </a:extLst>
                    </a:gridCol>
                    <a:gridCol w="1306286">
                      <a:extLst>
                        <a:ext uri="{9D8B030D-6E8A-4147-A177-3AD203B41FA5}">
                          <a16:colId xmlns:a16="http://schemas.microsoft.com/office/drawing/2014/main" val="1061987794"/>
                        </a:ext>
                      </a:extLst>
                    </a:gridCol>
                    <a:gridCol w="711200">
                      <a:extLst>
                        <a:ext uri="{9D8B030D-6E8A-4147-A177-3AD203B41FA5}">
                          <a16:colId xmlns:a16="http://schemas.microsoft.com/office/drawing/2014/main" val="3679759891"/>
                        </a:ext>
                      </a:extLst>
                    </a:gridCol>
                    <a:gridCol w="710020">
                      <a:extLst>
                        <a:ext uri="{9D8B030D-6E8A-4147-A177-3AD203B41FA5}">
                          <a16:colId xmlns:a16="http://schemas.microsoft.com/office/drawing/2014/main" val="1094296521"/>
                        </a:ext>
                      </a:extLst>
                    </a:gridCol>
                    <a:gridCol w="856863">
                      <a:extLst>
                        <a:ext uri="{9D8B030D-6E8A-4147-A177-3AD203B41FA5}">
                          <a16:colId xmlns:a16="http://schemas.microsoft.com/office/drawing/2014/main" val="2341032696"/>
                        </a:ext>
                      </a:extLst>
                    </a:gridCol>
                  </a:tblGrid>
                  <a:tr h="691353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83820" algn="ctr"/>
                            </a:tabLst>
                          </a:pPr>
                          <a:r>
                            <a:rPr lang="es-MX" sz="1400" b="1" dirty="0">
                              <a:effectLst/>
                              <a:latin typeface="Calibri (Cuerpo)"/>
                            </a:rPr>
                            <a:t>	Etiqueta</a:t>
                          </a:r>
                          <a:endParaRPr lang="es-MX" sz="1400" b="1" dirty="0"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effectLst/>
                              <a:latin typeface="Calibri (Cuerpo)"/>
                            </a:rPr>
                            <a:t>Sexo</a:t>
                          </a:r>
                          <a:endParaRPr lang="es-MX" sz="1400" b="1" dirty="0"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effectLst/>
                              <a:latin typeface="Calibri (Cuerpo)"/>
                            </a:rPr>
                            <a:t>Edad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s-MX" sz="1400" b="1" dirty="0">
                            <a:effectLst/>
                            <a:latin typeface="Calibri (Cuerpo)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366019" t="-7018" r="-786408" b="-73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effectLst/>
                              <a:latin typeface="Calibri (Cuerpo)"/>
                            </a:rPr>
                            <a:t>Peso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effectLst/>
                              <a:latin typeface="Calibri (Cuerpo)"/>
                            </a:rPr>
                            <a:t>kg</a:t>
                          </a:r>
                          <a:endParaRPr lang="es-MX" sz="1400" b="1" dirty="0"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effectLst/>
                              <a:latin typeface="Calibri (Cuerpo)"/>
                            </a:rPr>
                            <a:t>Rol</a:t>
                          </a:r>
                          <a:endParaRPr lang="es-MX" sz="1400" b="1" dirty="0"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effectLst/>
                              <a:latin typeface="Calibri (Cuerpo)"/>
                            </a:rPr>
                            <a:t>Tipo de ropa vestida</a:t>
                          </a:r>
                          <a:endParaRPr lang="es-MX" sz="1400" b="1" dirty="0"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900" b="1" dirty="0">
                              <a:effectLst/>
                              <a:latin typeface="Calibri (Cuerpo)"/>
                            </a:rPr>
                            <a:t>Preferencia</a:t>
                          </a:r>
                          <a:r>
                            <a:rPr lang="es-MX" sz="800" b="1" dirty="0">
                              <a:effectLst/>
                              <a:latin typeface="Calibri (Cuerpo)"/>
                            </a:rPr>
                            <a:t> en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800" b="1" dirty="0">
                              <a:effectLst/>
                              <a:latin typeface="Calibri (Cuerpo)"/>
                            </a:rPr>
                            <a:t>Temperatura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effectLst/>
                              <a:latin typeface="Calibri (Cuerpo)"/>
                            </a:rPr>
                            <a:t>fría</a:t>
                          </a:r>
                          <a:endParaRPr lang="es-MX" sz="800" b="1" dirty="0">
                            <a:effectLst/>
                            <a:latin typeface="Calibri (Cuerpo)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900" b="1" dirty="0">
                              <a:effectLst/>
                              <a:latin typeface="Calibri (Cuerpo)"/>
                            </a:rPr>
                            <a:t>Preferencia</a:t>
                          </a:r>
                          <a:r>
                            <a:rPr lang="es-MX" sz="800" b="1" dirty="0">
                              <a:effectLst/>
                              <a:latin typeface="Calibri (Cuerpo)"/>
                            </a:rPr>
                            <a:t> en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800" b="1" dirty="0">
                              <a:effectLst/>
                              <a:latin typeface="Calibri (Cuerpo)"/>
                            </a:rPr>
                            <a:t>Temperatura </a:t>
                          </a:r>
                          <a:r>
                            <a:rPr lang="es-MX" sz="1400" b="1" dirty="0">
                              <a:effectLst/>
                              <a:latin typeface="Calibri (Cuerpo)"/>
                            </a:rPr>
                            <a:t>cálida</a:t>
                          </a:r>
                          <a:endParaRPr lang="es-MX" sz="800" b="1" dirty="0">
                            <a:effectLst/>
                            <a:latin typeface="Calibri (Cuerpo)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effectLst/>
                              <a:latin typeface="Calibri (Cuerpo)"/>
                            </a:rPr>
                            <a:t>Grupo</a:t>
                          </a:r>
                          <a:endParaRPr lang="es-MX" sz="1400" b="1" dirty="0"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56744241"/>
                      </a:ext>
                    </a:extLst>
                  </a:tr>
                  <a:tr h="45403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0">
                              <a:effectLst/>
                              <a:latin typeface="Calibri (Cuerpo)"/>
                            </a:rPr>
                            <a:t>Alum001</a:t>
                          </a:r>
                          <a:endParaRPr lang="es-MX" sz="1400" b="0"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Hombre</a:t>
                          </a:r>
                          <a:endParaRPr lang="es-MX" sz="1400" b="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25</a:t>
                          </a:r>
                          <a:endParaRPr lang="es-MX" sz="1400" b="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1.70</a:t>
                          </a:r>
                          <a:endParaRPr lang="es-MX" sz="1400" b="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80</a:t>
                          </a:r>
                          <a:endParaRPr lang="es-MX" sz="1400" b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Alumno</a:t>
                          </a:r>
                          <a:endParaRPr lang="es-MX" sz="1400" b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Ropa neutral</a:t>
                          </a:r>
                        </a:p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 </a:t>
                          </a:r>
                          <a:endParaRPr lang="es-MX" sz="1400" b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+25</a:t>
                          </a:r>
                          <a:endParaRPr lang="es-MX" sz="1400" b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-35</a:t>
                          </a:r>
                          <a:endParaRPr lang="es-MX" sz="1400" b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Clase W</a:t>
                          </a:r>
                          <a:endParaRPr lang="es-MX" sz="1400" b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26509652"/>
                      </a:ext>
                    </a:extLst>
                  </a:tr>
                  <a:tr h="45403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0">
                              <a:effectLst/>
                              <a:latin typeface="Calibri (Cuerpo)"/>
                            </a:rPr>
                            <a:t>Alum002</a:t>
                          </a:r>
                          <a:endParaRPr lang="es-MX" sz="1400" b="0"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Hombre</a:t>
                          </a:r>
                          <a:endParaRPr lang="es-MX" sz="1400" b="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27</a:t>
                          </a:r>
                          <a:endParaRPr lang="es-MX" sz="1400" b="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1.60</a:t>
                          </a:r>
                          <a:endParaRPr lang="es-MX" sz="1400" b="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65</a:t>
                          </a:r>
                          <a:endParaRPr lang="es-MX" sz="1400" b="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Alumno</a:t>
                          </a:r>
                          <a:endParaRPr lang="es-MX" sz="1400" b="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Ropa normal para invierno</a:t>
                          </a:r>
                          <a:endParaRPr lang="es-MX" sz="1400" b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+35</a:t>
                          </a:r>
                          <a:endParaRPr lang="es-MX" sz="1400" b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-15</a:t>
                          </a:r>
                          <a:endParaRPr lang="es-MX" sz="1400" b="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Clase W</a:t>
                          </a:r>
                          <a:endParaRPr lang="es-MX" sz="1400" b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43322739"/>
                      </a:ext>
                    </a:extLst>
                  </a:tr>
                  <a:tr h="45403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0">
                              <a:effectLst/>
                              <a:latin typeface="Calibri (Cuerpo)"/>
                            </a:rPr>
                            <a:t>Alum003</a:t>
                          </a:r>
                          <a:endParaRPr lang="es-MX" sz="1400" b="0"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Mujer</a:t>
                          </a:r>
                          <a:endParaRPr lang="es-MX" sz="1400" b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30</a:t>
                          </a:r>
                          <a:endParaRPr lang="es-MX" sz="1400" b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1.55</a:t>
                          </a:r>
                          <a:endParaRPr lang="es-MX" sz="1400" b="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55</a:t>
                          </a:r>
                          <a:endParaRPr lang="es-MX" sz="1400" b="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Alumno</a:t>
                          </a:r>
                          <a:endParaRPr lang="es-MX" sz="1400" b="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Ropa pesada para verano</a:t>
                          </a:r>
                          <a:endParaRPr lang="es-MX" sz="1400" b="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+20</a:t>
                          </a:r>
                          <a:endParaRPr lang="es-MX" sz="1400" b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-12</a:t>
                          </a:r>
                          <a:endParaRPr lang="es-MX" sz="1400" b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Clase W</a:t>
                          </a:r>
                          <a:endParaRPr lang="es-MX" sz="1400" b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393572605"/>
                      </a:ext>
                    </a:extLst>
                  </a:tr>
                  <a:tr h="45403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0">
                              <a:effectLst/>
                              <a:latin typeface="Calibri (Cuerpo)"/>
                            </a:rPr>
                            <a:t>Alum004</a:t>
                          </a:r>
                          <a:endParaRPr lang="es-MX" sz="1400" b="0"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Mujer</a:t>
                          </a:r>
                          <a:endParaRPr lang="es-MX" sz="1400" b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24</a:t>
                          </a:r>
                          <a:endParaRPr lang="es-MX" sz="1400" b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1.60</a:t>
                          </a:r>
                          <a:endParaRPr lang="es-MX" sz="1400" b="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50</a:t>
                          </a:r>
                          <a:endParaRPr lang="es-MX" sz="1400" b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Alumno</a:t>
                          </a:r>
                          <a:endParaRPr lang="es-MX" sz="1400" b="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Ropa pesada para verano</a:t>
                          </a:r>
                          <a:endParaRPr lang="es-MX" sz="1400" b="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+18</a:t>
                          </a:r>
                          <a:endParaRPr lang="es-MX" sz="1400" b="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-10</a:t>
                          </a:r>
                          <a:endParaRPr lang="es-MX" sz="1400" b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Clase W</a:t>
                          </a:r>
                          <a:endParaRPr lang="es-MX" sz="1400" b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20620829"/>
                      </a:ext>
                    </a:extLst>
                  </a:tr>
                  <a:tr h="45403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0">
                              <a:effectLst/>
                              <a:latin typeface="Calibri (Cuerpo)"/>
                            </a:rPr>
                            <a:t>Alum005</a:t>
                          </a:r>
                          <a:endParaRPr lang="es-MX" sz="1400" b="0"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Mujer</a:t>
                          </a:r>
                          <a:endParaRPr lang="es-MX" sz="1400" b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30</a:t>
                          </a:r>
                          <a:endParaRPr lang="es-MX" sz="1400" b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1.63</a:t>
                          </a:r>
                          <a:endParaRPr lang="es-MX" sz="1400" b="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65</a:t>
                          </a:r>
                          <a:endParaRPr lang="es-MX" sz="1400" b="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Alumno</a:t>
                          </a:r>
                          <a:endParaRPr lang="es-MX" sz="1400" b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Ropa ligera para invierno</a:t>
                          </a:r>
                          <a:endParaRPr lang="es-MX" sz="1400" b="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+30</a:t>
                          </a:r>
                          <a:endParaRPr lang="es-MX" sz="1400" b="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-15</a:t>
                          </a:r>
                          <a:endParaRPr lang="es-MX" sz="1400" b="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Clase W</a:t>
                          </a:r>
                          <a:endParaRPr lang="es-MX" sz="1400" b="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60300915"/>
                      </a:ext>
                    </a:extLst>
                  </a:tr>
                  <a:tr h="45403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effectLst/>
                              <a:latin typeface="Calibri (Cuerpo)"/>
                            </a:rPr>
                            <a:t>Alum006</a:t>
                          </a:r>
                          <a:endParaRPr lang="es-MX" sz="1400" b="1" dirty="0"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Hombre</a:t>
                          </a:r>
                          <a:endParaRPr lang="es-MX" sz="14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26</a:t>
                          </a:r>
                          <a:endParaRPr lang="es-MX" sz="1400" b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1.66</a:t>
                          </a:r>
                          <a:endParaRPr lang="es-MX" sz="14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70</a:t>
                          </a:r>
                          <a:endParaRPr lang="es-MX" sz="14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Alumno</a:t>
                          </a:r>
                          <a:endParaRPr lang="es-MX" sz="14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Ropa pesada para invierno </a:t>
                          </a:r>
                          <a:endParaRPr lang="es-MX" sz="14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+40</a:t>
                          </a:r>
                          <a:endParaRPr lang="es-MX" sz="14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-5</a:t>
                          </a:r>
                          <a:endParaRPr lang="es-MX" sz="1400" b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Clase W</a:t>
                          </a:r>
                          <a:endParaRPr lang="es-MX" sz="1400" b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72338921"/>
                      </a:ext>
                    </a:extLst>
                  </a:tr>
                  <a:tr h="45403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effectLst/>
                              <a:latin typeface="Calibri (Cuerpo)"/>
                            </a:rPr>
                            <a:t>Alum007</a:t>
                          </a:r>
                          <a:endParaRPr lang="es-MX" sz="1400" b="1" dirty="0"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Hombre</a:t>
                          </a:r>
                          <a:endParaRPr lang="es-MX" sz="14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31</a:t>
                          </a:r>
                          <a:endParaRPr lang="es-MX" sz="14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1.73</a:t>
                          </a:r>
                          <a:endParaRPr lang="es-MX" sz="14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75</a:t>
                          </a:r>
                          <a:endParaRPr lang="es-MX" sz="1400" b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Alumno</a:t>
                          </a:r>
                          <a:endParaRPr lang="es-MX" sz="14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Ropa normal para verano</a:t>
                          </a:r>
                          <a:endParaRPr lang="es-MX" sz="14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+13</a:t>
                          </a:r>
                          <a:endParaRPr lang="es-MX" sz="14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-30</a:t>
                          </a:r>
                          <a:endParaRPr lang="es-MX" sz="14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Clase W</a:t>
                          </a:r>
                          <a:endParaRPr lang="es-MX" sz="1400" b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10777157"/>
                      </a:ext>
                    </a:extLst>
                  </a:tr>
                  <a:tr h="45403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effectLst/>
                              <a:latin typeface="Calibri (Cuerpo)"/>
                            </a:rPr>
                            <a:t>Alum008</a:t>
                          </a:r>
                          <a:endParaRPr lang="es-MX" sz="1400" b="1" dirty="0"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Mujer</a:t>
                          </a:r>
                          <a:endParaRPr lang="es-MX" sz="1400" b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32</a:t>
                          </a:r>
                          <a:endParaRPr lang="es-MX" sz="14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1.60</a:t>
                          </a:r>
                          <a:endParaRPr lang="es-MX" sz="14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65</a:t>
                          </a:r>
                          <a:endParaRPr lang="es-MX" sz="14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Alumno</a:t>
                          </a:r>
                          <a:endParaRPr lang="es-MX" sz="14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Ropa pesada para verano</a:t>
                          </a:r>
                          <a:endParaRPr lang="es-MX" sz="14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+20</a:t>
                          </a:r>
                          <a:endParaRPr lang="es-MX" sz="14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-22</a:t>
                          </a:r>
                          <a:endParaRPr lang="es-MX" sz="14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Clase W</a:t>
                          </a:r>
                          <a:endParaRPr lang="es-MX" sz="1400" b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42380290"/>
                      </a:ext>
                    </a:extLst>
                  </a:tr>
                  <a:tr h="45403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effectLst/>
                              <a:latin typeface="Calibri (Cuerpo)"/>
                            </a:rPr>
                            <a:t>Alum009</a:t>
                          </a:r>
                          <a:endParaRPr lang="es-MX" sz="1400" b="1" dirty="0"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Mujer</a:t>
                          </a:r>
                          <a:endParaRPr lang="es-MX" sz="1400" b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29</a:t>
                          </a:r>
                          <a:endParaRPr lang="es-MX" sz="1400" b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1.50</a:t>
                          </a:r>
                          <a:endParaRPr lang="es-MX" sz="14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60</a:t>
                          </a:r>
                          <a:endParaRPr lang="es-MX" sz="1400" b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Alumno</a:t>
                          </a:r>
                          <a:endParaRPr lang="es-MX" sz="14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Ropa neutral</a:t>
                          </a:r>
                        </a:p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 </a:t>
                          </a:r>
                          <a:endParaRPr lang="es-MX" sz="14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+33</a:t>
                          </a:r>
                          <a:endParaRPr lang="es-MX" sz="14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-15</a:t>
                          </a:r>
                          <a:endParaRPr lang="es-MX" sz="14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Clase W</a:t>
                          </a:r>
                          <a:endParaRPr lang="es-MX" sz="14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733860213"/>
                      </a:ext>
                    </a:extLst>
                  </a:tr>
                  <a:tr h="45403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effectLst/>
                              <a:latin typeface="Calibri (Cuerpo)"/>
                            </a:rPr>
                            <a:t>Alum010</a:t>
                          </a:r>
                          <a:endParaRPr lang="es-MX" sz="1400" b="1" dirty="0"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Mujer</a:t>
                          </a:r>
                          <a:endParaRPr lang="es-MX" sz="1400" b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25</a:t>
                          </a:r>
                          <a:endParaRPr lang="es-MX" sz="1400" b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1.49</a:t>
                          </a:r>
                          <a:endParaRPr lang="es-MX" sz="14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55</a:t>
                          </a:r>
                          <a:endParaRPr lang="es-MX" sz="1400" b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Alumno</a:t>
                          </a:r>
                          <a:endParaRPr lang="es-MX" sz="1400" b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Ropa neutral</a:t>
                          </a:r>
                        </a:p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 </a:t>
                          </a:r>
                          <a:endParaRPr lang="es-MX" sz="14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+20</a:t>
                          </a:r>
                          <a:endParaRPr lang="es-MX" sz="14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-15</a:t>
                          </a:r>
                          <a:endParaRPr lang="es-MX" sz="14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Clase W</a:t>
                          </a:r>
                          <a:endParaRPr lang="es-MX" sz="14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55411106"/>
                      </a:ext>
                    </a:extLst>
                  </a:tr>
                  <a:tr h="45403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effectLst/>
                              <a:latin typeface="Calibri (Cuerpo)"/>
                            </a:rPr>
                            <a:t>Docn011</a:t>
                          </a:r>
                          <a:endParaRPr lang="es-MX" sz="1400" b="1" dirty="0"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Hombre</a:t>
                          </a:r>
                          <a:endParaRPr lang="es-MX" sz="1400" b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55</a:t>
                          </a:r>
                          <a:endParaRPr lang="es-MX" sz="14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1.75</a:t>
                          </a:r>
                          <a:endParaRPr lang="es-MX" sz="14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95</a:t>
                          </a:r>
                          <a:endParaRPr lang="es-MX" sz="1400" b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Docente</a:t>
                          </a:r>
                          <a:endParaRPr lang="es-MX" sz="1400" b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Ropa normal para verano</a:t>
                          </a:r>
                          <a:endParaRPr lang="es-MX" sz="14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+16</a:t>
                          </a:r>
                          <a:endParaRPr lang="es-MX" sz="1400" b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-21</a:t>
                          </a:r>
                          <a:endParaRPr lang="es-MX" sz="14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MX" sz="14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libri (Cuerpo)"/>
                            </a:rPr>
                            <a:t>Clase W</a:t>
                          </a:r>
                          <a:endParaRPr lang="es-MX" sz="14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libri (Cuerpo)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506439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42754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5A6BD3C-1E93-D54D-90DC-A6145F36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73A1-BD1B-42BB-9C27-F16854B20A11}" type="slidenum">
              <a:rPr lang="es-MX" sz="2800" smtClean="0"/>
              <a:t>17</a:t>
            </a:fld>
            <a:endParaRPr lang="es-MX" sz="2800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8E9EC0E8-1D31-4836-BD6B-03EB8520EE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434" y="3746675"/>
            <a:ext cx="9683166" cy="2860765"/>
          </a:xfrm>
          <a:prstGeom prst="rect">
            <a:avLst/>
          </a:prstGeom>
        </p:spPr>
      </p:pic>
      <p:sp>
        <p:nvSpPr>
          <p:cNvPr id="17" name="Título 1">
            <a:extLst>
              <a:ext uri="{FF2B5EF4-FFF2-40B4-BE49-F238E27FC236}">
                <a16:creationId xmlns:a16="http://schemas.microsoft.com/office/drawing/2014/main" id="{342A5BBF-C6C9-4D98-B33E-715E4518E215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9812415" cy="90487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>
                <a:solidFill>
                  <a:schemeClr val="bg1"/>
                </a:solidFill>
              </a:rPr>
              <a:t>Evaluación experimental: escenario 1, estrategia miseria mínima, modelo personal TE 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F5C3AFEA-CBFA-4D6F-B855-2507DBCD65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887" y="136525"/>
            <a:ext cx="1459825" cy="63598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BE5F714B-15B6-49CC-9F38-E518D37EE8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100" y="55677"/>
            <a:ext cx="558102" cy="71682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093D77E-4DE3-4D25-A8B2-9D00716746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434" y="923230"/>
            <a:ext cx="9683167" cy="280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17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860D881-B18E-48AE-9A3C-05BF23F37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73A1-BD1B-42BB-9C27-F16854B20A11}" type="slidenum">
              <a:rPr lang="es-MX" sz="2800" smtClean="0"/>
              <a:t>18</a:t>
            </a:fld>
            <a:endParaRPr lang="es-MX" sz="280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7611C0A6-9457-48E4-B468-F82A91B95E36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9812415" cy="90487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>
                <a:solidFill>
                  <a:schemeClr val="bg1"/>
                </a:solidFill>
              </a:rPr>
              <a:t>Evaluación experimental: escenario 1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9794781-6DBC-4A58-ADEA-88F94C9C24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887" y="136525"/>
            <a:ext cx="1459825" cy="63598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EFC1773-2269-411D-85A7-5A57F8010F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100" y="55677"/>
            <a:ext cx="558102" cy="716828"/>
          </a:xfrm>
          <a:prstGeom prst="rect">
            <a:avLst/>
          </a:prstGeom>
        </p:spPr>
      </p:pic>
      <p:graphicFrame>
        <p:nvGraphicFramePr>
          <p:cNvPr id="14" name="Tabla 14">
            <a:extLst>
              <a:ext uri="{FF2B5EF4-FFF2-40B4-BE49-F238E27FC236}">
                <a16:creationId xmlns:a16="http://schemas.microsoft.com/office/drawing/2014/main" id="{6DC87B16-6F60-4A80-B178-DA86AC8885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078671"/>
              </p:ext>
            </p:extLst>
          </p:nvPr>
        </p:nvGraphicFramePr>
        <p:xfrm>
          <a:off x="-1" y="1198481"/>
          <a:ext cx="12191998" cy="474672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333830">
                  <a:extLst>
                    <a:ext uri="{9D8B030D-6E8A-4147-A177-3AD203B41FA5}">
                      <a16:colId xmlns:a16="http://schemas.microsoft.com/office/drawing/2014/main" val="4092642414"/>
                    </a:ext>
                  </a:extLst>
                </a:gridCol>
                <a:gridCol w="972457">
                  <a:extLst>
                    <a:ext uri="{9D8B030D-6E8A-4147-A177-3AD203B41FA5}">
                      <a16:colId xmlns:a16="http://schemas.microsoft.com/office/drawing/2014/main" val="2069736857"/>
                    </a:ext>
                  </a:extLst>
                </a:gridCol>
                <a:gridCol w="943428">
                  <a:extLst>
                    <a:ext uri="{9D8B030D-6E8A-4147-A177-3AD203B41FA5}">
                      <a16:colId xmlns:a16="http://schemas.microsoft.com/office/drawing/2014/main" val="673520056"/>
                    </a:ext>
                  </a:extLst>
                </a:gridCol>
                <a:gridCol w="1233713">
                  <a:extLst>
                    <a:ext uri="{9D8B030D-6E8A-4147-A177-3AD203B41FA5}">
                      <a16:colId xmlns:a16="http://schemas.microsoft.com/office/drawing/2014/main" val="80721240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52368036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3665392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60109009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7262071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37963452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70552853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82624947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95259308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93162244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157275696"/>
                    </a:ext>
                  </a:extLst>
                </a:gridCol>
              </a:tblGrid>
              <a:tr h="301779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err="1">
                          <a:solidFill>
                            <a:schemeClr val="bg1"/>
                          </a:solidFill>
                        </a:rPr>
                        <a:t>Ito</a:t>
                      </a:r>
                      <a:endParaRPr lang="es-MX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s-MX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Condiciones ambientales revisada</a:t>
                      </a:r>
                      <a:endParaRPr lang="es-MX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 b="1" dirty="0">
                          <a:solidFill>
                            <a:schemeClr val="bg1"/>
                          </a:solidFill>
                        </a:rPr>
                        <a:t>Modelo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s-MX" sz="1400" b="1" dirty="0">
                          <a:solidFill>
                            <a:schemeClr val="bg1"/>
                          </a:solidFill>
                        </a:rPr>
                        <a:t>TE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 marL="0" marR="0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s-MX" sz="1400" b="1" dirty="0">
                          <a:solidFill>
                            <a:schemeClr val="bg1"/>
                          </a:solidFill>
                        </a:rPr>
                        <a:t>PSU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07852469"/>
                  </a:ext>
                </a:extLst>
              </a:tr>
              <a:tr h="301779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s-MX" sz="1400" b="1" dirty="0">
                          <a:solidFill>
                            <a:schemeClr val="bg1"/>
                          </a:solidFill>
                        </a:rPr>
                        <a:t>Estrategia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ASHRAE 55 (Tradicional)</a:t>
                      </a:r>
                      <a:endParaRPr lang="es-MX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promedio</a:t>
                      </a:r>
                      <a:endParaRPr lang="es-MX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Placer máximo</a:t>
                      </a:r>
                      <a:endParaRPr lang="es-MX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Miseria mínima</a:t>
                      </a:r>
                      <a:endParaRPr lang="es-MX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más respetado</a:t>
                      </a:r>
                      <a:endParaRPr lang="es-MX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más popular</a:t>
                      </a:r>
                      <a:endParaRPr lang="es-MX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promedio</a:t>
                      </a:r>
                      <a:endParaRPr lang="es-MX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Placer máximo</a:t>
                      </a:r>
                      <a:endParaRPr lang="es-MX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Miseria mínima</a:t>
                      </a:r>
                      <a:endParaRPr lang="es-MX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más respetado</a:t>
                      </a:r>
                      <a:endParaRPr lang="es-MX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más popular</a:t>
                      </a:r>
                      <a:endParaRPr lang="es-MX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274259"/>
                  </a:ext>
                </a:extLst>
              </a:tr>
              <a:tr h="301779">
                <a:tc rowSpan="3"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T: 21°C,</a:t>
                      </a:r>
                      <a:endParaRPr lang="es-MX" sz="1400" dirty="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H: 55%,</a:t>
                      </a:r>
                      <a:endParaRPr lang="es-MX" sz="1400" dirty="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V: 1.3 m/s y</a:t>
                      </a:r>
                      <a:endParaRPr lang="es-MX" sz="1400" dirty="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C: 340 ppm</a:t>
                      </a:r>
                      <a:endParaRPr lang="es-MX" sz="1400" dirty="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Confort Grupal</a:t>
                      </a:r>
                      <a:endParaRPr lang="es-MX" sz="1400" dirty="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-3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-3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-3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34726844"/>
                  </a:ext>
                </a:extLst>
              </a:tr>
              <a:tr h="301779">
                <a:tc vMerge="1">
                  <a:txBody>
                    <a:bodyPr/>
                    <a:lstStyle/>
                    <a:p>
                      <a:endParaRPr lang="es-MX" sz="14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Usuarios conformes</a:t>
                      </a:r>
                      <a:endParaRPr lang="es-MX" sz="1400" dirty="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0/5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1/5</a:t>
                      </a:r>
                      <a:endParaRPr lang="es-MX" sz="1400" dirty="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1/5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1/5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1/5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1/5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3/5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3/5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3/5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3/5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3/5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25655925"/>
                  </a:ext>
                </a:extLst>
              </a:tr>
              <a:tr h="301779">
                <a:tc vMerge="1">
                  <a:txBody>
                    <a:bodyPr/>
                    <a:lstStyle/>
                    <a:p>
                      <a:endParaRPr lang="es-MX" sz="14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Estado del grupo</a:t>
                      </a:r>
                      <a:endParaRPr lang="es-MX" sz="1400" dirty="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Incómodo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Incómodo</a:t>
                      </a:r>
                      <a:endParaRPr lang="es-MX" sz="1400" dirty="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Cómodo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Incómodo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Incómodo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Incómodo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Cómodo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Cómodo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Incómodo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Cómodo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Cómodo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21394827"/>
                  </a:ext>
                </a:extLst>
              </a:tr>
              <a:tr h="301779">
                <a:tc rowSpan="3"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T: 24°C,</a:t>
                      </a:r>
                      <a:endParaRPr lang="es-MX" sz="1400" dirty="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H: 60%,</a:t>
                      </a:r>
                      <a:endParaRPr lang="es-MX" sz="1400" dirty="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V: 1.4 m/s y</a:t>
                      </a:r>
                      <a:endParaRPr lang="es-MX" sz="1400" dirty="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C: 360 ppm</a:t>
                      </a:r>
                      <a:endParaRPr lang="es-MX" sz="1400" dirty="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Confort Grupal</a:t>
                      </a:r>
                      <a:endParaRPr lang="es-MX" sz="1400" dirty="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s-MX" sz="1400" dirty="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-3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-3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-3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+1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97395254"/>
                  </a:ext>
                </a:extLst>
              </a:tr>
              <a:tr h="301779">
                <a:tc vMerge="1"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Usuarios conformes</a:t>
                      </a:r>
                      <a:endParaRPr lang="es-MX" sz="1400" dirty="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1/5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2/5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2/5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2/5</a:t>
                      </a:r>
                      <a:endParaRPr lang="es-MX" sz="1400" dirty="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2/5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2/5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4/5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4/5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4/5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4/5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4/5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168901"/>
                  </a:ext>
                </a:extLst>
              </a:tr>
              <a:tr h="301779">
                <a:tc vMerge="1"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Estado del grupo</a:t>
                      </a:r>
                      <a:endParaRPr lang="es-MX" sz="1400" dirty="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Incómodo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Incómodo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Cómodo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Incómodo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Incómodo</a:t>
                      </a:r>
                      <a:endParaRPr lang="es-MX" sz="1400" dirty="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Incómodo</a:t>
                      </a:r>
                      <a:endParaRPr lang="es-MX" sz="1400" dirty="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Cómodo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Cómodo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Incómodo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Cómodo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Cómodo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2436696"/>
                  </a:ext>
                </a:extLst>
              </a:tr>
              <a:tr h="301779">
                <a:tc rowSpan="3"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T: 27°C,</a:t>
                      </a:r>
                      <a:endParaRPr lang="es-MX" sz="1400" dirty="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H: 65%,</a:t>
                      </a:r>
                      <a:endParaRPr lang="es-MX" sz="1400" dirty="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V: 1.5 m/s y</a:t>
                      </a:r>
                      <a:endParaRPr lang="es-MX" sz="1400" dirty="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C: 380 ppm</a:t>
                      </a:r>
                      <a:endParaRPr lang="es-MX" sz="1400" dirty="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Confort Grupal</a:t>
                      </a:r>
                      <a:endParaRPr lang="es-MX" sz="1400" dirty="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s-MX" sz="1400" dirty="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+1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s-MX" sz="1400" dirty="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+2	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+1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+1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23213921"/>
                  </a:ext>
                </a:extLst>
              </a:tr>
              <a:tr h="301779">
                <a:tc vMerge="1"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Usuarios conformes</a:t>
                      </a:r>
                      <a:endParaRPr lang="es-MX" sz="1400" dirty="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2/5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3/5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3/5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3/5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3/5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3/5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1/5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1/5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1/5</a:t>
                      </a:r>
                      <a:endParaRPr lang="es-MX" sz="1400" dirty="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1/5</a:t>
                      </a:r>
                      <a:endParaRPr lang="es-MX" sz="1400" dirty="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1/5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16174773"/>
                  </a:ext>
                </a:extLst>
              </a:tr>
              <a:tr h="301779">
                <a:tc vMerge="1"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Estado del grupo</a:t>
                      </a:r>
                      <a:endParaRPr lang="es-MX" sz="1400" dirty="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Cómodo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Cómodo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Cómodo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Cómodo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Cómodo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Cómodo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Incómodo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Cómodo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Incómodo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Incómodo</a:t>
                      </a:r>
                      <a:endParaRPr lang="es-MX" sz="1400" dirty="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Incómodo</a:t>
                      </a:r>
                      <a:endParaRPr lang="es-MX" sz="1400" dirty="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4838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4739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5A6BD3C-1E93-D54D-90DC-A6145F36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73A1-BD1B-42BB-9C27-F16854B20A11}" type="slidenum">
              <a:rPr lang="es-MX" sz="2800" smtClean="0"/>
              <a:t>19</a:t>
            </a:fld>
            <a:endParaRPr lang="es-MX" sz="280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E516045-2B7E-44B3-AA8A-C95F3A5F90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892" y="3976877"/>
            <a:ext cx="9451122" cy="277647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E44F4AD-D6C5-4F78-983E-E8E54F8242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530" y="920395"/>
            <a:ext cx="9577845" cy="2860766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B6C1C317-D5A2-405A-BF49-3DBF295706B5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9812415" cy="90487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>
                <a:solidFill>
                  <a:schemeClr val="bg1"/>
                </a:solidFill>
              </a:rPr>
              <a:t>Evaluación experimental: escenario 2, estrategia placer máximo, modelo personal PSU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312DBBA-97CA-4F33-8CDC-6166E06B58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887" y="136525"/>
            <a:ext cx="1459825" cy="63598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34E4A91-9612-4B1B-8AE2-AD3E0C80B0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100" y="55677"/>
            <a:ext cx="558102" cy="71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286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FAD854BA-F604-F441-8B4D-851A2CC508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5300" y="1280160"/>
            <a:ext cx="5181600" cy="5056454"/>
          </a:xfrm>
        </p:spPr>
        <p:txBody>
          <a:bodyPr>
            <a:normAutofit lnSpcReduction="10000"/>
          </a:bodyPr>
          <a:lstStyle/>
          <a:p>
            <a:pPr algn="just"/>
            <a:r>
              <a:rPr lang="es-ES_tradnl" dirty="0"/>
              <a:t>Se dirige a tener </a:t>
            </a:r>
            <a:r>
              <a:rPr lang="es-ES_tradnl" b="1" dirty="0"/>
              <a:t>espacios, tecnológicamente enriquecidos</a:t>
            </a:r>
            <a:r>
              <a:rPr lang="es-ES_tradnl" dirty="0"/>
              <a:t>, que </a:t>
            </a:r>
            <a:r>
              <a:rPr lang="es-ES_tradnl" b="1" dirty="0"/>
              <a:t>apoyen</a:t>
            </a:r>
            <a:r>
              <a:rPr lang="es-ES_tradnl" dirty="0"/>
              <a:t> proactivamente a las </a:t>
            </a:r>
            <a:r>
              <a:rPr lang="es-ES_tradnl" b="1" dirty="0"/>
              <a:t>personas</a:t>
            </a:r>
            <a:r>
              <a:rPr lang="es-ES_tradnl" dirty="0"/>
              <a:t> en su vida diaria.</a:t>
            </a:r>
          </a:p>
          <a:p>
            <a:pPr algn="just"/>
            <a:endParaRPr lang="es-ES_tradnl" dirty="0"/>
          </a:p>
          <a:p>
            <a:pPr algn="just"/>
            <a:r>
              <a:rPr lang="es-ES_tradnl" dirty="0"/>
              <a:t>Existen múltiples aplicaciones en ámbitos como:</a:t>
            </a:r>
          </a:p>
          <a:p>
            <a:pPr lvl="1" algn="just"/>
            <a:r>
              <a:rPr lang="es-ES_tradnl" b="1" dirty="0"/>
              <a:t>Salud</a:t>
            </a:r>
          </a:p>
          <a:p>
            <a:pPr lvl="1" algn="just"/>
            <a:r>
              <a:rPr lang="es-ES_tradnl" b="1" dirty="0"/>
              <a:t>Educación</a:t>
            </a:r>
          </a:p>
          <a:p>
            <a:pPr lvl="1" algn="just"/>
            <a:r>
              <a:rPr lang="es-ES_tradnl" b="1" dirty="0"/>
              <a:t>Seguridad</a:t>
            </a:r>
          </a:p>
          <a:p>
            <a:pPr lvl="1" algn="just"/>
            <a:endParaRPr lang="es-ES_tradnl" b="1" dirty="0"/>
          </a:p>
          <a:p>
            <a:pPr algn="just"/>
            <a:r>
              <a:rPr lang="es-ES_tradnl" dirty="0"/>
              <a:t>Este trabajo se interesa en el </a:t>
            </a:r>
            <a:r>
              <a:rPr lang="es-ES_tradnl" b="1" dirty="0"/>
              <a:t>Confort Térmico</a:t>
            </a:r>
            <a:r>
              <a:rPr lang="es-ES_tradnl" dirty="0"/>
              <a:t>.</a:t>
            </a:r>
          </a:p>
        </p:txBody>
      </p:sp>
      <p:pic>
        <p:nvPicPr>
          <p:cNvPr id="3" name="Marcador de contenido 2">
            <a:extLst>
              <a:ext uri="{FF2B5EF4-FFF2-40B4-BE49-F238E27FC236}">
                <a16:creationId xmlns:a16="http://schemas.microsoft.com/office/drawing/2014/main" id="{BECB1A81-A13F-43AC-9831-BFB2364A53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00250" y="1341425"/>
            <a:ext cx="5896449" cy="4426268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B12EA2C-D9FB-41FE-8286-9CD410046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73A1-BD1B-42BB-9C27-F16854B20A11}" type="slidenum">
              <a:rPr lang="es-MX" sz="2800" smtClean="0"/>
              <a:t>2</a:t>
            </a:fld>
            <a:endParaRPr lang="es-MX" sz="2800" dirty="0"/>
          </a:p>
        </p:txBody>
      </p:sp>
      <p:sp>
        <p:nvSpPr>
          <p:cNvPr id="37" name="Título 1">
            <a:extLst>
              <a:ext uri="{FF2B5EF4-FFF2-40B4-BE49-F238E27FC236}">
                <a16:creationId xmlns:a16="http://schemas.microsoft.com/office/drawing/2014/main" id="{565734BF-8152-477C-A517-16D7AE8B008E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9812415" cy="90487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>
                <a:solidFill>
                  <a:schemeClr val="bg1"/>
                </a:solidFill>
              </a:rPr>
              <a:t>Inteligencia Ambiental (AmI)</a:t>
            </a:r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E8729ADF-55A9-4E94-A3D1-6FBDEC2414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887" y="136525"/>
            <a:ext cx="1459825" cy="635980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58C21561-E86A-4F6D-8FF9-CBF5F2EBC5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100" y="55677"/>
            <a:ext cx="558102" cy="71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541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860D881-B18E-48AE-9A3C-05BF23F37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73A1-BD1B-42BB-9C27-F16854B20A11}" type="slidenum">
              <a:rPr lang="es-MX" sz="2800" smtClean="0"/>
              <a:t>20</a:t>
            </a:fld>
            <a:endParaRPr lang="es-MX" sz="280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663ADDF-AD7D-4ECF-9401-9EE5622549D3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9812415" cy="90487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>
                <a:solidFill>
                  <a:schemeClr val="bg1"/>
                </a:solidFill>
              </a:rPr>
              <a:t>Evaluación experimental: escenario 2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F430A5EE-1B46-4549-A998-69D3A44F8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887" y="136525"/>
            <a:ext cx="1459825" cy="63598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629F4C93-1F74-48EA-ABFA-9B4AB8D576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100" y="55677"/>
            <a:ext cx="558102" cy="716828"/>
          </a:xfrm>
          <a:prstGeom prst="rect">
            <a:avLst/>
          </a:prstGeom>
        </p:spPr>
      </p:pic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2463A221-2551-464B-A0ED-27D5C300D0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16206"/>
              </p:ext>
            </p:extLst>
          </p:nvPr>
        </p:nvGraphicFramePr>
        <p:xfrm>
          <a:off x="-1" y="1198481"/>
          <a:ext cx="12191998" cy="474672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333830">
                  <a:extLst>
                    <a:ext uri="{9D8B030D-6E8A-4147-A177-3AD203B41FA5}">
                      <a16:colId xmlns:a16="http://schemas.microsoft.com/office/drawing/2014/main" val="4092642414"/>
                    </a:ext>
                  </a:extLst>
                </a:gridCol>
                <a:gridCol w="972457">
                  <a:extLst>
                    <a:ext uri="{9D8B030D-6E8A-4147-A177-3AD203B41FA5}">
                      <a16:colId xmlns:a16="http://schemas.microsoft.com/office/drawing/2014/main" val="2069736857"/>
                    </a:ext>
                  </a:extLst>
                </a:gridCol>
                <a:gridCol w="943428">
                  <a:extLst>
                    <a:ext uri="{9D8B030D-6E8A-4147-A177-3AD203B41FA5}">
                      <a16:colId xmlns:a16="http://schemas.microsoft.com/office/drawing/2014/main" val="673520056"/>
                    </a:ext>
                  </a:extLst>
                </a:gridCol>
                <a:gridCol w="1233713">
                  <a:extLst>
                    <a:ext uri="{9D8B030D-6E8A-4147-A177-3AD203B41FA5}">
                      <a16:colId xmlns:a16="http://schemas.microsoft.com/office/drawing/2014/main" val="80721240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52368036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3665392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60109009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7262071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37963452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70552853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82624947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95259308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93162244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157275696"/>
                    </a:ext>
                  </a:extLst>
                </a:gridCol>
              </a:tblGrid>
              <a:tr h="301779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err="1">
                          <a:solidFill>
                            <a:schemeClr val="bg1"/>
                          </a:solidFill>
                        </a:rPr>
                        <a:t>Ito</a:t>
                      </a:r>
                      <a:endParaRPr lang="es-MX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s-MX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Condiciones ambientales revisada</a:t>
                      </a:r>
                      <a:endParaRPr lang="es-MX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 b="1" dirty="0">
                          <a:solidFill>
                            <a:schemeClr val="bg1"/>
                          </a:solidFill>
                        </a:rPr>
                        <a:t>Modelo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s-MX" sz="1400" b="1" dirty="0">
                          <a:solidFill>
                            <a:schemeClr val="bg1"/>
                          </a:solidFill>
                        </a:rPr>
                        <a:t>TE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 marL="0" marR="0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s-MX" sz="1400" b="1" dirty="0">
                          <a:solidFill>
                            <a:schemeClr val="bg1"/>
                          </a:solidFill>
                        </a:rPr>
                        <a:t>PSU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07852469"/>
                  </a:ext>
                </a:extLst>
              </a:tr>
              <a:tr h="421313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s-MX" sz="1400" b="1" dirty="0">
                          <a:solidFill>
                            <a:schemeClr val="bg1"/>
                          </a:solidFill>
                        </a:rPr>
                        <a:t>Estrategia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ASHRAE 55 (Tradicional)</a:t>
                      </a:r>
                      <a:endParaRPr lang="es-MX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promedio</a:t>
                      </a:r>
                      <a:endParaRPr lang="es-MX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Placer máximo</a:t>
                      </a:r>
                      <a:endParaRPr lang="es-MX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Miseria mínima</a:t>
                      </a:r>
                      <a:endParaRPr lang="es-MX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más respetado</a:t>
                      </a:r>
                      <a:endParaRPr lang="es-MX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más popular</a:t>
                      </a:r>
                      <a:endParaRPr lang="es-MX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promedio</a:t>
                      </a:r>
                      <a:endParaRPr lang="es-MX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Placer máximo</a:t>
                      </a:r>
                      <a:endParaRPr lang="es-MX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Miseria mínima</a:t>
                      </a:r>
                      <a:endParaRPr lang="es-MX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más respetado</a:t>
                      </a:r>
                      <a:endParaRPr lang="es-MX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más popular</a:t>
                      </a:r>
                      <a:endParaRPr lang="es-MX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274259"/>
                  </a:ext>
                </a:extLst>
              </a:tr>
              <a:tr h="301779">
                <a:tc rowSpan="3"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T: 21°C,</a:t>
                      </a:r>
                      <a:endParaRPr lang="es-MX" sz="1400" dirty="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H: 55%,</a:t>
                      </a:r>
                      <a:endParaRPr lang="es-MX" sz="1400" dirty="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V: 1.3 m/s y</a:t>
                      </a:r>
                      <a:endParaRPr lang="es-MX" sz="1400" dirty="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C: 340 ppm</a:t>
                      </a:r>
                      <a:endParaRPr lang="es-MX" sz="1400" dirty="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Confort Grupal</a:t>
                      </a:r>
                      <a:endParaRPr lang="es-MX" sz="1400" dirty="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-3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-3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-3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34726844"/>
                  </a:ext>
                </a:extLst>
              </a:tr>
              <a:tr h="301779">
                <a:tc vMerge="1">
                  <a:txBody>
                    <a:bodyPr/>
                    <a:lstStyle/>
                    <a:p>
                      <a:endParaRPr lang="es-MX" sz="14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Usuarios conformes</a:t>
                      </a:r>
                      <a:endParaRPr lang="es-MX" sz="1400" dirty="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1/11</a:t>
                      </a:r>
                      <a:endParaRPr lang="es-MX" sz="1400" dirty="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2/11</a:t>
                      </a:r>
                      <a:endParaRPr lang="es-MX" sz="1400" dirty="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2/11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2/11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2/11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2/11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7/11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7/11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7/11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7/11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7/11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25655925"/>
                  </a:ext>
                </a:extLst>
              </a:tr>
              <a:tr h="301779">
                <a:tc vMerge="1">
                  <a:txBody>
                    <a:bodyPr/>
                    <a:lstStyle/>
                    <a:p>
                      <a:endParaRPr lang="es-MX" sz="14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Estado del grupo</a:t>
                      </a:r>
                      <a:endParaRPr lang="es-MX" sz="1400" dirty="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Incómodo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Incómodo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Cómodo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Incómodo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Incómodo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Incómodo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Cómodo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Cómodo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Incómodo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Cómodo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Cómodo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21394827"/>
                  </a:ext>
                </a:extLst>
              </a:tr>
              <a:tr h="301779">
                <a:tc rowSpan="3"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T: 24°C,</a:t>
                      </a:r>
                      <a:endParaRPr lang="es-MX" sz="1400" dirty="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H: 60%,</a:t>
                      </a:r>
                      <a:endParaRPr lang="es-MX" sz="1400" dirty="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V: 1.4 m/s y</a:t>
                      </a:r>
                      <a:endParaRPr lang="es-MX" sz="1400" dirty="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C: 360 ppm</a:t>
                      </a:r>
                      <a:endParaRPr lang="es-MX" sz="1400" dirty="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Confort Grupal</a:t>
                      </a:r>
                      <a:endParaRPr lang="es-MX" sz="1400" dirty="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s-MX" sz="1400" dirty="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-3</a:t>
                      </a:r>
                      <a:endParaRPr lang="es-MX" sz="1400" dirty="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-3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-3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+1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+1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97395254"/>
                  </a:ext>
                </a:extLst>
              </a:tr>
              <a:tr h="301779">
                <a:tc vMerge="1"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Usuarios conformes</a:t>
                      </a:r>
                      <a:endParaRPr lang="es-MX" sz="1400" dirty="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1/11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2/11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2/11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2/11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2/11</a:t>
                      </a:r>
                      <a:endParaRPr lang="es-MX" sz="1400" dirty="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2/11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6/11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6/11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6/11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6/11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6/11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168901"/>
                  </a:ext>
                </a:extLst>
              </a:tr>
              <a:tr h="301779">
                <a:tc vMerge="1"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Estado del grupo</a:t>
                      </a:r>
                      <a:endParaRPr lang="es-MX" sz="1400" dirty="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Incómodo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Incómodo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Cómodo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Incómodo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Incómodo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Incómodo</a:t>
                      </a:r>
                      <a:endParaRPr lang="es-MX" sz="1400" dirty="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Cómodo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Cómodo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Incómodo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Incómodo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Cómodo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2436696"/>
                  </a:ext>
                </a:extLst>
              </a:tr>
              <a:tr h="301779">
                <a:tc rowSpan="3"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T: 27°C,</a:t>
                      </a:r>
                      <a:endParaRPr lang="es-MX" sz="1400" dirty="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H: 65%,</a:t>
                      </a:r>
                      <a:endParaRPr lang="es-MX" sz="1400" dirty="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V: 1.5 m/s y</a:t>
                      </a:r>
                      <a:endParaRPr lang="es-MX" sz="1400" dirty="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C: 380 ppm</a:t>
                      </a:r>
                      <a:endParaRPr lang="es-MX" sz="1400" dirty="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Confort Grupal</a:t>
                      </a:r>
                      <a:endParaRPr lang="es-MX" sz="1400" dirty="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+1</a:t>
                      </a:r>
                      <a:endParaRPr lang="es-MX" sz="1400" dirty="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s-MX" sz="1400" dirty="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+2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+1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+1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23213921"/>
                  </a:ext>
                </a:extLst>
              </a:tr>
              <a:tr h="301779">
                <a:tc vMerge="1"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Usuarios conformes</a:t>
                      </a:r>
                      <a:endParaRPr lang="es-MX" sz="1400" dirty="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4/11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8/11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8/11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8/11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8/11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8/11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2/11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2/11</a:t>
                      </a:r>
                      <a:endParaRPr lang="es-MX" sz="1400" dirty="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2/11</a:t>
                      </a:r>
                      <a:endParaRPr lang="es-MX" sz="1400" dirty="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2/11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2/11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16174773"/>
                  </a:ext>
                </a:extLst>
              </a:tr>
              <a:tr h="301779">
                <a:tc vMerge="1"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FFFFFF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Estado del grupo</a:t>
                      </a:r>
                      <a:endParaRPr lang="es-MX" sz="1400" dirty="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Cómodo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Cómodo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Cómodo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Incómodo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Cómodo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Cómodo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Incómodo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Cómodo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Incómodo</a:t>
                      </a:r>
                      <a:endParaRPr lang="es-MX" sz="140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Incómodo</a:t>
                      </a:r>
                      <a:endParaRPr lang="es-MX" sz="1400" dirty="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rgbClr val="000000"/>
                          </a:solidFill>
                          <a:effectLst/>
                          <a:latin typeface="Calibri (Cuerpo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Incómodo</a:t>
                      </a:r>
                      <a:endParaRPr lang="es-MX" sz="1400" dirty="0">
                        <a:effectLst/>
                        <a:latin typeface="Calibri (Cuerpo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4838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894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5A6BD3C-1E93-D54D-90DC-A6145F36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73A1-BD1B-42BB-9C27-F16854B20A11}" type="slidenum">
              <a:rPr lang="es-MX" sz="2800" smtClean="0"/>
              <a:t>21</a:t>
            </a:fld>
            <a:endParaRPr lang="es-MX" sz="2800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AF50C19-94C2-423A-98C0-22904319D069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9812415" cy="90487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>
                <a:solidFill>
                  <a:schemeClr val="bg1"/>
                </a:solidFill>
              </a:rPr>
              <a:t>Conclusiones de la experimentación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68EE90C-6746-4BC4-847D-916B09E97F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887" y="136525"/>
            <a:ext cx="1459825" cy="63598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6DAC4CD-9C68-4299-801B-9B07AEDFDF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100" y="55677"/>
            <a:ext cx="558102" cy="716828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F0604A0-C428-43F3-B187-30ECF485A410}"/>
              </a:ext>
            </a:extLst>
          </p:cNvPr>
          <p:cNvSpPr txBox="1">
            <a:spLocks/>
          </p:cNvSpPr>
          <p:nvPr/>
        </p:nvSpPr>
        <p:spPr>
          <a:xfrm>
            <a:off x="838199" y="1132010"/>
            <a:ext cx="10515600" cy="5204603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b="0" i="0" u="none" strike="noStrike" baseline="0" dirty="0">
                <a:latin typeface="Calibri (Cuerpo)"/>
              </a:rPr>
              <a:t>En general, con el </a:t>
            </a:r>
            <a:r>
              <a:rPr lang="es-ES" b="1" i="0" u="none" strike="noStrike" baseline="0" dirty="0">
                <a:latin typeface="Calibri (Cuerpo)"/>
              </a:rPr>
              <a:t>modelo TE</a:t>
            </a:r>
            <a:r>
              <a:rPr lang="es-ES" b="0" i="0" u="none" strike="noStrike" baseline="0" dirty="0">
                <a:latin typeface="Calibri (Cuerpo)"/>
              </a:rPr>
              <a:t> las </a:t>
            </a:r>
            <a:r>
              <a:rPr lang="es-ES" b="1" i="0" u="none" strike="noStrike" baseline="0" dirty="0">
                <a:latin typeface="Calibri (Cuerpo)"/>
              </a:rPr>
              <a:t>condiciones</a:t>
            </a:r>
            <a:r>
              <a:rPr lang="es-ES" b="0" i="0" u="none" strike="noStrike" baseline="0" dirty="0">
                <a:latin typeface="Calibri (Cuerpo)"/>
              </a:rPr>
              <a:t> </a:t>
            </a:r>
            <a:r>
              <a:rPr lang="es-ES" b="1" i="0" u="none" strike="noStrike" baseline="0" dirty="0">
                <a:latin typeface="Calibri (Cuerpo)"/>
              </a:rPr>
              <a:t>térmicamente aceptables </a:t>
            </a:r>
            <a:r>
              <a:rPr lang="es-ES" b="0" i="0" u="none" strike="noStrike" baseline="0" dirty="0">
                <a:latin typeface="Calibri (Cuerpo)"/>
              </a:rPr>
              <a:t>para el grupo, definidas a través de las distintas estrategias implementadas, </a:t>
            </a:r>
            <a:r>
              <a:rPr lang="es-ES" b="1" i="0" u="none" strike="noStrike" baseline="0" dirty="0">
                <a:latin typeface="Calibri (Cuerpo)"/>
              </a:rPr>
              <a:t>no</a:t>
            </a:r>
            <a:r>
              <a:rPr lang="es-ES" b="0" i="0" u="none" strike="noStrike" baseline="0" dirty="0">
                <a:latin typeface="Calibri (Cuerpo)"/>
              </a:rPr>
              <a:t> </a:t>
            </a:r>
            <a:r>
              <a:rPr lang="es-ES" b="1" i="0" u="none" strike="noStrike" baseline="0" dirty="0">
                <a:latin typeface="Calibri (Cuerpo)"/>
              </a:rPr>
              <a:t>variaron </a:t>
            </a:r>
            <a:r>
              <a:rPr lang="es-ES" i="0" u="none" strike="noStrike" baseline="0" dirty="0">
                <a:latin typeface="Calibri (Cuerpo)"/>
              </a:rPr>
              <a:t>en cuando al </a:t>
            </a:r>
            <a:r>
              <a:rPr lang="es-ES" b="1" i="0" u="none" strike="noStrike" baseline="0" dirty="0">
                <a:latin typeface="Calibri (Cuerpo)"/>
              </a:rPr>
              <a:t>Confort Grupal</a:t>
            </a:r>
            <a:r>
              <a:rPr lang="es-ES" b="0" i="0" u="none" strike="noStrike" baseline="0" dirty="0">
                <a:latin typeface="Calibri (Cuerpo)"/>
              </a:rPr>
              <a:t>. Mientras que, con el </a:t>
            </a:r>
            <a:r>
              <a:rPr lang="es-ES" b="1" i="0" u="none" strike="noStrike" baseline="0" dirty="0">
                <a:latin typeface="Calibri (Cuerpo)"/>
              </a:rPr>
              <a:t>modelo PSU</a:t>
            </a:r>
            <a:r>
              <a:rPr lang="es-ES" b="0" i="0" u="none" strike="noStrike" baseline="0" dirty="0">
                <a:latin typeface="Calibri (Cuerpo)"/>
              </a:rPr>
              <a:t>, </a:t>
            </a:r>
            <a:r>
              <a:rPr lang="es-ES" b="1" i="0" u="none" strike="noStrike" baseline="0" dirty="0">
                <a:latin typeface="Calibri (Cuerpo)"/>
              </a:rPr>
              <a:t>si</a:t>
            </a:r>
            <a:r>
              <a:rPr lang="es-ES" i="0" u="none" strike="noStrike" baseline="0" dirty="0">
                <a:latin typeface="Calibri (Cuerpo)"/>
              </a:rPr>
              <a:t> </a:t>
            </a:r>
            <a:r>
              <a:rPr lang="es-ES" b="1" i="0" u="none" strike="noStrike" baseline="0" dirty="0">
                <a:latin typeface="Calibri (Cuerpo)"/>
              </a:rPr>
              <a:t>variaron </a:t>
            </a:r>
            <a:r>
              <a:rPr lang="es-ES" i="0" u="none" strike="noStrike" baseline="0" dirty="0">
                <a:latin typeface="Calibri (Cuerpo)"/>
              </a:rPr>
              <a:t>en cuando al </a:t>
            </a:r>
            <a:r>
              <a:rPr lang="es-ES" b="1" i="0" u="none" strike="noStrike" baseline="0" dirty="0">
                <a:latin typeface="Calibri (Cuerpo)"/>
              </a:rPr>
              <a:t>Confort Grupal</a:t>
            </a:r>
            <a:r>
              <a:rPr lang="es-ES" b="0" i="0" u="none" strike="noStrike" baseline="0" dirty="0">
                <a:latin typeface="Calibri (Cuerpo)"/>
              </a:rPr>
              <a:t>.</a:t>
            </a:r>
          </a:p>
          <a:p>
            <a:pPr marL="0" indent="0" algn="just">
              <a:buNone/>
            </a:pPr>
            <a:endParaRPr lang="es-ES" dirty="0">
              <a:latin typeface="Calibri (Cuerpo)"/>
            </a:endParaRPr>
          </a:p>
          <a:p>
            <a:pPr marL="0" indent="0" algn="just">
              <a:buNone/>
            </a:pPr>
            <a:r>
              <a:rPr lang="es-ES" b="0" i="0" u="none" strike="noStrike" baseline="0" dirty="0">
                <a:latin typeface="Calibri (Cuerpo)"/>
              </a:rPr>
              <a:t>Esto sugiere que la </a:t>
            </a:r>
            <a:r>
              <a:rPr lang="es-ES" b="1" i="0" u="none" strike="noStrike" baseline="0" dirty="0">
                <a:latin typeface="Calibri (Cuerpo)"/>
              </a:rPr>
              <a:t>capacidad</a:t>
            </a:r>
            <a:r>
              <a:rPr lang="es-ES" b="0" i="0" u="none" strike="noStrike" baseline="0" dirty="0">
                <a:latin typeface="Calibri (Cuerpo)"/>
              </a:rPr>
              <a:t> de las </a:t>
            </a:r>
            <a:r>
              <a:rPr lang="es-ES" b="1" i="0" u="none" strike="noStrike" baseline="0" dirty="0">
                <a:latin typeface="Calibri (Cuerpo)"/>
              </a:rPr>
              <a:t>estrategias</a:t>
            </a:r>
            <a:r>
              <a:rPr lang="es-ES" b="0" i="0" u="none" strike="noStrike" baseline="0" dirty="0">
                <a:latin typeface="Calibri (Cuerpo)"/>
              </a:rPr>
              <a:t> utilizadas, se relaciona con el </a:t>
            </a:r>
            <a:r>
              <a:rPr lang="es-ES" b="1" i="0" u="none" strike="noStrike" baseline="0" dirty="0">
                <a:latin typeface="Calibri (Cuerpo)"/>
              </a:rPr>
              <a:t>modelo</a:t>
            </a:r>
            <a:r>
              <a:rPr lang="es-ES" b="0" i="0" u="none" strike="noStrike" baseline="0" dirty="0">
                <a:latin typeface="Calibri (Cuerpo)"/>
              </a:rPr>
              <a:t> de </a:t>
            </a:r>
            <a:r>
              <a:rPr lang="es-ES" b="1" i="0" u="none" strike="noStrike" baseline="0" dirty="0">
                <a:latin typeface="Calibri (Cuerpo)"/>
              </a:rPr>
              <a:t>confort</a:t>
            </a:r>
            <a:r>
              <a:rPr lang="es-ES" b="0" i="0" u="none" strike="noStrike" baseline="0" dirty="0">
                <a:latin typeface="Calibri (Cuerpo)"/>
              </a:rPr>
              <a:t>, las </a:t>
            </a:r>
            <a:r>
              <a:rPr lang="es-ES" b="1" i="0" u="none" strike="noStrike" baseline="0" dirty="0">
                <a:latin typeface="Calibri (Cuerpo)"/>
              </a:rPr>
              <a:t>características</a:t>
            </a:r>
            <a:r>
              <a:rPr lang="es-ES" b="0" i="0" u="none" strike="noStrike" baseline="0" dirty="0">
                <a:latin typeface="Calibri (Cuerpo)"/>
              </a:rPr>
              <a:t> y </a:t>
            </a:r>
            <a:r>
              <a:rPr lang="es-ES" b="1" i="0" u="none" strike="noStrike" baseline="0" dirty="0">
                <a:latin typeface="Calibri (Cuerpo)"/>
              </a:rPr>
              <a:t>preferencias</a:t>
            </a:r>
            <a:r>
              <a:rPr lang="es-ES" b="0" i="0" u="none" strike="noStrike" baseline="0" dirty="0">
                <a:latin typeface="Calibri (Cuerpo)"/>
              </a:rPr>
              <a:t> </a:t>
            </a:r>
            <a:r>
              <a:rPr lang="es-ES" b="1" i="0" u="none" strike="noStrike" baseline="0" dirty="0">
                <a:latin typeface="Calibri (Cuerpo)"/>
              </a:rPr>
              <a:t>térmicas</a:t>
            </a:r>
            <a:r>
              <a:rPr lang="es-ES" b="0" i="0" u="none" strike="noStrike" baseline="0" dirty="0">
                <a:latin typeface="Calibri (Cuerpo)"/>
              </a:rPr>
              <a:t> de las </a:t>
            </a:r>
            <a:r>
              <a:rPr lang="es-ES" b="1" i="0" u="none" strike="noStrike" baseline="0" dirty="0">
                <a:latin typeface="Calibri (Cuerpo)"/>
              </a:rPr>
              <a:t>personas</a:t>
            </a:r>
            <a:r>
              <a:rPr lang="es-ES" b="0" i="0" u="none" strike="noStrike" baseline="0" dirty="0">
                <a:latin typeface="Calibri (Cuerpo)"/>
              </a:rPr>
              <a:t>.</a:t>
            </a:r>
          </a:p>
          <a:p>
            <a:pPr marL="0" indent="0" algn="just">
              <a:buNone/>
            </a:pPr>
            <a:endParaRPr lang="es-ES" dirty="0">
              <a:latin typeface="Calibri (Cuerpo)"/>
            </a:endParaRPr>
          </a:p>
          <a:p>
            <a:pPr marL="0" indent="0" algn="just">
              <a:buNone/>
            </a:pPr>
            <a:r>
              <a:rPr lang="es-ES" b="0" i="0" u="none" strike="noStrike" baseline="0" dirty="0">
                <a:latin typeface="Calibri (Cuerpo)"/>
              </a:rPr>
              <a:t>Por lo cual, se puede decir que la </a:t>
            </a:r>
            <a:r>
              <a:rPr lang="es-ES" b="1" i="0" u="none" strike="noStrike" baseline="0" dirty="0">
                <a:latin typeface="Calibri (Cuerpo)"/>
              </a:rPr>
              <a:t>solución</a:t>
            </a:r>
            <a:r>
              <a:rPr lang="es-ES" b="0" i="0" u="none" strike="noStrike" baseline="0" dirty="0">
                <a:latin typeface="Calibri (Cuerpo)"/>
              </a:rPr>
              <a:t> </a:t>
            </a:r>
            <a:r>
              <a:rPr lang="es-ES" b="1" i="0" u="none" strike="noStrike" baseline="0" dirty="0">
                <a:latin typeface="Calibri (Cuerpo)"/>
              </a:rPr>
              <a:t>propuesta</a:t>
            </a:r>
            <a:r>
              <a:rPr lang="es-ES" b="0" i="0" u="none" strike="noStrike" baseline="0" dirty="0">
                <a:latin typeface="Calibri (Cuerpo)"/>
              </a:rPr>
              <a:t>, es capaz encontrar si las </a:t>
            </a:r>
            <a:r>
              <a:rPr lang="es-ES" b="1" i="0" u="none" strike="noStrike" baseline="0" dirty="0">
                <a:latin typeface="Calibri (Cuerpo)"/>
              </a:rPr>
              <a:t>condiciones satisfacen </a:t>
            </a:r>
            <a:r>
              <a:rPr lang="es-ES" b="0" i="0" u="none" strike="noStrike" baseline="0" dirty="0">
                <a:latin typeface="Calibri (Cuerpo)"/>
              </a:rPr>
              <a:t>o no al </a:t>
            </a:r>
            <a:r>
              <a:rPr lang="es-ES" b="1" i="0" u="none" strike="noStrike" baseline="0" dirty="0">
                <a:latin typeface="Calibri (Cuerpo)"/>
              </a:rPr>
              <a:t>grupo</a:t>
            </a:r>
            <a:r>
              <a:rPr lang="es-ES" b="0" i="0" u="none" strike="noStrike" baseline="0" dirty="0">
                <a:latin typeface="Calibri (Cuerpo)"/>
              </a:rPr>
              <a:t>, de forma centrada en </a:t>
            </a:r>
            <a:r>
              <a:rPr lang="es-MX" b="0" i="0" u="none" strike="noStrike" baseline="0" dirty="0">
                <a:latin typeface="Calibri (Cuerpo)"/>
              </a:rPr>
              <a:t>sus integrantes.</a:t>
            </a:r>
            <a:endParaRPr lang="es-MX" dirty="0">
              <a:latin typeface="Calibri (Cuerpo)"/>
            </a:endParaRPr>
          </a:p>
        </p:txBody>
      </p:sp>
    </p:spTree>
    <p:extLst>
      <p:ext uri="{BB962C8B-B14F-4D97-AF65-F5344CB8AC3E}">
        <p14:creationId xmlns:p14="http://schemas.microsoft.com/office/powerpoint/2010/main" val="965495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BFABB-C177-48C0-964A-121860516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812415" cy="904875"/>
          </a:xfrm>
          <a:solidFill>
            <a:schemeClr val="accent2"/>
          </a:solidFill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Contenido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1D4347B-7869-47AE-BA9D-4A82C13EB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73A1-BD1B-42BB-9C27-F16854B20A11}" type="slidenum">
              <a:rPr lang="es-MX" sz="2800" smtClean="0"/>
              <a:t>22</a:t>
            </a:fld>
            <a:endParaRPr lang="es-MX" sz="280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8AC1559-1B67-4138-A9FD-FEBC1D8D03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887" y="136525"/>
            <a:ext cx="1459825" cy="63598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D57746F-AC69-4627-AA7D-A4B27AC6AB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100" y="55677"/>
            <a:ext cx="558102" cy="716828"/>
          </a:xfrm>
          <a:prstGeom prst="rect">
            <a:avLst/>
          </a:prstGeom>
        </p:spPr>
      </p:pic>
      <p:sp>
        <p:nvSpPr>
          <p:cNvPr id="32" name="CuadroTexto 31">
            <a:extLst>
              <a:ext uri="{FF2B5EF4-FFF2-40B4-BE49-F238E27FC236}">
                <a16:creationId xmlns:a16="http://schemas.microsoft.com/office/drawing/2014/main" id="{B3EE600D-BBEF-4668-9C2F-5CF3DC2567DD}"/>
              </a:ext>
            </a:extLst>
          </p:cNvPr>
          <p:cNvSpPr txBox="1"/>
          <p:nvPr/>
        </p:nvSpPr>
        <p:spPr>
          <a:xfrm>
            <a:off x="3353974" y="2642065"/>
            <a:ext cx="3264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Diseño de la solución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CB11AEB9-3FC7-4273-B217-A4FD11574708}"/>
              </a:ext>
            </a:extLst>
          </p:cNvPr>
          <p:cNvSpPr txBox="1"/>
          <p:nvPr/>
        </p:nvSpPr>
        <p:spPr>
          <a:xfrm>
            <a:off x="3353974" y="3551144"/>
            <a:ext cx="4026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Implementación prototipo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7349CC7C-07AF-4283-A7B0-24C6C0C27FF0}"/>
              </a:ext>
            </a:extLst>
          </p:cNvPr>
          <p:cNvSpPr txBox="1"/>
          <p:nvPr/>
        </p:nvSpPr>
        <p:spPr>
          <a:xfrm>
            <a:off x="3353974" y="4460223"/>
            <a:ext cx="4481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Experimentación y resultados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2C4201BF-5A47-4422-97F2-6B168BFD23E3}"/>
              </a:ext>
            </a:extLst>
          </p:cNvPr>
          <p:cNvSpPr txBox="1"/>
          <p:nvPr/>
        </p:nvSpPr>
        <p:spPr>
          <a:xfrm>
            <a:off x="3353974" y="5374009"/>
            <a:ext cx="4748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Conclusiones y trabajos futuros</a:t>
            </a:r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744CCD26-42B5-4666-BC77-858592664371}"/>
              </a:ext>
            </a:extLst>
          </p:cNvPr>
          <p:cNvCxnSpPr>
            <a:cxnSpLocks/>
          </p:cNvCxnSpPr>
          <p:nvPr/>
        </p:nvCxnSpPr>
        <p:spPr>
          <a:xfrm>
            <a:off x="2824394" y="2242065"/>
            <a:ext cx="0" cy="395288"/>
          </a:xfrm>
          <a:prstGeom prst="line">
            <a:avLst/>
          </a:prstGeom>
          <a:ln w="476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Hexágono 37">
            <a:extLst>
              <a:ext uri="{FF2B5EF4-FFF2-40B4-BE49-F238E27FC236}">
                <a16:creationId xmlns:a16="http://schemas.microsoft.com/office/drawing/2014/main" id="{822A3ED3-C31E-4288-B06F-359BA65D49DF}"/>
              </a:ext>
            </a:extLst>
          </p:cNvPr>
          <p:cNvSpPr/>
          <p:nvPr/>
        </p:nvSpPr>
        <p:spPr>
          <a:xfrm>
            <a:off x="2515460" y="1723562"/>
            <a:ext cx="617868" cy="532644"/>
          </a:xfrm>
          <a:prstGeom prst="hexagon">
            <a:avLst/>
          </a:prstGeom>
          <a:solidFill>
            <a:schemeClr val="accent6"/>
          </a:solidFill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4D291DB0-5508-4FDC-B277-95F29D72D49A}"/>
              </a:ext>
            </a:extLst>
          </p:cNvPr>
          <p:cNvCxnSpPr>
            <a:cxnSpLocks/>
          </p:cNvCxnSpPr>
          <p:nvPr/>
        </p:nvCxnSpPr>
        <p:spPr>
          <a:xfrm>
            <a:off x="2824394" y="3155856"/>
            <a:ext cx="0" cy="395288"/>
          </a:xfrm>
          <a:prstGeom prst="line">
            <a:avLst/>
          </a:prstGeom>
          <a:ln w="476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exágono 39">
            <a:extLst>
              <a:ext uri="{FF2B5EF4-FFF2-40B4-BE49-F238E27FC236}">
                <a16:creationId xmlns:a16="http://schemas.microsoft.com/office/drawing/2014/main" id="{F35C913C-6FA8-4581-862D-E211865EE368}"/>
              </a:ext>
            </a:extLst>
          </p:cNvPr>
          <p:cNvSpPr/>
          <p:nvPr/>
        </p:nvSpPr>
        <p:spPr>
          <a:xfrm>
            <a:off x="2515460" y="2637353"/>
            <a:ext cx="617868" cy="532644"/>
          </a:xfrm>
          <a:prstGeom prst="hexagon">
            <a:avLst/>
          </a:prstGeom>
          <a:solidFill>
            <a:schemeClr val="accent6"/>
          </a:solidFill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FAB7CF6C-B5E0-4AE4-92E0-C7C8A51A4AA0}"/>
              </a:ext>
            </a:extLst>
          </p:cNvPr>
          <p:cNvCxnSpPr>
            <a:cxnSpLocks/>
          </p:cNvCxnSpPr>
          <p:nvPr/>
        </p:nvCxnSpPr>
        <p:spPr>
          <a:xfrm>
            <a:off x="2824394" y="4069647"/>
            <a:ext cx="0" cy="395288"/>
          </a:xfrm>
          <a:prstGeom prst="line">
            <a:avLst/>
          </a:prstGeom>
          <a:ln w="476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Hexágono 41">
            <a:extLst>
              <a:ext uri="{FF2B5EF4-FFF2-40B4-BE49-F238E27FC236}">
                <a16:creationId xmlns:a16="http://schemas.microsoft.com/office/drawing/2014/main" id="{92483963-519C-4A2E-A087-D3554C4C99A0}"/>
              </a:ext>
            </a:extLst>
          </p:cNvPr>
          <p:cNvSpPr/>
          <p:nvPr/>
        </p:nvSpPr>
        <p:spPr>
          <a:xfrm>
            <a:off x="2515460" y="3551144"/>
            <a:ext cx="617868" cy="532644"/>
          </a:xfrm>
          <a:prstGeom prst="hexagon">
            <a:avLst/>
          </a:prstGeom>
          <a:solidFill>
            <a:schemeClr val="accent6"/>
          </a:solidFill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1BD9DE24-FAD7-4B04-AB45-1E4E61C01461}"/>
              </a:ext>
            </a:extLst>
          </p:cNvPr>
          <p:cNvCxnSpPr>
            <a:cxnSpLocks/>
          </p:cNvCxnSpPr>
          <p:nvPr/>
        </p:nvCxnSpPr>
        <p:spPr>
          <a:xfrm>
            <a:off x="2824394" y="4983438"/>
            <a:ext cx="0" cy="395288"/>
          </a:xfrm>
          <a:prstGeom prst="line">
            <a:avLst/>
          </a:prstGeom>
          <a:ln w="476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Hexágono 43">
            <a:extLst>
              <a:ext uri="{FF2B5EF4-FFF2-40B4-BE49-F238E27FC236}">
                <a16:creationId xmlns:a16="http://schemas.microsoft.com/office/drawing/2014/main" id="{BA4E8779-9234-4A9E-B0BE-BAB7E46339DA}"/>
              </a:ext>
            </a:extLst>
          </p:cNvPr>
          <p:cNvSpPr/>
          <p:nvPr/>
        </p:nvSpPr>
        <p:spPr>
          <a:xfrm>
            <a:off x="2515460" y="4464935"/>
            <a:ext cx="617868" cy="532644"/>
          </a:xfrm>
          <a:prstGeom prst="hexagon">
            <a:avLst/>
          </a:prstGeom>
          <a:solidFill>
            <a:schemeClr val="accent6"/>
          </a:solidFill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Hexágono 45">
            <a:extLst>
              <a:ext uri="{FF2B5EF4-FFF2-40B4-BE49-F238E27FC236}">
                <a16:creationId xmlns:a16="http://schemas.microsoft.com/office/drawing/2014/main" id="{D8585E59-3A93-46A5-A44A-9232C169F687}"/>
              </a:ext>
            </a:extLst>
          </p:cNvPr>
          <p:cNvSpPr/>
          <p:nvPr/>
        </p:nvSpPr>
        <p:spPr>
          <a:xfrm>
            <a:off x="2515460" y="5378726"/>
            <a:ext cx="617868" cy="532644"/>
          </a:xfrm>
          <a:prstGeom prst="hexagon">
            <a:avLst/>
          </a:prstGeom>
          <a:solidFill>
            <a:schemeClr val="bg1"/>
          </a:solidFill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1667DB9-DBD5-A74E-B9C4-F28F1A8FAB59}"/>
              </a:ext>
            </a:extLst>
          </p:cNvPr>
          <p:cNvSpPr txBox="1"/>
          <p:nvPr/>
        </p:nvSpPr>
        <p:spPr>
          <a:xfrm>
            <a:off x="3255139" y="1712441"/>
            <a:ext cx="20318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2167626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CC8504-907C-4AE5-847C-C0B274BF7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32011"/>
            <a:ext cx="10515600" cy="5336972"/>
          </a:xfrm>
        </p:spPr>
        <p:txBody>
          <a:bodyPr anchor="ctr">
            <a:normAutofit fontScale="85000" lnSpcReduction="20000"/>
          </a:bodyPr>
          <a:lstStyle/>
          <a:p>
            <a:pPr marL="0" indent="0" algn="just">
              <a:buNone/>
            </a:pPr>
            <a:r>
              <a:rPr lang="es-MX" sz="2400" dirty="0"/>
              <a:t>En este trabajo se proponen:</a:t>
            </a:r>
          </a:p>
          <a:p>
            <a:pPr algn="just"/>
            <a:r>
              <a:rPr lang="es-MX" sz="2400" b="1" dirty="0"/>
              <a:t>Estrategias</a:t>
            </a:r>
            <a:r>
              <a:rPr lang="es-MX" sz="2400" dirty="0"/>
              <a:t> y </a:t>
            </a:r>
            <a:r>
              <a:rPr lang="es-MX" sz="2400" b="1" dirty="0"/>
              <a:t>modelos</a:t>
            </a:r>
            <a:r>
              <a:rPr lang="es-MX" sz="2400" dirty="0"/>
              <a:t> para el cálculo del </a:t>
            </a:r>
            <a:r>
              <a:rPr lang="es-MX" sz="2400" b="1" dirty="0"/>
              <a:t>Confort Térmico Grupal </a:t>
            </a:r>
            <a:r>
              <a:rPr lang="es-MX" sz="2400" dirty="0"/>
              <a:t>considerando elementos individuales de los  miembros del grupo, lo que contrasta con el enfoque tradicional.</a:t>
            </a:r>
          </a:p>
          <a:p>
            <a:pPr algn="just"/>
            <a:r>
              <a:rPr lang="es-MX" sz="2400" dirty="0"/>
              <a:t>Una </a:t>
            </a:r>
            <a:r>
              <a:rPr lang="es-MX" sz="2400" b="1" dirty="0"/>
              <a:t>Arquitectura Funcional</a:t>
            </a:r>
            <a:r>
              <a:rPr lang="es-MX" sz="2400" dirty="0"/>
              <a:t>,</a:t>
            </a:r>
            <a:r>
              <a:rPr lang="es-MX" sz="2400" b="1" dirty="0"/>
              <a:t> </a:t>
            </a:r>
            <a:r>
              <a:rPr lang="es-MX" sz="2400" dirty="0"/>
              <a:t>para sistemas de </a:t>
            </a:r>
            <a:r>
              <a:rPr lang="es-MX" sz="2400" b="1" dirty="0"/>
              <a:t>AmI</a:t>
            </a:r>
            <a:r>
              <a:rPr lang="es-MX" sz="2400" dirty="0"/>
              <a:t> que consideren las </a:t>
            </a:r>
            <a:r>
              <a:rPr lang="es-MX" sz="2400" b="1" dirty="0"/>
              <a:t>estrategias</a:t>
            </a:r>
            <a:r>
              <a:rPr lang="es-MX" sz="2400" dirty="0"/>
              <a:t> y </a:t>
            </a:r>
            <a:r>
              <a:rPr lang="es-MX" sz="2400" b="1" dirty="0"/>
              <a:t>modelos</a:t>
            </a:r>
            <a:r>
              <a:rPr lang="es-MX" sz="2400" dirty="0"/>
              <a:t> propuestos.</a:t>
            </a:r>
          </a:p>
          <a:p>
            <a:pPr algn="just"/>
            <a:r>
              <a:rPr lang="es-MX" sz="2400" dirty="0"/>
              <a:t>Una implementación </a:t>
            </a:r>
            <a:r>
              <a:rPr lang="es-MX" sz="2400" b="1" dirty="0"/>
              <a:t>Prototipo</a:t>
            </a:r>
            <a:r>
              <a:rPr lang="es-MX" sz="2400" dirty="0"/>
              <a:t> basada en la </a:t>
            </a:r>
            <a:r>
              <a:rPr lang="es-MX" sz="2400" b="1" dirty="0"/>
              <a:t>Arquitectura Funcional</a:t>
            </a:r>
            <a:r>
              <a:rPr lang="es-MX" sz="2400" dirty="0"/>
              <a:t>.</a:t>
            </a:r>
          </a:p>
          <a:p>
            <a:pPr algn="just"/>
            <a:r>
              <a:rPr lang="es-MX" sz="2400" dirty="0"/>
              <a:t>Una validación experimental utilizando el </a:t>
            </a:r>
            <a:r>
              <a:rPr lang="es-MX" sz="2400" b="1" dirty="0"/>
              <a:t>Prototipo</a:t>
            </a:r>
            <a:r>
              <a:rPr lang="es-MX" sz="2400" dirty="0"/>
              <a:t> desarrollado.</a:t>
            </a:r>
          </a:p>
          <a:p>
            <a:pPr marL="0" indent="0" algn="just">
              <a:buNone/>
            </a:pPr>
            <a:endParaRPr lang="es-MX" sz="2400" dirty="0"/>
          </a:p>
          <a:p>
            <a:pPr marL="0" indent="0" algn="just">
              <a:buNone/>
            </a:pPr>
            <a:r>
              <a:rPr lang="es-MX" sz="2400" b="1" dirty="0"/>
              <a:t>Producto</a:t>
            </a:r>
            <a:r>
              <a:rPr lang="es-MX" sz="2400" dirty="0"/>
              <a:t> de la </a:t>
            </a:r>
            <a:r>
              <a:rPr lang="es-MX" sz="2400" b="1" dirty="0"/>
              <a:t>evaluación</a:t>
            </a:r>
            <a:r>
              <a:rPr lang="es-MX" sz="2400" dirty="0"/>
              <a:t> realizada, se encontró </a:t>
            </a:r>
            <a:r>
              <a:rPr lang="es-MX" sz="2400" b="1" dirty="0"/>
              <a:t>variabilidad</a:t>
            </a:r>
            <a:r>
              <a:rPr lang="es-MX" sz="2400" dirty="0"/>
              <a:t> en el </a:t>
            </a:r>
            <a:r>
              <a:rPr lang="es-MX" sz="2400" b="1" dirty="0"/>
              <a:t>número</a:t>
            </a:r>
            <a:r>
              <a:rPr lang="es-MX" sz="2400" dirty="0"/>
              <a:t> de personas </a:t>
            </a:r>
            <a:r>
              <a:rPr lang="es-MX" sz="2400" b="1" dirty="0"/>
              <a:t>conformes</a:t>
            </a:r>
            <a:r>
              <a:rPr lang="es-MX" sz="2400" dirty="0"/>
              <a:t> e </a:t>
            </a:r>
            <a:r>
              <a:rPr lang="es-MX" sz="2400" b="1" dirty="0"/>
              <a:t>inconformes</a:t>
            </a:r>
            <a:r>
              <a:rPr lang="es-MX" sz="2400" dirty="0"/>
              <a:t> de los grupos de prueba y en su </a:t>
            </a:r>
            <a:r>
              <a:rPr lang="es-MX" sz="2400" b="1" dirty="0"/>
              <a:t>Confort Grupal</a:t>
            </a:r>
            <a:r>
              <a:rPr lang="es-MX" sz="2400" dirty="0"/>
              <a:t>, siendo generalmente más favorables a los resultados obtenidos de forma </a:t>
            </a:r>
            <a:r>
              <a:rPr lang="es-MX" sz="2400" b="1" dirty="0"/>
              <a:t>tradicional</a:t>
            </a:r>
            <a:r>
              <a:rPr lang="es-MX" sz="2400" dirty="0"/>
              <a:t>. Esto sugiere que la solución propuesta es capaz de encontrar a más personas </a:t>
            </a:r>
            <a:r>
              <a:rPr lang="es-MX" sz="2400" b="1" dirty="0"/>
              <a:t>cómodas</a:t>
            </a:r>
            <a:r>
              <a:rPr lang="es-MX" sz="2400" dirty="0"/>
              <a:t> y otros estados de </a:t>
            </a:r>
            <a:r>
              <a:rPr lang="es-MX" sz="2400" b="1" dirty="0"/>
              <a:t>Confort Grupal</a:t>
            </a:r>
            <a:r>
              <a:rPr lang="es-MX" sz="2400" dirty="0"/>
              <a:t>, que los encontrados en el </a:t>
            </a:r>
            <a:r>
              <a:rPr lang="es-MX" sz="2400" b="1" dirty="0"/>
              <a:t>enfoque tradicional</a:t>
            </a:r>
            <a:r>
              <a:rPr lang="es-MX" sz="2400" dirty="0"/>
              <a:t>.</a:t>
            </a:r>
          </a:p>
          <a:p>
            <a:pPr marL="0" indent="0" algn="just">
              <a:buNone/>
            </a:pPr>
            <a:endParaRPr lang="es-MX" sz="2400" dirty="0"/>
          </a:p>
          <a:p>
            <a:pPr marL="0" indent="0" algn="just">
              <a:buNone/>
            </a:pPr>
            <a:r>
              <a:rPr lang="es-MX" sz="2400" dirty="0"/>
              <a:t>En futuros trabajos, seria interesante </a:t>
            </a:r>
            <a:r>
              <a:rPr lang="es-MX" sz="2400" b="1" dirty="0"/>
              <a:t>revisar</a:t>
            </a:r>
            <a:r>
              <a:rPr lang="es-MX" sz="2400" dirty="0"/>
              <a:t> más </a:t>
            </a:r>
            <a:r>
              <a:rPr lang="es-MX" sz="2400" b="1" dirty="0"/>
              <a:t>variables</a:t>
            </a:r>
            <a:r>
              <a:rPr lang="es-MX" sz="2400" dirty="0"/>
              <a:t> a las elegidas, y ver la </a:t>
            </a:r>
            <a:r>
              <a:rPr lang="es-MX" sz="2400" b="1" dirty="0"/>
              <a:t>influencia</a:t>
            </a:r>
            <a:r>
              <a:rPr lang="es-MX" sz="2400" dirty="0"/>
              <a:t> que un </a:t>
            </a:r>
            <a:r>
              <a:rPr lang="es-MX" sz="2400" b="1" dirty="0"/>
              <a:t>modelo</a:t>
            </a:r>
            <a:r>
              <a:rPr lang="es-MX" sz="2400" dirty="0"/>
              <a:t> de </a:t>
            </a:r>
            <a:r>
              <a:rPr lang="es-MX" sz="2400" b="1" dirty="0"/>
              <a:t>Confort Personal </a:t>
            </a:r>
            <a:r>
              <a:rPr lang="es-MX" sz="2400" dirty="0"/>
              <a:t>tiene sobre otro, al definir el </a:t>
            </a:r>
            <a:r>
              <a:rPr lang="es-MX" sz="2400" b="1" dirty="0"/>
              <a:t>Confort Térmico</a:t>
            </a:r>
            <a:r>
              <a:rPr lang="es-MX" sz="2400" dirty="0"/>
              <a:t> de un </a:t>
            </a:r>
            <a:r>
              <a:rPr lang="es-MX" sz="2400" b="1" dirty="0"/>
              <a:t>individuo</a:t>
            </a:r>
            <a:r>
              <a:rPr lang="es-MX" sz="2400" dirty="0"/>
              <a:t> y el </a:t>
            </a:r>
            <a:r>
              <a:rPr lang="es-MX" sz="2400" b="1" dirty="0"/>
              <a:t>grupo</a:t>
            </a:r>
            <a:r>
              <a:rPr lang="es-MX" sz="2400" dirty="0"/>
              <a:t>. Además, </a:t>
            </a:r>
            <a:r>
              <a:rPr lang="es-ES" sz="2400" dirty="0"/>
              <a:t>seria interesante observar el comportamiento del Prototipo con dispositivos físicos de </a:t>
            </a:r>
            <a:r>
              <a:rPr lang="es-ES" sz="2400" dirty="0" err="1"/>
              <a:t>sensado</a:t>
            </a:r>
            <a:r>
              <a:rPr lang="es-ES" sz="2400" dirty="0"/>
              <a:t> y actuación.</a:t>
            </a:r>
            <a:endParaRPr lang="es-MX" sz="24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9659CB-AF8B-49C4-8569-ECC487242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73A1-BD1B-42BB-9C27-F16854B20A11}" type="slidenum">
              <a:rPr lang="es-MX" sz="2800" smtClean="0"/>
              <a:t>23</a:t>
            </a:fld>
            <a:endParaRPr lang="es-MX" sz="2800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5D2CE126-0597-4AB6-8DBE-AC5E75C716E2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9812415" cy="90487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>
                <a:solidFill>
                  <a:schemeClr val="bg1"/>
                </a:solidFill>
              </a:rPr>
              <a:t>Conclusiones y trabajos futuros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1B65611-A97B-4EA4-9069-7DD7612E1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887" y="136525"/>
            <a:ext cx="1459825" cy="63598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B5AF5F2-0E5D-416B-9D78-1ACFE7F346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100" y="55677"/>
            <a:ext cx="558102" cy="71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65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D11428D-33C9-4A5F-B18A-80BB1F0F9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73A1-BD1B-42BB-9C27-F16854B20A11}" type="slidenum">
              <a:rPr lang="es-MX" sz="2800" smtClean="0"/>
              <a:t>24</a:t>
            </a:fld>
            <a:endParaRPr lang="es-MX" sz="280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142FA96-BA86-4310-8611-66392F3983F2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9812415" cy="90487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>
                <a:solidFill>
                  <a:schemeClr val="bg1"/>
                </a:solidFill>
              </a:rPr>
              <a:t>Referencias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A6DCDC4-068A-47AC-87E1-C9401C1572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887" y="136525"/>
            <a:ext cx="1459825" cy="63598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412BD13-DA8B-46E3-BDE0-B7244D3808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100" y="55677"/>
            <a:ext cx="558102" cy="716828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3EE042B6-87BB-462A-8793-FECC08646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45028"/>
            <a:ext cx="6096000" cy="529158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MX" sz="1600" dirty="0"/>
              <a:t>[1] Aguilera, J. J., </a:t>
            </a:r>
            <a:r>
              <a:rPr lang="es-MX" sz="1600" dirty="0" err="1"/>
              <a:t>Kazanci</a:t>
            </a:r>
            <a:r>
              <a:rPr lang="es-MX" sz="1600" dirty="0"/>
              <a:t>, O. B., y </a:t>
            </a:r>
            <a:r>
              <a:rPr lang="es-MX" sz="1600" dirty="0" err="1"/>
              <a:t>Toftum</a:t>
            </a:r>
            <a:r>
              <a:rPr lang="es-MX" sz="1600" dirty="0"/>
              <a:t>, J. (2019). </a:t>
            </a:r>
            <a:r>
              <a:rPr lang="es-MX" sz="1600" dirty="0" err="1"/>
              <a:t>Thermal</a:t>
            </a:r>
            <a:r>
              <a:rPr lang="es-MX" sz="1600" dirty="0"/>
              <a:t> </a:t>
            </a:r>
            <a:r>
              <a:rPr lang="es-MX" sz="1600" dirty="0" err="1"/>
              <a:t>adaptation</a:t>
            </a:r>
            <a:r>
              <a:rPr lang="es-MX" sz="1600" dirty="0"/>
              <a:t> in </a:t>
            </a:r>
            <a:r>
              <a:rPr lang="es-MX" sz="1600" dirty="0" err="1"/>
              <a:t>occupant-driven</a:t>
            </a:r>
            <a:r>
              <a:rPr lang="es-MX" sz="1600" dirty="0"/>
              <a:t> </a:t>
            </a:r>
            <a:r>
              <a:rPr lang="es-MX" sz="1600" dirty="0" err="1"/>
              <a:t>hvac</a:t>
            </a:r>
            <a:r>
              <a:rPr lang="es-MX" sz="1600" dirty="0"/>
              <a:t> control. </a:t>
            </a:r>
            <a:r>
              <a:rPr lang="es-MX" sz="1600" dirty="0" err="1"/>
              <a:t>Journal</a:t>
            </a:r>
            <a:r>
              <a:rPr lang="es-MX" sz="1600" dirty="0"/>
              <a:t> of </a:t>
            </a:r>
            <a:r>
              <a:rPr lang="es-MX" sz="1600" dirty="0" err="1"/>
              <a:t>Building</a:t>
            </a:r>
            <a:r>
              <a:rPr lang="es-MX" sz="1600" dirty="0"/>
              <a:t> </a:t>
            </a:r>
            <a:r>
              <a:rPr lang="es-MX" sz="1600" dirty="0" err="1"/>
              <a:t>Engineering</a:t>
            </a:r>
            <a:r>
              <a:rPr lang="es-MX" sz="1600" dirty="0"/>
              <a:t>, 25, 100846. Descargado de http://www.sciencedirect.com/science/article/pii/S2352710219303237 </a:t>
            </a:r>
            <a:r>
              <a:rPr lang="es-MX" sz="1600" dirty="0" err="1"/>
              <a:t>doi</a:t>
            </a:r>
            <a:r>
              <a:rPr lang="es-MX" sz="1600" dirty="0"/>
              <a:t>: https://doi.org/10.1016/j.jobe.2019.100846</a:t>
            </a:r>
          </a:p>
          <a:p>
            <a:pPr marL="0" indent="0" algn="just">
              <a:buNone/>
            </a:pPr>
            <a:endParaRPr lang="es-MX" sz="1600" dirty="0"/>
          </a:p>
          <a:p>
            <a:pPr marL="0" indent="0" algn="just">
              <a:buNone/>
            </a:pPr>
            <a:r>
              <a:rPr lang="es-MX" sz="1600" dirty="0"/>
              <a:t>[2] Escandón, R., </a:t>
            </a:r>
            <a:r>
              <a:rPr lang="es-MX" sz="1600" dirty="0" err="1"/>
              <a:t>Ascione</a:t>
            </a:r>
            <a:r>
              <a:rPr lang="es-MX" sz="1600" dirty="0"/>
              <a:t>, F., Bianco, N., Mauro, G. M., Suárez, R., y Sendra, J. J. (2019). </a:t>
            </a:r>
            <a:r>
              <a:rPr lang="es-MX" sz="1600" dirty="0" err="1"/>
              <a:t>Thermal</a:t>
            </a:r>
            <a:r>
              <a:rPr lang="es-MX" sz="1600" dirty="0"/>
              <a:t> </a:t>
            </a:r>
            <a:r>
              <a:rPr lang="es-MX" sz="1600" dirty="0" err="1"/>
              <a:t>comfort</a:t>
            </a:r>
            <a:r>
              <a:rPr lang="es-MX" sz="1600" dirty="0"/>
              <a:t> </a:t>
            </a:r>
            <a:r>
              <a:rPr lang="es-MX" sz="1600" dirty="0" err="1"/>
              <a:t>prediction</a:t>
            </a:r>
            <a:r>
              <a:rPr lang="es-MX" sz="1600" dirty="0"/>
              <a:t> in a </a:t>
            </a:r>
            <a:r>
              <a:rPr lang="es-MX" sz="1600" dirty="0" err="1"/>
              <a:t>building</a:t>
            </a:r>
            <a:r>
              <a:rPr lang="es-MX" sz="1600" dirty="0"/>
              <a:t> </a:t>
            </a:r>
            <a:r>
              <a:rPr lang="es-MX" sz="1600" dirty="0" err="1"/>
              <a:t>category</a:t>
            </a:r>
            <a:r>
              <a:rPr lang="es-MX" sz="1600" dirty="0"/>
              <a:t>: Artificial neural </a:t>
            </a:r>
            <a:r>
              <a:rPr lang="es-MX" sz="1600" dirty="0" err="1"/>
              <a:t>network</a:t>
            </a:r>
            <a:r>
              <a:rPr lang="es-MX" sz="1600" dirty="0"/>
              <a:t> </a:t>
            </a:r>
            <a:r>
              <a:rPr lang="es-MX" sz="1600" dirty="0" err="1"/>
              <a:t>generation</a:t>
            </a:r>
            <a:r>
              <a:rPr lang="es-MX" sz="1600" dirty="0"/>
              <a:t> </a:t>
            </a:r>
            <a:r>
              <a:rPr lang="es-MX" sz="1600" dirty="0" err="1"/>
              <a:t>from</a:t>
            </a:r>
            <a:r>
              <a:rPr lang="es-MX" sz="1600" dirty="0"/>
              <a:t> </a:t>
            </a:r>
            <a:r>
              <a:rPr lang="es-MX" sz="1600" dirty="0" err="1"/>
              <a:t>calibrated</a:t>
            </a:r>
            <a:r>
              <a:rPr lang="es-MX" sz="1600" dirty="0"/>
              <a:t> </a:t>
            </a:r>
            <a:r>
              <a:rPr lang="es-MX" sz="1600" dirty="0" err="1"/>
              <a:t>models</a:t>
            </a:r>
            <a:r>
              <a:rPr lang="es-MX" sz="1600" dirty="0"/>
              <a:t> </a:t>
            </a:r>
            <a:r>
              <a:rPr lang="es-MX" sz="1600" dirty="0" err="1"/>
              <a:t>for</a:t>
            </a:r>
            <a:r>
              <a:rPr lang="es-MX" sz="1600" dirty="0"/>
              <a:t> a social </a:t>
            </a:r>
            <a:r>
              <a:rPr lang="es-MX" sz="1600" dirty="0" err="1"/>
              <a:t>housing</a:t>
            </a:r>
            <a:r>
              <a:rPr lang="es-MX" sz="1600" dirty="0"/>
              <a:t> stock in </a:t>
            </a:r>
            <a:r>
              <a:rPr lang="es-MX" sz="1600" dirty="0" err="1"/>
              <a:t>southern</a:t>
            </a:r>
            <a:r>
              <a:rPr lang="es-MX" sz="1600" dirty="0"/>
              <a:t> </a:t>
            </a:r>
            <a:r>
              <a:rPr lang="es-MX" sz="1600" dirty="0" err="1"/>
              <a:t>europe</a:t>
            </a:r>
            <a:r>
              <a:rPr lang="es-MX" sz="1600" dirty="0"/>
              <a:t>. </a:t>
            </a:r>
            <a:r>
              <a:rPr lang="es-MX" sz="1600" dirty="0" err="1"/>
              <a:t>Applied</a:t>
            </a:r>
            <a:r>
              <a:rPr lang="es-MX" sz="1600" dirty="0"/>
              <a:t> </a:t>
            </a:r>
            <a:r>
              <a:rPr lang="es-MX" sz="1600" dirty="0" err="1"/>
              <a:t>Thermal</a:t>
            </a:r>
            <a:r>
              <a:rPr lang="es-MX" sz="1600" dirty="0"/>
              <a:t> </a:t>
            </a:r>
            <a:r>
              <a:rPr lang="es-MX" sz="1600" dirty="0" err="1"/>
              <a:t>Engineering</a:t>
            </a:r>
            <a:r>
              <a:rPr lang="es-MX" sz="1600" dirty="0"/>
              <a:t>, 150 , 492-505. Descargado de http://www.sciencedirect.com/science/article/pii/S1359431118360617 </a:t>
            </a:r>
            <a:r>
              <a:rPr lang="es-MX" sz="1600" dirty="0" err="1"/>
              <a:t>doi</a:t>
            </a:r>
            <a:r>
              <a:rPr lang="es-MX" sz="1600" dirty="0"/>
              <a:t>: https://doi.org/10.1016/j.applthermaleng.2019.01.013</a:t>
            </a:r>
          </a:p>
          <a:p>
            <a:pPr marL="0" indent="0" algn="just">
              <a:buNone/>
            </a:pPr>
            <a:endParaRPr lang="es-MX" sz="1600" dirty="0"/>
          </a:p>
          <a:p>
            <a:pPr marL="0" indent="0" algn="just">
              <a:buNone/>
            </a:pPr>
            <a:r>
              <a:rPr lang="es-MX" sz="1600" dirty="0"/>
              <a:t>[3] Gómez-Romero, J., Molina-Solana, M., Ros, M., Ruiz, M., y Martin-Bautista, M. (2018). </a:t>
            </a:r>
            <a:r>
              <a:rPr lang="es-MX" sz="1600" dirty="0" err="1"/>
              <a:t>Comfort</a:t>
            </a:r>
            <a:r>
              <a:rPr lang="es-MX" sz="1600" dirty="0"/>
              <a:t> as a </a:t>
            </a:r>
            <a:r>
              <a:rPr lang="es-MX" sz="1600" dirty="0" err="1"/>
              <a:t>service</a:t>
            </a:r>
            <a:r>
              <a:rPr lang="es-MX" sz="1600" dirty="0"/>
              <a:t>: A new </a:t>
            </a:r>
            <a:r>
              <a:rPr lang="es-MX" sz="1600" dirty="0" err="1"/>
              <a:t>paradigm</a:t>
            </a:r>
            <a:r>
              <a:rPr lang="es-MX" sz="1600" dirty="0"/>
              <a:t> </a:t>
            </a:r>
            <a:r>
              <a:rPr lang="es-MX" sz="1600" dirty="0" err="1"/>
              <a:t>for</a:t>
            </a:r>
            <a:r>
              <a:rPr lang="es-MX" sz="1600" dirty="0"/>
              <a:t> </a:t>
            </a:r>
            <a:r>
              <a:rPr lang="es-MX" sz="1600" dirty="0" err="1"/>
              <a:t>residential</a:t>
            </a:r>
            <a:r>
              <a:rPr lang="es-MX" sz="1600" dirty="0"/>
              <a:t> </a:t>
            </a:r>
            <a:r>
              <a:rPr lang="es-MX" sz="1600" dirty="0" err="1"/>
              <a:t>environmental</a:t>
            </a:r>
            <a:r>
              <a:rPr lang="es-MX" sz="1600" dirty="0"/>
              <a:t> </a:t>
            </a:r>
            <a:r>
              <a:rPr lang="es-MX" sz="1600" dirty="0" err="1"/>
              <a:t>quality</a:t>
            </a:r>
            <a:r>
              <a:rPr lang="es-MX" sz="1600" dirty="0"/>
              <a:t> control. </a:t>
            </a:r>
            <a:r>
              <a:rPr lang="es-MX" sz="1600" dirty="0" err="1"/>
              <a:t>Sustainability</a:t>
            </a:r>
            <a:r>
              <a:rPr lang="es-MX" sz="1600" dirty="0"/>
              <a:t>, 10 (9). Descargado de http://www.mdpi.com/2071-1050/10/9/3053 </a:t>
            </a:r>
            <a:r>
              <a:rPr lang="es-MX" sz="1600" dirty="0" err="1"/>
              <a:t>doi</a:t>
            </a:r>
            <a:r>
              <a:rPr lang="es-MX" sz="1600" dirty="0"/>
              <a:t>: 10.3390/su10093053</a:t>
            </a:r>
          </a:p>
          <a:p>
            <a:pPr marL="0" indent="0" algn="just">
              <a:buNone/>
            </a:pPr>
            <a:endParaRPr lang="es-MX" sz="1600" dirty="0"/>
          </a:p>
          <a:p>
            <a:pPr marL="0" indent="0" algn="just">
              <a:buNone/>
            </a:pPr>
            <a:r>
              <a:rPr lang="es-MX" sz="1600" dirty="0"/>
              <a:t>[4] </a:t>
            </a:r>
            <a:r>
              <a:rPr lang="es-MX" sz="1600" dirty="0" err="1"/>
              <a:t>Marinakis</a:t>
            </a:r>
            <a:r>
              <a:rPr lang="es-MX" sz="1600" dirty="0"/>
              <a:t>, V., y </a:t>
            </a:r>
            <a:r>
              <a:rPr lang="es-MX" sz="1600" dirty="0" err="1"/>
              <a:t>Doukas</a:t>
            </a:r>
            <a:r>
              <a:rPr lang="es-MX" sz="1600" dirty="0"/>
              <a:t>, H. (2018). </a:t>
            </a:r>
            <a:r>
              <a:rPr lang="es-MX" sz="1600" dirty="0" err="1"/>
              <a:t>An</a:t>
            </a:r>
            <a:r>
              <a:rPr lang="es-MX" sz="1600" dirty="0"/>
              <a:t> </a:t>
            </a:r>
            <a:r>
              <a:rPr lang="es-MX" sz="1600" dirty="0" err="1"/>
              <a:t>advanced</a:t>
            </a:r>
            <a:r>
              <a:rPr lang="es-MX" sz="1600" dirty="0"/>
              <a:t> </a:t>
            </a:r>
            <a:r>
              <a:rPr lang="es-MX" sz="1600" dirty="0" err="1"/>
              <a:t>iot-based</a:t>
            </a:r>
            <a:r>
              <a:rPr lang="es-MX" sz="1600" dirty="0"/>
              <a:t> system </a:t>
            </a:r>
            <a:r>
              <a:rPr lang="es-MX" sz="1600" dirty="0" err="1"/>
              <a:t>for</a:t>
            </a:r>
            <a:r>
              <a:rPr lang="es-MX" sz="1600" dirty="0"/>
              <a:t> </a:t>
            </a:r>
            <a:r>
              <a:rPr lang="es-MX" sz="1600" dirty="0" err="1"/>
              <a:t>intelligent</a:t>
            </a:r>
            <a:r>
              <a:rPr lang="es-MX" sz="1600" dirty="0"/>
              <a:t> </a:t>
            </a:r>
            <a:r>
              <a:rPr lang="es-MX" sz="1600" dirty="0" err="1"/>
              <a:t>energy</a:t>
            </a:r>
            <a:r>
              <a:rPr lang="es-MX" sz="1600" dirty="0"/>
              <a:t> </a:t>
            </a:r>
            <a:r>
              <a:rPr lang="es-MX" sz="1600" dirty="0" err="1"/>
              <a:t>management</a:t>
            </a:r>
            <a:r>
              <a:rPr lang="es-MX" sz="1600" dirty="0"/>
              <a:t> in </a:t>
            </a:r>
            <a:r>
              <a:rPr lang="es-MX" sz="1600" dirty="0" err="1"/>
              <a:t>buildings</a:t>
            </a:r>
            <a:r>
              <a:rPr lang="es-MX" sz="1600" dirty="0"/>
              <a:t>. </a:t>
            </a:r>
            <a:r>
              <a:rPr lang="es-MX" sz="1600" dirty="0" err="1"/>
              <a:t>Sensors</a:t>
            </a:r>
            <a:r>
              <a:rPr lang="es-MX" sz="1600" dirty="0"/>
              <a:t>, 18 (2). Descargado de http://www.mdpi.com/1424-8220/18/2/610 </a:t>
            </a:r>
            <a:r>
              <a:rPr lang="es-MX" sz="1600" dirty="0" err="1"/>
              <a:t>doi</a:t>
            </a:r>
            <a:r>
              <a:rPr lang="es-MX" sz="1600" dirty="0"/>
              <a:t>: 10.3390/s18020610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8F72D0C3-7988-4D7D-818F-96A59E9FFB91}"/>
              </a:ext>
            </a:extLst>
          </p:cNvPr>
          <p:cNvSpPr txBox="1">
            <a:spLocks/>
          </p:cNvSpPr>
          <p:nvPr/>
        </p:nvSpPr>
        <p:spPr>
          <a:xfrm>
            <a:off x="6096000" y="1045028"/>
            <a:ext cx="6096000" cy="529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MX" sz="1800" dirty="0"/>
              <a:t>[5] </a:t>
            </a:r>
            <a:r>
              <a:rPr lang="es-MX" sz="1800" dirty="0" err="1"/>
              <a:t>Martinez</a:t>
            </a:r>
            <a:r>
              <a:rPr lang="es-MX" sz="1800" dirty="0"/>
              <a:t>, D., Teixido, M., Font, D., Javier Moreno, J., </a:t>
            </a:r>
            <a:r>
              <a:rPr lang="es-MX" sz="1800" dirty="0" err="1"/>
              <a:t>Tresanchez</a:t>
            </a:r>
            <a:r>
              <a:rPr lang="es-MX" sz="1800" dirty="0"/>
              <a:t>, M., Marco, S., y </a:t>
            </a:r>
            <a:r>
              <a:rPr lang="es-MX" sz="1800" dirty="0" err="1"/>
              <a:t>Palacín</a:t>
            </a:r>
            <a:r>
              <a:rPr lang="es-MX" sz="1800" dirty="0"/>
              <a:t>, J. (2014, 04). </a:t>
            </a:r>
            <a:r>
              <a:rPr lang="es-MX" sz="1800" dirty="0" err="1"/>
              <a:t>Ambient</a:t>
            </a:r>
            <a:r>
              <a:rPr lang="es-MX" sz="1800" dirty="0"/>
              <a:t> </a:t>
            </a:r>
            <a:r>
              <a:rPr lang="es-MX" sz="1800" dirty="0" err="1"/>
              <a:t>intelligence</a:t>
            </a:r>
            <a:r>
              <a:rPr lang="es-MX" sz="1800" dirty="0"/>
              <a:t> </a:t>
            </a:r>
            <a:r>
              <a:rPr lang="es-MX" sz="1800" dirty="0" err="1"/>
              <a:t>application</a:t>
            </a:r>
            <a:r>
              <a:rPr lang="es-MX" sz="1800" dirty="0"/>
              <a:t> </a:t>
            </a:r>
            <a:r>
              <a:rPr lang="es-MX" sz="1800" dirty="0" err="1"/>
              <a:t>based</a:t>
            </a:r>
            <a:r>
              <a:rPr lang="es-MX" sz="1800" dirty="0"/>
              <a:t> </a:t>
            </a:r>
            <a:r>
              <a:rPr lang="es-MX" sz="1800" dirty="0" err="1"/>
              <a:t>on</a:t>
            </a:r>
            <a:r>
              <a:rPr lang="es-MX" sz="1800" dirty="0"/>
              <a:t> </a:t>
            </a:r>
            <a:r>
              <a:rPr lang="es-MX" sz="1800" dirty="0" err="1"/>
              <a:t>environmental</a:t>
            </a:r>
            <a:r>
              <a:rPr lang="es-MX" sz="1800" dirty="0"/>
              <a:t> </a:t>
            </a:r>
            <a:r>
              <a:rPr lang="es-MX" sz="1800" dirty="0" err="1"/>
              <a:t>measurements</a:t>
            </a:r>
            <a:r>
              <a:rPr lang="es-MX" sz="1800" dirty="0"/>
              <a:t> </a:t>
            </a:r>
            <a:r>
              <a:rPr lang="es-MX" sz="1800" dirty="0" err="1"/>
              <a:t>performed</a:t>
            </a:r>
            <a:r>
              <a:rPr lang="es-MX" sz="1800" dirty="0"/>
              <a:t> with </a:t>
            </a:r>
            <a:r>
              <a:rPr lang="es-MX" sz="1800" dirty="0" err="1"/>
              <a:t>an</a:t>
            </a:r>
            <a:r>
              <a:rPr lang="es-MX" sz="1800" dirty="0"/>
              <a:t> </a:t>
            </a:r>
            <a:r>
              <a:rPr lang="es-MX" sz="1800" dirty="0" err="1"/>
              <a:t>assistant</a:t>
            </a:r>
            <a:r>
              <a:rPr lang="es-MX" sz="1800" dirty="0"/>
              <a:t> </a:t>
            </a:r>
            <a:r>
              <a:rPr lang="es-MX" sz="1800" dirty="0" err="1"/>
              <a:t>mobile</a:t>
            </a:r>
            <a:r>
              <a:rPr lang="es-MX" sz="1800" dirty="0"/>
              <a:t> robot. </a:t>
            </a:r>
            <a:r>
              <a:rPr lang="es-MX" sz="1800" dirty="0" err="1"/>
              <a:t>Sensors</a:t>
            </a:r>
            <a:r>
              <a:rPr lang="es-MX" sz="1800" dirty="0"/>
              <a:t> (</a:t>
            </a:r>
            <a:r>
              <a:rPr lang="es-MX" sz="1800" dirty="0" err="1"/>
              <a:t>Basel</a:t>
            </a:r>
            <a:r>
              <a:rPr lang="es-MX" sz="1800" dirty="0"/>
              <a:t>, </a:t>
            </a:r>
            <a:r>
              <a:rPr lang="es-MX" sz="1800" dirty="0" err="1"/>
              <a:t>Switzerland</a:t>
            </a:r>
            <a:r>
              <a:rPr lang="es-MX" sz="1800" dirty="0"/>
              <a:t>), 14 , 6045-6055. </a:t>
            </a:r>
            <a:r>
              <a:rPr lang="es-MX" sz="1800" dirty="0" err="1"/>
              <a:t>doi</a:t>
            </a:r>
            <a:r>
              <a:rPr lang="es-MX" sz="1800" dirty="0"/>
              <a:t>: 10.3390/s140406045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latin typeface="SFRM1200"/>
            </a:endParaRPr>
          </a:p>
          <a:p>
            <a:pPr marL="0" indent="0" algn="l">
              <a:buNone/>
            </a:pPr>
            <a:r>
              <a:rPr lang="es-MX" sz="1800" dirty="0"/>
              <a:t>[6] </a:t>
            </a:r>
            <a:r>
              <a:rPr lang="en-US" sz="1800" b="0" i="0" u="none" strike="noStrike" baseline="0" dirty="0" err="1">
                <a:latin typeface="SFRM1200"/>
              </a:rPr>
              <a:t>Masthoff</a:t>
            </a:r>
            <a:r>
              <a:rPr lang="en-US" sz="1800" b="0" i="0" u="none" strike="noStrike" baseline="0" dirty="0">
                <a:latin typeface="SFRM1200"/>
              </a:rPr>
              <a:t>, J. (2005). The pursuit of satisfaction: Affective state in group recommender </a:t>
            </a:r>
            <a:r>
              <a:rPr lang="es-MX" sz="1800" b="0" i="0" u="none" strike="noStrike" baseline="0" dirty="0" err="1">
                <a:latin typeface="SFRM1200"/>
              </a:rPr>
              <a:t>systems</a:t>
            </a:r>
            <a:r>
              <a:rPr lang="es-MX" sz="1800" b="0" i="0" u="none" strike="noStrike" baseline="0" dirty="0">
                <a:latin typeface="SFRM1200"/>
              </a:rPr>
              <a:t>. En L. </a:t>
            </a:r>
            <a:r>
              <a:rPr lang="es-MX" sz="1800" b="0" i="0" u="none" strike="noStrike" baseline="0" dirty="0" err="1">
                <a:latin typeface="SFRM1200"/>
              </a:rPr>
              <a:t>Ardissono</a:t>
            </a:r>
            <a:r>
              <a:rPr lang="es-MX" sz="1800" b="0" i="0" u="none" strike="noStrike" baseline="0" dirty="0">
                <a:latin typeface="SFRM1200"/>
              </a:rPr>
              <a:t>, P. </a:t>
            </a:r>
            <a:r>
              <a:rPr lang="es-MX" sz="1800" b="0" i="0" u="none" strike="noStrike" baseline="0" dirty="0" err="1">
                <a:latin typeface="SFRM1200"/>
              </a:rPr>
              <a:t>Brna</a:t>
            </a:r>
            <a:r>
              <a:rPr lang="es-MX" sz="1800" b="0" i="0" u="none" strike="noStrike" baseline="0" dirty="0">
                <a:latin typeface="SFRM1200"/>
              </a:rPr>
              <a:t>, y A. Mitrovic (Eds.), </a:t>
            </a:r>
            <a:r>
              <a:rPr lang="es-MX" sz="1800" b="0" i="0" u="none" strike="noStrike" baseline="0" dirty="0" err="1">
                <a:latin typeface="SFTI1200"/>
              </a:rPr>
              <a:t>User</a:t>
            </a:r>
            <a:r>
              <a:rPr lang="es-MX" sz="1800" b="0" i="0" u="none" strike="noStrike" baseline="0" dirty="0">
                <a:latin typeface="SFTI1200"/>
              </a:rPr>
              <a:t> </a:t>
            </a:r>
            <a:r>
              <a:rPr lang="es-MX" sz="1800" b="0" i="0" u="none" strike="noStrike" baseline="0" dirty="0" err="1">
                <a:latin typeface="SFTI1200"/>
              </a:rPr>
              <a:t>modeling</a:t>
            </a:r>
            <a:r>
              <a:rPr lang="es-MX" sz="1800" b="0" i="0" u="none" strike="noStrike" baseline="0" dirty="0">
                <a:latin typeface="SFTI1200"/>
              </a:rPr>
              <a:t> 2005 </a:t>
            </a:r>
            <a:r>
              <a:rPr lang="es-MX" sz="1800" b="0" i="0" u="none" strike="noStrike" baseline="0" dirty="0">
                <a:latin typeface="SFRM1200"/>
              </a:rPr>
              <a:t>(pp. </a:t>
            </a:r>
            <a:r>
              <a:rPr lang="de-DE" sz="1800" b="0" i="0" u="none" strike="noStrike" baseline="0" dirty="0">
                <a:latin typeface="SFRM1200"/>
              </a:rPr>
              <a:t>297–306). Berlin, Heidelberg: Springer Berlin Heidelberg.</a:t>
            </a:r>
            <a:endParaRPr lang="es-MX" sz="1800" dirty="0"/>
          </a:p>
          <a:p>
            <a:pPr marL="0" indent="0" algn="just">
              <a:buNone/>
            </a:pPr>
            <a:endParaRPr lang="es-MX" sz="1800" dirty="0"/>
          </a:p>
          <a:p>
            <a:pPr marL="0" indent="0" algn="just">
              <a:buNone/>
            </a:pPr>
            <a:r>
              <a:rPr lang="es-MX" sz="1800" dirty="0"/>
              <a:t>[7] </a:t>
            </a:r>
            <a:r>
              <a:rPr lang="es-MX" sz="1800" dirty="0" err="1"/>
              <a:t>Nolich</a:t>
            </a:r>
            <a:r>
              <a:rPr lang="es-MX" sz="1800" dirty="0"/>
              <a:t>, M., </a:t>
            </a:r>
            <a:r>
              <a:rPr lang="es-MX" sz="1800" dirty="0" err="1"/>
              <a:t>Spoladore</a:t>
            </a:r>
            <a:r>
              <a:rPr lang="es-MX" sz="1800" dirty="0"/>
              <a:t>, D., </a:t>
            </a:r>
            <a:r>
              <a:rPr lang="es-MX" sz="1800" dirty="0" err="1"/>
              <a:t>Carciotti</a:t>
            </a:r>
            <a:r>
              <a:rPr lang="es-MX" sz="1800" dirty="0"/>
              <a:t>, S., </a:t>
            </a:r>
            <a:r>
              <a:rPr lang="es-MX" sz="1800" dirty="0" err="1"/>
              <a:t>Buqi</a:t>
            </a:r>
            <a:r>
              <a:rPr lang="es-MX" sz="1800" dirty="0"/>
              <a:t>, R., y Sacco, M. (2019). </a:t>
            </a:r>
            <a:r>
              <a:rPr lang="es-MX" sz="1800" dirty="0" err="1"/>
              <a:t>Cabin</a:t>
            </a:r>
            <a:r>
              <a:rPr lang="es-MX" sz="1800" dirty="0"/>
              <a:t> as a home: A novel </a:t>
            </a:r>
            <a:r>
              <a:rPr lang="es-MX" sz="1800" dirty="0" err="1"/>
              <a:t>comfort</a:t>
            </a:r>
            <a:r>
              <a:rPr lang="es-MX" sz="1800" dirty="0"/>
              <a:t> </a:t>
            </a:r>
            <a:r>
              <a:rPr lang="es-MX" sz="1800" dirty="0" err="1"/>
              <a:t>optimization</a:t>
            </a:r>
            <a:r>
              <a:rPr lang="es-MX" sz="1800" dirty="0"/>
              <a:t> </a:t>
            </a:r>
            <a:r>
              <a:rPr lang="es-MX" sz="1800" dirty="0" err="1"/>
              <a:t>framework</a:t>
            </a:r>
            <a:r>
              <a:rPr lang="es-MX" sz="1800" dirty="0"/>
              <a:t> </a:t>
            </a:r>
            <a:r>
              <a:rPr lang="es-MX" sz="1800" dirty="0" err="1"/>
              <a:t>for</a:t>
            </a:r>
            <a:r>
              <a:rPr lang="es-MX" sz="1800" dirty="0"/>
              <a:t> </a:t>
            </a:r>
            <a:r>
              <a:rPr lang="es-MX" sz="1800" dirty="0" err="1"/>
              <a:t>iot</a:t>
            </a:r>
            <a:r>
              <a:rPr lang="es-MX" sz="1800" dirty="0"/>
              <a:t> </a:t>
            </a:r>
            <a:r>
              <a:rPr lang="es-MX" sz="1800" dirty="0" err="1"/>
              <a:t>equipped</a:t>
            </a:r>
            <a:r>
              <a:rPr lang="es-MX" sz="1800" dirty="0"/>
              <a:t> </a:t>
            </a:r>
            <a:r>
              <a:rPr lang="es-MX" sz="1800" dirty="0" err="1"/>
              <a:t>smart</a:t>
            </a:r>
            <a:r>
              <a:rPr lang="es-MX" sz="1800" dirty="0"/>
              <a:t> </a:t>
            </a:r>
            <a:r>
              <a:rPr lang="es-MX" sz="1800" dirty="0" err="1"/>
              <a:t>environments</a:t>
            </a:r>
            <a:r>
              <a:rPr lang="es-MX" sz="1800" dirty="0"/>
              <a:t> and </a:t>
            </a:r>
            <a:r>
              <a:rPr lang="es-MX" sz="1800" dirty="0" err="1"/>
              <a:t>applications</a:t>
            </a:r>
            <a:r>
              <a:rPr lang="es-MX" sz="1800" dirty="0"/>
              <a:t> </a:t>
            </a:r>
            <a:r>
              <a:rPr lang="es-MX" sz="1800" dirty="0" err="1"/>
              <a:t>on</a:t>
            </a:r>
            <a:r>
              <a:rPr lang="es-MX" sz="1800" dirty="0"/>
              <a:t> </a:t>
            </a:r>
            <a:r>
              <a:rPr lang="es-MX" sz="1800" dirty="0" err="1"/>
              <a:t>cruise</a:t>
            </a:r>
            <a:r>
              <a:rPr lang="es-MX" sz="1800" dirty="0"/>
              <a:t> </a:t>
            </a:r>
            <a:r>
              <a:rPr lang="es-MX" sz="1800" dirty="0" err="1"/>
              <a:t>ships</a:t>
            </a:r>
            <a:r>
              <a:rPr lang="es-MX" sz="1800" dirty="0"/>
              <a:t>. </a:t>
            </a:r>
            <a:r>
              <a:rPr lang="es-MX" sz="1800" dirty="0" err="1"/>
              <a:t>Sensors</a:t>
            </a:r>
            <a:r>
              <a:rPr lang="es-MX" sz="1800" dirty="0"/>
              <a:t>, 19 (5). Descargado de http://www.mdpi.com/1424-8220/19/5/1060 </a:t>
            </a:r>
            <a:r>
              <a:rPr lang="es-MX" sz="1800" dirty="0" err="1"/>
              <a:t>doi</a:t>
            </a:r>
            <a:r>
              <a:rPr lang="es-MX" sz="1800" dirty="0"/>
              <a:t>: 10.3390/s19051060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s-MX" sz="1800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MX" sz="1800" dirty="0"/>
              <a:t>[8] Kim, J., </a:t>
            </a:r>
            <a:r>
              <a:rPr lang="es-MX" sz="1800" dirty="0" err="1"/>
              <a:t>Schiavon</a:t>
            </a:r>
            <a:r>
              <a:rPr lang="es-MX" sz="1800" dirty="0"/>
              <a:t>, S., y </a:t>
            </a:r>
            <a:r>
              <a:rPr lang="es-MX" sz="1800" dirty="0" err="1"/>
              <a:t>Brager</a:t>
            </a:r>
            <a:r>
              <a:rPr lang="es-MX" sz="1800" dirty="0"/>
              <a:t>, G. (2018, 01). Personal </a:t>
            </a:r>
            <a:r>
              <a:rPr lang="es-MX" sz="1800" dirty="0" err="1"/>
              <a:t>comfort</a:t>
            </a:r>
            <a:r>
              <a:rPr lang="es-MX" sz="1800" dirty="0"/>
              <a:t> </a:t>
            </a:r>
            <a:r>
              <a:rPr lang="es-MX" sz="1800" dirty="0" err="1"/>
              <a:t>models</a:t>
            </a:r>
            <a:r>
              <a:rPr lang="es-MX" sz="1800" dirty="0"/>
              <a:t> - a new </a:t>
            </a:r>
            <a:r>
              <a:rPr lang="es-MX" sz="1800" dirty="0" err="1"/>
              <a:t>paradigm</a:t>
            </a:r>
            <a:r>
              <a:rPr lang="es-MX" sz="1800" dirty="0"/>
              <a:t> in </a:t>
            </a:r>
            <a:r>
              <a:rPr lang="es-MX" sz="1800" dirty="0" err="1"/>
              <a:t>thermal</a:t>
            </a:r>
            <a:r>
              <a:rPr lang="es-MX" sz="1800" dirty="0"/>
              <a:t> </a:t>
            </a:r>
            <a:r>
              <a:rPr lang="es-MX" sz="1800" dirty="0" err="1"/>
              <a:t>comfort</a:t>
            </a:r>
            <a:r>
              <a:rPr lang="es-MX" sz="1800" dirty="0"/>
              <a:t> </a:t>
            </a:r>
            <a:r>
              <a:rPr lang="es-MX" sz="1800" dirty="0" err="1"/>
              <a:t>for</a:t>
            </a:r>
            <a:r>
              <a:rPr lang="es-MX" sz="1800" dirty="0"/>
              <a:t> </a:t>
            </a:r>
            <a:r>
              <a:rPr lang="es-MX" sz="1800" dirty="0" err="1"/>
              <a:t>occupant</a:t>
            </a:r>
            <a:r>
              <a:rPr lang="es-MX" sz="1800" dirty="0"/>
              <a:t> - </a:t>
            </a:r>
            <a:r>
              <a:rPr lang="es-MX" sz="1800" dirty="0" err="1"/>
              <a:t>centric</a:t>
            </a:r>
            <a:r>
              <a:rPr lang="es-MX" sz="1800" dirty="0"/>
              <a:t> </a:t>
            </a:r>
            <a:r>
              <a:rPr lang="es-MX" sz="1800" dirty="0" err="1"/>
              <a:t>environmental</a:t>
            </a:r>
            <a:r>
              <a:rPr lang="es-MX" sz="1800" dirty="0"/>
              <a:t> control. Building and Environment, 132 , 114-124. </a:t>
            </a:r>
          </a:p>
        </p:txBody>
      </p:sp>
    </p:spTree>
    <p:extLst>
      <p:ext uri="{BB962C8B-B14F-4D97-AF65-F5344CB8AC3E}">
        <p14:creationId xmlns:p14="http://schemas.microsoft.com/office/powerpoint/2010/main" val="20653322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2">
            <a:extLst>
              <a:ext uri="{FF2B5EF4-FFF2-40B4-BE49-F238E27FC236}">
                <a16:creationId xmlns:a16="http://schemas.microsoft.com/office/drawing/2014/main" id="{5E2ED02F-8F04-4733-839B-AD3D1EFFB644}"/>
              </a:ext>
            </a:extLst>
          </p:cNvPr>
          <p:cNvSpPr txBox="1">
            <a:spLocks/>
          </p:cNvSpPr>
          <p:nvPr/>
        </p:nvSpPr>
        <p:spPr>
          <a:xfrm>
            <a:off x="574735" y="1838324"/>
            <a:ext cx="11042523" cy="3419475"/>
          </a:xfrm>
          <a:prstGeom prst="rect">
            <a:avLst/>
          </a:prstGeom>
          <a:ln w="53975">
            <a:solidFill>
              <a:schemeClr val="accent2"/>
            </a:solidFill>
          </a:ln>
          <a:effectLst>
            <a:softEdge rad="0"/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Gracias por su atención</a:t>
            </a:r>
          </a:p>
          <a:p>
            <a:endParaRPr lang="es-MX" sz="4400" dirty="0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4E96DFB7-A444-4EE2-BD0E-785AF5813E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828800"/>
          </a:xfrm>
        </p:spPr>
        <p:txBody>
          <a:bodyPr anchor="ctr">
            <a:normAutofit/>
          </a:bodyPr>
          <a:lstStyle/>
          <a:p>
            <a:pPr algn="ctr"/>
            <a:r>
              <a:rPr lang="es-MX" sz="4000" dirty="0"/>
              <a:t>¿Alguna pregunta?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7D7B80E-6F47-420C-A2AE-B94BD5F16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73A1-BD1B-42BB-9C27-F16854B20A11}" type="slidenum">
              <a:rPr lang="es-MX" sz="2800" smtClean="0"/>
              <a:t>25</a:t>
            </a:fld>
            <a:endParaRPr lang="es-MX" sz="280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3C69A1F-3DE0-482D-A4AB-CAEA3D3E0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751" y="185076"/>
            <a:ext cx="2683607" cy="116912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E1F5D80-2BC0-46A5-86F3-5936688C5E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36" y="185077"/>
            <a:ext cx="901100" cy="1157376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D1E5FA2A-B966-43EF-8106-9B56ABC47905}"/>
              </a:ext>
            </a:extLst>
          </p:cNvPr>
          <p:cNvSpPr/>
          <p:nvPr/>
        </p:nvSpPr>
        <p:spPr>
          <a:xfrm>
            <a:off x="574736" y="90806"/>
            <a:ext cx="11042523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968FA10-A2C1-475D-98DD-96985E333D84}"/>
              </a:ext>
            </a:extLst>
          </p:cNvPr>
          <p:cNvSpPr/>
          <p:nvPr/>
        </p:nvSpPr>
        <p:spPr>
          <a:xfrm>
            <a:off x="574736" y="6721475"/>
            <a:ext cx="11042523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02893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>
            <a:extLst>
              <a:ext uri="{FF2B5EF4-FFF2-40B4-BE49-F238E27FC236}">
                <a16:creationId xmlns:a16="http://schemas.microsoft.com/office/drawing/2014/main" id="{CEF01BDA-5EEC-444F-8AD7-17E7FB50D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4735" y="1519350"/>
            <a:ext cx="11042523" cy="2495549"/>
          </a:xfrm>
          <a:ln w="53975">
            <a:solidFill>
              <a:schemeClr val="accent2"/>
            </a:solidFill>
          </a:ln>
          <a:effectLst>
            <a:softEdge rad="0"/>
          </a:effectLst>
        </p:spPr>
        <p:txBody>
          <a:bodyPr anchor="ctr">
            <a:noAutofit/>
          </a:bodyPr>
          <a:lstStyle/>
          <a:p>
            <a:r>
              <a:rPr lang="es-E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Estrategias para el Confort Térmico de Grupos en Aplicaciones de Inteligencia Ambiental</a:t>
            </a:r>
            <a:br>
              <a:rPr lang="es-E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s-MX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Jorge Luis Jácome Domínguez*</a:t>
            </a:r>
            <a:endParaRPr lang="es-MX" sz="4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DA785EE-72AE-4E3C-B95C-4A114BD34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751" y="185076"/>
            <a:ext cx="2683607" cy="1169127"/>
          </a:xfrm>
          <a:prstGeom prst="rect">
            <a:avLst/>
          </a:prstGeom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EF635664-E60D-451C-BFD7-F107F25BBEF7}"/>
              </a:ext>
            </a:extLst>
          </p:cNvPr>
          <p:cNvSpPr txBox="1">
            <a:spLocks/>
          </p:cNvSpPr>
          <p:nvPr/>
        </p:nvSpPr>
        <p:spPr>
          <a:xfrm>
            <a:off x="774338" y="4291126"/>
            <a:ext cx="10643315" cy="16560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Directores:</a:t>
            </a:r>
          </a:p>
          <a:p>
            <a:pPr algn="ctr"/>
            <a:r>
              <a:rPr lang="es-MX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DR. Edgard Iván Benítez Guerrero</a:t>
            </a:r>
          </a:p>
          <a:p>
            <a:pPr algn="ctr"/>
            <a:r>
              <a:rPr lang="es-MX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DR Guillermo Gilberto Molero Castillo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58A4EE7-ED41-415B-BC04-FA99B6D7E4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36" y="185077"/>
            <a:ext cx="901100" cy="1157376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28D3EE49-E573-4F10-8FF7-0BA5852F431F}"/>
              </a:ext>
            </a:extLst>
          </p:cNvPr>
          <p:cNvSpPr/>
          <p:nvPr/>
        </p:nvSpPr>
        <p:spPr>
          <a:xfrm>
            <a:off x="574736" y="90806"/>
            <a:ext cx="11042523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76214A1-E238-47B6-94C5-0D988FBA79D7}"/>
              </a:ext>
            </a:extLst>
          </p:cNvPr>
          <p:cNvSpPr/>
          <p:nvPr/>
        </p:nvSpPr>
        <p:spPr>
          <a:xfrm>
            <a:off x="574736" y="6721475"/>
            <a:ext cx="11042523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2C1E723-0DC1-6049-A201-42553818E079}"/>
              </a:ext>
            </a:extLst>
          </p:cNvPr>
          <p:cNvSpPr txBox="1"/>
          <p:nvPr/>
        </p:nvSpPr>
        <p:spPr>
          <a:xfrm>
            <a:off x="170334" y="6334369"/>
            <a:ext cx="118513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600" dirty="0">
                <a:latin typeface="Calibri (Cuerpo)"/>
              </a:rPr>
              <a:t>* Becario CONACYT </a:t>
            </a:r>
            <a:r>
              <a:rPr lang="es-MX" sz="1600" b="0" i="0" u="none" strike="noStrike" baseline="0" dirty="0">
                <a:solidFill>
                  <a:srgbClr val="000000"/>
                </a:solidFill>
                <a:latin typeface="Calibri (Cuerpo)"/>
              </a:rPr>
              <a:t>930925. P</a:t>
            </a:r>
            <a:r>
              <a:rPr lang="es-MX" sz="1600" dirty="0"/>
              <a:t>royecto CONACYT “Infraestructura para Agilizar el Desarrollo de Sistemas Centrados en el Usuario” (Ref. 3053).</a:t>
            </a:r>
            <a:endParaRPr lang="es-MX" sz="1600" dirty="0">
              <a:latin typeface="Calibri (Cuerpo)"/>
            </a:endParaRPr>
          </a:p>
        </p:txBody>
      </p:sp>
    </p:spTree>
    <p:extLst>
      <p:ext uri="{BB962C8B-B14F-4D97-AF65-F5344CB8AC3E}">
        <p14:creationId xmlns:p14="http://schemas.microsoft.com/office/powerpoint/2010/main" val="2816308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3AE00-15B5-464D-A471-21C987E7F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483"/>
            <a:ext cx="10515600" cy="904875"/>
          </a:xfrm>
        </p:spPr>
        <p:txBody>
          <a:bodyPr>
            <a:normAutofit/>
          </a:bodyPr>
          <a:lstStyle/>
          <a:p>
            <a:pPr algn="just"/>
            <a:r>
              <a:rPr lang="es-ES" b="1" i="0" u="none" strike="noStrike" baseline="0" dirty="0">
                <a:latin typeface="Calibri (Cuerpo)"/>
              </a:rPr>
              <a:t>Condición</a:t>
            </a:r>
            <a:r>
              <a:rPr lang="es-ES" b="0" i="0" u="none" strike="noStrike" baseline="0" dirty="0">
                <a:latin typeface="Calibri (Cuerpo)"/>
              </a:rPr>
              <a:t> descrita como la </a:t>
            </a:r>
            <a:r>
              <a:rPr lang="es-ES" b="1" i="0" u="none" strike="noStrike" baseline="0" dirty="0">
                <a:latin typeface="Calibri (Cuerpo)"/>
              </a:rPr>
              <a:t>satisfacción</a:t>
            </a:r>
            <a:r>
              <a:rPr lang="es-ES" b="0" i="0" u="none" strike="noStrike" baseline="0" dirty="0">
                <a:latin typeface="Calibri (Cuerpo)"/>
              </a:rPr>
              <a:t> que una persona tiene con </a:t>
            </a:r>
            <a:r>
              <a:rPr lang="es-ES" b="1" i="0" u="none" strike="noStrike" baseline="0" dirty="0">
                <a:latin typeface="Calibri (Cuerpo)"/>
              </a:rPr>
              <a:t>respecto</a:t>
            </a:r>
            <a:r>
              <a:rPr lang="es-ES" b="0" i="0" u="none" strike="noStrike" baseline="0" dirty="0">
                <a:latin typeface="Calibri (Cuerpo)"/>
              </a:rPr>
              <a:t> de su </a:t>
            </a:r>
            <a:r>
              <a:rPr lang="es-ES" b="1" i="0" u="none" strike="noStrike" baseline="0" dirty="0">
                <a:latin typeface="Calibri (Cuerpo)"/>
              </a:rPr>
              <a:t>entorno térmico</a:t>
            </a:r>
            <a:r>
              <a:rPr lang="es-ES" b="0" i="0" u="none" strike="noStrike" baseline="0" dirty="0">
                <a:latin typeface="Calibri (Cuerpo)"/>
              </a:rPr>
              <a:t>.</a:t>
            </a:r>
            <a:endParaRPr lang="es-MX" dirty="0">
              <a:solidFill>
                <a:srgbClr val="FF0000"/>
              </a:solidFill>
              <a:latin typeface="Calibri (Cuerpo)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D623E0B-6283-A549-AE21-4AEDAA8E8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73A1-BD1B-42BB-9C27-F16854B20A11}" type="slidenum">
              <a:rPr lang="es-MX" sz="2800" smtClean="0"/>
              <a:t>3</a:t>
            </a:fld>
            <a:endParaRPr lang="es-MX" sz="2800"/>
          </a:p>
        </p:txBody>
      </p:sp>
      <p:sp>
        <p:nvSpPr>
          <p:cNvPr id="5" name="Cara sonriente 4">
            <a:extLst>
              <a:ext uri="{FF2B5EF4-FFF2-40B4-BE49-F238E27FC236}">
                <a16:creationId xmlns:a16="http://schemas.microsoft.com/office/drawing/2014/main" id="{77DD7A80-F20D-0240-9D2A-25D6CEA1A631}"/>
              </a:ext>
            </a:extLst>
          </p:cNvPr>
          <p:cNvSpPr/>
          <p:nvPr/>
        </p:nvSpPr>
        <p:spPr>
          <a:xfrm>
            <a:off x="4639451" y="2660437"/>
            <a:ext cx="1274618" cy="1274618"/>
          </a:xfrm>
          <a:prstGeom prst="smileyFace">
            <a:avLst/>
          </a:prstGeom>
          <a:solidFill>
            <a:srgbClr val="E6B27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+mj-lt"/>
            </a:endParaRPr>
          </a:p>
        </p:txBody>
      </p:sp>
      <p:sp>
        <p:nvSpPr>
          <p:cNvPr id="6" name="Cara sonriente 5">
            <a:extLst>
              <a:ext uri="{FF2B5EF4-FFF2-40B4-BE49-F238E27FC236}">
                <a16:creationId xmlns:a16="http://schemas.microsoft.com/office/drawing/2014/main" id="{370254B1-C0D8-E549-A24C-87723A7CF09E}"/>
              </a:ext>
            </a:extLst>
          </p:cNvPr>
          <p:cNvSpPr/>
          <p:nvPr/>
        </p:nvSpPr>
        <p:spPr>
          <a:xfrm>
            <a:off x="7211778" y="3519383"/>
            <a:ext cx="1274618" cy="1274618"/>
          </a:xfrm>
          <a:prstGeom prst="smileyFace">
            <a:avLst>
              <a:gd name="adj" fmla="val -4653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+mj-lt"/>
            </a:endParaRPr>
          </a:p>
        </p:txBody>
      </p:sp>
      <p:sp>
        <p:nvSpPr>
          <p:cNvPr id="7" name="Cara sonriente 6">
            <a:extLst>
              <a:ext uri="{FF2B5EF4-FFF2-40B4-BE49-F238E27FC236}">
                <a16:creationId xmlns:a16="http://schemas.microsoft.com/office/drawing/2014/main" id="{B45388A0-C06A-B24A-B163-792FFB7F7FD2}"/>
              </a:ext>
            </a:extLst>
          </p:cNvPr>
          <p:cNvSpPr/>
          <p:nvPr/>
        </p:nvSpPr>
        <p:spPr>
          <a:xfrm>
            <a:off x="330232" y="3536041"/>
            <a:ext cx="1274618" cy="1274618"/>
          </a:xfrm>
          <a:prstGeom prst="smileyFace">
            <a:avLst>
              <a:gd name="adj" fmla="val -4653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+mj-lt"/>
            </a:endParaRPr>
          </a:p>
        </p:txBody>
      </p:sp>
      <p:sp>
        <p:nvSpPr>
          <p:cNvPr id="8" name="Cara sonriente 7">
            <a:extLst>
              <a:ext uri="{FF2B5EF4-FFF2-40B4-BE49-F238E27FC236}">
                <a16:creationId xmlns:a16="http://schemas.microsoft.com/office/drawing/2014/main" id="{C770DF4B-F59E-BA4A-8ADB-28ED47BAE06F}"/>
              </a:ext>
            </a:extLst>
          </p:cNvPr>
          <p:cNvSpPr/>
          <p:nvPr/>
        </p:nvSpPr>
        <p:spPr>
          <a:xfrm>
            <a:off x="10579754" y="3536041"/>
            <a:ext cx="1274618" cy="1274618"/>
          </a:xfrm>
          <a:prstGeom prst="smileyFace">
            <a:avLst>
              <a:gd name="adj" fmla="val 305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+mj-lt"/>
            </a:endParaRPr>
          </a:p>
        </p:txBody>
      </p:sp>
      <p:sp>
        <p:nvSpPr>
          <p:cNvPr id="9" name="Bocadillo nube: nube 8">
            <a:extLst>
              <a:ext uri="{FF2B5EF4-FFF2-40B4-BE49-F238E27FC236}">
                <a16:creationId xmlns:a16="http://schemas.microsoft.com/office/drawing/2014/main" id="{D7741C60-366E-CC43-B726-465373AE0057}"/>
              </a:ext>
            </a:extLst>
          </p:cNvPr>
          <p:cNvSpPr/>
          <p:nvPr/>
        </p:nvSpPr>
        <p:spPr>
          <a:xfrm>
            <a:off x="6212011" y="2231311"/>
            <a:ext cx="1805712" cy="1089616"/>
          </a:xfrm>
          <a:prstGeom prst="cloudCallout">
            <a:avLst>
              <a:gd name="adj1" fmla="val 3816"/>
              <a:gd name="adj2" fmla="val 8538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latin typeface="+mj-lt"/>
                <a:cs typeface="Times New Roman" panose="02020603050405020304" pitchFamily="18" charset="0"/>
              </a:rPr>
              <a:t>Tengo frío</a:t>
            </a:r>
          </a:p>
        </p:txBody>
      </p:sp>
      <p:sp>
        <p:nvSpPr>
          <p:cNvPr id="10" name="Bocadillo nube: nube 9">
            <a:extLst>
              <a:ext uri="{FF2B5EF4-FFF2-40B4-BE49-F238E27FC236}">
                <a16:creationId xmlns:a16="http://schemas.microsoft.com/office/drawing/2014/main" id="{DE41AE0B-CF25-1342-9874-4BE47D911100}"/>
              </a:ext>
            </a:extLst>
          </p:cNvPr>
          <p:cNvSpPr/>
          <p:nvPr/>
        </p:nvSpPr>
        <p:spPr>
          <a:xfrm>
            <a:off x="8469243" y="2167963"/>
            <a:ext cx="2932546" cy="1488130"/>
          </a:xfrm>
          <a:prstGeom prst="cloudCallout">
            <a:avLst>
              <a:gd name="adj1" fmla="val 21676"/>
              <a:gd name="adj2" fmla="val 6253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latin typeface="+mj-lt"/>
                <a:cs typeface="Times New Roman" panose="02020603050405020304" pitchFamily="18" charset="0"/>
              </a:rPr>
              <a:t>No me siento a gusto</a:t>
            </a:r>
          </a:p>
        </p:txBody>
      </p:sp>
      <p:sp>
        <p:nvSpPr>
          <p:cNvPr id="11" name="Bocadillo nube: nube 10">
            <a:extLst>
              <a:ext uri="{FF2B5EF4-FFF2-40B4-BE49-F238E27FC236}">
                <a16:creationId xmlns:a16="http://schemas.microsoft.com/office/drawing/2014/main" id="{F5405292-542C-7949-A579-CE272F1E3CE3}"/>
              </a:ext>
            </a:extLst>
          </p:cNvPr>
          <p:cNvSpPr/>
          <p:nvPr/>
        </p:nvSpPr>
        <p:spPr>
          <a:xfrm>
            <a:off x="507627" y="2428107"/>
            <a:ext cx="2697018" cy="892820"/>
          </a:xfrm>
          <a:prstGeom prst="cloudCallout">
            <a:avLst>
              <a:gd name="adj1" fmla="val -25366"/>
              <a:gd name="adj2" fmla="val 65425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latin typeface="+mj-lt"/>
                <a:cs typeface="Times New Roman" panose="02020603050405020304" pitchFamily="18" charset="0"/>
              </a:rPr>
              <a:t>Tengo calor</a:t>
            </a:r>
          </a:p>
        </p:txBody>
      </p:sp>
      <p:sp>
        <p:nvSpPr>
          <p:cNvPr id="12" name="Bocadillo nube: nube 11">
            <a:extLst>
              <a:ext uri="{FF2B5EF4-FFF2-40B4-BE49-F238E27FC236}">
                <a16:creationId xmlns:a16="http://schemas.microsoft.com/office/drawing/2014/main" id="{0EE793DD-D019-4342-ACFC-4EA15F4FB6A7}"/>
              </a:ext>
            </a:extLst>
          </p:cNvPr>
          <p:cNvSpPr/>
          <p:nvPr/>
        </p:nvSpPr>
        <p:spPr>
          <a:xfrm>
            <a:off x="2270995" y="3433215"/>
            <a:ext cx="2235200" cy="1329576"/>
          </a:xfrm>
          <a:prstGeom prst="cloudCallout">
            <a:avLst>
              <a:gd name="adj1" fmla="val 48457"/>
              <a:gd name="adj2" fmla="val -66065"/>
            </a:avLst>
          </a:prstGeom>
          <a:solidFill>
            <a:srgbClr val="E6B27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latin typeface="+mj-lt"/>
                <a:cs typeface="Times New Roman" panose="02020603050405020304" pitchFamily="18" charset="0"/>
              </a:rPr>
              <a:t>Yo si estoy bien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2537078B-CA8F-4B16-BC8C-270C50A42C7B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9812415" cy="90487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>
                <a:solidFill>
                  <a:schemeClr val="bg1"/>
                </a:solidFill>
              </a:rPr>
              <a:t>Confort Térmico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0F0B265B-C1FA-4CEB-9DD2-E34E861B3F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887" y="136525"/>
            <a:ext cx="1459825" cy="63598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093606F7-61A9-4690-9602-C06D287CB9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100" y="55677"/>
            <a:ext cx="558102" cy="716828"/>
          </a:xfrm>
          <a:prstGeom prst="rect">
            <a:avLst/>
          </a:prstGeom>
        </p:spPr>
      </p:pic>
      <p:sp>
        <p:nvSpPr>
          <p:cNvPr id="19" name="Marcador de contenido 2">
            <a:extLst>
              <a:ext uri="{FF2B5EF4-FFF2-40B4-BE49-F238E27FC236}">
                <a16:creationId xmlns:a16="http://schemas.microsoft.com/office/drawing/2014/main" id="{DDBE16B1-3D65-42EF-82C7-077B33B30B4D}"/>
              </a:ext>
            </a:extLst>
          </p:cNvPr>
          <p:cNvSpPr txBox="1">
            <a:spLocks/>
          </p:cNvSpPr>
          <p:nvPr/>
        </p:nvSpPr>
        <p:spPr>
          <a:xfrm>
            <a:off x="838200" y="5226388"/>
            <a:ext cx="10515600" cy="1110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/>
              <a:t>El estándar </a:t>
            </a:r>
            <a:r>
              <a:rPr lang="es-ES" b="1" dirty="0"/>
              <a:t>ASHRAE 55 define</a:t>
            </a:r>
            <a:r>
              <a:rPr lang="es-ES" dirty="0"/>
              <a:t> al conjunto de </a:t>
            </a:r>
            <a:r>
              <a:rPr lang="es-ES" b="1" dirty="0"/>
              <a:t>características</a:t>
            </a:r>
            <a:r>
              <a:rPr lang="es-ES" dirty="0"/>
              <a:t> y </a:t>
            </a:r>
            <a:r>
              <a:rPr lang="es-ES" b="1" dirty="0"/>
              <a:t>métodos tradicionalmente </a:t>
            </a:r>
            <a:r>
              <a:rPr lang="es-ES" dirty="0"/>
              <a:t>utilizados para </a:t>
            </a:r>
            <a:r>
              <a:rPr lang="es-ES" b="1" dirty="0"/>
              <a:t>medir</a:t>
            </a:r>
            <a:r>
              <a:rPr lang="es-ES" dirty="0"/>
              <a:t> esta </a:t>
            </a:r>
            <a:r>
              <a:rPr lang="es-ES" b="1" dirty="0"/>
              <a:t>condición</a:t>
            </a:r>
            <a:r>
              <a:rPr lang="es-ES" dirty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14329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B5E2366B-AF0E-432F-B410-786233FAA8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2471877"/>
              </p:ext>
            </p:extLst>
          </p:nvPr>
        </p:nvGraphicFramePr>
        <p:xfrm>
          <a:off x="108288" y="1308123"/>
          <a:ext cx="11937324" cy="462524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935838">
                  <a:extLst>
                    <a:ext uri="{9D8B030D-6E8A-4147-A177-3AD203B41FA5}">
                      <a16:colId xmlns:a16="http://schemas.microsoft.com/office/drawing/2014/main" val="322223037"/>
                    </a:ext>
                  </a:extLst>
                </a:gridCol>
                <a:gridCol w="1965774">
                  <a:extLst>
                    <a:ext uri="{9D8B030D-6E8A-4147-A177-3AD203B41FA5}">
                      <a16:colId xmlns:a16="http://schemas.microsoft.com/office/drawing/2014/main" val="302198549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2576657847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36293386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69177738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34365973"/>
                    </a:ext>
                  </a:extLst>
                </a:gridCol>
                <a:gridCol w="1777662">
                  <a:extLst>
                    <a:ext uri="{9D8B030D-6E8A-4147-A177-3AD203B41FA5}">
                      <a16:colId xmlns:a16="http://schemas.microsoft.com/office/drawing/2014/main" val="2333929589"/>
                    </a:ext>
                  </a:extLst>
                </a:gridCol>
              </a:tblGrid>
              <a:tr h="662841">
                <a:tc>
                  <a:txBody>
                    <a:bodyPr/>
                    <a:lstStyle/>
                    <a:p>
                      <a:pPr marL="0" marR="0" indent="0" algn="ctr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2000" dirty="0">
                        <a:effectLst/>
                        <a:latin typeface="Calibri (Cuerpo)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  <a:latin typeface="Calibri (Cuerpo)"/>
                        </a:rPr>
                        <a:t>Autores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  <a:latin typeface="Calibri (Cuerpo)"/>
                        </a:rPr>
                        <a:t>Métodos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  <a:latin typeface="Calibri (Cuerpo)"/>
                        </a:rPr>
                        <a:t>Aspectos Antropométricos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  <a:latin typeface="Calibri (Cuerpo)"/>
                        </a:rPr>
                        <a:t>Aspectos Demográficos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  <a:latin typeface="Calibri (Cuerpo)"/>
                        </a:rPr>
                        <a:t>Preferencias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  <a:latin typeface="Calibri (Cuerpo)"/>
                        </a:rPr>
                        <a:t>Variables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25537340"/>
                  </a:ext>
                </a:extLst>
              </a:tr>
              <a:tr h="441894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b="1" dirty="0">
                          <a:effectLst/>
                          <a:latin typeface="Calibri (Cuerpo)"/>
                        </a:rPr>
                        <a:t>Trabajos de Confort Personal</a:t>
                      </a:r>
                    </a:p>
                  </a:txBody>
                  <a:tcPr marL="0" marR="0" marT="0" marB="0" vert="vert270" anchor="ctr"/>
                </a:tc>
                <a:tc>
                  <a:txBody>
                    <a:bodyPr/>
                    <a:lstStyle/>
                    <a:p>
                      <a:pPr marL="0" marR="0" indent="0" algn="l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dirty="0">
                          <a:effectLst/>
                          <a:latin typeface="Calibri (Cuerpo)"/>
                        </a:rPr>
                        <a:t>Aguilera y cols. (2019)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dirty="0">
                          <a:effectLst/>
                          <a:latin typeface="Calibri (Cuerpo)"/>
                        </a:rPr>
                        <a:t>TPV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dirty="0">
                          <a:effectLst/>
                          <a:latin typeface="Calibri (Cuerpo)"/>
                        </a:rPr>
                        <a:t>-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dirty="0">
                          <a:effectLst/>
                          <a:latin typeface="Calibri (Cuerpo)"/>
                        </a:rPr>
                        <a:t>-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dirty="0">
                          <a:effectLst/>
                          <a:latin typeface="Calibri (Cuerpo)"/>
                        </a:rPr>
                        <a:t>X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000" b="0" dirty="0">
                          <a:effectLst/>
                          <a:latin typeface="Calibri (Cuerpo)"/>
                        </a:rPr>
                        <a:t>Primarias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40816905"/>
                  </a:ext>
                </a:extLst>
              </a:tr>
              <a:tr h="222570">
                <a:tc vMerge="1">
                  <a:txBody>
                    <a:bodyPr/>
                    <a:lstStyle/>
                    <a:p>
                      <a:pPr marL="0" marR="0" indent="0" algn="l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800" b="0" dirty="0">
                        <a:effectLst/>
                        <a:latin typeface="Calibri (Cuerpo)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dirty="0">
                          <a:effectLst/>
                          <a:latin typeface="Calibri (Cuerpo)"/>
                        </a:rPr>
                        <a:t>Kim y cols. (2018)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dirty="0">
                          <a:effectLst/>
                          <a:latin typeface="Calibri (Cuerpo)"/>
                        </a:rPr>
                        <a:t>PMV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dirty="0">
                          <a:effectLst/>
                          <a:latin typeface="Calibri (Cuerpo)"/>
                        </a:rPr>
                        <a:t>X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dirty="0">
                          <a:effectLst/>
                          <a:latin typeface="Calibri (Cuerpo)"/>
                        </a:rPr>
                        <a:t>X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dirty="0">
                          <a:effectLst/>
                          <a:latin typeface="Calibri (Cuerpo)"/>
                        </a:rPr>
                        <a:t>X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dirty="0">
                          <a:effectLst/>
                          <a:latin typeface="Calibri (Cuerpo)"/>
                        </a:rPr>
                        <a:t>Primarias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40527539"/>
                  </a:ext>
                </a:extLst>
              </a:tr>
              <a:tr h="441894">
                <a:tc vMerge="1">
                  <a:txBody>
                    <a:bodyPr/>
                    <a:lstStyle/>
                    <a:p>
                      <a:pPr marL="0" marR="0" indent="0" algn="l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800" b="0" dirty="0">
                        <a:effectLst/>
                        <a:latin typeface="Calibri (Cuerpo)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dirty="0" err="1">
                          <a:effectLst/>
                          <a:latin typeface="Calibri (Cuerpo)"/>
                        </a:rPr>
                        <a:t>Nolich</a:t>
                      </a:r>
                      <a:r>
                        <a:rPr lang="es-MX" sz="2000" b="0" dirty="0">
                          <a:effectLst/>
                          <a:latin typeface="Calibri (Cuerpo)"/>
                        </a:rPr>
                        <a:t> y cols. (2019)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dirty="0">
                          <a:effectLst/>
                          <a:latin typeface="Calibri (Cuerpo)"/>
                        </a:rPr>
                        <a:t>PMV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dirty="0">
                          <a:effectLst/>
                          <a:latin typeface="Calibri (Cuerpo)"/>
                        </a:rPr>
                        <a:t>-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dirty="0">
                          <a:effectLst/>
                          <a:latin typeface="Calibri (Cuerpo)"/>
                        </a:rPr>
                        <a:t>-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dirty="0">
                          <a:effectLst/>
                          <a:latin typeface="Calibri (Cuerpo)"/>
                        </a:rPr>
                        <a:t>X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000" b="0" dirty="0">
                          <a:effectLst/>
                          <a:latin typeface="Calibri (Cuerpo)"/>
                        </a:rPr>
                        <a:t>Primarias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5676261"/>
                  </a:ext>
                </a:extLst>
              </a:tr>
              <a:tr h="441894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b="1" dirty="0">
                          <a:effectLst/>
                          <a:latin typeface="Calibri (Cuerpo)"/>
                        </a:rPr>
                        <a:t>Trabajos de Confort Grupal</a:t>
                      </a:r>
                    </a:p>
                  </a:txBody>
                  <a:tcPr marL="0" marR="0" marT="0" marB="0" vert="vert270" anchor="ctr"/>
                </a:tc>
                <a:tc>
                  <a:txBody>
                    <a:bodyPr/>
                    <a:lstStyle/>
                    <a:p>
                      <a:pPr marL="0" marR="0" indent="0" algn="l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1" dirty="0">
                          <a:effectLst/>
                          <a:latin typeface="Calibri (Cuerpo)"/>
                        </a:rPr>
                        <a:t>Escandón y cols.(2019)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1" dirty="0">
                          <a:effectLst/>
                          <a:latin typeface="Calibri (Cuerpo)"/>
                        </a:rPr>
                        <a:t>RNA (PMV, PPD, </a:t>
                      </a:r>
                      <a:r>
                        <a:rPr lang="es-MX" sz="2000" b="1" dirty="0" err="1">
                          <a:effectLst/>
                          <a:latin typeface="Calibri (Cuerpo)"/>
                        </a:rPr>
                        <a:t>Tco</a:t>
                      </a:r>
                      <a:r>
                        <a:rPr lang="es-MX" sz="2000" b="1" dirty="0">
                          <a:effectLst/>
                          <a:latin typeface="Calibri (Cuerpo)"/>
                        </a:rPr>
                        <a:t>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1" dirty="0">
                          <a:effectLst/>
                          <a:latin typeface="Calibri (Cuerpo)"/>
                        </a:rPr>
                        <a:t>-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1" dirty="0">
                          <a:effectLst/>
                          <a:latin typeface="Calibri (Cuerpo)"/>
                        </a:rPr>
                        <a:t>-</a:t>
                      </a:r>
                      <a:endParaRPr lang="es-MX" sz="2000" b="1">
                        <a:effectLst/>
                        <a:latin typeface="Calibri (Cuerpo)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1" dirty="0">
                          <a:effectLst/>
                          <a:latin typeface="Calibri (Cuerpo)"/>
                        </a:rPr>
                        <a:t>-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1" dirty="0">
                          <a:effectLst/>
                          <a:latin typeface="Calibri (Cuerpo)"/>
                        </a:rPr>
                        <a:t>Primarias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733703"/>
                  </a:ext>
                </a:extLst>
              </a:tr>
              <a:tr h="4418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2000" b="1" dirty="0">
                        <a:effectLst/>
                        <a:latin typeface="Calibri (Cuerpo)"/>
                      </a:endParaRPr>
                    </a:p>
                  </a:txBody>
                  <a:tcPr marL="0" marR="0" marT="0" marB="0" vert="vert270" anchor="ctr"/>
                </a:tc>
                <a:tc>
                  <a:txBody>
                    <a:bodyPr/>
                    <a:lstStyle/>
                    <a:p>
                      <a:pPr marL="0" marR="0" indent="0" algn="l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1" dirty="0">
                          <a:effectLst/>
                          <a:latin typeface="Calibri (Cuerpo)"/>
                        </a:rPr>
                        <a:t>Gómez-Romero y cols. (2018)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1" dirty="0">
                          <a:effectLst/>
                          <a:latin typeface="Calibri (Cuerpo)"/>
                        </a:rPr>
                        <a:t>PMV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1" dirty="0">
                          <a:effectLst/>
                          <a:latin typeface="Calibri (Cuerpo)"/>
                        </a:rPr>
                        <a:t>-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1" dirty="0">
                          <a:effectLst/>
                          <a:latin typeface="Calibri (Cuerpo)"/>
                        </a:rPr>
                        <a:t>-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1" dirty="0">
                          <a:effectLst/>
                          <a:latin typeface="Calibri (Cuerpo)"/>
                        </a:rPr>
                        <a:t>-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1" dirty="0">
                          <a:effectLst/>
                          <a:latin typeface="Calibri (Cuerpo)"/>
                        </a:rPr>
                        <a:t>Primarias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47019251"/>
                  </a:ext>
                </a:extLst>
              </a:tr>
              <a:tr h="4418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2000" b="1" dirty="0">
                        <a:effectLst/>
                        <a:latin typeface="Calibri (Cuerpo)"/>
                      </a:endParaRPr>
                    </a:p>
                  </a:txBody>
                  <a:tcPr marL="0" marR="0" marT="0" marB="0" vert="vert270" anchor="ctr"/>
                </a:tc>
                <a:tc>
                  <a:txBody>
                    <a:bodyPr/>
                    <a:lstStyle/>
                    <a:p>
                      <a:pPr marL="0" marR="0" indent="0" algn="l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1" dirty="0" err="1">
                          <a:effectLst/>
                          <a:latin typeface="Calibri (Cuerpo)"/>
                        </a:rPr>
                        <a:t>Marinakis</a:t>
                      </a:r>
                      <a:r>
                        <a:rPr lang="es-MX" sz="2000" b="1" dirty="0">
                          <a:effectLst/>
                          <a:latin typeface="Calibri (Cuerpo)"/>
                        </a:rPr>
                        <a:t> y </a:t>
                      </a:r>
                      <a:r>
                        <a:rPr lang="es-MX" sz="2000" b="1" dirty="0" err="1">
                          <a:effectLst/>
                          <a:latin typeface="Calibri (Cuerpo)"/>
                        </a:rPr>
                        <a:t>Doukas</a:t>
                      </a:r>
                      <a:r>
                        <a:rPr lang="es-MX" sz="2000" b="1" dirty="0">
                          <a:effectLst/>
                          <a:latin typeface="Calibri (Cuerpo)"/>
                        </a:rPr>
                        <a:t> (2018)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1" dirty="0">
                          <a:effectLst/>
                          <a:latin typeface="Calibri (Cuerpo)"/>
                        </a:rPr>
                        <a:t>Comparación (Reglas IF-THEN)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1" dirty="0">
                          <a:effectLst/>
                          <a:latin typeface="Calibri (Cuerpo)"/>
                        </a:rPr>
                        <a:t>-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1" dirty="0">
                          <a:effectLst/>
                          <a:latin typeface="Calibri (Cuerpo)"/>
                        </a:rPr>
                        <a:t>-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1" dirty="0">
                          <a:effectLst/>
                          <a:latin typeface="Calibri (Cuerpo)"/>
                        </a:rPr>
                        <a:t>X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1" dirty="0">
                          <a:effectLst/>
                          <a:latin typeface="Calibri (Cuerpo)"/>
                        </a:rPr>
                        <a:t>Temperatura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33857614"/>
                  </a:ext>
                </a:extLst>
              </a:tr>
              <a:tr h="4418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2000" b="1" dirty="0">
                        <a:effectLst/>
                        <a:latin typeface="Calibri (Cuerpo)"/>
                      </a:endParaRPr>
                    </a:p>
                  </a:txBody>
                  <a:tcPr marL="0" marR="0" marT="0" marB="0" vert="vert270" anchor="ctr"/>
                </a:tc>
                <a:tc>
                  <a:txBody>
                    <a:bodyPr/>
                    <a:lstStyle/>
                    <a:p>
                      <a:pPr marL="0" marR="0" indent="0" algn="l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1" dirty="0" err="1">
                          <a:effectLst/>
                          <a:latin typeface="Calibri (Cuerpo)"/>
                        </a:rPr>
                        <a:t>Martinez</a:t>
                      </a:r>
                      <a:r>
                        <a:rPr lang="es-MX" sz="2000" b="1" dirty="0">
                          <a:effectLst/>
                          <a:latin typeface="Calibri (Cuerpo)"/>
                        </a:rPr>
                        <a:t> y cols.(2014)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1" dirty="0">
                          <a:effectLst/>
                          <a:latin typeface="Calibri (Cuerpo)"/>
                        </a:rPr>
                        <a:t>PMV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1" dirty="0">
                          <a:effectLst/>
                          <a:latin typeface="Calibri (Cuerpo)"/>
                        </a:rPr>
                        <a:t>-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1" dirty="0">
                          <a:effectLst/>
                          <a:latin typeface="Calibri (Cuerpo)"/>
                        </a:rPr>
                        <a:t>-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1" dirty="0">
                          <a:effectLst/>
                          <a:latin typeface="Calibri (Cuerpo)"/>
                        </a:rPr>
                        <a:t>-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1" dirty="0">
                          <a:effectLst/>
                          <a:latin typeface="Calibri (Cuerpo)"/>
                        </a:rPr>
                        <a:t>Primarias + Niveles de gas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37745997"/>
                  </a:ext>
                </a:extLst>
              </a:tr>
            </a:tbl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D908D89-597F-491B-8533-0FC013C86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73A1-BD1B-42BB-9C27-F16854B20A11}" type="slidenum">
              <a:rPr lang="es-MX" sz="2800" smtClean="0"/>
              <a:t>4</a:t>
            </a:fld>
            <a:endParaRPr lang="es-MX" sz="280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ACC2F54-B8C4-40C9-BEC1-264C39B13524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9812415" cy="90487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>
                <a:solidFill>
                  <a:schemeClr val="bg1"/>
                </a:solidFill>
              </a:rPr>
              <a:t>Soluciones de AmI para Confort Térmico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3B461D5-D089-4E47-A808-50E7C2EE1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887" y="136525"/>
            <a:ext cx="1459825" cy="63598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3755152E-916B-4B5F-B8C1-80C9C9C3E2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100" y="55677"/>
            <a:ext cx="558102" cy="71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431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FE59B11-B614-446B-B809-102B0EFA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73A1-BD1B-42BB-9C27-F16854B20A11}" type="slidenum">
              <a:rPr lang="es-MX" sz="2800" smtClean="0"/>
              <a:t>5</a:t>
            </a:fld>
            <a:endParaRPr lang="es-MX" sz="280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A19231E7-EFBD-4054-8234-ABD6968A0CD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812415" cy="90487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>
                <a:solidFill>
                  <a:schemeClr val="bg1"/>
                </a:solidFill>
              </a:rPr>
              <a:t>Objetivo General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06FCD7F7-ACB5-4081-89F2-F94FF33538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887" y="136525"/>
            <a:ext cx="1459825" cy="63598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CF4812E5-4231-470C-A3C5-DC709D8F53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100" y="55677"/>
            <a:ext cx="558102" cy="716828"/>
          </a:xfrm>
          <a:prstGeom prst="rect">
            <a:avLst/>
          </a:prstGeom>
        </p:spPr>
      </p:pic>
      <p:sp>
        <p:nvSpPr>
          <p:cNvPr id="26" name="Marcador de contenido 2">
            <a:extLst>
              <a:ext uri="{FF2B5EF4-FFF2-40B4-BE49-F238E27FC236}">
                <a16:creationId xmlns:a16="http://schemas.microsoft.com/office/drawing/2014/main" id="{FE26B8A5-0CE6-415A-9787-1ED0FE098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66732"/>
            <a:ext cx="10515600" cy="1783226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s-ES" dirty="0"/>
              <a:t>Comprobar, a través de una solución de </a:t>
            </a:r>
            <a:r>
              <a:rPr lang="es-ES" b="1" dirty="0" err="1"/>
              <a:t>AmI</a:t>
            </a:r>
            <a:r>
              <a:rPr lang="es-ES" dirty="0"/>
              <a:t> que considere aspectos </a:t>
            </a:r>
            <a:r>
              <a:rPr lang="es-ES" b="1" dirty="0"/>
              <a:t>individuales</a:t>
            </a:r>
            <a:r>
              <a:rPr lang="es-ES" dirty="0"/>
              <a:t> y utilice </a:t>
            </a:r>
            <a:r>
              <a:rPr lang="es-ES" b="1" dirty="0"/>
              <a:t>estrategias</a:t>
            </a:r>
            <a:r>
              <a:rPr lang="es-ES" dirty="0"/>
              <a:t> de toma de decisión grupal, si se pueden obtener mejores resultados de </a:t>
            </a:r>
            <a:r>
              <a:rPr lang="es-ES" b="1" dirty="0"/>
              <a:t>Confort Térmico Grupal</a:t>
            </a:r>
            <a:r>
              <a:rPr lang="es-ES" dirty="0"/>
              <a:t>, que bajo un </a:t>
            </a:r>
            <a:r>
              <a:rPr lang="es-ES" b="1" dirty="0"/>
              <a:t>enfoque tradicional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2707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BFABB-C177-48C0-964A-121860516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812415" cy="904875"/>
          </a:xfrm>
          <a:solidFill>
            <a:schemeClr val="accent2"/>
          </a:solidFill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Contenido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1D4347B-7869-47AE-BA9D-4A82C13EB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73A1-BD1B-42BB-9C27-F16854B20A11}" type="slidenum">
              <a:rPr lang="es-MX" sz="2800" smtClean="0"/>
              <a:t>6</a:t>
            </a:fld>
            <a:endParaRPr lang="es-MX" sz="280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8AC1559-1B67-4138-A9FD-FEBC1D8D03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887" y="136525"/>
            <a:ext cx="1459825" cy="63598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D57746F-AC69-4627-AA7D-A4B27AC6AB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100" y="55677"/>
            <a:ext cx="558102" cy="716828"/>
          </a:xfrm>
          <a:prstGeom prst="rect">
            <a:avLst/>
          </a:prstGeom>
        </p:spPr>
      </p:pic>
      <p:sp>
        <p:nvSpPr>
          <p:cNvPr id="32" name="CuadroTexto 31">
            <a:extLst>
              <a:ext uri="{FF2B5EF4-FFF2-40B4-BE49-F238E27FC236}">
                <a16:creationId xmlns:a16="http://schemas.microsoft.com/office/drawing/2014/main" id="{B3EE600D-BBEF-4668-9C2F-5CF3DC2567DD}"/>
              </a:ext>
            </a:extLst>
          </p:cNvPr>
          <p:cNvSpPr txBox="1"/>
          <p:nvPr/>
        </p:nvSpPr>
        <p:spPr>
          <a:xfrm>
            <a:off x="3353974" y="2642065"/>
            <a:ext cx="3264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Diseño de la solución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CB11AEB9-3FC7-4273-B217-A4FD11574708}"/>
              </a:ext>
            </a:extLst>
          </p:cNvPr>
          <p:cNvSpPr txBox="1"/>
          <p:nvPr/>
        </p:nvSpPr>
        <p:spPr>
          <a:xfrm>
            <a:off x="3353974" y="3551144"/>
            <a:ext cx="4026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Implementación prototipo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7349CC7C-07AF-4283-A7B0-24C6C0C27FF0}"/>
              </a:ext>
            </a:extLst>
          </p:cNvPr>
          <p:cNvSpPr txBox="1"/>
          <p:nvPr/>
        </p:nvSpPr>
        <p:spPr>
          <a:xfrm>
            <a:off x="3353974" y="4460223"/>
            <a:ext cx="4481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Experimentación y resultados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2C4201BF-5A47-4422-97F2-6B168BFD23E3}"/>
              </a:ext>
            </a:extLst>
          </p:cNvPr>
          <p:cNvSpPr txBox="1"/>
          <p:nvPr/>
        </p:nvSpPr>
        <p:spPr>
          <a:xfrm>
            <a:off x="3353974" y="5374009"/>
            <a:ext cx="4748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Conclusiones y trabajos futuros</a:t>
            </a:r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744CCD26-42B5-4666-BC77-858592664371}"/>
              </a:ext>
            </a:extLst>
          </p:cNvPr>
          <p:cNvCxnSpPr>
            <a:cxnSpLocks/>
          </p:cNvCxnSpPr>
          <p:nvPr/>
        </p:nvCxnSpPr>
        <p:spPr>
          <a:xfrm>
            <a:off x="2824394" y="2242065"/>
            <a:ext cx="0" cy="395288"/>
          </a:xfrm>
          <a:prstGeom prst="line">
            <a:avLst/>
          </a:prstGeom>
          <a:ln w="476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Hexágono 37">
            <a:extLst>
              <a:ext uri="{FF2B5EF4-FFF2-40B4-BE49-F238E27FC236}">
                <a16:creationId xmlns:a16="http://schemas.microsoft.com/office/drawing/2014/main" id="{822A3ED3-C31E-4288-B06F-359BA65D49DF}"/>
              </a:ext>
            </a:extLst>
          </p:cNvPr>
          <p:cNvSpPr/>
          <p:nvPr/>
        </p:nvSpPr>
        <p:spPr>
          <a:xfrm>
            <a:off x="2515460" y="1723562"/>
            <a:ext cx="617868" cy="532644"/>
          </a:xfrm>
          <a:prstGeom prst="hexagon">
            <a:avLst/>
          </a:prstGeom>
          <a:solidFill>
            <a:schemeClr val="accent6"/>
          </a:solidFill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4D291DB0-5508-4FDC-B277-95F29D72D49A}"/>
              </a:ext>
            </a:extLst>
          </p:cNvPr>
          <p:cNvCxnSpPr>
            <a:cxnSpLocks/>
          </p:cNvCxnSpPr>
          <p:nvPr/>
        </p:nvCxnSpPr>
        <p:spPr>
          <a:xfrm>
            <a:off x="2824394" y="3155856"/>
            <a:ext cx="0" cy="395288"/>
          </a:xfrm>
          <a:prstGeom prst="line">
            <a:avLst/>
          </a:prstGeom>
          <a:ln w="476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exágono 39">
            <a:extLst>
              <a:ext uri="{FF2B5EF4-FFF2-40B4-BE49-F238E27FC236}">
                <a16:creationId xmlns:a16="http://schemas.microsoft.com/office/drawing/2014/main" id="{F35C913C-6FA8-4581-862D-E211865EE368}"/>
              </a:ext>
            </a:extLst>
          </p:cNvPr>
          <p:cNvSpPr/>
          <p:nvPr/>
        </p:nvSpPr>
        <p:spPr>
          <a:xfrm>
            <a:off x="2515460" y="2637353"/>
            <a:ext cx="617868" cy="532644"/>
          </a:xfrm>
          <a:prstGeom prst="hexagon">
            <a:avLst/>
          </a:prstGeom>
          <a:solidFill>
            <a:schemeClr val="bg1"/>
          </a:solidFill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FAB7CF6C-B5E0-4AE4-92E0-C7C8A51A4AA0}"/>
              </a:ext>
            </a:extLst>
          </p:cNvPr>
          <p:cNvCxnSpPr>
            <a:cxnSpLocks/>
          </p:cNvCxnSpPr>
          <p:nvPr/>
        </p:nvCxnSpPr>
        <p:spPr>
          <a:xfrm>
            <a:off x="2824394" y="4069647"/>
            <a:ext cx="0" cy="395288"/>
          </a:xfrm>
          <a:prstGeom prst="line">
            <a:avLst/>
          </a:prstGeom>
          <a:ln w="476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Hexágono 41">
            <a:extLst>
              <a:ext uri="{FF2B5EF4-FFF2-40B4-BE49-F238E27FC236}">
                <a16:creationId xmlns:a16="http://schemas.microsoft.com/office/drawing/2014/main" id="{92483963-519C-4A2E-A087-D3554C4C99A0}"/>
              </a:ext>
            </a:extLst>
          </p:cNvPr>
          <p:cNvSpPr/>
          <p:nvPr/>
        </p:nvSpPr>
        <p:spPr>
          <a:xfrm>
            <a:off x="2515460" y="3551144"/>
            <a:ext cx="617868" cy="532644"/>
          </a:xfrm>
          <a:prstGeom prst="hexagon">
            <a:avLst/>
          </a:prstGeom>
          <a:solidFill>
            <a:schemeClr val="bg1"/>
          </a:solidFill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1BD9DE24-FAD7-4B04-AB45-1E4E61C01461}"/>
              </a:ext>
            </a:extLst>
          </p:cNvPr>
          <p:cNvCxnSpPr>
            <a:cxnSpLocks/>
          </p:cNvCxnSpPr>
          <p:nvPr/>
        </p:nvCxnSpPr>
        <p:spPr>
          <a:xfrm>
            <a:off x="2824394" y="4983438"/>
            <a:ext cx="0" cy="395288"/>
          </a:xfrm>
          <a:prstGeom prst="line">
            <a:avLst/>
          </a:prstGeom>
          <a:ln w="476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Hexágono 43">
            <a:extLst>
              <a:ext uri="{FF2B5EF4-FFF2-40B4-BE49-F238E27FC236}">
                <a16:creationId xmlns:a16="http://schemas.microsoft.com/office/drawing/2014/main" id="{BA4E8779-9234-4A9E-B0BE-BAB7E46339DA}"/>
              </a:ext>
            </a:extLst>
          </p:cNvPr>
          <p:cNvSpPr/>
          <p:nvPr/>
        </p:nvSpPr>
        <p:spPr>
          <a:xfrm>
            <a:off x="2515460" y="4464935"/>
            <a:ext cx="617868" cy="532644"/>
          </a:xfrm>
          <a:prstGeom prst="hexagon">
            <a:avLst/>
          </a:prstGeom>
          <a:solidFill>
            <a:schemeClr val="bg1"/>
          </a:solidFill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Hexágono 45">
            <a:extLst>
              <a:ext uri="{FF2B5EF4-FFF2-40B4-BE49-F238E27FC236}">
                <a16:creationId xmlns:a16="http://schemas.microsoft.com/office/drawing/2014/main" id="{D8585E59-3A93-46A5-A44A-9232C169F687}"/>
              </a:ext>
            </a:extLst>
          </p:cNvPr>
          <p:cNvSpPr/>
          <p:nvPr/>
        </p:nvSpPr>
        <p:spPr>
          <a:xfrm>
            <a:off x="2515460" y="5378726"/>
            <a:ext cx="617868" cy="532644"/>
          </a:xfrm>
          <a:prstGeom prst="hexagon">
            <a:avLst/>
          </a:prstGeom>
          <a:solidFill>
            <a:schemeClr val="bg1"/>
          </a:solidFill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1667DB9-DBD5-A74E-B9C4-F28F1A8FAB59}"/>
              </a:ext>
            </a:extLst>
          </p:cNvPr>
          <p:cNvSpPr txBox="1"/>
          <p:nvPr/>
        </p:nvSpPr>
        <p:spPr>
          <a:xfrm>
            <a:off x="3255139" y="1712441"/>
            <a:ext cx="20318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3282721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D32A2F1-6510-574E-951C-026D87F84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73A1-BD1B-42BB-9C27-F16854B20A11}" type="slidenum">
              <a:rPr lang="es-MX" sz="2800" smtClean="0"/>
              <a:t>7</a:t>
            </a:fld>
            <a:endParaRPr lang="es-MX" sz="2800"/>
          </a:p>
        </p:txBody>
      </p:sp>
      <p:graphicFrame>
        <p:nvGraphicFramePr>
          <p:cNvPr id="5" name="Marcador de contenido 3">
            <a:extLst>
              <a:ext uri="{FF2B5EF4-FFF2-40B4-BE49-F238E27FC236}">
                <a16:creationId xmlns:a16="http://schemas.microsoft.com/office/drawing/2014/main" id="{5C4AA2AC-62B4-9140-9A35-FFC4D3B1D8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7018066"/>
              </p:ext>
            </p:extLst>
          </p:nvPr>
        </p:nvGraphicFramePr>
        <p:xfrm>
          <a:off x="133865" y="1301725"/>
          <a:ext cx="11924269" cy="48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69291">
                  <a:extLst>
                    <a:ext uri="{9D8B030D-6E8A-4147-A177-3AD203B41FA5}">
                      <a16:colId xmlns:a16="http://schemas.microsoft.com/office/drawing/2014/main" val="926447925"/>
                    </a:ext>
                  </a:extLst>
                </a:gridCol>
                <a:gridCol w="2739116">
                  <a:extLst>
                    <a:ext uri="{9D8B030D-6E8A-4147-A177-3AD203B41FA5}">
                      <a16:colId xmlns:a16="http://schemas.microsoft.com/office/drawing/2014/main" val="889745651"/>
                    </a:ext>
                  </a:extLst>
                </a:gridCol>
                <a:gridCol w="7515862">
                  <a:extLst>
                    <a:ext uri="{9D8B030D-6E8A-4147-A177-3AD203B41FA5}">
                      <a16:colId xmlns:a16="http://schemas.microsoft.com/office/drawing/2014/main" val="2585330048"/>
                    </a:ext>
                  </a:extLst>
                </a:gridCol>
              </a:tblGrid>
              <a:tr h="585910">
                <a:tc>
                  <a:txBody>
                    <a:bodyPr/>
                    <a:lstStyle/>
                    <a:p>
                      <a:r>
                        <a:rPr lang="es-MX" sz="2400" dirty="0"/>
                        <a:t>Fuente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400" dirty="0"/>
                        <a:t>Estrategia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400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531581"/>
                  </a:ext>
                </a:extLst>
              </a:tr>
              <a:tr h="735134">
                <a:tc>
                  <a:txBody>
                    <a:bodyPr/>
                    <a:lstStyle/>
                    <a:p>
                      <a:pPr algn="just"/>
                      <a:r>
                        <a:rPr lang="es-MX" sz="2400" b="1" dirty="0"/>
                        <a:t>Estándar ASHRAE 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2400" b="1" kern="1200" dirty="0">
                          <a:solidFill>
                            <a:schemeClr val="dk1"/>
                          </a:solidFill>
                          <a:effectLst/>
                        </a:rPr>
                        <a:t>ASHRAE 55 (Tradicional)</a:t>
                      </a:r>
                      <a:endParaRPr lang="es-MX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2400" b="0" dirty="0"/>
                        <a:t>Representación uniforme al grupo.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8037973"/>
                  </a:ext>
                </a:extLst>
              </a:tr>
              <a:tr h="585910">
                <a:tc rowSpan="5">
                  <a:txBody>
                    <a:bodyPr/>
                    <a:lstStyle/>
                    <a:p>
                      <a:pPr algn="ctr"/>
                      <a:r>
                        <a:rPr lang="es-MX" sz="2800" b="1" dirty="0"/>
                        <a:t>Sistemas de Recomendación para Grupos (</a:t>
                      </a:r>
                      <a:r>
                        <a:rPr lang="es-MX" sz="2800" b="1" dirty="0" err="1"/>
                        <a:t>Masthoff</a:t>
                      </a:r>
                      <a:r>
                        <a:rPr lang="es-MX" sz="2800" b="1" dirty="0"/>
                        <a:t>, 2005)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es-MX" sz="2400" b="1" kern="1200" dirty="0">
                          <a:solidFill>
                            <a:schemeClr val="dk1"/>
                          </a:solidFill>
                          <a:effectLst/>
                        </a:rPr>
                        <a:t>Promedio</a:t>
                      </a:r>
                      <a:endParaRPr lang="es-MX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2400" dirty="0"/>
                        <a:t>Media del Confort Térmico del grupo.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5467021"/>
                  </a:ext>
                </a:extLst>
              </a:tr>
              <a:tr h="735134">
                <a:tc vMerge="1">
                  <a:txBody>
                    <a:bodyPr/>
                    <a:lstStyle/>
                    <a:p>
                      <a:endParaRPr lang="es-MX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400" b="1" kern="1200" dirty="0">
                          <a:solidFill>
                            <a:schemeClr val="dk1"/>
                          </a:solidFill>
                          <a:effectLst/>
                        </a:rPr>
                        <a:t>Placer máximo</a:t>
                      </a:r>
                      <a:endParaRPr lang="es-MX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2400" dirty="0"/>
                        <a:t>Confort Térmico votado por el miembro más satisfecho en el grupo.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8566269"/>
                  </a:ext>
                </a:extLst>
              </a:tr>
              <a:tr h="735134">
                <a:tc vMerge="1">
                  <a:txBody>
                    <a:bodyPr/>
                    <a:lstStyle/>
                    <a:p>
                      <a:endParaRPr lang="es-MX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400" b="1" kern="1200" dirty="0">
                          <a:solidFill>
                            <a:schemeClr val="dk1"/>
                          </a:solidFill>
                          <a:effectLst/>
                        </a:rPr>
                        <a:t>Miseria mínima</a:t>
                      </a:r>
                      <a:endParaRPr lang="es-MX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2400" dirty="0"/>
                        <a:t>Confort Térmico votado por el miembro menos satisfecho en el grupo.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069875"/>
                  </a:ext>
                </a:extLst>
              </a:tr>
              <a:tr h="585910">
                <a:tc vMerge="1">
                  <a:txBody>
                    <a:bodyPr/>
                    <a:lstStyle/>
                    <a:p>
                      <a:endParaRPr lang="es-MX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400" b="1" kern="1200" dirty="0">
                          <a:solidFill>
                            <a:schemeClr val="dk1"/>
                          </a:solidFill>
                          <a:effectLst/>
                        </a:rPr>
                        <a:t>El más respetado</a:t>
                      </a:r>
                      <a:endParaRPr lang="es-MX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2400" dirty="0"/>
                        <a:t>Confort Térmico votado por la persona de mayor jerarquía.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765289"/>
                  </a:ext>
                </a:extLst>
              </a:tr>
              <a:tr h="585910">
                <a:tc vMerge="1">
                  <a:txBody>
                    <a:bodyPr/>
                    <a:lstStyle/>
                    <a:p>
                      <a:endParaRPr lang="es-MX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400" b="1" kern="1200" dirty="0">
                          <a:solidFill>
                            <a:schemeClr val="dk1"/>
                          </a:solidFill>
                          <a:effectLst/>
                        </a:rPr>
                        <a:t>El más popular</a:t>
                      </a:r>
                      <a:endParaRPr lang="es-MX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2400" dirty="0"/>
                        <a:t>Confort Térmico con más votos en el grupo.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5423521"/>
                  </a:ext>
                </a:extLst>
              </a:tr>
            </a:tbl>
          </a:graphicData>
        </a:graphic>
      </p:graphicFrame>
      <p:sp>
        <p:nvSpPr>
          <p:cNvPr id="6" name="Título 1">
            <a:extLst>
              <a:ext uri="{FF2B5EF4-FFF2-40B4-BE49-F238E27FC236}">
                <a16:creationId xmlns:a16="http://schemas.microsoft.com/office/drawing/2014/main" id="{7EAF9FF2-E9FE-47E5-AE28-0F83C6BFD795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9812415" cy="90487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>
                <a:solidFill>
                  <a:schemeClr val="bg1"/>
                </a:solidFill>
              </a:rPr>
              <a:t>Estrategias de Confort Térmico Grupal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286B62D-CA29-414E-8319-8B6847FA83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887" y="136525"/>
            <a:ext cx="1459825" cy="63598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AF6139B-4DA9-4AB4-A6FD-32B2FB645D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100" y="55677"/>
            <a:ext cx="558102" cy="71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169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Marcador de número de diapositiva 40">
            <a:extLst>
              <a:ext uri="{FF2B5EF4-FFF2-40B4-BE49-F238E27FC236}">
                <a16:creationId xmlns:a16="http://schemas.microsoft.com/office/drawing/2014/main" id="{28B3D93A-E7F0-448A-B366-5F3F8C8F9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73A1-BD1B-42BB-9C27-F16854B20A11}" type="slidenum">
              <a:rPr lang="es-MX" sz="2800" smtClean="0"/>
              <a:t>8</a:t>
            </a:fld>
            <a:endParaRPr lang="es-MX" sz="280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E66C8F57-B319-4EEC-8F9F-8759C57B8FDC}"/>
              </a:ext>
            </a:extLst>
          </p:cNvPr>
          <p:cNvSpPr/>
          <p:nvPr/>
        </p:nvSpPr>
        <p:spPr>
          <a:xfrm>
            <a:off x="2706160" y="4133826"/>
            <a:ext cx="9183622" cy="18847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tx1"/>
                </a:solidFill>
              </a:rPr>
              <a:t>Personas un </a:t>
            </a:r>
            <a:r>
              <a:rPr lang="es-MX" sz="2000" b="1" dirty="0">
                <a:solidFill>
                  <a:schemeClr val="tx1"/>
                </a:solidFill>
              </a:rPr>
              <a:t>BMI</a:t>
            </a:r>
            <a:r>
              <a:rPr lang="es-MX" sz="2000" dirty="0">
                <a:solidFill>
                  <a:schemeClr val="tx1"/>
                </a:solidFill>
              </a:rPr>
              <a:t> alto son mas resistentes a condiciones frías.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tx1"/>
                </a:solidFill>
              </a:rPr>
              <a:t>Personas mayores de </a:t>
            </a:r>
            <a:r>
              <a:rPr lang="es-MX" sz="2000" b="1" dirty="0">
                <a:solidFill>
                  <a:schemeClr val="tx1"/>
                </a:solidFill>
              </a:rPr>
              <a:t>50 años </a:t>
            </a:r>
            <a:r>
              <a:rPr lang="es-MX" sz="2000" dirty="0">
                <a:solidFill>
                  <a:schemeClr val="tx1"/>
                </a:solidFill>
              </a:rPr>
              <a:t>toleran más las condiciones </a:t>
            </a:r>
            <a:r>
              <a:rPr lang="es-MX" sz="2000" b="1" dirty="0">
                <a:solidFill>
                  <a:schemeClr val="tx1"/>
                </a:solidFill>
              </a:rPr>
              <a:t>frías</a:t>
            </a:r>
            <a:r>
              <a:rPr lang="es-MX" sz="2000" dirty="0">
                <a:solidFill>
                  <a:schemeClr val="tx1"/>
                </a:solidFill>
              </a:rPr>
              <a:t>, excepto las mujeres.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tx1"/>
                </a:solidFill>
              </a:rPr>
              <a:t>Las </a:t>
            </a:r>
            <a:r>
              <a:rPr lang="es-MX" sz="2000" b="1" dirty="0">
                <a:solidFill>
                  <a:schemeClr val="tx1"/>
                </a:solidFill>
              </a:rPr>
              <a:t>mujeres</a:t>
            </a:r>
            <a:r>
              <a:rPr lang="es-MX" sz="2000" dirty="0">
                <a:solidFill>
                  <a:schemeClr val="tx1"/>
                </a:solidFill>
              </a:rPr>
              <a:t>, menores de </a:t>
            </a:r>
            <a:r>
              <a:rPr lang="es-MX" sz="2000" b="1" dirty="0">
                <a:solidFill>
                  <a:schemeClr val="tx1"/>
                </a:solidFill>
              </a:rPr>
              <a:t>50 años</a:t>
            </a:r>
            <a:r>
              <a:rPr lang="es-MX" sz="2000" dirty="0">
                <a:solidFill>
                  <a:schemeClr val="tx1"/>
                </a:solidFill>
              </a:rPr>
              <a:t>, toleran más las condiciones </a:t>
            </a:r>
            <a:r>
              <a:rPr lang="es-MX" sz="2000" b="1" dirty="0">
                <a:solidFill>
                  <a:schemeClr val="tx1"/>
                </a:solidFill>
              </a:rPr>
              <a:t>cálidas</a:t>
            </a:r>
            <a:r>
              <a:rPr lang="es-MX" sz="2000" dirty="0">
                <a:solidFill>
                  <a:schemeClr val="tx1"/>
                </a:solidFill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tx1"/>
                </a:solidFill>
              </a:rPr>
              <a:t>Los </a:t>
            </a:r>
            <a:r>
              <a:rPr lang="es-MX" sz="2000" b="1" dirty="0">
                <a:solidFill>
                  <a:schemeClr val="tx1"/>
                </a:solidFill>
              </a:rPr>
              <a:t>hombres</a:t>
            </a:r>
            <a:r>
              <a:rPr lang="es-MX" sz="2000" dirty="0">
                <a:solidFill>
                  <a:schemeClr val="tx1"/>
                </a:solidFill>
              </a:rPr>
              <a:t> toleran más las condiciones </a:t>
            </a:r>
            <a:r>
              <a:rPr lang="es-MX" sz="2000" b="1" dirty="0">
                <a:solidFill>
                  <a:schemeClr val="tx1"/>
                </a:solidFill>
              </a:rPr>
              <a:t>frías</a:t>
            </a:r>
            <a:r>
              <a:rPr lang="es-MX" sz="2000" dirty="0">
                <a:solidFill>
                  <a:schemeClr val="tx1"/>
                </a:solidFill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tx1"/>
                </a:solidFill>
              </a:rPr>
              <a:t>Una </a:t>
            </a:r>
            <a:r>
              <a:rPr lang="es-MX" sz="2000" b="1" dirty="0">
                <a:solidFill>
                  <a:schemeClr val="tx1"/>
                </a:solidFill>
              </a:rPr>
              <a:t>concentración de gas o polvo </a:t>
            </a:r>
            <a:r>
              <a:rPr lang="es-MX" sz="2000" dirty="0">
                <a:solidFill>
                  <a:schemeClr val="tx1"/>
                </a:solidFill>
              </a:rPr>
              <a:t>mayor de </a:t>
            </a:r>
            <a:r>
              <a:rPr lang="es-MX" sz="2000" b="1" dirty="0">
                <a:solidFill>
                  <a:schemeClr val="tx1"/>
                </a:solidFill>
              </a:rPr>
              <a:t>1000 ppm</a:t>
            </a:r>
            <a:r>
              <a:rPr lang="es-MX" sz="2000" dirty="0">
                <a:solidFill>
                  <a:schemeClr val="tx1"/>
                </a:solidFill>
              </a:rPr>
              <a:t> implica un entorno </a:t>
            </a:r>
            <a:r>
              <a:rPr lang="es-MX" sz="2000" b="1" dirty="0">
                <a:solidFill>
                  <a:schemeClr val="tx1"/>
                </a:solidFill>
              </a:rPr>
              <a:t>incómodo</a:t>
            </a:r>
            <a:r>
              <a:rPr lang="es-MX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0940F5BF-67A2-4DC3-AC13-B0E9CCECD151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9812415" cy="90487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>
                <a:solidFill>
                  <a:schemeClr val="bg1"/>
                </a:solidFill>
              </a:rPr>
              <a:t>Modelo Tradicional Extendido (TE)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8F92F434-B426-4BB2-B133-DEC4FC1B0F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887" y="136525"/>
            <a:ext cx="1459825" cy="63598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450C31AC-2712-4DAE-B204-2F36CE9AD4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100" y="55677"/>
            <a:ext cx="558102" cy="716828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D05545FC-6D95-416D-A880-F7F3BE746035}"/>
              </a:ext>
            </a:extLst>
          </p:cNvPr>
          <p:cNvSpPr/>
          <p:nvPr/>
        </p:nvSpPr>
        <p:spPr>
          <a:xfrm>
            <a:off x="13339901" y="1911479"/>
            <a:ext cx="3450703" cy="47097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l"/>
            <a:endParaRPr lang="es-MX" dirty="0">
              <a:solidFill>
                <a:schemeClr val="tx1"/>
              </a:solidFill>
            </a:endParaRPr>
          </a:p>
        </p:txBody>
      </p:sp>
      <p:grpSp>
        <p:nvGrpSpPr>
          <p:cNvPr id="37" name="Grupo 36">
            <a:extLst>
              <a:ext uri="{FF2B5EF4-FFF2-40B4-BE49-F238E27FC236}">
                <a16:creationId xmlns:a16="http://schemas.microsoft.com/office/drawing/2014/main" id="{01E88C53-FA22-4FF9-83E7-A188F5FD9411}"/>
              </a:ext>
            </a:extLst>
          </p:cNvPr>
          <p:cNvGrpSpPr/>
          <p:nvPr/>
        </p:nvGrpSpPr>
        <p:grpSpPr>
          <a:xfrm>
            <a:off x="376118" y="1191566"/>
            <a:ext cx="840114" cy="1809176"/>
            <a:chOff x="200757" y="1019269"/>
            <a:chExt cx="840114" cy="1809176"/>
          </a:xfrm>
        </p:grpSpPr>
        <p:sp>
          <p:nvSpPr>
            <p:cNvPr id="19" name="Cuerda 18">
              <a:extLst>
                <a:ext uri="{FF2B5EF4-FFF2-40B4-BE49-F238E27FC236}">
                  <a16:creationId xmlns:a16="http://schemas.microsoft.com/office/drawing/2014/main" id="{F3CF2E89-19B0-4474-AF6A-95D51EDA8BA4}"/>
                </a:ext>
              </a:extLst>
            </p:cNvPr>
            <p:cNvSpPr/>
            <p:nvPr/>
          </p:nvSpPr>
          <p:spPr>
            <a:xfrm>
              <a:off x="200757" y="1447113"/>
              <a:ext cx="840114" cy="1381332"/>
            </a:xfrm>
            <a:prstGeom prst="chord">
              <a:avLst>
                <a:gd name="adj1" fmla="val 10651780"/>
                <a:gd name="adj2" fmla="val 151740"/>
              </a:avLst>
            </a:prstGeom>
            <a:solidFill>
              <a:srgbClr val="E5B88B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Cara sonriente 19">
              <a:extLst>
                <a:ext uri="{FF2B5EF4-FFF2-40B4-BE49-F238E27FC236}">
                  <a16:creationId xmlns:a16="http://schemas.microsoft.com/office/drawing/2014/main" id="{B977615E-73F9-4AFD-B191-B32C911F8E4D}"/>
                </a:ext>
              </a:extLst>
            </p:cNvPr>
            <p:cNvSpPr/>
            <p:nvPr/>
          </p:nvSpPr>
          <p:spPr>
            <a:xfrm>
              <a:off x="339019" y="1019269"/>
              <a:ext cx="563590" cy="563590"/>
            </a:xfrm>
            <a:prstGeom prst="smileyFace">
              <a:avLst>
                <a:gd name="adj" fmla="val 4653"/>
              </a:avLst>
            </a:prstGeom>
            <a:solidFill>
              <a:srgbClr val="E5B88B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+mj-lt"/>
              </a:endParaRPr>
            </a:p>
          </p:txBody>
        </p:sp>
      </p:grpSp>
      <p:sp>
        <p:nvSpPr>
          <p:cNvPr id="21" name="Rectángulo 20">
            <a:extLst>
              <a:ext uri="{FF2B5EF4-FFF2-40B4-BE49-F238E27FC236}">
                <a16:creationId xmlns:a16="http://schemas.microsoft.com/office/drawing/2014/main" id="{D140B541-0B01-4364-B364-82DE1CD7B6C8}"/>
              </a:ext>
            </a:extLst>
          </p:cNvPr>
          <p:cNvSpPr/>
          <p:nvPr/>
        </p:nvSpPr>
        <p:spPr>
          <a:xfrm>
            <a:off x="1281528" y="1327874"/>
            <a:ext cx="2464916" cy="904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tx1"/>
                </a:solidFill>
              </a:rPr>
              <a:t>Ritmo Metabólico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tx1"/>
                </a:solidFill>
              </a:rPr>
              <a:t>Aislamiento Térmico de la ropa</a:t>
            </a:r>
          </a:p>
        </p:txBody>
      </p:sp>
      <p:sp>
        <p:nvSpPr>
          <p:cNvPr id="22" name="Google Shape;3805;p23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CDCB6E8-06DB-41C2-8B75-15A64D01546B}"/>
              </a:ext>
            </a:extLst>
          </p:cNvPr>
          <p:cNvSpPr>
            <a:spLocks/>
          </p:cNvSpPr>
          <p:nvPr/>
        </p:nvSpPr>
        <p:spPr bwMode="auto">
          <a:xfrm>
            <a:off x="302218" y="2548304"/>
            <a:ext cx="985070" cy="904876"/>
          </a:xfrm>
          <a:custGeom>
            <a:avLst/>
            <a:gdLst>
              <a:gd name="T0" fmla="*/ 692150 w 120000"/>
              <a:gd name="T1" fmla="*/ 0 h 120000"/>
              <a:gd name="T2" fmla="*/ 0 w 120000"/>
              <a:gd name="T3" fmla="*/ 665163 h 120000"/>
              <a:gd name="T4" fmla="*/ 346075 w 120000"/>
              <a:gd name="T5" fmla="*/ 83145 h 120000"/>
              <a:gd name="T6" fmla="*/ 158987 w 120000"/>
              <a:gd name="T7" fmla="*/ 332582 h 120000"/>
              <a:gd name="T8" fmla="*/ 533163 w 120000"/>
              <a:gd name="T9" fmla="*/ 582018 h 120000"/>
              <a:gd name="T10" fmla="*/ 595526 w 120000"/>
              <a:gd name="T11" fmla="*/ 332582 h 120000"/>
              <a:gd name="T12" fmla="*/ 501982 w 120000"/>
              <a:gd name="T13" fmla="*/ 114325 h 120000"/>
              <a:gd name="T14" fmla="*/ 439619 w 120000"/>
              <a:gd name="T15" fmla="*/ 176684 h 120000"/>
              <a:gd name="T16" fmla="*/ 501982 w 120000"/>
              <a:gd name="T17" fmla="*/ 239043 h 120000"/>
              <a:gd name="T18" fmla="*/ 439619 w 120000"/>
              <a:gd name="T19" fmla="*/ 114325 h 120000"/>
              <a:gd name="T20" fmla="*/ 501982 w 120000"/>
              <a:gd name="T21" fmla="*/ 239043 h 120000"/>
              <a:gd name="T22" fmla="*/ 158987 w 120000"/>
              <a:gd name="T23" fmla="*/ 582018 h 120000"/>
              <a:gd name="T24" fmla="*/ 314894 w 120000"/>
              <a:gd name="T25" fmla="*/ 457300 h 120000"/>
              <a:gd name="T26" fmla="*/ 377256 w 120000"/>
              <a:gd name="T27" fmla="*/ 582018 h 120000"/>
              <a:gd name="T28" fmla="*/ 533163 w 120000"/>
              <a:gd name="T29" fmla="*/ 332582 h 120000"/>
              <a:gd name="T30" fmla="*/ 346075 w 120000"/>
              <a:gd name="T31" fmla="*/ 83145 h 120000"/>
              <a:gd name="T32" fmla="*/ 595526 w 120000"/>
              <a:gd name="T33" fmla="*/ 332582 h 120000"/>
              <a:gd name="T34" fmla="*/ 314894 w 120000"/>
              <a:gd name="T35" fmla="*/ 457300 h 120000"/>
              <a:gd name="T36" fmla="*/ 377256 w 120000"/>
              <a:gd name="T37" fmla="*/ 582018 h 120000"/>
              <a:gd name="T38" fmla="*/ 314894 w 120000"/>
              <a:gd name="T39" fmla="*/ 457300 h 120000"/>
              <a:gd name="T40" fmla="*/ 439619 w 120000"/>
              <a:gd name="T41" fmla="*/ 176684 h 120000"/>
              <a:gd name="T42" fmla="*/ 501982 w 120000"/>
              <a:gd name="T43" fmla="*/ 114325 h 120000"/>
              <a:gd name="T44" fmla="*/ 595526 w 120000"/>
              <a:gd name="T45" fmla="*/ 332582 h 120000"/>
              <a:gd name="T46" fmla="*/ 533163 w 120000"/>
              <a:gd name="T47" fmla="*/ 582018 h 120000"/>
              <a:gd name="T48" fmla="*/ 158987 w 120000"/>
              <a:gd name="T49" fmla="*/ 332582 h 120000"/>
              <a:gd name="T50" fmla="*/ 346075 w 120000"/>
              <a:gd name="T51" fmla="*/ 83145 h 120000"/>
              <a:gd name="T52" fmla="*/ 501982 w 120000"/>
              <a:gd name="T53" fmla="*/ 239043 h 120000"/>
              <a:gd name="T54" fmla="*/ 158987 w 120000"/>
              <a:gd name="T55" fmla="*/ 332582 h 120000"/>
              <a:gd name="T56" fmla="*/ 314894 w 120000"/>
              <a:gd name="T57" fmla="*/ 457300 h 120000"/>
              <a:gd name="T58" fmla="*/ 377256 w 120000"/>
              <a:gd name="T59" fmla="*/ 582018 h 120000"/>
              <a:gd name="T60" fmla="*/ 692150 w 120000"/>
              <a:gd name="T61" fmla="*/ 0 h 120000"/>
              <a:gd name="T62" fmla="*/ 0 w 120000"/>
              <a:gd name="T63" fmla="*/ 665163 h 12000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  <a:moveTo>
                  <a:pt x="60000" y="15000"/>
                </a:moveTo>
                <a:lnTo>
                  <a:pt x="16752" y="60000"/>
                </a:lnTo>
                <a:lnTo>
                  <a:pt x="27564" y="60000"/>
                </a:lnTo>
                <a:lnTo>
                  <a:pt x="27564" y="105000"/>
                </a:lnTo>
                <a:lnTo>
                  <a:pt x="92436" y="105000"/>
                </a:lnTo>
                <a:lnTo>
                  <a:pt x="92436" y="60000"/>
                </a:lnTo>
                <a:lnTo>
                  <a:pt x="103248" y="60000"/>
                </a:lnTo>
                <a:lnTo>
                  <a:pt x="87030" y="43125"/>
                </a:lnTo>
                <a:lnTo>
                  <a:pt x="87030" y="20625"/>
                </a:lnTo>
                <a:lnTo>
                  <a:pt x="76218" y="20625"/>
                </a:lnTo>
                <a:lnTo>
                  <a:pt x="76218" y="31875"/>
                </a:lnTo>
                <a:lnTo>
                  <a:pt x="60000" y="15000"/>
                </a:lnTo>
                <a:close/>
              </a:path>
              <a:path w="120000" h="120000" extrusionOk="0">
                <a:moveTo>
                  <a:pt x="87030" y="43125"/>
                </a:moveTo>
                <a:lnTo>
                  <a:pt x="87030" y="20625"/>
                </a:lnTo>
                <a:lnTo>
                  <a:pt x="76218" y="20625"/>
                </a:lnTo>
                <a:lnTo>
                  <a:pt x="76218" y="31875"/>
                </a:lnTo>
                <a:lnTo>
                  <a:pt x="87030" y="43125"/>
                </a:lnTo>
                <a:close/>
                <a:moveTo>
                  <a:pt x="27564" y="60000"/>
                </a:moveTo>
                <a:lnTo>
                  <a:pt x="27564" y="105000"/>
                </a:lnTo>
                <a:lnTo>
                  <a:pt x="54594" y="105000"/>
                </a:lnTo>
                <a:lnTo>
                  <a:pt x="54594" y="82500"/>
                </a:lnTo>
                <a:lnTo>
                  <a:pt x="65406" y="82500"/>
                </a:lnTo>
                <a:lnTo>
                  <a:pt x="65406" y="105000"/>
                </a:lnTo>
                <a:lnTo>
                  <a:pt x="92436" y="105000"/>
                </a:lnTo>
                <a:lnTo>
                  <a:pt x="92436" y="60000"/>
                </a:lnTo>
                <a:lnTo>
                  <a:pt x="27564" y="60000"/>
                </a:lnTo>
                <a:close/>
              </a:path>
              <a:path w="120000" h="120000" extrusionOk="0">
                <a:moveTo>
                  <a:pt x="60000" y="15000"/>
                </a:moveTo>
                <a:lnTo>
                  <a:pt x="16752" y="60000"/>
                </a:lnTo>
                <a:lnTo>
                  <a:pt x="103248" y="60000"/>
                </a:lnTo>
                <a:lnTo>
                  <a:pt x="60000" y="15000"/>
                </a:lnTo>
                <a:close/>
                <a:moveTo>
                  <a:pt x="54594" y="82500"/>
                </a:moveTo>
                <a:lnTo>
                  <a:pt x="65406" y="82500"/>
                </a:lnTo>
                <a:lnTo>
                  <a:pt x="65406" y="105000"/>
                </a:lnTo>
                <a:lnTo>
                  <a:pt x="54594" y="105000"/>
                </a:lnTo>
                <a:lnTo>
                  <a:pt x="54594" y="82500"/>
                </a:lnTo>
                <a:close/>
              </a:path>
              <a:path w="120000" h="120000" fill="none" extrusionOk="0">
                <a:moveTo>
                  <a:pt x="60000" y="15000"/>
                </a:moveTo>
                <a:lnTo>
                  <a:pt x="76218" y="31875"/>
                </a:lnTo>
                <a:lnTo>
                  <a:pt x="76218" y="20625"/>
                </a:lnTo>
                <a:lnTo>
                  <a:pt x="87030" y="20625"/>
                </a:lnTo>
                <a:lnTo>
                  <a:pt x="87030" y="43125"/>
                </a:lnTo>
                <a:lnTo>
                  <a:pt x="103248" y="60000"/>
                </a:lnTo>
                <a:lnTo>
                  <a:pt x="92436" y="60000"/>
                </a:lnTo>
                <a:lnTo>
                  <a:pt x="92436" y="105000"/>
                </a:lnTo>
                <a:lnTo>
                  <a:pt x="27564" y="105000"/>
                </a:lnTo>
                <a:lnTo>
                  <a:pt x="27564" y="60000"/>
                </a:lnTo>
                <a:lnTo>
                  <a:pt x="16752" y="60000"/>
                </a:lnTo>
                <a:lnTo>
                  <a:pt x="60000" y="15000"/>
                </a:lnTo>
                <a:close/>
                <a:moveTo>
                  <a:pt x="76218" y="31875"/>
                </a:moveTo>
                <a:lnTo>
                  <a:pt x="87030" y="43125"/>
                </a:lnTo>
                <a:moveTo>
                  <a:pt x="92436" y="60000"/>
                </a:moveTo>
                <a:lnTo>
                  <a:pt x="27564" y="60000"/>
                </a:lnTo>
                <a:moveTo>
                  <a:pt x="54594" y="105000"/>
                </a:moveTo>
                <a:lnTo>
                  <a:pt x="54594" y="82500"/>
                </a:lnTo>
                <a:lnTo>
                  <a:pt x="65406" y="82500"/>
                </a:lnTo>
                <a:lnTo>
                  <a:pt x="65406" y="105000"/>
                </a:lnTo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/>
          <a:p>
            <a:endParaRPr lang="es-MX">
              <a:latin typeface="Calibri (Cuerpo)"/>
              <a:cs typeface="Times New Roman" panose="02020603050405020304" pitchFamily="18" charset="0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0CD28963-9748-4F26-87C0-24D0BB560574}"/>
              </a:ext>
            </a:extLst>
          </p:cNvPr>
          <p:cNvSpPr/>
          <p:nvPr/>
        </p:nvSpPr>
        <p:spPr>
          <a:xfrm>
            <a:off x="1361188" y="2548305"/>
            <a:ext cx="2403941" cy="904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tx1"/>
                </a:solidFill>
              </a:rPr>
              <a:t>Temperatura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tx1"/>
                </a:solidFill>
              </a:rPr>
              <a:t>Humedad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tx1"/>
                </a:solidFill>
              </a:rPr>
              <a:t>Velocidad del aire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6347DB79-B502-41A2-B2B5-2B7560C859B2}"/>
              </a:ext>
            </a:extLst>
          </p:cNvPr>
          <p:cNvSpPr/>
          <p:nvPr/>
        </p:nvSpPr>
        <p:spPr>
          <a:xfrm>
            <a:off x="7421802" y="1911480"/>
            <a:ext cx="2792366" cy="12961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</a:rPr>
              <a:t>Calcula</a:t>
            </a:r>
            <a:r>
              <a:rPr lang="es-MX" sz="2000" dirty="0">
                <a:solidFill>
                  <a:schemeClr val="tx1"/>
                </a:solidFill>
              </a:rPr>
              <a:t> un valor entre </a:t>
            </a:r>
            <a:r>
              <a:rPr lang="es-MX" sz="2000" b="1" dirty="0">
                <a:solidFill>
                  <a:schemeClr val="tx1"/>
                </a:solidFill>
              </a:rPr>
              <a:t>-3 </a:t>
            </a:r>
            <a:r>
              <a:rPr lang="es-MX" sz="2000" dirty="0">
                <a:solidFill>
                  <a:schemeClr val="tx1"/>
                </a:solidFill>
              </a:rPr>
              <a:t>y </a:t>
            </a:r>
            <a:r>
              <a:rPr lang="es-MX" sz="2000" b="1" dirty="0">
                <a:solidFill>
                  <a:schemeClr val="tx1"/>
                </a:solidFill>
              </a:rPr>
              <a:t>+3</a:t>
            </a:r>
            <a:r>
              <a:rPr lang="es-MX" sz="2000" dirty="0">
                <a:solidFill>
                  <a:schemeClr val="tx1"/>
                </a:solidFill>
              </a:rPr>
              <a:t>, </a:t>
            </a:r>
            <a:r>
              <a:rPr lang="es-MX" sz="2000" b="1" dirty="0">
                <a:solidFill>
                  <a:schemeClr val="tx1"/>
                </a:solidFill>
              </a:rPr>
              <a:t>tradicionalmente</a:t>
            </a:r>
            <a:r>
              <a:rPr lang="es-MX" sz="2000" dirty="0">
                <a:solidFill>
                  <a:schemeClr val="tx1"/>
                </a:solidFill>
              </a:rPr>
              <a:t> </a:t>
            </a:r>
            <a:r>
              <a:rPr lang="es-MX" sz="2000" b="1" dirty="0">
                <a:solidFill>
                  <a:schemeClr val="tx1"/>
                </a:solidFill>
              </a:rPr>
              <a:t>0</a:t>
            </a:r>
            <a:r>
              <a:rPr lang="es-MX" sz="2000" dirty="0">
                <a:solidFill>
                  <a:schemeClr val="tx1"/>
                </a:solidFill>
              </a:rPr>
              <a:t> suscribe un estado de </a:t>
            </a:r>
            <a:r>
              <a:rPr lang="es-MX" sz="2000" b="1" dirty="0">
                <a:solidFill>
                  <a:schemeClr val="tx1"/>
                </a:solidFill>
              </a:rPr>
              <a:t>comodidad</a:t>
            </a:r>
            <a:r>
              <a:rPr lang="es-MX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2A35C81-4F12-4E9B-B2EF-B7CC9A9430FA}"/>
              </a:ext>
            </a:extLst>
          </p:cNvPr>
          <p:cNvSpPr/>
          <p:nvPr/>
        </p:nvSpPr>
        <p:spPr>
          <a:xfrm>
            <a:off x="302218" y="4610182"/>
            <a:ext cx="2403941" cy="7590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Se </a:t>
            </a:r>
            <a:r>
              <a:rPr lang="es-MX" sz="2000" b="1" dirty="0">
                <a:solidFill>
                  <a:schemeClr val="tx1"/>
                </a:solidFill>
              </a:rPr>
              <a:t>extiende</a:t>
            </a:r>
            <a:r>
              <a:rPr lang="es-MX" sz="2000" dirty="0">
                <a:solidFill>
                  <a:schemeClr val="tx1"/>
                </a:solidFill>
              </a:rPr>
              <a:t> el rango de comodidad a </a:t>
            </a:r>
            <a:r>
              <a:rPr lang="es-MX" sz="2000" b="1" dirty="0">
                <a:solidFill>
                  <a:schemeClr val="tx1"/>
                </a:solidFill>
              </a:rPr>
              <a:t>-1</a:t>
            </a:r>
            <a:r>
              <a:rPr lang="es-MX" sz="2000" dirty="0">
                <a:solidFill>
                  <a:schemeClr val="tx1"/>
                </a:solidFill>
              </a:rPr>
              <a:t> y </a:t>
            </a:r>
            <a:r>
              <a:rPr lang="es-MX" sz="2000" b="1" dirty="0">
                <a:solidFill>
                  <a:schemeClr val="tx1"/>
                </a:solidFill>
              </a:rPr>
              <a:t>+1, ya que</a:t>
            </a:r>
          </a:p>
        </p:txBody>
      </p:sp>
      <p:sp>
        <p:nvSpPr>
          <p:cNvPr id="11" name="Flecha derecha 10">
            <a:extLst>
              <a:ext uri="{FF2B5EF4-FFF2-40B4-BE49-F238E27FC236}">
                <a16:creationId xmlns:a16="http://schemas.microsoft.com/office/drawing/2014/main" id="{017F5A65-C946-E44C-8FBA-5F176D05A30F}"/>
              </a:ext>
            </a:extLst>
          </p:cNvPr>
          <p:cNvSpPr/>
          <p:nvPr/>
        </p:nvSpPr>
        <p:spPr>
          <a:xfrm>
            <a:off x="3657600" y="2326085"/>
            <a:ext cx="555928" cy="259382"/>
          </a:xfrm>
          <a:prstGeom prst="rightArrow">
            <a:avLst>
              <a:gd name="adj1" fmla="val 50000"/>
              <a:gd name="adj2" fmla="val 94066"/>
            </a:avLst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00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D670B1E8-89A0-1642-81AE-BFF65F3ACCCB}"/>
              </a:ext>
            </a:extLst>
          </p:cNvPr>
          <p:cNvSpPr txBox="1"/>
          <p:nvPr/>
        </p:nvSpPr>
        <p:spPr>
          <a:xfrm>
            <a:off x="4213528" y="2161649"/>
            <a:ext cx="27923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/>
              <a:t>PMV (R,A,T,H,V)</a:t>
            </a:r>
          </a:p>
        </p:txBody>
      </p:sp>
      <p:sp>
        <p:nvSpPr>
          <p:cNvPr id="39" name="Flecha derecha 38">
            <a:extLst>
              <a:ext uri="{FF2B5EF4-FFF2-40B4-BE49-F238E27FC236}">
                <a16:creationId xmlns:a16="http://schemas.microsoft.com/office/drawing/2014/main" id="{4F97AFE3-67C8-0241-BE8D-2ECFE5E686D2}"/>
              </a:ext>
            </a:extLst>
          </p:cNvPr>
          <p:cNvSpPr/>
          <p:nvPr/>
        </p:nvSpPr>
        <p:spPr>
          <a:xfrm>
            <a:off x="7005894" y="2326085"/>
            <a:ext cx="415907" cy="259382"/>
          </a:xfrm>
          <a:prstGeom prst="rightArrow">
            <a:avLst>
              <a:gd name="adj1" fmla="val 50000"/>
              <a:gd name="adj2" fmla="val 73502"/>
            </a:avLst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000"/>
          </a:p>
        </p:txBody>
      </p:sp>
    </p:spTree>
    <p:extLst>
      <p:ext uri="{BB962C8B-B14F-4D97-AF65-F5344CB8AC3E}">
        <p14:creationId xmlns:p14="http://schemas.microsoft.com/office/powerpoint/2010/main" val="2576634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Marcador de número de diapositiva 54">
            <a:extLst>
              <a:ext uri="{FF2B5EF4-FFF2-40B4-BE49-F238E27FC236}">
                <a16:creationId xmlns:a16="http://schemas.microsoft.com/office/drawing/2014/main" id="{0F84EC14-83FB-45E6-A35F-CB2EAEF1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73A1-BD1B-42BB-9C27-F16854B20A11}" type="slidenum">
              <a:rPr lang="es-MX" sz="2800" smtClean="0"/>
              <a:t>9</a:t>
            </a:fld>
            <a:endParaRPr lang="es-MX" sz="2800"/>
          </a:p>
        </p:txBody>
      </p:sp>
      <p:sp>
        <p:nvSpPr>
          <p:cNvPr id="36" name="Título 1">
            <a:extLst>
              <a:ext uri="{FF2B5EF4-FFF2-40B4-BE49-F238E27FC236}">
                <a16:creationId xmlns:a16="http://schemas.microsoft.com/office/drawing/2014/main" id="{10E37DA4-82F5-469D-90BF-69B290F6B579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9812415" cy="90487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>
                <a:solidFill>
                  <a:schemeClr val="bg1"/>
                </a:solidFill>
              </a:rPr>
              <a:t>Modelo de Preferencias Subjetivas de Usuario (PSU)</a:t>
            </a:r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4414D6F2-8C1F-4A43-AEF9-CA4FBF832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887" y="136525"/>
            <a:ext cx="1459825" cy="635980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2F6718B2-E2AE-4FC5-9C6A-5DF864540A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100" y="55677"/>
            <a:ext cx="558102" cy="716828"/>
          </a:xfrm>
          <a:prstGeom prst="rect">
            <a:avLst/>
          </a:prstGeom>
        </p:spPr>
      </p:pic>
      <p:grpSp>
        <p:nvGrpSpPr>
          <p:cNvPr id="33" name="Grupo 32">
            <a:extLst>
              <a:ext uri="{FF2B5EF4-FFF2-40B4-BE49-F238E27FC236}">
                <a16:creationId xmlns:a16="http://schemas.microsoft.com/office/drawing/2014/main" id="{B8D825BD-D153-4AD2-8B11-460B10C9B726}"/>
              </a:ext>
            </a:extLst>
          </p:cNvPr>
          <p:cNvGrpSpPr/>
          <p:nvPr/>
        </p:nvGrpSpPr>
        <p:grpSpPr>
          <a:xfrm>
            <a:off x="141948" y="941396"/>
            <a:ext cx="840114" cy="1809176"/>
            <a:chOff x="200757" y="1019269"/>
            <a:chExt cx="840114" cy="1809176"/>
          </a:xfrm>
        </p:grpSpPr>
        <p:sp>
          <p:nvSpPr>
            <p:cNvPr id="34" name="Cuerda 33">
              <a:extLst>
                <a:ext uri="{FF2B5EF4-FFF2-40B4-BE49-F238E27FC236}">
                  <a16:creationId xmlns:a16="http://schemas.microsoft.com/office/drawing/2014/main" id="{F8E2CF2B-CC04-4E2B-860C-27B88F829008}"/>
                </a:ext>
              </a:extLst>
            </p:cNvPr>
            <p:cNvSpPr/>
            <p:nvPr/>
          </p:nvSpPr>
          <p:spPr>
            <a:xfrm>
              <a:off x="200757" y="1447113"/>
              <a:ext cx="840114" cy="1381332"/>
            </a:xfrm>
            <a:prstGeom prst="chord">
              <a:avLst>
                <a:gd name="adj1" fmla="val 10651780"/>
                <a:gd name="adj2" fmla="val 151740"/>
              </a:avLst>
            </a:prstGeom>
            <a:solidFill>
              <a:srgbClr val="E5B88B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5" name="Cara sonriente 34">
              <a:extLst>
                <a:ext uri="{FF2B5EF4-FFF2-40B4-BE49-F238E27FC236}">
                  <a16:creationId xmlns:a16="http://schemas.microsoft.com/office/drawing/2014/main" id="{901DADA3-CD6F-4776-9BB9-9B5FBC1E1FA8}"/>
                </a:ext>
              </a:extLst>
            </p:cNvPr>
            <p:cNvSpPr/>
            <p:nvPr/>
          </p:nvSpPr>
          <p:spPr>
            <a:xfrm>
              <a:off x="339019" y="1019269"/>
              <a:ext cx="563590" cy="563590"/>
            </a:xfrm>
            <a:prstGeom prst="smileyFace">
              <a:avLst>
                <a:gd name="adj" fmla="val 4653"/>
              </a:avLst>
            </a:prstGeom>
            <a:solidFill>
              <a:srgbClr val="E5B88B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+mj-lt"/>
              </a:endParaRPr>
            </a:p>
          </p:txBody>
        </p:sp>
      </p:grpSp>
      <p:sp>
        <p:nvSpPr>
          <p:cNvPr id="39" name="Rectángulo 38">
            <a:extLst>
              <a:ext uri="{FF2B5EF4-FFF2-40B4-BE49-F238E27FC236}">
                <a16:creationId xmlns:a16="http://schemas.microsoft.com/office/drawing/2014/main" id="{067AE0CC-E99F-46DC-B736-B8632BC123BE}"/>
              </a:ext>
            </a:extLst>
          </p:cNvPr>
          <p:cNvSpPr/>
          <p:nvPr/>
        </p:nvSpPr>
        <p:spPr>
          <a:xfrm>
            <a:off x="1047358" y="1077704"/>
            <a:ext cx="2370000" cy="904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b="1" dirty="0">
                <a:solidFill>
                  <a:schemeClr val="tx1"/>
                </a:solidFill>
              </a:rPr>
              <a:t>Preferencia térmica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</a:rPr>
              <a:t>bajo 15°C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</a:rPr>
              <a:t>bajo 28°C</a:t>
            </a:r>
          </a:p>
        </p:txBody>
      </p:sp>
      <p:sp>
        <p:nvSpPr>
          <p:cNvPr id="42" name="Google Shape;3805;p23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E941B17-FB96-4727-A23F-4589D94A799F}"/>
              </a:ext>
            </a:extLst>
          </p:cNvPr>
          <p:cNvSpPr>
            <a:spLocks/>
          </p:cNvSpPr>
          <p:nvPr/>
        </p:nvSpPr>
        <p:spPr bwMode="auto">
          <a:xfrm>
            <a:off x="11098642" y="1077704"/>
            <a:ext cx="985070" cy="904876"/>
          </a:xfrm>
          <a:custGeom>
            <a:avLst/>
            <a:gdLst>
              <a:gd name="T0" fmla="*/ 692150 w 120000"/>
              <a:gd name="T1" fmla="*/ 0 h 120000"/>
              <a:gd name="T2" fmla="*/ 0 w 120000"/>
              <a:gd name="T3" fmla="*/ 665163 h 120000"/>
              <a:gd name="T4" fmla="*/ 346075 w 120000"/>
              <a:gd name="T5" fmla="*/ 83145 h 120000"/>
              <a:gd name="T6" fmla="*/ 158987 w 120000"/>
              <a:gd name="T7" fmla="*/ 332582 h 120000"/>
              <a:gd name="T8" fmla="*/ 533163 w 120000"/>
              <a:gd name="T9" fmla="*/ 582018 h 120000"/>
              <a:gd name="T10" fmla="*/ 595526 w 120000"/>
              <a:gd name="T11" fmla="*/ 332582 h 120000"/>
              <a:gd name="T12" fmla="*/ 501982 w 120000"/>
              <a:gd name="T13" fmla="*/ 114325 h 120000"/>
              <a:gd name="T14" fmla="*/ 439619 w 120000"/>
              <a:gd name="T15" fmla="*/ 176684 h 120000"/>
              <a:gd name="T16" fmla="*/ 501982 w 120000"/>
              <a:gd name="T17" fmla="*/ 239043 h 120000"/>
              <a:gd name="T18" fmla="*/ 439619 w 120000"/>
              <a:gd name="T19" fmla="*/ 114325 h 120000"/>
              <a:gd name="T20" fmla="*/ 501982 w 120000"/>
              <a:gd name="T21" fmla="*/ 239043 h 120000"/>
              <a:gd name="T22" fmla="*/ 158987 w 120000"/>
              <a:gd name="T23" fmla="*/ 582018 h 120000"/>
              <a:gd name="T24" fmla="*/ 314894 w 120000"/>
              <a:gd name="T25" fmla="*/ 457300 h 120000"/>
              <a:gd name="T26" fmla="*/ 377256 w 120000"/>
              <a:gd name="T27" fmla="*/ 582018 h 120000"/>
              <a:gd name="T28" fmla="*/ 533163 w 120000"/>
              <a:gd name="T29" fmla="*/ 332582 h 120000"/>
              <a:gd name="T30" fmla="*/ 346075 w 120000"/>
              <a:gd name="T31" fmla="*/ 83145 h 120000"/>
              <a:gd name="T32" fmla="*/ 595526 w 120000"/>
              <a:gd name="T33" fmla="*/ 332582 h 120000"/>
              <a:gd name="T34" fmla="*/ 314894 w 120000"/>
              <a:gd name="T35" fmla="*/ 457300 h 120000"/>
              <a:gd name="T36" fmla="*/ 377256 w 120000"/>
              <a:gd name="T37" fmla="*/ 582018 h 120000"/>
              <a:gd name="T38" fmla="*/ 314894 w 120000"/>
              <a:gd name="T39" fmla="*/ 457300 h 120000"/>
              <a:gd name="T40" fmla="*/ 439619 w 120000"/>
              <a:gd name="T41" fmla="*/ 176684 h 120000"/>
              <a:gd name="T42" fmla="*/ 501982 w 120000"/>
              <a:gd name="T43" fmla="*/ 114325 h 120000"/>
              <a:gd name="T44" fmla="*/ 595526 w 120000"/>
              <a:gd name="T45" fmla="*/ 332582 h 120000"/>
              <a:gd name="T46" fmla="*/ 533163 w 120000"/>
              <a:gd name="T47" fmla="*/ 582018 h 120000"/>
              <a:gd name="T48" fmla="*/ 158987 w 120000"/>
              <a:gd name="T49" fmla="*/ 332582 h 120000"/>
              <a:gd name="T50" fmla="*/ 346075 w 120000"/>
              <a:gd name="T51" fmla="*/ 83145 h 120000"/>
              <a:gd name="T52" fmla="*/ 501982 w 120000"/>
              <a:gd name="T53" fmla="*/ 239043 h 120000"/>
              <a:gd name="T54" fmla="*/ 158987 w 120000"/>
              <a:gd name="T55" fmla="*/ 332582 h 120000"/>
              <a:gd name="T56" fmla="*/ 314894 w 120000"/>
              <a:gd name="T57" fmla="*/ 457300 h 120000"/>
              <a:gd name="T58" fmla="*/ 377256 w 120000"/>
              <a:gd name="T59" fmla="*/ 582018 h 120000"/>
              <a:gd name="T60" fmla="*/ 692150 w 120000"/>
              <a:gd name="T61" fmla="*/ 0 h 120000"/>
              <a:gd name="T62" fmla="*/ 0 w 120000"/>
              <a:gd name="T63" fmla="*/ 665163 h 12000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  <a:moveTo>
                  <a:pt x="60000" y="15000"/>
                </a:moveTo>
                <a:lnTo>
                  <a:pt x="16752" y="60000"/>
                </a:lnTo>
                <a:lnTo>
                  <a:pt x="27564" y="60000"/>
                </a:lnTo>
                <a:lnTo>
                  <a:pt x="27564" y="105000"/>
                </a:lnTo>
                <a:lnTo>
                  <a:pt x="92436" y="105000"/>
                </a:lnTo>
                <a:lnTo>
                  <a:pt x="92436" y="60000"/>
                </a:lnTo>
                <a:lnTo>
                  <a:pt x="103248" y="60000"/>
                </a:lnTo>
                <a:lnTo>
                  <a:pt x="87030" y="43125"/>
                </a:lnTo>
                <a:lnTo>
                  <a:pt x="87030" y="20625"/>
                </a:lnTo>
                <a:lnTo>
                  <a:pt x="76218" y="20625"/>
                </a:lnTo>
                <a:lnTo>
                  <a:pt x="76218" y="31875"/>
                </a:lnTo>
                <a:lnTo>
                  <a:pt x="60000" y="15000"/>
                </a:lnTo>
                <a:close/>
              </a:path>
              <a:path w="120000" h="120000" extrusionOk="0">
                <a:moveTo>
                  <a:pt x="87030" y="43125"/>
                </a:moveTo>
                <a:lnTo>
                  <a:pt x="87030" y="20625"/>
                </a:lnTo>
                <a:lnTo>
                  <a:pt x="76218" y="20625"/>
                </a:lnTo>
                <a:lnTo>
                  <a:pt x="76218" y="31875"/>
                </a:lnTo>
                <a:lnTo>
                  <a:pt x="87030" y="43125"/>
                </a:lnTo>
                <a:close/>
                <a:moveTo>
                  <a:pt x="27564" y="60000"/>
                </a:moveTo>
                <a:lnTo>
                  <a:pt x="27564" y="105000"/>
                </a:lnTo>
                <a:lnTo>
                  <a:pt x="54594" y="105000"/>
                </a:lnTo>
                <a:lnTo>
                  <a:pt x="54594" y="82500"/>
                </a:lnTo>
                <a:lnTo>
                  <a:pt x="65406" y="82500"/>
                </a:lnTo>
                <a:lnTo>
                  <a:pt x="65406" y="105000"/>
                </a:lnTo>
                <a:lnTo>
                  <a:pt x="92436" y="105000"/>
                </a:lnTo>
                <a:lnTo>
                  <a:pt x="92436" y="60000"/>
                </a:lnTo>
                <a:lnTo>
                  <a:pt x="27564" y="60000"/>
                </a:lnTo>
                <a:close/>
              </a:path>
              <a:path w="120000" h="120000" extrusionOk="0">
                <a:moveTo>
                  <a:pt x="60000" y="15000"/>
                </a:moveTo>
                <a:lnTo>
                  <a:pt x="16752" y="60000"/>
                </a:lnTo>
                <a:lnTo>
                  <a:pt x="103248" y="60000"/>
                </a:lnTo>
                <a:lnTo>
                  <a:pt x="60000" y="15000"/>
                </a:lnTo>
                <a:close/>
                <a:moveTo>
                  <a:pt x="54594" y="82500"/>
                </a:moveTo>
                <a:lnTo>
                  <a:pt x="65406" y="82500"/>
                </a:lnTo>
                <a:lnTo>
                  <a:pt x="65406" y="105000"/>
                </a:lnTo>
                <a:lnTo>
                  <a:pt x="54594" y="105000"/>
                </a:lnTo>
                <a:lnTo>
                  <a:pt x="54594" y="82500"/>
                </a:lnTo>
                <a:close/>
              </a:path>
              <a:path w="120000" h="120000" fill="none" extrusionOk="0">
                <a:moveTo>
                  <a:pt x="60000" y="15000"/>
                </a:moveTo>
                <a:lnTo>
                  <a:pt x="76218" y="31875"/>
                </a:lnTo>
                <a:lnTo>
                  <a:pt x="76218" y="20625"/>
                </a:lnTo>
                <a:lnTo>
                  <a:pt x="87030" y="20625"/>
                </a:lnTo>
                <a:lnTo>
                  <a:pt x="87030" y="43125"/>
                </a:lnTo>
                <a:lnTo>
                  <a:pt x="103248" y="60000"/>
                </a:lnTo>
                <a:lnTo>
                  <a:pt x="92436" y="60000"/>
                </a:lnTo>
                <a:lnTo>
                  <a:pt x="92436" y="105000"/>
                </a:lnTo>
                <a:lnTo>
                  <a:pt x="27564" y="105000"/>
                </a:lnTo>
                <a:lnTo>
                  <a:pt x="27564" y="60000"/>
                </a:lnTo>
                <a:lnTo>
                  <a:pt x="16752" y="60000"/>
                </a:lnTo>
                <a:lnTo>
                  <a:pt x="60000" y="15000"/>
                </a:lnTo>
                <a:close/>
                <a:moveTo>
                  <a:pt x="76218" y="31875"/>
                </a:moveTo>
                <a:lnTo>
                  <a:pt x="87030" y="43125"/>
                </a:lnTo>
                <a:moveTo>
                  <a:pt x="92436" y="60000"/>
                </a:moveTo>
                <a:lnTo>
                  <a:pt x="27564" y="60000"/>
                </a:lnTo>
                <a:moveTo>
                  <a:pt x="54594" y="105000"/>
                </a:moveTo>
                <a:lnTo>
                  <a:pt x="54594" y="82500"/>
                </a:lnTo>
                <a:lnTo>
                  <a:pt x="65406" y="82500"/>
                </a:lnTo>
                <a:lnTo>
                  <a:pt x="65406" y="105000"/>
                </a:lnTo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/>
          <a:p>
            <a:endParaRPr lang="es-MX">
              <a:latin typeface="Calibri (Cuerpo)"/>
              <a:cs typeface="Times New Roman" panose="02020603050405020304" pitchFamily="18" charset="0"/>
            </a:endParaRP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835D178B-A18A-4A31-B480-81F31C1C203A}"/>
              </a:ext>
            </a:extLst>
          </p:cNvPr>
          <p:cNvSpPr/>
          <p:nvPr/>
        </p:nvSpPr>
        <p:spPr>
          <a:xfrm>
            <a:off x="9340330" y="1058244"/>
            <a:ext cx="1758312" cy="3163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b="1" dirty="0">
                <a:solidFill>
                  <a:schemeClr val="tx1"/>
                </a:solidFill>
              </a:rPr>
              <a:t>Temperatura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ángulo 67">
                <a:extLst>
                  <a:ext uri="{FF2B5EF4-FFF2-40B4-BE49-F238E27FC236}">
                    <a16:creationId xmlns:a16="http://schemas.microsoft.com/office/drawing/2014/main" id="{1DDFB773-9C12-4018-82D0-70D37C849F4A}"/>
                  </a:ext>
                </a:extLst>
              </p:cNvPr>
              <p:cNvSpPr/>
              <p:nvPr/>
            </p:nvSpPr>
            <p:spPr>
              <a:xfrm>
                <a:off x="3488210" y="2093370"/>
                <a:ext cx="1593838" cy="77458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s-MX" b="0" i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i="1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dirty="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dirty="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MX" b="0" i="1" dirty="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MX" b="0" i="1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b="0" i="1" dirty="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dirty="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MX" b="0" i="1" dirty="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dirty="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dirty="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b="0" i="1" dirty="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MX" b="0" i="1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b="0" i="1" dirty="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dirty="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b="0" i="1" dirty="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MX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8" name="Rectángulo 67">
                <a:extLst>
                  <a:ext uri="{FF2B5EF4-FFF2-40B4-BE49-F238E27FC236}">
                    <a16:creationId xmlns:a16="http://schemas.microsoft.com/office/drawing/2014/main" id="{1DDFB773-9C12-4018-82D0-70D37C849F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210" y="2093370"/>
                <a:ext cx="1593838" cy="7745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ángulo 69">
                <a:extLst>
                  <a:ext uri="{FF2B5EF4-FFF2-40B4-BE49-F238E27FC236}">
                    <a16:creationId xmlns:a16="http://schemas.microsoft.com/office/drawing/2014/main" id="{6957165B-0FF3-4DFC-B693-BEB6111E1975}"/>
                  </a:ext>
                </a:extLst>
              </p:cNvPr>
              <p:cNvSpPr/>
              <p:nvPr/>
            </p:nvSpPr>
            <p:spPr>
              <a:xfrm>
                <a:off x="6465014" y="2539367"/>
                <a:ext cx="2544672" cy="3775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s-MX" b="0" i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s-MX" b="0" i="1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MX" b="0" i="1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s-MX" b="0" i="1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MX" b="0" i="1" dirty="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dirty="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s-MX" b="0" i="1" dirty="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MX" b="0" i="1" dirty="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b="0" i="1" dirty="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MX" b="0" i="1" dirty="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s-MX" b="0" i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b="0" i="1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MX" b="0" i="1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MX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0" name="Rectángulo 69">
                <a:extLst>
                  <a:ext uri="{FF2B5EF4-FFF2-40B4-BE49-F238E27FC236}">
                    <a16:creationId xmlns:a16="http://schemas.microsoft.com/office/drawing/2014/main" id="{6957165B-0FF3-4DFC-B693-BEB6111E19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014" y="2539367"/>
                <a:ext cx="2544672" cy="377507"/>
              </a:xfrm>
              <a:prstGeom prst="rect">
                <a:avLst/>
              </a:prstGeom>
              <a:blipFill>
                <a:blip r:embed="rId6"/>
                <a:stretch>
                  <a:fillRect b="-81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7" name="Tabla 76">
            <a:extLst>
              <a:ext uri="{FF2B5EF4-FFF2-40B4-BE49-F238E27FC236}">
                <a16:creationId xmlns:a16="http://schemas.microsoft.com/office/drawing/2014/main" id="{E322C914-56DD-4158-9CEC-607D4CEF3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421721"/>
              </p:ext>
            </p:extLst>
          </p:nvPr>
        </p:nvGraphicFramePr>
        <p:xfrm>
          <a:off x="137776" y="2180188"/>
          <a:ext cx="3011682" cy="1188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82208">
                  <a:extLst>
                    <a:ext uri="{9D8B030D-6E8A-4147-A177-3AD203B41FA5}">
                      <a16:colId xmlns:a16="http://schemas.microsoft.com/office/drawing/2014/main" val="3299315785"/>
                    </a:ext>
                  </a:extLst>
                </a:gridCol>
                <a:gridCol w="1429474">
                  <a:extLst>
                    <a:ext uri="{9D8B030D-6E8A-4147-A177-3AD203B41FA5}">
                      <a16:colId xmlns:a16="http://schemas.microsoft.com/office/drawing/2014/main" val="2633879923"/>
                    </a:ext>
                  </a:extLst>
                </a:gridCol>
              </a:tblGrid>
              <a:tr h="319931">
                <a:tc>
                  <a:txBody>
                    <a:bodyPr/>
                    <a:lstStyle/>
                    <a:p>
                      <a:r>
                        <a:rPr lang="es-MX" sz="2000" dirty="0"/>
                        <a:t>Temperatura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Preferencia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510967"/>
                  </a:ext>
                </a:extLst>
              </a:tr>
              <a:tr h="319931">
                <a:tc>
                  <a:txBody>
                    <a:bodyPr/>
                    <a:lstStyle/>
                    <a:p>
                      <a:r>
                        <a:rPr lang="es-MX" sz="2000" dirty="0"/>
                        <a:t>15°C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+35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077683"/>
                  </a:ext>
                </a:extLst>
              </a:tr>
              <a:tr h="319931">
                <a:tc>
                  <a:txBody>
                    <a:bodyPr/>
                    <a:lstStyle/>
                    <a:p>
                      <a:r>
                        <a:rPr lang="es-MX" sz="2000" dirty="0"/>
                        <a:t>28°C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860073"/>
                  </a:ext>
                </a:extLst>
              </a:tr>
            </a:tbl>
          </a:graphicData>
        </a:graphic>
      </p:graphicFrame>
      <p:graphicFrame>
        <p:nvGraphicFramePr>
          <p:cNvPr id="20" name="Gráfico 19">
            <a:extLst>
              <a:ext uri="{FF2B5EF4-FFF2-40B4-BE49-F238E27FC236}">
                <a16:creationId xmlns:a16="http://schemas.microsoft.com/office/drawing/2014/main" id="{FFCE7ACC-461B-4011-B956-55E2DBB1FB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7889155"/>
              </p:ext>
            </p:extLst>
          </p:nvPr>
        </p:nvGraphicFramePr>
        <p:xfrm>
          <a:off x="-27889" y="3489093"/>
          <a:ext cx="4752559" cy="33689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cxnSp>
        <p:nvCxnSpPr>
          <p:cNvPr id="83" name="Conector: angular 70">
            <a:extLst>
              <a:ext uri="{FF2B5EF4-FFF2-40B4-BE49-F238E27FC236}">
                <a16:creationId xmlns:a16="http://schemas.microsoft.com/office/drawing/2014/main" id="{B39E4A0F-2FF5-4BB4-A2AC-17A3BA51EE2C}"/>
              </a:ext>
            </a:extLst>
          </p:cNvPr>
          <p:cNvCxnSpPr>
            <a:cxnSpLocks/>
          </p:cNvCxnSpPr>
          <p:nvPr/>
        </p:nvCxnSpPr>
        <p:spPr>
          <a:xfrm>
            <a:off x="2721787" y="4143273"/>
            <a:ext cx="1434991" cy="1210621"/>
          </a:xfrm>
          <a:prstGeom prst="straightConnector1">
            <a:avLst/>
          </a:prstGeom>
          <a:ln w="63500"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Flecha derecha 10">
            <a:extLst>
              <a:ext uri="{FF2B5EF4-FFF2-40B4-BE49-F238E27FC236}">
                <a16:creationId xmlns:a16="http://schemas.microsoft.com/office/drawing/2014/main" id="{EEE04BFE-7BBF-488B-9FBE-4399920423C0}"/>
              </a:ext>
            </a:extLst>
          </p:cNvPr>
          <p:cNvSpPr/>
          <p:nvPr/>
        </p:nvSpPr>
        <p:spPr>
          <a:xfrm rot="5400000">
            <a:off x="2466358" y="2488184"/>
            <a:ext cx="1902000" cy="259382"/>
          </a:xfrm>
          <a:prstGeom prst="rightArrow">
            <a:avLst>
              <a:gd name="adj1" fmla="val 50000"/>
              <a:gd name="adj2" fmla="val 94066"/>
            </a:avLst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000"/>
          </a:p>
        </p:txBody>
      </p:sp>
      <p:sp>
        <p:nvSpPr>
          <p:cNvPr id="114" name="Rectángulo 113">
            <a:extLst>
              <a:ext uri="{FF2B5EF4-FFF2-40B4-BE49-F238E27FC236}">
                <a16:creationId xmlns:a16="http://schemas.microsoft.com/office/drawing/2014/main" id="{CAC13070-BAE2-48EE-908C-0D34B5CDB524}"/>
              </a:ext>
            </a:extLst>
          </p:cNvPr>
          <p:cNvSpPr/>
          <p:nvPr/>
        </p:nvSpPr>
        <p:spPr>
          <a:xfrm>
            <a:off x="3085262" y="4177096"/>
            <a:ext cx="1488355" cy="4053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m = - 3.4615</a:t>
            </a:r>
          </a:p>
        </p:txBody>
      </p:sp>
      <p:sp>
        <p:nvSpPr>
          <p:cNvPr id="117" name="Rectángulo 116">
            <a:extLst>
              <a:ext uri="{FF2B5EF4-FFF2-40B4-BE49-F238E27FC236}">
                <a16:creationId xmlns:a16="http://schemas.microsoft.com/office/drawing/2014/main" id="{6B99CFFB-3CCF-406E-BAA2-BEA1DC1C32F2}"/>
              </a:ext>
            </a:extLst>
          </p:cNvPr>
          <p:cNvSpPr/>
          <p:nvPr/>
        </p:nvSpPr>
        <p:spPr>
          <a:xfrm>
            <a:off x="5370399" y="4892213"/>
            <a:ext cx="4699235" cy="1567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s-MX" dirty="0">
              <a:latin typeface="Calibri (Cuerpo)"/>
              <a:cs typeface="Times New Roman" panose="02020603050405020304" pitchFamily="18" charset="0"/>
            </a:endParaRPr>
          </a:p>
        </p:txBody>
      </p:sp>
      <p:sp>
        <p:nvSpPr>
          <p:cNvPr id="118" name="Rectángulo 117">
            <a:extLst>
              <a:ext uri="{FF2B5EF4-FFF2-40B4-BE49-F238E27FC236}">
                <a16:creationId xmlns:a16="http://schemas.microsoft.com/office/drawing/2014/main" id="{9CB2C4B1-D704-4448-ACEA-CA4499CD1B40}"/>
              </a:ext>
            </a:extLst>
          </p:cNvPr>
          <p:cNvSpPr/>
          <p:nvPr/>
        </p:nvSpPr>
        <p:spPr>
          <a:xfrm>
            <a:off x="5370399" y="5634509"/>
            <a:ext cx="4699235" cy="74931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MX" dirty="0">
                <a:latin typeface="Calibri (Cuerpo)"/>
                <a:cs typeface="Times New Roman" panose="02020603050405020304" pitchFamily="18" charset="0"/>
              </a:rPr>
              <a:t>El usuario prefiere tener condiciones más cálidas, ya que tiene frío</a:t>
            </a:r>
          </a:p>
        </p:txBody>
      </p:sp>
      <p:sp>
        <p:nvSpPr>
          <p:cNvPr id="122" name="Rectángulo: esquinas redondeadas 121">
            <a:extLst>
              <a:ext uri="{FF2B5EF4-FFF2-40B4-BE49-F238E27FC236}">
                <a16:creationId xmlns:a16="http://schemas.microsoft.com/office/drawing/2014/main" id="{D7A0C06D-9089-4147-B0DF-FB4F2B265CB7}"/>
              </a:ext>
            </a:extLst>
          </p:cNvPr>
          <p:cNvSpPr/>
          <p:nvPr/>
        </p:nvSpPr>
        <p:spPr>
          <a:xfrm>
            <a:off x="8260899" y="5150096"/>
            <a:ext cx="1808735" cy="407596"/>
          </a:xfrm>
          <a:prstGeom prst="roundRect">
            <a:avLst>
              <a:gd name="adj" fmla="val 0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Calibri (Cuerpo)"/>
                <a:cs typeface="Times New Roman" panose="02020603050405020304" pitchFamily="18" charset="0"/>
              </a:rPr>
              <a:t>Busca más calor</a:t>
            </a:r>
          </a:p>
        </p:txBody>
      </p:sp>
      <p:sp>
        <p:nvSpPr>
          <p:cNvPr id="123" name="Rectángulo: esquinas redondeadas 122">
            <a:extLst>
              <a:ext uri="{FF2B5EF4-FFF2-40B4-BE49-F238E27FC236}">
                <a16:creationId xmlns:a16="http://schemas.microsoft.com/office/drawing/2014/main" id="{B9224C3B-AAE9-4B71-A332-C5ED30AC7D79}"/>
              </a:ext>
            </a:extLst>
          </p:cNvPr>
          <p:cNvSpPr/>
          <p:nvPr/>
        </p:nvSpPr>
        <p:spPr>
          <a:xfrm>
            <a:off x="5369348" y="5157972"/>
            <a:ext cx="1630536" cy="407596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Calibri (Cuerpo)"/>
                <a:cs typeface="Times New Roman" panose="02020603050405020304" pitchFamily="18" charset="0"/>
              </a:rPr>
              <a:t>Busca más frío</a:t>
            </a:r>
          </a:p>
        </p:txBody>
      </p:sp>
      <p:cxnSp>
        <p:nvCxnSpPr>
          <p:cNvPr id="124" name="Conector recto 123">
            <a:extLst>
              <a:ext uri="{FF2B5EF4-FFF2-40B4-BE49-F238E27FC236}">
                <a16:creationId xmlns:a16="http://schemas.microsoft.com/office/drawing/2014/main" id="{3270D2EC-8DA0-4ABA-94D3-F5D5EA63E5D7}"/>
              </a:ext>
            </a:extLst>
          </p:cNvPr>
          <p:cNvCxnSpPr>
            <a:cxnSpLocks/>
          </p:cNvCxnSpPr>
          <p:nvPr/>
        </p:nvCxnSpPr>
        <p:spPr>
          <a:xfrm>
            <a:off x="9982984" y="4835553"/>
            <a:ext cx="0" cy="265759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5" name="Conector recto 124">
            <a:extLst>
              <a:ext uri="{FF2B5EF4-FFF2-40B4-BE49-F238E27FC236}">
                <a16:creationId xmlns:a16="http://schemas.microsoft.com/office/drawing/2014/main" id="{582D8073-FAC2-40BB-94CB-D710337AB541}"/>
              </a:ext>
            </a:extLst>
          </p:cNvPr>
          <p:cNvCxnSpPr>
            <a:cxnSpLocks/>
          </p:cNvCxnSpPr>
          <p:nvPr/>
        </p:nvCxnSpPr>
        <p:spPr>
          <a:xfrm>
            <a:off x="5468134" y="4835553"/>
            <a:ext cx="0" cy="265759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6" name="Conector recto 125">
            <a:extLst>
              <a:ext uri="{FF2B5EF4-FFF2-40B4-BE49-F238E27FC236}">
                <a16:creationId xmlns:a16="http://schemas.microsoft.com/office/drawing/2014/main" id="{C5F2B06C-BE02-48DB-85C3-188B98C404F8}"/>
              </a:ext>
            </a:extLst>
          </p:cNvPr>
          <p:cNvCxnSpPr>
            <a:cxnSpLocks/>
          </p:cNvCxnSpPr>
          <p:nvPr/>
        </p:nvCxnSpPr>
        <p:spPr>
          <a:xfrm>
            <a:off x="7712063" y="4835553"/>
            <a:ext cx="0" cy="265759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7" name="Rectángulo: esquinas redondeadas 126">
            <a:extLst>
              <a:ext uri="{FF2B5EF4-FFF2-40B4-BE49-F238E27FC236}">
                <a16:creationId xmlns:a16="http://schemas.microsoft.com/office/drawing/2014/main" id="{675831BE-0A92-43DF-9AEE-EC398D71B2A1}"/>
              </a:ext>
            </a:extLst>
          </p:cNvPr>
          <p:cNvSpPr/>
          <p:nvPr/>
        </p:nvSpPr>
        <p:spPr>
          <a:xfrm>
            <a:off x="5374252" y="4424972"/>
            <a:ext cx="524775" cy="348753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Calibri (Cuerpo)"/>
                <a:cs typeface="Times New Roman" panose="02020603050405020304" pitchFamily="18" charset="0"/>
              </a:rPr>
              <a:t>-50</a:t>
            </a:r>
          </a:p>
        </p:txBody>
      </p:sp>
      <p:sp>
        <p:nvSpPr>
          <p:cNvPr id="128" name="Rectángulo: esquinas redondeadas 127">
            <a:extLst>
              <a:ext uri="{FF2B5EF4-FFF2-40B4-BE49-F238E27FC236}">
                <a16:creationId xmlns:a16="http://schemas.microsoft.com/office/drawing/2014/main" id="{908B7E7D-240A-40D2-94C9-B2D30F86F32F}"/>
              </a:ext>
            </a:extLst>
          </p:cNvPr>
          <p:cNvSpPr/>
          <p:nvPr/>
        </p:nvSpPr>
        <p:spPr>
          <a:xfrm>
            <a:off x="9493152" y="4432929"/>
            <a:ext cx="576484" cy="348753"/>
          </a:xfrm>
          <a:prstGeom prst="roundRect">
            <a:avLst>
              <a:gd name="adj" fmla="val 0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Calibri (Cuerpo)"/>
                <a:cs typeface="Times New Roman" panose="02020603050405020304" pitchFamily="18" charset="0"/>
              </a:rPr>
              <a:t>+50</a:t>
            </a:r>
          </a:p>
        </p:txBody>
      </p:sp>
      <p:sp>
        <p:nvSpPr>
          <p:cNvPr id="130" name="Rectángulo: esquinas redondeadas 129">
            <a:extLst>
              <a:ext uri="{FF2B5EF4-FFF2-40B4-BE49-F238E27FC236}">
                <a16:creationId xmlns:a16="http://schemas.microsoft.com/office/drawing/2014/main" id="{CB633836-C9FA-402C-9C97-D3E27D7C1B02}"/>
              </a:ext>
            </a:extLst>
          </p:cNvPr>
          <p:cNvSpPr/>
          <p:nvPr/>
        </p:nvSpPr>
        <p:spPr>
          <a:xfrm>
            <a:off x="7549442" y="4448150"/>
            <a:ext cx="293296" cy="348753"/>
          </a:xfrm>
          <a:prstGeom prst="roundRect">
            <a:avLst>
              <a:gd name="adj" fmla="val 0"/>
            </a:avLst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Calibri (Cuerpo)"/>
                <a:cs typeface="Times New Roman" panose="02020603050405020304" pitchFamily="18" charset="0"/>
              </a:rPr>
              <a:t>0</a:t>
            </a:r>
          </a:p>
        </p:txBody>
      </p:sp>
      <p:graphicFrame>
        <p:nvGraphicFramePr>
          <p:cNvPr id="51" name="Tabla 50">
            <a:extLst>
              <a:ext uri="{FF2B5EF4-FFF2-40B4-BE49-F238E27FC236}">
                <a16:creationId xmlns:a16="http://schemas.microsoft.com/office/drawing/2014/main" id="{FAB9606D-9492-4C40-89ED-1BB8E1F30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960004"/>
              </p:ext>
            </p:extLst>
          </p:nvPr>
        </p:nvGraphicFramePr>
        <p:xfrm>
          <a:off x="9941275" y="1565004"/>
          <a:ext cx="813469" cy="396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13469">
                  <a:extLst>
                    <a:ext uri="{9D8B030D-6E8A-4147-A177-3AD203B41FA5}">
                      <a16:colId xmlns:a16="http://schemas.microsoft.com/office/drawing/2014/main" val="238963110"/>
                    </a:ext>
                  </a:extLst>
                </a:gridCol>
              </a:tblGrid>
              <a:tr h="171861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18°C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628958"/>
                  </a:ext>
                </a:extLst>
              </a:tr>
            </a:tbl>
          </a:graphicData>
        </a:graphic>
      </p:graphicFrame>
      <p:sp>
        <p:nvSpPr>
          <p:cNvPr id="132" name="Flecha derecha 10">
            <a:extLst>
              <a:ext uri="{FF2B5EF4-FFF2-40B4-BE49-F238E27FC236}">
                <a16:creationId xmlns:a16="http://schemas.microsoft.com/office/drawing/2014/main" id="{1F496F4C-EE80-46A3-90D1-5E93A2A2B2A2}"/>
              </a:ext>
            </a:extLst>
          </p:cNvPr>
          <p:cNvSpPr/>
          <p:nvPr/>
        </p:nvSpPr>
        <p:spPr>
          <a:xfrm rot="19800000">
            <a:off x="4510095" y="3427385"/>
            <a:ext cx="2250968" cy="259382"/>
          </a:xfrm>
          <a:prstGeom prst="rightArrow">
            <a:avLst>
              <a:gd name="adj1" fmla="val 50000"/>
              <a:gd name="adj2" fmla="val 94066"/>
            </a:avLst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000"/>
          </a:p>
        </p:txBody>
      </p:sp>
      <p:sp>
        <p:nvSpPr>
          <p:cNvPr id="133" name="Flecha derecha 10">
            <a:extLst>
              <a:ext uri="{FF2B5EF4-FFF2-40B4-BE49-F238E27FC236}">
                <a16:creationId xmlns:a16="http://schemas.microsoft.com/office/drawing/2014/main" id="{95F8417E-358C-4972-8028-A22CAAF175E5}"/>
              </a:ext>
            </a:extLst>
          </p:cNvPr>
          <p:cNvSpPr/>
          <p:nvPr/>
        </p:nvSpPr>
        <p:spPr>
          <a:xfrm rot="9000000">
            <a:off x="8524044" y="1952454"/>
            <a:ext cx="1378590" cy="259382"/>
          </a:xfrm>
          <a:prstGeom prst="rightArrow">
            <a:avLst>
              <a:gd name="adj1" fmla="val 50000"/>
              <a:gd name="adj2" fmla="val 94066"/>
            </a:avLst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000"/>
          </a:p>
        </p:txBody>
      </p:sp>
      <p:sp>
        <p:nvSpPr>
          <p:cNvPr id="134" name="Rectángulo 133">
            <a:extLst>
              <a:ext uri="{FF2B5EF4-FFF2-40B4-BE49-F238E27FC236}">
                <a16:creationId xmlns:a16="http://schemas.microsoft.com/office/drawing/2014/main" id="{5205A900-EE1E-4CF9-80FF-67AFD777EA6B}"/>
              </a:ext>
            </a:extLst>
          </p:cNvPr>
          <p:cNvSpPr/>
          <p:nvPr/>
        </p:nvSpPr>
        <p:spPr>
          <a:xfrm>
            <a:off x="8694134" y="3242175"/>
            <a:ext cx="1836915" cy="904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b="1" dirty="0">
                <a:solidFill>
                  <a:schemeClr val="tx1"/>
                </a:solidFill>
              </a:rPr>
              <a:t>Preferencia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MX" b="1" dirty="0">
                <a:solidFill>
                  <a:schemeClr val="tx1"/>
                </a:solidFill>
              </a:rPr>
              <a:t>+24.6153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MX" b="1" dirty="0" err="1">
                <a:solidFill>
                  <a:schemeClr val="tx1"/>
                </a:solidFill>
              </a:rPr>
              <a:t>pmv</a:t>
            </a:r>
            <a:r>
              <a:rPr lang="es-MX" b="1" dirty="0">
                <a:solidFill>
                  <a:schemeClr val="tx1"/>
                </a:solidFill>
              </a:rPr>
              <a:t> = -2</a:t>
            </a:r>
          </a:p>
        </p:txBody>
      </p:sp>
      <p:sp>
        <p:nvSpPr>
          <p:cNvPr id="135" name="Flecha derecha 10">
            <a:extLst>
              <a:ext uri="{FF2B5EF4-FFF2-40B4-BE49-F238E27FC236}">
                <a16:creationId xmlns:a16="http://schemas.microsoft.com/office/drawing/2014/main" id="{AB06CB9B-BEA5-48FF-95C8-9C0CDCEA38BB}"/>
              </a:ext>
            </a:extLst>
          </p:cNvPr>
          <p:cNvSpPr/>
          <p:nvPr/>
        </p:nvSpPr>
        <p:spPr>
          <a:xfrm rot="5400000">
            <a:off x="7629519" y="3802807"/>
            <a:ext cx="1902000" cy="259382"/>
          </a:xfrm>
          <a:prstGeom prst="rightArrow">
            <a:avLst>
              <a:gd name="adj1" fmla="val 50000"/>
              <a:gd name="adj2" fmla="val 94066"/>
            </a:avLst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000"/>
          </a:p>
        </p:txBody>
      </p:sp>
    </p:spTree>
    <p:extLst>
      <p:ext uri="{BB962C8B-B14F-4D97-AF65-F5344CB8AC3E}">
        <p14:creationId xmlns:p14="http://schemas.microsoft.com/office/powerpoint/2010/main" val="3778423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5243</TotalTime>
  <Words>4814</Words>
  <Application>Microsoft Office PowerPoint</Application>
  <PresentationFormat>Panorámica</PresentationFormat>
  <Paragraphs>853</Paragraphs>
  <Slides>26</Slides>
  <Notes>26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7" baseType="lpstr">
      <vt:lpstr>Arial</vt:lpstr>
      <vt:lpstr>Calibri</vt:lpstr>
      <vt:lpstr>Calibri (Cuerpo)</vt:lpstr>
      <vt:lpstr>Calibri Light</vt:lpstr>
      <vt:lpstr>Cambria Math</vt:lpstr>
      <vt:lpstr>Segoe UI</vt:lpstr>
      <vt:lpstr>SFRM1200</vt:lpstr>
      <vt:lpstr>SFTI1200</vt:lpstr>
      <vt:lpstr>Times New Roman</vt:lpstr>
      <vt:lpstr>Wingdings 3</vt:lpstr>
      <vt:lpstr>Office Theme</vt:lpstr>
      <vt:lpstr>Estrategias para el Confort Térmico de Grupos en Aplicaciones de Inteligencia Ambiental Jorge Luis Jácome Domínguez*</vt:lpstr>
      <vt:lpstr>Presentación de PowerPoint</vt:lpstr>
      <vt:lpstr>Presentación de PowerPoint</vt:lpstr>
      <vt:lpstr>Presentación de PowerPoint</vt:lpstr>
      <vt:lpstr>Presentación de PowerPoint</vt:lpstr>
      <vt:lpstr>Contenido</vt:lpstr>
      <vt:lpstr>Presentación de PowerPoint</vt:lpstr>
      <vt:lpstr>Presentación de PowerPoint</vt:lpstr>
      <vt:lpstr>Presentación de PowerPoint</vt:lpstr>
      <vt:lpstr>Presentación de PowerPoint</vt:lpstr>
      <vt:lpstr>Contenido</vt:lpstr>
      <vt:lpstr>Presentación de PowerPoint</vt:lpstr>
      <vt:lpstr>Presentación de PowerPoint</vt:lpstr>
      <vt:lpstr>Presentación de PowerPoint</vt:lpstr>
      <vt:lpstr>Contenido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Contenido</vt:lpstr>
      <vt:lpstr>Presentación de PowerPoint</vt:lpstr>
      <vt:lpstr>Presentación de PowerPoint</vt:lpstr>
      <vt:lpstr>Presentación de PowerPoint</vt:lpstr>
      <vt:lpstr>Estrategias para el Confort Térmico de Grupos en Aplicaciones de Inteligencia Ambiental Jorge Luis Jácome Domínguez*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L Jácome Domínguez</dc:creator>
  <cp:lastModifiedBy>Jorge L Jácome Domínguez</cp:lastModifiedBy>
  <cp:revision>2172</cp:revision>
  <dcterms:created xsi:type="dcterms:W3CDTF">2020-12-05T21:15:06Z</dcterms:created>
  <dcterms:modified xsi:type="dcterms:W3CDTF">2021-03-20T19:20:21Z</dcterms:modified>
</cp:coreProperties>
</file>