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  <p:sldMasterId id="2147483676" r:id="rId3"/>
  </p:sldMasterIdLst>
  <p:notesMasterIdLst>
    <p:notesMasterId r:id="rId13"/>
  </p:notesMasterIdLst>
  <p:handoutMasterIdLst>
    <p:handoutMasterId r:id="rId14"/>
  </p:handoutMasterIdLst>
  <p:sldIdLst>
    <p:sldId id="829" r:id="rId4"/>
    <p:sldId id="831" r:id="rId5"/>
    <p:sldId id="709" r:id="rId6"/>
    <p:sldId id="838" r:id="rId7"/>
    <p:sldId id="839" r:id="rId8"/>
    <p:sldId id="688" r:id="rId9"/>
    <p:sldId id="830" r:id="rId10"/>
    <p:sldId id="833" r:id="rId11"/>
    <p:sldId id="834" r:id="rId12"/>
  </p:sldIdLst>
  <p:sldSz cx="9144000" cy="6858000" type="screen4x3"/>
  <p:notesSz cx="7010400" cy="92964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80403050404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80403050404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80403050404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80403050404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80403050404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80403050404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80403050404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80403050404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8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C55E54"/>
    <a:srgbClr val="990000"/>
    <a:srgbClr val="3E6A54"/>
    <a:srgbClr val="000066"/>
    <a:srgbClr val="003300"/>
    <a:srgbClr val="28462B"/>
    <a:srgbClr val="5FA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17"/>
    <p:restoredTop sz="94666"/>
  </p:normalViewPr>
  <p:slideViewPr>
    <p:cSldViewPr showGuides="1">
      <p:cViewPr varScale="1">
        <p:scale>
          <a:sx n="110" d="100"/>
          <a:sy n="110" d="100"/>
        </p:scale>
        <p:origin x="1944" y="78"/>
      </p:cViewPr>
      <p:guideLst>
        <p:guide orient="horz" pos="21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6672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t" anchorCtr="0" compatLnSpc="1"/>
          <a:lstStyle>
            <a:lvl1pPr defTabSz="934720" eaLnBrk="1" hangingPunct="1">
              <a:buFont typeface="Arial" panose="020B0604020202090204" pitchFamily="34" charset="0"/>
              <a:buNone/>
              <a:defRPr sz="1200"/>
            </a:lvl1pPr>
          </a:lstStyle>
          <a:p>
            <a:pPr marL="0" marR="0" lvl="0" indent="0" algn="l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+mn-ea"/>
              <a:cs typeface="+mn-cs"/>
            </a:endParaRP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7800" y="0"/>
            <a:ext cx="3049588" cy="46672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t" anchorCtr="0" compatLnSpc="1"/>
          <a:lstStyle>
            <a:lvl1pPr algn="r" defTabSz="934720" eaLnBrk="1" hangingPunct="1">
              <a:buFont typeface="Arial" panose="020B0604020202090204" pitchFamily="34" charset="0"/>
              <a:buNone/>
              <a:defRPr sz="1200"/>
            </a:lvl1pPr>
          </a:lstStyle>
          <a:p>
            <a:pPr marL="0" marR="0" lvl="0" indent="0" algn="r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+mn-ea"/>
              <a:cs typeface="+mn-cs"/>
            </a:endParaRPr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b" anchorCtr="0" compatLnSpc="1"/>
          <a:lstStyle>
            <a:lvl1pPr defTabSz="934720" eaLnBrk="1" hangingPunct="1">
              <a:buFont typeface="Arial" panose="020B0604020202090204" pitchFamily="34" charset="0"/>
              <a:buNone/>
              <a:defRPr sz="1200"/>
            </a:lvl1pPr>
          </a:lstStyle>
          <a:p>
            <a:pPr marL="0" marR="0" lvl="0" indent="0" algn="l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+mn-ea"/>
              <a:cs typeface="+mn-cs"/>
            </a:endParaRP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780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b" anchorCtr="0" compatLnSpc="1"/>
          <a:lstStyle/>
          <a:p>
            <a:pPr lvl="0" algn="r" defTabSz="935355" eaLnBrk="1" fontAlgn="base" hangingPunct="1">
              <a:buFont typeface="Arial" panose="020B0604020202090204" pitchFamily="34" charset="0"/>
              <a:buNone/>
            </a:pPr>
            <a:fld id="{9A0DB2DC-4C9A-4742-B13C-FB6460FD3503}" type="slidenum">
              <a:rPr lang="en-US" altLang="en-US" sz="1200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z="1200" strike="noStrike" noProof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>
            <a:lvl1pPr defTabSz="931545" eaLnBrk="1" hangingPunct="1">
              <a:buFontTx/>
              <a:buNone/>
              <a:defRPr sz="1200"/>
            </a:lvl1pPr>
          </a:lstStyle>
          <a:p>
            <a:pPr marL="0" marR="0" lvl="0" indent="0" algn="l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+mn-ea"/>
              <a:cs typeface="+mn-cs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>
            <a:lvl1pPr algn="r" defTabSz="931545" eaLnBrk="1" hangingPunct="1">
              <a:buFontTx/>
              <a:buNone/>
              <a:defRPr sz="1200"/>
            </a:lvl1pPr>
          </a:lstStyle>
          <a:p>
            <a:pPr marL="0" marR="0" lvl="0" indent="0" algn="r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+mn-ea"/>
              <a:cs typeface="+mn-cs"/>
            </a:endParaRPr>
          </a:p>
        </p:txBody>
      </p:sp>
      <p:sp>
        <p:nvSpPr>
          <p:cNvPr id="1434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b" anchorCtr="0" compatLnSpc="1"/>
          <a:lstStyle>
            <a:lvl1pPr defTabSz="931545" eaLnBrk="1" hangingPunct="1">
              <a:buFontTx/>
              <a:buNone/>
              <a:defRPr sz="1200"/>
            </a:lvl1pPr>
          </a:lstStyle>
          <a:p>
            <a:pPr marL="0" marR="0" lvl="0" indent="0" algn="l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+mn-ea"/>
              <a:cs typeface="+mn-cs"/>
            </a:endParaRP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b" anchorCtr="0" compatLnSpc="1"/>
          <a:lstStyle/>
          <a:p>
            <a:pPr lvl="0" algn="r" defTabSz="932180" eaLnBrk="1" fontAlgn="base" hangingPunct="1">
              <a:buFont typeface="Arial" panose="020B0604020202090204" pitchFamily="34" charset="0"/>
              <a:buNone/>
            </a:pPr>
            <a:fld id="{9A0DB2DC-4C9A-4742-B13C-FB6460FD3503}" type="slidenum">
              <a:rPr lang="en-US" altLang="en-US" sz="1200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z="1200" strike="noStrike" noProof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89353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90204" pitchFamily="34" charset="0"/>
            </a:pPr>
            <a:fld id="{9A0DB2DC-4C9A-4742-B13C-FB6460FD3503}" type="slidenum">
              <a:rPr lang="en-US" altLang="zh-CN" sz="1200" dirty="0">
                <a:solidFill>
                  <a:srgbClr val="000000"/>
                </a:solidFill>
                <a:latin typeface="Tahoma" panose="020B0804030504040204" pitchFamily="34" charset="0"/>
                <a:ea typeface="宋体" panose="02010600030101010101" pitchFamily="2" charset="-122"/>
              </a:rPr>
              <a:t>1</a:t>
            </a:fld>
            <a:endParaRPr lang="en-US" altLang="zh-CN" sz="1200" dirty="0">
              <a:solidFill>
                <a:srgbClr val="000000"/>
              </a:solidFill>
              <a:latin typeface="Tahoma" panose="020B08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5209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2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3550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04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90204" pitchFamily="34" charset="0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3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575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04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90204" pitchFamily="34" charset="0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4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4262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04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90204" pitchFamily="34" charset="0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5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9442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90204" pitchFamily="34" charset="0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6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4918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8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3929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9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5292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>
              <a:buFont typeface="Arial" panose="020B0604020202090204" pitchFamily="34" charset="0"/>
            </a:pPr>
            <a:fld id="{9A0DB2DC-4C9A-4742-B13C-FB6460FD3503}" type="slidenum">
              <a:rPr lang="zh-CN" altLang="en-US" sz="1400" dirty="0">
                <a:solidFill>
                  <a:schemeClr val="bg2"/>
                </a:solidFill>
                <a:latin typeface="Tahoma" panose="020B08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chemeClr val="bg2"/>
              </a:solidFill>
              <a:latin typeface="Tahoma" panose="020B08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101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r:id="rId5" imgW="4006850" imgH="2857500" progId="MS_ClipArt_Gallery.2">
                  <p:embed/>
                </p:oleObj>
              </mc:Choice>
              <mc:Fallback>
                <p:oleObj r:id="rId5" imgW="4006850" imgH="2857500" progId="MS_ClipArt_Gallery.2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r:id="rId7" imgW="6858000" imgH="48895" progId="MS_ClipArt_Gallery.5">
                  <p:embed/>
                </p:oleObj>
              </mc:Choice>
              <mc:Fallback>
                <p:oleObj r:id="rId7" imgW="6858000" imgH="48895" progId="MS_ClipArt_Gallery.5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>
              <a:buFont typeface="Arial" panose="020B0604020202090204" pitchFamily="34" charset="0"/>
            </a:pPr>
            <a:fld id="{9A0DB2DC-4C9A-4742-B13C-FB6460FD3503}" type="slidenum">
              <a:rPr lang="zh-CN" altLang="en-US" sz="1400" dirty="0">
                <a:solidFill>
                  <a:schemeClr val="bg2"/>
                </a:solidFill>
                <a:latin typeface="Tahoma" panose="020B08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chemeClr val="bg2"/>
              </a:solidFill>
              <a:latin typeface="Tahoma" panose="020B08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173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8" r:id="rId5" imgW="4006850" imgH="2857500" progId="MS_ClipArt_Gallery.2">
                  <p:embed/>
                </p:oleObj>
              </mc:Choice>
              <mc:Fallback>
                <p:oleObj r:id="rId5" imgW="4006850" imgH="2857500" progId="MS_ClipArt_Gallery.2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9" r:id="rId7" imgW="6858000" imgH="48895" progId="MS_ClipArt_Gallery.5">
                  <p:embed/>
                </p:oleObj>
              </mc:Choice>
              <mc:Fallback>
                <p:oleObj r:id="rId7" imgW="6858000" imgH="48895" progId="MS_ClipArt_Gallery.5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3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/>
            <a:fld id="{9A0DB2DC-4C9A-4742-B13C-FB6460FD3503}" type="slidenum">
              <a:rPr lang="zh-CN" altLang="en-US" sz="1400" dirty="0">
                <a:solidFill>
                  <a:srgbClr val="1C1C1C"/>
                </a:solidFill>
                <a:latin typeface="Tahoma" panose="020B08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rgbClr val="1C1C1C"/>
              </a:solidFill>
              <a:latin typeface="Tahoma" panose="020B08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245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4" r:id="rId5" imgW="4006850" imgH="2857500" progId="MS_ClipArt_Gallery.2">
                  <p:embed/>
                </p:oleObj>
              </mc:Choice>
              <mc:Fallback>
                <p:oleObj r:id="rId5" imgW="4006850" imgH="2857500" progId="MS_ClipArt_Gallery.2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5" r:id="rId7" imgW="6858000" imgH="48895" progId="MS_ClipArt_Gallery.5">
                  <p:embed/>
                </p:oleObj>
              </mc:Choice>
              <mc:Fallback>
                <p:oleObj r:id="rId7" imgW="6858000" imgH="48895" progId="MS_ClipArt_Gallery.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7.bin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vmlDrawing" Target="../drawings/vmlDrawing5.v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8.xml"/><Relationship Id="rId16" Type="http://schemas.openxmlformats.org/officeDocument/2006/relationships/oleObject" Target="../embeddings/oleObject13.bin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vmlDrawing" Target="../drawings/vmlDrawing9.v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90204" pitchFamily="34" charset="0"/>
              <a:defRPr sz="1400"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  <p:graphicFrame>
        <p:nvGraphicFramePr>
          <p:cNvPr id="103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r:id="rId16" imgW="6858000" imgH="48895" progId="MS_ClipArt_Gallery.5">
                  <p:embed/>
                </p:oleObj>
              </mc:Choice>
              <mc:Fallback>
                <p:oleObj r:id="rId16" imgW="6858000" imgH="48895" progId="MS_ClipArt_Gallery.5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2051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90204" pitchFamily="34" charset="0"/>
              <a:defRPr sz="1400"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  <p:graphicFrame>
        <p:nvGraphicFramePr>
          <p:cNvPr id="2054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r:id="rId16" imgW="6858000" imgH="48895" progId="MS_ClipArt_Gallery.5">
                  <p:embed/>
                </p:oleObj>
              </mc:Choice>
              <mc:Fallback>
                <p:oleObj r:id="rId16" imgW="6858000" imgH="48895" progId="MS_ClipArt_Gallery.5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3075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90204" pitchFamily="34" charset="0"/>
              <a:defRPr sz="14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  <p:graphicFrame>
        <p:nvGraphicFramePr>
          <p:cNvPr id="307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r:id="rId16" imgW="6858000" imgH="48895" progId="MS_ClipArt_Gallery.5">
                  <p:embed/>
                </p:oleObj>
              </mc:Choice>
              <mc:Fallback>
                <p:oleObj r:id="rId16" imgW="6858000" imgH="48895" progId="MS_ClipArt_Gallery.5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1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/>
          <p:nvPr/>
        </p:nvSpPr>
        <p:spPr>
          <a:xfrm>
            <a:off x="533400" y="2133600"/>
            <a:ext cx="7772400" cy="6858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>
              <a:buFont typeface="Arial" panose="020B0604020202090204" pitchFamily="34" charset="0"/>
            </a:pPr>
            <a:r>
              <a:rPr altLang="zh-CN" sz="3200" b="1" dirty="0">
                <a:solidFill>
                  <a:srgbClr val="000099"/>
                </a:solidFill>
                <a:ea typeface="宋体" panose="02010600030101010101" pitchFamily="2" charset="-122"/>
              </a:rPr>
              <a:t>实验二：栈与队列的应用</a:t>
            </a:r>
          </a:p>
        </p:txBody>
      </p:sp>
      <p:sp>
        <p:nvSpPr>
          <p:cNvPr id="15362" name="Rectangle 8"/>
          <p:cNvSpPr/>
          <p:nvPr/>
        </p:nvSpPr>
        <p:spPr>
          <a:xfrm>
            <a:off x="1295400" y="762000"/>
            <a:ext cx="6400800" cy="990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>
              <a:lnSpc>
                <a:spcPct val="11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en-US" altLang="zh-CN" sz="3200" b="1" dirty="0">
                <a:solidFill>
                  <a:srgbClr val="333399"/>
                </a:solidFill>
                <a:latin typeface="Arial" panose="020B0604020202090204" pitchFamily="34" charset="0"/>
                <a:ea typeface="宋体" panose="02010600030101010101" pitchFamily="2" charset="-122"/>
              </a:rPr>
              <a:t>《</a:t>
            </a:r>
            <a:r>
              <a:rPr lang="zh-CN" altLang="en-US" sz="3200" b="1" dirty="0">
                <a:solidFill>
                  <a:srgbClr val="333399"/>
                </a:solidFill>
                <a:latin typeface="Arial" panose="020B0604020202090204" pitchFamily="34" charset="0"/>
                <a:ea typeface="宋体" panose="02010600030101010101" pitchFamily="2" charset="-122"/>
              </a:rPr>
              <a:t>数据结构</a:t>
            </a:r>
            <a:r>
              <a:rPr lang="en-US" altLang="zh-CN" sz="3200" b="1" dirty="0">
                <a:solidFill>
                  <a:srgbClr val="333399"/>
                </a:solidFill>
                <a:latin typeface="Arial" panose="020B0604020202090204" pitchFamily="34" charset="0"/>
                <a:ea typeface="宋体" panose="02010600030101010101" pitchFamily="2" charset="-122"/>
              </a:rPr>
              <a:t>》</a:t>
            </a:r>
            <a:r>
              <a:rPr lang="zh-CN" altLang="en-US" sz="3200" b="1" dirty="0">
                <a:solidFill>
                  <a:srgbClr val="333399"/>
                </a:solidFill>
                <a:latin typeface="Arial" panose="020B0604020202090204" pitchFamily="34" charset="0"/>
                <a:ea typeface="宋体" panose="02010600030101010101" pitchFamily="2" charset="-122"/>
              </a:rPr>
              <a:t>实验</a:t>
            </a:r>
            <a:r>
              <a:rPr lang="en-US" altLang="zh-CN" sz="3200" b="1" i="1" dirty="0">
                <a:solidFill>
                  <a:srgbClr val="000000"/>
                </a:solidFill>
                <a:latin typeface="Arial" panose="020B0604020202090204" pitchFamily="34" charset="0"/>
                <a:ea typeface="宋体" panose="02010600030101010101" pitchFamily="2" charset="-122"/>
              </a:rPr>
              <a:t> </a:t>
            </a:r>
            <a:br>
              <a:rPr lang="en-US" altLang="zh-CN" sz="3200" b="1" i="1" dirty="0">
                <a:solidFill>
                  <a:srgbClr val="000000"/>
                </a:solidFill>
                <a:latin typeface="Arial" panose="020B0604020202090204" pitchFamily="34" charset="0"/>
                <a:ea typeface="宋体" panose="02010600030101010101" pitchFamily="2" charset="-122"/>
              </a:rPr>
            </a:br>
            <a:r>
              <a:rPr lang="en-US" altLang="zh-CN" sz="3200" b="1" i="1" dirty="0">
                <a:solidFill>
                  <a:srgbClr val="000000"/>
                </a:solidFill>
                <a:latin typeface="Arial" panose="020B0604020202090204" pitchFamily="34" charset="0"/>
                <a:ea typeface="宋体" panose="02010600030101010101" pitchFamily="2" charset="-122"/>
              </a:rPr>
              <a:t/>
            </a:r>
            <a:br>
              <a:rPr lang="en-US" altLang="zh-CN" sz="3200" b="1" i="1" dirty="0">
                <a:solidFill>
                  <a:srgbClr val="000000"/>
                </a:solidFill>
                <a:latin typeface="Arial" panose="020B0604020202090204" pitchFamily="34" charset="0"/>
                <a:ea typeface="宋体" panose="02010600030101010101" pitchFamily="2" charset="-122"/>
              </a:rPr>
            </a:br>
            <a:endParaRPr lang="en-US" altLang="zh-CN" sz="1600" b="1" i="1" dirty="0">
              <a:solidFill>
                <a:srgbClr val="000000"/>
              </a:solidFill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363" name="Object 11"/>
          <p:cNvGraphicFramePr/>
          <p:nvPr/>
        </p:nvGraphicFramePr>
        <p:xfrm>
          <a:off x="381000" y="1524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r:id="rId4" imgW="6858000" imgH="48895" progId="MS_ClipArt_Gallery.5">
                  <p:embed/>
                </p:oleObj>
              </mc:Choice>
              <mc:Fallback>
                <p:oleObj r:id="rId4" imgW="6858000" imgH="48895" progId="MS_ClipArt_Gallery.5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000" y="1524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12"/>
          <p:cNvSpPr>
            <a:spLocks noChangeArrowheads="1"/>
          </p:cNvSpPr>
          <p:nvPr/>
        </p:nvSpPr>
        <p:spPr bwMode="auto">
          <a:xfrm>
            <a:off x="342900" y="5410200"/>
            <a:ext cx="8305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计算机学院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哈尔滨工业大学（深圳）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5365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250825"/>
            <a:ext cx="1485900" cy="1130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6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6000" y="193675"/>
            <a:ext cx="1244600" cy="1244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7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endParaRPr lang="en-US" altLang="zh-CN" sz="1200" dirty="0">
              <a:solidFill>
                <a:srgbClr val="000000"/>
              </a:solidFill>
              <a:latin typeface="Tahoma" panose="020B08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368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solidFill>
                  <a:srgbClr val="000000"/>
                </a:solidFill>
                <a:latin typeface="Tahoma" panose="020B0804030504040204" pitchFamily="34" charset="0"/>
                <a:ea typeface="宋体" panose="02010600030101010101" pitchFamily="2" charset="-122"/>
              </a:rPr>
              <a:t>1</a:t>
            </a:fld>
            <a:endParaRPr lang="en-US" altLang="en-US" sz="1400" dirty="0">
              <a:solidFill>
                <a:srgbClr val="000000"/>
              </a:solidFill>
              <a:latin typeface="Tahoma" panose="020B08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3352832" y="3504375"/>
            <a:ext cx="6870065" cy="147732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主讲教师：黄虎杰</a:t>
            </a:r>
            <a:endParaRPr lang="zh-CN" altLang="en-US" sz="2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实验教师：徐凡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博</a:t>
            </a:r>
            <a:endParaRPr lang="en-US" altLang="zh-CN" sz="20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助    教：梁朗章</a:t>
            </a:r>
            <a:endParaRPr lang="zh-CN" sz="2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15363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2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5364" name="Rectangle 3074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82000" cy="9144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zh-TW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实验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总体</a:t>
            </a:r>
            <a:r>
              <a:rPr lang="zh-CN" altLang="zh-TW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评分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方式及</a:t>
            </a:r>
            <a:r>
              <a:rPr lang="zh-CN" altLang="zh-TW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标准</a:t>
            </a:r>
            <a:endParaRPr lang="zh-CN" altLang="en-US" sz="3600" dirty="0">
              <a:ea typeface="宋体" panose="02010600030101010101" pitchFamily="2" charset="-122"/>
            </a:endParaRPr>
          </a:p>
        </p:txBody>
      </p:sp>
      <p:sp>
        <p:nvSpPr>
          <p:cNvPr id="15365" name="Rectangle 3"/>
          <p:cNvSpPr>
            <a:spLocks noGrp="1"/>
          </p:cNvSpPr>
          <p:nvPr>
            <p:ph idx="1"/>
          </p:nvPr>
        </p:nvSpPr>
        <p:spPr>
          <a:xfrm>
            <a:off x="353749" y="1176072"/>
            <a:ext cx="8785225" cy="5105400"/>
          </a:xfrm>
        </p:spPr>
        <p:txBody>
          <a:bodyPr vert="horz" wrap="square" lIns="91440" tIns="45720" rIns="91440" bIns="45720" anchor="t"/>
          <a:lstStyle/>
          <a:p>
            <a:pPr eaLnBrk="1" hangingPunct="1"/>
            <a:endParaRPr lang="en-US" altLang="en-US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禁止抄袭</a:t>
            </a:r>
            <a:r>
              <a:rPr lang="en-US" altLang="en-US" sz="2000" dirty="0">
                <a:ea typeface="宋体" panose="02010600030101010101" pitchFamily="2" charset="-122"/>
              </a:rPr>
              <a:t>，发现抄袭，一律</a:t>
            </a:r>
            <a:r>
              <a:rPr lang="en-US" altLang="zh-CN" sz="2000" dirty="0">
                <a:ea typeface="宋体" panose="02010600030101010101" pitchFamily="2" charset="-122"/>
              </a:rPr>
              <a:t>0</a:t>
            </a:r>
            <a:r>
              <a:rPr lang="en-US" altLang="en-US" sz="2000" dirty="0">
                <a:ea typeface="宋体" panose="02010600030101010101" pitchFamily="2" charset="-122"/>
              </a:rPr>
              <a:t>分处理</a:t>
            </a:r>
            <a:r>
              <a:rPr lang="zh-CN" altLang="en-US" sz="2000" dirty="0">
                <a:ea typeface="宋体" panose="02010600030101010101" pitchFamily="2" charset="-122"/>
              </a:rPr>
              <a:t>。</a:t>
            </a:r>
            <a:endParaRPr lang="en-US" altLang="en-US" sz="2000" dirty="0">
              <a:ea typeface="宋体" panose="02010600030101010101" pitchFamily="2" charset="-122"/>
            </a:endParaRPr>
          </a:p>
          <a:p>
            <a:pPr eaLnBrk="1" hangingPunct="1"/>
            <a:endParaRPr lang="en-US" altLang="en-US" sz="20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zh-CN" altLang="en-US" sz="2000" dirty="0" smtClean="0">
                <a:ea typeface="宋体" panose="02010600030101010101" pitchFamily="2" charset="-122"/>
              </a:rPr>
              <a:t>编程语言：</a:t>
            </a:r>
            <a:r>
              <a:rPr lang="en-US" altLang="en-US" sz="2000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语言可使用C</a:t>
            </a:r>
            <a:r>
              <a:rPr lang="en-US" altLang="en-US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/C++，</a:t>
            </a:r>
            <a:r>
              <a:rPr lang="zh-CN" altLang="en-US" sz="2000" dirty="0" smtClean="0">
                <a:ea typeface="宋体" panose="02010600030101010101" pitchFamily="2" charset="-122"/>
              </a:rPr>
              <a:t>但</a:t>
            </a:r>
            <a:r>
              <a:rPr lang="en-US" altLang="en-US" sz="20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核心代码须手写完成</a:t>
            </a:r>
            <a:r>
              <a:rPr lang="zh-CN" altLang="en-US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en-US" altLang="en-US" sz="20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不能调STL库</a:t>
            </a:r>
            <a:r>
              <a:rPr lang="zh-CN" altLang="en-US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等</a:t>
            </a:r>
            <a:r>
              <a:rPr lang="zh-CN" altLang="en-US" sz="2000" dirty="0" smtClean="0">
                <a:ea typeface="宋体" panose="02010600030101010101" pitchFamily="2" charset="-122"/>
              </a:rPr>
              <a:t>。</a:t>
            </a:r>
            <a:r>
              <a:rPr lang="en-US" altLang="en-US" sz="2000" dirty="0" smtClean="0">
                <a:ea typeface="宋体" panose="02010600030101010101" pitchFamily="2" charset="-122"/>
              </a:rPr>
              <a:t> </a:t>
            </a:r>
            <a:r>
              <a:rPr lang="en-US" altLang="en-US" sz="2000" dirty="0" err="1">
                <a:ea typeface="宋体" panose="02010600030101010101" pitchFamily="2" charset="-122"/>
              </a:rPr>
              <a:t>可不使用给出的代码模板，</a:t>
            </a:r>
            <a:r>
              <a:rPr lang="en-US" altLang="en-US" sz="2000" dirty="0" err="1" smtClean="0">
                <a:ea typeface="宋体" panose="02010600030101010101" pitchFamily="2" charset="-122"/>
              </a:rPr>
              <a:t>但请注意</a:t>
            </a:r>
            <a:r>
              <a:rPr lang="zh-CN" altLang="en-US" sz="2000" noProof="1">
                <a:ea typeface="宋体" panose="02010600030101010101" pitchFamily="2" charset="-122"/>
              </a:rPr>
              <a:t>编码规范，代码规范性会作为评分标准</a:t>
            </a:r>
            <a:r>
              <a:rPr lang="en-US" altLang="en-US" sz="2000" dirty="0" smtClean="0">
                <a:ea typeface="宋体" panose="02010600030101010101" pitchFamily="2" charset="-122"/>
              </a:rPr>
              <a:t>。</a:t>
            </a:r>
            <a:r>
              <a:rPr lang="zh-CN" altLang="en-US" sz="2000" dirty="0" smtClean="0">
                <a:ea typeface="宋体" panose="02010600030101010101" pitchFamily="2" charset="-122"/>
              </a:rPr>
              <a:t>同时，</a:t>
            </a:r>
            <a:r>
              <a:rPr lang="en-US" altLang="en-US" sz="2000" dirty="0" err="1" smtClean="0">
                <a:ea typeface="宋体" panose="02010600030101010101" pitchFamily="2" charset="-122"/>
              </a:rPr>
              <a:t>程序的输入输出须遵循给</a:t>
            </a:r>
            <a:r>
              <a:rPr lang="zh-CN" altLang="en-US" sz="2000" dirty="0" smtClean="0">
                <a:ea typeface="宋体" panose="02010600030101010101" pitchFamily="2" charset="-122"/>
              </a:rPr>
              <a:t>定的</a:t>
            </a:r>
            <a:r>
              <a:rPr lang="en-US" altLang="en-US" sz="2000" dirty="0" err="1" smtClean="0">
                <a:ea typeface="宋体" panose="02010600030101010101" pitchFamily="2" charset="-122"/>
              </a:rPr>
              <a:t>格式</a:t>
            </a:r>
            <a:r>
              <a:rPr lang="en-US" altLang="en-US" sz="2000" dirty="0" smtClean="0">
                <a:ea typeface="宋体" panose="02010600030101010101" pitchFamily="2" charset="-122"/>
              </a:rPr>
              <a:t>。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上课前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10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分钟</a:t>
            </a:r>
            <a:r>
              <a:rPr lang="zh-CN" altLang="en-US" sz="2000" dirty="0">
                <a:ea typeface="宋体" panose="02010600030101010101" pitchFamily="2" charset="-122"/>
              </a:rPr>
              <a:t>发布实验任务和测试程序输入样例，同学们可以根据样例来验证程序的正确性</a:t>
            </a: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。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endParaRPr lang="zh-CN" altLang="en-US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下次实验课</a:t>
            </a:r>
            <a:r>
              <a:rPr lang="zh-CN" altLang="zh-CN" sz="20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前</a:t>
            </a:r>
            <a:r>
              <a:rPr lang="zh-CN" altLang="zh-CN" sz="2000" dirty="0">
                <a:ea typeface="宋体" panose="02010600030101010101" pitchFamily="2" charset="-122"/>
                <a:sym typeface="+mn-ea"/>
              </a:rPr>
              <a:t>内通过指定方式提交实验报告及源代码。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课后</a:t>
            </a:r>
            <a:r>
              <a:rPr lang="zh-CN" altLang="zh-CN" sz="2000" dirty="0">
                <a:ea typeface="宋体" panose="02010600030101010101" pitchFamily="2" charset="-122"/>
              </a:rPr>
              <a:t>未按时间点提交实验报告及源代码，</a:t>
            </a:r>
            <a:r>
              <a:rPr lang="zh-CN" altLang="en-US" sz="2000" dirty="0">
                <a:ea typeface="宋体" panose="02010600030101010101" pitchFamily="2" charset="-122"/>
              </a:rPr>
              <a:t>该次实验按</a:t>
            </a:r>
            <a:r>
              <a:rPr lang="en-US" altLang="zh-CN" sz="2000" dirty="0">
                <a:ea typeface="宋体" panose="02010600030101010101" pitchFamily="2" charset="-122"/>
              </a:rPr>
              <a:t>0</a:t>
            </a:r>
            <a:r>
              <a:rPr lang="zh-CN" altLang="zh-CN" sz="2000" dirty="0">
                <a:ea typeface="宋体" panose="02010600030101010101" pitchFamily="2" charset="-122"/>
              </a:rPr>
              <a:t>分处理。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     </a:t>
            </a:r>
            <a:r>
              <a:rPr lang="zh-CN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仅允许特殊情况一次</a:t>
            </a:r>
            <a:r>
              <a:rPr lang="zh-CN" altLang="zh-CN" sz="2000" dirty="0">
                <a:ea typeface="宋体" panose="02010600030101010101" pitchFamily="2" charset="-122"/>
              </a:rPr>
              <a:t>，需在截至时间后的</a:t>
            </a:r>
            <a:r>
              <a:rPr lang="en-US" altLang="zh-CN" sz="2000" dirty="0">
                <a:ea typeface="宋体" panose="02010600030101010101" pitchFamily="2" charset="-122"/>
              </a:rPr>
              <a:t>12</a:t>
            </a:r>
            <a:r>
              <a:rPr lang="zh-CN" altLang="zh-CN" sz="2000" dirty="0">
                <a:ea typeface="宋体" panose="02010600030101010101" pitchFamily="2" charset="-122"/>
              </a:rPr>
              <a:t>小时内提交。</a:t>
            </a:r>
            <a:endParaRPr lang="en-US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1945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3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实验内容</a:t>
            </a:r>
          </a:p>
        </p:txBody>
      </p:sp>
      <p:sp>
        <p:nvSpPr>
          <p:cNvPr id="19460" name="Rectangle 3"/>
          <p:cNvSpPr>
            <a:spLocks noGrp="1"/>
          </p:cNvSpPr>
          <p:nvPr>
            <p:ph idx="1"/>
          </p:nvPr>
        </p:nvSpPr>
        <p:spPr>
          <a:xfrm>
            <a:off x="0" y="1143000"/>
            <a:ext cx="8688387" cy="5105400"/>
          </a:xfrm>
        </p:spPr>
        <p:txBody>
          <a:bodyPr vert="horz" wrap="square" lIns="91440" tIns="45720" rIns="91440" bIns="45720" anchor="t"/>
          <a:lstStyle/>
          <a:p>
            <a:pPr marL="457200" lvl="1" indent="0" eaLnBrk="1" hangingPunct="1">
              <a:buClr>
                <a:schemeClr val="folHlink"/>
              </a:buClr>
              <a:buSzPct val="60000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</a:t>
            </a:r>
          </a:p>
          <a:p>
            <a:pPr marL="457200" lvl="1" indent="0" eaLnBrk="1" hangingPunct="1">
              <a:lnSpc>
                <a:spcPct val="100000"/>
              </a:lnSpc>
              <a:buClr>
                <a:schemeClr val="folHlink"/>
              </a:buClr>
              <a:buSzPct val="60000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（1）用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数组</a:t>
            </a:r>
            <a:r>
              <a:rPr lang="en-US" altLang="zh-CN" sz="2000" dirty="0">
                <a:ea typeface="宋体" panose="02010600030101010101" pitchFamily="2" charset="-122"/>
              </a:rPr>
              <a:t>实现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栈</a:t>
            </a:r>
            <a:r>
              <a:rPr lang="en-US" altLang="zh-CN" sz="2000" dirty="0">
                <a:ea typeface="宋体" panose="02010600030101010101" pitchFamily="2" charset="-122"/>
              </a:rPr>
              <a:t>的基本操作，包括：</a:t>
            </a:r>
          </a:p>
          <a:p>
            <a:pPr marL="457200" lvl="1" indent="0" eaLnBrk="1" hangingPunct="1">
              <a:lnSpc>
                <a:spcPct val="100000"/>
              </a:lnSpc>
              <a:buClr>
                <a:schemeClr val="folHlink"/>
              </a:buClr>
              <a:buSzPct val="60000"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marL="914400" lvl="2" indent="0" eaLnBrk="1" hangingPunct="1">
              <a:lnSpc>
                <a:spcPct val="100000"/>
              </a:lnSpc>
              <a:buClr>
                <a:schemeClr val="folHlink"/>
              </a:buClr>
              <a:buSzPct val="60000"/>
              <a:buNone/>
            </a:pPr>
            <a:r>
              <a:rPr lang="en-US" altLang="en-US" sz="20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Push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dirty="0">
                <a:ea typeface="宋体" panose="02010600030101010101" pitchFamily="2" charset="-122"/>
                <a:sym typeface="+mn-ea"/>
              </a:rPr>
              <a:t>将元素 x 压入栈顶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914400" lvl="2" indent="0" eaLnBrk="1" hangingPunct="1">
              <a:lnSpc>
                <a:spcPct val="100000"/>
              </a:lnSpc>
              <a:buClr>
                <a:schemeClr val="folHlink"/>
              </a:buClr>
              <a:buSzPct val="60000"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marL="914400" lvl="2" indent="0" eaLnBrk="1" hangingPunct="1">
              <a:lnSpc>
                <a:spcPct val="100000"/>
              </a:lnSpc>
              <a:buClr>
                <a:schemeClr val="folHlink"/>
              </a:buClr>
              <a:buSzPct val="60000"/>
              <a:buNone/>
            </a:pPr>
            <a:r>
              <a:rPr lang="en-US" altLang="en-US" sz="20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Pop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dirty="0">
                <a:ea typeface="宋体" panose="02010600030101010101" pitchFamily="2" charset="-122"/>
                <a:sym typeface="+mn-ea"/>
              </a:rPr>
              <a:t>移除并返回栈顶元素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914400" lvl="2" indent="0" eaLnBrk="1" hangingPunct="1">
              <a:lnSpc>
                <a:spcPct val="100000"/>
              </a:lnSpc>
              <a:buClr>
                <a:schemeClr val="folHlink"/>
              </a:buClr>
              <a:buSzPct val="60000"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marL="914400" lvl="2" indent="0" eaLnBrk="1" hangingPunct="1">
              <a:lnSpc>
                <a:spcPct val="100000"/>
              </a:lnSpc>
              <a:buClr>
                <a:schemeClr val="folHlink"/>
              </a:buClr>
              <a:buSzPct val="60000"/>
              <a:buNone/>
            </a:pPr>
            <a:r>
              <a:rPr lang="en-US" altLang="en-US" sz="20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GetTop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dirty="0">
                <a:ea typeface="宋体" panose="02010600030101010101" pitchFamily="2" charset="-122"/>
                <a:sym typeface="+mn-ea"/>
              </a:rPr>
              <a:t>返回栈顶元素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914400" lvl="2" indent="0" eaLnBrk="1" hangingPunct="1">
              <a:lnSpc>
                <a:spcPct val="100000"/>
              </a:lnSpc>
              <a:buClr>
                <a:schemeClr val="folHlink"/>
              </a:buClr>
              <a:buSzPct val="60000"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marL="914400" lvl="2" indent="0" eaLnBrk="1" hangingPunct="1">
              <a:lnSpc>
                <a:spcPct val="100000"/>
              </a:lnSpc>
              <a:buClr>
                <a:schemeClr val="folHlink"/>
              </a:buClr>
              <a:buSzPct val="60000"/>
              <a:buNone/>
            </a:pPr>
            <a:r>
              <a:rPr lang="en-US" altLang="en-US" sz="20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Stack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Empty </a:t>
            </a:r>
            <a:r>
              <a:rPr lang="en-US" altLang="zh-CN" sz="2000" dirty="0">
                <a:ea typeface="宋体" panose="02010600030101010101" pitchFamily="2" charset="-122"/>
                <a:sym typeface="+mn-ea"/>
              </a:rPr>
              <a:t>如果栈是空的，返回 true；否则，返回 false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1945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4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实验内容</a:t>
            </a:r>
          </a:p>
        </p:txBody>
      </p:sp>
      <p:sp>
        <p:nvSpPr>
          <p:cNvPr id="19460" name="Rectangle 3"/>
          <p:cNvSpPr>
            <a:spLocks noGrp="1"/>
          </p:cNvSpPr>
          <p:nvPr>
            <p:ph idx="1"/>
          </p:nvPr>
        </p:nvSpPr>
        <p:spPr>
          <a:xfrm>
            <a:off x="30496" y="990600"/>
            <a:ext cx="8808592" cy="5410200"/>
          </a:xfrm>
        </p:spPr>
        <p:txBody>
          <a:bodyPr vert="horz" wrap="square" lIns="91440" tIns="45720" rIns="91440" bIns="45720" anchor="t"/>
          <a:lstStyle/>
          <a:p>
            <a:pPr marL="457200" lvl="1" indent="0" eaLnBrk="1" hangingPunct="1">
              <a:buClr>
                <a:schemeClr val="folHlink"/>
              </a:buClr>
              <a:buSzPct val="60000"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marL="457200" lvl="1" indent="0" eaLnBrk="1" hangingPunct="1">
              <a:lnSpc>
                <a:spcPct val="100000"/>
              </a:lnSpc>
              <a:buClr>
                <a:schemeClr val="folHlink"/>
              </a:buClr>
              <a:buSzPct val="60000"/>
              <a:buNone/>
            </a:pPr>
            <a:r>
              <a:rPr lang="en-US" altLang="zh-CN" sz="2000" dirty="0">
                <a:ea typeface="宋体" panose="02010600030101010101" pitchFamily="2" charset="-122"/>
                <a:sym typeface="+mn-ea"/>
              </a:rPr>
              <a:t>（2） 用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栈</a:t>
            </a:r>
            <a:r>
              <a:rPr lang="en-US" altLang="zh-CN" sz="2000" dirty="0">
                <a:ea typeface="宋体" panose="02010600030101010101" pitchFamily="2" charset="-122"/>
                <a:sym typeface="+mn-ea"/>
              </a:rPr>
              <a:t>实现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队列</a:t>
            </a:r>
            <a:r>
              <a:rPr lang="en-US" altLang="zh-CN" sz="2000" dirty="0">
                <a:ea typeface="宋体" panose="02010600030101010101" pitchFamily="2" charset="-122"/>
                <a:sym typeface="+mn-ea"/>
              </a:rPr>
              <a:t>的基本操作，包括：</a:t>
            </a:r>
          </a:p>
          <a:p>
            <a:pPr marL="457200" lvl="1" indent="0" eaLnBrk="1" hangingPunct="1">
              <a:lnSpc>
                <a:spcPct val="100000"/>
              </a:lnSpc>
              <a:buClr>
                <a:schemeClr val="folHlink"/>
              </a:buClr>
              <a:buSzPct val="60000"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marL="914400" lvl="2" indent="0" eaLnBrk="1" hangingPunct="1">
              <a:lnSpc>
                <a:spcPct val="100000"/>
              </a:lnSpc>
              <a:spcBef>
                <a:spcPts val="0"/>
              </a:spcBef>
              <a:buClr>
                <a:schemeClr val="folHlink"/>
              </a:buClr>
              <a:buSzPct val="60000"/>
              <a:buNone/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EnQueue</a:t>
            </a:r>
            <a:r>
              <a:rPr lang="en-US" altLang="zh-CN" sz="2000" dirty="0">
                <a:ea typeface="宋体" panose="02010600030101010101" pitchFamily="2" charset="-122"/>
                <a:sym typeface="+mn-ea"/>
              </a:rPr>
              <a:t> 将元素 x 推到队列的末尾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914400" lvl="2" indent="0" eaLnBrk="1" hangingPunct="1">
              <a:lnSpc>
                <a:spcPct val="100000"/>
              </a:lnSpc>
              <a:spcBef>
                <a:spcPts val="0"/>
              </a:spcBef>
              <a:buClr>
                <a:schemeClr val="folHlink"/>
              </a:buClr>
              <a:buSzPct val="60000"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marL="914400" lvl="2" indent="0" eaLnBrk="1" hangingPunct="1">
              <a:lnSpc>
                <a:spcPct val="100000"/>
              </a:lnSpc>
              <a:spcBef>
                <a:spcPts val="0"/>
              </a:spcBef>
              <a:buClr>
                <a:schemeClr val="folHlink"/>
              </a:buClr>
              <a:buSzPct val="60000"/>
              <a:buNone/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DeQueue </a:t>
            </a:r>
            <a:r>
              <a:rPr lang="en-US" altLang="zh-CN" sz="2000" dirty="0">
                <a:ea typeface="宋体" panose="02010600030101010101" pitchFamily="2" charset="-122"/>
                <a:sym typeface="+mn-ea"/>
              </a:rPr>
              <a:t>从队列的开头移除并返回元素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914400" lvl="2" indent="0" eaLnBrk="1" hangingPunct="1">
              <a:lnSpc>
                <a:spcPct val="100000"/>
              </a:lnSpc>
              <a:spcBef>
                <a:spcPts val="0"/>
              </a:spcBef>
              <a:buClr>
                <a:schemeClr val="folHlink"/>
              </a:buClr>
              <a:buSzPct val="60000"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marL="914400" lvl="2" indent="0" eaLnBrk="1" hangingPunct="1">
              <a:lnSpc>
                <a:spcPct val="100000"/>
              </a:lnSpc>
              <a:spcBef>
                <a:spcPts val="0"/>
              </a:spcBef>
              <a:buClr>
                <a:schemeClr val="folHlink"/>
              </a:buClr>
              <a:buSzPct val="60000"/>
              <a:buNone/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GetHead </a:t>
            </a:r>
            <a:r>
              <a:rPr lang="en-US" altLang="zh-CN" sz="2000" dirty="0">
                <a:ea typeface="宋体" panose="02010600030101010101" pitchFamily="2" charset="-122"/>
                <a:sym typeface="+mn-ea"/>
              </a:rPr>
              <a:t>返回队列开头的元素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914400" lvl="2" indent="0" eaLnBrk="1" hangingPunct="1">
              <a:lnSpc>
                <a:spcPct val="100000"/>
              </a:lnSpc>
              <a:spcBef>
                <a:spcPts val="0"/>
              </a:spcBef>
              <a:buClr>
                <a:schemeClr val="folHlink"/>
              </a:buClr>
              <a:buSzPct val="60000"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marL="914400" lvl="2" indent="0" eaLnBrk="1" hangingPunct="1">
              <a:lnSpc>
                <a:spcPct val="100000"/>
              </a:lnSpc>
              <a:spcBef>
                <a:spcPts val="0"/>
              </a:spcBef>
              <a:buClr>
                <a:schemeClr val="folHlink"/>
              </a:buClr>
              <a:buSzPct val="60000"/>
              <a:buNone/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QueueEmpty </a:t>
            </a:r>
            <a:r>
              <a:rPr lang="en-US" altLang="zh-CN" sz="2000" dirty="0">
                <a:ea typeface="宋体" panose="02010600030101010101" pitchFamily="2" charset="-122"/>
                <a:sym typeface="+mn-ea"/>
              </a:rPr>
              <a:t>如果队列为空，返回 true；否则，返回 false</a:t>
            </a:r>
          </a:p>
          <a:p>
            <a:pPr marL="914400" lvl="2" indent="0" eaLnBrk="1" hangingPunct="1">
              <a:lnSpc>
                <a:spcPct val="100000"/>
              </a:lnSpc>
              <a:spcBef>
                <a:spcPts val="0"/>
              </a:spcBef>
              <a:buClr>
                <a:schemeClr val="folHlink"/>
              </a:buClr>
              <a:buSzPct val="60000"/>
              <a:buNone/>
            </a:pPr>
            <a:endParaRPr lang="en-US" altLang="zh-CN" sz="2000" dirty="0">
              <a:ea typeface="宋体" panose="02010600030101010101" pitchFamily="2" charset="-122"/>
              <a:sym typeface="+mn-ea"/>
            </a:endParaRPr>
          </a:p>
          <a:p>
            <a:pPr marL="914400" lvl="2" indent="0" eaLnBrk="1" hangingPunct="1">
              <a:lnSpc>
                <a:spcPct val="100000"/>
              </a:lnSpc>
              <a:spcBef>
                <a:spcPts val="0"/>
              </a:spcBef>
              <a:buClr>
                <a:schemeClr val="folHlink"/>
              </a:buClr>
              <a:buSzPct val="60000"/>
              <a:buNone/>
            </a:pP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并实现辅助接口 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QueueToArray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将队列中元素按照从头到尾的顺序写到数组中</a:t>
            </a:r>
            <a:endParaRPr lang="en-US" altLang="zh-CN" sz="2000" dirty="0">
              <a:ea typeface="宋体" panose="02010600030101010101" pitchFamily="2" charset="-122"/>
              <a:sym typeface="+mn-ea"/>
            </a:endParaRPr>
          </a:p>
          <a:p>
            <a:pPr marL="914400" lvl="2" indent="0" eaLnBrk="1" hangingPunct="1">
              <a:lnSpc>
                <a:spcPct val="100000"/>
              </a:lnSpc>
              <a:buClr>
                <a:schemeClr val="folHlink"/>
              </a:buClr>
              <a:buSzPct val="60000"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marL="914400" lvl="2" indent="0" eaLnBrk="1" hangingPunct="1">
              <a:lnSpc>
                <a:spcPct val="100000"/>
              </a:lnSpc>
              <a:buClr>
                <a:schemeClr val="folHlink"/>
              </a:buClr>
              <a:buSzPct val="60000"/>
              <a:buNone/>
            </a:pPr>
            <a:r>
              <a:rPr lang="en-US" altLang="zh-CN" sz="2000" b="1" dirty="0" err="1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思考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en-US" sz="2000" dirty="0" smtClean="0">
                <a:ea typeface="宋体" panose="02010600030101010101" pitchFamily="2" charset="-122"/>
                <a:sym typeface="+mn-ea"/>
              </a:rPr>
              <a:t>如何利用</a:t>
            </a:r>
            <a:r>
              <a:rPr lang="en-US" altLang="zh-CN" sz="2000" dirty="0" err="1" smtClean="0">
                <a:ea typeface="宋体" panose="02010600030101010101" pitchFamily="2" charset="-122"/>
                <a:sym typeface="+mn-ea"/>
              </a:rPr>
              <a:t>两个栈</a:t>
            </a:r>
            <a:r>
              <a:rPr lang="zh-CN" altLang="en-US" sz="2000" dirty="0" smtClean="0"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000" dirty="0" err="1" smtClean="0">
                <a:ea typeface="宋体" panose="02010600030101010101" pitchFamily="2" charset="-122"/>
                <a:sym typeface="+mn-ea"/>
              </a:rPr>
              <a:t>使</a:t>
            </a:r>
            <a:r>
              <a:rPr lang="en-US" altLang="zh-CN" sz="2000" dirty="0" err="1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连续的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EnQueue</a:t>
            </a:r>
            <a:r>
              <a:rPr lang="en-US" altLang="en-US" sz="20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/DeQueue</a:t>
            </a:r>
            <a:r>
              <a:rPr lang="en-US" altLang="zh-CN" sz="2000" dirty="0">
                <a:ea typeface="宋体" panose="02010600030101010101" pitchFamily="2" charset="-122"/>
                <a:sym typeface="+mn-ea"/>
              </a:rPr>
              <a:t>操作效率最高？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457200" lvl="1" indent="0" eaLnBrk="1" hangingPunct="1">
              <a:lnSpc>
                <a:spcPct val="100000"/>
              </a:lnSpc>
              <a:buClr>
                <a:schemeClr val="folHlink"/>
              </a:buClr>
              <a:buSzPct val="60000"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1945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5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实验要求</a:t>
            </a:r>
          </a:p>
        </p:txBody>
      </p:sp>
      <p:sp>
        <p:nvSpPr>
          <p:cNvPr id="19460" name="Rectangle 3"/>
          <p:cNvSpPr>
            <a:spLocks noGrp="1"/>
          </p:cNvSpPr>
          <p:nvPr>
            <p:ph idx="1"/>
          </p:nvPr>
        </p:nvSpPr>
        <p:spPr>
          <a:xfrm>
            <a:off x="11498" y="1371654"/>
            <a:ext cx="8979986" cy="5105400"/>
          </a:xfrm>
        </p:spPr>
        <p:txBody>
          <a:bodyPr vert="horz" wrap="square" lIns="91440" tIns="45720" rIns="91440" bIns="45720" anchor="t"/>
          <a:lstStyle/>
          <a:p>
            <a:pPr marL="304165" indent="304800">
              <a:spcAft>
                <a:spcPts val="600"/>
              </a:spcAft>
            </a:pP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）</a:t>
            </a:r>
            <a:r>
              <a:rPr lang="zh-CN" altLang="zh-CN" sz="2000" kern="100" dirty="0">
                <a:effectLst/>
                <a:latin typeface="+mn-ea"/>
                <a:cs typeface="Times New Roman" panose="02020603050405020304" pitchFamily="18" charset="0"/>
              </a:rPr>
              <a:t>程序的输入输出须遵循给出的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test_stu.in</a:t>
            </a:r>
            <a:r>
              <a:rPr lang="zh-CN" altLang="zh-CN" sz="2000" kern="100" dirty="0">
                <a:effectLst/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 err="1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test_stu.out</a:t>
            </a:r>
            <a:r>
              <a:rPr lang="zh-CN" altLang="zh-CN" sz="2000" kern="100" dirty="0">
                <a:effectLst/>
                <a:latin typeface="+mn-ea"/>
                <a:cs typeface="Times New Roman" panose="02020603050405020304" pitchFamily="18" charset="0"/>
              </a:rPr>
              <a:t>所示格式。</a:t>
            </a:r>
            <a:endParaRPr lang="en-US" altLang="zh-CN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100" dirty="0">
                <a:effectLst/>
                <a:latin typeface="+mn-ea"/>
                <a:cs typeface="Times New Roman" panose="02020603050405020304" pitchFamily="18" charset="0"/>
              </a:rPr>
              <a:t> test_stu.in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文件中，每行代表一个操作，所有数据都为整数，且使用一个空格隔开。其中，每行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第一个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数为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0-7 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的整数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0-3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对应栈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的四个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4-7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对应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队列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的四个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操作）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，每行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第二个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数为操作的次数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判断栈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队列空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GetT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op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等操作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没有这个参数）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，每行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后续所有数据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入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栈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入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队列的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具体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数据，输入的数据数量与第二个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参数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的次数相同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。输入数据样例：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zh-CN" sz="20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04165" indent="0">
              <a:spcAft>
                <a:spcPts val="600"/>
              </a:spcAft>
              <a:buNone/>
            </a:pPr>
            <a:endParaRPr lang="en-US" altLang="zh-CN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None/>
            </a:pPr>
            <a:endParaRPr lang="en-US" altLang="zh-CN" sz="1800" dirty="0">
              <a:solidFill>
                <a:srgbClr val="000000"/>
              </a:solidFill>
              <a:effectLst/>
              <a:latin typeface="+mn-ea"/>
              <a:cs typeface="宋体" panose="02010600030101010101" pitchFamily="2" charset="-122"/>
            </a:endParaRPr>
          </a:p>
          <a:p>
            <a:pPr marL="647065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）用栈实现队列时，队列仅能通过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stack.h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中的接口访问栈，不可直接访问栈内元素。</a:t>
            </a:r>
            <a:endParaRPr lang="en-US" altLang="zh-CN" sz="2000" dirty="0"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647065">
              <a:lnSpc>
                <a:spcPct val="150000"/>
              </a:lnSpc>
            </a:pPr>
            <a:r>
              <a:rPr lang="zh-CN" altLang="zh-CN" sz="200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3</a:t>
            </a:r>
            <a:r>
              <a:rPr lang="zh-CN" altLang="zh-CN" sz="200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）撰写实验报告。</a:t>
            </a:r>
            <a:endParaRPr lang="zh-CN" altLang="zh-CN" sz="2000" dirty="0">
              <a:solidFill>
                <a:srgbClr val="000000"/>
              </a:solidFill>
              <a:effectLst/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6021EA8-F1CF-4206-9B86-C17E8DB531E6}"/>
              </a:ext>
            </a:extLst>
          </p:cNvPr>
          <p:cNvSpPr txBox="1"/>
          <p:nvPr/>
        </p:nvSpPr>
        <p:spPr>
          <a:xfrm>
            <a:off x="994628" y="3911281"/>
            <a:ext cx="725158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 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/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*对栈操作</a:t>
            </a:r>
            <a:r>
              <a:rPr lang="en-US" altLang="zh-CN" sz="16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GetTop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*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 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/*</a:t>
            </a:r>
            <a:r>
              <a:rPr lang="zh-CN" altLang="en-US" sz="160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判断栈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是否为空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0 10 0 1 2 3 4 5 6 7 8 9   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/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*操作入栈，操作次数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，具体数据为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0-9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*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110265074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6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7410" name="Rectangle 3074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82000" cy="9144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作业提交</a:t>
            </a: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-990454" y="838200"/>
            <a:ext cx="9296156" cy="5562600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endParaRPr lang="en-US" altLang="en-US" dirty="0" err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r>
              <a:rPr lang="en-US" altLang="en-US" dirty="0" err="1">
                <a:solidFill>
                  <a:srgbClr val="FF0000"/>
                </a:solidFill>
                <a:ea typeface="宋体" panose="02010600030101010101" pitchFamily="2" charset="-122"/>
              </a:rPr>
              <a:t>提交</a:t>
            </a:r>
            <a:r>
              <a:rPr lang="zh-CN" altLang="en-US" dirty="0" err="1">
                <a:solidFill>
                  <a:srgbClr val="FF0000"/>
                </a:solidFill>
                <a:ea typeface="宋体" panose="02010600030101010101" pitchFamily="2" charset="-122"/>
              </a:rPr>
              <a:t>网站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：</a:t>
            </a:r>
            <a:r>
              <a:rPr lang="zh-CN" altLang="en-US" b="1" dirty="0">
                <a:ea typeface="宋体" panose="02010600030101010101" pitchFamily="2" charset="-122"/>
              </a:rPr>
              <a:t>http://www.cosinehub.cn/</a:t>
            </a: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endParaRPr lang="zh-CN" altLang="en-US" b="1" dirty="0">
              <a:ea typeface="宋体" panose="02010600030101010101" pitchFamily="2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r>
              <a:rPr lang="zh-CN" dirty="0">
                <a:solidFill>
                  <a:schemeClr val="tx1"/>
                </a:solidFill>
                <a:ea typeface="宋体" panose="02010600030101010101" pitchFamily="2" charset="-122"/>
              </a:rPr>
              <a:t>需要提前</a:t>
            </a:r>
            <a:r>
              <a:rPr lang="zh-CN" dirty="0">
                <a:solidFill>
                  <a:srgbClr val="FF0000"/>
                </a:solidFill>
                <a:ea typeface="宋体" panose="02010600030101010101" pitchFamily="2" charset="-122"/>
              </a:rPr>
              <a:t>注册</a:t>
            </a:r>
            <a:r>
              <a:rPr lang="zh-CN" dirty="0">
                <a:solidFill>
                  <a:schemeClr val="tx1"/>
                </a:solidFill>
                <a:ea typeface="宋体" panose="02010600030101010101" pitchFamily="2" charset="-122"/>
              </a:rPr>
              <a:t>并</a:t>
            </a:r>
            <a:r>
              <a:rPr lang="zh-CN" dirty="0">
                <a:solidFill>
                  <a:srgbClr val="FF0000"/>
                </a:solidFill>
                <a:ea typeface="宋体" panose="02010600030101010101" pitchFamily="2" charset="-122"/>
              </a:rPr>
              <a:t>加入相应班级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2171700" lvl="4" indent="-342900">
              <a:buClr>
                <a:schemeClr val="folHlink"/>
              </a:buClr>
              <a:buSzPct val="60000"/>
            </a:pPr>
            <a:endParaRPr lang="en-US" altLang="zh-CN" dirty="0">
              <a:ea typeface="宋体" panose="02010600030101010101" pitchFamily="2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提交内容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1828800" lvl="4" indent="0" eaLnBrk="1" hangingPunct="1">
              <a:lnSpc>
                <a:spcPct val="125000"/>
              </a:lnSpc>
              <a:buClr>
                <a:schemeClr val="folHlink"/>
              </a:buClr>
              <a:buSzPct val="60000"/>
              <a:buNone/>
            </a:pPr>
            <a:r>
              <a:rPr lang="en-US" altLang="en-US" sz="1800" dirty="0" err="1">
                <a:ea typeface="宋体" panose="02010600030101010101" pitchFamily="2" charset="-122"/>
              </a:rPr>
              <a:t>请把电子版实验报告及源代码打包成一个压缩包，命名格式如下</a:t>
            </a:r>
            <a:r>
              <a:rPr lang="zh-CN" altLang="en-US" sz="1800" dirty="0">
                <a:ea typeface="宋体" panose="02010600030101010101" pitchFamily="2" charset="-122"/>
              </a:rPr>
              <a:t>：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2171700" lvl="4" indent="-342900">
              <a:lnSpc>
                <a:spcPct val="125000"/>
              </a:lnSpc>
              <a:buClr>
                <a:schemeClr val="folHlink"/>
              </a:buClr>
              <a:buSzPct val="60000"/>
            </a:pPr>
            <a:r>
              <a:rPr lang="en-US" altLang="en-US" sz="1800" dirty="0" err="1">
                <a:ea typeface="宋体" panose="02010600030101010101" pitchFamily="2" charset="-122"/>
              </a:rPr>
              <a:t>实验报告</a:t>
            </a:r>
            <a:r>
              <a:rPr lang="en-US" altLang="en-US" sz="1800" dirty="0">
                <a:ea typeface="宋体" panose="02010600030101010101" pitchFamily="2" charset="-122"/>
              </a:rPr>
              <a:t>：</a:t>
            </a:r>
            <a:r>
              <a:rPr lang="zh-CN" altLang="en-US" sz="1800" dirty="0">
                <a:ea typeface="宋体" panose="02010600030101010101" pitchFamily="2" charset="-122"/>
              </a:rPr>
              <a:t>学号</a:t>
            </a:r>
            <a:r>
              <a:rPr lang="en-US" altLang="en-US" sz="1800" dirty="0">
                <a:ea typeface="宋体" panose="02010600030101010101" pitchFamily="2" charset="-122"/>
              </a:rPr>
              <a:t>_</a:t>
            </a:r>
            <a:r>
              <a:rPr lang="zh-CN" altLang="en-US" sz="1800" dirty="0">
                <a:ea typeface="宋体" panose="02010600030101010101" pitchFamily="2" charset="-122"/>
              </a:rPr>
              <a:t>姓名</a:t>
            </a:r>
            <a:r>
              <a:rPr lang="en-US" altLang="zh-CN" sz="1800" dirty="0">
                <a:ea typeface="宋体" panose="02010600030101010101" pitchFamily="2" charset="-122"/>
              </a:rPr>
              <a:t>_</a:t>
            </a:r>
            <a:r>
              <a:rPr lang="zh-CN" altLang="en-US" sz="1800" dirty="0">
                <a:ea typeface="宋体" panose="02010600030101010101" pitchFamily="2" charset="-122"/>
              </a:rPr>
              <a:t>实验</a:t>
            </a:r>
            <a:r>
              <a:rPr lang="en-US" altLang="zh-CN" sz="1800" dirty="0">
                <a:ea typeface="宋体" panose="02010600030101010101" pitchFamily="2" charset="-122"/>
              </a:rPr>
              <a:t>2</a:t>
            </a:r>
          </a:p>
          <a:p>
            <a:pPr marL="2171700" lvl="4" indent="-342900">
              <a:lnSpc>
                <a:spcPct val="125000"/>
              </a:lnSpc>
              <a:buClr>
                <a:schemeClr val="folHlink"/>
              </a:buClr>
              <a:buSzPct val="60000"/>
            </a:pPr>
            <a:r>
              <a:rPr lang="en-US" altLang="en-US" sz="1800" dirty="0" err="1">
                <a:ea typeface="宋体" panose="02010600030101010101" pitchFamily="2" charset="-122"/>
              </a:rPr>
              <a:t>压缩包</a:t>
            </a:r>
            <a:r>
              <a:rPr lang="en-US" altLang="en-US" sz="1800" dirty="0">
                <a:ea typeface="宋体" panose="02010600030101010101" pitchFamily="2" charset="-122"/>
              </a:rPr>
              <a:t>：   </a:t>
            </a:r>
            <a:r>
              <a:rPr lang="zh-CN" altLang="en-US" sz="1800" dirty="0">
                <a:ea typeface="宋体" panose="02010600030101010101" pitchFamily="2" charset="-122"/>
              </a:rPr>
              <a:t>学号</a:t>
            </a:r>
            <a:r>
              <a:rPr lang="en-US" altLang="zh-CN" sz="1800" dirty="0">
                <a:ea typeface="宋体" panose="02010600030101010101" pitchFamily="2" charset="-122"/>
              </a:rPr>
              <a:t>_</a:t>
            </a:r>
            <a:r>
              <a:rPr lang="zh-CN" altLang="en-US" sz="1800" dirty="0">
                <a:ea typeface="宋体" panose="02010600030101010101" pitchFamily="2" charset="-122"/>
              </a:rPr>
              <a:t>姓名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_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实验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2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1828800" lvl="4" indent="0">
              <a:lnSpc>
                <a:spcPct val="125000"/>
              </a:lnSpc>
              <a:buClr>
                <a:schemeClr val="folHlink"/>
              </a:buClr>
              <a:buSzPct val="60000"/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上传到网站对应的实验</a:t>
            </a:r>
            <a:r>
              <a:rPr lang="en-US" altLang="zh-CN" sz="1800" dirty="0"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ea typeface="宋体" panose="02010600030101010101" pitchFamily="2" charset="-122"/>
              </a:rPr>
              <a:t>任务下。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1828800" lvl="4" indent="0">
              <a:buClr>
                <a:schemeClr val="folHlink"/>
              </a:buClr>
              <a:buSzPct val="60000"/>
              <a:buNone/>
            </a:pPr>
            <a:endParaRPr lang="en-US" altLang="en-US" dirty="0">
              <a:ea typeface="宋体" panose="02010600030101010101" pitchFamily="2" charset="-122"/>
            </a:endParaRPr>
          </a:p>
          <a:p>
            <a:pPr marL="1828800" lvl="7" indent="-342900">
              <a:buClr>
                <a:schemeClr val="folHlink"/>
              </a:buClr>
              <a:buSzPct val="60000"/>
            </a:pPr>
            <a:r>
              <a:rPr lang="en-US" altLang="zh-CN" dirty="0">
                <a:ea typeface="宋体" panose="02010600030101010101" pitchFamily="2" charset="-122"/>
                <a:sym typeface="+mn-ea"/>
              </a:rPr>
              <a:t>提交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截止时间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：</a:t>
            </a:r>
            <a:r>
              <a:rPr lang="zh-CN" dirty="0">
                <a:ea typeface="宋体" panose="02010600030101010101" pitchFamily="2" charset="-122"/>
                <a:sym typeface="+mn-ea"/>
              </a:rPr>
              <a:t>下次实验课</a:t>
            </a:r>
            <a:r>
              <a:rPr lang="en-US" altLang="en-US" dirty="0">
                <a:ea typeface="宋体" panose="02010600030101010101" pitchFamily="2" charset="-122"/>
                <a:sym typeface="+mn-ea"/>
              </a:rPr>
              <a:t>前。</a:t>
            </a:r>
            <a:endParaRPr lang="en-US" altLang="en-US" dirty="0">
              <a:ea typeface="宋体" panose="02010600030101010101" pitchFamily="2" charset="-122"/>
            </a:endParaRPr>
          </a:p>
          <a:p>
            <a:pPr marL="1828800" lvl="4" indent="0" eaLnBrk="1" hangingPunct="1">
              <a:buClr>
                <a:schemeClr val="folHlink"/>
              </a:buClr>
              <a:buSzPct val="60000"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marL="1371600" lvl="3" indent="0" eaLnBrk="1" hangingPunct="1">
              <a:buClr>
                <a:schemeClr val="folHlink"/>
              </a:buClr>
              <a:buSzPct val="60000"/>
              <a:buNone/>
            </a:pPr>
            <a:endParaRPr lang="en-US" altLang="en-US" sz="2400" dirty="0">
              <a:ea typeface="宋体" panose="02010600030101010101" pitchFamily="2" charset="-122"/>
            </a:endParaRPr>
          </a:p>
          <a:p>
            <a:pPr marL="2171700" lvl="4" indent="-342900" eaLnBrk="1" hangingPunct="1">
              <a:buClr>
                <a:schemeClr val="folHlink"/>
              </a:buClr>
              <a:buSzPct val="60000"/>
              <a:buNone/>
            </a:pPr>
            <a:endParaRPr lang="en-US" altLang="en-US" sz="24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17412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endParaRPr lang="en-US" altLang="zh-CN" sz="1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实验二评分标准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1319" y="1295400"/>
            <a:ext cx="8458200" cy="5105400"/>
          </a:xfrm>
        </p:spPr>
        <p:txBody>
          <a:bodyPr/>
          <a:lstStyle/>
          <a:p>
            <a:pPr lvl="1"/>
            <a:endParaRPr kumimoji="1"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总分</a:t>
            </a:r>
            <a:r>
              <a:rPr kumimoji="1"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1"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endParaRPr kumimoji="1" lang="en-US" altLang="zh-CN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kumimoji="1"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用数组实现栈（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</a:p>
          <a:p>
            <a:pPr lvl="1"/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用栈实现队列（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实验报告的完成（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>
              <a:buNone/>
            </a:pPr>
            <a:r>
              <a:rPr kumimoji="1"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注：实验报告未提交者按实验二整体</a:t>
            </a:r>
            <a:r>
              <a:rPr kumimoji="1"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1"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分处理。</a:t>
            </a:r>
            <a:endParaRPr kumimoji="1" lang="en-US" altLang="zh-CN" sz="20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>
              <a:buNone/>
            </a:pP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6318" y="6397843"/>
            <a:ext cx="1905000" cy="457200"/>
          </a:xfrm>
        </p:spPr>
        <p:txBody>
          <a:bodyPr/>
          <a:lstStyle/>
          <a:p>
            <a:pPr lvl="0"/>
            <a:endParaRPr lang="en-US" altLang="zh-CN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20483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8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0484" name="Rectangle 307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 err="1">
                <a:ea typeface="宋体" panose="02010600030101010101" pitchFamily="2" charset="-122"/>
              </a:rPr>
              <a:t>源程序</a:t>
            </a:r>
            <a:r>
              <a:rPr lang="zh-CN" altLang="en-US" dirty="0">
                <a:ea typeface="宋体" panose="02010600030101010101" pitchFamily="2" charset="-122"/>
              </a:rPr>
              <a:t>代码评分标准</a:t>
            </a:r>
          </a:p>
        </p:txBody>
      </p:sp>
      <p:sp>
        <p:nvSpPr>
          <p:cNvPr id="20485" name="Rectangle 3075"/>
          <p:cNvSpPr>
            <a:spLocks noGrp="1"/>
          </p:cNvSpPr>
          <p:nvPr>
            <p:ph idx="1"/>
          </p:nvPr>
        </p:nvSpPr>
        <p:spPr>
          <a:xfrm>
            <a:off x="315119" y="1219258"/>
            <a:ext cx="8610600" cy="5257714"/>
          </a:xfrm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代码总分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分，各个功能点按百分比单独计分：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编译不通过，该部分直接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0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处理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编译通过，根据输入但得不到正确输出。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30%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编译通过，根据指定输入能得到正确输出，但是无程序主要函数功能的注释，部分边界边界输入考虑不周全。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50%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编译通过，根据指定输入能得到正确输出，程序主要函数功能的注释完整，边界情况考虑不周全。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60%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编译通过，根据输入能得到正确输出，程序健壮性、鲁棒性强，且程序函数注释详细。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100%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如果你认为你的程序有特色，请在用户手册中对每个特色加以说明并给出验证数据，如果验证属实，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10%-20%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分数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不超过该功能点总分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</a:p>
          <a:p>
            <a:pPr eaLnBrk="1" hangingPunct="1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20483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9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0484" name="Rectangle 307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实验报告评分标准</a:t>
            </a:r>
          </a:p>
        </p:txBody>
      </p:sp>
      <p:sp>
        <p:nvSpPr>
          <p:cNvPr id="20485" name="Rectangle 3075"/>
          <p:cNvSpPr>
            <a:spLocks noGrp="1"/>
          </p:cNvSpPr>
          <p:nvPr>
            <p:ph idx="1"/>
          </p:nvPr>
        </p:nvSpPr>
        <p:spPr>
          <a:xfrm>
            <a:off x="381000" y="1447800"/>
            <a:ext cx="8610600" cy="5257714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实验报告总分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分， 分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个部分计分：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问题分析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分） 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能将原题要解决的问题转换成用计算机要解决的问题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详细设计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1800" noProof="1">
                <a:latin typeface="宋体" panose="02010600030101010101" pitchFamily="2" charset="-122"/>
                <a:ea typeface="宋体" panose="02010600030101010101" pitchFamily="2" charset="-122"/>
              </a:rPr>
              <a:t>设计思想（</a:t>
            </a:r>
            <a:r>
              <a:rPr lang="en-US" altLang="zh-CN" sz="1800" noProof="1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800" noProof="1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</a:p>
          <a:p>
            <a:pPr lvl="1" eaLnBrk="1" hangingPunct="1">
              <a:defRPr/>
            </a:pPr>
            <a:r>
              <a:rPr lang="zh-CN" altLang="en-US" sz="1800" noProof="1">
                <a:latin typeface="宋体" panose="02010600030101010101" pitchFamily="2" charset="-122"/>
                <a:ea typeface="宋体" panose="02010600030101010101" pitchFamily="2" charset="-122"/>
              </a:rPr>
              <a:t>存储结构及操作（</a:t>
            </a:r>
            <a:r>
              <a:rPr lang="en-US" altLang="zh-CN" sz="1800" noProof="1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800" noProof="1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</a:p>
          <a:p>
            <a:pPr lvl="1" eaLnBrk="1" hangingPunct="1">
              <a:defRPr/>
            </a:pPr>
            <a:r>
              <a:rPr lang="zh-CN" altLang="en-US" sz="1800" noProof="1">
                <a:latin typeface="宋体" panose="02010600030101010101" pitchFamily="2" charset="-122"/>
                <a:ea typeface="宋体" panose="02010600030101010101" pitchFamily="2" charset="-122"/>
              </a:rPr>
              <a:t>程序整体流程（</a:t>
            </a:r>
            <a:r>
              <a:rPr lang="en-US" altLang="zh-CN" sz="1800" noProof="1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800" noProof="1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</a:p>
          <a:p>
            <a:pPr marL="0" indent="0">
              <a:buNone/>
            </a:pP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用户使用手册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(10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描述具体，能够根据该手册进行程序的使用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总结出该实验涉及到的数据结构和算法，以及遇到的问题和收获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8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8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8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8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8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8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269</TotalTime>
  <Words>665</Words>
  <Application>Microsoft Office PowerPoint</Application>
  <PresentationFormat>全屏显示(4:3)</PresentationFormat>
  <Paragraphs>136</Paragraphs>
  <Slides>9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宋体</vt:lpstr>
      <vt:lpstr>Arial</vt:lpstr>
      <vt:lpstr>Tahoma</vt:lpstr>
      <vt:lpstr>Times New Roman</vt:lpstr>
      <vt:lpstr>Wingdings</vt:lpstr>
      <vt:lpstr>Blends</vt:lpstr>
      <vt:lpstr>2_Blends</vt:lpstr>
      <vt:lpstr>3_Blends</vt:lpstr>
      <vt:lpstr>MS_ClipArt_Gallery.5</vt:lpstr>
      <vt:lpstr>MS_ClipArt_Gallery.2</vt:lpstr>
      <vt:lpstr>PowerPoint 演示文稿</vt:lpstr>
      <vt:lpstr>实验总体评分方式及标准</vt:lpstr>
      <vt:lpstr>实验内容</vt:lpstr>
      <vt:lpstr>实验内容</vt:lpstr>
      <vt:lpstr>实验要求</vt:lpstr>
      <vt:lpstr>作业提交</vt:lpstr>
      <vt:lpstr>实验二评分标准</vt:lpstr>
      <vt:lpstr>源程序代码评分标准</vt:lpstr>
      <vt:lpstr>实验报告评分标准</vt:lpstr>
    </vt:vector>
  </TitlesOfParts>
  <Company>HITSZ-ICE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Mining</dc:title>
  <dc:creator>Yunming Ye</dc:creator>
  <cp:lastModifiedBy>Microsoft 帐户</cp:lastModifiedBy>
  <cp:revision>637</cp:revision>
  <cp:lastPrinted>2021-03-25T15:07:15Z</cp:lastPrinted>
  <dcterms:created xsi:type="dcterms:W3CDTF">2021-03-25T15:07:15Z</dcterms:created>
  <dcterms:modified xsi:type="dcterms:W3CDTF">2021-03-30T08:53:18Z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