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6" r:id="rId3"/>
  </p:sldMasterIdLst>
  <p:notesMasterIdLst>
    <p:notesMasterId r:id="rId16"/>
  </p:notesMasterIdLst>
  <p:handoutMasterIdLst>
    <p:handoutMasterId r:id="rId17"/>
  </p:handoutMasterIdLst>
  <p:sldIdLst>
    <p:sldId id="829" r:id="rId4"/>
    <p:sldId id="867" r:id="rId5"/>
    <p:sldId id="855" r:id="rId6"/>
    <p:sldId id="864" r:id="rId7"/>
    <p:sldId id="865" r:id="rId8"/>
    <p:sldId id="869" r:id="rId9"/>
    <p:sldId id="858" r:id="rId10"/>
    <p:sldId id="868" r:id="rId11"/>
    <p:sldId id="830" r:id="rId12"/>
    <p:sldId id="833" r:id="rId13"/>
    <p:sldId id="834" r:id="rId14"/>
    <p:sldId id="870" r:id="rId15"/>
  </p:sldIdLst>
  <p:sldSz cx="9144000" cy="6858000" type="screen4x3"/>
  <p:notesSz cx="7010400" cy="92964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55E54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95"/>
    <p:restoredTop sz="92891" autoAdjust="0"/>
  </p:normalViewPr>
  <p:slideViewPr>
    <p:cSldViewPr showGuides="1">
      <p:cViewPr varScale="1">
        <p:scale>
          <a:sx n="80" d="100"/>
          <a:sy n="80" d="100"/>
        </p:scale>
        <p:origin x="936" y="48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algn="r"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/>
          <a:p>
            <a:pPr lvl="0" algn="r" defTabSz="935355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algn="r" defTabSz="931545" eaLnBrk="1" hangingPunct="1">
              <a:buFontTx/>
              <a:buNone/>
              <a:defRPr sz="1200"/>
            </a:lvl1pPr>
          </a:lstStyle>
          <a:p>
            <a:pPr marL="0" marR="0" lvl="0" indent="0" algn="r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/>
          <a:p>
            <a:pPr lvl="0" algn="r" defTabSz="932180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01092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zh-CN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012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11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456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686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79326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31654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8380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6</a:t>
            </a:fld>
            <a:endParaRPr lang="en-US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337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7</a:t>
            </a:fld>
            <a:endParaRPr lang="en-US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07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8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511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10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64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5.bin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6.bin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8.bin"/><Relationship Id="rId1" Type="http://schemas.openxmlformats.org/officeDocument/2006/relationships/slideMaster" Target="../slideMasters/slideMaster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9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1.bin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2.bin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4.bin"/><Relationship Id="rId1" Type="http://schemas.openxmlformats.org/officeDocument/2006/relationships/slideMaster" Target="../slideMasters/slideMaster3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5.bin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7.bin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8.bin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0" imgH="48895" progId="MS_ClipArt_Gallery.5">
                  <p:embed/>
                </p:oleObj>
              </mc:Choice>
              <mc:Fallback>
                <p:oleObj r:id="rId2" imgW="6858000" imgH="48895" progId="MS_ClipArt_Gallery.5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1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006850" imgH="2857500" progId="MS_ClipArt_Gallery.2">
                  <p:embed/>
                </p:oleObj>
              </mc:Choice>
              <mc:Fallback>
                <p:oleObj r:id="rId4" imgW="4006850" imgH="2857500" progId="MS_ClipArt_Gallery.2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858000" imgH="48895" progId="MS_ClipArt_Gallery.5">
                  <p:embed/>
                </p:oleObj>
              </mc:Choice>
              <mc:Fallback>
                <p:oleObj r:id="rId6" imgW="6858000" imgH="48895" progId="MS_ClipArt_Gallery.5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0" imgH="48895" progId="MS_ClipArt_Gallery.5">
                  <p:embed/>
                </p:oleObj>
              </mc:Choice>
              <mc:Fallback>
                <p:oleObj r:id="rId2" imgW="6858000" imgH="48895" progId="MS_ClipArt_Gallery.5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0" imgH="48895" progId="MS_ClipArt_Gallery.5">
                  <p:embed/>
                </p:oleObj>
              </mc:Choice>
              <mc:Fallback>
                <p:oleObj r:id="rId2" imgW="6858000" imgH="48895" progId="MS_ClipArt_Gallery.5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0" imgH="48895" progId="MS_ClipArt_Gallery.5">
                  <p:embed/>
                </p:oleObj>
              </mc:Choice>
              <mc:Fallback>
                <p:oleObj r:id="rId2" imgW="6858000" imgH="48895" progId="MS_ClipArt_Gallery.5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73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006850" imgH="2857500" progId="MS_ClipArt_Gallery.2">
                  <p:embed/>
                </p:oleObj>
              </mc:Choice>
              <mc:Fallback>
                <p:oleObj r:id="rId4" imgW="4006850" imgH="2857500" progId="MS_ClipArt_Gallery.2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858000" imgH="48895" progId="MS_ClipArt_Gallery.5">
                  <p:embed/>
                </p:oleObj>
              </mc:Choice>
              <mc:Fallback>
                <p:oleObj r:id="rId6" imgW="6858000" imgH="48895" progId="MS_ClipArt_Gallery.5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0" imgH="48895" progId="MS_ClipArt_Gallery.5">
                  <p:embed/>
                </p:oleObj>
              </mc:Choice>
              <mc:Fallback>
                <p:oleObj r:id="rId2" imgW="6858000" imgH="48895" progId="MS_ClipArt_Gallery.5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0" imgH="48895" progId="MS_ClipArt_Gallery.5">
                  <p:embed/>
                </p:oleObj>
              </mc:Choice>
              <mc:Fallback>
                <p:oleObj r:id="rId2" imgW="6858000" imgH="48895" progId="MS_ClipArt_Gallery.5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0" imgH="48895" progId="MS_ClipArt_Gallery.5">
                  <p:embed/>
                </p:oleObj>
              </mc:Choice>
              <mc:Fallback>
                <p:oleObj r:id="rId2" imgW="6858000" imgH="48895" progId="MS_ClipArt_Gallery.5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/>
            <a:fld id="{9A0DB2DC-4C9A-4742-B13C-FB6460FD3503}" type="slidenum">
              <a:rPr lang="zh-CN" altLang="en-US" sz="1400" dirty="0">
                <a:solidFill>
                  <a:srgbClr val="1C1C1C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rgbClr val="1C1C1C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45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006850" imgH="2857500" progId="MS_ClipArt_Gallery.2">
                  <p:embed/>
                </p:oleObj>
              </mc:Choice>
              <mc:Fallback>
                <p:oleObj r:id="rId4" imgW="4006850" imgH="2857500" progId="MS_ClipArt_Gallery.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858000" imgH="48895" progId="MS_ClipArt_Gallery.5">
                  <p:embed/>
                </p:oleObj>
              </mc:Choice>
              <mc:Fallback>
                <p:oleObj r:id="rId6" imgW="6858000" imgH="48895" progId="MS_ClipArt_Gallery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0" imgH="48895" progId="MS_ClipArt_Gallery.5">
                  <p:embed/>
                </p:oleObj>
              </mc:Choice>
              <mc:Fallback>
                <p:oleObj r:id="rId2" imgW="6858000" imgH="48895" progId="MS_ClipArt_Gallery.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0" imgH="48895" progId="MS_ClipArt_Gallery.5">
                  <p:embed/>
                </p:oleObj>
              </mc:Choice>
              <mc:Fallback>
                <p:oleObj r:id="rId2" imgW="6858000" imgH="48895" progId="MS_ClipArt_Gallery.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oleObject" Target="../embeddings/oleObject7.bin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oleObject" Target="../embeddings/oleObject13.bin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103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6858000" imgH="48895" progId="MS_ClipArt_Gallery.5">
                  <p:embed/>
                </p:oleObj>
              </mc:Choice>
              <mc:Fallback>
                <p:oleObj r:id="rId15" imgW="6858000" imgH="48895" progId="MS_ClipArt_Gallery.5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051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205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6858000" imgH="48895" progId="MS_ClipArt_Gallery.5">
                  <p:embed/>
                </p:oleObj>
              </mc:Choice>
              <mc:Fallback>
                <p:oleObj r:id="rId15" imgW="6858000" imgH="48895" progId="MS_ClipArt_Gallery.5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3075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307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6858000" imgH="48895" progId="MS_ClipArt_Gallery.5">
                  <p:embed/>
                </p:oleObj>
              </mc:Choice>
              <mc:Fallback>
                <p:oleObj r:id="rId15" imgW="6858000" imgH="48895" progId="MS_ClipArt_Gallery.5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533400" y="21336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buFont typeface="Arial" panose="020B0604020202020204" pitchFamily="34" charset="0"/>
            </a:pPr>
            <a:r>
              <a:rPr lang="zh-CN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树型结构及其应用</a:t>
            </a:r>
            <a:endParaRPr lang="zh-CN" altLang="zh-TW" sz="3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Rectangle 8"/>
          <p:cNvSpPr/>
          <p:nvPr/>
        </p:nvSpPr>
        <p:spPr>
          <a:xfrm>
            <a:off x="1295400" y="762000"/>
            <a:ext cx="6400800" cy="99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600" b="1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363" name="Object 11"/>
          <p:cNvGraphicFramePr/>
          <p:nvPr/>
        </p:nvGraphicFramePr>
        <p:xfrm>
          <a:off x="381000" y="1524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12"/>
          <p:cNvSpPr>
            <a:spLocks noChangeArrowheads="1"/>
          </p:cNvSpPr>
          <p:nvPr/>
        </p:nvSpPr>
        <p:spPr bwMode="auto">
          <a:xfrm>
            <a:off x="342900" y="54102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计算机学院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哈尔滨工业大学（深圳）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365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50825"/>
            <a:ext cx="1485900" cy="113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000" y="193675"/>
            <a:ext cx="1244600" cy="124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en-US" sz="14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276634" y="3261836"/>
            <a:ext cx="6870065" cy="147732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主讲教师：黄虎杰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实验教师：徐凡博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       教：梁朗章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2021年4月25日星期日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10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代码总分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分，各个功能点按百分比单独计分：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编译不通过，该部分直接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编译通过，根据输入但得不到正确输出。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编译通过，根据指定输入能得到正确输出，但是无程序主要函数功能的注释，部分边界边界输入考虑不周全。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编译通过，根据指定输入能得到正确输出，程序主要函数功能的注释完整，边界情况考虑不周全。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编译通过，根据输入能得到正确输出，程序健壮性、鲁棒性强，且程序函数注释详细。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如果你认为你的程序有特色，请在用户手册中对每个特色加以说明并给出验证数据，如果验证属实，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10%-20%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不超过该功能点总分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2021年4月25日星期日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实验报告总分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 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个部分计分：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能将原题要解决的问题转换成用计算机要解决的问题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设计思想（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存储结构及操作（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程序整体流程（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用户使用手册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描述具体，能够根据该手册进行程序的使用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总结出该实验涉及到的数据结构和算法，以及遇到的问题和收获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2021年4月25日星期日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47800"/>
            <a:ext cx="8610484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实验室文件位置：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E:\2021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Lab\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第二次实验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.zip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，请自行解压， 实验后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请删掉自己编写的代码和报告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请自行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codeblocks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，导入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main.c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后完成本次实验。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函数中输入文件的相对路径：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./test.txt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表示当前文件的同一目录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../test.txt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表示当前文件的上一级目录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代码编写请注意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注释和编码规范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98976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DE776E46-EDE8-6D41-BDC1-9518B7D0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083" y="1295400"/>
            <a:ext cx="8688387" cy="55626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zh-CN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层次遍历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序列建立二叉树，并输出该树的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1 2 3 4 5 6 7 8 9 # # # 10 # #</a:t>
            </a:r>
            <a:r>
              <a:rPr lang="zh-CN" altLang="zh-CN" sz="2000" dirty="0"/>
              <a:t> 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表示空，输入可能不为满二叉树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前序遍历：</a:t>
            </a:r>
            <a:r>
              <a:rPr lang="en-US" altLang="zh-CN" dirty="0"/>
              <a:t>1 2 4 8 9 5 3 6 10 7</a:t>
            </a:r>
            <a:r>
              <a:rPr lang="zh-CN" altLang="zh-CN" sz="2000" dirty="0"/>
              <a:t> 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/>
              <a:t>8 4 9 2 5 1 6 10 3 7</a:t>
            </a:r>
            <a:r>
              <a:rPr lang="zh-CN" altLang="zh-CN" sz="2000" dirty="0"/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后序遍历： </a:t>
            </a:r>
            <a:r>
              <a:rPr lang="en-US" altLang="zh-CN" dirty="0"/>
              <a:t>8 9 4 5 2 10 6 7 3 1</a:t>
            </a:r>
            <a:r>
              <a:rPr lang="zh-CN" altLang="en-US" sz="2000" dirty="0"/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注：只输入一个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时，需要返回空二叉树（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C4AFEFC-4B5E-BB45-B669-39D65A4CD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F4CC9E8-EDD2-2941-8986-2C1447A143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995" y="2473720"/>
            <a:ext cx="3124749" cy="228879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6F7E617-865D-B644-882A-76F75CE3CA80}"/>
              </a:ext>
            </a:extLst>
          </p:cNvPr>
          <p:cNvSpPr txBox="1"/>
          <p:nvPr/>
        </p:nvSpPr>
        <p:spPr>
          <a:xfrm>
            <a:off x="5613213" y="5181554"/>
            <a:ext cx="3124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600" b="1" dirty="0" err="1">
                <a:solidFill>
                  <a:srgbClr val="FF0000"/>
                </a:solidFill>
                <a:latin typeface="+mn-lt"/>
              </a:rPr>
              <a:t>提示</a:t>
            </a:r>
            <a:r>
              <a:rPr lang="zh-CN" altLang="en-US" sz="1600" b="1" dirty="0">
                <a:solidFill>
                  <a:srgbClr val="FF0000"/>
                </a:solidFill>
                <a:latin typeface="+mn-lt"/>
              </a:rPr>
              <a:t>：</a:t>
            </a:r>
            <a:r>
              <a:rPr lang="zh-CN" altLang="zh-CN" sz="1600" dirty="0">
                <a:latin typeface="+mn-lt"/>
              </a:rPr>
              <a:t>可以使用</a:t>
            </a:r>
            <a:r>
              <a:rPr lang="zh-CN" altLang="zh-CN" sz="1600" b="1" dirty="0">
                <a:solidFill>
                  <a:schemeClr val="bg2"/>
                </a:solidFill>
                <a:latin typeface="+mn-lt"/>
              </a:rPr>
              <a:t>队列</a:t>
            </a:r>
            <a:r>
              <a:rPr lang="zh-CN" altLang="zh-CN" sz="1600" dirty="0">
                <a:latin typeface="+mn-lt"/>
              </a:rPr>
              <a:t>来实现层序遍历构建二叉树，也可以通过</a:t>
            </a:r>
            <a:r>
              <a:rPr lang="zh-CN" altLang="zh-CN" sz="1600" b="1" dirty="0">
                <a:latin typeface="+mn-lt"/>
              </a:rPr>
              <a:t>计算索引</a:t>
            </a:r>
            <a:r>
              <a:rPr lang="zh-CN" altLang="zh-CN" sz="1600" dirty="0">
                <a:latin typeface="+mn-lt"/>
              </a:rPr>
              <a:t>来完成构建二叉树。 </a:t>
            </a:r>
            <a:endParaRPr lang="en-US" altLang="zh-CN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514882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2B9A82-D39C-6D41-AA96-B69FF2415A38}" type="slidenum">
              <a:rPr altLang="en-US" sz="1400" smtClean="0"/>
              <a:t>3</a:t>
            </a:fld>
            <a:endParaRPr lang="zh-CN" alt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276225" y="1138614"/>
            <a:ext cx="8688387" cy="5566899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给定一棵二叉树，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定义为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从树的根节点到叶子结点的任意路径，路径和为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路径中各节点的权值和。求取该二叉树的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最大路径和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二叉树根节点：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最大路径和：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 共包含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条路径：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latinLnBrk="1">
              <a:buFont typeface="Wingdings" panose="05000000000000000000" pitchFamily="2" charset="2"/>
              <a:buChar char="Ø"/>
            </a:pPr>
            <a:r>
              <a:rPr lang="en-US" altLang="zh-CN" sz="2000" dirty="0"/>
              <a:t>1 2 4 8</a:t>
            </a:r>
            <a:endParaRPr lang="zh-CN" altLang="zh-CN" sz="1400" dirty="0"/>
          </a:p>
          <a:p>
            <a:pPr lvl="2" latinLnBrk="1">
              <a:buFont typeface="Wingdings" panose="05000000000000000000" pitchFamily="2" charset="2"/>
              <a:buChar char="Ø"/>
            </a:pPr>
            <a:r>
              <a:rPr lang="en-US" altLang="zh-CN" sz="2000" dirty="0"/>
              <a:t>1 2 4 9</a:t>
            </a:r>
            <a:endParaRPr lang="zh-CN" altLang="zh-CN" sz="1400" dirty="0"/>
          </a:p>
          <a:p>
            <a:pPr lvl="2" latinLnBrk="1">
              <a:buFont typeface="Wingdings" panose="05000000000000000000" pitchFamily="2" charset="2"/>
              <a:buChar char="Ø"/>
            </a:pPr>
            <a:r>
              <a:rPr lang="en-US" altLang="zh-CN" sz="2000" dirty="0"/>
              <a:t>1 2 5</a:t>
            </a:r>
            <a:endParaRPr lang="zh-CN" altLang="zh-CN" sz="1400" dirty="0"/>
          </a:p>
          <a:p>
            <a:pPr lvl="2" latinLnBrk="1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1 3 6 10</a:t>
            </a:r>
            <a:endParaRPr lang="zh-CN" altLang="zh-CN" sz="1400" b="1" dirty="0"/>
          </a:p>
          <a:p>
            <a:pPr lvl="2" latinLnBrk="1">
              <a:buFont typeface="Wingdings" panose="05000000000000000000" pitchFamily="2" charset="2"/>
              <a:buChar char="Ø"/>
            </a:pPr>
            <a:r>
              <a:rPr lang="en-US" altLang="zh-CN" sz="2000" dirty="0"/>
              <a:t>1 3 7</a:t>
            </a:r>
          </a:p>
          <a:p>
            <a:pPr marL="514350" lvl="1" indent="0" latinLnBrk="1">
              <a:buNone/>
            </a:pPr>
            <a:r>
              <a:rPr lang="zh-CN" altLang="en-US" sz="2000" dirty="0"/>
              <a:t>  所以，最大路径和为</a:t>
            </a:r>
            <a:r>
              <a:rPr lang="en-US" altLang="zh-CN" sz="2000" dirty="0"/>
              <a:t>20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457200" lvl="1" indent="0" latinLnBrk="1">
              <a:buNone/>
            </a:pPr>
            <a:endParaRPr lang="zh-CN" altLang="zh-CN" sz="1600" dirty="0"/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2021年4月25日星期日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588DA9-2879-8745-8CA2-BD179BF600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4" y="2743218"/>
            <a:ext cx="3619941" cy="24800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74373C6-EF8C-3C47-B13E-0A29A434DCC0}"/>
              </a:ext>
            </a:extLst>
          </p:cNvPr>
          <p:cNvSpPr/>
          <p:nvPr/>
        </p:nvSpPr>
        <p:spPr>
          <a:xfrm>
            <a:off x="3962416" y="5417990"/>
            <a:ext cx="5091889" cy="1208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2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在实验中会对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中构造的二叉树  进行测试。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2. 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当输入一个空二叉树时，输出为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2B9A82-D39C-6D41-AA96-B69FF2415A38}" type="slidenum">
              <a:rPr altLang="en-US" sz="1400" smtClean="0"/>
              <a:t>4</a:t>
            </a:fld>
            <a:endParaRPr lang="zh-CN" alt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228083" y="1295400"/>
            <a:ext cx="8991995" cy="51054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zh-CN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给定一棵二叉树，求取该二叉树的所有左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子叶</a:t>
            </a:r>
            <a:r>
              <a:rPr lang="zh-CN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权重之和。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二叉树根节点：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子叶</a:t>
            </a:r>
            <a:r>
              <a:rPr lang="zh-CN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权重之和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左孩子分别有</a:t>
            </a:r>
            <a:r>
              <a: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2 4 6 8</a:t>
            </a: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4 6</a:t>
            </a: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都不是叶子结点，只有</a:t>
            </a:r>
            <a:r>
              <a: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才是左</a:t>
            </a: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叶</a:t>
            </a:r>
            <a:endPara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，所以该树的左</a:t>
            </a: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子叶</a:t>
            </a: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权重之和为</a:t>
            </a:r>
            <a:r>
              <a: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在实验中会对题目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中构造的二叉树进行测试；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2.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只输入一个空二叉树时，输出为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2021年4月25日星期日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0FAECB5-5FEC-0C4A-87C3-94C83FCEBB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625" y="2283177"/>
            <a:ext cx="3124749" cy="2288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58031" y="2653687"/>
            <a:ext cx="2520022" cy="19944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 w="63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36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2B9A82-D39C-6D41-AA96-B69FF2415A38}" type="slidenum">
              <a:rPr altLang="en-US" sz="1400" smtClean="0"/>
              <a:t>5</a:t>
            </a:fld>
            <a:endParaRPr lang="zh-CN" alt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276225" y="1308110"/>
            <a:ext cx="8867775" cy="51054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zh-CN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zh-CN" sz="2000" dirty="0"/>
              <a:t>给定求取该树的镜像，即翻转该二叉树 </a:t>
            </a:r>
            <a:r>
              <a:rPr lang="zh-CN" altLang="en-US" sz="2000" dirty="0"/>
              <a:t>（每个节点调换左右子树）</a:t>
            </a:r>
            <a:endParaRPr lang="en-US" altLang="zh-CN" sz="2000" dirty="0"/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二叉树根节点：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中镜像二叉树的中序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在实验中会对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题目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中构造的二叉树进行测试。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2021年4月25日星期日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2990" y="4671105"/>
            <a:ext cx="708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图</a:t>
            </a:r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4" name="矩形 3"/>
          <p:cNvSpPr/>
          <p:nvPr/>
        </p:nvSpPr>
        <p:spPr>
          <a:xfrm>
            <a:off x="204627" y="5382905"/>
            <a:ext cx="8225946" cy="441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25000"/>
              </a:lnSpc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613520" y="2653687"/>
            <a:ext cx="2299172" cy="19944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 w="63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57597" y="4671105"/>
            <a:ext cx="708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图</a:t>
            </a:r>
            <a:r>
              <a:rPr lang="en-US" altLang="zh-CN" sz="1000" dirty="0"/>
              <a:t>2</a:t>
            </a:r>
            <a:endParaRPr lang="zh-CN" altLang="en-US" sz="10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6529875-8C02-C943-A254-0DFAAFA54C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277" y="2803240"/>
            <a:ext cx="2213497" cy="1709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F393380-FEB3-ED42-872E-7C8EE7497F2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16" y="2803240"/>
            <a:ext cx="2355131" cy="170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6</a:t>
            </a:fld>
            <a:endParaRPr lang="en-US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函数说明</a:t>
            </a: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266814" y="1423710"/>
            <a:ext cx="8610374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800100" lvl="1" indent="-342900" eaLnBrk="1" hangingPunct="1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函数的文件读取数据，层次遍历构建二叉树时，节点值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char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型数值转换为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型数值已经在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getDigits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(char *buff, int *data)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中实现。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感兴趣的同学可以</a:t>
            </a:r>
            <a:r>
              <a:rPr lang="zh-CN" altLang="en-US" sz="2000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自行学习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二叉树可视化函数接口实现的代码，包括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createDotFile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（），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void plot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（）。需要下载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graphiviz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软件，详见任务说明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word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文档。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（非必选项，不计分）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2021年4月25日星期日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050483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7</a:t>
            </a:fld>
            <a:endParaRPr lang="en-US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266814" y="1423710"/>
            <a:ext cx="8610374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提供模板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main.c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，也可以自己编写程序。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lvl="1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根据实验结果撰写实验报告 。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2021年4月25日星期日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8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7410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作业提交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-914256" y="1276168"/>
            <a:ext cx="9296156" cy="55626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endParaRPr lang="en-US" altLang="en-US" dirty="0" err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en-US" altLang="en-US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http://www.cosinehub.cn/</a:t>
            </a: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需要提前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加入相应班级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提交内容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r>
              <a:rPr lang="en-US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请把电子版实验报告及源代码打包成一个压缩包，命名格式如下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lnSpc>
                <a:spcPct val="100000"/>
              </a:lnSpc>
              <a:buClr>
                <a:schemeClr val="folHlink"/>
              </a:buClr>
              <a:buSzPct val="60000"/>
            </a:pPr>
            <a:r>
              <a:rPr lang="en-US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marL="2171700" lvl="4" indent="-342900">
              <a:lnSpc>
                <a:spcPct val="100000"/>
              </a:lnSpc>
              <a:buClr>
                <a:schemeClr val="folHlink"/>
              </a:buClr>
              <a:buSzPct val="60000"/>
            </a:pPr>
            <a:r>
              <a:rPr lang="en-US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压缩包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上传到网站对应的实验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任务下。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>
              <a:buClr>
                <a:schemeClr val="folHlink"/>
              </a:buClr>
              <a:buSzPct val="60000"/>
              <a:buNone/>
            </a:pP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7" indent="-342900">
              <a:buClr>
                <a:schemeClr val="folHlink"/>
              </a:buClr>
              <a:buSzPct val="60000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截止时间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下次实验课前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 eaLnBrk="1" hangingPunct="1">
              <a:buClr>
                <a:schemeClr val="folHlink"/>
              </a:buClr>
              <a:buSzPct val="60000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2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endParaRPr lang="en-US" altLang="zh-CN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实验三评分</a:t>
            </a:r>
            <a:r>
              <a:rPr lang="zh-CN" altLang="en-US" dirty="0">
                <a:ea typeface="宋体" panose="02010600030101010101" pitchFamily="2" charset="-122"/>
              </a:rPr>
              <a:t>标准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319" y="1295400"/>
            <a:ext cx="8458200" cy="5105400"/>
          </a:xfrm>
        </p:spPr>
        <p:txBody>
          <a:bodyPr/>
          <a:lstStyle/>
          <a:p>
            <a:pPr lvl="1"/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总分</a:t>
            </a:r>
            <a:r>
              <a:rPr kumimoji="1"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kumimoji="1"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层次遍历建二叉树及遍历（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lvl="1"/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求二叉树最大路径和（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lvl="1"/>
            <a:endParaRPr kumimoji="1"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左子叶权重之和（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翻转二叉树（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lvl="1"/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实验报告的完成（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注：实验报告或源代码未提交者按实验</a:t>
            </a:r>
            <a:r>
              <a:rPr kumimoji="1"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</a:t>
            </a:r>
            <a:r>
              <a:rPr kumimoji="1"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分处理。</a:t>
            </a:r>
            <a:endParaRPr kumimoji="1"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318" y="6397843"/>
            <a:ext cx="1905000" cy="457200"/>
          </a:xfrm>
        </p:spPr>
        <p:txBody>
          <a:bodyPr/>
          <a:lstStyle/>
          <a:p>
            <a:pPr lvl="0"/>
            <a:endParaRPr lang="en-US" altLang="zh-CN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689</TotalTime>
  <Words>1097</Words>
  <Application>Microsoft Office PowerPoint</Application>
  <PresentationFormat>全屏显示(4:3)</PresentationFormat>
  <Paragraphs>179</Paragraphs>
  <Slides>12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微软雅黑</vt:lpstr>
      <vt:lpstr>Arial</vt:lpstr>
      <vt:lpstr>Tahoma</vt:lpstr>
      <vt:lpstr>Times New Roman</vt:lpstr>
      <vt:lpstr>Wingdings</vt:lpstr>
      <vt:lpstr>Blends</vt:lpstr>
      <vt:lpstr>2_Blends</vt:lpstr>
      <vt:lpstr>3_Blends</vt:lpstr>
      <vt:lpstr>MS_ClipArt_Gallery.5</vt:lpstr>
      <vt:lpstr>MS_ClipArt_Gallery.2</vt:lpstr>
      <vt:lpstr>PowerPoint 演示文稿</vt:lpstr>
      <vt:lpstr>实验内容</vt:lpstr>
      <vt:lpstr>实验内容</vt:lpstr>
      <vt:lpstr>实验内容</vt:lpstr>
      <vt:lpstr>实验内容</vt:lpstr>
      <vt:lpstr>函数说明</vt:lpstr>
      <vt:lpstr>实验要求</vt:lpstr>
      <vt:lpstr>作业提交</vt:lpstr>
      <vt:lpstr>实验三评分标准</vt:lpstr>
      <vt:lpstr>源程序代码评分标准</vt:lpstr>
      <vt:lpstr>实验报告评分标准</vt:lpstr>
      <vt:lpstr>注意事项</vt:lpstr>
    </vt:vector>
  </TitlesOfParts>
  <Company>HITSZ-ICE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Yunming Ye</dc:creator>
  <cp:lastModifiedBy>苏 亦凡</cp:lastModifiedBy>
  <cp:revision>762</cp:revision>
  <cp:lastPrinted>2000-06-01T21:00:00Z</cp:lastPrinted>
  <dcterms:created xsi:type="dcterms:W3CDTF">1999-12-01T22:01:00Z</dcterms:created>
  <dcterms:modified xsi:type="dcterms:W3CDTF">2021-04-25T16:27:02Z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