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B6E54-9E04-47DF-B45B-9BBC6DD77F38}">
  <a:tblStyle styleId="{069B6E54-9E04-47DF-B45B-9BBC6DD77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4fadae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4fadae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44fadae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44fadae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4fadae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4fadae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44fadaed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44fadaed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4fadaed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4fadae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4fadae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4fadae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4fadaed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4fadae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44fadaed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44fadaed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33"/>
              <a:t>進化計算コンペティション202</a:t>
            </a:r>
            <a:r>
              <a:rPr lang="ja" sz="3800"/>
              <a:t>2</a:t>
            </a:r>
            <a:r>
              <a:rPr lang="ja" sz="2244"/>
              <a:t>（単目的部門）</a:t>
            </a:r>
            <a:endParaRPr sz="3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/>
              <a:t>GAを応用した群集行動の傾向予測</a:t>
            </a:r>
            <a:endParaRPr sz="2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ニフティライフスタイル株式会社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山口 宙来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解法の方針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22825" y="3602350"/>
            <a:ext cx="849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u="sng">
                <a:latin typeface="Roboto"/>
                <a:ea typeface="Roboto"/>
                <a:cs typeface="Roboto"/>
                <a:sym typeface="Roboto"/>
              </a:rPr>
              <a:t>→　規則性を生かしつつ、ブラックボックス的に解を算出できる遺伝的アルゴリズム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1884900"/>
            <a:ext cx="730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・目的関数に対して柔軟に対応できること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・とは言いつつ、ユーザの行動には一定の規則性があるはず。それを活かしたくはある。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・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進化計算を使いたい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GAの問題点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06825" y="1315575"/>
            <a:ext cx="83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ただ進化するだけでは、制約条件的に実行不可能解がほとんどになってしまう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19300" y="1966050"/>
            <a:ext cx="690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latin typeface="Roboto"/>
                <a:ea typeface="Roboto"/>
                <a:cs typeface="Roboto"/>
                <a:sym typeface="Roboto"/>
              </a:rPr>
              <a:t>進化後に作成された集団を用いて、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>
                <a:latin typeface="Roboto"/>
                <a:ea typeface="Roboto"/>
                <a:cs typeface="Roboto"/>
                <a:sym typeface="Roboto"/>
              </a:rPr>
              <a:t>それを重みとした確率選択から新たな解を生成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00" y="2865850"/>
            <a:ext cx="6441201" cy="15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61200" y="3048975"/>
            <a:ext cx="291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分布の傾向（</a:t>
            </a:r>
            <a:r>
              <a:rPr lang="ja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赤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）を進化によって予測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新規解（</a:t>
            </a:r>
            <a:r>
              <a:rPr lang="ja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灰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）を生成するイメージ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62825" y="4573600"/>
            <a:ext cx="59316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GAの役割：</a:t>
            </a:r>
            <a:r>
              <a:rPr lang="ja" sz="1800">
                <a:solidFill>
                  <a:schemeClr val="dk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解の傾向を予測させる  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 rot="5400000">
            <a:off x="7028975" y="2051700"/>
            <a:ext cx="617400" cy="8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工夫点①　GAの部分改良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610575" y="17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{069B6E54-9E04-47DF-B45B-9BBC6DD77F38}</a:tableStyleId>
              </a:tblPr>
              <a:tblGrid>
                <a:gridCol w="881775"/>
                <a:gridCol w="1601400"/>
                <a:gridCol w="2838050"/>
                <a:gridCol w="2772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標準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選択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交叉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突然変異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0" name="Google Shape;90;p16"/>
          <p:cNvSpPr/>
          <p:nvPr/>
        </p:nvSpPr>
        <p:spPr>
          <a:xfrm>
            <a:off x="7608400" y="1647125"/>
            <a:ext cx="873900" cy="707700"/>
          </a:xfrm>
          <a:prstGeom prst="mathMultiply">
            <a:avLst>
              <a:gd fmla="val 1208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610575" y="29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{069B6E54-9E04-47DF-B45B-9BBC6DD77F38}</a:tableStyleId>
              </a:tblPr>
              <a:tblGrid>
                <a:gridCol w="856950"/>
                <a:gridCol w="1626225"/>
                <a:gridCol w="1459250"/>
                <a:gridCol w="1378800"/>
                <a:gridCol w="2772600"/>
              </a:tblGrid>
              <a:tr h="151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今回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選択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ルーレット選択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交叉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10点交叉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2、3点交叉より明らかに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探索速度が向上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合成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解傾向（波）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の合成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解の特徴出し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探索速度向上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変異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人工蜂コロニーアルゴリズム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の応用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近い距離の探索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発生確率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42.5%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42.5%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6045725" y="2263950"/>
            <a:ext cx="258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最適解は局所解と似た位置にあるだろうと予測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2699065">
            <a:off x="4565720" y="2236086"/>
            <a:ext cx="780010" cy="5468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7667464">
            <a:off x="3647555" y="2236065"/>
            <a:ext cx="772540" cy="5469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工夫点②　進化後の平滑化と新規解の生成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50" y="1381373"/>
            <a:ext cx="7569725" cy="178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350" y="3099099"/>
            <a:ext cx="7639649" cy="179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75450" y="1858525"/>
            <a:ext cx="18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進化により生成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1036050" y="2726075"/>
            <a:ext cx="383400" cy="9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75450" y="3453725"/>
            <a:ext cx="18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確率から生成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8100" y="2286025"/>
            <a:ext cx="20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latin typeface="Roboto"/>
                <a:ea typeface="Roboto"/>
                <a:cs typeface="Roboto"/>
                <a:sym typeface="Roboto"/>
              </a:rPr>
              <a:t>交叉などで勾配が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latin typeface="Roboto"/>
                <a:ea typeface="Roboto"/>
                <a:cs typeface="Roboto"/>
                <a:sym typeface="Roboto"/>
              </a:rPr>
              <a:t>急にならぬよう平滑化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1074500" y="3731025"/>
            <a:ext cx="268500" cy="489300"/>
          </a:xfrm>
          <a:prstGeom prst="mathEqual">
            <a:avLst>
              <a:gd fmla="val 12615" name="adj1"/>
              <a:gd fmla="val 6775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75450" y="4109925"/>
            <a:ext cx="18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制約条件を満たし、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解の特徴を反映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/>
              <a:t>結果</a:t>
            </a:r>
            <a:endParaRPr sz="6000"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92900" y="1949400"/>
            <a:ext cx="53349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※自作のモック（ガウス分布による確率分布）でテスト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単目的1の結果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11813" l="13067" r="10157" t="13654"/>
          <a:stretch/>
        </p:blipFill>
        <p:spPr>
          <a:xfrm>
            <a:off x="311725" y="3420250"/>
            <a:ext cx="4129674" cy="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11049" l="12499" r="9963" t="12110"/>
          <a:stretch/>
        </p:blipFill>
        <p:spPr>
          <a:xfrm>
            <a:off x="2304238" y="1770425"/>
            <a:ext cx="4535572" cy="10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11596" l="12710" r="10212" t="13920"/>
          <a:stretch/>
        </p:blipFill>
        <p:spPr>
          <a:xfrm>
            <a:off x="4545100" y="3420250"/>
            <a:ext cx="4148449" cy="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4397850" y="3660025"/>
            <a:ext cx="2328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634075" y="13702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疑似最適解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364325" y="29664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初期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767350" y="29953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進化途中の解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944950" y="4553500"/>
            <a:ext cx="31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>
                <a:latin typeface="Roboto"/>
                <a:ea typeface="Roboto"/>
                <a:cs typeface="Roboto"/>
                <a:sym typeface="Roboto"/>
              </a:rPr>
              <a:t>傾向予測ができている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単目的2の</a:t>
            </a:r>
            <a:r>
              <a:rPr lang="ja"/>
              <a:t>結果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634075" y="13702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疑似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最適</a:t>
            </a:r>
            <a:r>
              <a:rPr lang="ja">
                <a:latin typeface="Roboto"/>
                <a:ea typeface="Roboto"/>
                <a:cs typeface="Roboto"/>
                <a:sym typeface="Roboto"/>
              </a:rPr>
              <a:t>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64325" y="29664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初期解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944950" y="4553500"/>
            <a:ext cx="31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>
                <a:latin typeface="Roboto"/>
                <a:ea typeface="Roboto"/>
                <a:cs typeface="Roboto"/>
                <a:sym typeface="Roboto"/>
              </a:rPr>
              <a:t>傾向予測ができている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397850" y="3660025"/>
            <a:ext cx="2328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767350" y="29953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進化途中の解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12064" l="12875" r="10166" t="12905"/>
          <a:stretch/>
        </p:blipFill>
        <p:spPr>
          <a:xfrm>
            <a:off x="1978425" y="1732588"/>
            <a:ext cx="5187200" cy="11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11822" l="12685" r="10202" t="12921"/>
          <a:stretch/>
        </p:blipFill>
        <p:spPr>
          <a:xfrm>
            <a:off x="359825" y="3453551"/>
            <a:ext cx="3884902" cy="89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11601" l="12688" r="10269" t="12369"/>
          <a:stretch/>
        </p:blipFill>
        <p:spPr>
          <a:xfrm>
            <a:off x="4763550" y="3403025"/>
            <a:ext cx="4059397" cy="9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2792600" y="1448525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Roboto"/>
                <a:ea typeface="Roboto"/>
                <a:cs typeface="Roboto"/>
                <a:sym typeface="Roboto"/>
              </a:rPr>
              <a:t>想定通り、傾向の予測には成功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11725" y="3258450"/>
            <a:ext cx="554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latin typeface="Roboto"/>
                <a:ea typeface="Roboto"/>
                <a:cs typeface="Roboto"/>
                <a:sym typeface="Roboto"/>
              </a:rPr>
              <a:t>改善点：探索速度の遅さ・精度の低さ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・初期解が一様乱数から生成されている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　</a:t>
            </a:r>
            <a:r>
              <a:rPr b="1" lang="ja">
                <a:latin typeface="Roboto"/>
                <a:ea typeface="Roboto"/>
                <a:cs typeface="Roboto"/>
                <a:sym typeface="Roboto"/>
              </a:rPr>
              <a:t>→ 効率の良い初期解生成などはありそう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Roboto"/>
                <a:ea typeface="Roboto"/>
                <a:cs typeface="Roboto"/>
                <a:sym typeface="Roboto"/>
              </a:rPr>
              <a:t>・状況に応じて進化時の交叉や合成確率を変動させるとよさそう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Roboto"/>
                <a:ea typeface="Roboto"/>
                <a:cs typeface="Roboto"/>
                <a:sym typeface="Roboto"/>
              </a:rPr>
              <a:t>・かなり運要素が強い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646925" y="3913425"/>
            <a:ext cx="7125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6592050" y="3863625"/>
            <a:ext cx="250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探索速度・精度向上できる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可能性は高い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11813" l="13067" r="10157" t="13654"/>
          <a:stretch/>
        </p:blipFill>
        <p:spPr>
          <a:xfrm>
            <a:off x="381088" y="1962200"/>
            <a:ext cx="4129674" cy="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11596" l="12710" r="10212" t="13920"/>
          <a:stretch/>
        </p:blipFill>
        <p:spPr>
          <a:xfrm>
            <a:off x="4614462" y="1962200"/>
            <a:ext cx="4148449" cy="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4467213" y="2201975"/>
            <a:ext cx="2328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