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0"/>
  </p:notesMasterIdLst>
  <p:handoutMasterIdLst>
    <p:handoutMasterId r:id="rId36"/>
  </p:handoutMasterIdLst>
  <p:sldIdLst>
    <p:sldId id="277" r:id="rId5"/>
    <p:sldId id="399" r:id="rId6"/>
    <p:sldId id="400" r:id="rId7"/>
    <p:sldId id="408" r:id="rId8"/>
    <p:sldId id="401" r:id="rId9"/>
    <p:sldId id="433" r:id="rId11"/>
    <p:sldId id="402" r:id="rId12"/>
    <p:sldId id="403" r:id="rId13"/>
    <p:sldId id="418" r:id="rId14"/>
    <p:sldId id="419" r:id="rId15"/>
    <p:sldId id="426" r:id="rId16"/>
    <p:sldId id="432" r:id="rId17"/>
    <p:sldId id="446" r:id="rId18"/>
    <p:sldId id="447" r:id="rId19"/>
    <p:sldId id="448" r:id="rId20"/>
    <p:sldId id="449" r:id="rId21"/>
    <p:sldId id="450" r:id="rId22"/>
    <p:sldId id="451" r:id="rId23"/>
    <p:sldId id="404" r:id="rId24"/>
    <p:sldId id="405" r:id="rId25"/>
    <p:sldId id="409" r:id="rId26"/>
    <p:sldId id="406" r:id="rId27"/>
    <p:sldId id="407" r:id="rId28"/>
    <p:sldId id="457" r:id="rId29"/>
    <p:sldId id="461" r:id="rId30"/>
    <p:sldId id="458" r:id="rId31"/>
    <p:sldId id="464" r:id="rId32"/>
    <p:sldId id="459" r:id="rId33"/>
    <p:sldId id="463" r:id="rId34"/>
    <p:sldId id="42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showGuides="1">
      <p:cViewPr>
        <p:scale>
          <a:sx n="82" d="100"/>
          <a:sy n="82" d="100"/>
        </p:scale>
        <p:origin x="94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60732FBC-CC67-4B17-8935-02F23E3364A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61177" y="1463555"/>
            <a:ext cx="7051990" cy="2937351"/>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400" b="1" dirty="0">
                <a:solidFill>
                  <a:srgbClr val="000000"/>
                </a:solidFill>
              </a:rPr>
              <a:t>Computer Science in specialization with Information Security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503" y="486714"/>
            <a:ext cx="8477097"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Cryptography</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1793536" y="4456490"/>
            <a:ext cx="3293745" cy="1014730"/>
          </a:xfrm>
          <a:prstGeom prst="rect">
            <a:avLst/>
          </a:prstGeom>
          <a:noFill/>
        </p:spPr>
        <p:txBody>
          <a:bodyPr wrap="none" rtlCol="0">
            <a:spAutoFit/>
          </a:bodyPr>
          <a:lstStyle/>
          <a:p>
            <a:r>
              <a:rPr lang="en-US" sz="2000" b="1" dirty="0"/>
              <a:t>Submitted by: </a:t>
            </a:r>
            <a:endParaRPr lang="en-US" sz="2000" b="1" dirty="0"/>
          </a:p>
          <a:p>
            <a:r>
              <a:rPr lang="en-US" sz="2000" dirty="0"/>
              <a:t>Khushi </a:t>
            </a:r>
            <a:r>
              <a:rPr lang="en-IN" altLang="en-US" sz="2000" dirty="0"/>
              <a:t>                    </a:t>
            </a:r>
            <a:r>
              <a:rPr lang="en-US" sz="2000" dirty="0"/>
              <a:t>21BCS8251 </a:t>
            </a:r>
            <a:endParaRPr lang="en-US" sz="2000" dirty="0"/>
          </a:p>
          <a:p>
            <a:r>
              <a:rPr lang="en-US" sz="2000" dirty="0" err="1"/>
              <a:t>Sorabh</a:t>
            </a:r>
            <a:r>
              <a:rPr lang="en-US" sz="2000" dirty="0"/>
              <a:t> Kumar</a:t>
            </a:r>
            <a:r>
              <a:rPr lang="en-IN" altLang="en-US" sz="2000" dirty="0"/>
              <a:t>       </a:t>
            </a:r>
            <a:r>
              <a:rPr lang="en-US" sz="2000" dirty="0"/>
              <a:t>21BCS4461</a:t>
            </a:r>
            <a:endParaRPr lang="en-US" sz="2000" dirty="0"/>
          </a:p>
        </p:txBody>
      </p:sp>
      <p:sp>
        <p:nvSpPr>
          <p:cNvPr id="6" name="TextBox 5"/>
          <p:cNvSpPr txBox="1"/>
          <p:nvPr/>
        </p:nvSpPr>
        <p:spPr>
          <a:xfrm>
            <a:off x="7680960" y="4439920"/>
            <a:ext cx="2971165" cy="1609090"/>
          </a:xfrm>
          <a:prstGeom prst="rect">
            <a:avLst/>
          </a:prstGeom>
          <a:noFill/>
        </p:spPr>
        <p:txBody>
          <a:bodyPr wrap="none" rtlCol="0">
            <a:noAutofit/>
          </a:bodyPr>
          <a:lstStyle/>
          <a:p>
            <a:r>
              <a:rPr lang="en-US" sz="2000" b="1" dirty="0"/>
              <a:t>Under the Supervision of: </a:t>
            </a:r>
            <a:endParaRPr lang="en-US" sz="2000" dirty="0"/>
          </a:p>
          <a:p>
            <a:r>
              <a:rPr lang="en-US" sz="2000" dirty="0"/>
              <a:t>Ms. Priyanka Jamwal </a:t>
            </a:r>
            <a:endParaRPr lang="en-US" sz="2000" dirty="0"/>
          </a:p>
          <a:p>
            <a:r>
              <a:rPr lang="en-US" sz="2000" dirty="0"/>
              <a:t>Mr. </a:t>
            </a:r>
            <a:r>
              <a:rPr lang="en-US" sz="2000" dirty="0" err="1"/>
              <a:t>Aaskaran</a:t>
            </a:r>
            <a:r>
              <a:rPr lang="en-US" sz="2000" dirty="0"/>
              <a:t> Bishnoi</a:t>
            </a:r>
            <a:endParaRPr lang="en-US" sz="2000" dirty="0"/>
          </a:p>
          <a:p>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0500"/>
            <a:ext cx="10515600" cy="404495"/>
          </a:xfrm>
        </p:spPr>
        <p:txBody>
          <a:bodyPr>
            <a:normAutofit fontScale="90000"/>
          </a:bodyPr>
          <a:p>
            <a:r>
              <a:rPr lang="en-US"/>
              <a:t>.</a:t>
            </a:r>
            <a:endParaRPr lang="en-US"/>
          </a:p>
        </p:txBody>
      </p:sp>
      <p:sp>
        <p:nvSpPr>
          <p:cNvPr id="3" name="Content Placeholder 2"/>
          <p:cNvSpPr>
            <a:spLocks noGrp="1"/>
          </p:cNvSpPr>
          <p:nvPr>
            <p:ph idx="1"/>
          </p:nvPr>
        </p:nvSpPr>
        <p:spPr>
          <a:xfrm>
            <a:off x="838200" y="948055"/>
            <a:ext cx="10515600" cy="5229225"/>
          </a:xfrm>
        </p:spPr>
        <p:txBody>
          <a:bodyPr>
            <a:normAutofit/>
          </a:bodyPr>
          <a:p>
            <a:pPr algn="just">
              <a:lnSpc>
                <a:spcPct val="141000"/>
              </a:lnSpc>
            </a:pPr>
            <a:r>
              <a:rPr lang="en-IN" sz="1800" b="1" dirty="0">
                <a:effectLst/>
                <a:latin typeface="Times New Roman" panose="02020603050405020304" pitchFamily="18" charset="0"/>
                <a:ea typeface="Times New Roman" panose="02020603050405020304" pitchFamily="18" charset="0"/>
                <a:sym typeface="+mn-ea"/>
              </a:rPr>
              <a:t>Key Generation:</a:t>
            </a:r>
            <a:endParaRPr lang="en-IN" sz="1800" b="1" dirty="0">
              <a:effectLst/>
              <a:latin typeface="Times New Roman" panose="02020603050405020304" pitchFamily="18" charset="0"/>
              <a:ea typeface="Times New Roman" panose="02020603050405020304" pitchFamily="18" charset="0"/>
            </a:endParaRPr>
          </a:p>
          <a:p>
            <a:pPr algn="just">
              <a:lnSpc>
                <a:spcPct val="141000"/>
              </a:lnSpc>
            </a:pPr>
            <a:r>
              <a:rPr lang="en-IN" sz="1800" dirty="0">
                <a:effectLst/>
                <a:latin typeface="Times New Roman" panose="02020603050405020304" pitchFamily="18" charset="0"/>
                <a:ea typeface="Times New Roman" panose="02020603050405020304" pitchFamily="18" charset="0"/>
                <a:sym typeface="+mn-ea"/>
              </a:rPr>
              <a:t>No specific key is required for this component.</a:t>
            </a:r>
            <a:endParaRPr lang="en-IN" sz="1800" dirty="0">
              <a:effectLst/>
              <a:latin typeface="Times New Roman" panose="02020603050405020304" pitchFamily="18" charset="0"/>
              <a:ea typeface="Times New Roman" panose="02020603050405020304" pitchFamily="18" charset="0"/>
            </a:endParaRPr>
          </a:p>
          <a:p>
            <a:pPr algn="just">
              <a:lnSpc>
                <a:spcPct val="141000"/>
              </a:lnSpc>
            </a:pPr>
            <a:r>
              <a:rPr lang="en-IN" sz="1800" b="1" dirty="0">
                <a:effectLst/>
                <a:latin typeface="Times New Roman" panose="02020603050405020304" pitchFamily="18" charset="0"/>
                <a:ea typeface="Times New Roman" panose="02020603050405020304" pitchFamily="18" charset="0"/>
                <a:sym typeface="+mn-ea"/>
              </a:rPr>
              <a:t>Encryption Process:</a:t>
            </a:r>
            <a:endParaRPr lang="en-IN" sz="1800" b="1" dirty="0">
              <a:effectLst/>
              <a:latin typeface="Times New Roman" panose="02020603050405020304" pitchFamily="18" charset="0"/>
              <a:ea typeface="Times New Roman" panose="02020603050405020304" pitchFamily="18" charset="0"/>
            </a:endParaRPr>
          </a:p>
          <a:p>
            <a:pPr algn="just">
              <a:lnSpc>
                <a:spcPct val="141000"/>
              </a:lnSpc>
            </a:pPr>
            <a:r>
              <a:rPr lang="en-IN" sz="1800" dirty="0">
                <a:effectLst/>
                <a:latin typeface="Times New Roman" panose="02020603050405020304" pitchFamily="18" charset="0"/>
                <a:ea typeface="Times New Roman" panose="02020603050405020304" pitchFamily="18" charset="0"/>
                <a:sym typeface="+mn-ea"/>
              </a:rPr>
              <a:t>Replace each letter in the message with its corresponding coordinates.</a:t>
            </a:r>
            <a:endParaRPr lang="en-IN" sz="1800" dirty="0">
              <a:effectLst/>
              <a:latin typeface="Times New Roman" panose="02020603050405020304" pitchFamily="18" charset="0"/>
              <a:ea typeface="Times New Roman" panose="02020603050405020304" pitchFamily="18" charset="0"/>
            </a:endParaRPr>
          </a:p>
          <a:p>
            <a:pPr algn="just">
              <a:lnSpc>
                <a:spcPct val="141000"/>
              </a:lnSpc>
            </a:pPr>
            <a:r>
              <a:rPr lang="en-IN" sz="1800" b="1" dirty="0">
                <a:effectLst/>
                <a:latin typeface="Times New Roman" panose="02020603050405020304" pitchFamily="18" charset="0"/>
                <a:ea typeface="Times New Roman" panose="02020603050405020304" pitchFamily="18" charset="0"/>
                <a:sym typeface="+mn-ea"/>
              </a:rPr>
              <a:t>Decryption Process:</a:t>
            </a:r>
            <a:endParaRPr lang="en-IN" sz="1800" b="1" dirty="0">
              <a:effectLst/>
              <a:latin typeface="Times New Roman" panose="02020603050405020304" pitchFamily="18" charset="0"/>
              <a:ea typeface="Times New Roman" panose="02020603050405020304" pitchFamily="18" charset="0"/>
            </a:endParaRPr>
          </a:p>
          <a:p>
            <a:pPr algn="just">
              <a:lnSpc>
                <a:spcPct val="141000"/>
              </a:lnSpc>
            </a:pPr>
            <a:r>
              <a:rPr lang="en-IN" sz="1800" dirty="0">
                <a:effectLst/>
                <a:latin typeface="Times New Roman" panose="02020603050405020304" pitchFamily="18" charset="0"/>
                <a:ea typeface="Times New Roman" panose="02020603050405020304" pitchFamily="18" charset="0"/>
                <a:sym typeface="+mn-ea"/>
              </a:rPr>
              <a:t>Reverse the process to retrieve the original message.</a:t>
            </a:r>
            <a:endParaRPr lang="en-US" sz="1800"/>
          </a:p>
          <a:p>
            <a:endParaRPr lang="en-US" sz="18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
        <p:nvSpPr>
          <p:cNvPr id="5" name="Text Box 4"/>
          <p:cNvSpPr txBox="1"/>
          <p:nvPr/>
        </p:nvSpPr>
        <p:spPr>
          <a:xfrm>
            <a:off x="3048000" y="-9255760"/>
            <a:ext cx="6096000" cy="2319020"/>
          </a:xfrm>
          <a:prstGeom prst="rect">
            <a:avLst/>
          </a:prstGeom>
          <a:noFill/>
        </p:spPr>
        <p:txBody>
          <a:bodyPr wrap="square" rtlCol="0" anchor="t">
            <a:spAutoFit/>
          </a:bodyPr>
          <a:p>
            <a:pPr algn="just">
              <a:lnSpc>
                <a:spcPct val="151000"/>
              </a:lnSpc>
            </a:pPr>
            <a:r>
              <a:rPr lang="en-IN" sz="1600" dirty="0">
                <a:effectLst/>
                <a:latin typeface="Times New Roman" panose="02020603050405020304" pitchFamily="18" charset="0"/>
                <a:ea typeface="Times New Roman" panose="02020603050405020304" pitchFamily="18" charset="0"/>
                <a:sym typeface="+mn-ea"/>
              </a:rPr>
              <a:t>Key Generation:</a:t>
            </a:r>
            <a:endParaRPr lang="en-IN" sz="1600" dirty="0">
              <a:effectLst/>
              <a:latin typeface="Times New Roman" panose="02020603050405020304" pitchFamily="18" charset="0"/>
              <a:ea typeface="Times New Roman" panose="02020603050405020304" pitchFamily="18" charset="0"/>
            </a:endParaRPr>
          </a:p>
          <a:p>
            <a:pPr algn="just">
              <a:lnSpc>
                <a:spcPct val="151000"/>
              </a:lnSpc>
            </a:pPr>
            <a:r>
              <a:rPr lang="en-IN" sz="1600" dirty="0">
                <a:effectLst/>
                <a:latin typeface="Times New Roman" panose="02020603050405020304" pitchFamily="18" charset="0"/>
                <a:ea typeface="Times New Roman" panose="02020603050405020304" pitchFamily="18" charset="0"/>
                <a:sym typeface="+mn-ea"/>
              </a:rPr>
              <a:t>No specific key is required for this component.</a:t>
            </a:r>
            <a:endParaRPr lang="en-IN" sz="1600" dirty="0">
              <a:effectLst/>
              <a:latin typeface="Times New Roman" panose="02020603050405020304" pitchFamily="18" charset="0"/>
              <a:ea typeface="Times New Roman" panose="02020603050405020304" pitchFamily="18" charset="0"/>
            </a:endParaRPr>
          </a:p>
          <a:p>
            <a:pPr algn="just">
              <a:lnSpc>
                <a:spcPct val="151000"/>
              </a:lnSpc>
            </a:pPr>
            <a:r>
              <a:rPr lang="en-IN" sz="1600" dirty="0">
                <a:effectLst/>
                <a:latin typeface="Times New Roman" panose="02020603050405020304" pitchFamily="18" charset="0"/>
                <a:ea typeface="Times New Roman" panose="02020603050405020304" pitchFamily="18" charset="0"/>
                <a:sym typeface="+mn-ea"/>
              </a:rPr>
              <a:t>Encryption Process:</a:t>
            </a:r>
            <a:endParaRPr lang="en-IN" sz="1600" dirty="0">
              <a:effectLst/>
              <a:latin typeface="Times New Roman" panose="02020603050405020304" pitchFamily="18" charset="0"/>
              <a:ea typeface="Times New Roman" panose="02020603050405020304" pitchFamily="18" charset="0"/>
            </a:endParaRPr>
          </a:p>
          <a:p>
            <a:pPr algn="just">
              <a:lnSpc>
                <a:spcPct val="151000"/>
              </a:lnSpc>
            </a:pPr>
            <a:r>
              <a:rPr lang="en-IN" sz="1600" dirty="0">
                <a:effectLst/>
                <a:latin typeface="Times New Roman" panose="02020603050405020304" pitchFamily="18" charset="0"/>
                <a:ea typeface="Times New Roman" panose="02020603050405020304" pitchFamily="18" charset="0"/>
                <a:sym typeface="+mn-ea"/>
              </a:rPr>
              <a:t>Replace each letter in the message with its corresponding coordinates.</a:t>
            </a:r>
            <a:endParaRPr lang="en-IN" sz="1600" dirty="0">
              <a:effectLst/>
              <a:latin typeface="Times New Roman" panose="02020603050405020304" pitchFamily="18" charset="0"/>
              <a:ea typeface="Times New Roman" panose="02020603050405020304" pitchFamily="18" charset="0"/>
            </a:endParaRPr>
          </a:p>
          <a:p>
            <a:pPr algn="just">
              <a:lnSpc>
                <a:spcPct val="151000"/>
              </a:lnSpc>
            </a:pPr>
            <a:r>
              <a:rPr lang="en-IN" sz="1600" dirty="0">
                <a:effectLst/>
                <a:latin typeface="Times New Roman" panose="02020603050405020304" pitchFamily="18" charset="0"/>
                <a:ea typeface="Times New Roman" panose="02020603050405020304" pitchFamily="18" charset="0"/>
                <a:sym typeface="+mn-ea"/>
              </a:rPr>
              <a:t>Decryption Process:</a:t>
            </a:r>
            <a:endParaRPr lang="en-IN" sz="1600" dirty="0">
              <a:effectLst/>
              <a:latin typeface="Times New Roman" panose="02020603050405020304" pitchFamily="18" charset="0"/>
              <a:ea typeface="Times New Roman" panose="02020603050405020304" pitchFamily="18" charset="0"/>
            </a:endParaRPr>
          </a:p>
          <a:p>
            <a:pPr algn="just">
              <a:lnSpc>
                <a:spcPct val="151000"/>
              </a:lnSpc>
            </a:pPr>
            <a:r>
              <a:rPr lang="en-IN" sz="1600" dirty="0">
                <a:effectLst/>
                <a:latin typeface="Times New Roman" panose="02020603050405020304" pitchFamily="18" charset="0"/>
                <a:ea typeface="Times New Roman" panose="02020603050405020304" pitchFamily="18" charset="0"/>
                <a:sym typeface="+mn-ea"/>
              </a:rPr>
              <a:t>Reverse the process to retrieve the original message.</a:t>
            </a:r>
            <a:endParaRPr lang="en-IN" sz="1600" dirty="0">
              <a:effectLst/>
              <a:latin typeface="Times New Roman" panose="02020603050405020304" pitchFamily="18" charset="0"/>
              <a:ea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ym typeface="+mn-ea"/>
              </a:rPr>
              <a:t>Analysis of Features</a:t>
            </a:r>
            <a:endParaRPr lang="en-US"/>
          </a:p>
        </p:txBody>
      </p:sp>
      <p:sp>
        <p:nvSpPr>
          <p:cNvPr id="3" name="Content Placeholder 2"/>
          <p:cNvSpPr>
            <a:spLocks noGrp="1"/>
          </p:cNvSpPr>
          <p:nvPr>
            <p:ph idx="1"/>
          </p:nvPr>
        </p:nvSpPr>
        <p:spPr/>
        <p:txBody>
          <a:bodyPr/>
          <a:p>
            <a:r>
              <a:rPr lang="en-US"/>
              <a:t>Hybrid Cryptography Integration.</a:t>
            </a:r>
            <a:endParaRPr lang="en-US"/>
          </a:p>
          <a:p>
            <a:r>
              <a:rPr lang="en-US"/>
              <a:t>Keyword-based Encryption (Vigenère).</a:t>
            </a:r>
            <a:endParaRPr lang="en-US"/>
          </a:p>
          <a:p>
            <a:r>
              <a:rPr lang="en-US"/>
              <a:t>Polyalphabetic Substitution (Vigenère).</a:t>
            </a:r>
            <a:endParaRPr lang="en-US"/>
          </a:p>
          <a:p>
            <a:r>
              <a:rPr lang="en-US"/>
              <a:t>Error Handling Mechanisms.</a:t>
            </a:r>
            <a:endParaRPr lang="en-US"/>
          </a:p>
          <a:p>
            <a:r>
              <a:rPr lang="en-US"/>
              <a:t>Security Considerations.</a:t>
            </a:r>
            <a:endParaRPr lang="en-US"/>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Literature Survey</a:t>
            </a:r>
            <a:endParaRPr lang="en-US"/>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7" name="Content Placeholder 6"/>
          <p:cNvGraphicFramePr/>
          <p:nvPr>
            <p:ph idx="1"/>
          </p:nvPr>
        </p:nvGraphicFramePr>
        <p:xfrm>
          <a:off x="838200" y="1316990"/>
          <a:ext cx="10515600" cy="5404485"/>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641350">
                <a:tc>
                  <a:txBody>
                    <a:bodyPr/>
                    <a:p>
                      <a:pPr>
                        <a:buNone/>
                      </a:pPr>
                      <a:r>
                        <a:rPr lang="en-US"/>
                        <a:t>Year </a:t>
                      </a:r>
                      <a:endParaRPr lang="en-US"/>
                    </a:p>
                  </a:txBody>
                  <a:tcPr/>
                </a:tc>
                <a:tc>
                  <a:txBody>
                    <a:bodyPr/>
                    <a:p>
                      <a:pPr>
                        <a:buNone/>
                      </a:pPr>
                      <a:r>
                        <a:rPr lang="en-US"/>
                        <a:t>Article/ Author</a:t>
                      </a:r>
                      <a:endParaRPr lang="en-US"/>
                    </a:p>
                  </a:txBody>
                  <a:tcPr/>
                </a:tc>
                <a:tc>
                  <a:txBody>
                    <a:bodyPr/>
                    <a:p>
                      <a:pPr>
                        <a:buNone/>
                      </a:pPr>
                      <a:r>
                        <a:rPr lang="en-US"/>
                        <a:t>Source</a:t>
                      </a:r>
                      <a:endParaRPr lang="en-US"/>
                    </a:p>
                  </a:txBody>
                  <a:tcPr/>
                </a:tc>
                <a:tc>
                  <a:txBody>
                    <a:bodyPr/>
                    <a:p>
                      <a:pPr>
                        <a:buNone/>
                      </a:pPr>
                      <a:r>
                        <a:rPr lang="en-US"/>
                        <a:t>Technique</a:t>
                      </a:r>
                      <a:endParaRPr lang="en-US"/>
                    </a:p>
                  </a:txBody>
                  <a:tcPr/>
                </a:tc>
                <a:tc>
                  <a:txBody>
                    <a:bodyPr/>
                    <a:p>
                      <a:pPr>
                        <a:buNone/>
                      </a:pPr>
                      <a:r>
                        <a:rPr lang="en-US"/>
                        <a:t>Purpose</a:t>
                      </a:r>
                      <a:endParaRPr lang="en-US"/>
                    </a:p>
                  </a:txBody>
                  <a:tcPr/>
                </a:tc>
                <a:tc>
                  <a:txBody>
                    <a:bodyPr/>
                    <a:p>
                      <a:pPr>
                        <a:buNone/>
                      </a:pPr>
                      <a:r>
                        <a:rPr lang="en-US"/>
                        <a:t>Significant results</a:t>
                      </a:r>
                      <a:endParaRPr lang="en-US"/>
                    </a:p>
                  </a:txBody>
                  <a:tcPr/>
                </a:tc>
              </a:tr>
              <a:tr h="4763135">
                <a:tc>
                  <a:txBody>
                    <a:bodyPr/>
                    <a:p>
                      <a:pPr>
                        <a:buNone/>
                      </a:pPr>
                      <a:r>
                        <a:rPr lang="en-US"/>
                        <a:t>September 2022</a:t>
                      </a:r>
                      <a:endParaRPr lang="en-US"/>
                    </a:p>
                  </a:txBody>
                  <a:tcPr/>
                </a:tc>
                <a:tc>
                  <a:txBody>
                    <a:bodyPr/>
                    <a:p>
                      <a:pPr>
                        <a:buNone/>
                      </a:pPr>
                      <a:r>
                        <a:rPr lang="en-US"/>
                        <a:t>Muhammad Nadeem,Ali Arshad,Saman Riaz,Syeda Wajiha Zahra</a:t>
                      </a:r>
                      <a:endParaRPr lang="en-US"/>
                    </a:p>
                  </a:txBody>
                  <a:tcPr/>
                </a:tc>
                <a:tc>
                  <a:txBody>
                    <a:bodyPr/>
                    <a:p>
                      <a:pPr>
                        <a:buNone/>
                      </a:pPr>
                      <a:r>
                        <a:rPr lang="en-US"/>
                        <a:t>Two-Layer Security Algorithms to Prevent Attacks on Data in Cyberspace</a:t>
                      </a:r>
                      <a:endParaRPr lang="en-US"/>
                    </a:p>
                  </a:txBody>
                  <a:tcPr/>
                </a:tc>
                <a:tc>
                  <a:txBody>
                    <a:bodyPr/>
                    <a:p>
                      <a:pPr>
                        <a:buNone/>
                      </a:pPr>
                      <a:r>
                        <a:rPr lang="en-US"/>
                        <a:t>developed a hybrid cryptographic algorithm using the Vigenère cipher and Caesar cipher techniques to encrypt data.</a:t>
                      </a:r>
                      <a:endParaRPr lang="en-US"/>
                    </a:p>
                  </a:txBody>
                  <a:tcPr/>
                </a:tc>
                <a:tc>
                  <a:txBody>
                    <a:bodyPr/>
                    <a:p>
                      <a:pPr>
                        <a:buNone/>
                      </a:pPr>
                      <a:r>
                        <a:rPr lang="en-US"/>
                        <a:t>modified the Vigenère cipher algorithm to secure data and prevent key identification from Kasiski tests, implemented the results obtained from the Vigenère cipher on the Polybius algorithm, and obtained the ciphertext</a:t>
                      </a:r>
                      <a:endParaRPr lang="en-US"/>
                    </a:p>
                  </a:txBody>
                  <a:tcPr/>
                </a:tc>
                <a:tc>
                  <a:txBody>
                    <a:bodyPr/>
                    <a:p>
                      <a:pPr>
                        <a:buNone/>
                      </a:pPr>
                      <a:r>
                        <a:rPr lang="en-US"/>
                        <a:t> an efficient algorithm was developed in which the encrypted text and Vigenère key are obtained with the help of a plaintext and a static key.</a:t>
                      </a: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Content Placeholder 4"/>
          <p:cNvGraphicFramePr/>
          <p:nvPr>
            <p:ph idx="1"/>
          </p:nvPr>
        </p:nvGraphicFramePr>
        <p:xfrm>
          <a:off x="838200" y="530860"/>
          <a:ext cx="10515600" cy="521462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5214620">
                <a:tc>
                  <a:txBody>
                    <a:bodyPr/>
                    <a:p>
                      <a:pPr>
                        <a:buNone/>
                      </a:pPr>
                      <a:r>
                        <a:rPr lang="en-US"/>
                        <a:t>August 2022</a:t>
                      </a:r>
                      <a:endParaRPr lang="en-US"/>
                    </a:p>
                  </a:txBody>
                  <a:tcPr/>
                </a:tc>
                <a:tc>
                  <a:txBody>
                    <a:bodyPr/>
                    <a:p>
                      <a:pPr>
                        <a:buNone/>
                      </a:pPr>
                      <a:r>
                        <a:rPr lang="en-US"/>
                        <a:t>Sultan Almotairi,</a:t>
                      </a:r>
                      <a:endParaRPr lang="en-US"/>
                    </a:p>
                    <a:p>
                      <a:pPr>
                        <a:buNone/>
                      </a:pPr>
                      <a:r>
                        <a:rPr lang="en-US"/>
                        <a:t>Ashit Kumar Dutta,Muhammad Nadeem</a:t>
                      </a:r>
                      <a:endParaRPr lang="en-US"/>
                    </a:p>
                  </a:txBody>
                  <a:tcPr/>
                </a:tc>
                <a:tc>
                  <a:txBody>
                    <a:bodyPr/>
                    <a:p>
                      <a:pPr>
                        <a:buNone/>
                      </a:pPr>
                      <a:r>
                        <a:rPr lang="en-US"/>
                        <a:t>A Secure Architecture to Protect the Network from Replay Attacks during Client-to-Client Data Transmission</a:t>
                      </a:r>
                      <a:endParaRPr lang="en-US"/>
                    </a:p>
                  </a:txBody>
                  <a:tcPr/>
                </a:tc>
                <a:tc>
                  <a:txBody>
                    <a:bodyPr/>
                    <a:p>
                      <a:pPr>
                        <a:buNone/>
                      </a:pPr>
                      <a:r>
                        <a:rPr lang="en-US"/>
                        <a:t>Deployment-based model is a model that provides end-users with sizes, ownership, and a variety of access  while service-based models are those that provide a variety of services, including Iaas,Paas and Saas.</a:t>
                      </a:r>
                      <a:endParaRPr lang="en-US"/>
                    </a:p>
                  </a:txBody>
                  <a:tcPr/>
                </a:tc>
                <a:tc>
                  <a:txBody>
                    <a:bodyPr/>
                    <a:p>
                      <a:pPr>
                        <a:buNone/>
                      </a:pPr>
                      <a:r>
                        <a:rPr lang="en-US"/>
                        <a:t>a secure architecture for securing data with various algorithm implementations on the architecture so that cloud data can be saved from replay attacks.</a:t>
                      </a:r>
                      <a:endParaRPr lang="en-US"/>
                    </a:p>
                  </a:txBody>
                  <a:tcPr/>
                </a:tc>
                <a:tc>
                  <a:txBody>
                    <a:bodyPr/>
                    <a:p>
                      <a:pPr>
                        <a:buNone/>
                      </a:pPr>
                      <a:r>
                        <a:rPr lang="en-US"/>
                        <a:t>developed an efficient algorithm to protect data from replay attacks in which plain text data has been encrypted. In the future, an algorithm will be developed to encrypt all file types and protect data from replay attacks and DDoS attacks.</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Content Placeholder 4"/>
          <p:cNvGraphicFramePr/>
          <p:nvPr>
            <p:ph idx="1"/>
          </p:nvPr>
        </p:nvGraphicFramePr>
        <p:xfrm>
          <a:off x="838200" y="1052195"/>
          <a:ext cx="10515600" cy="4926965"/>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4926965">
                <a:tc>
                  <a:txBody>
                    <a:bodyPr/>
                    <a:p>
                      <a:pPr>
                        <a:buNone/>
                      </a:pPr>
                      <a:r>
                        <a:rPr lang="en-US"/>
                        <a:t>2021</a:t>
                      </a:r>
                      <a:endParaRPr lang="en-US"/>
                    </a:p>
                  </a:txBody>
                  <a:tcPr/>
                </a:tc>
                <a:tc>
                  <a:txBody>
                    <a:bodyPr/>
                    <a:p>
                      <a:pPr>
                        <a:buNone/>
                      </a:pPr>
                      <a:r>
                        <a:rPr lang="en-US"/>
                        <a:t>Bhavana K V, Banushree D J, Bhumika D, Chaitanya K B</a:t>
                      </a:r>
                      <a:endParaRPr lang="en-US"/>
                    </a:p>
                  </a:txBody>
                  <a:tcPr/>
                </a:tc>
                <a:tc>
                  <a:txBody>
                    <a:bodyPr/>
                    <a:p>
                      <a:pPr>
                        <a:buNone/>
                      </a:pPr>
                      <a:r>
                        <a:rPr lang="en-US" b="1">
                          <a:cs typeface="+mn-lt"/>
                        </a:rPr>
                        <a:t>A CRYPTO SYSTEM USING VIGENERE AND</a:t>
                      </a:r>
                      <a:endParaRPr lang="en-US" b="1">
                        <a:cs typeface="+mn-lt"/>
                      </a:endParaRPr>
                    </a:p>
                    <a:p>
                      <a:pPr>
                        <a:buNone/>
                      </a:pPr>
                      <a:r>
                        <a:rPr lang="en-US" b="1">
                          <a:cs typeface="+mn-lt"/>
                        </a:rPr>
                        <a:t>POLYBIUS CIPHER </a:t>
                      </a:r>
                      <a:endParaRPr lang="en-US" b="1">
                        <a:cs typeface="+mn-lt"/>
                      </a:endParaRPr>
                    </a:p>
                  </a:txBody>
                  <a:tcPr/>
                </a:tc>
                <a:tc>
                  <a:txBody>
                    <a:bodyPr/>
                    <a:p>
                      <a:pPr>
                        <a:buNone/>
                      </a:pPr>
                      <a:r>
                        <a:rPr lang="en-US" b="0">
                          <a:latin typeface="Times New Roman" panose="02020603050405020304" pitchFamily="18" charset="0"/>
                          <a:cs typeface="Times New Roman" panose="02020603050405020304" pitchFamily="18" charset="0"/>
                        </a:rPr>
                        <a:t> </a:t>
                      </a:r>
                      <a:r>
                        <a:rPr lang="en-US" b="1">
                          <a:cs typeface="+mn-lt"/>
                        </a:rPr>
                        <a:t>Every combination of</a:t>
                      </a:r>
                      <a:endParaRPr lang="en-US" b="1">
                        <a:cs typeface="+mn-lt"/>
                      </a:endParaRPr>
                    </a:p>
                    <a:p>
                      <a:pPr>
                        <a:buNone/>
                      </a:pPr>
                      <a:r>
                        <a:rPr lang="en-US" b="1">
                          <a:cs typeface="+mn-lt"/>
                        </a:rPr>
                        <a:t>key phrase character and plain text character could replace with many other cipher characters. This technique was very</a:t>
                      </a:r>
                      <a:endParaRPr lang="en-US" b="1">
                        <a:cs typeface="+mn-lt"/>
                      </a:endParaRPr>
                    </a:p>
                    <a:p>
                      <a:pPr>
                        <a:buNone/>
                      </a:pPr>
                      <a:r>
                        <a:rPr lang="en-US" b="1">
                          <a:cs typeface="+mn-lt"/>
                        </a:rPr>
                        <a:t>secure against Friedman and kasiski attacks.</a:t>
                      </a:r>
                      <a:endParaRPr lang="en-US" b="1">
                        <a:cs typeface="+mn-lt"/>
                      </a:endParaRPr>
                    </a:p>
                  </a:txBody>
                  <a:tcPr/>
                </a:tc>
                <a:tc>
                  <a:txBody>
                    <a:bodyPr/>
                    <a:p>
                      <a:pPr>
                        <a:buNone/>
                      </a:pPr>
                      <a:r>
                        <a:rPr lang="en-US" b="1">
                          <a:cs typeface="+mn-lt"/>
                        </a:rPr>
                        <a:t>A table</a:t>
                      </a:r>
                      <a:endParaRPr lang="en-US" b="1">
                        <a:cs typeface="+mn-lt"/>
                      </a:endParaRPr>
                    </a:p>
                    <a:p>
                      <a:pPr>
                        <a:buNone/>
                      </a:pPr>
                      <a:r>
                        <a:rPr lang="en-US" b="1">
                          <a:cs typeface="+mn-lt"/>
                        </a:rPr>
                        <a:t>consists of 26 columns and 8 rows. Here, they used formula</a:t>
                      </a:r>
                      <a:endParaRPr lang="en-US" b="1">
                        <a:cs typeface="+mn-lt"/>
                      </a:endParaRPr>
                    </a:p>
                    <a:p>
                      <a:pPr>
                        <a:buNone/>
                      </a:pPr>
                      <a:r>
                        <a:rPr lang="en-US" b="1">
                          <a:cs typeface="+mn-lt"/>
                        </a:rPr>
                        <a:t>for encryption and decryption. For encryption, plain text and</a:t>
                      </a:r>
                      <a:endParaRPr lang="en-US" b="1">
                        <a:cs typeface="+mn-lt"/>
                      </a:endParaRPr>
                    </a:p>
                    <a:p>
                      <a:pPr>
                        <a:buNone/>
                      </a:pPr>
                      <a:r>
                        <a:rPr lang="en-US" b="1">
                          <a:cs typeface="+mn-lt"/>
                        </a:rPr>
                        <a:t>key character were added and modulo 27 of the resultant</a:t>
                      </a:r>
                      <a:endParaRPr lang="en-US" b="1">
                        <a:cs typeface="+mn-lt"/>
                      </a:endParaRPr>
                    </a:p>
                    <a:p>
                      <a:pPr>
                        <a:buNone/>
                      </a:pPr>
                      <a:r>
                        <a:rPr lang="en-US" b="1">
                          <a:cs typeface="+mn-lt"/>
                        </a:rPr>
                        <a:t>was calculated.</a:t>
                      </a:r>
                      <a:endParaRPr lang="en-US" b="1">
                        <a:cs typeface="+mn-lt"/>
                      </a:endParaRPr>
                    </a:p>
                  </a:txBody>
                  <a:tcPr/>
                </a:tc>
                <a:tc>
                  <a:txBody>
                    <a:bodyPr/>
                    <a:p>
                      <a:pPr>
                        <a:buNone/>
                      </a:pPr>
                      <a:r>
                        <a:rPr lang="en-US" b="1">
                          <a:cs typeface="+mn-lt"/>
                        </a:rPr>
                        <a:t>we are sending message</a:t>
                      </a:r>
                      <a:endParaRPr lang="en-US" b="1">
                        <a:cs typeface="+mn-lt"/>
                      </a:endParaRPr>
                    </a:p>
                    <a:p>
                      <a:pPr>
                        <a:buNone/>
                      </a:pPr>
                      <a:r>
                        <a:rPr lang="en-US" b="1">
                          <a:cs typeface="+mn-lt"/>
                        </a:rPr>
                        <a:t>through email as input and image which will be encrypted</a:t>
                      </a:r>
                      <a:endParaRPr lang="en-US" b="1">
                        <a:cs typeface="+mn-lt"/>
                      </a:endParaRPr>
                    </a:p>
                    <a:p>
                      <a:pPr>
                        <a:buNone/>
                      </a:pPr>
                      <a:r>
                        <a:rPr lang="en-US" b="1">
                          <a:cs typeface="+mn-lt"/>
                        </a:rPr>
                        <a:t>and decrypted to original content by using python</a:t>
                      </a:r>
                      <a:endParaRPr lang="en-US" b="1">
                        <a:cs typeface="+mn-lt"/>
                      </a:endParaRPr>
                    </a:p>
                    <a:p>
                      <a:pPr>
                        <a:buNone/>
                      </a:pPr>
                      <a:r>
                        <a:rPr lang="en-US" b="1">
                          <a:cs typeface="+mn-lt"/>
                        </a:rPr>
                        <a:t>programming language. </a:t>
                      </a:r>
                      <a:endParaRPr lang="en-US" b="1">
                        <a:cs typeface="+mn-lt"/>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Content Placeholder 4"/>
          <p:cNvGraphicFramePr/>
          <p:nvPr>
            <p:ph idx="1"/>
          </p:nvPr>
        </p:nvGraphicFramePr>
        <p:xfrm>
          <a:off x="838200" y="1252220"/>
          <a:ext cx="10515600" cy="444246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4442460">
                <a:tc>
                  <a:txBody>
                    <a:bodyPr/>
                    <a:p>
                      <a:pPr>
                        <a:buNone/>
                      </a:pPr>
                      <a:r>
                        <a:rPr lang="en-US"/>
                        <a:t>August 2021</a:t>
                      </a:r>
                      <a:endParaRPr lang="en-US"/>
                    </a:p>
                  </a:txBody>
                  <a:tcPr/>
                </a:tc>
                <a:tc>
                  <a:txBody>
                    <a:bodyPr/>
                    <a:p>
                      <a:pPr>
                        <a:buNone/>
                      </a:pPr>
                      <a:r>
                        <a:rPr lang="en-US"/>
                        <a:t>Camille Merlin S. Tan,Gerald P. Arada,Alexander Co Abad,Elmer Magsino</a:t>
                      </a:r>
                      <a:endParaRPr lang="en-US"/>
                    </a:p>
                  </a:txBody>
                  <a:tcPr/>
                </a:tc>
                <a:tc>
                  <a:txBody>
                    <a:bodyPr/>
                    <a:p>
                      <a:pPr>
                        <a:buNone/>
                      </a:pPr>
                      <a:r>
                        <a:rPr lang="en-US"/>
                        <a:t>A Hybrid Encryption and Decryption Algorithm using Caesar and Vigenere Cipher</a:t>
                      </a:r>
                      <a:endParaRPr lang="en-US"/>
                    </a:p>
                  </a:txBody>
                  <a:tcPr/>
                </a:tc>
                <a:tc>
                  <a:txBody>
                    <a:bodyPr/>
                    <a:p>
                      <a:pPr>
                        <a:buNone/>
                      </a:pPr>
                      <a:r>
                        <a:rPr lang="en-US"/>
                        <a:t>the  proposed  algorithm  is  compared to  some  well-known  ciphers  such  as  Hill Cipher, Caesar Cipher and Vigenere Cipher in terms of letter frequency of the ciphertext. </a:t>
                      </a:r>
                      <a:endParaRPr lang="en-US"/>
                    </a:p>
                  </a:txBody>
                  <a:tcPr/>
                </a:tc>
                <a:tc>
                  <a:txBody>
                    <a:bodyPr/>
                    <a:p>
                      <a:pPr>
                        <a:buNone/>
                      </a:pPr>
                      <a:r>
                        <a:rPr lang="en-US"/>
                        <a:t>based  on the  concept  of Caesar Cipher and  Vigenere  Cipher with an  improved  performance  by adding different  number  of shift positions  depending on  the line number. </a:t>
                      </a:r>
                      <a:endParaRPr lang="en-US"/>
                    </a:p>
                  </a:txBody>
                  <a:tcPr/>
                </a:tc>
                <a:tc>
                  <a:txBody>
                    <a:bodyPr/>
                    <a:p>
                      <a:pPr>
                        <a:buNone/>
                      </a:pPr>
                      <a:r>
                        <a:rPr lang="en-US"/>
                        <a:t>the  authors  successfully implemented  hybrid  encryption  and  decryption  processes  by  combining  the  Caesar  Cipher  and Vigenere Cipher algorithms.  </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Content Placeholder 4"/>
          <p:cNvGraphicFramePr/>
          <p:nvPr>
            <p:ph idx="1"/>
          </p:nvPr>
        </p:nvGraphicFramePr>
        <p:xfrm>
          <a:off x="838200" y="1158240"/>
          <a:ext cx="10515600" cy="4596765"/>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4596765">
                <a:tc>
                  <a:txBody>
                    <a:bodyPr/>
                    <a:p>
                      <a:pPr>
                        <a:buNone/>
                      </a:pPr>
                      <a:r>
                        <a:rPr lang="en-US"/>
                        <a:t>November 2021</a:t>
                      </a:r>
                      <a:endParaRPr lang="en-US"/>
                    </a:p>
                  </a:txBody>
                  <a:tcPr/>
                </a:tc>
                <a:tc>
                  <a:txBody>
                    <a:bodyPr/>
                    <a:p>
                      <a:pPr>
                        <a:buNone/>
                      </a:pPr>
                      <a:r>
                        <a:rPr lang="en-US"/>
                        <a:t>Carlos Trapiello,</a:t>
                      </a:r>
                      <a:endParaRPr lang="en-US"/>
                    </a:p>
                    <a:p>
                      <a:pPr>
                        <a:buNone/>
                      </a:pPr>
                      <a:r>
                        <a:rPr lang="en-US"/>
                        <a:t>Vicenç Puig,Damiano Rotondo</a:t>
                      </a:r>
                      <a:endParaRPr lang="en-US"/>
                    </a:p>
                  </a:txBody>
                  <a:tcPr/>
                </a:tc>
                <a:tc>
                  <a:txBody>
                    <a:bodyPr/>
                    <a:p>
                      <a:pPr>
                        <a:buNone/>
                      </a:pPr>
                      <a:r>
                        <a:rPr lang="en-US"/>
                        <a:t>A zonotopic set-invariance analysis of replay attacks affecting the supervisory layer</a:t>
                      </a:r>
                      <a:endParaRPr lang="en-US"/>
                    </a:p>
                  </a:txBody>
                  <a:tcPr/>
                </a:tc>
                <a:tc>
                  <a:txBody>
                    <a:bodyPr/>
                    <a:p>
                      <a:pPr>
                        <a:buNone/>
                      </a:pPr>
                      <a:r>
                        <a:rPr lang="en-US"/>
                        <a:t>(I) Sensors and controller data are counterfeited; (II) Only sensor measurements are counterfeited.</a:t>
                      </a:r>
                      <a:endParaRPr lang="en-US"/>
                    </a:p>
                  </a:txBody>
                  <a:tcPr/>
                </a:tc>
                <a:tc>
                  <a:txBody>
                    <a:bodyPr/>
                    <a:p>
                      <a:pPr>
                        <a:buNone/>
                      </a:pPr>
                      <a:r>
                        <a:rPr lang="en-US"/>
                        <a:t> Presents a zonotopic set-invariance analysis of replay attacks affecting the communication network that serves the supervisory layer of complex control systems using an observer-based detection scheme</a:t>
                      </a:r>
                      <a:endParaRPr lang="en-US"/>
                    </a:p>
                  </a:txBody>
                  <a:tcPr/>
                </a:tc>
                <a:tc>
                  <a:txBody>
                    <a:bodyPr/>
                    <a:p>
                      <a:pPr>
                        <a:buNone/>
                      </a:pPr>
                      <a:r>
                        <a:rPr lang="en-US"/>
                        <a:t>The representation of invariant sets as zonotopes allows to derive analytical expressions for attack detectability under the presence of bounded uncertainties.</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Content Placeholder 4"/>
          <p:cNvGraphicFramePr/>
          <p:nvPr>
            <p:ph idx="1"/>
          </p:nvPr>
        </p:nvGraphicFramePr>
        <p:xfrm>
          <a:off x="838200" y="1084580"/>
          <a:ext cx="10515600" cy="462026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4620260">
                <a:tc>
                  <a:txBody>
                    <a:bodyPr/>
                    <a:p>
                      <a:pPr>
                        <a:buNone/>
                      </a:pPr>
                      <a:r>
                        <a:rPr lang="en-US"/>
                        <a:t>May 2021</a:t>
                      </a:r>
                      <a:endParaRPr lang="en-US"/>
                    </a:p>
                  </a:txBody>
                  <a:tcPr/>
                </a:tc>
                <a:tc>
                  <a:txBody>
                    <a:bodyPr/>
                    <a:p>
                      <a:pPr>
                        <a:buNone/>
                      </a:pPr>
                      <a:r>
                        <a:rPr lang="en-US"/>
                        <a:t>Md Mehedi Hasan,Noor Afiza Mohd Ariffin,Nor Fazlida Mohd Sani</a:t>
                      </a:r>
                      <a:endParaRPr lang="en-US"/>
                    </a:p>
                  </a:txBody>
                  <a:tcPr/>
                </a:tc>
                <a:tc>
                  <a:txBody>
                    <a:bodyPr/>
                    <a:p>
                      <a:pPr>
                        <a:buNone/>
                      </a:pPr>
                      <a:r>
                        <a:rPr lang="en-US"/>
                        <a:t>A review of cryptographic impact in cybersecurity on smart grid: Threat, challenges and countermeasures</a:t>
                      </a:r>
                      <a:endParaRPr lang="en-US"/>
                    </a:p>
                  </a:txBody>
                  <a:tcPr/>
                </a:tc>
                <a:tc>
                  <a:txBody>
                    <a:bodyPr/>
                    <a:p>
                      <a:pPr>
                        <a:buNone/>
                      </a:pPr>
                      <a:r>
                        <a:rPr lang="en-US"/>
                        <a:t>role of cryptographic aspect in smart grid to shed light and  guide  future  research  direction  for  cyber-security  protection  against from  malicious  attacker in smart grid application.</a:t>
                      </a:r>
                      <a:endParaRPr lang="en-US"/>
                    </a:p>
                  </a:txBody>
                  <a:tcPr/>
                </a:tc>
                <a:tc>
                  <a:txBody>
                    <a:bodyPr/>
                    <a:p>
                      <a:pPr>
                        <a:buNone/>
                      </a:pPr>
                      <a:r>
                        <a:rPr lang="en-US"/>
                        <a:t>we present comprehensive  survey on cryptographic impact in smart grid for security  objectives,  requirement, and  challenges. </a:t>
                      </a:r>
                      <a:endParaRPr lang="en-US"/>
                    </a:p>
                  </a:txBody>
                  <a:tcPr/>
                </a:tc>
                <a:tc>
                  <a:txBody>
                    <a:bodyPr/>
                    <a:p>
                      <a:pPr>
                        <a:buNone/>
                      </a:pPr>
                      <a:r>
                        <a:rPr lang="en-US"/>
                        <a:t> In terms  of  the  cryptographic  component  solution strategy,  the  current  gap  could  help  to  make decisions on  potential research in this smart grid infrastructure. </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graphicFrame>
        <p:nvGraphicFramePr>
          <p:cNvPr id="5" name="Content Placeholder 4"/>
          <p:cNvGraphicFramePr/>
          <p:nvPr>
            <p:ph idx="1"/>
          </p:nvPr>
        </p:nvGraphicFramePr>
        <p:xfrm>
          <a:off x="838200" y="1179195"/>
          <a:ext cx="10515600" cy="393446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934460">
                <a:tc>
                  <a:txBody>
                    <a:bodyPr/>
                    <a:p>
                      <a:pPr>
                        <a:buNone/>
                      </a:pPr>
                      <a:r>
                        <a:rPr lang="en-US"/>
                        <a:t>June 2020</a:t>
                      </a:r>
                      <a:endParaRPr lang="en-US"/>
                    </a:p>
                  </a:txBody>
                  <a:tcPr/>
                </a:tc>
                <a:tc>
                  <a:txBody>
                    <a:bodyPr/>
                    <a:p>
                      <a:pPr>
                        <a:buNone/>
                      </a:pPr>
                      <a:r>
                        <a:rPr lang="en-US"/>
                        <a:t>Jan Carlo T. Arroyo, Cristina E. Dumdumaya, Allemar Jhone P. Delima</a:t>
                      </a:r>
                      <a:endParaRPr lang="en-US"/>
                    </a:p>
                  </a:txBody>
                  <a:tcPr/>
                </a:tc>
                <a:tc>
                  <a:txBody>
                    <a:bodyPr/>
                    <a:p>
                      <a:pPr>
                        <a:buNone/>
                      </a:pPr>
                      <a:r>
                        <a:rPr lang="en-US"/>
                        <a:t>Polybius Square in Cryptography: A Brief Review of Literature</a:t>
                      </a:r>
                      <a:endParaRPr lang="en-US"/>
                    </a:p>
                  </a:txBody>
                  <a:tcPr/>
                </a:tc>
                <a:tc>
                  <a:txBody>
                    <a:bodyPr/>
                    <a:p>
                      <a:pPr>
                        <a:buNone/>
                      </a:pPr>
                      <a:r>
                        <a:rPr lang="en-US"/>
                        <a:t>Altered the placement of the elements in the Polybius square grid </a:t>
                      </a:r>
                      <a:endParaRPr lang="en-US"/>
                    </a:p>
                  </a:txBody>
                  <a:tcPr/>
                </a:tc>
                <a:tc>
                  <a:txBody>
                    <a:bodyPr/>
                    <a:p>
                      <a:pPr>
                        <a:buNone/>
                      </a:pPr>
                      <a:r>
                        <a:rPr lang="en-US"/>
                        <a:t>To use the Polybius square with varied  character  ar rangements elements  using  the  Nihilist cipher and  MD5 technology for a  more  secured  encryption  and decryption</a:t>
                      </a:r>
                      <a:endParaRPr lang="en-US"/>
                    </a:p>
                  </a:txBody>
                  <a:tcPr/>
                </a:tc>
                <a:tc>
                  <a:txBody>
                    <a:bodyPr/>
                    <a:p>
                      <a:pPr>
                        <a:buNone/>
                      </a:pPr>
                      <a:r>
                        <a:rPr lang="en-US"/>
                        <a:t>The proposed method produced a more secure ciphertext due to layers and diverse processes being conducted.</a:t>
                      </a:r>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endParaRPr lang="en-US" dirty="0"/>
          </a:p>
        </p:txBody>
      </p:sp>
      <p:sp>
        <p:nvSpPr>
          <p:cNvPr id="3" name="Content Placeholder 2"/>
          <p:cNvSpPr>
            <a:spLocks noGrp="1"/>
          </p:cNvSpPr>
          <p:nvPr>
            <p:ph idx="1"/>
          </p:nvPr>
        </p:nvSpPr>
        <p:spPr/>
        <p:txBody>
          <a:bodyPr/>
          <a:lstStyle/>
          <a:p>
            <a:pPr marL="588645" indent="-343535" algn="just">
              <a:spcBef>
                <a:spcPts val="325"/>
              </a:spcBef>
              <a:tabLst>
                <a:tab pos="588645" algn="l"/>
              </a:tabLst>
            </a:pPr>
            <a:r>
              <a:rPr lang="en-US" sz="1800" b="0" dirty="0" err="1">
                <a:effectLst/>
                <a:latin typeface="Times New Roman" panose="02020603050405020304" pitchFamily="18" charset="0"/>
                <a:ea typeface="Times New Roman" panose="02020603050405020304" pitchFamily="18" charset="0"/>
              </a:rPr>
              <a:t>Vigen'ere</a:t>
            </a:r>
            <a:r>
              <a:rPr lang="en-US" sz="1800" b="0" dirty="0">
                <a:effectLst/>
                <a:latin typeface="Times New Roman" panose="02020603050405020304" pitchFamily="18" charset="0"/>
                <a:ea typeface="Times New Roman" panose="02020603050405020304" pitchFamily="18" charset="0"/>
              </a:rPr>
              <a:t> encryption is a well-known encryption, but it has a few flaws. To overcome the limitations of the </a:t>
            </a:r>
            <a:r>
              <a:rPr lang="en-US" sz="1800" b="0" dirty="0" err="1">
                <a:effectLst/>
                <a:latin typeface="Times New Roman" panose="02020603050405020304" pitchFamily="18" charset="0"/>
                <a:ea typeface="Times New Roman" panose="02020603050405020304" pitchFamily="18" charset="0"/>
              </a:rPr>
              <a:t>Vigen'ere</a:t>
            </a:r>
            <a:r>
              <a:rPr lang="en-US" sz="1800" b="0" dirty="0">
                <a:effectLst/>
                <a:latin typeface="Times New Roman" panose="02020603050405020304" pitchFamily="18" charset="0"/>
                <a:ea typeface="Times New Roman" panose="02020603050405020304" pitchFamily="18" charset="0"/>
              </a:rPr>
              <a:t> cipher, a new technique is presented as an improved variant as a combination of Polybius cipher and </a:t>
            </a:r>
            <a:r>
              <a:rPr lang="en-US" sz="1800" b="0" dirty="0" err="1">
                <a:effectLst/>
                <a:latin typeface="Times New Roman" panose="02020603050405020304" pitchFamily="18" charset="0"/>
                <a:ea typeface="Times New Roman" panose="02020603050405020304" pitchFamily="18" charset="0"/>
              </a:rPr>
              <a:t>Vigen'ere</a:t>
            </a:r>
            <a:r>
              <a:rPr lang="en-US" sz="1800" b="0" dirty="0">
                <a:effectLst/>
                <a:latin typeface="Times New Roman" panose="02020603050405020304" pitchFamily="18" charset="0"/>
                <a:ea typeface="Times New Roman" panose="02020603050405020304" pitchFamily="18" charset="0"/>
              </a:rPr>
              <a:t> that is significantly more secure against attacks such as Active, passive, </a:t>
            </a:r>
            <a:r>
              <a:rPr lang="en-US" sz="1800" b="0" dirty="0" err="1">
                <a:effectLst/>
                <a:latin typeface="Times New Roman" panose="02020603050405020304" pitchFamily="18" charset="0"/>
                <a:ea typeface="Times New Roman" panose="02020603050405020304" pitchFamily="18" charset="0"/>
              </a:rPr>
              <a:t>Kasiski</a:t>
            </a:r>
            <a:r>
              <a:rPr lang="en-US" sz="1800" b="0" dirty="0">
                <a:effectLst/>
                <a:latin typeface="Times New Roman" panose="02020603050405020304" pitchFamily="18" charset="0"/>
                <a:ea typeface="Times New Roman" panose="02020603050405020304" pitchFamily="18" charset="0"/>
              </a:rPr>
              <a:t>, and Friedman attacks (attacks).</a:t>
            </a:r>
            <a:endParaRPr lang="en-IN" sz="1800" b="1" dirty="0">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r>
              <a:rPr lang="en-US" sz="1800" b="0" dirty="0">
                <a:effectLst/>
                <a:latin typeface="Times New Roman" panose="02020603050405020304" pitchFamily="18" charset="0"/>
                <a:ea typeface="Times New Roman" panose="02020603050405020304" pitchFamily="18" charset="0"/>
              </a:rPr>
              <a:t> Because of the usage of product tables for encryption, cryptanalysis, recurrence examination, men in the middle attacks, frequency analysis, fault analysis attacks, design expectation, and brute force attacks on the suggested method are also considerably more difficult.</a:t>
            </a:r>
            <a:endParaRPr lang="en-IN" sz="1800" b="1" dirty="0">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r>
              <a:rPr lang="en-US" sz="1800" b="0" dirty="0">
                <a:effectLst/>
                <a:latin typeface="Times New Roman" panose="02020603050405020304" pitchFamily="18" charset="0"/>
                <a:ea typeface="Times New Roman" panose="02020603050405020304" pitchFamily="18" charset="0"/>
              </a:rPr>
              <a:t>  The altered hybrid combination of the Caesar Cipher and the </a:t>
            </a:r>
            <a:r>
              <a:rPr lang="en-US" sz="1800" b="0" dirty="0" err="1">
                <a:effectLst/>
                <a:latin typeface="Times New Roman" panose="02020603050405020304" pitchFamily="18" charset="0"/>
                <a:ea typeface="Times New Roman" panose="02020603050405020304" pitchFamily="18" charset="0"/>
              </a:rPr>
              <a:t>Vigen'ere</a:t>
            </a:r>
            <a:r>
              <a:rPr lang="en-US" sz="1800" b="0" dirty="0">
                <a:effectLst/>
                <a:latin typeface="Times New Roman" panose="02020603050405020304" pitchFamily="18" charset="0"/>
                <a:ea typeface="Times New Roman" panose="02020603050405020304" pitchFamily="18" charset="0"/>
              </a:rPr>
              <a:t> Cipher results in a high amount of complexity, scattering, distribution, and confusion in the algorithm that makes them, making it an extraordinarily strong cipher and difficult to break.</a:t>
            </a:r>
            <a:endParaRPr lang="en-IN" sz="1800" b="1" dirty="0">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r>
              <a:rPr lang="en-US" sz="1800" dirty="0">
                <a:effectLst/>
                <a:latin typeface="Times New Roman" panose="02020603050405020304" pitchFamily="18" charset="0"/>
                <a:ea typeface="Times New Roman" panose="02020603050405020304" pitchFamily="18" charset="0"/>
              </a:rPr>
              <a:t> Despite the fact that there are various cryptographic techniques, this area still wants genuine attention from the research network for the improvement, refinement, and enhancement of data privacy and security</a:t>
            </a:r>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Problem Formulation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Methodology used</a:t>
            </a:r>
            <a:endParaRPr lang="en-US"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Results and Outputs</a:t>
            </a:r>
            <a:endParaRPr lang="en-US" spc="-10" dirty="0">
              <a:latin typeface="Times New Roman" panose="02020603050405020304"/>
              <a:cs typeface="Times New Roman" panose="02020603050405020304"/>
            </a:endParaRPr>
          </a:p>
          <a:p>
            <a:r>
              <a:rPr lang="en-US" spc="-10" dirty="0">
                <a:latin typeface="Times New Roman" panose="02020603050405020304"/>
                <a:cs typeface="Times New Roman" panose="02020603050405020304"/>
              </a:rPr>
              <a:t>Conclusion</a:t>
            </a:r>
            <a:endParaRPr lang="en-US" spc="-10"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Future Scope</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normAutofit/>
          </a:bodyPr>
          <a:lstStyle/>
          <a:p>
            <a:pPr algn="just"/>
            <a:r>
              <a:rPr lang="en-US" sz="1800" dirty="0">
                <a:effectLst/>
                <a:latin typeface="Times New Roman" panose="02020603050405020304" pitchFamily="18" charset="0"/>
                <a:ea typeface="Times New Roman" panose="02020603050405020304" pitchFamily="18" charset="0"/>
              </a:rPr>
              <a:t>Cryptography is the most widely used approach for data security, privacy, secrecy, and reliability. Because of multiple impediments, constraints, and smooth systems, single traditional ciphers are regarded as the least complex and most vulnerable cryptographic techniques. </a:t>
            </a:r>
            <a:endParaRPr lang="en-US" sz="1800" dirty="0">
              <a:effectLst/>
              <a:latin typeface="Times New Roman" panose="02020603050405020304" pitchFamily="18" charset="0"/>
              <a:ea typeface="Times New Roman" panose="02020603050405020304" pitchFamily="18" charset="0"/>
            </a:endParaRPr>
          </a:p>
          <a:p>
            <a:pPr algn="just"/>
            <a:r>
              <a:rPr lang="en-US" sz="1800" dirty="0" err="1">
                <a:effectLst/>
                <a:latin typeface="Times New Roman" panose="02020603050405020304" pitchFamily="18" charset="0"/>
                <a:ea typeface="Times New Roman" panose="02020603050405020304" pitchFamily="18" charset="0"/>
              </a:rPr>
              <a:t>Vigen'ere</a:t>
            </a:r>
            <a:r>
              <a:rPr lang="en-US" sz="1800" dirty="0">
                <a:effectLst/>
                <a:latin typeface="Times New Roman" panose="02020603050405020304" pitchFamily="18" charset="0"/>
                <a:ea typeface="Times New Roman" panose="02020603050405020304" pitchFamily="18" charset="0"/>
              </a:rPr>
              <a:t> encryption is a well-known encryption, but it has a few flaws. To overcome the limitations of the </a:t>
            </a:r>
            <a:r>
              <a:rPr lang="en-US" sz="1800" dirty="0" err="1">
                <a:effectLst/>
                <a:latin typeface="Times New Roman" panose="02020603050405020304" pitchFamily="18" charset="0"/>
                <a:ea typeface="Times New Roman" panose="02020603050405020304" pitchFamily="18" charset="0"/>
              </a:rPr>
              <a:t>Vigen'ere</a:t>
            </a:r>
            <a:r>
              <a:rPr lang="en-US" sz="1800" dirty="0">
                <a:effectLst/>
                <a:latin typeface="Times New Roman" panose="02020603050405020304" pitchFamily="18" charset="0"/>
                <a:ea typeface="Times New Roman" panose="02020603050405020304" pitchFamily="18" charset="0"/>
              </a:rPr>
              <a:t> cipher, a new technique is presented as an improved variant as a combination of Polybius cipher and </a:t>
            </a:r>
            <a:r>
              <a:rPr lang="en-US" sz="1800" dirty="0" err="1">
                <a:effectLst/>
                <a:latin typeface="Times New Roman" panose="02020603050405020304" pitchFamily="18" charset="0"/>
                <a:ea typeface="Times New Roman" panose="02020603050405020304" pitchFamily="18" charset="0"/>
              </a:rPr>
              <a:t>Vigen'ere</a:t>
            </a:r>
            <a:r>
              <a:rPr lang="en-US" sz="1800" dirty="0">
                <a:effectLst/>
                <a:latin typeface="Times New Roman" panose="02020603050405020304" pitchFamily="18" charset="0"/>
                <a:ea typeface="Times New Roman" panose="02020603050405020304" pitchFamily="18" charset="0"/>
              </a:rPr>
              <a:t> that is significantly more secure against attacks such as Active, passive, </a:t>
            </a:r>
            <a:r>
              <a:rPr lang="en-US" sz="1800" dirty="0" err="1">
                <a:effectLst/>
                <a:latin typeface="Times New Roman" panose="02020603050405020304" pitchFamily="18" charset="0"/>
                <a:ea typeface="Times New Roman" panose="02020603050405020304" pitchFamily="18" charset="0"/>
              </a:rPr>
              <a:t>Kasiski</a:t>
            </a:r>
            <a:r>
              <a:rPr lang="en-US" sz="1800" dirty="0">
                <a:effectLst/>
                <a:latin typeface="Times New Roman" panose="02020603050405020304" pitchFamily="18" charset="0"/>
                <a:ea typeface="Times New Roman" panose="02020603050405020304" pitchFamily="18" charset="0"/>
              </a:rPr>
              <a:t>, and Friedman attacks (attacks).</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Because of the usage of product tables for encryption, cryptanalysis, recurrence examination, men in the middle attacks, frequency analysis, fault analysis attacks, design expectation, and brute force attacks on the suggested method are also considerably more difficult.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fld>
            <a:endParaRPr lang="en-US"/>
          </a:p>
        </p:txBody>
      </p:sp>
      <p:sp>
        <p:nvSpPr>
          <p:cNvPr id="4" name="TextBox 3"/>
          <p:cNvSpPr txBox="1"/>
          <p:nvPr/>
        </p:nvSpPr>
        <p:spPr>
          <a:xfrm>
            <a:off x="1203649" y="1720840"/>
            <a:ext cx="9442580" cy="3416320"/>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altered hybrid combination of the Caesar Cipher and the </a:t>
            </a:r>
            <a:r>
              <a:rPr lang="en-US" sz="1800" dirty="0" err="1">
                <a:effectLst/>
                <a:latin typeface="Times New Roman" panose="02020603050405020304" pitchFamily="18" charset="0"/>
                <a:ea typeface="Times New Roman" panose="02020603050405020304" pitchFamily="18" charset="0"/>
              </a:rPr>
              <a:t>Vigen'ere</a:t>
            </a:r>
            <a:r>
              <a:rPr lang="en-US" sz="1800" dirty="0">
                <a:effectLst/>
                <a:latin typeface="Times New Roman" panose="02020603050405020304" pitchFamily="18" charset="0"/>
                <a:ea typeface="Times New Roman" panose="02020603050405020304" pitchFamily="18" charset="0"/>
              </a:rPr>
              <a:t> Cipher results in a high amount of complexity, scattering, distribution, and confusion in the algorithm that makes them, making it an extraordinarily strong cipher and difficult to break.</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Despite the fact that there are various cryptographic techniques, this area still wants genuine study network consideration for the improvement, refinement, and enhancement of data privacy and security.</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Our goal in the future is to validate the suggested approach by performing security attacks and message performance analysis.</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endParaRPr lang="en-US" dirty="0"/>
          </a:p>
        </p:txBody>
      </p:sp>
      <p:sp>
        <p:nvSpPr>
          <p:cNvPr id="3" name="Content Placeholder 2"/>
          <p:cNvSpPr>
            <a:spLocks noGrp="1"/>
          </p:cNvSpPr>
          <p:nvPr>
            <p:ph idx="1"/>
          </p:nvPr>
        </p:nvSpPr>
        <p:spPr/>
        <p:txBody>
          <a:bodyPr/>
          <a:lstStyle/>
          <a:p>
            <a:pPr marL="588645" indent="-343535" algn="just">
              <a:spcBef>
                <a:spcPts val="325"/>
              </a:spcBef>
              <a:tabLst>
                <a:tab pos="588645" algn="l"/>
              </a:tabLst>
            </a:pPr>
            <a:r>
              <a:rPr lang="en-US" sz="1800" b="0" dirty="0">
                <a:effectLst/>
                <a:latin typeface="Times New Roman" panose="02020603050405020304" pitchFamily="18" charset="0"/>
                <a:ea typeface="Times New Roman" panose="02020603050405020304" pitchFamily="18" charset="0"/>
              </a:rPr>
              <a:t>The altered hybrid combination of the Caesar Cipher and the </a:t>
            </a:r>
            <a:r>
              <a:rPr lang="en-US" sz="1800" b="0" dirty="0" err="1">
                <a:effectLst/>
                <a:latin typeface="Times New Roman" panose="02020603050405020304" pitchFamily="18" charset="0"/>
                <a:ea typeface="Times New Roman" panose="02020603050405020304" pitchFamily="18" charset="0"/>
              </a:rPr>
              <a:t>Vigen'ere</a:t>
            </a:r>
            <a:r>
              <a:rPr lang="en-US" sz="1800" b="0" dirty="0">
                <a:effectLst/>
                <a:latin typeface="Times New Roman" panose="02020603050405020304" pitchFamily="18" charset="0"/>
                <a:ea typeface="Times New Roman" panose="02020603050405020304" pitchFamily="18" charset="0"/>
              </a:rPr>
              <a:t> Cipher results in a high amount of complexity, scattering, distribution, and confusion in the algorithm that makes them, making it an extraordinarily strong cipher and difficult to break.</a:t>
            </a:r>
            <a:endParaRPr lang="en-IN" sz="1800" b="1" dirty="0">
              <a:effectLst/>
              <a:latin typeface="Times New Roman" panose="02020603050405020304" pitchFamily="18" charset="0"/>
              <a:ea typeface="Times New Roman" panose="02020603050405020304" pitchFamily="18" charset="0"/>
            </a:endParaRPr>
          </a:p>
          <a:p>
            <a:pPr marL="245110" indent="0" algn="just">
              <a:spcBef>
                <a:spcPts val="325"/>
              </a:spcBef>
              <a:buNone/>
              <a:tabLst>
                <a:tab pos="588645" algn="l"/>
              </a:tabLst>
            </a:pPr>
            <a:endParaRPr lang="en-IN" sz="1800" b="1" dirty="0">
              <a:effectLst/>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r>
              <a:rPr lang="en-US" sz="1800" b="0" dirty="0">
                <a:effectLst/>
                <a:latin typeface="Times New Roman" panose="02020603050405020304" pitchFamily="18" charset="0"/>
                <a:ea typeface="Times New Roman" panose="02020603050405020304" pitchFamily="18" charset="0"/>
              </a:rPr>
              <a:t> Despite the fact that there are various cryptographic techniques, this area still wants genuine attention from the research network for the improvement, refinement, and enhancement of data privacy and security.</a:t>
            </a:r>
            <a:endParaRPr lang="en-US" sz="1800" b="0" dirty="0">
              <a:effectLst/>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endParaRPr lang="en-US" sz="1800" dirty="0">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r>
              <a:rPr lang="en-US" sz="1800" dirty="0">
                <a:effectLst/>
                <a:latin typeface="Times New Roman" panose="02020603050405020304" pitchFamily="18" charset="0"/>
                <a:ea typeface="Times New Roman" panose="02020603050405020304" pitchFamily="18" charset="0"/>
              </a:rPr>
              <a:t>The secure generation, distribution, and maintenance of cryptographic keys is a central difficulty in cryptography. Keys are critical components of encryption and decryption procedures, and if they are hacked, the security of the entire system is jeopardized.</a:t>
            </a:r>
            <a:endParaRPr lang="en-IN" sz="1800" dirty="0">
              <a:effectLst/>
              <a:latin typeface="Times New Roman" panose="02020603050405020304" pitchFamily="18" charset="0"/>
              <a:ea typeface="Times New Roman" panose="02020603050405020304" pitchFamily="18" charset="0"/>
            </a:endParaRPr>
          </a:p>
          <a:p>
            <a:pPr marL="588645" indent="-343535" algn="just">
              <a:spcBef>
                <a:spcPts val="325"/>
              </a:spcBef>
              <a:tabLst>
                <a:tab pos="588645" algn="l"/>
              </a:tabLst>
            </a:pPr>
            <a:endParaRPr lang="en-IN" sz="1800" b="1"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normAutofit/>
          </a:bodyPr>
          <a:lstStyle/>
          <a:p>
            <a:pPr lvl="2" algn="just">
              <a:spcBef>
                <a:spcPts val="315"/>
              </a:spcBef>
            </a:pPr>
            <a:r>
              <a:rPr lang="en-US" sz="1500" spc="-5" dirty="0">
                <a:effectLst/>
                <a:latin typeface="Times New Roman" panose="02020603050405020304" pitchFamily="18" charset="0"/>
                <a:ea typeface="Times New Roman" panose="02020603050405020304" pitchFamily="18" charset="0"/>
              </a:rPr>
              <a:t>2020 International Conference on Computational Performance Evaluation (</a:t>
            </a:r>
            <a:r>
              <a:rPr lang="en-US" sz="1500" spc="-5" dirty="0" err="1">
                <a:effectLst/>
                <a:latin typeface="Times New Roman" panose="02020603050405020304" pitchFamily="18" charset="0"/>
                <a:ea typeface="Times New Roman" panose="02020603050405020304" pitchFamily="18" charset="0"/>
              </a:rPr>
              <a:t>ComPE</a:t>
            </a:r>
            <a:r>
              <a:rPr lang="en-US" sz="1500" spc="-5" dirty="0">
                <a:effectLst/>
                <a:latin typeface="Times New Roman" panose="02020603050405020304" pitchFamily="18" charset="0"/>
                <a:ea typeface="Times New Roman" panose="02020603050405020304" pitchFamily="18" charset="0"/>
              </a:rPr>
              <a:t>), North-Eastern Hill University, Shillong, Meghalaya, India. July 2–4, 2020.</a:t>
            </a:r>
            <a:endParaRPr lang="en-US" sz="1500" spc="-5" dirty="0">
              <a:effectLst/>
              <a:latin typeface="Times New Roman" panose="02020603050405020304" pitchFamily="18" charset="0"/>
              <a:ea typeface="Times New Roman" panose="02020603050405020304" pitchFamily="18" charset="0"/>
            </a:endParaRPr>
          </a:p>
          <a:p>
            <a:pPr marL="914400" lvl="2" indent="0" algn="just">
              <a:spcBef>
                <a:spcPts val="315"/>
              </a:spcBef>
              <a:spcAft>
                <a:spcPts val="0"/>
              </a:spcAft>
              <a:buNone/>
            </a:pPr>
            <a:endParaRPr lang="en-IN" sz="1100" spc="-5" dirty="0">
              <a:effectLst/>
              <a:latin typeface="Times New Roman" panose="02020603050405020304" pitchFamily="18" charset="0"/>
              <a:ea typeface="Times New Roman" panose="02020603050405020304" pitchFamily="18" charset="0"/>
            </a:endParaRPr>
          </a:p>
          <a:p>
            <a:pPr lvl="2" algn="just">
              <a:spcBef>
                <a:spcPts val="315"/>
              </a:spcBef>
            </a:pPr>
            <a:r>
              <a:rPr lang="en-US" sz="1500" spc="-5" dirty="0">
                <a:effectLst/>
                <a:latin typeface="Times New Roman" panose="02020603050405020304" pitchFamily="18" charset="0"/>
                <a:ea typeface="Times New Roman" panose="02020603050405020304" pitchFamily="18" charset="0"/>
              </a:rPr>
              <a:t>(IJACSA) International Journal of Advanced Computer Science and Applications, Vol. 8, No. 6, 2017.</a:t>
            </a:r>
            <a:endParaRPr lang="en-US" sz="1500" spc="-5" dirty="0">
              <a:effectLst/>
              <a:latin typeface="Times New Roman" panose="02020603050405020304" pitchFamily="18" charset="0"/>
              <a:ea typeface="Times New Roman" panose="02020603050405020304" pitchFamily="18" charset="0"/>
            </a:endParaRPr>
          </a:p>
          <a:p>
            <a:pPr marL="914400" lvl="2" indent="0" algn="just">
              <a:spcBef>
                <a:spcPts val="315"/>
              </a:spcBef>
              <a:spcAft>
                <a:spcPts val="0"/>
              </a:spcAft>
              <a:buNone/>
            </a:pPr>
            <a:endParaRPr lang="en-IN" sz="1100" spc="-5" dirty="0">
              <a:effectLst/>
              <a:latin typeface="Times New Roman" panose="02020603050405020304" pitchFamily="18" charset="0"/>
              <a:ea typeface="Times New Roman" panose="02020603050405020304" pitchFamily="18" charset="0"/>
            </a:endParaRPr>
          </a:p>
          <a:p>
            <a:pPr lvl="2" algn="just">
              <a:spcBef>
                <a:spcPts val="315"/>
              </a:spcBef>
            </a:pPr>
            <a:r>
              <a:rPr lang="en-US" sz="1500" spc="-5" dirty="0">
                <a:effectLst/>
                <a:latin typeface="Times New Roman" panose="02020603050405020304" pitchFamily="18" charset="0"/>
                <a:ea typeface="Times New Roman" panose="02020603050405020304" pitchFamily="18" charset="0"/>
              </a:rPr>
              <a:t>International Journal of Scientific &amp; Engineering Research Volume 4, Issue3, March-2013 1 ISSN 2229-5518.</a:t>
            </a:r>
            <a:endParaRPr lang="en-US" sz="1500" spc="-5" dirty="0">
              <a:effectLst/>
              <a:latin typeface="Times New Roman" panose="02020603050405020304" pitchFamily="18" charset="0"/>
              <a:ea typeface="Times New Roman" panose="02020603050405020304" pitchFamily="18" charset="0"/>
            </a:endParaRPr>
          </a:p>
          <a:p>
            <a:pPr marL="914400" lvl="2" indent="0" algn="just">
              <a:spcBef>
                <a:spcPts val="315"/>
              </a:spcBef>
              <a:spcAft>
                <a:spcPts val="0"/>
              </a:spcAft>
              <a:buNone/>
            </a:pPr>
            <a:endParaRPr lang="en-IN" sz="1100" spc="-5" dirty="0">
              <a:effectLst/>
              <a:latin typeface="Times New Roman" panose="02020603050405020304" pitchFamily="18" charset="0"/>
              <a:ea typeface="Times New Roman" panose="02020603050405020304" pitchFamily="18" charset="0"/>
            </a:endParaRPr>
          </a:p>
          <a:p>
            <a:pPr lvl="2" algn="just">
              <a:spcBef>
                <a:spcPts val="315"/>
              </a:spcBef>
            </a:pPr>
            <a:r>
              <a:rPr lang="en-US" sz="1500" spc="-5" dirty="0">
                <a:effectLst/>
                <a:latin typeface="Times New Roman" panose="02020603050405020304" pitchFamily="18" charset="0"/>
                <a:ea typeface="Times New Roman" panose="02020603050405020304" pitchFamily="18" charset="0"/>
              </a:rPr>
              <a:t>Originally published in IEEE Communications Magazine November 1978 — Volume 16, Number 6.</a:t>
            </a:r>
            <a:endParaRPr lang="en-US" sz="1500" spc="-5" dirty="0">
              <a:effectLst/>
              <a:latin typeface="Times New Roman" panose="02020603050405020304" pitchFamily="18" charset="0"/>
              <a:ea typeface="Times New Roman" panose="02020603050405020304" pitchFamily="18" charset="0"/>
            </a:endParaRPr>
          </a:p>
          <a:p>
            <a:pPr marL="1200150" lvl="2" indent="-285750" algn="just">
              <a:spcBef>
                <a:spcPts val="315"/>
              </a:spcBef>
              <a:spcAft>
                <a:spcPts val="0"/>
              </a:spcAft>
              <a:buFont typeface="Arial" panose="020B0604020202020204" pitchFamily="34" charset="0"/>
              <a:buChar char="•"/>
            </a:pPr>
            <a:r>
              <a:rPr lang="en-US" sz="1500" spc="-5" dirty="0">
                <a:effectLst/>
                <a:latin typeface="Times New Roman" panose="02020603050405020304" pitchFamily="18" charset="0"/>
                <a:ea typeface="Times New Roman" panose="02020603050405020304" pitchFamily="18" charset="0"/>
                <a:sym typeface="+mn-ea"/>
              </a:rPr>
              <a:t>K. </a:t>
            </a:r>
            <a:r>
              <a:rPr lang="en-US" sz="1500" spc="-5" dirty="0" err="1">
                <a:effectLst/>
                <a:latin typeface="Times New Roman" panose="02020603050405020304" pitchFamily="18" charset="0"/>
                <a:ea typeface="Times New Roman" panose="02020603050405020304" pitchFamily="18" charset="0"/>
                <a:sym typeface="+mn-ea"/>
              </a:rPr>
              <a:t>Jakimoski</a:t>
            </a:r>
            <a:r>
              <a:rPr lang="en-US" sz="1500" spc="-5" dirty="0">
                <a:effectLst/>
                <a:latin typeface="Times New Roman" panose="02020603050405020304" pitchFamily="18" charset="0"/>
                <a:ea typeface="Times New Roman" panose="02020603050405020304" pitchFamily="18" charset="0"/>
                <a:sym typeface="+mn-ea"/>
              </a:rPr>
              <a:t>, “Security techniques for data protection in cloud computing,” International Journal of Grid and Distributed Computing, vol. 9, no. 1, pp. 49–56, 2016.</a:t>
            </a:r>
            <a:endParaRPr lang="en-US" sz="1500" spc="-5" dirty="0">
              <a:effectLst/>
              <a:latin typeface="Times New Roman" panose="02020603050405020304" pitchFamily="18" charset="0"/>
              <a:ea typeface="Times New Roman" panose="02020603050405020304" pitchFamily="18" charset="0"/>
            </a:endParaRPr>
          </a:p>
          <a:p>
            <a:pPr marL="1200150" lvl="2" indent="-285750" algn="just">
              <a:spcBef>
                <a:spcPts val="315"/>
              </a:spcBef>
              <a:spcAft>
                <a:spcPts val="0"/>
              </a:spcAft>
              <a:buFont typeface="Arial" panose="020B0604020202020204" pitchFamily="34" charset="0"/>
              <a:buChar char="•"/>
            </a:pPr>
            <a:endParaRPr lang="en-IN" sz="1500" spc="-5" dirty="0">
              <a:latin typeface="Times New Roman" panose="02020603050405020304" pitchFamily="18" charset="0"/>
              <a:ea typeface="Times New Roman" panose="02020603050405020304" pitchFamily="18" charset="0"/>
            </a:endParaRPr>
          </a:p>
          <a:p>
            <a:pPr marL="1200150" lvl="2" indent="-285750" algn="just">
              <a:spcBef>
                <a:spcPts val="315"/>
              </a:spcBef>
              <a:spcAft>
                <a:spcPts val="0"/>
              </a:spcAft>
              <a:buFont typeface="Arial" panose="020B0604020202020204" pitchFamily="34" charset="0"/>
              <a:buChar char="•"/>
            </a:pPr>
            <a:r>
              <a:rPr lang="en-US" sz="1500" spc="-5" dirty="0">
                <a:effectLst/>
                <a:latin typeface="Times New Roman" panose="02020603050405020304" pitchFamily="18" charset="0"/>
                <a:ea typeface="Times New Roman" panose="02020603050405020304" pitchFamily="18" charset="0"/>
                <a:sym typeface="+mn-ea"/>
              </a:rPr>
              <a:t>A. A. </a:t>
            </a:r>
            <a:r>
              <a:rPr lang="en-US" sz="1500" spc="-5" dirty="0" err="1">
                <a:effectLst/>
                <a:latin typeface="Times New Roman" panose="02020603050405020304" pitchFamily="18" charset="0"/>
                <a:ea typeface="Times New Roman" panose="02020603050405020304" pitchFamily="18" charset="0"/>
                <a:sym typeface="+mn-ea"/>
              </a:rPr>
              <a:t>Soofi</a:t>
            </a:r>
            <a:r>
              <a:rPr lang="en-US" sz="1500" spc="-5" dirty="0">
                <a:effectLst/>
                <a:latin typeface="Times New Roman" panose="02020603050405020304" pitchFamily="18" charset="0"/>
                <a:ea typeface="Times New Roman" panose="02020603050405020304" pitchFamily="18" charset="0"/>
                <a:sym typeface="+mn-ea"/>
              </a:rPr>
              <a:t>, I. Riaz, and U. Rasheed, “An enhanced </a:t>
            </a:r>
            <a:r>
              <a:rPr lang="en-US" sz="1500" spc="-5" dirty="0" err="1">
                <a:effectLst/>
                <a:latin typeface="Times New Roman" panose="02020603050405020304" pitchFamily="18" charset="0"/>
                <a:ea typeface="Times New Roman" panose="02020603050405020304" pitchFamily="18" charset="0"/>
                <a:sym typeface="+mn-ea"/>
              </a:rPr>
              <a:t>vigen`ere</a:t>
            </a:r>
            <a:r>
              <a:rPr lang="en-US" sz="1500" spc="-5" dirty="0">
                <a:effectLst/>
                <a:latin typeface="Times New Roman" panose="02020603050405020304" pitchFamily="18" charset="0"/>
                <a:ea typeface="Times New Roman" panose="02020603050405020304" pitchFamily="18" charset="0"/>
                <a:sym typeface="+mn-ea"/>
              </a:rPr>
              <a:t> cipher for data security,” Int. J. Sci. Technol. Res, vol. 5, no. 3, pp. 141–145, 2016. P. Kumar and S. B. Rana, “Development of modified </a:t>
            </a:r>
            <a:r>
              <a:rPr lang="en-US" sz="1500" spc="-5" dirty="0" err="1">
                <a:effectLst/>
                <a:latin typeface="Times New Roman" panose="02020603050405020304" pitchFamily="18" charset="0"/>
                <a:ea typeface="Times New Roman" panose="02020603050405020304" pitchFamily="18" charset="0"/>
                <a:sym typeface="+mn-ea"/>
              </a:rPr>
              <a:t>aes</a:t>
            </a:r>
            <a:r>
              <a:rPr lang="en-US" sz="1500" spc="-5" dirty="0">
                <a:effectLst/>
                <a:latin typeface="Times New Roman" panose="02020603050405020304" pitchFamily="18" charset="0"/>
                <a:ea typeface="Times New Roman" panose="02020603050405020304" pitchFamily="18" charset="0"/>
                <a:sym typeface="+mn-ea"/>
              </a:rPr>
              <a:t> algorithm for data security,” </a:t>
            </a:r>
            <a:r>
              <a:rPr lang="en-US" sz="1500" spc="-5" dirty="0" err="1">
                <a:effectLst/>
                <a:latin typeface="Times New Roman" panose="02020603050405020304" pitchFamily="18" charset="0"/>
                <a:ea typeface="Times New Roman" panose="02020603050405020304" pitchFamily="18" charset="0"/>
                <a:sym typeface="+mn-ea"/>
              </a:rPr>
              <a:t>Optik</a:t>
            </a:r>
            <a:r>
              <a:rPr lang="en-US" sz="1500" spc="-5" dirty="0">
                <a:effectLst/>
                <a:latin typeface="Times New Roman" panose="02020603050405020304" pitchFamily="18" charset="0"/>
                <a:ea typeface="Times New Roman" panose="02020603050405020304" pitchFamily="18" charset="0"/>
                <a:sym typeface="+mn-ea"/>
              </a:rPr>
              <a:t>, vol. 127, no. 4, pp. 2341–2345, 2016.</a:t>
            </a:r>
            <a:endParaRPr lang="en-US" sz="1500" spc="-5" dirty="0">
              <a:effectLst/>
              <a:latin typeface="Times New Roman" panose="02020603050405020304" pitchFamily="18" charset="0"/>
              <a:ea typeface="Times New Roman" panose="02020603050405020304" pitchFamily="18" charset="0"/>
              <a:sym typeface="+mn-ea"/>
            </a:endParaRPr>
          </a:p>
          <a:p>
            <a:pPr marL="1200150" lvl="2" indent="-285750" algn="just">
              <a:spcBef>
                <a:spcPts val="315"/>
              </a:spcBef>
              <a:spcAft>
                <a:spcPts val="0"/>
              </a:spcAft>
              <a:buFont typeface="Arial" panose="020B0604020202020204" pitchFamily="34" charset="0"/>
              <a:buChar char="•"/>
            </a:pPr>
            <a:r>
              <a:rPr lang="en-US" sz="1500" dirty="0">
                <a:effectLst/>
                <a:latin typeface="Times New Roman" panose="02020603050405020304" pitchFamily="18" charset="0"/>
                <a:ea typeface="Times New Roman" panose="02020603050405020304" pitchFamily="18" charset="0"/>
                <a:sym typeface="+mn-ea"/>
              </a:rPr>
              <a:t>A. Saraswat, C. Khatri, P. Thakral, P. Biswas et al., “An extended hybridization of </a:t>
            </a:r>
            <a:r>
              <a:rPr lang="en-US" sz="1500" dirty="0" err="1">
                <a:effectLst/>
                <a:latin typeface="Times New Roman" panose="02020603050405020304" pitchFamily="18" charset="0"/>
                <a:ea typeface="Times New Roman" panose="02020603050405020304" pitchFamily="18" charset="0"/>
                <a:sym typeface="+mn-ea"/>
              </a:rPr>
              <a:t>vigen´ere</a:t>
            </a:r>
            <a:r>
              <a:rPr lang="en-US" sz="1500" dirty="0">
                <a:effectLst/>
                <a:latin typeface="Times New Roman" panose="02020603050405020304" pitchFamily="18" charset="0"/>
                <a:ea typeface="Times New Roman" panose="02020603050405020304" pitchFamily="18" charset="0"/>
                <a:sym typeface="+mn-ea"/>
              </a:rPr>
              <a:t> and </a:t>
            </a:r>
            <a:r>
              <a:rPr lang="en-US" sz="1500" dirty="0" err="1">
                <a:effectLst/>
                <a:latin typeface="Times New Roman" panose="02020603050405020304" pitchFamily="18" charset="0"/>
                <a:ea typeface="Times New Roman" panose="02020603050405020304" pitchFamily="18" charset="0"/>
                <a:sym typeface="+mn-ea"/>
              </a:rPr>
              <a:t>caesar</a:t>
            </a:r>
            <a:r>
              <a:rPr lang="en-US" sz="1500" dirty="0">
                <a:effectLst/>
                <a:latin typeface="Times New Roman" panose="02020603050405020304" pitchFamily="18" charset="0"/>
                <a:ea typeface="Times New Roman" panose="02020603050405020304" pitchFamily="18" charset="0"/>
                <a:sym typeface="+mn-ea"/>
              </a:rPr>
              <a:t> cipher techniques for secure communication,” Procedia Computer Science, vol. 92, pp. 355–360, 2016</a:t>
            </a:r>
            <a:endParaRPr lang="en-US" sz="1500" dirty="0"/>
          </a:p>
          <a:p>
            <a:pPr lvl="2" algn="just">
              <a:spcBef>
                <a:spcPts val="315"/>
              </a:spcBef>
            </a:pPr>
            <a:endParaRPr lang="en-US" sz="1500" spc="-5" dirty="0">
              <a:effectLst/>
              <a:latin typeface="Times New Roman" panose="02020603050405020304" pitchFamily="18" charset="0"/>
              <a:ea typeface="Times New Roman" panose="02020603050405020304" pitchFamily="18" charset="0"/>
            </a:endParaRPr>
          </a:p>
          <a:p>
            <a:pPr lvl="2" algn="just">
              <a:spcBef>
                <a:spcPts val="315"/>
              </a:spcBef>
            </a:pPr>
            <a:endParaRPr lang="en-US" sz="1500" spc="-5" dirty="0">
              <a:latin typeface="Times New Roman" panose="02020603050405020304" pitchFamily="18" charset="0"/>
              <a:ea typeface="Times New Roman" panose="02020603050405020304" pitchFamily="18" charset="0"/>
            </a:endParaRPr>
          </a:p>
          <a:p>
            <a:pPr lvl="2" algn="just">
              <a:spcBef>
                <a:spcPts val="315"/>
              </a:spcBef>
            </a:pPr>
            <a:endParaRPr lang="en-US" sz="1500" spc="-5" dirty="0">
              <a:effectLst/>
              <a:latin typeface="Times New Roman" panose="02020603050405020304" pitchFamily="18" charset="0"/>
              <a:ea typeface="Times New Roman" panose="02020603050405020304" pitchFamily="18" charset="0"/>
            </a:endParaRPr>
          </a:p>
          <a:p>
            <a:pPr lvl="2" algn="just">
              <a:spcBef>
                <a:spcPts val="315"/>
              </a:spcBef>
            </a:pPr>
            <a:endParaRPr lang="en-US" sz="1500" spc="-5" dirty="0">
              <a:latin typeface="Times New Roman" panose="02020603050405020304" pitchFamily="18" charset="0"/>
              <a:ea typeface="Times New Roman" panose="02020603050405020304" pitchFamily="18" charset="0"/>
            </a:endParaRPr>
          </a:p>
          <a:p>
            <a:pPr lvl="2" algn="just">
              <a:spcBef>
                <a:spcPts val="315"/>
              </a:spcBef>
            </a:pPr>
            <a:endParaRPr lang="en-IN" sz="1100" spc="-5" dirty="0">
              <a:effectLst/>
              <a:latin typeface="Times New Roman" panose="02020603050405020304" pitchFamily="18" charset="0"/>
              <a:ea typeface="Times New Roman" panose="02020603050405020304" pitchFamily="18" charset="0"/>
            </a:endParaRPr>
          </a:p>
          <a:p>
            <a:pPr marL="914400" lvl="2" indent="0" algn="just">
              <a:spcBef>
                <a:spcPts val="315"/>
              </a:spcBef>
              <a:spcAft>
                <a:spcPts val="0"/>
              </a:spcAft>
              <a:buNone/>
            </a:pPr>
            <a:endParaRPr lang="en-IN" sz="1100" spc="-5"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Features/Characteristics identification</a:t>
            </a:r>
            <a:endParaRPr lang="en-IN" altLang="en-US"/>
          </a:p>
        </p:txBody>
      </p:sp>
      <p:sp>
        <p:nvSpPr>
          <p:cNvPr id="3" name="Content Placeholder 2"/>
          <p:cNvSpPr>
            <a:spLocks noGrp="1"/>
          </p:cNvSpPr>
          <p:nvPr>
            <p:ph idx="1"/>
          </p:nvPr>
        </p:nvSpPr>
        <p:spPr/>
        <p:txBody>
          <a:bodyPr/>
          <a:p>
            <a:r>
              <a:rPr lang="en-US" sz="2400" b="1"/>
              <a:t>Vigenère Cipher Features:</a:t>
            </a:r>
            <a:endParaRPr lang="en-US" sz="2400"/>
          </a:p>
          <a:p>
            <a:endParaRPr lang="en-US" sz="2400"/>
          </a:p>
          <a:p>
            <a:r>
              <a:rPr lang="en-US" sz="2400" b="1"/>
              <a:t>Key:</a:t>
            </a:r>
            <a:r>
              <a:rPr lang="en-US" sz="2400"/>
              <a:t> </a:t>
            </a:r>
            <a:r>
              <a:rPr lang="en-IN" altLang="en-US" sz="2400"/>
              <a:t> </a:t>
            </a:r>
            <a:r>
              <a:rPr lang="en-US" sz="2400"/>
              <a:t>The Vigenère cipher uses a keyword as a key, which is typically repeated to match the length of the plaintext.</a:t>
            </a:r>
            <a:endParaRPr lang="en-US" sz="2400"/>
          </a:p>
          <a:p>
            <a:r>
              <a:rPr lang="en-US" sz="2400" b="1"/>
              <a:t>Encryption:</a:t>
            </a:r>
            <a:r>
              <a:rPr lang="en-US" sz="2400"/>
              <a:t> </a:t>
            </a:r>
            <a:r>
              <a:rPr lang="en-IN" altLang="en-US" sz="2400"/>
              <a:t> </a:t>
            </a:r>
            <a:r>
              <a:rPr lang="en-US" sz="2400"/>
              <a:t>It uses a polyalphabetic substitution method where each letter in the plaintext is shifted according to the corresponding letter in the key.</a:t>
            </a:r>
            <a:endParaRPr lang="en-US" sz="2400"/>
          </a:p>
          <a:p>
            <a:r>
              <a:rPr lang="en-US" sz="2400" b="1"/>
              <a:t>Vulnerabilities:</a:t>
            </a:r>
            <a:r>
              <a:rPr lang="en-US" sz="2400"/>
              <a:t> </a:t>
            </a:r>
            <a:r>
              <a:rPr lang="en-IN" altLang="en-US" sz="2400"/>
              <a:t> </a:t>
            </a:r>
            <a:r>
              <a:rPr lang="en-US" sz="2400"/>
              <a:t>Vigenère ciphers are vulnerable to frequency analysis if the key is short or weak.</a:t>
            </a:r>
            <a:endParaRPr lang="en-US" sz="24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200"/>
          </a:xfrm>
        </p:spPr>
        <p:txBody>
          <a:bodyPr/>
          <a:p>
            <a:r>
              <a:rPr lang="en-IN" altLang="en-US" sz="800"/>
              <a:t>.</a:t>
            </a:r>
            <a:endParaRPr lang="en-IN" altLang="en-US" sz="800"/>
          </a:p>
        </p:txBody>
      </p:sp>
      <p:sp>
        <p:nvSpPr>
          <p:cNvPr id="3" name="Content Placeholder 2"/>
          <p:cNvSpPr>
            <a:spLocks noGrp="1"/>
          </p:cNvSpPr>
          <p:nvPr>
            <p:ph idx="1"/>
          </p:nvPr>
        </p:nvSpPr>
        <p:spPr>
          <a:xfrm>
            <a:off x="901700" y="984250"/>
            <a:ext cx="10515600" cy="5539740"/>
          </a:xfrm>
        </p:spPr>
        <p:txBody>
          <a:bodyPr/>
          <a:p>
            <a:r>
              <a:rPr lang="en-US" sz="2400" b="1"/>
              <a:t>Polybius Cipher Features:</a:t>
            </a:r>
            <a:endParaRPr lang="en-US" sz="2400" b="1"/>
          </a:p>
          <a:p>
            <a:endParaRPr lang="en-US" sz="2400"/>
          </a:p>
          <a:p>
            <a:r>
              <a:rPr lang="en-US" sz="2400" b="1"/>
              <a:t>Grid:</a:t>
            </a:r>
            <a:r>
              <a:rPr lang="en-US" sz="2400"/>
              <a:t> </a:t>
            </a:r>
            <a:r>
              <a:rPr lang="en-IN" altLang="en-US" sz="2400"/>
              <a:t> </a:t>
            </a:r>
            <a:r>
              <a:rPr lang="en-US" sz="2400"/>
              <a:t>The Polybius cipher uses a 5x5 grid (often called a Polybius square) that contains the alphabet letters, usually excluding "J," arranged in rows and columns.</a:t>
            </a:r>
            <a:endParaRPr lang="en-US" sz="2400"/>
          </a:p>
          <a:p>
            <a:r>
              <a:rPr lang="en-US" sz="2400" b="1"/>
              <a:t>Encryption: </a:t>
            </a:r>
            <a:r>
              <a:rPr lang="en-IN" altLang="en-US" sz="2400" b="1"/>
              <a:t> </a:t>
            </a:r>
            <a:r>
              <a:rPr lang="en-US" sz="2400"/>
              <a:t>Each letter in the plaintext is represented by its coordinates (row and column) in the grid.</a:t>
            </a:r>
            <a:endParaRPr lang="en-US" sz="2400"/>
          </a:p>
          <a:p>
            <a:r>
              <a:rPr lang="en-US" sz="2400" b="1"/>
              <a:t>Simplicity:</a:t>
            </a:r>
            <a:r>
              <a:rPr lang="en-US" sz="2400"/>
              <a:t> </a:t>
            </a:r>
            <a:r>
              <a:rPr lang="en-IN" altLang="en-US" sz="2400"/>
              <a:t> </a:t>
            </a:r>
            <a:r>
              <a:rPr lang="en-US" sz="2400"/>
              <a:t>The Polybius cipher is relatively simple but lacks the security of more complex ciphers.</a:t>
            </a:r>
            <a:endParaRPr lang="en-US" sz="24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Constraint Identification</a:t>
            </a:r>
            <a:endParaRPr lang="en-IN" altLang="en-US"/>
          </a:p>
        </p:txBody>
      </p:sp>
      <p:sp>
        <p:nvSpPr>
          <p:cNvPr id="3" name="Content Placeholder 2"/>
          <p:cNvSpPr>
            <a:spLocks noGrp="1"/>
          </p:cNvSpPr>
          <p:nvPr>
            <p:ph idx="1"/>
          </p:nvPr>
        </p:nvSpPr>
        <p:spPr>
          <a:xfrm>
            <a:off x="838200" y="1941195"/>
            <a:ext cx="10515600" cy="4236085"/>
          </a:xfrm>
        </p:spPr>
        <p:txBody>
          <a:bodyPr>
            <a:normAutofit/>
          </a:bodyPr>
          <a:p>
            <a:r>
              <a:rPr lang="en-US" sz="2400" b="1"/>
              <a:t>Vigenère cipher constraints:</a:t>
            </a:r>
            <a:endParaRPr lang="en-US" sz="2400" b="1"/>
          </a:p>
          <a:p>
            <a:endParaRPr lang="en-US" sz="2400"/>
          </a:p>
          <a:p>
            <a:r>
              <a:rPr lang="en-US" sz="2400"/>
              <a:t>The keyword used to encrypt the plaintext must be at least as long as the plaintext message.</a:t>
            </a:r>
            <a:endParaRPr lang="en-US" sz="2400"/>
          </a:p>
          <a:p>
            <a:r>
              <a:rPr lang="en-US" sz="2400"/>
              <a:t>The cipher is vulnerable to frequency analysis.</a:t>
            </a:r>
            <a:endParaRPr lang="en-US" sz="2400"/>
          </a:p>
          <a:p>
            <a:r>
              <a:rPr lang="en-US" sz="2400"/>
              <a:t>The cipher is vulnerable to the Kasiski Examination, which is a method of cryptanalysis that can be used to determine the length of the keyword.</a:t>
            </a:r>
            <a:endParaRPr lang="en-US" sz="2400"/>
          </a:p>
          <a:p>
            <a:endParaRPr lang="en-US" sz="24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200"/>
          </a:xfrm>
        </p:spPr>
        <p:txBody>
          <a:bodyPr/>
          <a:p>
            <a:r>
              <a:rPr lang="en-IN" altLang="en-US" sz="800"/>
              <a:t>.</a:t>
            </a:r>
            <a:endParaRPr lang="en-IN" altLang="en-US" sz="800"/>
          </a:p>
        </p:txBody>
      </p:sp>
      <p:sp>
        <p:nvSpPr>
          <p:cNvPr id="3" name="Content Placeholder 2"/>
          <p:cNvSpPr>
            <a:spLocks noGrp="1"/>
          </p:cNvSpPr>
          <p:nvPr>
            <p:ph idx="1"/>
          </p:nvPr>
        </p:nvSpPr>
        <p:spPr>
          <a:xfrm>
            <a:off x="838200" y="441325"/>
            <a:ext cx="10515600" cy="6082665"/>
          </a:xfrm>
        </p:spPr>
        <p:txBody>
          <a:bodyPr>
            <a:normAutofit lnSpcReduction="10000"/>
          </a:bodyPr>
          <a:p>
            <a:r>
              <a:rPr lang="en-US" sz="2400" b="1"/>
              <a:t>Polybius cipher constraints:</a:t>
            </a:r>
            <a:endParaRPr lang="en-US" sz="2400" b="1"/>
          </a:p>
          <a:p>
            <a:endParaRPr lang="en-US" sz="2400"/>
          </a:p>
          <a:p>
            <a:r>
              <a:rPr lang="en-US" sz="2400"/>
              <a:t>The cipher does not change the letter frequencies of the ciphertext, making it vulnerable to frequency analysis.</a:t>
            </a:r>
            <a:endParaRPr lang="en-US" sz="2400"/>
          </a:p>
          <a:p>
            <a:r>
              <a:rPr lang="en-US" sz="2400"/>
              <a:t>The cipher is relatively easy to crack, especially if the attacker knows the language of the plaintext message.</a:t>
            </a:r>
            <a:endParaRPr lang="en-US" sz="2400"/>
          </a:p>
          <a:p>
            <a:endParaRPr lang="en-US" sz="2400"/>
          </a:p>
          <a:p>
            <a:r>
              <a:rPr lang="en-US" sz="2400" b="1"/>
              <a:t>Constraints of the hybrid cipher:</a:t>
            </a:r>
            <a:endParaRPr lang="en-US" sz="2400" b="1"/>
          </a:p>
          <a:p>
            <a:endParaRPr lang="en-US" sz="2400"/>
          </a:p>
          <a:p>
            <a:r>
              <a:rPr lang="en-US" sz="2400"/>
              <a:t>The hybrid cipher inherits the constraints of both the Vigenère cipher and the Polybius cipher.</a:t>
            </a:r>
            <a:endParaRPr lang="en-US" sz="2400"/>
          </a:p>
          <a:p>
            <a:r>
              <a:rPr lang="en-US" sz="2400"/>
              <a:t>The hybrid cipher is not suitable for encrypting long messages, as the keyword must be at least as long as the plaintext message.</a:t>
            </a:r>
            <a:endParaRPr lang="en-US" sz="2400"/>
          </a:p>
          <a:p>
            <a:r>
              <a:rPr lang="en-US" sz="2400"/>
              <a:t>The hybrid cipher is vulnerable to frequency analysis, as the Polybius cipher does not change the letter frequencies of the ciphertext.</a:t>
            </a:r>
            <a:endParaRPr lang="en-US" sz="24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890"/>
              <a:t>Analysis of Features and finalization subject to constraints</a:t>
            </a:r>
            <a:endParaRPr lang="en-US" sz="4890"/>
          </a:p>
        </p:txBody>
      </p:sp>
      <p:sp>
        <p:nvSpPr>
          <p:cNvPr id="3" name="Content Placeholder 2"/>
          <p:cNvSpPr>
            <a:spLocks noGrp="1"/>
          </p:cNvSpPr>
          <p:nvPr>
            <p:ph idx="1"/>
          </p:nvPr>
        </p:nvSpPr>
        <p:spPr/>
        <p:txBody>
          <a:bodyPr/>
          <a:p>
            <a:r>
              <a:rPr lang="en-IN" altLang="en-US" sz="2400" b="1"/>
              <a:t>Ananlysis of features of this project are as follows: </a:t>
            </a:r>
            <a:endParaRPr lang="en-IN" altLang="en-US" sz="2400" b="1"/>
          </a:p>
          <a:p>
            <a:pPr marL="0" indent="0">
              <a:buNone/>
            </a:pPr>
            <a:endParaRPr lang="en-IN" altLang="en-US" sz="2400"/>
          </a:p>
          <a:p>
            <a:pPr marL="514350" indent="-514350">
              <a:buAutoNum type="arabicPeriod"/>
            </a:pPr>
            <a:r>
              <a:rPr lang="en-IN" altLang="en-US" sz="2400"/>
              <a:t>Key management</a:t>
            </a:r>
            <a:endParaRPr lang="en-IN" altLang="en-US" sz="2400"/>
          </a:p>
          <a:p>
            <a:pPr marL="514350" indent="-514350">
              <a:buAutoNum type="arabicPeriod"/>
            </a:pPr>
            <a:r>
              <a:rPr lang="en-IN" altLang="en-US" sz="2400"/>
              <a:t>Encryption process</a:t>
            </a:r>
            <a:endParaRPr lang="en-IN" altLang="en-US" sz="2400"/>
          </a:p>
          <a:p>
            <a:pPr marL="514350" indent="-514350">
              <a:buAutoNum type="arabicPeriod"/>
            </a:pPr>
            <a:r>
              <a:rPr lang="en-IN" altLang="en-US" sz="2400"/>
              <a:t>Decryption process</a:t>
            </a:r>
            <a:endParaRPr lang="en-IN" altLang="en-US" sz="2400"/>
          </a:p>
          <a:p>
            <a:pPr marL="514350" indent="-514350">
              <a:buAutoNum type="arabicPeriod"/>
            </a:pPr>
            <a:r>
              <a:rPr lang="en-IN" altLang="en-US" sz="2400"/>
              <a:t>Key constraints </a:t>
            </a:r>
            <a:endParaRPr lang="en-IN" altLang="en-US" sz="2400"/>
          </a:p>
          <a:p>
            <a:pPr marL="514350" indent="-514350">
              <a:buAutoNum type="arabicPeriod"/>
            </a:pPr>
            <a:r>
              <a:rPr lang="en-IN" altLang="en-US" sz="2400"/>
              <a:t>Security analysis</a:t>
            </a:r>
            <a:endParaRPr lang="en-IN" altLang="en-US" sz="2400"/>
          </a:p>
          <a:p>
            <a:pPr marL="514350" indent="-514350">
              <a:buAutoNum type="arabicPeriod"/>
            </a:pPr>
            <a:r>
              <a:rPr lang="en-IN" altLang="en-US" sz="2400"/>
              <a:t>Testing and Validations</a:t>
            </a:r>
            <a:endParaRPr lang="en-IN" altLang="en-US" sz="24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6840"/>
          </a:xfrm>
        </p:spPr>
        <p:txBody>
          <a:bodyPr>
            <a:normAutofit fontScale="90000"/>
          </a:bodyPr>
          <a:p>
            <a:r>
              <a:rPr lang="en-IN" altLang="en-US" sz="800"/>
              <a:t>.</a:t>
            </a:r>
            <a:endParaRPr lang="en-IN" altLang="en-US" sz="800"/>
          </a:p>
        </p:txBody>
      </p:sp>
      <p:sp>
        <p:nvSpPr>
          <p:cNvPr id="3" name="Content Placeholder 2"/>
          <p:cNvSpPr>
            <a:spLocks noGrp="1"/>
          </p:cNvSpPr>
          <p:nvPr>
            <p:ph idx="1"/>
          </p:nvPr>
        </p:nvSpPr>
        <p:spPr>
          <a:xfrm>
            <a:off x="838200" y="983615"/>
            <a:ext cx="10515600" cy="5193665"/>
          </a:xfrm>
        </p:spPr>
        <p:txBody>
          <a:bodyPr>
            <a:normAutofit lnSpcReduction="10000"/>
          </a:bodyPr>
          <a:p>
            <a:pPr marL="0" indent="0">
              <a:buNone/>
            </a:pPr>
            <a:r>
              <a:rPr lang="en-IN" altLang="en-US" b="1"/>
              <a:t>Finalization subject</a:t>
            </a:r>
            <a:r>
              <a:rPr lang="en-US" b="1"/>
              <a:t> for mitigating the constraints of the hybrid cipher:</a:t>
            </a:r>
            <a:endParaRPr lang="en-US" b="1"/>
          </a:p>
          <a:p>
            <a:pPr marL="0" indent="0">
              <a:buNone/>
            </a:pPr>
            <a:endParaRPr lang="en-US"/>
          </a:p>
          <a:p>
            <a:r>
              <a:rPr lang="en-US" sz="2400"/>
              <a:t>Use a long and complex keyword for the Vigenère cipher.</a:t>
            </a:r>
            <a:endParaRPr lang="en-US" sz="2400"/>
          </a:p>
          <a:p>
            <a:r>
              <a:rPr lang="en-US" sz="2400"/>
              <a:t>Use a different encryption technique, such as a block cipher or stream cipher, for encrypting long messages.</a:t>
            </a:r>
            <a:endParaRPr lang="en-US" sz="2400"/>
          </a:p>
          <a:p>
            <a:r>
              <a:rPr lang="en-US" sz="2400"/>
              <a:t>Use a technique such as letter substitution or padding to reduce the vulnerability of the hybrid cipher to frequency analysis.</a:t>
            </a:r>
            <a:endParaRPr lang="en-US" sz="2400"/>
          </a:p>
          <a:p>
            <a:r>
              <a:rPr lang="en-US" sz="2400"/>
              <a:t>Keep the keyword and other encryption parameters secret.</a:t>
            </a:r>
            <a:endParaRPr lang="en-US" sz="2400"/>
          </a:p>
          <a:p>
            <a:r>
              <a:rPr lang="en-US" sz="2400"/>
              <a:t>Use the hybrid cipher in conjunction with other security measures, such as strong passwords and two-factor authentication.</a:t>
            </a:r>
            <a:endParaRPr lang="en-US" sz="24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endParaRPr lang="en-US"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In today's world, technology has advanced to the point where the vast majority of people prefer to use the internet as the primary means of sending data from one end of the planet to the other. There are several ways to communicate data over the internet, including messages, chats, and so on. Using the internet, data exchange is made exceedingly simple, quick, and precise. In any event, one of the key challenges with sending data over the internet is the "security risk" it provides; for example, personal or confidential data can be stored or hacked from a variety of angles. since a result, it is critical to address data security, since it is one of the most important aspects to consider during the data transfer process.</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Security is an important component in the open system, and cryptography plays an important role in this field. Cryptography is an old technology that ensures the security of information in the open system. However, the purpose of cryptography is utilized not just to supply categorization, but moreover to give solutions to several issues: data trustworthiness, verification, and non-denial. Cryptography is described as encapsulating and devising ways that allow essential information and data to be conveyed in a protected structure so that the only person capable of recovering this information is the conscious beneficiary.</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There are two types of encryption techniques: symmetric cryptography and asymmetric cryptography. Both parties utilize the same key in symmetric-key cryptography.</a:t>
            </a:r>
            <a:endParaRPr lang="en-IN" sz="1800" dirty="0">
              <a:effectLst/>
              <a:latin typeface="Times New Roman" panose="02020603050405020304" pitchFamily="18" charset="0"/>
              <a:ea typeface="Times New Roman" panose="02020603050405020304" pitchFamily="18" charset="0"/>
            </a:endParaRPr>
          </a:p>
          <a:p>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8275"/>
            <a:ext cx="10515600" cy="959485"/>
          </a:xfrm>
        </p:spPr>
        <p:txBody>
          <a:bodyPr/>
          <a:p>
            <a:r>
              <a:rPr lang="en-US" dirty="0">
                <a:sym typeface="+mn-ea"/>
              </a:rPr>
              <a:t>Design </a:t>
            </a:r>
            <a:r>
              <a:rPr lang="en-IN" altLang="en-US" dirty="0">
                <a:sym typeface="+mn-ea"/>
              </a:rPr>
              <a:t>Selection</a:t>
            </a:r>
            <a:endParaRPr lang="en-IN" altLang="en-US" dirty="0">
              <a:sym typeface="+mn-ea"/>
            </a:endParaRPr>
          </a:p>
        </p:txBody>
      </p:sp>
      <p:sp>
        <p:nvSpPr>
          <p:cNvPr id="3" name="Content Placeholder 2"/>
          <p:cNvSpPr>
            <a:spLocks noGrp="1"/>
          </p:cNvSpPr>
          <p:nvPr>
            <p:ph idx="1"/>
          </p:nvPr>
        </p:nvSpPr>
        <p:spPr>
          <a:xfrm>
            <a:off x="838200" y="1128395"/>
            <a:ext cx="10515600" cy="5048885"/>
          </a:xfrm>
        </p:spPr>
        <p:txBody>
          <a:bodyPr/>
          <a:p>
            <a:r>
              <a:rPr lang="en-US"/>
              <a:t>.</a:t>
            </a:r>
            <a:endParaRPr lang="en-US"/>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
        <p:nvSpPr>
          <p:cNvPr id="5" name="Flowchart: Alternate Process 4"/>
          <p:cNvSpPr/>
          <p:nvPr/>
        </p:nvSpPr>
        <p:spPr>
          <a:xfrm>
            <a:off x="4128770" y="1410335"/>
            <a:ext cx="1929130" cy="67754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START</a:t>
            </a:r>
            <a:endParaRPr lang="en-IN" altLang="en-US"/>
          </a:p>
        </p:txBody>
      </p:sp>
      <p:sp>
        <p:nvSpPr>
          <p:cNvPr id="6" name="Oval 5"/>
          <p:cNvSpPr/>
          <p:nvPr/>
        </p:nvSpPr>
        <p:spPr>
          <a:xfrm>
            <a:off x="2686685" y="2225675"/>
            <a:ext cx="1685290" cy="62611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MESSAGE</a:t>
            </a:r>
            <a:endParaRPr lang="en-IN" altLang="en-US"/>
          </a:p>
        </p:txBody>
      </p:sp>
      <p:sp>
        <p:nvSpPr>
          <p:cNvPr id="7" name="Oval 6"/>
          <p:cNvSpPr/>
          <p:nvPr/>
        </p:nvSpPr>
        <p:spPr>
          <a:xfrm>
            <a:off x="5570220" y="2225675"/>
            <a:ext cx="1504315" cy="6254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KEY</a:t>
            </a:r>
            <a:endParaRPr lang="en-IN" altLang="en-US"/>
          </a:p>
        </p:txBody>
      </p:sp>
      <p:sp>
        <p:nvSpPr>
          <p:cNvPr id="8" name="Flowchart: Process 7"/>
          <p:cNvSpPr/>
          <p:nvPr/>
        </p:nvSpPr>
        <p:spPr>
          <a:xfrm>
            <a:off x="3768725" y="3068320"/>
            <a:ext cx="2458720" cy="74168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Vignere Cipher</a:t>
            </a:r>
            <a:endParaRPr lang="en-IN" altLang="en-US"/>
          </a:p>
          <a:p>
            <a:pPr algn="ctr"/>
            <a:r>
              <a:rPr lang="en-IN" altLang="en-US"/>
              <a:t>Process</a:t>
            </a:r>
            <a:endParaRPr lang="en-IN" altLang="en-US"/>
          </a:p>
        </p:txBody>
      </p:sp>
      <p:sp>
        <p:nvSpPr>
          <p:cNvPr id="9" name="Flowchart: Process 8"/>
          <p:cNvSpPr/>
          <p:nvPr/>
        </p:nvSpPr>
        <p:spPr>
          <a:xfrm>
            <a:off x="3768725" y="4176395"/>
            <a:ext cx="2490470" cy="61468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Polybius Cipher Process</a:t>
            </a:r>
            <a:endParaRPr lang="en-IN" altLang="en-US"/>
          </a:p>
        </p:txBody>
      </p:sp>
      <p:sp>
        <p:nvSpPr>
          <p:cNvPr id="10" name="Oval 9"/>
          <p:cNvSpPr/>
          <p:nvPr/>
        </p:nvSpPr>
        <p:spPr>
          <a:xfrm>
            <a:off x="3810635" y="5807075"/>
            <a:ext cx="2416810" cy="31940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Stop</a:t>
            </a:r>
            <a:endParaRPr lang="en-IN" altLang="en-US"/>
          </a:p>
        </p:txBody>
      </p:sp>
      <p:sp>
        <p:nvSpPr>
          <p:cNvPr id="11" name="Flowchart: Process 10"/>
          <p:cNvSpPr/>
          <p:nvPr/>
        </p:nvSpPr>
        <p:spPr>
          <a:xfrm>
            <a:off x="3757930" y="5023485"/>
            <a:ext cx="2512060" cy="55118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Encrypted Output</a:t>
            </a:r>
            <a:endParaRPr lang="en-IN" altLang="en-US"/>
          </a:p>
        </p:txBody>
      </p:sp>
      <p:cxnSp>
        <p:nvCxnSpPr>
          <p:cNvPr id="12" name="Straight Arrow Connector 11"/>
          <p:cNvCxnSpPr/>
          <p:nvPr/>
        </p:nvCxnSpPr>
        <p:spPr>
          <a:xfrm flipH="1">
            <a:off x="4340860" y="2172335"/>
            <a:ext cx="212090" cy="137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a:off x="5432425" y="2172335"/>
            <a:ext cx="169545" cy="137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a:off x="5072380" y="3868420"/>
            <a:ext cx="0" cy="2120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p:nvPr/>
        </p:nvCxnSpPr>
        <p:spPr>
          <a:xfrm>
            <a:off x="5135880" y="4853940"/>
            <a:ext cx="0" cy="1593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a:off x="5231130" y="5606415"/>
            <a:ext cx="0" cy="1485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a:off x="4351655" y="2712720"/>
            <a:ext cx="561340" cy="2336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p:nvPr/>
        </p:nvCxnSpPr>
        <p:spPr>
          <a:xfrm flipH="1">
            <a:off x="5135880" y="2818765"/>
            <a:ext cx="561975" cy="137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fld>
            <a:endParaRPr lang="en-US"/>
          </a:p>
        </p:txBody>
      </p:sp>
      <p:sp>
        <p:nvSpPr>
          <p:cNvPr id="4" name="TextBox 3"/>
          <p:cNvSpPr txBox="1"/>
          <p:nvPr/>
        </p:nvSpPr>
        <p:spPr>
          <a:xfrm>
            <a:off x="1054359" y="1116536"/>
            <a:ext cx="9927772" cy="3661410"/>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To ensure secure data connection cryptography is used in wireless and wired networks to convert plain text to cipher text and cipher text to plain text. Encryption occurs when plain text is turned into cipher text at the transmitter side, while decryption occurs when cipher text is converted into plain text at the receiver side.</a:t>
            </a:r>
            <a:endParaRPr lang="en-US"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sender encrypts data using this key and an encryption method; the receiver decrypts the data with the same key and the matching decryption algorithm. Asymmetric or public-key cryptography employs two keys: a private key and a public key. The receiver keeps the private key, while the public key is made public.</a:t>
            </a:r>
            <a:endParaRPr lang="en-US"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Working of encryption and decryption : </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ndParaRPr>
          </a:p>
          <a:p>
            <a:pPr marL="285750" indent="-285750">
              <a:buFont typeface="Arial" panose="020B0604020202020204" pitchFamily="34" charset="0"/>
              <a:buChar char="•"/>
            </a:pPr>
            <a:endParaRPr lang="en-IN"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14646" y="3573916"/>
            <a:ext cx="7496175" cy="2714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Vigenère Cipher:</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Polyalphabetic Nature: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Vigenère cipher is a polyalphabetic substitution cipher, which means it uses multiple cipher alphabets. This makes it more secure compared to simple substitution ciphers like the Caesar cipher.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Resistance to Frequency Analysis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Since it uses a keyword to shift the letters, it doesn't exhibit the frequency patterns that can be exploited in monoalphabetic ciphers.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90000"/>
              </a:lnSpc>
            </a:pPr>
            <a:r>
              <a:rPr lang="en-US" sz="1800" b="1" dirty="0">
                <a:latin typeface="Times New Roman" panose="02020603050405020304" pitchFamily="18" charset="0"/>
                <a:cs typeface="Times New Roman" panose="02020603050405020304" pitchFamily="18" charset="0"/>
              </a:rPr>
              <a:t>Key Distribution</a:t>
            </a:r>
            <a:r>
              <a:rPr lang="en-US" sz="1800" dirty="0">
                <a:latin typeface="Times New Roman" panose="02020603050405020304" pitchFamily="18" charset="0"/>
                <a:cs typeface="Times New Roman" panose="02020603050405020304" pitchFamily="18" charset="0"/>
              </a:rPr>
              <a:t>: Sharing and managing the key securely can be challenging, especially in a pre-digital era.</a:t>
            </a:r>
            <a:endParaRPr lang="en-US" sz="1800" dirty="0">
              <a:latin typeface="Times New Roman" panose="02020603050405020304" pitchFamily="18" charset="0"/>
              <a:cs typeface="Times New Roman" panose="02020603050405020304" pitchFamily="18" charset="0"/>
            </a:endParaRPr>
          </a:p>
          <a:p>
            <a:pPr>
              <a:lnSpc>
                <a:spcPct val="90000"/>
              </a:lnSpc>
            </a:pPr>
            <a:r>
              <a:rPr lang="en-US" sz="1800" b="1" dirty="0">
                <a:latin typeface="Times New Roman" panose="02020603050405020304" pitchFamily="18" charset="0"/>
                <a:cs typeface="Times New Roman" panose="02020603050405020304" pitchFamily="18" charset="0"/>
              </a:rPr>
              <a:t>Vulnerable to Known-plaintext Attacks:</a:t>
            </a:r>
            <a:r>
              <a:rPr lang="en-US" sz="1800" dirty="0">
                <a:latin typeface="Times New Roman" panose="02020603050405020304" pitchFamily="18" charset="0"/>
                <a:cs typeface="Times New Roman" panose="02020603050405020304" pitchFamily="18" charset="0"/>
              </a:rPr>
              <a:t> If an attacker knows a portion of the plaintext and the corresponding ciphertext, they can potentially deduce parts of the key and then use it to decrypt the rest of the message.</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38200"/>
            <a:ext cx="10515600" cy="5339080"/>
          </a:xfrm>
        </p:spPr>
        <p:txBody>
          <a:bodyPr>
            <a:normAutofit/>
          </a:bodyPr>
          <a:p>
            <a:pPr marL="0" indent="0">
              <a:lnSpc>
                <a:spcPct val="110000"/>
              </a:lnSpc>
              <a:buNone/>
            </a:pPr>
            <a:r>
              <a:rPr lang="en-US" sz="2400" b="1">
                <a:latin typeface="Times New Roman" panose="02020603050405020304" pitchFamily="18" charset="0"/>
                <a:cs typeface="Times New Roman" panose="02020603050405020304" pitchFamily="18" charset="0"/>
              </a:rPr>
              <a:t>Polybius Cipher:</a:t>
            </a:r>
            <a:endParaRPr lang="en-US" sz="2400" b="1">
              <a:latin typeface="Times New Roman" panose="02020603050405020304" pitchFamily="18" charset="0"/>
              <a:cs typeface="Times New Roman" panose="02020603050405020304" pitchFamily="18" charset="0"/>
            </a:endParaRPr>
          </a:p>
          <a:p>
            <a:pPr marL="0" indent="0">
              <a:lnSpc>
                <a:spcPct val="110000"/>
              </a:lnSpc>
              <a:buNone/>
            </a:pPr>
            <a:r>
              <a:rPr lang="en-US" sz="1800" b="1">
                <a:latin typeface="Times New Roman" panose="02020603050405020304" pitchFamily="18" charset="0"/>
                <a:cs typeface="Times New Roman" panose="02020603050405020304" pitchFamily="18" charset="0"/>
              </a:rPr>
              <a:t>Simplicity:</a:t>
            </a:r>
            <a:r>
              <a:rPr lang="en-US" sz="1800">
                <a:latin typeface="Times New Roman" panose="02020603050405020304" pitchFamily="18" charset="0"/>
                <a:cs typeface="Times New Roman" panose="02020603050405020304" pitchFamily="18" charset="0"/>
              </a:rPr>
              <a:t> The Polybius cipher is very simple and easy to implement. It's based on a straightforward grid system.</a:t>
            </a:r>
            <a:endParaRPr lang="en-US" sz="1800">
              <a:latin typeface="Times New Roman" panose="02020603050405020304" pitchFamily="18" charset="0"/>
              <a:cs typeface="Times New Roman" panose="02020603050405020304" pitchFamily="18" charset="0"/>
            </a:endParaRPr>
          </a:p>
          <a:p>
            <a:pPr marL="0" indent="0">
              <a:lnSpc>
                <a:spcPct val="110000"/>
              </a:lnSpc>
              <a:buNone/>
            </a:pPr>
            <a:r>
              <a:rPr lang="en-US" sz="1800" b="1">
                <a:latin typeface="Times New Roman" panose="02020603050405020304" pitchFamily="18" charset="0"/>
                <a:cs typeface="Times New Roman" panose="02020603050405020304" pitchFamily="18" charset="0"/>
              </a:rPr>
              <a:t>Resistant to Frequency Analysis: </a:t>
            </a:r>
            <a:r>
              <a:rPr lang="en-US" sz="1800">
                <a:latin typeface="Times New Roman" panose="02020603050405020304" pitchFamily="18" charset="0"/>
                <a:cs typeface="Times New Roman" panose="02020603050405020304" pitchFamily="18" charset="0"/>
              </a:rPr>
              <a:t>Similar to the Vigenère cipher, the Polybius cipher doesn't have frequency patterns that can be exploited.</a:t>
            </a:r>
            <a:endParaRPr lang="en-US" sz="1800">
              <a:latin typeface="Times New Roman" panose="02020603050405020304" pitchFamily="18" charset="0"/>
              <a:cs typeface="Times New Roman" panose="02020603050405020304" pitchFamily="18" charset="0"/>
            </a:endParaRPr>
          </a:p>
          <a:p>
            <a:pPr>
              <a:lnSpc>
                <a:spcPct val="70000"/>
              </a:lnSpc>
            </a:pPr>
            <a:endParaRPr lang="en-US" sz="1800" b="1"/>
          </a:p>
          <a:p>
            <a:pPr marL="0" indent="0">
              <a:lnSpc>
                <a:spcPct val="70000"/>
              </a:lnSpc>
              <a:buNone/>
            </a:pPr>
            <a:r>
              <a:rPr lang="en-US" sz="1800" b="1"/>
              <a:t>Limitations:</a:t>
            </a:r>
            <a:endParaRPr lang="en-US" sz="1800" b="1"/>
          </a:p>
          <a:p>
            <a:pPr marL="0" indent="0">
              <a:lnSpc>
                <a:spcPct val="110000"/>
              </a:lnSpc>
              <a:buNone/>
            </a:pPr>
            <a:r>
              <a:rPr lang="en-US" sz="1800" b="1">
                <a:latin typeface="Times New Roman" panose="02020603050405020304" pitchFamily="18" charset="0"/>
                <a:cs typeface="Times New Roman" panose="02020603050405020304" pitchFamily="18" charset="0"/>
              </a:rPr>
              <a:t>Lack of Security:</a:t>
            </a:r>
            <a:r>
              <a:rPr lang="en-US" sz="1800">
                <a:latin typeface="Times New Roman" panose="02020603050405020304" pitchFamily="18" charset="0"/>
                <a:cs typeface="Times New Roman" panose="02020603050405020304" pitchFamily="18" charset="0"/>
              </a:rPr>
              <a:t> The Polybius cipher is not very secure, especially against modern cryptographic techniques. It can be easily broken using techniques like frequency analysis or crib-dragging attacks.</a:t>
            </a:r>
            <a:endParaRPr lang="en-US" sz="1800">
              <a:latin typeface="Times New Roman" panose="02020603050405020304" pitchFamily="18" charset="0"/>
              <a:cs typeface="Times New Roman" panose="02020603050405020304" pitchFamily="18" charset="0"/>
            </a:endParaRPr>
          </a:p>
          <a:p>
            <a:pPr marL="0" indent="0">
              <a:lnSpc>
                <a:spcPct val="110000"/>
              </a:lnSpc>
              <a:buNone/>
            </a:pPr>
            <a:endParaRPr lang="en-US" sz="1800">
              <a:latin typeface="Times New Roman" panose="02020603050405020304" pitchFamily="18" charset="0"/>
              <a:cs typeface="Times New Roman" panose="02020603050405020304" pitchFamily="18" charset="0"/>
            </a:endParaRPr>
          </a:p>
          <a:p>
            <a:pPr marL="0" indent="0">
              <a:lnSpc>
                <a:spcPct val="110000"/>
              </a:lnSpc>
              <a:buNone/>
            </a:pPr>
            <a:r>
              <a:rPr lang="en-US" sz="1800" b="1">
                <a:latin typeface="Times New Roman" panose="02020603050405020304" pitchFamily="18" charset="0"/>
                <a:cs typeface="Times New Roman" panose="02020603050405020304" pitchFamily="18" charset="0"/>
              </a:rPr>
              <a:t>Limited Key Space: </a:t>
            </a:r>
            <a:r>
              <a:rPr lang="en-US" sz="1800">
                <a:latin typeface="Times New Roman" panose="02020603050405020304" pitchFamily="18" charset="0"/>
                <a:cs typeface="Times New Roman" panose="02020603050405020304" pitchFamily="18" charset="0"/>
              </a:rPr>
              <a:t>The key space for the Polybius cipher is relatively small. There are a limited number of arrangements for the grid, which makes it susceptible to brute-force attacks.</a:t>
            </a:r>
            <a:endParaRPr lang="en-US" sz="1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purpose of this study is to investigate the feasibility, security, and performance of a novel hybrid cryptography system that combines the qualities of the Vigenère and Polybius ciphers. The major goal is to create an innovative cryptographic approach that takes advantage of the historical context and unique qualities of these classical ciphers to improve data secrecy and resistance to modern cryptanalysis tools. We hope to accomplish the following objectives with this research:</a:t>
            </a:r>
            <a:endParaRPr lang="en-US"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Develop a hybrid cryptography system combining Vigenère and Polybius ciphers.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Enable encryption and decryption processes using user-provided keywords.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Implement the Vigenère cipher for polyalphabetic substitution.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Integrate the Polybius cipher for fractionating plaintext characters.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Ensure seamless encryption and decryption workflows.</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Provide error handling mechanisms for incorrect inputs or decryption attempts.</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endParaRPr lang="en-US" dirty="0"/>
          </a:p>
        </p:txBody>
      </p:sp>
      <p:sp>
        <p:nvSpPr>
          <p:cNvPr id="3" name="Content Placeholder 2"/>
          <p:cNvSpPr>
            <a:spLocks noGrp="1"/>
          </p:cNvSpPr>
          <p:nvPr>
            <p:ph idx="1"/>
          </p:nvPr>
        </p:nvSpPr>
        <p:spPr>
          <a:xfrm>
            <a:off x="838200" y="1409065"/>
            <a:ext cx="10515600" cy="4768215"/>
          </a:xfrm>
        </p:spPr>
        <p:txBody>
          <a:bodyPr>
            <a:normAutofit fontScale="25000"/>
          </a:bodyPr>
          <a:lstStyle/>
          <a:p>
            <a:pPr algn="just">
              <a:lnSpc>
                <a:spcPct val="131000"/>
              </a:lnSpc>
            </a:pPr>
            <a:r>
              <a:rPr lang="en-IN" sz="7200" b="1" u="sng" dirty="0">
                <a:effectLst/>
                <a:latin typeface="Times New Roman" panose="02020603050405020304" pitchFamily="18" charset="0"/>
                <a:ea typeface="Times New Roman" panose="02020603050405020304" pitchFamily="18" charset="0"/>
              </a:rPr>
              <a:t>1. Vigenère Cipher Component:</a:t>
            </a:r>
            <a:endParaRPr lang="en-IN" sz="7200" b="1" u="sng" dirty="0">
              <a:effectLst/>
              <a:latin typeface="Times New Roman" panose="02020603050405020304" pitchFamily="18" charset="0"/>
              <a:ea typeface="Times New Roman" panose="02020603050405020304" pitchFamily="18" charset="0"/>
            </a:endParaRPr>
          </a:p>
          <a:p>
            <a:pPr algn="just">
              <a:lnSpc>
                <a:spcPct val="131000"/>
              </a:lnSpc>
            </a:pPr>
            <a:r>
              <a:rPr lang="en-IN" sz="7200" b="1" dirty="0">
                <a:effectLst/>
                <a:latin typeface="Times New Roman" panose="02020603050405020304" pitchFamily="18" charset="0"/>
                <a:ea typeface="Times New Roman" panose="02020603050405020304" pitchFamily="18" charset="0"/>
              </a:rPr>
              <a:t>Description</a:t>
            </a:r>
            <a:r>
              <a:rPr lang="en-IN" sz="7200" dirty="0">
                <a:effectLst/>
                <a:latin typeface="Times New Roman" panose="02020603050405020304" pitchFamily="18" charset="0"/>
                <a:ea typeface="Times New Roman" panose="02020603050405020304" pitchFamily="18" charset="0"/>
              </a:rPr>
              <a:t>:</a:t>
            </a:r>
            <a:endParaRPr lang="en-IN" sz="7200" dirty="0">
              <a:effectLst/>
              <a:latin typeface="Times New Roman" panose="02020603050405020304" pitchFamily="18" charset="0"/>
              <a:ea typeface="Times New Roman" panose="02020603050405020304" pitchFamily="18" charset="0"/>
            </a:endParaRPr>
          </a:p>
          <a:p>
            <a:pPr algn="just">
              <a:lnSpc>
                <a:spcPct val="131000"/>
              </a:lnSpc>
            </a:pPr>
            <a:r>
              <a:rPr lang="en-IN" sz="7200" dirty="0">
                <a:effectLst/>
                <a:latin typeface="Times New Roman" panose="02020603050405020304" pitchFamily="18" charset="0"/>
                <a:ea typeface="Times New Roman" panose="02020603050405020304" pitchFamily="18" charset="0"/>
              </a:rPr>
              <a:t>The Vigenère cipher is a method of encrypting alphabetic text by using a simple form of polyalphabetic substitution. It uses a keyword to shift letters in a message.</a:t>
            </a:r>
            <a:endParaRPr lang="en-IN" sz="7200" dirty="0">
              <a:effectLst/>
              <a:latin typeface="Times New Roman" panose="02020603050405020304" pitchFamily="18" charset="0"/>
              <a:ea typeface="Times New Roman" panose="02020603050405020304" pitchFamily="18" charset="0"/>
            </a:endParaRPr>
          </a:p>
          <a:p>
            <a:pPr algn="just">
              <a:lnSpc>
                <a:spcPct val="131000"/>
              </a:lnSpc>
            </a:pPr>
            <a:r>
              <a:rPr lang="en-IN" sz="7200" b="1" dirty="0">
                <a:effectLst/>
                <a:latin typeface="Times New Roman" panose="02020603050405020304" pitchFamily="18" charset="0"/>
                <a:ea typeface="Times New Roman" panose="02020603050405020304" pitchFamily="18" charset="0"/>
              </a:rPr>
              <a:t>Implementation:</a:t>
            </a:r>
            <a:r>
              <a:rPr lang="en-IN" sz="7200" dirty="0">
                <a:effectLst/>
                <a:latin typeface="Times New Roman" panose="02020603050405020304" pitchFamily="18" charset="0"/>
                <a:ea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endParaRPr>
          </a:p>
          <a:p>
            <a:pPr algn="just">
              <a:lnSpc>
                <a:spcPct val="131000"/>
              </a:lnSpc>
            </a:pPr>
            <a:r>
              <a:rPr lang="en-IN" sz="7200" dirty="0">
                <a:effectLst/>
                <a:latin typeface="Times New Roman" panose="02020603050405020304" pitchFamily="18" charset="0"/>
                <a:ea typeface="Times New Roman" panose="02020603050405020304" pitchFamily="18" charset="0"/>
              </a:rPr>
              <a:t>The system will take a keyword (e.g., "FROG") as input.</a:t>
            </a:r>
            <a:endParaRPr lang="en-IN" sz="7200" dirty="0">
              <a:effectLst/>
              <a:latin typeface="Times New Roman" panose="02020603050405020304" pitchFamily="18" charset="0"/>
              <a:ea typeface="Times New Roman" panose="02020603050405020304" pitchFamily="18" charset="0"/>
            </a:endParaRPr>
          </a:p>
          <a:p>
            <a:pPr algn="just">
              <a:lnSpc>
                <a:spcPct val="131000"/>
              </a:lnSpc>
            </a:pPr>
            <a:r>
              <a:rPr lang="en-IN" sz="7200" dirty="0">
                <a:effectLst/>
                <a:latin typeface="Times New Roman" panose="02020603050405020304" pitchFamily="18" charset="0"/>
                <a:ea typeface="Times New Roman" panose="02020603050405020304" pitchFamily="18" charset="0"/>
              </a:rPr>
              <a:t>Extend the keyword to match the length of the plaintext message.</a:t>
            </a:r>
            <a:endParaRPr lang="en-IN" sz="7200" dirty="0">
              <a:effectLst/>
              <a:latin typeface="Times New Roman" panose="02020603050405020304" pitchFamily="18" charset="0"/>
              <a:ea typeface="Times New Roman" panose="02020603050405020304" pitchFamily="18" charset="0"/>
            </a:endParaRPr>
          </a:p>
          <a:p>
            <a:pPr algn="just">
              <a:lnSpc>
                <a:spcPct val="131000"/>
              </a:lnSpc>
            </a:pPr>
            <a:r>
              <a:rPr lang="en-IN" sz="7200" dirty="0">
                <a:effectLst/>
                <a:latin typeface="Times New Roman" panose="02020603050405020304" pitchFamily="18" charset="0"/>
                <a:ea typeface="Times New Roman" panose="02020603050405020304" pitchFamily="18" charset="0"/>
              </a:rPr>
              <a:t>Encrypt the message using the Vigenère cipher algorithm.</a:t>
            </a:r>
            <a:endParaRPr lang="en-IN" sz="7200" dirty="0">
              <a:effectLst/>
              <a:latin typeface="Times New Roman" panose="02020603050405020304" pitchFamily="18" charset="0"/>
              <a:ea typeface="Times New Roman" panose="02020603050405020304" pitchFamily="18" charset="0"/>
            </a:endParaRPr>
          </a:p>
          <a:p>
            <a:pPr algn="just">
              <a:lnSpc>
                <a:spcPct val="131000"/>
              </a:lnSpc>
            </a:pPr>
            <a:r>
              <a:rPr lang="en-IN" sz="7200" b="1" dirty="0">
                <a:effectLst/>
                <a:latin typeface="Times New Roman" panose="02020603050405020304" pitchFamily="18" charset="0"/>
                <a:ea typeface="Times New Roman" panose="02020603050405020304" pitchFamily="18" charset="0"/>
              </a:rPr>
              <a:t>Key Generation:</a:t>
            </a:r>
            <a:endParaRPr lang="en-IN" sz="7200" b="1" dirty="0">
              <a:effectLst/>
              <a:latin typeface="Times New Roman" panose="02020603050405020304" pitchFamily="18" charset="0"/>
              <a:ea typeface="Times New Roman" panose="02020603050405020304" pitchFamily="18" charset="0"/>
            </a:endParaRPr>
          </a:p>
          <a:p>
            <a:pPr algn="just">
              <a:lnSpc>
                <a:spcPct val="131000"/>
              </a:lnSpc>
            </a:pPr>
            <a:r>
              <a:rPr lang="en-IN" sz="7200" dirty="0">
                <a:effectLst/>
                <a:latin typeface="Times New Roman" panose="02020603050405020304" pitchFamily="18" charset="0"/>
                <a:ea typeface="Times New Roman" panose="02020603050405020304" pitchFamily="18" charset="0"/>
              </a:rPr>
              <a:t>The user provides the keyword.</a:t>
            </a:r>
            <a:endParaRPr lang="en-US" sz="72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79170"/>
            <a:ext cx="10515600" cy="5198110"/>
          </a:xfrm>
        </p:spPr>
        <p:txBody>
          <a:bodyPr>
            <a:normAutofit fontScale="25000"/>
          </a:bodyPr>
          <a:p>
            <a:pPr marL="0" indent="0" algn="just">
              <a:lnSpc>
                <a:spcPct val="141000"/>
              </a:lnSpc>
              <a:buNone/>
            </a:pPr>
            <a:r>
              <a:rPr lang="en-IN" sz="7200" b="1" dirty="0">
                <a:effectLst/>
                <a:latin typeface="Times New Roman" panose="02020603050405020304" pitchFamily="18" charset="0"/>
                <a:ea typeface="Times New Roman" panose="02020603050405020304" pitchFamily="18" charset="0"/>
                <a:sym typeface="+mn-ea"/>
              </a:rPr>
              <a:t>Encryption Process:</a:t>
            </a:r>
            <a:endParaRPr lang="en-IN" sz="7200" b="1" dirty="0">
              <a:effectLst/>
              <a:latin typeface="Times New Roman" panose="02020603050405020304" pitchFamily="18" charset="0"/>
              <a:ea typeface="Times New Roman" panose="02020603050405020304" pitchFamily="18" charset="0"/>
            </a:endParaRPr>
          </a:p>
          <a:p>
            <a:pPr algn="just">
              <a:lnSpc>
                <a:spcPct val="141000"/>
              </a:lnSpc>
            </a:pPr>
            <a:r>
              <a:rPr lang="en-IN" sz="7200" dirty="0">
                <a:effectLst/>
                <a:latin typeface="Times New Roman" panose="02020603050405020304" pitchFamily="18" charset="0"/>
                <a:ea typeface="Times New Roman" panose="02020603050405020304" pitchFamily="18" charset="0"/>
                <a:sym typeface="+mn-ea"/>
              </a:rPr>
              <a:t>Use the Vigenère cipher algorithm to encrypt the message.</a:t>
            </a:r>
            <a:endParaRPr lang="en-IN" sz="7200" dirty="0">
              <a:effectLst/>
              <a:latin typeface="Times New Roman" panose="02020603050405020304" pitchFamily="18" charset="0"/>
              <a:ea typeface="Times New Roman" panose="02020603050405020304" pitchFamily="18" charset="0"/>
            </a:endParaRPr>
          </a:p>
          <a:p>
            <a:pPr algn="just">
              <a:lnSpc>
                <a:spcPct val="141000"/>
              </a:lnSpc>
            </a:pPr>
            <a:r>
              <a:rPr lang="en-IN" sz="7200" b="1" dirty="0">
                <a:effectLst/>
                <a:latin typeface="Times New Roman" panose="02020603050405020304" pitchFamily="18" charset="0"/>
                <a:ea typeface="Times New Roman" panose="02020603050405020304" pitchFamily="18" charset="0"/>
                <a:sym typeface="+mn-ea"/>
              </a:rPr>
              <a:t>Decryption Process:</a:t>
            </a:r>
            <a:endParaRPr lang="en-IN" sz="7200" b="1" dirty="0">
              <a:effectLst/>
              <a:latin typeface="Times New Roman" panose="02020603050405020304" pitchFamily="18" charset="0"/>
              <a:ea typeface="Times New Roman" panose="02020603050405020304" pitchFamily="18" charset="0"/>
            </a:endParaRPr>
          </a:p>
          <a:p>
            <a:pPr algn="just">
              <a:lnSpc>
                <a:spcPct val="141000"/>
              </a:lnSpc>
            </a:pPr>
            <a:r>
              <a:rPr lang="en-IN" sz="7200" dirty="0">
                <a:effectLst/>
                <a:latin typeface="Times New Roman" panose="02020603050405020304" pitchFamily="18" charset="0"/>
                <a:ea typeface="Times New Roman" panose="02020603050405020304" pitchFamily="18" charset="0"/>
                <a:sym typeface="+mn-ea"/>
              </a:rPr>
              <a:t>Use the Vigenère cipher algorithm with the same keyword for decryption.</a:t>
            </a:r>
            <a:endParaRPr lang="en-IN" sz="7200" dirty="0">
              <a:effectLst/>
              <a:latin typeface="Times New Roman" panose="02020603050405020304" pitchFamily="18" charset="0"/>
              <a:ea typeface="Times New Roman" panose="02020603050405020304" pitchFamily="18" charset="0"/>
            </a:endParaRPr>
          </a:p>
          <a:p>
            <a:pPr algn="just">
              <a:lnSpc>
                <a:spcPct val="141000"/>
              </a:lnSpc>
            </a:pPr>
            <a:r>
              <a:rPr lang="en-IN" sz="7200" b="1" u="sng" dirty="0">
                <a:effectLst/>
                <a:latin typeface="Times New Roman" panose="02020603050405020304" pitchFamily="18" charset="0"/>
                <a:ea typeface="Times New Roman" panose="02020603050405020304" pitchFamily="18" charset="0"/>
                <a:sym typeface="+mn-ea"/>
              </a:rPr>
              <a:t>2. Polybius Cipher Component:</a:t>
            </a:r>
            <a:endParaRPr lang="en-IN" sz="7200" b="1" u="sng" dirty="0">
              <a:effectLst/>
              <a:latin typeface="Times New Roman" panose="02020603050405020304" pitchFamily="18" charset="0"/>
              <a:ea typeface="Times New Roman" panose="02020603050405020304" pitchFamily="18" charset="0"/>
            </a:endParaRPr>
          </a:p>
          <a:p>
            <a:pPr algn="just">
              <a:lnSpc>
                <a:spcPct val="141000"/>
              </a:lnSpc>
            </a:pPr>
            <a:r>
              <a:rPr lang="en-IN" sz="7200" b="1" dirty="0">
                <a:effectLst/>
                <a:latin typeface="Times New Roman" panose="02020603050405020304" pitchFamily="18" charset="0"/>
                <a:ea typeface="Times New Roman" panose="02020603050405020304" pitchFamily="18" charset="0"/>
                <a:sym typeface="+mn-ea"/>
              </a:rPr>
              <a:t>Description:</a:t>
            </a:r>
            <a:endParaRPr lang="en-IN" sz="7200" b="1" dirty="0">
              <a:effectLst/>
              <a:latin typeface="Times New Roman" panose="02020603050405020304" pitchFamily="18" charset="0"/>
              <a:ea typeface="Times New Roman" panose="02020603050405020304" pitchFamily="18" charset="0"/>
            </a:endParaRPr>
          </a:p>
          <a:p>
            <a:pPr algn="just">
              <a:lnSpc>
                <a:spcPct val="141000"/>
              </a:lnSpc>
            </a:pPr>
            <a:r>
              <a:rPr lang="en-IN" sz="7200" dirty="0">
                <a:effectLst/>
                <a:latin typeface="Times New Roman" panose="02020603050405020304" pitchFamily="18" charset="0"/>
                <a:ea typeface="Times New Roman" panose="02020603050405020304" pitchFamily="18" charset="0"/>
                <a:sym typeface="+mn-ea"/>
              </a:rPr>
              <a:t>The Polybius square is a method for fractionating plaintext characters so that they can be represented by a smaller set of symbols.</a:t>
            </a:r>
            <a:endParaRPr lang="en-IN" sz="7200" dirty="0">
              <a:effectLst/>
              <a:latin typeface="Times New Roman" panose="02020603050405020304" pitchFamily="18" charset="0"/>
              <a:ea typeface="Times New Roman" panose="02020603050405020304" pitchFamily="18" charset="0"/>
            </a:endParaRPr>
          </a:p>
          <a:p>
            <a:pPr algn="just">
              <a:lnSpc>
                <a:spcPct val="141000"/>
              </a:lnSpc>
            </a:pPr>
            <a:r>
              <a:rPr lang="en-IN" sz="7200" b="1" dirty="0">
                <a:effectLst/>
                <a:latin typeface="Times New Roman" panose="02020603050405020304" pitchFamily="18" charset="0"/>
                <a:ea typeface="Times New Roman" panose="02020603050405020304" pitchFamily="18" charset="0"/>
                <a:sym typeface="+mn-ea"/>
              </a:rPr>
              <a:t>Implementation:</a:t>
            </a:r>
            <a:endParaRPr lang="en-IN" sz="7200" b="1" dirty="0">
              <a:effectLst/>
              <a:latin typeface="Times New Roman" panose="02020603050405020304" pitchFamily="18" charset="0"/>
              <a:ea typeface="Times New Roman" panose="02020603050405020304" pitchFamily="18" charset="0"/>
            </a:endParaRPr>
          </a:p>
          <a:p>
            <a:pPr algn="just">
              <a:lnSpc>
                <a:spcPct val="141000"/>
              </a:lnSpc>
            </a:pPr>
            <a:r>
              <a:rPr lang="en-IN" sz="7200" dirty="0">
                <a:effectLst/>
                <a:latin typeface="Times New Roman" panose="02020603050405020304" pitchFamily="18" charset="0"/>
                <a:ea typeface="Times New Roman" panose="02020603050405020304" pitchFamily="18" charset="0"/>
                <a:sym typeface="+mn-ea"/>
              </a:rPr>
              <a:t>Create a 5x5 grid with letters (excluding 'J') and numbers (1-5).</a:t>
            </a:r>
            <a:endParaRPr lang="en-IN" sz="7200" dirty="0">
              <a:effectLst/>
              <a:latin typeface="Times New Roman" panose="02020603050405020304" pitchFamily="18" charset="0"/>
              <a:ea typeface="Times New Roman" panose="02020603050405020304" pitchFamily="18" charset="0"/>
            </a:endParaRPr>
          </a:p>
          <a:p>
            <a:pPr algn="just">
              <a:lnSpc>
                <a:spcPct val="141000"/>
              </a:lnSpc>
            </a:pPr>
            <a:r>
              <a:rPr lang="en-IN" sz="7200" dirty="0">
                <a:effectLst/>
                <a:latin typeface="Times New Roman" panose="02020603050405020304" pitchFamily="18" charset="0"/>
                <a:ea typeface="Times New Roman" panose="02020603050405020304" pitchFamily="18" charset="0"/>
                <a:sym typeface="+mn-ea"/>
              </a:rPr>
              <a:t>Map each letter of the alphabet and numbers to coordinates on this grid.</a:t>
            </a:r>
            <a:endParaRPr lang="en-IN" sz="7200" dirty="0">
              <a:effectLst/>
              <a:latin typeface="Times New Roman" panose="02020603050405020304" pitchFamily="18" charset="0"/>
              <a:ea typeface="Times New Roman" panose="02020603050405020304" pitchFamily="18" charset="0"/>
            </a:endParaRPr>
          </a:p>
          <a:p>
            <a:pPr algn="just">
              <a:lnSpc>
                <a:spcPct val="141000"/>
              </a:lnSpc>
            </a:pPr>
            <a:endParaRPr lang="en-US" sz="7200"/>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18262</Words>
  <Application>WPS Presentation</Application>
  <PresentationFormat>Widescreen</PresentationFormat>
  <Paragraphs>429</Paragraphs>
  <Slides>30</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30</vt:i4>
      </vt:variant>
    </vt:vector>
  </HeadingPairs>
  <TitlesOfParts>
    <vt:vector size="50" baseType="lpstr">
      <vt:lpstr>Arial</vt:lpstr>
      <vt:lpstr>SimSun</vt:lpstr>
      <vt:lpstr>Wingdings</vt:lpstr>
      <vt:lpstr>Calibri</vt:lpstr>
      <vt:lpstr>King</vt:lpstr>
      <vt:lpstr>Segoe Print</vt:lpstr>
      <vt:lpstr>Casper</vt:lpstr>
      <vt:lpstr>Yu Gothic UI</vt:lpstr>
      <vt:lpstr>Karla</vt:lpstr>
      <vt:lpstr>Times New Roman</vt:lpstr>
      <vt:lpstr>Arial Black</vt:lpstr>
      <vt:lpstr>Raleway ExtraBold</vt:lpstr>
      <vt:lpstr>Times New Roman</vt:lpstr>
      <vt:lpstr>Microsoft YaHei</vt:lpstr>
      <vt:lpstr>Arial Unicode MS</vt:lpstr>
      <vt:lpstr>Calibri Light</vt:lpstr>
      <vt:lpstr>Calibri</vt:lpstr>
      <vt:lpstr>1_Office Theme</vt:lpstr>
      <vt:lpstr>2_Office Theme</vt:lpstr>
      <vt:lpstr>Contents Slide Master</vt:lpstr>
      <vt:lpstr>PowerPoint 演示文稿</vt:lpstr>
      <vt:lpstr>Outline</vt:lpstr>
      <vt:lpstr>Introduction to Project</vt:lpstr>
      <vt:lpstr>PowerPoint 演示文稿</vt:lpstr>
      <vt:lpstr>Problem Statement</vt:lpstr>
      <vt:lpstr>PowerPoint 演示文稿</vt:lpstr>
      <vt:lpstr>Objectives of the Work</vt:lpstr>
      <vt:lpstr>Methodology used</vt:lpstr>
      <vt:lpstr>PowerPoint 演示文稿</vt:lpstr>
      <vt:lpstr>.</vt:lpstr>
      <vt:lpstr>Analysis of Features</vt:lpstr>
      <vt:lpstr> Literature Survey</vt:lpstr>
      <vt:lpstr>PowerPoint 演示文稿</vt:lpstr>
      <vt:lpstr>PowerPoint 演示文稿</vt:lpstr>
      <vt:lpstr>PowerPoint 演示文稿</vt:lpstr>
      <vt:lpstr>PowerPoint 演示文稿</vt:lpstr>
      <vt:lpstr>PowerPoint 演示文稿</vt:lpstr>
      <vt:lpstr>PowerPoint 演示文稿</vt:lpstr>
      <vt:lpstr>Results and Outputs</vt:lpstr>
      <vt:lpstr>Conclusion</vt:lpstr>
      <vt:lpstr>PowerPoint 演示文稿</vt:lpstr>
      <vt:lpstr>Future Scope</vt:lpstr>
      <vt:lpstr>References</vt:lpstr>
      <vt:lpstr>Features/Characteristics identification</vt:lpstr>
      <vt:lpstr>.</vt:lpstr>
      <vt:lpstr>Constraint Identification</vt:lpstr>
      <vt:lpstr>.</vt:lpstr>
      <vt:lpstr>Analysis of Features and finalization subject to constraints</vt:lpstr>
      <vt:lpstr>.</vt:lpstr>
      <vt:lpstr>Design Selection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khush</cp:lastModifiedBy>
  <cp:revision>502</cp:revision>
  <dcterms:created xsi:type="dcterms:W3CDTF">2019-01-09T10:33:00Z</dcterms:created>
  <dcterms:modified xsi:type="dcterms:W3CDTF">2023-10-09T07:39:59Z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9BE9572D74AC4279B3A20E00AD31D556_12</vt:lpwstr>
  </property>
  <property fmtid="{D5CDD505-2E9C-101B-9397-08002B2CF9AE}" pid="3" name="KSOProductBuildVer">
    <vt:lpwstr>1033-12.2.0.13215</vt:lpwstr>
  </property>
</Properties>
</file>