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60" r:id="rId4"/>
    <p:sldId id="270" r:id="rId5"/>
    <p:sldId id="261" r:id="rId6"/>
    <p:sldId id="262" r:id="rId7"/>
    <p:sldId id="263" r:id="rId8"/>
    <p:sldId id="264" r:id="rId9"/>
    <p:sldId id="265" r:id="rId10"/>
    <p:sldId id="283" r:id="rId11"/>
    <p:sldId id="266" r:id="rId12"/>
    <p:sldId id="269" r:id="rId13"/>
    <p:sldId id="268" r:id="rId14"/>
    <p:sldId id="271" r:id="rId15"/>
    <p:sldId id="273" r:id="rId16"/>
    <p:sldId id="279" r:id="rId17"/>
    <p:sldId id="267" r:id="rId18"/>
    <p:sldId id="274" r:id="rId19"/>
    <p:sldId id="275" r:id="rId20"/>
    <p:sldId id="280" r:id="rId21"/>
    <p:sldId id="276" r:id="rId22"/>
    <p:sldId id="281"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30D12-C53F-4B75-A561-ECFC407EE685}">
          <p14:sldIdLst>
            <p14:sldId id="256"/>
            <p14:sldId id="257"/>
            <p14:sldId id="260"/>
            <p14:sldId id="270"/>
          </p14:sldIdLst>
        </p14:section>
        <p14:section name="Untitled Section" id="{103DA84F-794C-4372-88BF-B83E483E3B1B}">
          <p14:sldIdLst>
            <p14:sldId id="261"/>
            <p14:sldId id="262"/>
            <p14:sldId id="263"/>
            <p14:sldId id="264"/>
            <p14:sldId id="265"/>
            <p14:sldId id="283"/>
            <p14:sldId id="266"/>
            <p14:sldId id="269"/>
            <p14:sldId id="268"/>
            <p14:sldId id="271"/>
            <p14:sldId id="273"/>
            <p14:sldId id="279"/>
            <p14:sldId id="267"/>
            <p14:sldId id="274"/>
            <p14:sldId id="275"/>
            <p14:sldId id="280"/>
            <p14:sldId id="276"/>
            <p14:sldId id="281"/>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4" d="100"/>
          <a:sy n="104" d="100"/>
        </p:scale>
        <p:origin x="1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26FD-FFB4-358A-8ED8-0782A6C00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0B63E1-7EE8-F988-E657-C3E05A9E7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8635F7-BCDA-B308-1F35-C2B68C856DA0}"/>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5" name="Footer Placeholder 4">
            <a:extLst>
              <a:ext uri="{FF2B5EF4-FFF2-40B4-BE49-F238E27FC236}">
                <a16:creationId xmlns:a16="http://schemas.microsoft.com/office/drawing/2014/main" id="{AEA0107F-ECF2-2370-05DF-DF0A841CC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A8691-2AA5-9C10-C48C-7CD670F41C8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637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65B7-DD5C-7922-A908-99B0B3C8F5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4708E3-7BEC-7566-124A-9CD2DE8732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A7BCA-CCC3-F140-30BB-A25657678BC1}"/>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5" name="Footer Placeholder 4">
            <a:extLst>
              <a:ext uri="{FF2B5EF4-FFF2-40B4-BE49-F238E27FC236}">
                <a16:creationId xmlns:a16="http://schemas.microsoft.com/office/drawing/2014/main" id="{86237DD9-0F00-60BB-4DD7-F480C2225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0B99-85A6-8D81-F998-FA3D783BE991}"/>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1315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5F1EE-2B90-FA7F-D816-73349D66C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6FD71B-2FEF-057F-B32E-166BEA491F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B8AE2-696C-A8A2-28C5-FD468E642935}"/>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5" name="Footer Placeholder 4">
            <a:extLst>
              <a:ext uri="{FF2B5EF4-FFF2-40B4-BE49-F238E27FC236}">
                <a16:creationId xmlns:a16="http://schemas.microsoft.com/office/drawing/2014/main" id="{0414A3EC-72B0-784B-AC6E-E79D368BA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2EAC0-CD6B-DCDF-62A1-F26C05B62B72}"/>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9209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E56E-0B82-6493-F317-199B62A4F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30AD1-4A62-3D6E-0CFF-44BE6C26E2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E683F-545B-D59D-2BF2-CB39A6E072AD}"/>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5" name="Footer Placeholder 4">
            <a:extLst>
              <a:ext uri="{FF2B5EF4-FFF2-40B4-BE49-F238E27FC236}">
                <a16:creationId xmlns:a16="http://schemas.microsoft.com/office/drawing/2014/main" id="{3C65F593-C895-F565-A527-77E61312A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8D4A0-FF74-9D5B-71BC-D85ACABBE380}"/>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6686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3F26-3359-CD10-A4B6-D7FB4A00C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927078-11AD-8DA0-1D37-D1064A1B02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A4AD2-39D4-F149-CEDA-D1252B5D9217}"/>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5" name="Footer Placeholder 4">
            <a:extLst>
              <a:ext uri="{FF2B5EF4-FFF2-40B4-BE49-F238E27FC236}">
                <a16:creationId xmlns:a16="http://schemas.microsoft.com/office/drawing/2014/main" id="{027FE71A-887D-88E8-50C3-5F5E1C49F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86430-CA54-A492-043E-09622993765B}"/>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3215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B368-A6BA-1D7D-71FD-5B5DEF33E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7E22E-3192-AB61-B34A-0B17E491C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7B2A1-32D9-276A-C7C3-00FA34DB2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03372-9DC2-8AFC-4670-E6B59141C08A}"/>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6" name="Footer Placeholder 5">
            <a:extLst>
              <a:ext uri="{FF2B5EF4-FFF2-40B4-BE49-F238E27FC236}">
                <a16:creationId xmlns:a16="http://schemas.microsoft.com/office/drawing/2014/main" id="{12185D9B-292D-378B-74A8-B371D25A7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E2C6C-6133-4EAC-A4C7-D3D8A1979D29}"/>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9829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5447-759B-C2F9-9194-4ED84022BE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0D110-DCC0-11FA-07D6-74388849C7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3C88E-1CDE-56D2-C955-E56C1513F7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6F2752-DE53-AEE9-1122-C07E5F57CD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D46F89-D9C5-849C-81AB-A1AA7AF3BB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9D60CC-43C8-6279-6A51-A4541B743976}"/>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8" name="Footer Placeholder 7">
            <a:extLst>
              <a:ext uri="{FF2B5EF4-FFF2-40B4-BE49-F238E27FC236}">
                <a16:creationId xmlns:a16="http://schemas.microsoft.com/office/drawing/2014/main" id="{BA7CE3ED-072F-0C4E-4204-7D6B7E38EA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2AF5D6-62D0-CDE5-DED7-9078E2E8EC9A}"/>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3748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8F95-ED35-25E3-2814-5590C6054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5D5E22-50DB-F987-069D-8F49385CA82E}"/>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4" name="Footer Placeholder 3">
            <a:extLst>
              <a:ext uri="{FF2B5EF4-FFF2-40B4-BE49-F238E27FC236}">
                <a16:creationId xmlns:a16="http://schemas.microsoft.com/office/drawing/2014/main" id="{0C0D15F4-B4B5-D11E-1AED-2046CECC0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14F1D-4A7B-5D7B-854B-C11FCEEAB41C}"/>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90874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520DD-2481-567E-5931-EA46A6929FF3}"/>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3" name="Footer Placeholder 2">
            <a:extLst>
              <a:ext uri="{FF2B5EF4-FFF2-40B4-BE49-F238E27FC236}">
                <a16:creationId xmlns:a16="http://schemas.microsoft.com/office/drawing/2014/main" id="{10294465-0CF4-AA19-DB6B-20BFA4A411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905F73-7E5B-5237-C3EC-34C408931E6A}"/>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8611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AEC6-4179-253D-5D2B-A6E1A4AF3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9BAFC8-E348-9EF0-98D3-13DB49BAA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1A8B53-9ACB-A07D-BEFB-C848FBE62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F4083-86C8-164E-522A-03C45DEC1510}"/>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6" name="Footer Placeholder 5">
            <a:extLst>
              <a:ext uri="{FF2B5EF4-FFF2-40B4-BE49-F238E27FC236}">
                <a16:creationId xmlns:a16="http://schemas.microsoft.com/office/drawing/2014/main" id="{B7933354-5B6A-423B-D513-FBCCC10EA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3A90F-929C-07A6-F9E6-E20BE59130E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228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47A8-13EF-32CE-469F-1E7284A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B1C3C6-C308-F41D-3BA2-E7C24807C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500A0B-000F-2D52-CAB5-F11DC29EB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31D22-5CAA-C930-55DD-368730CA16F1}"/>
              </a:ext>
            </a:extLst>
          </p:cNvPr>
          <p:cNvSpPr>
            <a:spLocks noGrp="1"/>
          </p:cNvSpPr>
          <p:nvPr>
            <p:ph type="dt" sz="half" idx="10"/>
          </p:nvPr>
        </p:nvSpPr>
        <p:spPr/>
        <p:txBody>
          <a:bodyPr/>
          <a:lstStyle/>
          <a:p>
            <a:fld id="{FD2766A6-3C10-4AB8-86A1-BB1F0CDA7EFE}" type="datetimeFigureOut">
              <a:rPr lang="en-US" smtClean="0"/>
              <a:t>3/10/2024</a:t>
            </a:fld>
            <a:endParaRPr lang="en-US"/>
          </a:p>
        </p:txBody>
      </p:sp>
      <p:sp>
        <p:nvSpPr>
          <p:cNvPr id="6" name="Footer Placeholder 5">
            <a:extLst>
              <a:ext uri="{FF2B5EF4-FFF2-40B4-BE49-F238E27FC236}">
                <a16:creationId xmlns:a16="http://schemas.microsoft.com/office/drawing/2014/main" id="{3FCC8E90-EF50-6F36-1664-ADA41070D6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A405E-2B5C-FBBD-6DED-A92DE759514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5823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9919F6-D211-0440-1471-D2A22B994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75647B-51F5-45AA-FFF6-BE8DB4BD7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62489-AA3B-EB15-E328-51F21DE581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2766A6-3C10-4AB8-86A1-BB1F0CDA7EFE}" type="datetimeFigureOut">
              <a:rPr lang="en-US" smtClean="0"/>
              <a:pPr/>
              <a:t>3/10/2024</a:t>
            </a:fld>
            <a:endParaRPr lang="en-US" dirty="0"/>
          </a:p>
        </p:txBody>
      </p:sp>
      <p:sp>
        <p:nvSpPr>
          <p:cNvPr id="5" name="Footer Placeholder 4">
            <a:extLst>
              <a:ext uri="{FF2B5EF4-FFF2-40B4-BE49-F238E27FC236}">
                <a16:creationId xmlns:a16="http://schemas.microsoft.com/office/drawing/2014/main" id="{52618D89-CDC7-2034-95C3-55DEDB3B8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83C781-A528-DA77-FF5F-D93B9238B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76403193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26B1-F3A7-781B-9329-95E97E504CED}"/>
              </a:ext>
            </a:extLst>
          </p:cNvPr>
          <p:cNvSpPr>
            <a:spLocks noGrp="1"/>
          </p:cNvSpPr>
          <p:nvPr>
            <p:ph type="ctrTitle"/>
          </p:nvPr>
        </p:nvSpPr>
        <p:spPr>
          <a:xfrm>
            <a:off x="838201" y="596644"/>
            <a:ext cx="6016888" cy="3435606"/>
          </a:xfrm>
        </p:spPr>
        <p:txBody>
          <a:bodyPr anchor="b">
            <a:normAutofit/>
          </a:bodyPr>
          <a:lstStyle/>
          <a:p>
            <a:r>
              <a:rPr lang="en-US" dirty="0"/>
              <a:t>SMART</a:t>
            </a:r>
            <a:br>
              <a:rPr lang="en-US" dirty="0"/>
            </a:br>
            <a:r>
              <a:rPr lang="en-US" dirty="0"/>
              <a:t>HOUSE AUTOMATION</a:t>
            </a:r>
          </a:p>
        </p:txBody>
      </p:sp>
      <p:sp>
        <p:nvSpPr>
          <p:cNvPr id="3" name="Subtitle 2">
            <a:extLst>
              <a:ext uri="{FF2B5EF4-FFF2-40B4-BE49-F238E27FC236}">
                <a16:creationId xmlns:a16="http://schemas.microsoft.com/office/drawing/2014/main" id="{FB841FFA-30E2-89B4-FA95-98A1EC79ADC2}"/>
              </a:ext>
            </a:extLst>
          </p:cNvPr>
          <p:cNvSpPr>
            <a:spLocks noGrp="1"/>
          </p:cNvSpPr>
          <p:nvPr>
            <p:ph type="subTitle" idx="1"/>
          </p:nvPr>
        </p:nvSpPr>
        <p:spPr>
          <a:xfrm>
            <a:off x="838201" y="4298950"/>
            <a:ext cx="6016888" cy="1920875"/>
          </a:xfrm>
        </p:spPr>
        <p:txBody>
          <a:bodyPr>
            <a:normAutofit/>
          </a:bodyPr>
          <a:lstStyle/>
          <a:p>
            <a:r>
              <a:rPr lang="en-US" b="0" i="0" u="none" strike="noStrike">
                <a:effectLst/>
                <a:latin typeface="Archivo"/>
              </a:rPr>
              <a:t>Presented by Group 3</a:t>
            </a:r>
            <a:r>
              <a:rPr lang="en-US" b="0" i="0">
                <a:effectLst/>
                <a:latin typeface="Archivo"/>
              </a:rPr>
              <a:t>​</a:t>
            </a:r>
            <a:endParaRPr lang="en-US"/>
          </a:p>
        </p:txBody>
      </p:sp>
      <p:pic>
        <p:nvPicPr>
          <p:cNvPr id="4" name="Picture 3" descr="A splash of colors on a white surface">
            <a:extLst>
              <a:ext uri="{FF2B5EF4-FFF2-40B4-BE49-F238E27FC236}">
                <a16:creationId xmlns:a16="http://schemas.microsoft.com/office/drawing/2014/main" id="{03B46111-442A-38EC-3036-6429CDF06451}"/>
              </a:ext>
            </a:extLst>
          </p:cNvPr>
          <p:cNvPicPr>
            <a:picLocks noChangeAspect="1"/>
          </p:cNvPicPr>
          <p:nvPr/>
        </p:nvPicPr>
        <p:blipFill>
          <a:blip r:embed="rId2"/>
          <a:stretch>
            <a:fillRect/>
          </a:stretch>
        </p:blipFill>
        <p:spPr>
          <a:xfrm>
            <a:off x="7690672" y="3605182"/>
            <a:ext cx="3541565" cy="2656174"/>
          </a:xfrm>
          <a:prstGeom prst="rect">
            <a:avLst/>
          </a:prstGeom>
        </p:spPr>
      </p:pic>
      <p:pic>
        <p:nvPicPr>
          <p:cNvPr id="5" name="Picture 4" descr="A splash of colors on a white surface">
            <a:extLst>
              <a:ext uri="{FF2B5EF4-FFF2-40B4-BE49-F238E27FC236}">
                <a16:creationId xmlns:a16="http://schemas.microsoft.com/office/drawing/2014/main" id="{5104A066-DE7B-F18D-7362-BEADB5ED6AB5}"/>
              </a:ext>
            </a:extLst>
          </p:cNvPr>
          <p:cNvPicPr>
            <a:picLocks noChangeAspect="1"/>
          </p:cNvPicPr>
          <p:nvPr/>
        </p:nvPicPr>
        <p:blipFill>
          <a:blip r:embed="rId3"/>
          <a:stretch>
            <a:fillRect/>
          </a:stretch>
        </p:blipFill>
        <p:spPr>
          <a:xfrm>
            <a:off x="7690672" y="596644"/>
            <a:ext cx="3541565" cy="2656174"/>
          </a:xfrm>
          <a:prstGeom prst="rect">
            <a:avLst/>
          </a:prstGeom>
        </p:spPr>
      </p:pic>
      <p:pic>
        <p:nvPicPr>
          <p:cNvPr id="6" name="Picture 2" descr="A close-up of a logo&#10;&#10;Description automatically generated">
            <a:extLst>
              <a:ext uri="{FF2B5EF4-FFF2-40B4-BE49-F238E27FC236}">
                <a16:creationId xmlns:a16="http://schemas.microsoft.com/office/drawing/2014/main" id="{87C724D2-511A-86A8-D07E-63D8575F47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8437" y="329944"/>
            <a:ext cx="2435357" cy="97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032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b="1" i="0" u="none" strike="noStrike" kern="1200">
                <a:solidFill>
                  <a:srgbClr val="FFFFFF"/>
                </a:solidFill>
                <a:effectLst/>
                <a:latin typeface="+mj-lt"/>
                <a:ea typeface="+mj-ea"/>
                <a:cs typeface="+mj-cs"/>
              </a:rPr>
              <a:t>Components</a:t>
            </a:r>
            <a:br>
              <a:rPr lang="en-US" sz="3700" b="1" i="0" u="none" strike="noStrike" kern="1200">
                <a:solidFill>
                  <a:srgbClr val="FFFFFF"/>
                </a:solidFill>
                <a:effectLst/>
                <a:latin typeface="+mj-lt"/>
                <a:ea typeface="+mj-ea"/>
                <a:cs typeface="+mj-cs"/>
              </a:rPr>
            </a:br>
            <a:r>
              <a:rPr lang="en-US" sz="3700" b="1" i="0" u="none" strike="noStrike" kern="1200">
                <a:solidFill>
                  <a:srgbClr val="FFFFFF"/>
                </a:solidFill>
                <a:effectLst/>
                <a:latin typeface="+mj-lt"/>
                <a:ea typeface="+mj-ea"/>
                <a:cs typeface="+mj-cs"/>
              </a:rPr>
              <a:t>and peripheral devices</a:t>
            </a:r>
            <a:r>
              <a:rPr lang="en-US" sz="3700" b="0" i="0" kern="1200">
                <a:solidFill>
                  <a:srgbClr val="FFFFFF"/>
                </a:solidFill>
                <a:effectLst/>
                <a:latin typeface="+mj-lt"/>
                <a:ea typeface="+mj-ea"/>
                <a:cs typeface="+mj-cs"/>
              </a:rPr>
              <a:t>​ ​</a:t>
            </a:r>
            <a:endParaRPr lang="en-US" sz="3700" kern="1200">
              <a:solidFill>
                <a:srgbClr val="FFFFFF"/>
              </a:solidFill>
              <a:latin typeface="+mj-lt"/>
              <a:ea typeface="+mj-ea"/>
              <a:cs typeface="+mj-cs"/>
            </a:endParaRP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5066" y="427595"/>
            <a:ext cx="2740718" cy="13067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DED64D-45DD-6574-04B1-788C03F4A65F}"/>
              </a:ext>
            </a:extLst>
          </p:cNvPr>
          <p:cNvSpPr txBox="1"/>
          <p:nvPr/>
        </p:nvSpPr>
        <p:spPr>
          <a:xfrm>
            <a:off x="660042" y="806824"/>
            <a:ext cx="2919738" cy="149411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ts val="1000"/>
              </a:spcBef>
              <a:spcAft>
                <a:spcPts val="60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D3A33261-8C5B-F670-8D1F-FF79A80C90CF}"/>
              </a:ext>
            </a:extLst>
          </p:cNvPr>
          <p:cNvSpPr txBox="1"/>
          <p:nvPr/>
        </p:nvSpPr>
        <p:spPr>
          <a:xfrm>
            <a:off x="7894338" y="1508449"/>
            <a:ext cx="412602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81C36"/>
                </a:solidFill>
                <a:effectLst/>
                <a:latin typeface="Archivo"/>
              </a:rPr>
              <a:t>Ultrasonic: It will help determine if someone is nearby and wants to enter a password. </a:t>
            </a:r>
            <a:r>
              <a:rPr lang="en-US" sz="1800" b="0" i="0" dirty="0">
                <a:solidFill>
                  <a:srgbClr val="000000"/>
                </a:solidFill>
                <a:effectLst/>
                <a:latin typeface="Archivo"/>
              </a:rPr>
              <a:t>​</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026" name="Picture 2" descr="Ảnh có chứa đồ điện tử, loa phóng thanh, Loa, Thiết bị âm thanh&#10;&#10;Mô tả được tự động tạo">
            <a:extLst>
              <a:ext uri="{FF2B5EF4-FFF2-40B4-BE49-F238E27FC236}">
                <a16:creationId xmlns:a16="http://schemas.microsoft.com/office/drawing/2014/main" id="{C6968B9C-A3FC-FC47-530A-6140C16A6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673" y="284505"/>
            <a:ext cx="3050573" cy="2890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CD1602 I2C Module, White color with blue background, 16x2 characters LCD,  3.3V/5V">
            <a:extLst>
              <a:ext uri="{FF2B5EF4-FFF2-40B4-BE49-F238E27FC236}">
                <a16:creationId xmlns:a16="http://schemas.microsoft.com/office/drawing/2014/main" id="{82BDA76B-78E6-7150-437D-06BD26203B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9366" y="3175233"/>
            <a:ext cx="3335969" cy="25019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E1729A-362B-6E91-6685-DFBAFA83D0EC}"/>
              </a:ext>
            </a:extLst>
          </p:cNvPr>
          <p:cNvSpPr txBox="1"/>
          <p:nvPr/>
        </p:nvSpPr>
        <p:spPr>
          <a:xfrm>
            <a:off x="4506912" y="3964556"/>
            <a:ext cx="3352349" cy="646331"/>
          </a:xfrm>
          <a:prstGeom prst="rect">
            <a:avLst/>
          </a:prstGeom>
          <a:noFill/>
        </p:spPr>
        <p:txBody>
          <a:bodyPr wrap="square" rtlCol="0">
            <a:spAutoFit/>
          </a:bodyPr>
          <a:lstStyle/>
          <a:p>
            <a:r>
              <a:rPr lang="en-US" i="0" dirty="0">
                <a:effectLst/>
                <a:latin typeface="Söhne"/>
              </a:rPr>
              <a:t>Module I2C LCD: </a:t>
            </a:r>
            <a:r>
              <a:rPr lang="en-US" dirty="0"/>
              <a:t>Connect witch LCD easily and conveniently</a:t>
            </a:r>
          </a:p>
        </p:txBody>
      </p:sp>
    </p:spTree>
    <p:extLst>
      <p:ext uri="{BB962C8B-B14F-4D97-AF65-F5344CB8AC3E}">
        <p14:creationId xmlns:p14="http://schemas.microsoft.com/office/powerpoint/2010/main" val="67778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b="1" i="0" u="none" strike="noStrike" kern="1200">
                <a:solidFill>
                  <a:srgbClr val="FFFFFF"/>
                </a:solidFill>
                <a:effectLst/>
                <a:latin typeface="+mj-lt"/>
                <a:ea typeface="+mj-ea"/>
                <a:cs typeface="+mj-cs"/>
              </a:rPr>
              <a:t>Components</a:t>
            </a:r>
            <a:br>
              <a:rPr lang="en-US" sz="3700" b="1" i="0" u="none" strike="noStrike" kern="1200">
                <a:solidFill>
                  <a:srgbClr val="FFFFFF"/>
                </a:solidFill>
                <a:effectLst/>
                <a:latin typeface="+mj-lt"/>
                <a:ea typeface="+mj-ea"/>
                <a:cs typeface="+mj-cs"/>
              </a:rPr>
            </a:br>
            <a:r>
              <a:rPr lang="en-US" sz="3700" b="1" i="0" u="none" strike="noStrike" kern="1200">
                <a:solidFill>
                  <a:srgbClr val="FFFFFF"/>
                </a:solidFill>
                <a:effectLst/>
                <a:latin typeface="+mj-lt"/>
                <a:ea typeface="+mj-ea"/>
                <a:cs typeface="+mj-cs"/>
              </a:rPr>
              <a:t>and peripheral devices</a:t>
            </a:r>
            <a:r>
              <a:rPr lang="en-US" sz="3700" b="0" i="0" kern="1200">
                <a:solidFill>
                  <a:srgbClr val="FFFFFF"/>
                </a:solidFill>
                <a:effectLst/>
                <a:latin typeface="+mj-lt"/>
                <a:ea typeface="+mj-ea"/>
                <a:cs typeface="+mj-cs"/>
              </a:rPr>
              <a:t>​ ​</a:t>
            </a:r>
            <a:endParaRPr lang="en-US" sz="3700" kern="1200">
              <a:solidFill>
                <a:srgbClr val="FFFFFF"/>
              </a:solidFill>
              <a:latin typeface="+mj-lt"/>
              <a:ea typeface="+mj-ea"/>
              <a:cs typeface="+mj-cs"/>
            </a:endParaRP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944" y="605788"/>
            <a:ext cx="2919738" cy="11678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DED64D-45DD-6574-04B1-788C03F4A65F}"/>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spcAft>
                <a:spcPts val="600"/>
              </a:spcAft>
            </a:pPr>
            <a:endParaRPr lang="en-US" sz="2000" kern="1200" dirty="0">
              <a:solidFill>
                <a:srgbClr val="FFFFFF"/>
              </a:solidFill>
              <a:latin typeface="+mn-lt"/>
              <a:ea typeface="+mn-ea"/>
              <a:cs typeface="+mn-cs"/>
            </a:endParaRPr>
          </a:p>
        </p:txBody>
      </p:sp>
      <p:pic>
        <p:nvPicPr>
          <p:cNvPr id="4" name="Picture 2" descr="Cảm Biến Nhiệt Độ LM35">
            <a:extLst>
              <a:ext uri="{FF2B5EF4-FFF2-40B4-BE49-F238E27FC236}">
                <a16:creationId xmlns:a16="http://schemas.microsoft.com/office/drawing/2014/main" id="{8B35BCC9-2427-2490-D88B-17D38115E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086" y="976786"/>
            <a:ext cx="2648309" cy="26483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C8CA25-4879-3DC6-6A3D-CE3661AF8E06}"/>
              </a:ext>
            </a:extLst>
          </p:cNvPr>
          <p:cNvSpPr txBox="1"/>
          <p:nvPr/>
        </p:nvSpPr>
        <p:spPr>
          <a:xfrm>
            <a:off x="8066658" y="1843776"/>
            <a:ext cx="3018286" cy="923330"/>
          </a:xfrm>
          <a:prstGeom prst="rect">
            <a:avLst/>
          </a:prstGeom>
          <a:noFill/>
        </p:spPr>
        <p:txBody>
          <a:bodyPr wrap="square" rtlCol="0">
            <a:spAutoFit/>
          </a:bodyPr>
          <a:lstStyle/>
          <a:p>
            <a:r>
              <a:rPr lang="en-US" dirty="0"/>
              <a:t>The LM35 module is a flexible and precise temperature sensor</a:t>
            </a:r>
          </a:p>
        </p:txBody>
      </p:sp>
    </p:spTree>
    <p:extLst>
      <p:ext uri="{BB962C8B-B14F-4D97-AF65-F5344CB8AC3E}">
        <p14:creationId xmlns:p14="http://schemas.microsoft.com/office/powerpoint/2010/main" val="58775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Rectangle 2064">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63683" y="2338874"/>
            <a:ext cx="3782233" cy="2396359"/>
          </a:xfrm>
        </p:spPr>
        <p:txBody>
          <a:bodyPr vert="horz" lIns="91440" tIns="45720" rIns="91440" bIns="45720" rtlCol="0" anchor="b">
            <a:normAutofit/>
          </a:bodyPr>
          <a:lstStyle/>
          <a:p>
            <a:r>
              <a:rPr lang="sv-SE" sz="4000" kern="1200" dirty="0">
                <a:solidFill>
                  <a:srgbClr val="FFFFFF"/>
                </a:solidFill>
                <a:latin typeface="+mj-lt"/>
                <a:ea typeface="+mj-ea"/>
                <a:cs typeface="+mj-cs"/>
              </a:rPr>
              <a:t>System Model and Block Diagram</a:t>
            </a:r>
            <a:endParaRPr lang="en-US" sz="4000" kern="1200" dirty="0">
              <a:solidFill>
                <a:srgbClr val="FFFFFF"/>
              </a:solidFill>
              <a:latin typeface="+mj-lt"/>
              <a:ea typeface="+mj-ea"/>
              <a:cs typeface="+mj-cs"/>
            </a:endParaRPr>
          </a:p>
        </p:txBody>
      </p:sp>
      <p:sp>
        <p:nvSpPr>
          <p:cNvPr id="4" name="AutoShape 2">
            <a:extLst>
              <a:ext uri="{FF2B5EF4-FFF2-40B4-BE49-F238E27FC236}">
                <a16:creationId xmlns:a16="http://schemas.microsoft.com/office/drawing/2014/main" id="{00472388-C611-1398-681A-ED7A17834752}"/>
              </a:ext>
            </a:extLst>
          </p:cNvPr>
          <p:cNvSpPr>
            <a:spLocks noChangeAspect="1" noChangeArrowheads="1"/>
          </p:cNvSpPr>
          <p:nvPr/>
        </p:nvSpPr>
        <p:spPr bwMode="auto">
          <a:xfrm>
            <a:off x="5943599" y="3276599"/>
            <a:ext cx="5598543" cy="55985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diagram of a device&#10;&#10;Description automatically generated">
            <a:extLst>
              <a:ext uri="{FF2B5EF4-FFF2-40B4-BE49-F238E27FC236}">
                <a16:creationId xmlns:a16="http://schemas.microsoft.com/office/drawing/2014/main" id="{BC6AF9B6-E65C-8B1E-3583-D89F459E0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312" y="887879"/>
            <a:ext cx="5843945" cy="5386736"/>
          </a:xfrm>
          <a:prstGeom prst="rect">
            <a:avLst/>
          </a:prstGeom>
        </p:spPr>
      </p:pic>
      <p:pic>
        <p:nvPicPr>
          <p:cNvPr id="5" name="Picture 2" descr="A close-up of a logo&#10;&#10;Description automatically generated">
            <a:extLst>
              <a:ext uri="{FF2B5EF4-FFF2-40B4-BE49-F238E27FC236}">
                <a16:creationId xmlns:a16="http://schemas.microsoft.com/office/drawing/2014/main" id="{F63D9DEB-4905-3F82-8F63-A7E9462C97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3677" y="801471"/>
            <a:ext cx="2435357" cy="97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82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AA25-00E5-4783-8610-3CA07E713A57}"/>
              </a:ext>
            </a:extLst>
          </p:cNvPr>
          <p:cNvSpPr>
            <a:spLocks noGrp="1"/>
          </p:cNvSpPr>
          <p:nvPr>
            <p:ph type="title"/>
          </p:nvPr>
        </p:nvSpPr>
        <p:spPr/>
        <p:txBody>
          <a:bodyPr>
            <a:normAutofit/>
          </a:bodyPr>
          <a:lstStyle/>
          <a:p>
            <a:r>
              <a:rPr lang="en-US" sz="3600" b="1" i="0" u="none" strike="noStrike" dirty="0">
                <a:solidFill>
                  <a:srgbClr val="333333"/>
                </a:solidFill>
                <a:effectLst/>
                <a:latin typeface="Archivo"/>
              </a:rPr>
              <a:t>Electronic Circuit/Hardware Interfacing</a:t>
            </a:r>
            <a:r>
              <a:rPr lang="en-US" sz="3600" b="0" i="0" dirty="0">
                <a:solidFill>
                  <a:srgbClr val="000000"/>
                </a:solidFill>
                <a:effectLst/>
                <a:latin typeface="Archivo"/>
              </a:rPr>
              <a:t>​</a:t>
            </a:r>
            <a:endParaRPr lang="en-US" sz="3600" dirty="0"/>
          </a:p>
        </p:txBody>
      </p:sp>
      <p:sp>
        <p:nvSpPr>
          <p:cNvPr id="3" name="Content Placeholder 2">
            <a:extLst>
              <a:ext uri="{FF2B5EF4-FFF2-40B4-BE49-F238E27FC236}">
                <a16:creationId xmlns:a16="http://schemas.microsoft.com/office/drawing/2014/main" id="{A108F5B8-08E0-DBB9-988A-9892A405CA79}"/>
              </a:ext>
            </a:extLst>
          </p:cNvPr>
          <p:cNvSpPr>
            <a:spLocks noGrp="1"/>
          </p:cNvSpPr>
          <p:nvPr>
            <p:ph idx="1"/>
          </p:nvPr>
        </p:nvSpPr>
        <p:spPr/>
        <p:txBody>
          <a:bodyPr>
            <a:normAutofit/>
          </a:bodyPr>
          <a:lstStyle/>
          <a:p>
            <a:r>
              <a:rPr lang="en-US" sz="2000" dirty="0"/>
              <a:t>Arduino Uno R3 is used to make decisions such as opening doors, changing passwords, changing cards and sending results based on data from sensors. </a:t>
            </a:r>
            <a:r>
              <a:rPr lang="vi-VN" sz="1800" b="0" i="0" u="none" strike="noStrike" dirty="0">
                <a:solidFill>
                  <a:srgbClr val="000000"/>
                </a:solidFill>
                <a:effectLst/>
                <a:latin typeface="Arial" panose="020B0604020202020204" pitchFamily="34" charset="0"/>
              </a:rPr>
              <a:t>shows the circuit communication </a:t>
            </a:r>
            <a:r>
              <a:rPr lang="en-US" sz="2000" dirty="0"/>
              <a:t>diagram of the developed device, where the sound sensor and light sensor are communicated with Arduino via D7, D8 and A0, respectively, the Keypad and LCD display are Controlled by SDA and SCL, these two devices are connected to each other and connected to Arduino using I2C. The Bluetooth module is connected to D2 and D3. The RFID module is connected to the Arduino through ports D9 to D13. </a:t>
            </a:r>
          </a:p>
        </p:txBody>
      </p:sp>
      <p:pic>
        <p:nvPicPr>
          <p:cNvPr id="4" name="Picture 2" descr="A close-up of a logo&#10;&#10;Description automatically generated">
            <a:extLst>
              <a:ext uri="{FF2B5EF4-FFF2-40B4-BE49-F238E27FC236}">
                <a16:creationId xmlns:a16="http://schemas.microsoft.com/office/drawing/2014/main" id="{07F32BE9-D6CF-5228-B4C1-B1C1866960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5072" y="230188"/>
            <a:ext cx="1127122" cy="45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8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FAA25-00E5-4783-8610-3CA07E713A5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b="1" i="0" u="none" strike="noStrike" kern="1200">
                <a:solidFill>
                  <a:srgbClr val="FFFFFF"/>
                </a:solidFill>
                <a:effectLst/>
                <a:latin typeface="+mj-lt"/>
                <a:ea typeface="+mj-ea"/>
                <a:cs typeface="+mj-cs"/>
              </a:rPr>
              <a:t>Electronic Circuit/Hardware Interfacing</a:t>
            </a:r>
            <a:r>
              <a:rPr lang="en-US" sz="2500" b="0" i="0" kern="1200">
                <a:solidFill>
                  <a:srgbClr val="FFFFFF"/>
                </a:solidFill>
                <a:effectLst/>
                <a:latin typeface="+mj-lt"/>
                <a:ea typeface="+mj-ea"/>
                <a:cs typeface="+mj-cs"/>
              </a:rPr>
              <a:t>​</a:t>
            </a:r>
            <a:endParaRPr lang="en-US" sz="2500" kern="1200">
              <a:solidFill>
                <a:srgbClr val="FFFFFF"/>
              </a:solidFill>
              <a:latin typeface="+mj-lt"/>
              <a:ea typeface="+mj-ea"/>
              <a:cs typeface="+mj-cs"/>
            </a:endParaRPr>
          </a:p>
        </p:txBody>
      </p:sp>
      <p:pic>
        <p:nvPicPr>
          <p:cNvPr id="7" name="Picture 6" descr="A circuit board with wires and a display&#10;&#10;Description automatically generated">
            <a:extLst>
              <a:ext uri="{FF2B5EF4-FFF2-40B4-BE49-F238E27FC236}">
                <a16:creationId xmlns:a16="http://schemas.microsoft.com/office/drawing/2014/main" id="{7F100BE3-1BE8-983D-0A90-21EDEAE66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113922"/>
            <a:ext cx="6780700" cy="4627827"/>
          </a:xfrm>
          <a:prstGeom prst="rect">
            <a:avLst/>
          </a:prstGeom>
        </p:spPr>
      </p:pic>
      <p:pic>
        <p:nvPicPr>
          <p:cNvPr id="8" name="Picture 2" descr="A close-up of a logo&#10;&#10;Description automatically generated">
            <a:extLst>
              <a:ext uri="{FF2B5EF4-FFF2-40B4-BE49-F238E27FC236}">
                <a16:creationId xmlns:a16="http://schemas.microsoft.com/office/drawing/2014/main" id="{2CDA7BD5-D4F1-DE09-E481-5E117CA1D1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8937" y="341310"/>
            <a:ext cx="2435357" cy="97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266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AA25-00E5-4783-8610-3CA07E713A5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b="1" i="0" u="none" strike="noStrike" kern="1200">
                <a:solidFill>
                  <a:srgbClr val="FFFFFF"/>
                </a:solidFill>
                <a:effectLst/>
                <a:latin typeface="+mj-lt"/>
                <a:ea typeface="+mj-ea"/>
                <a:cs typeface="+mj-cs"/>
              </a:rPr>
              <a:t>Electronic Circuit/Hardware Interfacing</a:t>
            </a:r>
            <a:r>
              <a:rPr lang="en-US" sz="2500" b="0" i="0" kern="1200">
                <a:solidFill>
                  <a:srgbClr val="FFFFFF"/>
                </a:solidFill>
                <a:effectLst/>
                <a:latin typeface="+mj-lt"/>
                <a:ea typeface="+mj-ea"/>
                <a:cs typeface="+mj-cs"/>
              </a:rPr>
              <a:t>​</a:t>
            </a:r>
            <a:endParaRPr lang="en-US" sz="2500" kern="1200">
              <a:solidFill>
                <a:srgbClr val="FFFFFF"/>
              </a:solidFill>
              <a:latin typeface="+mj-lt"/>
              <a:ea typeface="+mj-ea"/>
              <a:cs typeface="+mj-cs"/>
            </a:endParaRPr>
          </a:p>
        </p:txBody>
      </p:sp>
      <p:pic>
        <p:nvPicPr>
          <p:cNvPr id="4" name="Picture 3" descr="A table of computer components&#10;&#10;Description automatically generated">
            <a:extLst>
              <a:ext uri="{FF2B5EF4-FFF2-40B4-BE49-F238E27FC236}">
                <a16:creationId xmlns:a16="http://schemas.microsoft.com/office/drawing/2014/main" id="{CAD22EE2-07C2-DA08-1622-D2EC77D55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1494" y="809092"/>
            <a:ext cx="4118046" cy="4353132"/>
          </a:xfrm>
          <a:prstGeom prst="rect">
            <a:avLst/>
          </a:prstGeom>
        </p:spPr>
      </p:pic>
      <p:pic>
        <p:nvPicPr>
          <p:cNvPr id="5" name="Picture 2" descr="A close-up of a logo&#10;&#10;Description automatically generated">
            <a:extLst>
              <a:ext uri="{FF2B5EF4-FFF2-40B4-BE49-F238E27FC236}">
                <a16:creationId xmlns:a16="http://schemas.microsoft.com/office/drawing/2014/main" id="{AEC3CBD3-7B43-1534-295C-D124984AF3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9798" y="161391"/>
            <a:ext cx="2149222" cy="8596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F3DEAC-A01C-F979-2AB8-DC7CCEC79C9C}"/>
              </a:ext>
            </a:extLst>
          </p:cNvPr>
          <p:cNvSpPr txBox="1"/>
          <p:nvPr/>
        </p:nvSpPr>
        <p:spPr>
          <a:xfrm>
            <a:off x="1981200" y="5562600"/>
            <a:ext cx="6619889" cy="369332"/>
          </a:xfrm>
          <a:prstGeom prst="rect">
            <a:avLst/>
          </a:prstGeom>
          <a:noFill/>
        </p:spPr>
        <p:txBody>
          <a:bodyPr wrap="none" rtlCol="0">
            <a:spAutoFit/>
          </a:bodyPr>
          <a:lstStyle/>
          <a:p>
            <a:r>
              <a:rPr lang="en-US" dirty="0"/>
              <a:t>Interfacing between Arduino Uno and its components (pin-to-pin)</a:t>
            </a:r>
          </a:p>
        </p:txBody>
      </p:sp>
      <p:pic>
        <p:nvPicPr>
          <p:cNvPr id="9" name="Picture 8" descr="A white sheet with black lines&#10;&#10;Description automatically generated">
            <a:extLst>
              <a:ext uri="{FF2B5EF4-FFF2-40B4-BE49-F238E27FC236}">
                <a16:creationId xmlns:a16="http://schemas.microsoft.com/office/drawing/2014/main" id="{CCFC43E9-6A72-64B0-F9D6-439283407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82" y="1151820"/>
            <a:ext cx="6677638" cy="3886742"/>
          </a:xfrm>
          <a:prstGeom prst="rect">
            <a:avLst/>
          </a:prstGeom>
        </p:spPr>
      </p:pic>
    </p:spTree>
    <p:extLst>
      <p:ext uri="{BB962C8B-B14F-4D97-AF65-F5344CB8AC3E}">
        <p14:creationId xmlns:p14="http://schemas.microsoft.com/office/powerpoint/2010/main" val="319009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1785710" y="368701"/>
            <a:ext cx="10044023" cy="877729"/>
          </a:xfrm>
        </p:spPr>
        <p:txBody>
          <a:bodyPr vert="horz" lIns="91440" tIns="45720" rIns="91440" bIns="45720" rtlCol="0" anchor="ctr">
            <a:normAutofit/>
          </a:bodyPr>
          <a:lstStyle/>
          <a:p>
            <a:r>
              <a:rPr lang="en-US" sz="3200" b="1" i="0" u="none" strike="noStrike" dirty="0">
                <a:solidFill>
                  <a:schemeClr val="bg1"/>
                </a:solidFill>
                <a:effectLst/>
                <a:latin typeface="Archivo"/>
              </a:rPr>
              <a:t>Software Programming</a:t>
            </a:r>
            <a:r>
              <a:rPr lang="en-US" sz="3200" b="0" i="0" dirty="0">
                <a:solidFill>
                  <a:schemeClr val="bg1"/>
                </a:solidFill>
                <a:effectLst/>
                <a:latin typeface="Archivo"/>
              </a:rPr>
              <a:t>​</a:t>
            </a:r>
            <a:endParaRPr lang="en-US" sz="3200" kern="1200" dirty="0">
              <a:solidFill>
                <a:schemeClr val="bg1"/>
              </a:solidFill>
              <a:latin typeface="+mj-lt"/>
              <a:ea typeface="+mj-ea"/>
              <a:cs typeface="+mj-cs"/>
            </a:endParaRP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67381" y="2987978"/>
            <a:ext cx="5092875" cy="203715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38;p35">
            <a:extLst>
              <a:ext uri="{FF2B5EF4-FFF2-40B4-BE49-F238E27FC236}">
                <a16:creationId xmlns:a16="http://schemas.microsoft.com/office/drawing/2014/main" id="{AB6D311B-EADF-014D-61C7-E22277624171}"/>
              </a:ext>
            </a:extLst>
          </p:cNvPr>
          <p:cNvSpPr/>
          <p:nvPr/>
        </p:nvSpPr>
        <p:spPr>
          <a:xfrm>
            <a:off x="362267" y="285905"/>
            <a:ext cx="1375020" cy="121479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ADED64D-45DD-6574-04B1-788C03F4A65F}"/>
              </a:ext>
            </a:extLst>
          </p:cNvPr>
          <p:cNvSpPr txBox="1"/>
          <p:nvPr/>
        </p:nvSpPr>
        <p:spPr>
          <a:xfrm>
            <a:off x="671529" y="476989"/>
            <a:ext cx="969299" cy="769441"/>
          </a:xfrm>
          <a:prstGeom prst="rect">
            <a:avLst/>
          </a:prstGeom>
          <a:noFill/>
        </p:spPr>
        <p:txBody>
          <a:bodyPr wrap="square" rtlCol="0">
            <a:spAutoFit/>
          </a:bodyPr>
          <a:lstStyle/>
          <a:p>
            <a:pPr defTabSz="923544">
              <a:spcAft>
                <a:spcPts val="600"/>
              </a:spcAft>
            </a:pPr>
            <a:r>
              <a:rPr lang="en-US" sz="4444" dirty="0">
                <a:solidFill>
                  <a:schemeClr val="bg1"/>
                </a:solidFill>
              </a:rPr>
              <a:t>3</a:t>
            </a:r>
            <a:endParaRPr lang="en-US" sz="4400" dirty="0">
              <a:solidFill>
                <a:schemeClr val="bg1"/>
              </a:solidFill>
            </a:endParaRPr>
          </a:p>
        </p:txBody>
      </p:sp>
    </p:spTree>
    <p:extLst>
      <p:ext uri="{BB962C8B-B14F-4D97-AF65-F5344CB8AC3E}">
        <p14:creationId xmlns:p14="http://schemas.microsoft.com/office/powerpoint/2010/main" val="4288105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Freeform: Shape 2060">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3" name="Rectangle 2062">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dirty="0">
                <a:solidFill>
                  <a:srgbClr val="FFFFFF"/>
                </a:solidFill>
              </a:rPr>
              <a:t>      </a:t>
            </a:r>
            <a:r>
              <a:rPr lang="en-US" sz="4000" dirty="0" err="1">
                <a:solidFill>
                  <a:srgbClr val="FFFFFF"/>
                </a:solidFill>
              </a:rPr>
              <a:t>FlowChart</a:t>
            </a:r>
            <a:endParaRPr lang="en-US" sz="4000" dirty="0">
              <a:solidFill>
                <a:srgbClr val="FFFFFF"/>
              </a:solidFill>
            </a:endParaRPr>
          </a:p>
        </p:txBody>
      </p:sp>
      <p:pic>
        <p:nvPicPr>
          <p:cNvPr id="7" name="Picture 2" descr="A close-up of a logo&#10;&#10;Description automatically generated">
            <a:extLst>
              <a:ext uri="{FF2B5EF4-FFF2-40B4-BE49-F238E27FC236}">
                <a16:creationId xmlns:a16="http://schemas.microsoft.com/office/drawing/2014/main" id="{0C2811EB-E5FE-4B14-ED1F-C0C48C0166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320" y="380249"/>
            <a:ext cx="2745078" cy="109803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00472388-C611-1398-681A-ED7A17834752}"/>
              </a:ext>
            </a:extLst>
          </p:cNvPr>
          <p:cNvSpPr>
            <a:spLocks noChangeAspect="1" noChangeArrowheads="1"/>
          </p:cNvSpPr>
          <p:nvPr/>
        </p:nvSpPr>
        <p:spPr bwMode="auto">
          <a:xfrm>
            <a:off x="5943599" y="3276599"/>
            <a:ext cx="5598543" cy="55985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diagram of a flowchart&#10;&#10;Description automatically generated">
            <a:extLst>
              <a:ext uri="{FF2B5EF4-FFF2-40B4-BE49-F238E27FC236}">
                <a16:creationId xmlns:a16="http://schemas.microsoft.com/office/drawing/2014/main" id="{C1650558-0009-3583-E59B-13946785B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362" y="-17819"/>
            <a:ext cx="3933828" cy="6858000"/>
          </a:xfrm>
          <a:prstGeom prst="rect">
            <a:avLst/>
          </a:prstGeom>
        </p:spPr>
      </p:pic>
    </p:spTree>
    <p:extLst>
      <p:ext uri="{BB962C8B-B14F-4D97-AF65-F5344CB8AC3E}">
        <p14:creationId xmlns:p14="http://schemas.microsoft.com/office/powerpoint/2010/main" val="155668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AA25-00E5-4783-8610-3CA07E713A57}"/>
              </a:ext>
            </a:extLst>
          </p:cNvPr>
          <p:cNvSpPr>
            <a:spLocks noGrp="1"/>
          </p:cNvSpPr>
          <p:nvPr>
            <p:ph type="title"/>
          </p:nvPr>
        </p:nvSpPr>
        <p:spPr/>
        <p:txBody>
          <a:bodyPr>
            <a:normAutofit/>
          </a:bodyPr>
          <a:lstStyle/>
          <a:p>
            <a:r>
              <a:rPr lang="en-US" sz="3600" b="1" i="0" u="none" strike="noStrike" dirty="0">
                <a:solidFill>
                  <a:srgbClr val="333333"/>
                </a:solidFill>
                <a:effectLst/>
                <a:latin typeface="Archivo"/>
              </a:rPr>
              <a:t>Sensors and Parameter Setup</a:t>
            </a:r>
            <a:r>
              <a:rPr lang="en-US" sz="3600" b="0" i="0" dirty="0">
                <a:solidFill>
                  <a:srgbClr val="000000"/>
                </a:solidFill>
                <a:effectLst/>
                <a:latin typeface="Archivo"/>
              </a:rPr>
              <a:t>​</a:t>
            </a:r>
            <a:endParaRPr lang="en-US" sz="3600" dirty="0"/>
          </a:p>
        </p:txBody>
      </p:sp>
      <p:pic>
        <p:nvPicPr>
          <p:cNvPr id="4" name="Picture 2" descr="A close-up of a logo&#10;&#10;Description automatically generated">
            <a:extLst>
              <a:ext uri="{FF2B5EF4-FFF2-40B4-BE49-F238E27FC236}">
                <a16:creationId xmlns:a16="http://schemas.microsoft.com/office/drawing/2014/main" id="{07F32BE9-D6CF-5228-B4C1-B1C1866960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5072" y="230188"/>
            <a:ext cx="1127122" cy="4508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Ảnh có chứa văn bản, ảnh chụp màn hình, Phông chữ, hàng&#10;&#10;Mô tả được tự động tạo">
            <a:extLst>
              <a:ext uri="{FF2B5EF4-FFF2-40B4-BE49-F238E27FC236}">
                <a16:creationId xmlns:a16="http://schemas.microsoft.com/office/drawing/2014/main" id="{26BC7B52-E668-CAEF-38B9-52B537A0C9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4279" y="2467499"/>
            <a:ext cx="7675968" cy="152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92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AA25-00E5-4783-8610-3CA07E713A57}"/>
              </a:ext>
            </a:extLst>
          </p:cNvPr>
          <p:cNvSpPr>
            <a:spLocks noGrp="1"/>
          </p:cNvSpPr>
          <p:nvPr>
            <p:ph type="title"/>
          </p:nvPr>
        </p:nvSpPr>
        <p:spPr/>
        <p:txBody>
          <a:bodyPr>
            <a:normAutofit/>
          </a:bodyPr>
          <a:lstStyle/>
          <a:p>
            <a:r>
              <a:rPr lang="en-US" sz="3600" b="1" i="0" u="none" strike="noStrike" dirty="0">
                <a:solidFill>
                  <a:srgbClr val="333333"/>
                </a:solidFill>
                <a:effectLst/>
                <a:latin typeface="Archivo"/>
              </a:rPr>
              <a:t>Results from Prototype Testing</a:t>
            </a:r>
            <a:r>
              <a:rPr lang="en-US" sz="3600" b="0" i="0" dirty="0">
                <a:solidFill>
                  <a:srgbClr val="000000"/>
                </a:solidFill>
                <a:effectLst/>
                <a:latin typeface="Archivo"/>
              </a:rPr>
              <a:t>​</a:t>
            </a:r>
            <a:br>
              <a:rPr lang="en-US" sz="3600" b="0" i="0" dirty="0">
                <a:solidFill>
                  <a:srgbClr val="000000"/>
                </a:solidFill>
                <a:effectLst/>
                <a:latin typeface="Archivo"/>
              </a:rPr>
            </a:br>
            <a:r>
              <a:rPr lang="en-US" sz="3600" b="0" i="0" dirty="0">
                <a:solidFill>
                  <a:srgbClr val="000000"/>
                </a:solidFill>
                <a:effectLst/>
                <a:latin typeface="Archivo"/>
              </a:rPr>
              <a:t>​</a:t>
            </a:r>
            <a:endParaRPr lang="en-US" sz="3600" dirty="0"/>
          </a:p>
        </p:txBody>
      </p:sp>
      <p:sp>
        <p:nvSpPr>
          <p:cNvPr id="3" name="Content Placeholder 2">
            <a:extLst>
              <a:ext uri="{FF2B5EF4-FFF2-40B4-BE49-F238E27FC236}">
                <a16:creationId xmlns:a16="http://schemas.microsoft.com/office/drawing/2014/main" id="{A108F5B8-08E0-DBB9-988A-9892A405CA79}"/>
              </a:ext>
            </a:extLst>
          </p:cNvPr>
          <p:cNvSpPr>
            <a:spLocks noGrp="1"/>
          </p:cNvSpPr>
          <p:nvPr>
            <p:ph idx="1"/>
          </p:nvPr>
        </p:nvSpPr>
        <p:spPr/>
        <p:txBody>
          <a:bodyPr>
            <a:normAutofit/>
          </a:bodyPr>
          <a:lstStyle/>
          <a:p>
            <a:r>
              <a:rPr lang="en-US" sz="1800" b="0" i="0" u="none" strike="noStrike" dirty="0">
                <a:solidFill>
                  <a:srgbClr val="000000"/>
                </a:solidFill>
                <a:effectLst/>
                <a:latin typeface="Arial" panose="020B0604020202020204" pitchFamily="34" charset="0"/>
              </a:rPr>
              <a:t>To test this system, you need to mount it on a door. After that, the system will running based to the above principles and connections. Open the door with Keypad, RFID Card/Tag or Bluetooth by a phone. The LCD will display the password entered and notifications about success or </a:t>
            </a:r>
            <a:r>
              <a:rPr lang="en-US" sz="1800" b="0" i="0" u="none" strike="noStrike" dirty="0" err="1">
                <a:solidFill>
                  <a:srgbClr val="000000"/>
                </a:solidFill>
                <a:effectLst/>
                <a:latin typeface="Arial" panose="020B0604020202020204" pitchFamily="34" charset="0"/>
              </a:rPr>
              <a:t>falied</a:t>
            </a:r>
            <a:r>
              <a:rPr lang="en-US" sz="1800" b="0" i="0" u="none" strike="noStrike" dirty="0">
                <a:solidFill>
                  <a:srgbClr val="000000"/>
                </a:solidFill>
                <a:effectLst/>
                <a:latin typeface="Arial" panose="020B0604020202020204" pitchFamily="34" charset="0"/>
              </a:rPr>
              <a:t>. It also send this notifications to the phone.</a:t>
            </a:r>
            <a:r>
              <a:rPr lang="en-US" sz="1800" b="0" i="0" dirty="0">
                <a:solidFill>
                  <a:srgbClr val="000000"/>
                </a:solidFill>
                <a:effectLst/>
                <a:latin typeface="Arial" panose="020B0604020202020204" pitchFamily="34" charset="0"/>
              </a:rPr>
              <a:t>​</a:t>
            </a:r>
            <a:endParaRPr lang="en-US" sz="2000" dirty="0"/>
          </a:p>
        </p:txBody>
      </p:sp>
      <p:pic>
        <p:nvPicPr>
          <p:cNvPr id="4" name="Picture 2" descr="A close-up of a logo&#10;&#10;Description automatically generated">
            <a:extLst>
              <a:ext uri="{FF2B5EF4-FFF2-40B4-BE49-F238E27FC236}">
                <a16:creationId xmlns:a16="http://schemas.microsoft.com/office/drawing/2014/main" id="{07F32BE9-D6CF-5228-B4C1-B1C1866960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5072" y="230188"/>
            <a:ext cx="1127122" cy="45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0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2ED2-6FA3-01FB-80BA-368C7B74F2CF}"/>
              </a:ext>
            </a:extLst>
          </p:cNvPr>
          <p:cNvSpPr>
            <a:spLocks noGrp="1"/>
          </p:cNvSpPr>
          <p:nvPr>
            <p:ph type="title"/>
          </p:nvPr>
        </p:nvSpPr>
        <p:spPr/>
        <p:txBody>
          <a:bodyPr>
            <a:normAutofit/>
          </a:bodyPr>
          <a:lstStyle/>
          <a:p>
            <a:r>
              <a:rPr lang="en-US" sz="4000" dirty="0">
                <a:solidFill>
                  <a:schemeClr val="tx1">
                    <a:lumMod val="95000"/>
                    <a:lumOff val="5000"/>
                  </a:schemeClr>
                </a:solidFill>
              </a:rPr>
              <a:t>MEMBER OF GROUP</a:t>
            </a:r>
          </a:p>
        </p:txBody>
      </p:sp>
      <p:sp>
        <p:nvSpPr>
          <p:cNvPr id="3" name="Content Placeholder 2">
            <a:extLst>
              <a:ext uri="{FF2B5EF4-FFF2-40B4-BE49-F238E27FC236}">
                <a16:creationId xmlns:a16="http://schemas.microsoft.com/office/drawing/2014/main" id="{9405441D-046F-33AB-E7A2-98B887DB03E2}"/>
              </a:ext>
            </a:extLst>
          </p:cNvPr>
          <p:cNvSpPr>
            <a:spLocks noGrp="1"/>
          </p:cNvSpPr>
          <p:nvPr>
            <p:ph idx="1"/>
          </p:nvPr>
        </p:nvSpPr>
        <p:spPr/>
        <p:txBody>
          <a:bodyPr>
            <a:normAutofit/>
          </a:bodyPr>
          <a:lstStyle/>
          <a:p>
            <a:r>
              <a:rPr lang="en-US" sz="2400" dirty="0">
                <a:solidFill>
                  <a:srgbClr val="000000"/>
                </a:solidFill>
                <a:latin typeface="Archivo"/>
              </a:rPr>
              <a:t>NGÔ XUÂN SƠN 			 - 	</a:t>
            </a:r>
            <a:r>
              <a:rPr lang="en-US" sz="2000" i="0" dirty="0">
                <a:solidFill>
                  <a:srgbClr val="333333"/>
                </a:solidFill>
                <a:effectLst/>
                <a:latin typeface="Helvetica Neue"/>
              </a:rPr>
              <a:t>SE170429</a:t>
            </a:r>
          </a:p>
          <a:p>
            <a:r>
              <a:rPr lang="en-US" sz="2400" dirty="0">
                <a:solidFill>
                  <a:schemeClr val="tx1">
                    <a:lumMod val="95000"/>
                    <a:lumOff val="5000"/>
                  </a:schemeClr>
                </a:solidFill>
                <a:latin typeface="Archivo"/>
              </a:rPr>
              <a:t>HUỲNH NGHIÊM NHẬT HUY		 -	</a:t>
            </a:r>
            <a:r>
              <a:rPr lang="en-US" sz="2000" i="0" dirty="0">
                <a:solidFill>
                  <a:srgbClr val="333333"/>
                </a:solidFill>
                <a:effectLst/>
                <a:latin typeface="Helvetica Neue"/>
              </a:rPr>
              <a:t>SE170320</a:t>
            </a:r>
            <a:endParaRPr lang="en-US" sz="2400" dirty="0">
              <a:solidFill>
                <a:schemeClr val="tx1">
                  <a:lumMod val="95000"/>
                  <a:lumOff val="5000"/>
                </a:schemeClr>
              </a:solidFill>
              <a:latin typeface="Archivo"/>
            </a:endParaRPr>
          </a:p>
          <a:p>
            <a:r>
              <a:rPr lang="en-US" sz="2400" dirty="0">
                <a:solidFill>
                  <a:schemeClr val="tx1">
                    <a:lumMod val="95000"/>
                    <a:lumOff val="5000"/>
                  </a:schemeClr>
                </a:solidFill>
                <a:latin typeface="Archivo"/>
              </a:rPr>
              <a:t>NGUYỄN MINH KHÔI NGUYÊN	 -	</a:t>
            </a:r>
            <a:r>
              <a:rPr lang="en-US" sz="2000" i="0" dirty="0">
                <a:solidFill>
                  <a:srgbClr val="333333"/>
                </a:solidFill>
                <a:effectLst/>
                <a:latin typeface="Helvetica Neue"/>
              </a:rPr>
              <a:t>SE170356</a:t>
            </a:r>
            <a:endParaRPr lang="en-US" sz="2400" dirty="0">
              <a:solidFill>
                <a:schemeClr val="tx1">
                  <a:lumMod val="95000"/>
                  <a:lumOff val="5000"/>
                </a:schemeClr>
              </a:solidFill>
              <a:latin typeface="Archivo"/>
            </a:endParaRPr>
          </a:p>
          <a:p>
            <a:r>
              <a:rPr lang="en-US" sz="2400" dirty="0">
                <a:solidFill>
                  <a:schemeClr val="tx1">
                    <a:lumMod val="95000"/>
                    <a:lumOff val="5000"/>
                  </a:schemeClr>
                </a:solidFill>
                <a:latin typeface="Archivo"/>
              </a:rPr>
              <a:t>NGUYỄN MINH THÀNH		 -	</a:t>
            </a:r>
            <a:r>
              <a:rPr lang="en-US" sz="2000" dirty="0">
                <a:solidFill>
                  <a:schemeClr val="tx1">
                    <a:lumMod val="95000"/>
                    <a:lumOff val="5000"/>
                  </a:schemeClr>
                </a:solidFill>
                <a:latin typeface="Helvetica Neue"/>
              </a:rPr>
              <a:t>SE170331</a:t>
            </a:r>
          </a:p>
        </p:txBody>
      </p:sp>
      <p:pic>
        <p:nvPicPr>
          <p:cNvPr id="7" name="Picture 2" descr="A close-up of a logo&#10;&#10;Description automatically generated">
            <a:extLst>
              <a:ext uri="{FF2B5EF4-FFF2-40B4-BE49-F238E27FC236}">
                <a16:creationId xmlns:a16="http://schemas.microsoft.com/office/drawing/2014/main" id="{F8C78969-859D-E577-3B44-80EBF308C7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8197" y="365125"/>
            <a:ext cx="2435357" cy="97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10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0" name="Rectangle 206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4" name="Freeform: Shape 207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b="1" i="0" u="none" strike="noStrike" kern="1200" dirty="0">
                <a:solidFill>
                  <a:srgbClr val="FFFFFF"/>
                </a:solidFill>
                <a:effectLst/>
                <a:latin typeface="+mj-lt"/>
                <a:ea typeface="+mj-ea"/>
                <a:cs typeface="+mj-cs"/>
              </a:rPr>
              <a:t>Results and discussion</a:t>
            </a:r>
            <a:r>
              <a:rPr lang="en-US" sz="3100" b="0" i="0" kern="1200" dirty="0">
                <a:solidFill>
                  <a:srgbClr val="FFFFFF"/>
                </a:solidFill>
                <a:effectLst/>
                <a:latin typeface="+mj-lt"/>
                <a:ea typeface="+mj-ea"/>
                <a:cs typeface="+mj-cs"/>
              </a:rPr>
              <a:t>​</a:t>
            </a:r>
            <a:endParaRPr lang="en-US" sz="31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0ADED64D-45DD-6574-04B1-788C03F4A65F}"/>
              </a:ext>
            </a:extLst>
          </p:cNvPr>
          <p:cNvSpPr txBox="1"/>
          <p:nvPr/>
        </p:nvSpPr>
        <p:spPr>
          <a:xfrm>
            <a:off x="583723" y="1099423"/>
            <a:ext cx="2919738" cy="1494117"/>
          </a:xfrm>
          <a:prstGeom prst="rect">
            <a:avLst/>
          </a:prstGeom>
        </p:spPr>
        <p:txBody>
          <a:bodyPr vert="horz" lIns="91440" tIns="45720" rIns="91440" bIns="45720" rtlCol="0" anchor="b">
            <a:normAutofit/>
          </a:bodyPr>
          <a:lstStyle/>
          <a:p>
            <a:pPr>
              <a:lnSpc>
                <a:spcPct val="90000"/>
              </a:lnSpc>
              <a:spcBef>
                <a:spcPts val="1000"/>
              </a:spcBef>
              <a:spcAft>
                <a:spcPts val="528"/>
              </a:spcAft>
            </a:pPr>
            <a:r>
              <a:rPr lang="en-US" sz="4000" kern="1200" dirty="0">
                <a:solidFill>
                  <a:srgbClr val="FFFFFF"/>
                </a:solidFill>
                <a:latin typeface="+mn-lt"/>
                <a:ea typeface="+mn-ea"/>
                <a:cs typeface="+mn-cs"/>
              </a:rPr>
              <a:t>4</a:t>
            </a: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3148" y="1891486"/>
            <a:ext cx="5754558" cy="230182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38;p35">
            <a:extLst>
              <a:ext uri="{FF2B5EF4-FFF2-40B4-BE49-F238E27FC236}">
                <a16:creationId xmlns:a16="http://schemas.microsoft.com/office/drawing/2014/main" id="{AB6D311B-EADF-014D-61C7-E22277624171}"/>
              </a:ext>
            </a:extLst>
          </p:cNvPr>
          <p:cNvSpPr/>
          <p:nvPr/>
        </p:nvSpPr>
        <p:spPr>
          <a:xfrm>
            <a:off x="196217" y="1657832"/>
            <a:ext cx="1216484" cy="107473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86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AA25-00E5-4783-8610-3CA07E713A57}"/>
              </a:ext>
            </a:extLst>
          </p:cNvPr>
          <p:cNvSpPr>
            <a:spLocks noGrp="1"/>
          </p:cNvSpPr>
          <p:nvPr>
            <p:ph type="title"/>
          </p:nvPr>
        </p:nvSpPr>
        <p:spPr>
          <a:xfrm>
            <a:off x="773545" y="18255"/>
            <a:ext cx="2782455" cy="2614109"/>
          </a:xfrm>
        </p:spPr>
        <p:txBody>
          <a:bodyPr>
            <a:normAutofit/>
          </a:bodyPr>
          <a:lstStyle/>
          <a:p>
            <a:r>
              <a:rPr lang="en-US" sz="3600" b="1" i="0" u="none" strike="noStrike" dirty="0">
                <a:solidFill>
                  <a:srgbClr val="333333"/>
                </a:solidFill>
                <a:effectLst/>
                <a:latin typeface="Archivo"/>
              </a:rPr>
              <a:t>RESULT AND DISCUSSION</a:t>
            </a:r>
            <a:endParaRPr lang="en-US" sz="3600" dirty="0"/>
          </a:p>
        </p:txBody>
      </p:sp>
      <p:pic>
        <p:nvPicPr>
          <p:cNvPr id="4" name="Picture 2" descr="A close-up of a logo&#10;&#10;Description automatically generated">
            <a:extLst>
              <a:ext uri="{FF2B5EF4-FFF2-40B4-BE49-F238E27FC236}">
                <a16:creationId xmlns:a16="http://schemas.microsoft.com/office/drawing/2014/main" id="{07F32BE9-D6CF-5228-B4C1-B1C1866960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5072" y="230188"/>
            <a:ext cx="1127122" cy="450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Không có mô tả.">
            <a:extLst>
              <a:ext uri="{FF2B5EF4-FFF2-40B4-BE49-F238E27FC236}">
                <a16:creationId xmlns:a16="http://schemas.microsoft.com/office/drawing/2014/main" id="{4C572D22-FBA0-34E1-51B1-60C3142C6F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16200000">
            <a:off x="4556837" y="379745"/>
            <a:ext cx="2949016" cy="393202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Không có mô tả.">
            <a:extLst>
              <a:ext uri="{FF2B5EF4-FFF2-40B4-BE49-F238E27FC236}">
                <a16:creationId xmlns:a16="http://schemas.microsoft.com/office/drawing/2014/main" id="{1E1D0589-A832-3273-C7B3-912200123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7356" y="871247"/>
            <a:ext cx="2211761" cy="29490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Không có mô tả.">
            <a:extLst>
              <a:ext uri="{FF2B5EF4-FFF2-40B4-BE49-F238E27FC236}">
                <a16:creationId xmlns:a16="http://schemas.microsoft.com/office/drawing/2014/main" id="{3507F5A3-BE06-3DF8-D668-19D8692B3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5332" y="3820264"/>
            <a:ext cx="1966012" cy="262134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Không có mô tả.">
            <a:extLst>
              <a:ext uri="{FF2B5EF4-FFF2-40B4-BE49-F238E27FC236}">
                <a16:creationId xmlns:a16="http://schemas.microsoft.com/office/drawing/2014/main" id="{2FBF5554-C38D-BE34-F354-C947C1E1E3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6478699" y="3393177"/>
            <a:ext cx="2562510" cy="3416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469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1907457" y="165894"/>
            <a:ext cx="7063721" cy="1159200"/>
          </a:xfrm>
        </p:spPr>
        <p:txBody>
          <a:bodyPr vert="horz" lIns="91440" tIns="45720" rIns="91440" bIns="45720" rtlCol="0" anchor="ctr">
            <a:normAutofit/>
          </a:bodyPr>
          <a:lstStyle/>
          <a:p>
            <a:r>
              <a:rPr lang="en-US" sz="4000" b="1" i="0" u="none" strike="noStrike" kern="1200" dirty="0">
                <a:solidFill>
                  <a:srgbClr val="FFFFFF"/>
                </a:solidFill>
                <a:effectLst/>
                <a:latin typeface="+mj-lt"/>
                <a:ea typeface="+mj-ea"/>
                <a:cs typeface="+mj-cs"/>
              </a:rPr>
              <a:t>CONCLUSION</a:t>
            </a:r>
            <a:endParaRPr lang="en-US" sz="40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0ADED64D-45DD-6574-04B1-788C03F4A65F}"/>
              </a:ext>
            </a:extLst>
          </p:cNvPr>
          <p:cNvSpPr txBox="1"/>
          <p:nvPr/>
        </p:nvSpPr>
        <p:spPr>
          <a:xfrm>
            <a:off x="666171" y="350348"/>
            <a:ext cx="3233585" cy="873612"/>
          </a:xfrm>
          <a:prstGeom prst="rect">
            <a:avLst/>
          </a:prstGeom>
        </p:spPr>
        <p:txBody>
          <a:bodyPr vert="horz" lIns="91440" tIns="45720" rIns="91440" bIns="45720" rtlCol="0" anchor="ctr">
            <a:normAutofit/>
          </a:bodyPr>
          <a:lstStyle/>
          <a:p>
            <a:pPr>
              <a:lnSpc>
                <a:spcPct val="90000"/>
              </a:lnSpc>
              <a:spcBef>
                <a:spcPts val="1000"/>
              </a:spcBef>
              <a:spcAft>
                <a:spcPts val="528"/>
              </a:spcAft>
            </a:pPr>
            <a:r>
              <a:rPr lang="en-US" sz="2800" dirty="0">
                <a:solidFill>
                  <a:srgbClr val="FFFFFF"/>
                </a:solidFill>
              </a:rPr>
              <a:t>5</a:t>
            </a:r>
            <a:endParaRPr lang="en-US" sz="2800" kern="1200" dirty="0">
              <a:solidFill>
                <a:srgbClr val="FFFFFF"/>
              </a:solidFill>
              <a:latin typeface="+mn-lt"/>
              <a:ea typeface="+mn-ea"/>
              <a:cs typeface="+mn-cs"/>
            </a:endParaRP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69725" y="2186182"/>
            <a:ext cx="5752268" cy="2300907"/>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38;p35">
            <a:extLst>
              <a:ext uri="{FF2B5EF4-FFF2-40B4-BE49-F238E27FC236}">
                <a16:creationId xmlns:a16="http://schemas.microsoft.com/office/drawing/2014/main" id="{AB6D311B-EADF-014D-61C7-E22277624171}"/>
              </a:ext>
            </a:extLst>
          </p:cNvPr>
          <p:cNvSpPr/>
          <p:nvPr/>
        </p:nvSpPr>
        <p:spPr>
          <a:xfrm>
            <a:off x="247330" y="250364"/>
            <a:ext cx="1216484" cy="107473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425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AA25-00E5-4783-8610-3CA07E713A57}"/>
              </a:ext>
            </a:extLst>
          </p:cNvPr>
          <p:cNvSpPr>
            <a:spLocks noGrp="1"/>
          </p:cNvSpPr>
          <p:nvPr>
            <p:ph type="title"/>
          </p:nvPr>
        </p:nvSpPr>
        <p:spPr/>
        <p:txBody>
          <a:bodyPr>
            <a:normAutofit/>
          </a:bodyPr>
          <a:lstStyle/>
          <a:p>
            <a:r>
              <a:rPr lang="en-US" sz="3600" b="1" i="0" u="none" strike="noStrike" dirty="0">
                <a:solidFill>
                  <a:srgbClr val="333333"/>
                </a:solidFill>
                <a:effectLst/>
                <a:latin typeface="Archivo"/>
              </a:rPr>
              <a:t>CONCLUSION</a:t>
            </a:r>
            <a:endParaRPr lang="en-US" sz="3600" dirty="0"/>
          </a:p>
        </p:txBody>
      </p:sp>
      <p:sp>
        <p:nvSpPr>
          <p:cNvPr id="3" name="Content Placeholder 2">
            <a:extLst>
              <a:ext uri="{FF2B5EF4-FFF2-40B4-BE49-F238E27FC236}">
                <a16:creationId xmlns:a16="http://schemas.microsoft.com/office/drawing/2014/main" id="{A108F5B8-08E0-DBB9-988A-9892A405CA79}"/>
              </a:ext>
            </a:extLst>
          </p:cNvPr>
          <p:cNvSpPr>
            <a:spLocks noGrp="1"/>
          </p:cNvSpPr>
          <p:nvPr>
            <p:ph idx="1"/>
          </p:nvPr>
        </p:nvSpPr>
        <p:spPr/>
        <p:txBody>
          <a:bodyPr>
            <a:normAutofit/>
          </a:bodyPr>
          <a:lstStyle/>
          <a:p>
            <a:r>
              <a:rPr lang="en-US" sz="2000" dirty="0"/>
              <a:t>To deal with the thief problems increasing day by day, the Lock Door System is developed. It </a:t>
            </a:r>
            <a:r>
              <a:rPr lang="en-US" sz="2000" dirty="0" err="1"/>
              <a:t>compeletely</a:t>
            </a:r>
            <a:r>
              <a:rPr lang="en-US" sz="2000" dirty="0"/>
              <a:t> remove standard lock with the keys. Instead of this, the Lock Door System use a Card with the RFID Module to open the door, or opening the door with a password by Keypad or on our phone with Bluetooth. It’s much more convenient and extremely security. It can open the door when you in home with 1 click the button. Overall, it is almost </a:t>
            </a:r>
            <a:r>
              <a:rPr lang="en-US" sz="2000" dirty="0" err="1"/>
              <a:t>complety</a:t>
            </a:r>
            <a:r>
              <a:rPr lang="en-US" sz="2000" dirty="0"/>
              <a:t> project and a good starting point for implement it in the real life. Keep in mind that the hardware and software being used will determine the precise implementation details, and extra precautions could be needed to guarantee the system's security.</a:t>
            </a:r>
          </a:p>
        </p:txBody>
      </p:sp>
      <p:pic>
        <p:nvPicPr>
          <p:cNvPr id="4" name="Picture 2" descr="A close-up of a logo&#10;&#10;Description automatically generated">
            <a:extLst>
              <a:ext uri="{FF2B5EF4-FFF2-40B4-BE49-F238E27FC236}">
                <a16:creationId xmlns:a16="http://schemas.microsoft.com/office/drawing/2014/main" id="{07F32BE9-D6CF-5228-B4C1-B1C1866960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5072" y="230188"/>
            <a:ext cx="1127122" cy="45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27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8296C3-8CF1-5C48-373E-79EFC2F72B95}"/>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THANKS FOR WATCHING</a:t>
            </a:r>
          </a:p>
        </p:txBody>
      </p:sp>
      <p:pic>
        <p:nvPicPr>
          <p:cNvPr id="4" name="Picture 2" descr="A close-up of a logo&#10;&#10;Description automatically generated">
            <a:extLst>
              <a:ext uri="{FF2B5EF4-FFF2-40B4-BE49-F238E27FC236}">
                <a16:creationId xmlns:a16="http://schemas.microsoft.com/office/drawing/2014/main" id="{ABBAAF4F-E2A8-87C8-4C57-DF242F7E95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8875" y="765898"/>
            <a:ext cx="2426346" cy="97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8313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dirty="0">
                <a:solidFill>
                  <a:srgbClr val="FFFFFF"/>
                </a:solidFill>
                <a:latin typeface="+mj-lt"/>
                <a:ea typeface="+mj-ea"/>
                <a:cs typeface="+mj-cs"/>
              </a:rPr>
              <a:t>      INTRODUCTION</a:t>
            </a: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1983850"/>
            <a:ext cx="7225748" cy="2890299"/>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38;p35">
            <a:extLst>
              <a:ext uri="{FF2B5EF4-FFF2-40B4-BE49-F238E27FC236}">
                <a16:creationId xmlns:a16="http://schemas.microsoft.com/office/drawing/2014/main" id="{AB6D311B-EADF-014D-61C7-E22277624171}"/>
              </a:ext>
            </a:extLst>
          </p:cNvPr>
          <p:cNvSpPr/>
          <p:nvPr/>
        </p:nvSpPr>
        <p:spPr>
          <a:xfrm>
            <a:off x="982498" y="995720"/>
            <a:ext cx="1352100" cy="119454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ADED64D-45DD-6574-04B1-788C03F4A65F}"/>
              </a:ext>
            </a:extLst>
          </p:cNvPr>
          <p:cNvSpPr txBox="1"/>
          <p:nvPr/>
        </p:nvSpPr>
        <p:spPr>
          <a:xfrm>
            <a:off x="1381456" y="1158284"/>
            <a:ext cx="953142" cy="791891"/>
          </a:xfrm>
          <a:prstGeom prst="rect">
            <a:avLst/>
          </a:prstGeom>
          <a:noFill/>
        </p:spPr>
        <p:txBody>
          <a:bodyPr wrap="square" rtlCol="0">
            <a:spAutoFit/>
          </a:bodyPr>
          <a:lstStyle/>
          <a:p>
            <a:r>
              <a:rPr lang="en-US" sz="4400" dirty="0">
                <a:solidFill>
                  <a:schemeClr val="bg1"/>
                </a:solidFill>
              </a:rPr>
              <a:t>1</a:t>
            </a:r>
          </a:p>
        </p:txBody>
      </p:sp>
    </p:spTree>
    <p:extLst>
      <p:ext uri="{BB962C8B-B14F-4D97-AF65-F5344CB8AC3E}">
        <p14:creationId xmlns:p14="http://schemas.microsoft.com/office/powerpoint/2010/main" val="341652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44B1-70D7-B45F-CC5C-ADBA96AD7632}"/>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C935FF11-C5CF-FB2B-C2AA-C56CF5FE94F9}"/>
              </a:ext>
            </a:extLst>
          </p:cNvPr>
          <p:cNvSpPr>
            <a:spLocks noGrp="1"/>
          </p:cNvSpPr>
          <p:nvPr>
            <p:ph idx="1"/>
          </p:nvPr>
        </p:nvSpPr>
        <p:spPr/>
        <p:txBody>
          <a:bodyPr>
            <a:normAutofit/>
          </a:bodyPr>
          <a:lstStyle/>
          <a:p>
            <a:r>
              <a:rPr lang="en-US" sz="1400" b="0" i="0" u="none" strike="noStrike" dirty="0">
                <a:solidFill>
                  <a:srgbClr val="333333"/>
                </a:solidFill>
                <a:effectLst/>
                <a:latin typeface="Archivo"/>
              </a:rPr>
              <a:t>In an era marked by a burgeoning reliance on the Internet of Things (IoT) and a growing need for enhanced security, this project represents a significant contribution to the field of smart home and property protection.</a:t>
            </a:r>
            <a:r>
              <a:rPr lang="en-US" sz="1400" b="0" i="0" dirty="0">
                <a:solidFill>
                  <a:srgbClr val="000000"/>
                </a:solidFill>
                <a:effectLst/>
                <a:latin typeface="Archivo"/>
              </a:rPr>
              <a:t>​</a:t>
            </a:r>
          </a:p>
          <a:p>
            <a:r>
              <a:rPr lang="en-US" sz="1400" b="0" i="0" u="none" strike="noStrike" dirty="0">
                <a:solidFill>
                  <a:srgbClr val="333333"/>
                </a:solidFill>
                <a:effectLst/>
                <a:latin typeface="Archivo"/>
              </a:rPr>
              <a:t> The necessity for the design and development of an innovative Integrated Anti-Theft IoT Door Lock model, featuring sound sensors and a temperature sensor arises from the escalating concerns related to security breaches, unauthorized access, and property safety. Traditional door locks, while time-tested, often fall short of providing comprehensive and proactive security measures. In response to these limitations, this project introduces a cutting-edge solution that leverages IoT technology to deliver real-time monitoring, alerting, and advanced security features.</a:t>
            </a:r>
            <a:r>
              <a:rPr lang="en-US" sz="1400" b="0" i="0" dirty="0">
                <a:solidFill>
                  <a:srgbClr val="000000"/>
                </a:solidFill>
                <a:effectLst/>
                <a:latin typeface="Archivo"/>
              </a:rPr>
              <a:t>​</a:t>
            </a:r>
          </a:p>
          <a:p>
            <a:r>
              <a:rPr lang="en-US" sz="1400" b="0" i="0" u="none" strike="noStrike" dirty="0">
                <a:solidFill>
                  <a:srgbClr val="333333"/>
                </a:solidFill>
                <a:effectLst/>
                <a:latin typeface="Archivo"/>
              </a:rPr>
              <a:t>          The incorporation of sound sensors empowers the system to detect suspicious entry attempts, break-ins, or tampering with the door, ensuring a rapid response to potential threats. Simultaneously, the temperature sensor offers an additional layer of security by identifying hazardous conditions, such as someone attempting to tamper with the door or the presence of a potential intruder.</a:t>
            </a:r>
            <a:r>
              <a:rPr lang="en-US" sz="1400" b="0" i="0" dirty="0">
                <a:solidFill>
                  <a:srgbClr val="000000"/>
                </a:solidFill>
                <a:effectLst/>
                <a:latin typeface="Archivo"/>
              </a:rPr>
              <a:t>​</a:t>
            </a:r>
            <a:endParaRPr lang="en-US" sz="1400" dirty="0">
              <a:solidFill>
                <a:srgbClr val="000000"/>
              </a:solidFill>
              <a:latin typeface="Archivo"/>
            </a:endParaRPr>
          </a:p>
          <a:p>
            <a:r>
              <a:rPr lang="en-US" sz="1400" b="0" i="0" u="none" strike="noStrike" dirty="0">
                <a:solidFill>
                  <a:srgbClr val="333333"/>
                </a:solidFill>
                <a:effectLst/>
                <a:latin typeface="Archivo"/>
              </a:rPr>
              <a:t>          With home and property security being a top priority, this project is a valuable initiative, addressing the demand for intelligent, interconnected, and adaptive security systems. This report will delve into the device's functionality, and its potential applications, and underline its significance in the modern security landscape, ultimately contributing to safer and smarter living spaces.</a:t>
            </a:r>
            <a:r>
              <a:rPr lang="en-US" sz="1400" b="0" i="0" dirty="0">
                <a:solidFill>
                  <a:srgbClr val="000000"/>
                </a:solidFill>
                <a:effectLst/>
                <a:latin typeface="Archivo"/>
              </a:rPr>
              <a:t>​</a:t>
            </a:r>
            <a:endParaRPr lang="en-US" sz="1400" dirty="0"/>
          </a:p>
        </p:txBody>
      </p:sp>
      <p:pic>
        <p:nvPicPr>
          <p:cNvPr id="4" name="Picture 2" descr="A close-up of a logo&#10;&#10;Description automatically generated">
            <a:extLst>
              <a:ext uri="{FF2B5EF4-FFF2-40B4-BE49-F238E27FC236}">
                <a16:creationId xmlns:a16="http://schemas.microsoft.com/office/drawing/2014/main" id="{196610F5-E4AA-B5CB-482A-42401E59AD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29997" y="230188"/>
            <a:ext cx="2435357" cy="97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16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Rectangle 2064">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dirty="0">
                <a:solidFill>
                  <a:schemeClr val="bg1"/>
                </a:solidFill>
                <a:latin typeface="+mj-lt"/>
                <a:ea typeface="+mj-ea"/>
                <a:cs typeface="+mj-cs"/>
              </a:rPr>
              <a:t>      </a:t>
            </a:r>
            <a:r>
              <a:rPr lang="en-US" sz="4000" b="1" i="0" u="none" strike="noStrike" dirty="0">
                <a:solidFill>
                  <a:schemeClr val="bg1"/>
                </a:solidFill>
                <a:effectLst/>
                <a:latin typeface="Archivo"/>
              </a:rPr>
              <a:t>Methods and materials</a:t>
            </a:r>
            <a:r>
              <a:rPr lang="en-US" sz="4000" b="0" i="0" dirty="0">
                <a:solidFill>
                  <a:schemeClr val="bg1"/>
                </a:solidFill>
                <a:effectLst/>
                <a:latin typeface="Archivo"/>
              </a:rPr>
              <a:t>​</a:t>
            </a:r>
            <a:endParaRPr lang="en-US" sz="4000" kern="1200" dirty="0">
              <a:solidFill>
                <a:schemeClr val="bg1"/>
              </a:solidFill>
              <a:latin typeface="+mj-lt"/>
              <a:ea typeface="+mj-ea"/>
              <a:cs typeface="+mj-cs"/>
            </a:endParaRP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1075" y="70368"/>
            <a:ext cx="4482998" cy="1793199"/>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38;p35">
            <a:extLst>
              <a:ext uri="{FF2B5EF4-FFF2-40B4-BE49-F238E27FC236}">
                <a16:creationId xmlns:a16="http://schemas.microsoft.com/office/drawing/2014/main" id="{AB6D311B-EADF-014D-61C7-E22277624171}"/>
              </a:ext>
            </a:extLst>
          </p:cNvPr>
          <p:cNvSpPr/>
          <p:nvPr/>
        </p:nvSpPr>
        <p:spPr>
          <a:xfrm>
            <a:off x="1035170" y="1250995"/>
            <a:ext cx="1301630" cy="114502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ADED64D-45DD-6574-04B1-788C03F4A65F}"/>
              </a:ext>
            </a:extLst>
          </p:cNvPr>
          <p:cNvSpPr txBox="1"/>
          <p:nvPr/>
        </p:nvSpPr>
        <p:spPr>
          <a:xfrm>
            <a:off x="1388853" y="1509624"/>
            <a:ext cx="864191" cy="707886"/>
          </a:xfrm>
          <a:prstGeom prst="rect">
            <a:avLst/>
          </a:prstGeom>
          <a:noFill/>
        </p:spPr>
        <p:txBody>
          <a:bodyPr wrap="square" rtlCol="0">
            <a:spAutoFit/>
          </a:bodyPr>
          <a:lstStyle/>
          <a:p>
            <a:pPr defTabSz="566928">
              <a:spcAft>
                <a:spcPts val="600"/>
              </a:spcAft>
            </a:pPr>
            <a:r>
              <a:rPr lang="en-US" sz="4000" dirty="0">
                <a:solidFill>
                  <a:schemeClr val="bg1"/>
                </a:solidFill>
              </a:rPr>
              <a:t>2</a:t>
            </a:r>
          </a:p>
        </p:txBody>
      </p:sp>
      <p:pic>
        <p:nvPicPr>
          <p:cNvPr id="4098" name="Picture 2" descr="Không có mô tả.">
            <a:extLst>
              <a:ext uri="{FF2B5EF4-FFF2-40B4-BE49-F238E27FC236}">
                <a16:creationId xmlns:a16="http://schemas.microsoft.com/office/drawing/2014/main" id="{9C9E10F4-54E7-A3C5-BA84-037425C69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747" y="2521888"/>
            <a:ext cx="427672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01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9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4" name="Rectangle 309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6" name="Freeform: Shape 309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FAC55AF-18F5-50E9-329F-E84CA1431144}"/>
              </a:ext>
            </a:extLst>
          </p:cNvPr>
          <p:cNvSpPr>
            <a:spLocks noGrp="1"/>
          </p:cNvSpPr>
          <p:nvPr>
            <p:ph type="title"/>
          </p:nvPr>
        </p:nvSpPr>
        <p:spPr>
          <a:xfrm>
            <a:off x="112143" y="2767106"/>
            <a:ext cx="3245664" cy="2003302"/>
          </a:xfrm>
        </p:spPr>
        <p:txBody>
          <a:bodyPr vert="horz" lIns="91440" tIns="45720" rIns="91440" bIns="45720" rtlCol="0" anchor="t">
            <a:normAutofit fontScale="90000"/>
          </a:bodyPr>
          <a:lstStyle/>
          <a:p>
            <a:r>
              <a:rPr lang="en-US" sz="4000" b="1" i="0" u="none" strike="noStrike" kern="1200" dirty="0">
                <a:solidFill>
                  <a:srgbClr val="FFFFFF"/>
                </a:solidFill>
                <a:effectLst/>
                <a:latin typeface="+mj-lt"/>
                <a:ea typeface="+mj-ea"/>
                <a:cs typeface="+mj-cs"/>
              </a:rPr>
              <a:t>Components</a:t>
            </a:r>
            <a:br>
              <a:rPr lang="en-US" sz="4000" b="1" i="0" u="none" strike="noStrike" kern="1200" dirty="0">
                <a:solidFill>
                  <a:srgbClr val="FFFFFF"/>
                </a:solidFill>
                <a:effectLst/>
                <a:latin typeface="+mj-lt"/>
                <a:ea typeface="+mj-ea"/>
                <a:cs typeface="+mj-cs"/>
              </a:rPr>
            </a:br>
            <a:r>
              <a:rPr lang="en-US" sz="4000" b="1" i="0" u="none" strike="noStrike" kern="1200" dirty="0">
                <a:solidFill>
                  <a:srgbClr val="FFFFFF"/>
                </a:solidFill>
                <a:effectLst/>
                <a:latin typeface="+mj-lt"/>
                <a:ea typeface="+mj-ea"/>
                <a:cs typeface="+mj-cs"/>
              </a:rPr>
              <a:t>and peripheral devices</a:t>
            </a:r>
            <a:r>
              <a:rPr lang="en-US" sz="4000" b="0" i="0" kern="1200" dirty="0">
                <a:solidFill>
                  <a:srgbClr val="FFFFFF"/>
                </a:solidFill>
                <a:effectLst/>
                <a:latin typeface="+mj-lt"/>
                <a:ea typeface="+mj-ea"/>
                <a:cs typeface="+mj-cs"/>
              </a:rPr>
              <a:t>​ ​</a:t>
            </a:r>
            <a:r>
              <a:rPr lang="en-US" sz="3700" b="0" i="0" kern="1200" dirty="0">
                <a:solidFill>
                  <a:srgbClr val="FFFFFF"/>
                </a:solidFill>
                <a:effectLst/>
                <a:latin typeface="+mj-lt"/>
                <a:ea typeface="+mj-ea"/>
                <a:cs typeface="+mj-cs"/>
              </a:rPr>
              <a:t>​</a:t>
            </a:r>
            <a:br>
              <a:rPr lang="en-US" sz="3700" b="0" i="0" kern="1200" dirty="0">
                <a:solidFill>
                  <a:srgbClr val="FFFFFF"/>
                </a:solidFill>
                <a:effectLst/>
                <a:latin typeface="+mj-lt"/>
                <a:ea typeface="+mj-ea"/>
                <a:cs typeface="+mj-cs"/>
              </a:rPr>
            </a:br>
            <a:r>
              <a:rPr lang="en-US" sz="3700" b="0" i="0" kern="1200" dirty="0">
                <a:solidFill>
                  <a:srgbClr val="FFFFFF"/>
                </a:solidFill>
                <a:effectLst/>
                <a:latin typeface="+mj-lt"/>
                <a:ea typeface="+mj-ea"/>
                <a:cs typeface="+mj-cs"/>
              </a:rPr>
              <a:t>​</a:t>
            </a:r>
            <a:endParaRPr lang="en-US" sz="3700" kern="1200" dirty="0">
              <a:solidFill>
                <a:srgbClr val="FFFFFF"/>
              </a:solidFill>
              <a:latin typeface="+mj-lt"/>
              <a:ea typeface="+mj-ea"/>
              <a:cs typeface="+mj-cs"/>
            </a:endParaRPr>
          </a:p>
        </p:txBody>
      </p:sp>
      <p:pic>
        <p:nvPicPr>
          <p:cNvPr id="3074" name="Picture 2" descr="LDR Photoresistor 12mm (Photo Cell) Light Dependent Resistor">
            <a:extLst>
              <a:ext uri="{FF2B5EF4-FFF2-40B4-BE49-F238E27FC236}">
                <a16:creationId xmlns:a16="http://schemas.microsoft.com/office/drawing/2014/main" id="{AA1B2D6D-E37C-4337-79E1-C1A98CC982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73068" y="301028"/>
            <a:ext cx="2456873" cy="22009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79986A-FDA4-C5B9-5B06-B779024B1AE3}"/>
              </a:ext>
            </a:extLst>
          </p:cNvPr>
          <p:cNvSpPr txBox="1"/>
          <p:nvPr/>
        </p:nvSpPr>
        <p:spPr>
          <a:xfrm>
            <a:off x="4241443" y="767751"/>
            <a:ext cx="4678746" cy="923330"/>
          </a:xfrm>
          <a:prstGeom prst="rect">
            <a:avLst/>
          </a:prstGeom>
          <a:noFill/>
        </p:spPr>
        <p:txBody>
          <a:bodyPr wrap="square" rtlCol="0">
            <a:spAutoFit/>
          </a:bodyPr>
          <a:lstStyle/>
          <a:p>
            <a:r>
              <a:rPr lang="en-US" dirty="0"/>
              <a:t>Photoresistor: Used to sense brightness and darkness. And from there adjust the lights accordingly</a:t>
            </a:r>
          </a:p>
        </p:txBody>
      </p:sp>
      <p:pic>
        <p:nvPicPr>
          <p:cNvPr id="3076" name="Picture 4" descr="Kingbright2.25 V Red LED 5mm Through Hole, L-53HD | RS">
            <a:extLst>
              <a:ext uri="{FF2B5EF4-FFF2-40B4-BE49-F238E27FC236}">
                <a16:creationId xmlns:a16="http://schemas.microsoft.com/office/drawing/2014/main" id="{BAAA52C1-6BC6-6FB2-98E3-32B7CAB33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4" y="3245645"/>
            <a:ext cx="3855732" cy="2170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C69494-5E5C-8314-E76D-24C6478073B6}"/>
              </a:ext>
            </a:extLst>
          </p:cNvPr>
          <p:cNvSpPr txBox="1"/>
          <p:nvPr/>
        </p:nvSpPr>
        <p:spPr>
          <a:xfrm>
            <a:off x="8575133" y="3933727"/>
            <a:ext cx="2275238" cy="369332"/>
          </a:xfrm>
          <a:prstGeom prst="rect">
            <a:avLst/>
          </a:prstGeom>
          <a:noFill/>
        </p:spPr>
        <p:txBody>
          <a:bodyPr wrap="none" rtlCol="0">
            <a:spAutoFit/>
          </a:bodyPr>
          <a:lstStyle/>
          <a:p>
            <a:r>
              <a:rPr lang="en-US" dirty="0"/>
              <a:t>LED: used for lighting</a:t>
            </a:r>
          </a:p>
        </p:txBody>
      </p:sp>
      <p:pic>
        <p:nvPicPr>
          <p:cNvPr id="7" name="Picture 2" descr="A close-up of a logo&#10;&#10;Description automatically generated">
            <a:extLst>
              <a:ext uri="{FF2B5EF4-FFF2-40B4-BE49-F238E27FC236}">
                <a16:creationId xmlns:a16="http://schemas.microsoft.com/office/drawing/2014/main" id="{0C98C4C3-14A3-6013-14A4-506F8E2C6BE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5066" y="185810"/>
            <a:ext cx="3015972" cy="120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33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155275" y="2767106"/>
            <a:ext cx="3657600" cy="3071906"/>
          </a:xfrm>
        </p:spPr>
        <p:txBody>
          <a:bodyPr vert="horz" lIns="91440" tIns="45720" rIns="91440" bIns="45720" rtlCol="0" anchor="t">
            <a:normAutofit/>
          </a:bodyPr>
          <a:lstStyle/>
          <a:p>
            <a:r>
              <a:rPr lang="en-US" sz="3600" b="1" i="0" u="none" strike="noStrike" kern="1200" dirty="0">
                <a:solidFill>
                  <a:srgbClr val="FFFFFF"/>
                </a:solidFill>
                <a:effectLst/>
                <a:latin typeface="+mj-lt"/>
                <a:ea typeface="+mj-ea"/>
                <a:cs typeface="+mj-cs"/>
              </a:rPr>
              <a:t>Components</a:t>
            </a:r>
            <a:br>
              <a:rPr lang="en-US" sz="3600" b="1" i="0" u="none" strike="noStrike" kern="1200" dirty="0">
                <a:solidFill>
                  <a:srgbClr val="FFFFFF"/>
                </a:solidFill>
                <a:effectLst/>
                <a:latin typeface="+mj-lt"/>
                <a:ea typeface="+mj-ea"/>
                <a:cs typeface="+mj-cs"/>
              </a:rPr>
            </a:br>
            <a:r>
              <a:rPr lang="en-US" sz="3600" b="1" i="0" u="none" strike="noStrike" kern="1200" dirty="0">
                <a:solidFill>
                  <a:srgbClr val="FFFFFF"/>
                </a:solidFill>
                <a:effectLst/>
                <a:latin typeface="+mj-lt"/>
                <a:ea typeface="+mj-ea"/>
                <a:cs typeface="+mj-cs"/>
              </a:rPr>
              <a:t>and peripheral devices</a:t>
            </a:r>
            <a:r>
              <a:rPr lang="en-US" sz="3600" b="0" i="0" kern="1200" dirty="0">
                <a:solidFill>
                  <a:srgbClr val="FFFFFF"/>
                </a:solidFill>
                <a:effectLst/>
                <a:latin typeface="+mj-lt"/>
                <a:ea typeface="+mj-ea"/>
                <a:cs typeface="+mj-cs"/>
              </a:rPr>
              <a:t>​ </a:t>
            </a:r>
            <a:r>
              <a:rPr lang="en-US" sz="3400" b="0" i="0" kern="1200" dirty="0">
                <a:solidFill>
                  <a:srgbClr val="FFFFFF"/>
                </a:solidFill>
                <a:effectLst/>
                <a:latin typeface="+mj-lt"/>
                <a:ea typeface="+mj-ea"/>
                <a:cs typeface="+mj-cs"/>
              </a:rPr>
              <a:t>​</a:t>
            </a:r>
            <a:endParaRPr lang="en-US" sz="34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0ADED64D-45DD-6574-04B1-788C03F4A65F}"/>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spcAft>
                <a:spcPts val="600"/>
              </a:spcAft>
            </a:pPr>
            <a:endParaRPr lang="en-US" sz="2000" kern="1200" dirty="0">
              <a:solidFill>
                <a:srgbClr val="FFFFFF"/>
              </a:solidFill>
              <a:latin typeface="+mn-lt"/>
              <a:ea typeface="+mn-ea"/>
              <a:cs typeface="+mn-cs"/>
            </a:endParaRP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5066" y="185810"/>
            <a:ext cx="3015972" cy="120638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16X2 LCD DISPLAY GREEN at Rs 150/piece | Liquid Crystal Display in Salem |  ID: 20095159973">
            <a:extLst>
              <a:ext uri="{FF2B5EF4-FFF2-40B4-BE49-F238E27FC236}">
                <a16:creationId xmlns:a16="http://schemas.microsoft.com/office/drawing/2014/main" id="{057A0924-DCA9-7E59-4505-8EAFF981F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488" y="118995"/>
            <a:ext cx="3177309" cy="23829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73A202-BACF-DFB4-7D32-624F37913EC5}"/>
              </a:ext>
            </a:extLst>
          </p:cNvPr>
          <p:cNvSpPr txBox="1"/>
          <p:nvPr/>
        </p:nvSpPr>
        <p:spPr>
          <a:xfrm>
            <a:off x="4143840" y="848821"/>
            <a:ext cx="4411511" cy="646331"/>
          </a:xfrm>
          <a:prstGeom prst="rect">
            <a:avLst/>
          </a:prstGeom>
          <a:noFill/>
        </p:spPr>
        <p:txBody>
          <a:bodyPr wrap="square" rtlCol="0">
            <a:spAutoFit/>
          </a:bodyPr>
          <a:lstStyle/>
          <a:p>
            <a:r>
              <a:rPr lang="vi-VN" sz="1800" b="0" i="0" u="none" strike="noStrike" dirty="0">
                <a:solidFill>
                  <a:srgbClr val="081C36"/>
                </a:solidFill>
                <a:effectLst/>
                <a:latin typeface="Archivo"/>
              </a:rPr>
              <a:t>LCD Display: It helps to display the password the user entered and show notifications</a:t>
            </a:r>
            <a:endParaRPr lang="en-US" dirty="0"/>
          </a:p>
        </p:txBody>
      </p:sp>
      <p:pic>
        <p:nvPicPr>
          <p:cNvPr id="9224" name="Picture 8" descr="Phím Keypad Matrix 4x3 Nhựa Trường An Equipment">
            <a:extLst>
              <a:ext uri="{FF2B5EF4-FFF2-40B4-BE49-F238E27FC236}">
                <a16:creationId xmlns:a16="http://schemas.microsoft.com/office/drawing/2014/main" id="{4B906961-6920-74D1-20F5-424A2A114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7" y="3113375"/>
            <a:ext cx="3230775" cy="3230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9F157D-249E-0870-6ACC-8EAD69EAF095}"/>
              </a:ext>
            </a:extLst>
          </p:cNvPr>
          <p:cNvSpPr txBox="1"/>
          <p:nvPr/>
        </p:nvSpPr>
        <p:spPr>
          <a:xfrm>
            <a:off x="8078549" y="4162520"/>
            <a:ext cx="3958176" cy="646331"/>
          </a:xfrm>
          <a:prstGeom prst="rect">
            <a:avLst/>
          </a:prstGeom>
          <a:noFill/>
        </p:spPr>
        <p:txBody>
          <a:bodyPr wrap="square" rtlCol="0">
            <a:spAutoFit/>
          </a:bodyPr>
          <a:lstStyle/>
          <a:p>
            <a:r>
              <a:rPr lang="en-US" dirty="0"/>
              <a:t>Keypad: </a:t>
            </a:r>
            <a:r>
              <a:rPr lang="en-US" sz="1800" b="0" i="0" u="none" strike="noStrike" dirty="0">
                <a:solidFill>
                  <a:srgbClr val="081C36"/>
                </a:solidFill>
                <a:effectLst/>
                <a:latin typeface="Arial" panose="020B0604020202020204" pitchFamily="34" charset="0"/>
              </a:rPr>
              <a:t>enter the password to open the door. </a:t>
            </a:r>
            <a:r>
              <a:rPr lang="en-US" sz="1800" b="0" i="0" dirty="0">
                <a:solidFill>
                  <a:srgbClr val="000000"/>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79580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203200" y="2767106"/>
            <a:ext cx="3337669" cy="3071906"/>
          </a:xfrm>
        </p:spPr>
        <p:txBody>
          <a:bodyPr vert="horz" lIns="91440" tIns="45720" rIns="91440" bIns="45720" rtlCol="0" anchor="t">
            <a:normAutofit/>
          </a:bodyPr>
          <a:lstStyle/>
          <a:p>
            <a:r>
              <a:rPr lang="en-US" sz="3700" b="1" i="0" u="none" strike="noStrike" kern="1200" dirty="0">
                <a:solidFill>
                  <a:srgbClr val="FFFFFF"/>
                </a:solidFill>
                <a:effectLst/>
                <a:latin typeface="+mj-lt"/>
                <a:ea typeface="+mj-ea"/>
                <a:cs typeface="+mj-cs"/>
              </a:rPr>
              <a:t>Components</a:t>
            </a:r>
            <a:br>
              <a:rPr lang="en-US" sz="3700" b="1" i="0" u="none" strike="noStrike" kern="1200" dirty="0">
                <a:solidFill>
                  <a:srgbClr val="FFFFFF"/>
                </a:solidFill>
                <a:effectLst/>
                <a:latin typeface="+mj-lt"/>
                <a:ea typeface="+mj-ea"/>
                <a:cs typeface="+mj-cs"/>
              </a:rPr>
            </a:br>
            <a:r>
              <a:rPr lang="en-US" sz="3700" b="1" i="0" u="none" strike="noStrike" kern="1200" dirty="0">
                <a:solidFill>
                  <a:srgbClr val="FFFFFF"/>
                </a:solidFill>
                <a:effectLst/>
                <a:latin typeface="+mj-lt"/>
                <a:ea typeface="+mj-ea"/>
                <a:cs typeface="+mj-cs"/>
              </a:rPr>
              <a:t>and peripheral devices</a:t>
            </a:r>
            <a:r>
              <a:rPr lang="en-US" sz="3700" b="0" i="0" kern="1200" dirty="0">
                <a:solidFill>
                  <a:srgbClr val="FFFFFF"/>
                </a:solidFill>
                <a:effectLst/>
                <a:latin typeface="+mj-lt"/>
                <a:ea typeface="+mj-ea"/>
                <a:cs typeface="+mj-cs"/>
              </a:rPr>
              <a:t>​ ​</a:t>
            </a:r>
            <a:endParaRPr lang="en-US" sz="3700" kern="1200" dirty="0">
              <a:solidFill>
                <a:srgbClr val="FFFFFF"/>
              </a:solidFill>
              <a:latin typeface="+mj-lt"/>
              <a:ea typeface="+mj-ea"/>
              <a:cs typeface="+mj-cs"/>
            </a:endParaRP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130" y="322449"/>
            <a:ext cx="2919739" cy="11678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DED64D-45DD-6574-04B1-788C03F4A65F}"/>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spcAft>
                <a:spcPts val="600"/>
              </a:spcAft>
            </a:pPr>
            <a:endParaRPr lang="en-US" sz="2000" kern="1200" dirty="0">
              <a:solidFill>
                <a:srgbClr val="FFFFFF"/>
              </a:solidFill>
              <a:latin typeface="+mn-lt"/>
              <a:ea typeface="+mn-ea"/>
              <a:cs typeface="+mn-cs"/>
            </a:endParaRPr>
          </a:p>
        </p:txBody>
      </p:sp>
      <p:pic>
        <p:nvPicPr>
          <p:cNvPr id="8194" name="Picture 2" descr="TowerPro SG 90 Micro Servo Motor : Amazon.in: Industrial &amp; Scientific">
            <a:extLst>
              <a:ext uri="{FF2B5EF4-FFF2-40B4-BE49-F238E27FC236}">
                <a16:creationId xmlns:a16="http://schemas.microsoft.com/office/drawing/2014/main" id="{A58AD662-435C-9653-91E5-D0F29B27B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9566" y="0"/>
            <a:ext cx="2782434" cy="23009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E74D71-303B-A11A-4E7D-217BE1DFAAD7}"/>
              </a:ext>
            </a:extLst>
          </p:cNvPr>
          <p:cNvSpPr txBox="1"/>
          <p:nvPr/>
        </p:nvSpPr>
        <p:spPr>
          <a:xfrm>
            <a:off x="4521879" y="906397"/>
            <a:ext cx="4426725" cy="369332"/>
          </a:xfrm>
          <a:prstGeom prst="rect">
            <a:avLst/>
          </a:prstGeom>
          <a:noFill/>
        </p:spPr>
        <p:txBody>
          <a:bodyPr wrap="none" rtlCol="0">
            <a:spAutoFit/>
          </a:bodyPr>
          <a:lstStyle/>
          <a:p>
            <a:r>
              <a:rPr lang="vi-VN" sz="1800" b="0" i="0" u="none" strike="noStrike" dirty="0">
                <a:solidFill>
                  <a:srgbClr val="081C36"/>
                </a:solidFill>
                <a:effectLst/>
                <a:latin typeface="Archivo"/>
              </a:rPr>
              <a:t>Motor Servo</a:t>
            </a:r>
            <a:r>
              <a:rPr lang="en-US" sz="1800" b="0" i="0" u="none" strike="noStrike" dirty="0">
                <a:solidFill>
                  <a:srgbClr val="081C36"/>
                </a:solidFill>
                <a:effectLst/>
                <a:latin typeface="Archivo"/>
              </a:rPr>
              <a:t>: </a:t>
            </a:r>
            <a:r>
              <a:rPr lang="en-US" dirty="0"/>
              <a:t>Used to open and close doors</a:t>
            </a:r>
          </a:p>
        </p:txBody>
      </p:sp>
      <p:pic>
        <p:nvPicPr>
          <p:cNvPr id="8196" name="Picture 4">
            <a:extLst>
              <a:ext uri="{FF2B5EF4-FFF2-40B4-BE49-F238E27FC236}">
                <a16:creationId xmlns:a16="http://schemas.microsoft.com/office/drawing/2014/main" id="{584801FC-71BC-5C82-253F-52290E85B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880" y="2767106"/>
            <a:ext cx="2433292" cy="24237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EF24CA-1EC3-4B25-3FD1-BE5D5A81FFCA}"/>
              </a:ext>
            </a:extLst>
          </p:cNvPr>
          <p:cNvSpPr txBox="1"/>
          <p:nvPr/>
        </p:nvSpPr>
        <p:spPr>
          <a:xfrm>
            <a:off x="7293582" y="3114743"/>
            <a:ext cx="4058780" cy="646331"/>
          </a:xfrm>
          <a:prstGeom prst="rect">
            <a:avLst/>
          </a:prstGeom>
          <a:noFill/>
        </p:spPr>
        <p:txBody>
          <a:bodyPr wrap="square" rtlCol="0">
            <a:spAutoFit/>
          </a:bodyPr>
          <a:lstStyle/>
          <a:p>
            <a:r>
              <a:rPr lang="en-US" sz="1800" b="0" i="0" u="none" strike="noStrike" dirty="0">
                <a:solidFill>
                  <a:srgbClr val="081C36"/>
                </a:solidFill>
                <a:effectLst/>
                <a:latin typeface="Archivo"/>
              </a:rPr>
              <a:t>Button: You can click button to open the door </a:t>
            </a:r>
            <a:endParaRPr lang="en-US" dirty="0"/>
          </a:p>
        </p:txBody>
      </p:sp>
    </p:spTree>
    <p:extLst>
      <p:ext uri="{BB962C8B-B14F-4D97-AF65-F5344CB8AC3E}">
        <p14:creationId xmlns:p14="http://schemas.microsoft.com/office/powerpoint/2010/main" val="121945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D6AB26-44C4-C98F-FAEF-8E6226735BC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b="1" i="0" u="none" strike="noStrike" kern="1200">
                <a:solidFill>
                  <a:srgbClr val="FFFFFF"/>
                </a:solidFill>
                <a:effectLst/>
                <a:latin typeface="+mj-lt"/>
                <a:ea typeface="+mj-ea"/>
                <a:cs typeface="+mj-cs"/>
              </a:rPr>
              <a:t>Components</a:t>
            </a:r>
            <a:br>
              <a:rPr lang="en-US" sz="3700" b="1" i="0" u="none" strike="noStrike" kern="1200">
                <a:solidFill>
                  <a:srgbClr val="FFFFFF"/>
                </a:solidFill>
                <a:effectLst/>
                <a:latin typeface="+mj-lt"/>
                <a:ea typeface="+mj-ea"/>
                <a:cs typeface="+mj-cs"/>
              </a:rPr>
            </a:br>
            <a:r>
              <a:rPr lang="en-US" sz="3700" b="1" i="0" u="none" strike="noStrike" kern="1200">
                <a:solidFill>
                  <a:srgbClr val="FFFFFF"/>
                </a:solidFill>
                <a:effectLst/>
                <a:latin typeface="+mj-lt"/>
                <a:ea typeface="+mj-ea"/>
                <a:cs typeface="+mj-cs"/>
              </a:rPr>
              <a:t>and peripheral devices</a:t>
            </a:r>
            <a:r>
              <a:rPr lang="en-US" sz="3700" b="0" i="0" kern="1200">
                <a:solidFill>
                  <a:srgbClr val="FFFFFF"/>
                </a:solidFill>
                <a:effectLst/>
                <a:latin typeface="+mj-lt"/>
                <a:ea typeface="+mj-ea"/>
                <a:cs typeface="+mj-cs"/>
              </a:rPr>
              <a:t>​ ​</a:t>
            </a:r>
            <a:endParaRPr lang="en-US" sz="3700" kern="1200">
              <a:solidFill>
                <a:srgbClr val="FFFFFF"/>
              </a:solidFill>
              <a:latin typeface="+mj-lt"/>
              <a:ea typeface="+mj-ea"/>
              <a:cs typeface="+mj-cs"/>
            </a:endParaRPr>
          </a:p>
        </p:txBody>
      </p:sp>
      <p:pic>
        <p:nvPicPr>
          <p:cNvPr id="2050" name="Picture 2" descr="A close-up of a logo&#10;&#10;Description automatically generated">
            <a:extLst>
              <a:ext uri="{FF2B5EF4-FFF2-40B4-BE49-F238E27FC236}">
                <a16:creationId xmlns:a16="http://schemas.microsoft.com/office/drawing/2014/main" id="{E87D52D4-0ACC-7202-8714-5F3D7C4F6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5066" y="427595"/>
            <a:ext cx="2740718" cy="13067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DED64D-45DD-6574-04B1-788C03F4A65F}"/>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spcAft>
                <a:spcPts val="600"/>
              </a:spcAft>
            </a:pPr>
            <a:endParaRPr lang="en-US" sz="2000" kern="1200" dirty="0">
              <a:solidFill>
                <a:srgbClr val="FFFFFF"/>
              </a:solidFill>
              <a:latin typeface="+mn-lt"/>
              <a:ea typeface="+mn-ea"/>
              <a:cs typeface="+mn-cs"/>
            </a:endParaRPr>
          </a:p>
        </p:txBody>
      </p:sp>
      <p:pic>
        <p:nvPicPr>
          <p:cNvPr id="7170" name="Picture 2" descr="Mạch WiFi ESP8266 CP2102 NodeMCU">
            <a:extLst>
              <a:ext uri="{FF2B5EF4-FFF2-40B4-BE49-F238E27FC236}">
                <a16:creationId xmlns:a16="http://schemas.microsoft.com/office/drawing/2014/main" id="{F4AAC442-5FB9-3967-3B82-30F5D4FAE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418" y="230909"/>
            <a:ext cx="3293744" cy="32937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A33261-8C5B-F670-8D1F-FF79A80C90CF}"/>
              </a:ext>
            </a:extLst>
          </p:cNvPr>
          <p:cNvSpPr txBox="1"/>
          <p:nvPr/>
        </p:nvSpPr>
        <p:spPr>
          <a:xfrm>
            <a:off x="7894338" y="1508449"/>
            <a:ext cx="3675750" cy="369332"/>
          </a:xfrm>
          <a:prstGeom prst="rect">
            <a:avLst/>
          </a:prstGeom>
          <a:noFill/>
        </p:spPr>
        <p:txBody>
          <a:bodyPr wrap="none" rtlCol="0">
            <a:spAutoFit/>
          </a:bodyPr>
          <a:lstStyle/>
          <a:p>
            <a:r>
              <a:rPr lang="en-US" b="0" i="0" dirty="0">
                <a:effectLst/>
                <a:latin typeface="Söhne"/>
              </a:rPr>
              <a:t>ESP8266: Connect </a:t>
            </a:r>
            <a:r>
              <a:rPr lang="en-US" dirty="0" err="1"/>
              <a:t>devide</a:t>
            </a:r>
            <a:r>
              <a:rPr lang="en-US" b="0" i="0" dirty="0">
                <a:effectLst/>
                <a:latin typeface="Söhne"/>
              </a:rPr>
              <a:t> to internet</a:t>
            </a:r>
            <a:r>
              <a:rPr lang="en-US" b="0" i="0" dirty="0">
                <a:solidFill>
                  <a:srgbClr val="ECECEC"/>
                </a:solidFill>
                <a:effectLst/>
                <a:latin typeface="Söhne"/>
              </a:rPr>
              <a:t> </a:t>
            </a:r>
            <a:endParaRPr lang="en-US" dirty="0"/>
          </a:p>
        </p:txBody>
      </p:sp>
      <p:pic>
        <p:nvPicPr>
          <p:cNvPr id="7172" name="Picture 4" descr="Electromagnetic Buzzer - 5V - PCB Mount - ComponentsTree.com">
            <a:extLst>
              <a:ext uri="{FF2B5EF4-FFF2-40B4-BE49-F238E27FC236}">
                <a16:creationId xmlns:a16="http://schemas.microsoft.com/office/drawing/2014/main" id="{0A9898CC-1CA3-3464-6790-C485E097C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8882" y="3651005"/>
            <a:ext cx="2188007" cy="21880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E02F8BA-0725-4E8C-F039-C937E6D501C3}"/>
              </a:ext>
            </a:extLst>
          </p:cNvPr>
          <p:cNvSpPr txBox="1"/>
          <p:nvPr/>
        </p:nvSpPr>
        <p:spPr>
          <a:xfrm>
            <a:off x="4818140" y="4144843"/>
            <a:ext cx="3230022" cy="646331"/>
          </a:xfrm>
          <a:prstGeom prst="rect">
            <a:avLst/>
          </a:prstGeom>
          <a:noFill/>
        </p:spPr>
        <p:txBody>
          <a:bodyPr wrap="square" rtlCol="0">
            <a:spAutoFit/>
          </a:bodyPr>
          <a:lstStyle/>
          <a:p>
            <a:r>
              <a:rPr lang="en-US" dirty="0"/>
              <a:t>Buzzer: Make a sound enter an incorrect password​</a:t>
            </a:r>
          </a:p>
        </p:txBody>
      </p:sp>
    </p:spTree>
    <p:extLst>
      <p:ext uri="{BB962C8B-B14F-4D97-AF65-F5344CB8AC3E}">
        <p14:creationId xmlns:p14="http://schemas.microsoft.com/office/powerpoint/2010/main" val="238311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262</TotalTime>
  <Words>861</Words>
  <Application>Microsoft Office PowerPoint</Application>
  <PresentationFormat>Widescreen</PresentationFormat>
  <Paragraphs>53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Archivo</vt:lpstr>
      <vt:lpstr>Helvetica Neue</vt:lpstr>
      <vt:lpstr>Söhne</vt:lpstr>
      <vt:lpstr>Aptos</vt:lpstr>
      <vt:lpstr>Aptos Display</vt:lpstr>
      <vt:lpstr>Arial</vt:lpstr>
      <vt:lpstr>Office Theme</vt:lpstr>
      <vt:lpstr>SMART HOUSE AUTOMATION</vt:lpstr>
      <vt:lpstr>MEMBER OF GROUP</vt:lpstr>
      <vt:lpstr>      INTRODUCTION</vt:lpstr>
      <vt:lpstr>INTRODUCTION</vt:lpstr>
      <vt:lpstr>      Methods and materials​</vt:lpstr>
      <vt:lpstr>Components and peripheral devices​ ​​ ​</vt:lpstr>
      <vt:lpstr>Components and peripheral devices​ ​</vt:lpstr>
      <vt:lpstr>Components and peripheral devices​ ​</vt:lpstr>
      <vt:lpstr>Components and peripheral devices​ ​</vt:lpstr>
      <vt:lpstr>Components and peripheral devices​ ​</vt:lpstr>
      <vt:lpstr>Components and peripheral devices​ ​</vt:lpstr>
      <vt:lpstr>System Model and Block Diagram</vt:lpstr>
      <vt:lpstr>Electronic Circuit/Hardware Interfacing​</vt:lpstr>
      <vt:lpstr>Electronic Circuit/Hardware Interfacing​</vt:lpstr>
      <vt:lpstr>Electronic Circuit/Hardware Interfacing​</vt:lpstr>
      <vt:lpstr>Software Programming​</vt:lpstr>
      <vt:lpstr>      FlowChart</vt:lpstr>
      <vt:lpstr>Sensors and Parameter Setup​</vt:lpstr>
      <vt:lpstr>Results from Prototype Testing​ ​</vt:lpstr>
      <vt:lpstr>Results and discussion​</vt:lpstr>
      <vt:lpstr>RESULT AND DISCUSSION</vt:lpstr>
      <vt:lpstr>CONCLUSION</vt:lpstr>
      <vt:lpstr>CONCLUSION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HOUSE AUTOMATION</dc:title>
  <dc:creator>Thành Nguyễn Minh</dc:creator>
  <cp:lastModifiedBy>Sơn Ngô</cp:lastModifiedBy>
  <cp:revision>8</cp:revision>
  <dcterms:created xsi:type="dcterms:W3CDTF">2024-03-10T08:54:25Z</dcterms:created>
  <dcterms:modified xsi:type="dcterms:W3CDTF">2024-03-10T14:56:45Z</dcterms:modified>
</cp:coreProperties>
</file>