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78" r:id="rId3"/>
    <p:sldId id="439" r:id="rId4"/>
    <p:sldId id="462" r:id="rId5"/>
    <p:sldId id="465" r:id="rId6"/>
    <p:sldId id="466" r:id="rId7"/>
    <p:sldId id="467" r:id="rId8"/>
    <p:sldId id="468" r:id="rId9"/>
    <p:sldId id="469" r:id="rId10"/>
    <p:sldId id="473" r:id="rId11"/>
    <p:sldId id="474" r:id="rId12"/>
    <p:sldId id="475" r:id="rId13"/>
    <p:sldId id="478" r:id="rId14"/>
    <p:sldId id="476" r:id="rId15"/>
    <p:sldId id="479" r:id="rId16"/>
    <p:sldId id="480" r:id="rId17"/>
    <p:sldId id="481" r:id="rId18"/>
    <p:sldId id="483" r:id="rId19"/>
    <p:sldId id="487" r:id="rId20"/>
    <p:sldId id="491" r:id="rId21"/>
    <p:sldId id="477" r:id="rId22"/>
    <p:sldId id="488" r:id="rId23"/>
    <p:sldId id="489" r:id="rId24"/>
    <p:sldId id="492" r:id="rId25"/>
    <p:sldId id="490" r:id="rId26"/>
    <p:sldId id="494" r:id="rId27"/>
    <p:sldId id="493" r:id="rId28"/>
    <p:sldId id="495" r:id="rId29"/>
    <p:sldId id="520" r:id="rId30"/>
    <p:sldId id="496" r:id="rId31"/>
    <p:sldId id="497" r:id="rId32"/>
    <p:sldId id="498" r:id="rId33"/>
    <p:sldId id="499" r:id="rId34"/>
    <p:sldId id="500" r:id="rId35"/>
    <p:sldId id="501" r:id="rId36"/>
    <p:sldId id="502" r:id="rId37"/>
    <p:sldId id="503" r:id="rId38"/>
    <p:sldId id="504" r:id="rId39"/>
    <p:sldId id="505" r:id="rId40"/>
    <p:sldId id="506" r:id="rId41"/>
    <p:sldId id="463" r:id="rId42"/>
    <p:sldId id="507" r:id="rId43"/>
    <p:sldId id="508" r:id="rId44"/>
    <p:sldId id="509" r:id="rId45"/>
    <p:sldId id="510" r:id="rId46"/>
    <p:sldId id="514" r:id="rId47"/>
    <p:sldId id="511" r:id="rId48"/>
    <p:sldId id="512" r:id="rId49"/>
    <p:sldId id="513" r:id="rId50"/>
    <p:sldId id="515" r:id="rId51"/>
    <p:sldId id="516" r:id="rId52"/>
    <p:sldId id="517" r:id="rId53"/>
    <p:sldId id="518" r:id="rId54"/>
    <p:sldId id="519" r:id="rId55"/>
    <p:sldId id="266"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snapVertSplitter="1" vertBarState="minimized" horzBarState="maximized">
    <p:restoredLeft sz="11233" autoAdjust="0"/>
    <p:restoredTop sz="86317" autoAdjust="0"/>
  </p:normalViewPr>
  <p:slideViewPr>
    <p:cSldViewPr snapToGrid="0">
      <p:cViewPr varScale="1">
        <p:scale>
          <a:sx n="68" d="100"/>
          <a:sy n="68" d="100"/>
        </p:scale>
        <p:origin x="996" y="84"/>
      </p:cViewPr>
      <p:guideLst/>
    </p:cSldViewPr>
  </p:slideViewPr>
  <p:notesTextViewPr>
    <p:cViewPr>
      <p:scale>
        <a:sx n="1" d="1"/>
        <a:sy n="1" d="1"/>
      </p:scale>
      <p:origin x="0" y="0"/>
    </p:cViewPr>
  </p:notesTextViewPr>
  <p:sorterViewPr>
    <p:cViewPr>
      <p:scale>
        <a:sx n="100" d="100"/>
        <a:sy n="100" d="100"/>
      </p:scale>
      <p:origin x="0" y="-1575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a:t>
            </a:fld>
            <a:endParaRPr lang="en-US"/>
          </a:p>
        </p:txBody>
      </p:sp>
    </p:spTree>
    <p:extLst>
      <p:ext uri="{BB962C8B-B14F-4D97-AF65-F5344CB8AC3E}">
        <p14:creationId xmlns:p14="http://schemas.microsoft.com/office/powerpoint/2010/main" val="1339954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10</a:t>
            </a:fld>
            <a:endParaRPr lang="en-US"/>
          </a:p>
        </p:txBody>
      </p:sp>
    </p:spTree>
    <p:extLst>
      <p:ext uri="{BB962C8B-B14F-4D97-AF65-F5344CB8AC3E}">
        <p14:creationId xmlns:p14="http://schemas.microsoft.com/office/powerpoint/2010/main" val="765995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11</a:t>
            </a:fld>
            <a:endParaRPr lang="en-US"/>
          </a:p>
        </p:txBody>
      </p:sp>
    </p:spTree>
    <p:extLst>
      <p:ext uri="{BB962C8B-B14F-4D97-AF65-F5344CB8AC3E}">
        <p14:creationId xmlns:p14="http://schemas.microsoft.com/office/powerpoint/2010/main" val="1107664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20</a:t>
            </a:fld>
            <a:endParaRPr lang="en-US"/>
          </a:p>
        </p:txBody>
      </p:sp>
    </p:spTree>
    <p:extLst>
      <p:ext uri="{BB962C8B-B14F-4D97-AF65-F5344CB8AC3E}">
        <p14:creationId xmlns:p14="http://schemas.microsoft.com/office/powerpoint/2010/main" val="2193128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41</a:t>
            </a:fld>
            <a:endParaRPr lang="en-US"/>
          </a:p>
        </p:txBody>
      </p:sp>
    </p:spTree>
    <p:extLst>
      <p:ext uri="{BB962C8B-B14F-4D97-AF65-F5344CB8AC3E}">
        <p14:creationId xmlns:p14="http://schemas.microsoft.com/office/powerpoint/2010/main" val="2376469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48</a:t>
            </a:fld>
            <a:endParaRPr lang="en-US"/>
          </a:p>
        </p:txBody>
      </p:sp>
    </p:spTree>
    <p:extLst>
      <p:ext uri="{BB962C8B-B14F-4D97-AF65-F5344CB8AC3E}">
        <p14:creationId xmlns:p14="http://schemas.microsoft.com/office/powerpoint/2010/main" val="3731395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49</a:t>
            </a:fld>
            <a:endParaRPr lang="en-US"/>
          </a:p>
        </p:txBody>
      </p:sp>
    </p:spTree>
    <p:extLst>
      <p:ext uri="{BB962C8B-B14F-4D97-AF65-F5344CB8AC3E}">
        <p14:creationId xmlns:p14="http://schemas.microsoft.com/office/powerpoint/2010/main" val="38087587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54</a:t>
            </a:fld>
            <a:endParaRPr lang="en-US"/>
          </a:p>
        </p:txBody>
      </p:sp>
    </p:spTree>
    <p:extLst>
      <p:ext uri="{BB962C8B-B14F-4D97-AF65-F5344CB8AC3E}">
        <p14:creationId xmlns:p14="http://schemas.microsoft.com/office/powerpoint/2010/main" val="1301569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a:t>
            </a:fld>
            <a:endParaRPr lang="en-US"/>
          </a:p>
        </p:txBody>
      </p:sp>
    </p:spTree>
    <p:extLst>
      <p:ext uri="{BB962C8B-B14F-4D97-AF65-F5344CB8AC3E}">
        <p14:creationId xmlns:p14="http://schemas.microsoft.com/office/powerpoint/2010/main" val="1329587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a:t>
            </a:fld>
            <a:endParaRPr lang="en-US"/>
          </a:p>
        </p:txBody>
      </p:sp>
    </p:spTree>
    <p:extLst>
      <p:ext uri="{BB962C8B-B14F-4D97-AF65-F5344CB8AC3E}">
        <p14:creationId xmlns:p14="http://schemas.microsoft.com/office/powerpoint/2010/main" val="516163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a:t>
            </a:fld>
            <a:endParaRPr lang="en-US"/>
          </a:p>
        </p:txBody>
      </p:sp>
    </p:spTree>
    <p:extLst>
      <p:ext uri="{BB962C8B-B14F-4D97-AF65-F5344CB8AC3E}">
        <p14:creationId xmlns:p14="http://schemas.microsoft.com/office/powerpoint/2010/main" val="885577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a:t>
            </a:fld>
            <a:endParaRPr lang="en-US"/>
          </a:p>
        </p:txBody>
      </p:sp>
    </p:spTree>
    <p:extLst>
      <p:ext uri="{BB962C8B-B14F-4D97-AF65-F5344CB8AC3E}">
        <p14:creationId xmlns:p14="http://schemas.microsoft.com/office/powerpoint/2010/main" val="2073287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3565640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8</a:t>
            </a:fld>
            <a:endParaRPr lang="en-US"/>
          </a:p>
        </p:txBody>
      </p:sp>
    </p:spTree>
    <p:extLst>
      <p:ext uri="{BB962C8B-B14F-4D97-AF65-F5344CB8AC3E}">
        <p14:creationId xmlns:p14="http://schemas.microsoft.com/office/powerpoint/2010/main" val="1555954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9</a:t>
            </a:fld>
            <a:endParaRPr lang="en-US"/>
          </a:p>
        </p:txBody>
      </p:sp>
    </p:spTree>
    <p:extLst>
      <p:ext uri="{BB962C8B-B14F-4D97-AF65-F5344CB8AC3E}">
        <p14:creationId xmlns:p14="http://schemas.microsoft.com/office/powerpoint/2010/main" val="38713532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B78142D-6D48-48A2-83B1-5FBEEEEC0974}"/>
              </a:ext>
            </a:extLst>
          </p:cNvPr>
          <p:cNvPicPr/>
          <p:nvPr userDrawn="1"/>
        </p:nvPicPr>
        <p:blipFill rotWithShape="1">
          <a:blip r:embed="rId3"/>
          <a:srcRect l="30553"/>
          <a:stretch/>
        </p:blipFill>
        <p:spPr bwMode="auto">
          <a:xfrm>
            <a:off x="0" y="3114"/>
            <a:ext cx="2133600" cy="575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DB78142D-6D48-48A2-83B1-5FBEEEEC0974}"/>
              </a:ext>
            </a:extLst>
          </p:cNvPr>
          <p:cNvPicPr/>
          <p:nvPr userDrawn="1"/>
        </p:nvPicPr>
        <p:blipFill rotWithShape="1">
          <a:blip r:embed="rId3"/>
          <a:srcRect l="30553"/>
          <a:stretch/>
        </p:blipFill>
        <p:spPr bwMode="auto">
          <a:xfrm>
            <a:off x="0" y="3114"/>
            <a:ext cx="2133600" cy="575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99138"/>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1/7/2025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5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6696" y="2376924"/>
            <a:ext cx="11218607" cy="128914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smtClean="0">
                <a:solidFill>
                  <a:schemeClr val="accent2"/>
                </a:solidFill>
                <a:latin typeface="Arial" panose="020B0604020202020204" pitchFamily="34" charset="0"/>
                <a:cs typeface="Arial" panose="020B0604020202020204" pitchFamily="34" charset="0"/>
              </a:rPr>
              <a:t>Asynchronous and </a:t>
            </a:r>
            <a:r>
              <a:rPr lang="en-US" altLang="ko-KR" sz="4400" b="1" dirty="0">
                <a:solidFill>
                  <a:schemeClr val="accent2"/>
                </a:solidFill>
                <a:latin typeface="Arial" panose="020B0604020202020204" pitchFamily="34" charset="0"/>
                <a:cs typeface="Arial" panose="020B0604020202020204" pitchFamily="34" charset="0"/>
              </a:rPr>
              <a:t>Parallel Programming</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a:t>Hyper-Threading</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9039" y="1378596"/>
            <a:ext cx="7572680" cy="4973413"/>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Each of these logical cores is called a hardware thread and can be scheduled separately by the operating system (OS) scheduler</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Even though each hardware thread (logical core) appears as a separate core for the OS to schedule, only one logical core per physical core can execute a software instruction at a time</a:t>
            </a:r>
          </a:p>
        </p:txBody>
      </p:sp>
      <p:pic>
        <p:nvPicPr>
          <p:cNvPr id="5" name="Picture 4">
            <a:extLst>
              <a:ext uri="{FF2B5EF4-FFF2-40B4-BE49-F238E27FC236}">
                <a16:creationId xmlns:a16="http://schemas.microsoft.com/office/drawing/2014/main" id="{58C4D6F6-931C-45A2-9B86-E71610980723}"/>
              </a:ext>
            </a:extLst>
          </p:cNvPr>
          <p:cNvPicPr>
            <a:picLocks noChangeAspect="1"/>
          </p:cNvPicPr>
          <p:nvPr/>
        </p:nvPicPr>
        <p:blipFill>
          <a:blip r:embed="rId3"/>
          <a:stretch>
            <a:fillRect/>
          </a:stretch>
        </p:blipFill>
        <p:spPr>
          <a:xfrm>
            <a:off x="7483763" y="1600200"/>
            <a:ext cx="4648603" cy="4507977"/>
          </a:xfrm>
          <a:prstGeom prst="rect">
            <a:avLst/>
          </a:prstGeom>
        </p:spPr>
      </p:pic>
    </p:spTree>
    <p:extLst>
      <p:ext uri="{BB962C8B-B14F-4D97-AF65-F5344CB8AC3E}">
        <p14:creationId xmlns:p14="http://schemas.microsoft.com/office/powerpoint/2010/main" val="4037702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a:t>Hyper-Threading</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9040" y="1490568"/>
            <a:ext cx="12135143" cy="89255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following are a few examples of processor configurations and the number of tasks that they can perform:</a:t>
            </a:r>
          </a:p>
        </p:txBody>
      </p:sp>
      <p:sp>
        <p:nvSpPr>
          <p:cNvPr id="8" name="TextBox 7">
            <a:extLst>
              <a:ext uri="{FF2B5EF4-FFF2-40B4-BE49-F238E27FC236}">
                <a16:creationId xmlns:a16="http://schemas.microsoft.com/office/drawing/2014/main" id="{9604B557-6EE4-4B1F-BF92-D7A61BAE1037}"/>
              </a:ext>
            </a:extLst>
          </p:cNvPr>
          <p:cNvSpPr txBox="1"/>
          <p:nvPr/>
        </p:nvSpPr>
        <p:spPr>
          <a:xfrm>
            <a:off x="83743" y="2383120"/>
            <a:ext cx="11813289" cy="4045788"/>
          </a:xfrm>
          <a:prstGeom prst="rect">
            <a:avLst/>
          </a:prstGeom>
          <a:noFill/>
        </p:spPr>
        <p:txBody>
          <a:bodyPr wrap="square">
            <a:spAutoFit/>
          </a:bodyPr>
          <a:lstStyle/>
          <a:p>
            <a:pPr marL="514350" indent="-230188">
              <a:lnSpc>
                <a:spcPct val="150000"/>
              </a:lnSpc>
              <a:spcBef>
                <a:spcPts val="1000"/>
              </a:spcBef>
              <a:spcAft>
                <a:spcPts val="300"/>
              </a:spcAft>
              <a:buClr>
                <a:srgbClr val="973735"/>
              </a:buClr>
              <a:buSzPct val="70000"/>
              <a:buFont typeface="Wingdings" panose="05000000000000000000" pitchFamily="2" charset="2"/>
              <a:buChar char="§"/>
              <a:defRPr/>
            </a:pPr>
            <a:r>
              <a:rPr lang="en-US" sz="2300" b="1"/>
              <a:t>A single processor with a single-core chip</a:t>
            </a:r>
            <a:r>
              <a:rPr lang="en-US" sz="2300"/>
              <a:t>: One task at a time</a:t>
            </a:r>
          </a:p>
          <a:p>
            <a:pPr marL="514350" indent="-230188">
              <a:lnSpc>
                <a:spcPct val="150000"/>
              </a:lnSpc>
              <a:spcBef>
                <a:spcPts val="1000"/>
              </a:spcBef>
              <a:spcAft>
                <a:spcPts val="300"/>
              </a:spcAft>
              <a:buClr>
                <a:srgbClr val="973735"/>
              </a:buClr>
              <a:buSzPct val="70000"/>
              <a:buFont typeface="Wingdings" panose="05000000000000000000" pitchFamily="2" charset="2"/>
              <a:buChar char="§"/>
              <a:defRPr/>
            </a:pPr>
            <a:r>
              <a:rPr lang="en-US" sz="2300" b="1"/>
              <a:t>A single processor with an HT-enabled single-core chip</a:t>
            </a:r>
            <a:r>
              <a:rPr lang="en-US" sz="2300"/>
              <a:t>: Two tasks at a time</a:t>
            </a:r>
          </a:p>
          <a:p>
            <a:pPr marL="514350" indent="-230188">
              <a:lnSpc>
                <a:spcPct val="150000"/>
              </a:lnSpc>
              <a:spcBef>
                <a:spcPts val="1000"/>
              </a:spcBef>
              <a:spcAft>
                <a:spcPts val="300"/>
              </a:spcAft>
              <a:buClr>
                <a:srgbClr val="973735"/>
              </a:buClr>
              <a:buSzPct val="70000"/>
              <a:buFont typeface="Wingdings" panose="05000000000000000000" pitchFamily="2" charset="2"/>
              <a:buChar char="§"/>
              <a:defRPr/>
            </a:pPr>
            <a:r>
              <a:rPr lang="en-US" sz="2300" b="1"/>
              <a:t>A single processor with a dual-core chip</a:t>
            </a:r>
            <a:r>
              <a:rPr lang="en-US" sz="2300"/>
              <a:t>: Two tasks at a time</a:t>
            </a:r>
          </a:p>
          <a:p>
            <a:pPr marL="514350" indent="-230188">
              <a:lnSpc>
                <a:spcPct val="150000"/>
              </a:lnSpc>
              <a:spcBef>
                <a:spcPts val="1000"/>
              </a:spcBef>
              <a:spcAft>
                <a:spcPts val="300"/>
              </a:spcAft>
              <a:buClr>
                <a:srgbClr val="973735"/>
              </a:buClr>
              <a:buSzPct val="70000"/>
              <a:buFont typeface="Wingdings" panose="05000000000000000000" pitchFamily="2" charset="2"/>
              <a:buChar char="§"/>
              <a:defRPr/>
            </a:pPr>
            <a:r>
              <a:rPr lang="en-US" sz="2300" b="1"/>
              <a:t>A single processor with an HT-enabled dual-core chip</a:t>
            </a:r>
            <a:r>
              <a:rPr lang="en-US" sz="2300"/>
              <a:t>: Four tasks at a time</a:t>
            </a:r>
          </a:p>
          <a:p>
            <a:pPr marL="514350" indent="-230188">
              <a:lnSpc>
                <a:spcPct val="150000"/>
              </a:lnSpc>
              <a:spcBef>
                <a:spcPts val="1000"/>
              </a:spcBef>
              <a:spcAft>
                <a:spcPts val="300"/>
              </a:spcAft>
              <a:buClr>
                <a:srgbClr val="973735"/>
              </a:buClr>
              <a:buSzPct val="70000"/>
              <a:buFont typeface="Wingdings" panose="05000000000000000000" pitchFamily="2" charset="2"/>
              <a:buChar char="§"/>
              <a:defRPr/>
            </a:pPr>
            <a:r>
              <a:rPr lang="en-US" sz="2300" b="1"/>
              <a:t>A single processor with a quad-core chip</a:t>
            </a:r>
            <a:r>
              <a:rPr lang="en-US" sz="2300"/>
              <a:t>: Four tasks at a time</a:t>
            </a:r>
          </a:p>
          <a:p>
            <a:pPr marL="514350" indent="-230188">
              <a:lnSpc>
                <a:spcPct val="150000"/>
              </a:lnSpc>
              <a:spcBef>
                <a:spcPts val="1000"/>
              </a:spcBef>
              <a:spcAft>
                <a:spcPts val="300"/>
              </a:spcAft>
              <a:buClr>
                <a:srgbClr val="973735"/>
              </a:buClr>
              <a:buSzPct val="70000"/>
              <a:buFont typeface="Wingdings" panose="05000000000000000000" pitchFamily="2" charset="2"/>
              <a:buChar char="§"/>
              <a:defRPr/>
            </a:pPr>
            <a:r>
              <a:rPr lang="en-US" sz="2300" b="1"/>
              <a:t>A single processor with an HT-enabled quad-core chip</a:t>
            </a:r>
            <a:r>
              <a:rPr lang="en-US" sz="2300"/>
              <a:t>: Eight tasks at a time</a:t>
            </a:r>
          </a:p>
        </p:txBody>
      </p:sp>
    </p:spTree>
    <p:extLst>
      <p:ext uri="{BB962C8B-B14F-4D97-AF65-F5344CB8AC3E}">
        <p14:creationId xmlns:p14="http://schemas.microsoft.com/office/powerpoint/2010/main" val="1371304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66D3DEF-1EDF-4372-9A41-2FE8E2DE6E47}"/>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5504DCDC-BFB7-4F20-804C-9E0A23D40691}"/>
              </a:ext>
            </a:extLst>
          </p:cNvPr>
          <p:cNvSpPr>
            <a:spLocks noGrp="1"/>
          </p:cNvSpPr>
          <p:nvPr>
            <p:ph type="sldNum" sz="quarter" idx="12"/>
          </p:nvPr>
        </p:nvSpPr>
        <p:spPr/>
        <p:txBody>
          <a:bodyPr/>
          <a:lstStyle/>
          <a:p>
            <a:fld id="{CC0149FD-98BB-4821-915B-09C9BFE4B727}" type="slidenum">
              <a:rPr lang="en-US" smtClean="0"/>
              <a:pPr/>
              <a:t>12</a:t>
            </a:fld>
            <a:endParaRPr lang="en-US" dirty="0"/>
          </a:p>
        </p:txBody>
      </p:sp>
      <p:sp>
        <p:nvSpPr>
          <p:cNvPr id="6" name="Title 1">
            <a:extLst>
              <a:ext uri="{FF2B5EF4-FFF2-40B4-BE49-F238E27FC236}">
                <a16:creationId xmlns:a16="http://schemas.microsoft.com/office/drawing/2014/main" id="{A1D82BAA-9EAE-4BFD-9287-561F5365FBFB}"/>
              </a:ext>
            </a:extLst>
          </p:cNvPr>
          <p:cNvSpPr>
            <a:spLocks noGrp="1"/>
          </p:cNvSpPr>
          <p:nvPr>
            <p:ph type="title"/>
          </p:nvPr>
        </p:nvSpPr>
        <p:spPr>
          <a:xfrm>
            <a:off x="396763" y="720006"/>
            <a:ext cx="11500269" cy="575433"/>
          </a:xfrm>
        </p:spPr>
        <p:txBody>
          <a:bodyPr>
            <a:noAutofit/>
          </a:bodyPr>
          <a:lstStyle/>
          <a:p>
            <a:r>
              <a:rPr lang="en-US" sz="4000" b="1"/>
              <a:t>Understanding Flynn’s Taxonomy</a:t>
            </a:r>
            <a:endParaRPr lang="en-US" sz="4000" b="1" dirty="0"/>
          </a:p>
        </p:txBody>
      </p:sp>
      <p:sp>
        <p:nvSpPr>
          <p:cNvPr id="8" name="TextBox 7">
            <a:extLst>
              <a:ext uri="{FF2B5EF4-FFF2-40B4-BE49-F238E27FC236}">
                <a16:creationId xmlns:a16="http://schemas.microsoft.com/office/drawing/2014/main" id="{C6F6E811-A0BA-4DCF-85BC-7A8F44EA90A4}"/>
              </a:ext>
            </a:extLst>
          </p:cNvPr>
          <p:cNvSpPr txBox="1"/>
          <p:nvPr/>
        </p:nvSpPr>
        <p:spPr>
          <a:xfrm>
            <a:off x="-62120" y="1432447"/>
            <a:ext cx="12207737" cy="89255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Flynn classified computer architectures into four categories based on the number of concurrent instruction (or control) streams and data streams:</a:t>
            </a:r>
          </a:p>
        </p:txBody>
      </p:sp>
      <p:sp>
        <p:nvSpPr>
          <p:cNvPr id="10" name="TextBox 9">
            <a:extLst>
              <a:ext uri="{FF2B5EF4-FFF2-40B4-BE49-F238E27FC236}">
                <a16:creationId xmlns:a16="http://schemas.microsoft.com/office/drawing/2014/main" id="{1BA076F4-C31E-48F5-80E9-0B22B408902A}"/>
              </a:ext>
            </a:extLst>
          </p:cNvPr>
          <p:cNvSpPr txBox="1"/>
          <p:nvPr/>
        </p:nvSpPr>
        <p:spPr>
          <a:xfrm>
            <a:off x="-30147" y="2255426"/>
            <a:ext cx="12175763" cy="1508105"/>
          </a:xfrm>
          <a:prstGeom prst="rect">
            <a:avLst/>
          </a:prstGeom>
          <a:noFill/>
        </p:spPr>
        <p:txBody>
          <a:bodyPr wrap="square">
            <a:spAutoFit/>
          </a:bodyPr>
          <a:lstStyle/>
          <a:p>
            <a:pPr marL="514350" indent="-230188" algn="just">
              <a:spcBef>
                <a:spcPts val="300"/>
              </a:spcBef>
              <a:spcAft>
                <a:spcPts val="300"/>
              </a:spcAft>
              <a:buClr>
                <a:srgbClr val="973735"/>
              </a:buClr>
              <a:buSzPct val="70000"/>
              <a:buFont typeface="Wingdings" panose="05000000000000000000" pitchFamily="2" charset="2"/>
              <a:buChar char="§"/>
              <a:defRPr/>
            </a:pPr>
            <a:r>
              <a:rPr lang="en-US" sz="2300" b="1"/>
              <a:t>Single Instruction, Single Data (SISD)</a:t>
            </a:r>
            <a:r>
              <a:rPr lang="en-US" sz="2300"/>
              <a:t>: In this model, there is a single control unit and a single instruction stream. These systems can only execute one instruction at a time without any parallel processing. All single-core processor machines are based on the SISD architecture</a:t>
            </a:r>
          </a:p>
        </p:txBody>
      </p:sp>
      <p:pic>
        <p:nvPicPr>
          <p:cNvPr id="16" name="Picture 15">
            <a:extLst>
              <a:ext uri="{FF2B5EF4-FFF2-40B4-BE49-F238E27FC236}">
                <a16:creationId xmlns:a16="http://schemas.microsoft.com/office/drawing/2014/main" id="{ADB27BB5-C9BB-4555-AC86-BEA281D20F65}"/>
              </a:ext>
            </a:extLst>
          </p:cNvPr>
          <p:cNvPicPr>
            <a:picLocks noChangeAspect="1"/>
          </p:cNvPicPr>
          <p:nvPr/>
        </p:nvPicPr>
        <p:blipFill>
          <a:blip r:embed="rId2"/>
          <a:stretch>
            <a:fillRect/>
          </a:stretch>
        </p:blipFill>
        <p:spPr>
          <a:xfrm>
            <a:off x="3355617" y="3538479"/>
            <a:ext cx="2879532" cy="2907986"/>
          </a:xfrm>
          <a:prstGeom prst="rect">
            <a:avLst/>
          </a:prstGeom>
        </p:spPr>
      </p:pic>
      <p:pic>
        <p:nvPicPr>
          <p:cNvPr id="20" name="Picture 19">
            <a:extLst>
              <a:ext uri="{FF2B5EF4-FFF2-40B4-BE49-F238E27FC236}">
                <a16:creationId xmlns:a16="http://schemas.microsoft.com/office/drawing/2014/main" id="{CFA3B10B-3854-4632-8770-A6EDBB39BD51}"/>
              </a:ext>
            </a:extLst>
          </p:cNvPr>
          <p:cNvPicPr>
            <a:picLocks noChangeAspect="1"/>
          </p:cNvPicPr>
          <p:nvPr/>
        </p:nvPicPr>
        <p:blipFill>
          <a:blip r:embed="rId3"/>
          <a:stretch>
            <a:fillRect/>
          </a:stretch>
        </p:blipFill>
        <p:spPr>
          <a:xfrm>
            <a:off x="7030199" y="3544415"/>
            <a:ext cx="2372218" cy="2902050"/>
          </a:xfrm>
          <a:prstGeom prst="rect">
            <a:avLst/>
          </a:prstGeom>
        </p:spPr>
      </p:pic>
    </p:spTree>
    <p:extLst>
      <p:ext uri="{BB962C8B-B14F-4D97-AF65-F5344CB8AC3E}">
        <p14:creationId xmlns:p14="http://schemas.microsoft.com/office/powerpoint/2010/main" val="4268340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66D3DEF-1EDF-4372-9A41-2FE8E2DE6E47}"/>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5504DCDC-BFB7-4F20-804C-9E0A23D40691}"/>
              </a:ext>
            </a:extLst>
          </p:cNvPr>
          <p:cNvSpPr>
            <a:spLocks noGrp="1"/>
          </p:cNvSpPr>
          <p:nvPr>
            <p:ph type="sldNum" sz="quarter" idx="12"/>
          </p:nvPr>
        </p:nvSpPr>
        <p:spPr/>
        <p:txBody>
          <a:bodyPr/>
          <a:lstStyle/>
          <a:p>
            <a:fld id="{CC0149FD-98BB-4821-915B-09C9BFE4B727}" type="slidenum">
              <a:rPr lang="en-US" smtClean="0"/>
              <a:pPr/>
              <a:t>13</a:t>
            </a:fld>
            <a:endParaRPr lang="en-US" dirty="0"/>
          </a:p>
        </p:txBody>
      </p:sp>
      <p:sp>
        <p:nvSpPr>
          <p:cNvPr id="6" name="Title 1">
            <a:extLst>
              <a:ext uri="{FF2B5EF4-FFF2-40B4-BE49-F238E27FC236}">
                <a16:creationId xmlns:a16="http://schemas.microsoft.com/office/drawing/2014/main" id="{A1D82BAA-9EAE-4BFD-9287-561F5365FBFB}"/>
              </a:ext>
            </a:extLst>
          </p:cNvPr>
          <p:cNvSpPr>
            <a:spLocks noGrp="1"/>
          </p:cNvSpPr>
          <p:nvPr>
            <p:ph type="title"/>
          </p:nvPr>
        </p:nvSpPr>
        <p:spPr>
          <a:xfrm>
            <a:off x="396763" y="720006"/>
            <a:ext cx="11500269" cy="575433"/>
          </a:xfrm>
        </p:spPr>
        <p:txBody>
          <a:bodyPr>
            <a:noAutofit/>
          </a:bodyPr>
          <a:lstStyle/>
          <a:p>
            <a:r>
              <a:rPr lang="en-US" sz="4000" b="1"/>
              <a:t>Understanding Flynn’s Taxonomy</a:t>
            </a:r>
            <a:endParaRPr lang="en-US" sz="4000" b="1" dirty="0"/>
          </a:p>
        </p:txBody>
      </p:sp>
      <p:sp>
        <p:nvSpPr>
          <p:cNvPr id="10" name="TextBox 9">
            <a:extLst>
              <a:ext uri="{FF2B5EF4-FFF2-40B4-BE49-F238E27FC236}">
                <a16:creationId xmlns:a16="http://schemas.microsoft.com/office/drawing/2014/main" id="{1BA076F4-C31E-48F5-80E9-0B22B408902A}"/>
              </a:ext>
            </a:extLst>
          </p:cNvPr>
          <p:cNvSpPr txBox="1"/>
          <p:nvPr/>
        </p:nvSpPr>
        <p:spPr>
          <a:xfrm>
            <a:off x="-111815" y="1383263"/>
            <a:ext cx="12008847" cy="1862048"/>
          </a:xfrm>
          <a:prstGeom prst="rect">
            <a:avLst/>
          </a:prstGeom>
          <a:noFill/>
        </p:spPr>
        <p:txBody>
          <a:bodyPr wrap="square">
            <a:spAutoFit/>
          </a:bodyPr>
          <a:lstStyle/>
          <a:p>
            <a:pPr marL="514350" indent="-230188" algn="just">
              <a:spcBef>
                <a:spcPts val="300"/>
              </a:spcBef>
              <a:spcAft>
                <a:spcPts val="300"/>
              </a:spcAft>
              <a:buClr>
                <a:srgbClr val="973735"/>
              </a:buClr>
              <a:buSzPct val="70000"/>
              <a:buFont typeface="Wingdings" panose="05000000000000000000" pitchFamily="2" charset="2"/>
              <a:buChar char="§"/>
              <a:defRPr/>
            </a:pPr>
            <a:r>
              <a:rPr lang="en-US" sz="2300" b="1"/>
              <a:t>Single Instruction, Multiple Data (SIMD)</a:t>
            </a:r>
            <a:r>
              <a:rPr lang="en-US" sz="2300"/>
              <a:t>: In this model, we have a single instruction stream and multiple data streams. The same instruction stream is applied to multiple data streams in parallel. This is handy in speculativeapproach scenarios where we have multiple algorithms for data and we don’t know which one will be faster. It provides the same input to all the algorithms and runs them in parallel on multiple processors</a:t>
            </a:r>
            <a:endParaRPr lang="en-US"/>
          </a:p>
        </p:txBody>
      </p:sp>
      <p:pic>
        <p:nvPicPr>
          <p:cNvPr id="3" name="Picture 2">
            <a:extLst>
              <a:ext uri="{FF2B5EF4-FFF2-40B4-BE49-F238E27FC236}">
                <a16:creationId xmlns:a16="http://schemas.microsoft.com/office/drawing/2014/main" id="{84034B86-4120-4D5B-B539-0CD373014D3C}"/>
              </a:ext>
            </a:extLst>
          </p:cNvPr>
          <p:cNvPicPr>
            <a:picLocks noChangeAspect="1"/>
          </p:cNvPicPr>
          <p:nvPr/>
        </p:nvPicPr>
        <p:blipFill>
          <a:blip r:embed="rId2"/>
          <a:stretch>
            <a:fillRect/>
          </a:stretch>
        </p:blipFill>
        <p:spPr>
          <a:xfrm>
            <a:off x="1251319" y="3245311"/>
            <a:ext cx="3171594" cy="3180143"/>
          </a:xfrm>
          <a:prstGeom prst="rect">
            <a:avLst/>
          </a:prstGeom>
        </p:spPr>
      </p:pic>
      <p:pic>
        <p:nvPicPr>
          <p:cNvPr id="9" name="Picture 8">
            <a:extLst>
              <a:ext uri="{FF2B5EF4-FFF2-40B4-BE49-F238E27FC236}">
                <a16:creationId xmlns:a16="http://schemas.microsoft.com/office/drawing/2014/main" id="{2AEF240B-DFFB-4D08-AE49-02D7D46C1B9E}"/>
              </a:ext>
            </a:extLst>
          </p:cNvPr>
          <p:cNvPicPr>
            <a:picLocks noChangeAspect="1"/>
          </p:cNvPicPr>
          <p:nvPr/>
        </p:nvPicPr>
        <p:blipFill>
          <a:blip r:embed="rId3"/>
          <a:stretch>
            <a:fillRect/>
          </a:stretch>
        </p:blipFill>
        <p:spPr>
          <a:xfrm>
            <a:off x="5448217" y="3260800"/>
            <a:ext cx="5382382" cy="3180143"/>
          </a:xfrm>
          <a:prstGeom prst="rect">
            <a:avLst/>
          </a:prstGeom>
        </p:spPr>
      </p:pic>
    </p:spTree>
    <p:extLst>
      <p:ext uri="{BB962C8B-B14F-4D97-AF65-F5344CB8AC3E}">
        <p14:creationId xmlns:p14="http://schemas.microsoft.com/office/powerpoint/2010/main" val="39675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66D3DEF-1EDF-4372-9A41-2FE8E2DE6E47}"/>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5504DCDC-BFB7-4F20-804C-9E0A23D40691}"/>
              </a:ext>
            </a:extLst>
          </p:cNvPr>
          <p:cNvSpPr>
            <a:spLocks noGrp="1"/>
          </p:cNvSpPr>
          <p:nvPr>
            <p:ph type="sldNum" sz="quarter" idx="12"/>
          </p:nvPr>
        </p:nvSpPr>
        <p:spPr/>
        <p:txBody>
          <a:bodyPr/>
          <a:lstStyle/>
          <a:p>
            <a:fld id="{CC0149FD-98BB-4821-915B-09C9BFE4B727}" type="slidenum">
              <a:rPr lang="en-US" smtClean="0"/>
              <a:pPr/>
              <a:t>14</a:t>
            </a:fld>
            <a:endParaRPr lang="en-US" dirty="0"/>
          </a:p>
        </p:txBody>
      </p:sp>
      <p:sp>
        <p:nvSpPr>
          <p:cNvPr id="6" name="Title 1">
            <a:extLst>
              <a:ext uri="{FF2B5EF4-FFF2-40B4-BE49-F238E27FC236}">
                <a16:creationId xmlns:a16="http://schemas.microsoft.com/office/drawing/2014/main" id="{A1D82BAA-9EAE-4BFD-9287-561F5365FBFB}"/>
              </a:ext>
            </a:extLst>
          </p:cNvPr>
          <p:cNvSpPr>
            <a:spLocks noGrp="1"/>
          </p:cNvSpPr>
          <p:nvPr>
            <p:ph type="title"/>
          </p:nvPr>
        </p:nvSpPr>
        <p:spPr>
          <a:xfrm>
            <a:off x="396763" y="720006"/>
            <a:ext cx="11500269" cy="575433"/>
          </a:xfrm>
        </p:spPr>
        <p:txBody>
          <a:bodyPr>
            <a:noAutofit/>
          </a:bodyPr>
          <a:lstStyle/>
          <a:p>
            <a:r>
              <a:rPr lang="en-US" sz="4000" b="1"/>
              <a:t>Understanding Flynn’s Taxonomy</a:t>
            </a:r>
            <a:endParaRPr lang="en-US" sz="4000" b="1" dirty="0"/>
          </a:p>
        </p:txBody>
      </p:sp>
      <p:sp>
        <p:nvSpPr>
          <p:cNvPr id="10" name="TextBox 9">
            <a:extLst>
              <a:ext uri="{FF2B5EF4-FFF2-40B4-BE49-F238E27FC236}">
                <a16:creationId xmlns:a16="http://schemas.microsoft.com/office/drawing/2014/main" id="{1BA076F4-C31E-48F5-80E9-0B22B408902A}"/>
              </a:ext>
            </a:extLst>
          </p:cNvPr>
          <p:cNvSpPr txBox="1"/>
          <p:nvPr/>
        </p:nvSpPr>
        <p:spPr>
          <a:xfrm>
            <a:off x="-139146" y="1369511"/>
            <a:ext cx="12036178" cy="1508105"/>
          </a:xfrm>
          <a:prstGeom prst="rect">
            <a:avLst/>
          </a:prstGeom>
          <a:noFill/>
        </p:spPr>
        <p:txBody>
          <a:bodyPr wrap="square">
            <a:spAutoFit/>
          </a:bodyPr>
          <a:lstStyle/>
          <a:p>
            <a:pPr marL="514350" indent="-230188" algn="just">
              <a:spcBef>
                <a:spcPts val="1000"/>
              </a:spcBef>
              <a:spcAft>
                <a:spcPts val="300"/>
              </a:spcAft>
              <a:buClr>
                <a:srgbClr val="973735"/>
              </a:buClr>
              <a:buSzPct val="70000"/>
              <a:buFont typeface="Wingdings" panose="05000000000000000000" pitchFamily="2" charset="2"/>
              <a:buChar char="§"/>
              <a:defRPr/>
            </a:pPr>
            <a:r>
              <a:rPr lang="en-US" sz="2300" b="1"/>
              <a:t>Multiple Instructions, Single Data (MISD)</a:t>
            </a:r>
            <a:r>
              <a:rPr lang="en-US" sz="2300"/>
              <a:t>: In this model, multiple instructions operate on one data stream. Therefore, multiple operations can be applied in parallel on the same data source. This is generally used for fault tolerance and in space shuttle flight control computers</a:t>
            </a:r>
          </a:p>
        </p:txBody>
      </p:sp>
      <p:pic>
        <p:nvPicPr>
          <p:cNvPr id="3" name="Picture 2">
            <a:extLst>
              <a:ext uri="{FF2B5EF4-FFF2-40B4-BE49-F238E27FC236}">
                <a16:creationId xmlns:a16="http://schemas.microsoft.com/office/drawing/2014/main" id="{F165C139-3A70-4FCE-8C08-C508EA883EA3}"/>
              </a:ext>
            </a:extLst>
          </p:cNvPr>
          <p:cNvPicPr>
            <a:picLocks noChangeAspect="1"/>
          </p:cNvPicPr>
          <p:nvPr/>
        </p:nvPicPr>
        <p:blipFill>
          <a:blip r:embed="rId2"/>
          <a:stretch>
            <a:fillRect/>
          </a:stretch>
        </p:blipFill>
        <p:spPr>
          <a:xfrm>
            <a:off x="1242122" y="2844422"/>
            <a:ext cx="3568421" cy="3575406"/>
          </a:xfrm>
          <a:prstGeom prst="rect">
            <a:avLst/>
          </a:prstGeom>
        </p:spPr>
      </p:pic>
      <p:pic>
        <p:nvPicPr>
          <p:cNvPr id="12" name="Picture 11">
            <a:extLst>
              <a:ext uri="{FF2B5EF4-FFF2-40B4-BE49-F238E27FC236}">
                <a16:creationId xmlns:a16="http://schemas.microsoft.com/office/drawing/2014/main" id="{63FC626C-722F-43A7-A2C2-A2BB05C4E955}"/>
              </a:ext>
            </a:extLst>
          </p:cNvPr>
          <p:cNvPicPr>
            <a:picLocks noChangeAspect="1"/>
          </p:cNvPicPr>
          <p:nvPr/>
        </p:nvPicPr>
        <p:blipFill>
          <a:blip r:embed="rId3"/>
          <a:stretch>
            <a:fillRect/>
          </a:stretch>
        </p:blipFill>
        <p:spPr>
          <a:xfrm>
            <a:off x="5272661" y="2844422"/>
            <a:ext cx="5698314" cy="3575406"/>
          </a:xfrm>
          <a:prstGeom prst="rect">
            <a:avLst/>
          </a:prstGeom>
        </p:spPr>
      </p:pic>
    </p:spTree>
    <p:extLst>
      <p:ext uri="{BB962C8B-B14F-4D97-AF65-F5344CB8AC3E}">
        <p14:creationId xmlns:p14="http://schemas.microsoft.com/office/powerpoint/2010/main" val="3784323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66D3DEF-1EDF-4372-9A41-2FE8E2DE6E47}"/>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5504DCDC-BFB7-4F20-804C-9E0A23D40691}"/>
              </a:ext>
            </a:extLst>
          </p:cNvPr>
          <p:cNvSpPr>
            <a:spLocks noGrp="1"/>
          </p:cNvSpPr>
          <p:nvPr>
            <p:ph type="sldNum" sz="quarter" idx="12"/>
          </p:nvPr>
        </p:nvSpPr>
        <p:spPr/>
        <p:txBody>
          <a:bodyPr/>
          <a:lstStyle/>
          <a:p>
            <a:fld id="{CC0149FD-98BB-4821-915B-09C9BFE4B727}" type="slidenum">
              <a:rPr lang="en-US" smtClean="0"/>
              <a:pPr/>
              <a:t>15</a:t>
            </a:fld>
            <a:endParaRPr lang="en-US" dirty="0"/>
          </a:p>
        </p:txBody>
      </p:sp>
      <p:sp>
        <p:nvSpPr>
          <p:cNvPr id="6" name="Title 1">
            <a:extLst>
              <a:ext uri="{FF2B5EF4-FFF2-40B4-BE49-F238E27FC236}">
                <a16:creationId xmlns:a16="http://schemas.microsoft.com/office/drawing/2014/main" id="{A1D82BAA-9EAE-4BFD-9287-561F5365FBFB}"/>
              </a:ext>
            </a:extLst>
          </p:cNvPr>
          <p:cNvSpPr>
            <a:spLocks noGrp="1"/>
          </p:cNvSpPr>
          <p:nvPr>
            <p:ph type="title"/>
          </p:nvPr>
        </p:nvSpPr>
        <p:spPr>
          <a:xfrm>
            <a:off x="396763" y="720006"/>
            <a:ext cx="11500269" cy="575433"/>
          </a:xfrm>
        </p:spPr>
        <p:txBody>
          <a:bodyPr>
            <a:noAutofit/>
          </a:bodyPr>
          <a:lstStyle/>
          <a:p>
            <a:r>
              <a:rPr lang="en-US" sz="4000" b="1"/>
              <a:t>Understanding Flynn’s Taxonomy</a:t>
            </a:r>
            <a:endParaRPr lang="en-US" sz="4000" b="1" dirty="0"/>
          </a:p>
        </p:txBody>
      </p:sp>
      <p:sp>
        <p:nvSpPr>
          <p:cNvPr id="10" name="TextBox 9">
            <a:extLst>
              <a:ext uri="{FF2B5EF4-FFF2-40B4-BE49-F238E27FC236}">
                <a16:creationId xmlns:a16="http://schemas.microsoft.com/office/drawing/2014/main" id="{1BA076F4-C31E-48F5-80E9-0B22B408902A}"/>
              </a:ext>
            </a:extLst>
          </p:cNvPr>
          <p:cNvSpPr txBox="1"/>
          <p:nvPr/>
        </p:nvSpPr>
        <p:spPr>
          <a:xfrm>
            <a:off x="-139146" y="1409267"/>
            <a:ext cx="12254946" cy="1508105"/>
          </a:xfrm>
          <a:prstGeom prst="rect">
            <a:avLst/>
          </a:prstGeom>
          <a:noFill/>
        </p:spPr>
        <p:txBody>
          <a:bodyPr wrap="square">
            <a:spAutoFit/>
          </a:bodyPr>
          <a:lstStyle/>
          <a:p>
            <a:pPr marL="514350" indent="-230188" algn="just">
              <a:spcBef>
                <a:spcPts val="1000"/>
              </a:spcBef>
              <a:spcAft>
                <a:spcPts val="300"/>
              </a:spcAft>
              <a:buClr>
                <a:srgbClr val="973735"/>
              </a:buClr>
              <a:buSzPct val="70000"/>
              <a:buFont typeface="Wingdings" panose="05000000000000000000" pitchFamily="2" charset="2"/>
              <a:buChar char="§"/>
              <a:defRPr/>
            </a:pPr>
            <a:r>
              <a:rPr lang="en-US" sz="2300" b="1"/>
              <a:t>Multiple Instructions, Multiple Data (MIMD)</a:t>
            </a:r>
            <a:r>
              <a:rPr lang="en-US" sz="2300"/>
              <a:t>: In this model, as the name suggests, we have multiple instruction streams and multiple data streams. Due to this, we can achieve true parallelism, where each processor can run different instructions on different data streams. Nowadays, this architecture is used by most computer systems</a:t>
            </a:r>
          </a:p>
        </p:txBody>
      </p:sp>
      <p:pic>
        <p:nvPicPr>
          <p:cNvPr id="9" name="Picture 8">
            <a:extLst>
              <a:ext uri="{FF2B5EF4-FFF2-40B4-BE49-F238E27FC236}">
                <a16:creationId xmlns:a16="http://schemas.microsoft.com/office/drawing/2014/main" id="{708F9829-DA0F-450F-9339-EC4892DE511F}"/>
              </a:ext>
            </a:extLst>
          </p:cNvPr>
          <p:cNvPicPr>
            <a:picLocks noChangeAspect="1"/>
          </p:cNvPicPr>
          <p:nvPr/>
        </p:nvPicPr>
        <p:blipFill>
          <a:blip r:embed="rId2"/>
          <a:stretch>
            <a:fillRect/>
          </a:stretch>
        </p:blipFill>
        <p:spPr>
          <a:xfrm>
            <a:off x="1096619" y="2792660"/>
            <a:ext cx="3614531" cy="3645557"/>
          </a:xfrm>
          <a:prstGeom prst="rect">
            <a:avLst/>
          </a:prstGeom>
        </p:spPr>
      </p:pic>
      <p:pic>
        <p:nvPicPr>
          <p:cNvPr id="7" name="Picture 6">
            <a:extLst>
              <a:ext uri="{FF2B5EF4-FFF2-40B4-BE49-F238E27FC236}">
                <a16:creationId xmlns:a16="http://schemas.microsoft.com/office/drawing/2014/main" id="{5F274858-F8A6-4FBF-8B5F-02C7AE732909}"/>
              </a:ext>
            </a:extLst>
          </p:cNvPr>
          <p:cNvPicPr>
            <a:picLocks noChangeAspect="1"/>
          </p:cNvPicPr>
          <p:nvPr/>
        </p:nvPicPr>
        <p:blipFill>
          <a:blip r:embed="rId3"/>
          <a:stretch>
            <a:fillRect/>
          </a:stretch>
        </p:blipFill>
        <p:spPr>
          <a:xfrm>
            <a:off x="5021750" y="2812538"/>
            <a:ext cx="6028082" cy="3645557"/>
          </a:xfrm>
          <a:prstGeom prst="rect">
            <a:avLst/>
          </a:prstGeom>
        </p:spPr>
      </p:pic>
    </p:spTree>
    <p:extLst>
      <p:ext uri="{BB962C8B-B14F-4D97-AF65-F5344CB8AC3E}">
        <p14:creationId xmlns:p14="http://schemas.microsoft.com/office/powerpoint/2010/main" val="3136180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FC3EEF0-C72F-4A80-8ED5-8BD0D6B696E8}"/>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FA2C0E79-D3C3-4F5D-882A-20CF90B1AB33}"/>
              </a:ext>
            </a:extLst>
          </p:cNvPr>
          <p:cNvSpPr>
            <a:spLocks noGrp="1"/>
          </p:cNvSpPr>
          <p:nvPr>
            <p:ph type="sldNum" sz="quarter" idx="12"/>
          </p:nvPr>
        </p:nvSpPr>
        <p:spPr/>
        <p:txBody>
          <a:bodyPr/>
          <a:lstStyle/>
          <a:p>
            <a:fld id="{CC0149FD-98BB-4821-915B-09C9BFE4B727}" type="slidenum">
              <a:rPr lang="en-US" smtClean="0"/>
              <a:pPr/>
              <a:t>16</a:t>
            </a:fld>
            <a:endParaRPr lang="en-US" dirty="0"/>
          </a:p>
        </p:txBody>
      </p:sp>
      <p:sp>
        <p:nvSpPr>
          <p:cNvPr id="6" name="Title 1">
            <a:extLst>
              <a:ext uri="{FF2B5EF4-FFF2-40B4-BE49-F238E27FC236}">
                <a16:creationId xmlns:a16="http://schemas.microsoft.com/office/drawing/2014/main" id="{7E2C3B71-42A8-4966-99D9-27875C63086F}"/>
              </a:ext>
            </a:extLst>
          </p:cNvPr>
          <p:cNvSpPr>
            <a:spLocks noGrp="1"/>
          </p:cNvSpPr>
          <p:nvPr>
            <p:ph type="title"/>
          </p:nvPr>
        </p:nvSpPr>
        <p:spPr>
          <a:xfrm>
            <a:off x="396763" y="720006"/>
            <a:ext cx="11500269" cy="575433"/>
          </a:xfrm>
        </p:spPr>
        <p:txBody>
          <a:bodyPr>
            <a:noAutofit/>
          </a:bodyPr>
          <a:lstStyle/>
          <a:p>
            <a:r>
              <a:rPr lang="en-US" sz="4000" b="1"/>
              <a:t>Understanding Serial Computing</a:t>
            </a:r>
            <a:endParaRPr lang="en-US" sz="4000" b="1" dirty="0"/>
          </a:p>
        </p:txBody>
      </p:sp>
      <p:sp>
        <p:nvSpPr>
          <p:cNvPr id="8" name="TextBox 7">
            <a:extLst>
              <a:ext uri="{FF2B5EF4-FFF2-40B4-BE49-F238E27FC236}">
                <a16:creationId xmlns:a16="http://schemas.microsoft.com/office/drawing/2014/main" id="{4EE98CC2-5B84-4F78-BE3C-F471CA02A7FC}"/>
              </a:ext>
            </a:extLst>
          </p:cNvPr>
          <p:cNvSpPr txBox="1"/>
          <p:nvPr/>
        </p:nvSpPr>
        <p:spPr>
          <a:xfrm>
            <a:off x="-62396" y="1404517"/>
            <a:ext cx="11897032" cy="2200602"/>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Traditionally, software has been written for </a:t>
            </a:r>
            <a:r>
              <a:rPr lang="en-US" sz="2600" b="1">
                <a:solidFill>
                  <a:srgbClr val="111111"/>
                </a:solidFill>
                <a:latin typeface="+mj-lt"/>
              </a:rPr>
              <a:t>serial</a:t>
            </a:r>
            <a:r>
              <a:rPr lang="en-US" sz="2600">
                <a:solidFill>
                  <a:srgbClr val="111111"/>
                </a:solidFill>
                <a:latin typeface="+mj-lt"/>
              </a:rPr>
              <a:t> computation:</a:t>
            </a:r>
          </a:p>
          <a:p>
            <a:pPr marL="514350" indent="-230188">
              <a:spcBef>
                <a:spcPts val="300"/>
              </a:spcBef>
              <a:spcAft>
                <a:spcPts val="300"/>
              </a:spcAft>
              <a:buClr>
                <a:srgbClr val="973735"/>
              </a:buClr>
              <a:buSzPct val="70000"/>
              <a:buFont typeface="Wingdings" panose="05000000000000000000" pitchFamily="2" charset="2"/>
              <a:buChar char="§"/>
              <a:defRPr/>
            </a:pPr>
            <a:r>
              <a:rPr lang="en-US" sz="2300"/>
              <a:t>A problem is broken into a discrete series of instructions</a:t>
            </a:r>
          </a:p>
          <a:p>
            <a:pPr marL="514350" indent="-230188">
              <a:spcBef>
                <a:spcPts val="300"/>
              </a:spcBef>
              <a:spcAft>
                <a:spcPts val="300"/>
              </a:spcAft>
              <a:buClr>
                <a:srgbClr val="973735"/>
              </a:buClr>
              <a:buSzPct val="70000"/>
              <a:buFont typeface="Wingdings" panose="05000000000000000000" pitchFamily="2" charset="2"/>
              <a:buChar char="§"/>
              <a:defRPr/>
            </a:pPr>
            <a:r>
              <a:rPr lang="en-US" sz="2300"/>
              <a:t>Instructions are executed sequentially one after another</a:t>
            </a:r>
          </a:p>
          <a:p>
            <a:pPr marL="514350" indent="-230188">
              <a:spcBef>
                <a:spcPts val="300"/>
              </a:spcBef>
              <a:spcAft>
                <a:spcPts val="300"/>
              </a:spcAft>
              <a:buClr>
                <a:srgbClr val="973735"/>
              </a:buClr>
              <a:buSzPct val="70000"/>
              <a:buFont typeface="Wingdings" panose="05000000000000000000" pitchFamily="2" charset="2"/>
              <a:buChar char="§"/>
              <a:defRPr/>
            </a:pPr>
            <a:r>
              <a:rPr lang="en-US" sz="2300"/>
              <a:t>Executed on a single processor</a:t>
            </a:r>
          </a:p>
          <a:p>
            <a:pPr marL="514350" indent="-230188">
              <a:spcBef>
                <a:spcPts val="300"/>
              </a:spcBef>
              <a:spcAft>
                <a:spcPts val="300"/>
              </a:spcAft>
              <a:buClr>
                <a:srgbClr val="973735"/>
              </a:buClr>
              <a:buSzPct val="70000"/>
              <a:buFont typeface="Wingdings" panose="05000000000000000000" pitchFamily="2" charset="2"/>
              <a:buChar char="§"/>
              <a:defRPr/>
            </a:pPr>
            <a:r>
              <a:rPr lang="en-US" sz="2300"/>
              <a:t>Only one instruction may execute at any moment in time</a:t>
            </a:r>
          </a:p>
        </p:txBody>
      </p:sp>
      <p:pic>
        <p:nvPicPr>
          <p:cNvPr id="10" name="Picture 9">
            <a:extLst>
              <a:ext uri="{FF2B5EF4-FFF2-40B4-BE49-F238E27FC236}">
                <a16:creationId xmlns:a16="http://schemas.microsoft.com/office/drawing/2014/main" id="{29EF1D74-4356-40FB-8D9E-5B8107A9EA87}"/>
              </a:ext>
            </a:extLst>
          </p:cNvPr>
          <p:cNvPicPr>
            <a:picLocks noChangeAspect="1"/>
          </p:cNvPicPr>
          <p:nvPr/>
        </p:nvPicPr>
        <p:blipFill>
          <a:blip r:embed="rId2"/>
          <a:stretch>
            <a:fillRect/>
          </a:stretch>
        </p:blipFill>
        <p:spPr>
          <a:xfrm>
            <a:off x="2976296" y="3648644"/>
            <a:ext cx="6386365" cy="2789351"/>
          </a:xfrm>
          <a:prstGeom prst="rect">
            <a:avLst/>
          </a:prstGeom>
        </p:spPr>
      </p:pic>
    </p:spTree>
    <p:extLst>
      <p:ext uri="{BB962C8B-B14F-4D97-AF65-F5344CB8AC3E}">
        <p14:creationId xmlns:p14="http://schemas.microsoft.com/office/powerpoint/2010/main" val="3601505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FC3EEF0-C72F-4A80-8ED5-8BD0D6B696E8}"/>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FA2C0E79-D3C3-4F5D-882A-20CF90B1AB33}"/>
              </a:ext>
            </a:extLst>
          </p:cNvPr>
          <p:cNvSpPr>
            <a:spLocks noGrp="1"/>
          </p:cNvSpPr>
          <p:nvPr>
            <p:ph type="sldNum" sz="quarter" idx="12"/>
          </p:nvPr>
        </p:nvSpPr>
        <p:spPr/>
        <p:txBody>
          <a:bodyPr/>
          <a:lstStyle/>
          <a:p>
            <a:fld id="{CC0149FD-98BB-4821-915B-09C9BFE4B727}" type="slidenum">
              <a:rPr lang="en-US" smtClean="0"/>
              <a:pPr/>
              <a:t>17</a:t>
            </a:fld>
            <a:endParaRPr lang="en-US" dirty="0"/>
          </a:p>
        </p:txBody>
      </p:sp>
      <p:sp>
        <p:nvSpPr>
          <p:cNvPr id="6" name="Title 1">
            <a:extLst>
              <a:ext uri="{FF2B5EF4-FFF2-40B4-BE49-F238E27FC236}">
                <a16:creationId xmlns:a16="http://schemas.microsoft.com/office/drawing/2014/main" id="{7E2C3B71-42A8-4966-99D9-27875C63086F}"/>
              </a:ext>
            </a:extLst>
          </p:cNvPr>
          <p:cNvSpPr>
            <a:spLocks noGrp="1"/>
          </p:cNvSpPr>
          <p:nvPr>
            <p:ph type="title"/>
          </p:nvPr>
        </p:nvSpPr>
        <p:spPr>
          <a:xfrm>
            <a:off x="396763" y="720006"/>
            <a:ext cx="11500269" cy="575433"/>
          </a:xfrm>
        </p:spPr>
        <p:txBody>
          <a:bodyPr>
            <a:noAutofit/>
          </a:bodyPr>
          <a:lstStyle/>
          <a:p>
            <a:r>
              <a:rPr lang="en-US" sz="4000" b="1"/>
              <a:t>Understanding Parallel Computing</a:t>
            </a:r>
            <a:endParaRPr lang="en-US" sz="4000" b="1" dirty="0"/>
          </a:p>
        </p:txBody>
      </p:sp>
      <p:sp>
        <p:nvSpPr>
          <p:cNvPr id="7" name="TextBox 6">
            <a:extLst>
              <a:ext uri="{FF2B5EF4-FFF2-40B4-BE49-F238E27FC236}">
                <a16:creationId xmlns:a16="http://schemas.microsoft.com/office/drawing/2014/main" id="{1C8C2390-7FC8-4FA6-81A2-616F79825937}"/>
              </a:ext>
            </a:extLst>
          </p:cNvPr>
          <p:cNvSpPr txBox="1"/>
          <p:nvPr/>
        </p:nvSpPr>
        <p:spPr>
          <a:xfrm>
            <a:off x="-70136" y="1335655"/>
            <a:ext cx="12185935" cy="892552"/>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In the simplest sense, </a:t>
            </a:r>
            <a:r>
              <a:rPr lang="en-US" sz="2600" b="1">
                <a:solidFill>
                  <a:srgbClr val="111111"/>
                </a:solidFill>
                <a:latin typeface="+mj-lt"/>
              </a:rPr>
              <a:t>parallel computing </a:t>
            </a:r>
            <a:r>
              <a:rPr lang="en-US" sz="2600">
                <a:solidFill>
                  <a:srgbClr val="111111"/>
                </a:solidFill>
                <a:latin typeface="+mj-lt"/>
              </a:rPr>
              <a:t>is the simultaneous use of multiple compute resources to solve a computational problem:</a:t>
            </a:r>
          </a:p>
        </p:txBody>
      </p:sp>
      <p:pic>
        <p:nvPicPr>
          <p:cNvPr id="11" name="Picture 10">
            <a:extLst>
              <a:ext uri="{FF2B5EF4-FFF2-40B4-BE49-F238E27FC236}">
                <a16:creationId xmlns:a16="http://schemas.microsoft.com/office/drawing/2014/main" id="{0BEE9E57-8FCB-451C-BC68-1FD59B749E9A}"/>
              </a:ext>
            </a:extLst>
          </p:cNvPr>
          <p:cNvPicPr>
            <a:picLocks noChangeAspect="1"/>
          </p:cNvPicPr>
          <p:nvPr/>
        </p:nvPicPr>
        <p:blipFill>
          <a:blip r:embed="rId2"/>
          <a:stretch>
            <a:fillRect/>
          </a:stretch>
        </p:blipFill>
        <p:spPr>
          <a:xfrm>
            <a:off x="6826638" y="2348148"/>
            <a:ext cx="5229418" cy="4050008"/>
          </a:xfrm>
          <a:prstGeom prst="rect">
            <a:avLst/>
          </a:prstGeom>
        </p:spPr>
      </p:pic>
      <p:sp>
        <p:nvSpPr>
          <p:cNvPr id="12" name="TextBox 11">
            <a:extLst>
              <a:ext uri="{FF2B5EF4-FFF2-40B4-BE49-F238E27FC236}">
                <a16:creationId xmlns:a16="http://schemas.microsoft.com/office/drawing/2014/main" id="{7A5B6DE7-3210-4BF5-8848-FD8D34CD68A3}"/>
              </a:ext>
            </a:extLst>
          </p:cNvPr>
          <p:cNvSpPr txBox="1"/>
          <p:nvPr/>
        </p:nvSpPr>
        <p:spPr>
          <a:xfrm>
            <a:off x="-19240" y="2051005"/>
            <a:ext cx="6683541" cy="4504888"/>
          </a:xfrm>
          <a:prstGeom prst="rect">
            <a:avLst/>
          </a:prstGeom>
          <a:noFill/>
        </p:spPr>
        <p:txBody>
          <a:bodyPr wrap="square">
            <a:spAutoFit/>
          </a:bodyPr>
          <a:lstStyle/>
          <a:p>
            <a:pPr marL="514350" indent="-230188" algn="just">
              <a:lnSpc>
                <a:spcPct val="150000"/>
              </a:lnSpc>
              <a:spcBef>
                <a:spcPts val="300"/>
              </a:spcBef>
              <a:spcAft>
                <a:spcPts val="300"/>
              </a:spcAft>
              <a:buClr>
                <a:srgbClr val="973735"/>
              </a:buClr>
              <a:buSzPct val="70000"/>
              <a:buFont typeface="Wingdings" panose="05000000000000000000" pitchFamily="2" charset="2"/>
              <a:buChar char="§"/>
              <a:defRPr/>
            </a:pPr>
            <a:r>
              <a:rPr lang="en-US" sz="2300"/>
              <a:t>A problem is broken into discrete parts that can be solved concurrently</a:t>
            </a:r>
          </a:p>
          <a:p>
            <a:pPr marL="514350" indent="-230188" algn="just">
              <a:lnSpc>
                <a:spcPct val="150000"/>
              </a:lnSpc>
              <a:spcBef>
                <a:spcPts val="300"/>
              </a:spcBef>
              <a:spcAft>
                <a:spcPts val="300"/>
              </a:spcAft>
              <a:buClr>
                <a:srgbClr val="973735"/>
              </a:buClr>
              <a:buSzPct val="70000"/>
              <a:buFont typeface="Wingdings" panose="05000000000000000000" pitchFamily="2" charset="2"/>
              <a:buChar char="§"/>
              <a:defRPr/>
            </a:pPr>
            <a:r>
              <a:rPr lang="en-US" sz="2300"/>
              <a:t>Each part is further broken down to a series of instructions</a:t>
            </a:r>
          </a:p>
          <a:p>
            <a:pPr marL="514350" indent="-230188" algn="just">
              <a:lnSpc>
                <a:spcPct val="150000"/>
              </a:lnSpc>
              <a:spcBef>
                <a:spcPts val="300"/>
              </a:spcBef>
              <a:spcAft>
                <a:spcPts val="300"/>
              </a:spcAft>
              <a:buClr>
                <a:srgbClr val="973735"/>
              </a:buClr>
              <a:buSzPct val="70000"/>
              <a:buFont typeface="Wingdings" panose="05000000000000000000" pitchFamily="2" charset="2"/>
              <a:buChar char="§"/>
              <a:defRPr/>
            </a:pPr>
            <a:r>
              <a:rPr lang="en-US" sz="2300"/>
              <a:t>Instructions from each part execute simultaneously on different processors</a:t>
            </a:r>
          </a:p>
          <a:p>
            <a:pPr marL="514350" indent="-230188" algn="just">
              <a:lnSpc>
                <a:spcPct val="150000"/>
              </a:lnSpc>
              <a:spcBef>
                <a:spcPts val="300"/>
              </a:spcBef>
              <a:spcAft>
                <a:spcPts val="300"/>
              </a:spcAft>
              <a:buClr>
                <a:srgbClr val="973735"/>
              </a:buClr>
              <a:buSzPct val="70000"/>
              <a:buFont typeface="Wingdings" panose="05000000000000000000" pitchFamily="2" charset="2"/>
              <a:buChar char="§"/>
              <a:defRPr/>
            </a:pPr>
            <a:r>
              <a:rPr lang="en-US" sz="2300"/>
              <a:t>An overall control/coordination mechanism is employed</a:t>
            </a:r>
          </a:p>
        </p:txBody>
      </p:sp>
    </p:spTree>
    <p:extLst>
      <p:ext uri="{BB962C8B-B14F-4D97-AF65-F5344CB8AC3E}">
        <p14:creationId xmlns:p14="http://schemas.microsoft.com/office/powerpoint/2010/main" val="1724248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FC3EEF0-C72F-4A80-8ED5-8BD0D6B696E8}"/>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FA2C0E79-D3C3-4F5D-882A-20CF90B1AB33}"/>
              </a:ext>
            </a:extLst>
          </p:cNvPr>
          <p:cNvSpPr>
            <a:spLocks noGrp="1"/>
          </p:cNvSpPr>
          <p:nvPr>
            <p:ph type="sldNum" sz="quarter" idx="12"/>
          </p:nvPr>
        </p:nvSpPr>
        <p:spPr/>
        <p:txBody>
          <a:bodyPr/>
          <a:lstStyle/>
          <a:p>
            <a:fld id="{CC0149FD-98BB-4821-915B-09C9BFE4B727}" type="slidenum">
              <a:rPr lang="en-US" smtClean="0"/>
              <a:pPr/>
              <a:t>18</a:t>
            </a:fld>
            <a:endParaRPr lang="en-US" dirty="0"/>
          </a:p>
        </p:txBody>
      </p:sp>
      <p:sp>
        <p:nvSpPr>
          <p:cNvPr id="6" name="Title 1">
            <a:extLst>
              <a:ext uri="{FF2B5EF4-FFF2-40B4-BE49-F238E27FC236}">
                <a16:creationId xmlns:a16="http://schemas.microsoft.com/office/drawing/2014/main" id="{7E2C3B71-42A8-4966-99D9-27875C63086F}"/>
              </a:ext>
            </a:extLst>
          </p:cNvPr>
          <p:cNvSpPr>
            <a:spLocks noGrp="1"/>
          </p:cNvSpPr>
          <p:nvPr>
            <p:ph type="title"/>
          </p:nvPr>
        </p:nvSpPr>
        <p:spPr>
          <a:xfrm>
            <a:off x="396763" y="720006"/>
            <a:ext cx="11500269" cy="575433"/>
          </a:xfrm>
        </p:spPr>
        <p:txBody>
          <a:bodyPr>
            <a:noAutofit/>
          </a:bodyPr>
          <a:lstStyle/>
          <a:p>
            <a:r>
              <a:rPr lang="en-US" sz="4000" b="1"/>
              <a:t>Understanding Parallel Computing</a:t>
            </a:r>
            <a:endParaRPr lang="en-US" sz="4000" b="1" dirty="0"/>
          </a:p>
        </p:txBody>
      </p:sp>
      <p:sp>
        <p:nvSpPr>
          <p:cNvPr id="9" name="TextBox 8">
            <a:extLst>
              <a:ext uri="{FF2B5EF4-FFF2-40B4-BE49-F238E27FC236}">
                <a16:creationId xmlns:a16="http://schemas.microsoft.com/office/drawing/2014/main" id="{8F392BE6-58CC-4138-A857-C70DE1F047C5}"/>
              </a:ext>
            </a:extLst>
          </p:cNvPr>
          <p:cNvSpPr txBox="1"/>
          <p:nvPr/>
        </p:nvSpPr>
        <p:spPr>
          <a:xfrm>
            <a:off x="-65314" y="1276777"/>
            <a:ext cx="12155556" cy="3123932"/>
          </a:xfrm>
          <a:prstGeom prst="rect">
            <a:avLst/>
          </a:prstGeom>
          <a:noFill/>
        </p:spPr>
        <p:txBody>
          <a:bodyPr wrap="square">
            <a:spAutoFit/>
          </a:bodyPr>
          <a:lstStyle/>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Advantages of </a:t>
            </a:r>
            <a:r>
              <a:rPr lang="en-US" sz="2600" b="1">
                <a:solidFill>
                  <a:srgbClr val="111111"/>
                </a:solidFill>
                <a:latin typeface="+mj-lt"/>
              </a:rPr>
              <a:t>Parallel</a:t>
            </a:r>
            <a:r>
              <a:rPr lang="en-US" sz="2600">
                <a:solidFill>
                  <a:srgbClr val="111111"/>
                </a:solidFill>
                <a:latin typeface="+mj-lt"/>
              </a:rPr>
              <a:t> Computing over </a:t>
            </a:r>
            <a:r>
              <a:rPr lang="en-US" sz="2600" b="1">
                <a:solidFill>
                  <a:srgbClr val="111111"/>
                </a:solidFill>
                <a:latin typeface="+mj-lt"/>
              </a:rPr>
              <a:t>Serial</a:t>
            </a:r>
            <a:r>
              <a:rPr lang="en-US" sz="2600">
                <a:solidFill>
                  <a:srgbClr val="111111"/>
                </a:solidFill>
                <a:latin typeface="+mj-lt"/>
              </a:rPr>
              <a:t> Computing are as follows: </a:t>
            </a:r>
          </a:p>
          <a:p>
            <a:pPr marL="514350" indent="-230188" algn="just">
              <a:spcBef>
                <a:spcPts val="200"/>
              </a:spcBef>
              <a:spcAft>
                <a:spcPts val="200"/>
              </a:spcAft>
              <a:buClr>
                <a:srgbClr val="973735"/>
              </a:buClr>
              <a:buSzPct val="70000"/>
              <a:buFont typeface="Wingdings" panose="05000000000000000000" pitchFamily="2" charset="2"/>
              <a:buChar char="§"/>
              <a:defRPr/>
            </a:pPr>
            <a:r>
              <a:rPr lang="en-US" sz="2300"/>
              <a:t>It saves time and money as many resources working together will reduce the time and cut potential costs</a:t>
            </a:r>
          </a:p>
          <a:p>
            <a:pPr marL="514350" indent="-230188" algn="just">
              <a:spcBef>
                <a:spcPts val="200"/>
              </a:spcBef>
              <a:spcAft>
                <a:spcPts val="200"/>
              </a:spcAft>
              <a:buClr>
                <a:srgbClr val="973735"/>
              </a:buClr>
              <a:buSzPct val="70000"/>
              <a:buFont typeface="Wingdings" panose="05000000000000000000" pitchFamily="2" charset="2"/>
              <a:buChar char="§"/>
              <a:defRPr/>
            </a:pPr>
            <a:r>
              <a:rPr lang="en-US" sz="2300"/>
              <a:t>It can be impractical to solve larger problems on Serial Computing</a:t>
            </a:r>
          </a:p>
          <a:p>
            <a:pPr marL="514350" indent="-230188" algn="just">
              <a:spcBef>
                <a:spcPts val="200"/>
              </a:spcBef>
              <a:spcAft>
                <a:spcPts val="200"/>
              </a:spcAft>
              <a:buClr>
                <a:srgbClr val="973735"/>
              </a:buClr>
              <a:buSzPct val="70000"/>
              <a:buFont typeface="Wingdings" panose="05000000000000000000" pitchFamily="2" charset="2"/>
              <a:buChar char="§"/>
              <a:defRPr/>
            </a:pPr>
            <a:r>
              <a:rPr lang="en-US" sz="2300"/>
              <a:t>It can take advantage of non-local resources when the local resources are finite</a:t>
            </a:r>
          </a:p>
          <a:p>
            <a:pPr marL="514350" indent="-230188" algn="just">
              <a:spcBef>
                <a:spcPts val="200"/>
              </a:spcBef>
              <a:spcAft>
                <a:spcPts val="200"/>
              </a:spcAft>
              <a:buClr>
                <a:srgbClr val="973735"/>
              </a:buClr>
              <a:buSzPct val="70000"/>
              <a:buFont typeface="Wingdings" panose="05000000000000000000" pitchFamily="2" charset="2"/>
              <a:buChar char="§"/>
              <a:defRPr/>
            </a:pPr>
            <a:r>
              <a:rPr lang="en-US" sz="2300"/>
              <a:t>Serial Computing ‘wastes’ the potential computing power, thus Parallel Computing makes better work of the hardware</a:t>
            </a:r>
          </a:p>
        </p:txBody>
      </p:sp>
      <p:sp>
        <p:nvSpPr>
          <p:cNvPr id="7" name="TextBox 6">
            <a:extLst>
              <a:ext uri="{FF2B5EF4-FFF2-40B4-BE49-F238E27FC236}">
                <a16:creationId xmlns:a16="http://schemas.microsoft.com/office/drawing/2014/main" id="{5383CE54-B801-4AD3-83F1-7CEC9F92E505}"/>
              </a:ext>
            </a:extLst>
          </p:cNvPr>
          <p:cNvSpPr txBox="1"/>
          <p:nvPr/>
        </p:nvSpPr>
        <p:spPr>
          <a:xfrm>
            <a:off x="-46655" y="4100807"/>
            <a:ext cx="12155556" cy="2416046"/>
          </a:xfrm>
          <a:prstGeom prst="rect">
            <a:avLst/>
          </a:prstGeom>
          <a:noFill/>
        </p:spPr>
        <p:txBody>
          <a:bodyPr wrap="square">
            <a:spAutoFit/>
          </a:bodyPr>
          <a:lstStyle/>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Type of Parallel  </a:t>
            </a:r>
          </a:p>
          <a:p>
            <a:pPr marL="514350" indent="-230188" algn="just">
              <a:spcBef>
                <a:spcPts val="300"/>
              </a:spcBef>
              <a:spcAft>
                <a:spcPts val="300"/>
              </a:spcAft>
              <a:buClr>
                <a:srgbClr val="973735"/>
              </a:buClr>
              <a:buSzPct val="70000"/>
              <a:buFont typeface="Wingdings" panose="05000000000000000000" pitchFamily="2" charset="2"/>
              <a:buChar char="§"/>
              <a:defRPr/>
            </a:pPr>
            <a:r>
              <a:rPr lang="en-US" sz="2300"/>
              <a:t>Bit-level parallelism</a:t>
            </a:r>
          </a:p>
          <a:p>
            <a:pPr marL="514350" indent="-230188" algn="just">
              <a:spcBef>
                <a:spcPts val="300"/>
              </a:spcBef>
              <a:spcAft>
                <a:spcPts val="300"/>
              </a:spcAft>
              <a:buClr>
                <a:srgbClr val="973735"/>
              </a:buClr>
              <a:buSzPct val="70000"/>
              <a:buFont typeface="Wingdings" panose="05000000000000000000" pitchFamily="2" charset="2"/>
              <a:buChar char="§"/>
              <a:defRPr/>
            </a:pPr>
            <a:r>
              <a:rPr lang="en-US" sz="2300"/>
              <a:t>Instruction-level parallelism</a:t>
            </a:r>
          </a:p>
          <a:p>
            <a:pPr marL="514350" indent="-230188" algn="just">
              <a:spcBef>
                <a:spcPts val="300"/>
              </a:spcBef>
              <a:spcAft>
                <a:spcPts val="300"/>
              </a:spcAft>
              <a:buClr>
                <a:srgbClr val="973735"/>
              </a:buClr>
              <a:buSzPct val="70000"/>
              <a:buFont typeface="Wingdings" panose="05000000000000000000" pitchFamily="2" charset="2"/>
              <a:buChar char="§"/>
              <a:defRPr/>
            </a:pPr>
            <a:r>
              <a:rPr lang="en-US" sz="2300"/>
              <a:t>Data-level parallelism (DLP)</a:t>
            </a:r>
          </a:p>
          <a:p>
            <a:pPr marL="514350" indent="-230188" algn="just">
              <a:spcBef>
                <a:spcPts val="300"/>
              </a:spcBef>
              <a:spcAft>
                <a:spcPts val="300"/>
              </a:spcAft>
              <a:buClr>
                <a:srgbClr val="973735"/>
              </a:buClr>
              <a:buSzPct val="70000"/>
              <a:buFont typeface="Wingdings" panose="05000000000000000000" pitchFamily="2" charset="2"/>
              <a:buChar char="§"/>
              <a:defRPr/>
            </a:pPr>
            <a:r>
              <a:rPr lang="en-US" sz="2300"/>
              <a:t>Task Parallelism</a:t>
            </a:r>
          </a:p>
        </p:txBody>
      </p:sp>
    </p:spTree>
    <p:extLst>
      <p:ext uri="{BB962C8B-B14F-4D97-AF65-F5344CB8AC3E}">
        <p14:creationId xmlns:p14="http://schemas.microsoft.com/office/powerpoint/2010/main" val="1539753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03E596E-9177-4F86-82BE-63B5A8DC940C}"/>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EE351264-D6FC-4480-B235-0326720A0FA7}"/>
              </a:ext>
            </a:extLst>
          </p:cNvPr>
          <p:cNvSpPr>
            <a:spLocks noGrp="1"/>
          </p:cNvSpPr>
          <p:nvPr>
            <p:ph type="sldNum" sz="quarter" idx="12"/>
          </p:nvPr>
        </p:nvSpPr>
        <p:spPr/>
        <p:txBody>
          <a:bodyPr/>
          <a:lstStyle/>
          <a:p>
            <a:fld id="{CC0149FD-98BB-4821-915B-09C9BFE4B727}" type="slidenum">
              <a:rPr lang="en-US" smtClean="0"/>
              <a:pPr/>
              <a:t>19</a:t>
            </a:fld>
            <a:endParaRPr lang="en-US" dirty="0"/>
          </a:p>
        </p:txBody>
      </p:sp>
      <p:sp>
        <p:nvSpPr>
          <p:cNvPr id="8" name="TextBox 7">
            <a:extLst>
              <a:ext uri="{FF2B5EF4-FFF2-40B4-BE49-F238E27FC236}">
                <a16:creationId xmlns:a16="http://schemas.microsoft.com/office/drawing/2014/main" id="{E22B786F-18F0-4D87-B2F0-0B2AF9BE6B85}"/>
              </a:ext>
            </a:extLst>
          </p:cNvPr>
          <p:cNvSpPr txBox="1"/>
          <p:nvPr/>
        </p:nvSpPr>
        <p:spPr>
          <a:xfrm>
            <a:off x="-59743" y="1355076"/>
            <a:ext cx="12175542" cy="1908215"/>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Applications of Parallel Computing:</a:t>
            </a:r>
          </a:p>
          <a:p>
            <a:pPr marL="514350" indent="-230188" algn="just">
              <a:buClr>
                <a:srgbClr val="973735"/>
              </a:buClr>
              <a:buSzPct val="70000"/>
              <a:buFont typeface="Wingdings" panose="05000000000000000000" pitchFamily="2" charset="2"/>
              <a:buChar char="§"/>
              <a:tabLst>
                <a:tab pos="241300" algn="l"/>
              </a:tabLst>
              <a:defRPr/>
            </a:pPr>
            <a:r>
              <a:rPr lang="en-US" sz="2300"/>
              <a:t>Databases and Data mining</a:t>
            </a:r>
          </a:p>
          <a:p>
            <a:pPr marL="514350" indent="-230188" algn="just">
              <a:buClr>
                <a:srgbClr val="973735"/>
              </a:buClr>
              <a:buSzPct val="70000"/>
              <a:buFont typeface="Wingdings" panose="05000000000000000000" pitchFamily="2" charset="2"/>
              <a:buChar char="§"/>
              <a:tabLst>
                <a:tab pos="241300" algn="l"/>
              </a:tabLst>
              <a:defRPr/>
            </a:pPr>
            <a:r>
              <a:rPr lang="en-US" sz="2300"/>
              <a:t>Real-time simulation of systems</a:t>
            </a:r>
          </a:p>
          <a:p>
            <a:pPr marL="514350" indent="-230188" algn="just">
              <a:buClr>
                <a:srgbClr val="973735"/>
              </a:buClr>
              <a:buSzPct val="70000"/>
              <a:buFont typeface="Wingdings" panose="05000000000000000000" pitchFamily="2" charset="2"/>
              <a:buChar char="§"/>
              <a:tabLst>
                <a:tab pos="241300" algn="l"/>
              </a:tabLst>
              <a:defRPr/>
            </a:pPr>
            <a:r>
              <a:rPr lang="en-US" sz="2300"/>
              <a:t>Science and Engineering.</a:t>
            </a:r>
          </a:p>
          <a:p>
            <a:pPr marL="514350" indent="-230188" algn="just">
              <a:buClr>
                <a:srgbClr val="973735"/>
              </a:buClr>
              <a:buSzPct val="70000"/>
              <a:buFont typeface="Wingdings" panose="05000000000000000000" pitchFamily="2" charset="2"/>
              <a:buChar char="§"/>
              <a:tabLst>
                <a:tab pos="241300" algn="l"/>
              </a:tabLst>
              <a:defRPr/>
            </a:pPr>
            <a:r>
              <a:rPr lang="en-US" sz="2300"/>
              <a:t>Advanced graphics, augmented reality, and virtual reality</a:t>
            </a:r>
          </a:p>
        </p:txBody>
      </p:sp>
      <p:sp>
        <p:nvSpPr>
          <p:cNvPr id="7" name="TextBox 6">
            <a:extLst>
              <a:ext uri="{FF2B5EF4-FFF2-40B4-BE49-F238E27FC236}">
                <a16:creationId xmlns:a16="http://schemas.microsoft.com/office/drawing/2014/main" id="{65B536CC-24F5-4D4E-BCBE-6BD31B02B899}"/>
              </a:ext>
            </a:extLst>
          </p:cNvPr>
          <p:cNvSpPr txBox="1"/>
          <p:nvPr/>
        </p:nvSpPr>
        <p:spPr>
          <a:xfrm>
            <a:off x="-69573" y="3213728"/>
            <a:ext cx="12175542" cy="3323987"/>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Limitations of Parallel Computing: </a:t>
            </a:r>
          </a:p>
          <a:p>
            <a:pPr marL="514350" indent="-230188" algn="just">
              <a:buClr>
                <a:srgbClr val="973735"/>
              </a:buClr>
              <a:buSzPct val="70000"/>
              <a:buFont typeface="Wingdings" panose="05000000000000000000" pitchFamily="2" charset="2"/>
              <a:buChar char="§"/>
              <a:tabLst>
                <a:tab pos="241300" algn="l"/>
              </a:tabLst>
              <a:defRPr/>
            </a:pPr>
            <a:r>
              <a:rPr lang="en-US" sz="2300"/>
              <a:t>It addresses such as communication and synchronization between multiple sub-tasks and processes which is difficult to achieve</a:t>
            </a:r>
          </a:p>
          <a:p>
            <a:pPr marL="514350" indent="-230188" algn="just">
              <a:buClr>
                <a:srgbClr val="973735"/>
              </a:buClr>
              <a:buSzPct val="70000"/>
              <a:buFont typeface="Wingdings" panose="05000000000000000000" pitchFamily="2" charset="2"/>
              <a:buChar char="§"/>
              <a:tabLst>
                <a:tab pos="241300" algn="l"/>
              </a:tabLst>
              <a:defRPr/>
            </a:pPr>
            <a:r>
              <a:rPr lang="en-US" sz="2300"/>
              <a:t>The algorithms must be managed in such a way that they can be handled in a parallel mechanism</a:t>
            </a:r>
          </a:p>
          <a:p>
            <a:pPr marL="514350" indent="-230188" algn="just">
              <a:buClr>
                <a:srgbClr val="973735"/>
              </a:buClr>
              <a:buSzPct val="70000"/>
              <a:buFont typeface="Wingdings" panose="05000000000000000000" pitchFamily="2" charset="2"/>
              <a:buChar char="§"/>
              <a:tabLst>
                <a:tab pos="241300" algn="l"/>
              </a:tabLst>
              <a:defRPr/>
            </a:pPr>
            <a:r>
              <a:rPr lang="en-US" sz="2300"/>
              <a:t>The algorithms or programs must have low coupling and high cohesion. But it’s difficult to create such programs</a:t>
            </a:r>
          </a:p>
          <a:p>
            <a:pPr marL="514350" indent="-230188" algn="just">
              <a:buClr>
                <a:srgbClr val="973735"/>
              </a:buClr>
              <a:buSzPct val="70000"/>
              <a:buFont typeface="Wingdings" panose="05000000000000000000" pitchFamily="2" charset="2"/>
              <a:buChar char="§"/>
              <a:tabLst>
                <a:tab pos="241300" algn="l"/>
              </a:tabLst>
              <a:defRPr/>
            </a:pPr>
            <a:r>
              <a:rPr lang="en-US" sz="2300"/>
              <a:t>More technically skilled and expert programmers can code a parallelism-based program well. Advanced graphics, augmented reality, and virtual reality</a:t>
            </a:r>
          </a:p>
        </p:txBody>
      </p:sp>
      <p:sp>
        <p:nvSpPr>
          <p:cNvPr id="9" name="Title 1">
            <a:extLst>
              <a:ext uri="{FF2B5EF4-FFF2-40B4-BE49-F238E27FC236}">
                <a16:creationId xmlns:a16="http://schemas.microsoft.com/office/drawing/2014/main" id="{32B1DD4F-54EC-4525-B4C1-71D7DB7D00B4}"/>
              </a:ext>
            </a:extLst>
          </p:cNvPr>
          <p:cNvSpPr>
            <a:spLocks noGrp="1"/>
          </p:cNvSpPr>
          <p:nvPr>
            <p:ph type="title"/>
          </p:nvPr>
        </p:nvSpPr>
        <p:spPr>
          <a:xfrm>
            <a:off x="396763" y="720006"/>
            <a:ext cx="11500269" cy="575433"/>
          </a:xfrm>
        </p:spPr>
        <p:txBody>
          <a:bodyPr>
            <a:noAutofit/>
          </a:bodyPr>
          <a:lstStyle/>
          <a:p>
            <a:r>
              <a:rPr lang="en-US" sz="4000" b="1"/>
              <a:t>Understanding Parallel Computing</a:t>
            </a:r>
            <a:endParaRPr lang="en-US" sz="4000" b="1" dirty="0"/>
          </a:p>
        </p:txBody>
      </p:sp>
    </p:spTree>
    <p:extLst>
      <p:ext uri="{BB962C8B-B14F-4D97-AF65-F5344CB8AC3E}">
        <p14:creationId xmlns:p14="http://schemas.microsoft.com/office/powerpoint/2010/main" val="2175292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336331" y="1456768"/>
            <a:ext cx="11720551" cy="4883128"/>
          </a:xfrm>
        </p:spPr>
        <p:txBody>
          <a:bodyPr>
            <a:noAutofit/>
          </a:bodyPr>
          <a:lstStyle/>
          <a:p>
            <a:pPr marL="342900" indent="-342900">
              <a:lnSpc>
                <a:spcPct val="100000"/>
              </a:lnSpc>
              <a:buClr>
                <a:srgbClr val="973735"/>
              </a:buClr>
              <a:buSzPct val="50000"/>
              <a:buFont typeface="Wingdings" pitchFamily="2" charset="2"/>
              <a:buChar char="u"/>
              <a:defRPr/>
            </a:pPr>
            <a:r>
              <a:rPr lang="en-US" sz="2400"/>
              <a:t>Overview Mono-Processor Systems and Multiprocessor Systems</a:t>
            </a:r>
          </a:p>
          <a:p>
            <a:pPr marL="342900" indent="-342900">
              <a:lnSpc>
                <a:spcPct val="100000"/>
              </a:lnSpc>
              <a:buClr>
                <a:srgbClr val="973735"/>
              </a:buClr>
              <a:buSzPct val="50000"/>
              <a:buFont typeface="Wingdings" pitchFamily="2" charset="2"/>
              <a:buChar char="u"/>
              <a:defRPr/>
            </a:pPr>
            <a:r>
              <a:rPr lang="en-US" sz="2400"/>
              <a:t>Overview Multiple Core Processors and Hyper-Threading </a:t>
            </a:r>
          </a:p>
          <a:p>
            <a:pPr marL="342900" indent="-342900">
              <a:lnSpc>
                <a:spcPct val="100000"/>
              </a:lnSpc>
              <a:buClr>
                <a:srgbClr val="973735"/>
              </a:buClr>
              <a:buSzPct val="50000"/>
              <a:buFont typeface="Wingdings" pitchFamily="2" charset="2"/>
              <a:buChar char="u"/>
              <a:defRPr/>
            </a:pPr>
            <a:r>
              <a:rPr lang="en-US" sz="2400"/>
              <a:t>Overview Flynn’s Taxonomy</a:t>
            </a:r>
          </a:p>
          <a:p>
            <a:pPr marL="342900" indent="-342900">
              <a:lnSpc>
                <a:spcPct val="100000"/>
              </a:lnSpc>
              <a:buClr>
                <a:srgbClr val="973735"/>
              </a:buClr>
              <a:buSzPct val="50000"/>
              <a:buFont typeface="Wingdings" pitchFamily="2" charset="2"/>
              <a:buChar char="u"/>
              <a:defRPr/>
            </a:pPr>
            <a:r>
              <a:rPr lang="en-US" sz="2400"/>
              <a:t>Describe about Serial Computing</a:t>
            </a:r>
          </a:p>
          <a:p>
            <a:pPr marL="342900" indent="-342900">
              <a:lnSpc>
                <a:spcPct val="100000"/>
              </a:lnSpc>
              <a:buClr>
                <a:srgbClr val="973735"/>
              </a:buClr>
              <a:buSzPct val="50000"/>
              <a:buFont typeface="Wingdings" pitchFamily="2" charset="2"/>
              <a:buChar char="u"/>
              <a:defRPr/>
            </a:pPr>
            <a:r>
              <a:rPr lang="en-US" sz="2400"/>
              <a:t>Describe about Parallel Computing</a:t>
            </a:r>
          </a:p>
          <a:p>
            <a:pPr marL="342900" indent="-342900">
              <a:lnSpc>
                <a:spcPct val="100000"/>
              </a:lnSpc>
              <a:buClr>
                <a:srgbClr val="973735"/>
              </a:buClr>
              <a:buSzPct val="50000"/>
              <a:buFont typeface="Wingdings" pitchFamily="2" charset="2"/>
              <a:buChar char="u"/>
              <a:defRPr/>
            </a:pPr>
            <a:r>
              <a:rPr lang="en-US" sz="2400"/>
              <a:t>Overview The Parallel Programming Architecture</a:t>
            </a:r>
          </a:p>
          <a:p>
            <a:pPr marL="342900" indent="-342900">
              <a:lnSpc>
                <a:spcPct val="100000"/>
              </a:lnSpc>
              <a:buClr>
                <a:srgbClr val="973735"/>
              </a:buClr>
              <a:buSzPct val="50000"/>
              <a:buFont typeface="Wingdings" pitchFamily="2" charset="2"/>
              <a:buChar char="u"/>
              <a:defRPr/>
            </a:pPr>
            <a:r>
              <a:rPr lang="en-US" sz="2400"/>
              <a:t>Overview Task Parallel Library (TPL)  and Parallel LINQ (PLINQ)</a:t>
            </a:r>
          </a:p>
          <a:p>
            <a:pPr marL="342900" indent="-342900">
              <a:lnSpc>
                <a:spcPct val="100000"/>
              </a:lnSpc>
              <a:buClr>
                <a:srgbClr val="973735"/>
              </a:buClr>
              <a:buSzPct val="50000"/>
              <a:buFont typeface="Wingdings" pitchFamily="2" charset="2"/>
              <a:buChar char="u"/>
              <a:defRPr/>
            </a:pPr>
            <a:r>
              <a:rPr lang="en-US" sz="2400"/>
              <a:t>Overview Asynchronous Programming in .NET</a:t>
            </a:r>
          </a:p>
          <a:p>
            <a:pPr marL="342900" indent="-342900">
              <a:lnSpc>
                <a:spcPct val="100000"/>
              </a:lnSpc>
              <a:buClr>
                <a:srgbClr val="973735"/>
              </a:buClr>
              <a:buSzPct val="50000"/>
              <a:buFont typeface="Wingdings" pitchFamily="2" charset="2"/>
              <a:buChar char="u"/>
              <a:defRPr/>
            </a:pPr>
            <a:r>
              <a:rPr lang="en-US" sz="2400"/>
              <a:t>Demo about  Task Parallel Library (TPL)  and Parallel LINQ (PLINQ)</a:t>
            </a:r>
          </a:p>
          <a:p>
            <a:pPr marL="342900" indent="-342900">
              <a:lnSpc>
                <a:spcPct val="100000"/>
              </a:lnSpc>
              <a:buClr>
                <a:srgbClr val="973735"/>
              </a:buClr>
              <a:buSzPct val="50000"/>
              <a:buFont typeface="Wingdings" pitchFamily="2" charset="2"/>
              <a:buChar char="u"/>
              <a:defRPr/>
            </a:pPr>
            <a:r>
              <a:rPr lang="en-US" sz="2400"/>
              <a:t>Demo about  Asynchronous Programming by async and await keywords</a:t>
            </a:r>
          </a:p>
          <a:p>
            <a:pPr marL="342900" indent="-342900">
              <a:lnSpc>
                <a:spcPct val="100000"/>
              </a:lnSpc>
              <a:buClr>
                <a:srgbClr val="973735"/>
              </a:buClr>
              <a:buSzPct val="50000"/>
              <a:buFont typeface="Wingdings" pitchFamily="2" charset="2"/>
              <a:buChar char="u"/>
              <a:defRPr/>
            </a:pPr>
            <a:endParaRPr lang="en-US"/>
          </a:p>
          <a:p>
            <a:pPr marL="342900" indent="-342900">
              <a:lnSpc>
                <a:spcPct val="100000"/>
              </a:lnSpc>
              <a:buClr>
                <a:srgbClr val="973735"/>
              </a:buClr>
              <a:buSzPct val="50000"/>
              <a:buFont typeface="Wingdings" pitchFamily="2" charset="2"/>
              <a:buChar char="u"/>
              <a:defRPr/>
            </a:pPr>
            <a:endParaRPr lang="en-US" dirty="0"/>
          </a:p>
          <a:p>
            <a:pPr marL="342900" indent="-342900">
              <a:lnSpc>
                <a:spcPct val="100000"/>
              </a:lnSpc>
              <a:buClr>
                <a:srgbClr val="973735"/>
              </a:buClr>
              <a:buSzPct val="50000"/>
              <a:buFont typeface="Wingdings" pitchFamily="2" charset="2"/>
              <a:buChar char="u"/>
              <a:defRPr/>
            </a:pP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78411" y="703038"/>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3587" y="2241458"/>
            <a:ext cx="10952922"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200" b="1">
                <a:solidFill>
                  <a:schemeClr val="accent2"/>
                </a:solidFill>
                <a:latin typeface="Arial" panose="020B0604020202020204" pitchFamily="34" charset="0"/>
                <a:cs typeface="Arial" panose="020B0604020202020204" pitchFamily="34" charset="0"/>
              </a:rPr>
              <a:t>Parallel Programming in .NET</a:t>
            </a:r>
            <a:endParaRPr lang="en-US" sz="4200" dirty="0">
              <a:solidFill>
                <a:schemeClr val="accent2"/>
              </a:solidFill>
            </a:endParaRPr>
          </a:p>
        </p:txBody>
      </p:sp>
    </p:spTree>
    <p:extLst>
      <p:ext uri="{BB962C8B-B14F-4D97-AF65-F5344CB8AC3E}">
        <p14:creationId xmlns:p14="http://schemas.microsoft.com/office/powerpoint/2010/main" val="3292881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21</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a:t>The Parallel Programming Architecture</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69681" y="1379696"/>
            <a:ext cx="12105969"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Visual Studio and .NET enhance support for parallel programming by providing a runtime, class library types, and diagnostic tools (introduced in .NET Framework 4) simplify parallel development</a:t>
            </a:r>
          </a:p>
        </p:txBody>
      </p:sp>
      <p:sp>
        <p:nvSpPr>
          <p:cNvPr id="10" name="TextBox 9">
            <a:extLst>
              <a:ext uri="{FF2B5EF4-FFF2-40B4-BE49-F238E27FC236}">
                <a16:creationId xmlns:a16="http://schemas.microsoft.com/office/drawing/2014/main" id="{126CEE70-CD83-45EF-A506-BAF2E417EFDC}"/>
              </a:ext>
            </a:extLst>
          </p:cNvPr>
          <p:cNvSpPr txBox="1"/>
          <p:nvPr/>
        </p:nvSpPr>
        <p:spPr>
          <a:xfrm>
            <a:off x="-69682" y="2514871"/>
            <a:ext cx="4591986" cy="3619196"/>
          </a:xfrm>
          <a:prstGeom prst="rect">
            <a:avLst/>
          </a:prstGeom>
          <a:noFill/>
        </p:spPr>
        <p:txBody>
          <a:bodyPr wrap="square">
            <a:spAutoFit/>
          </a:bodyPr>
          <a:lstStyle/>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We can write efficient, fine grained, and scalable parallel code in a natural idiom without having to work directly with threads or the thread pool</a:t>
            </a:r>
            <a:endParaRPr lang="en-US" sz="2300"/>
          </a:p>
        </p:txBody>
      </p:sp>
      <p:pic>
        <p:nvPicPr>
          <p:cNvPr id="12" name="Picture 11">
            <a:extLst>
              <a:ext uri="{FF2B5EF4-FFF2-40B4-BE49-F238E27FC236}">
                <a16:creationId xmlns:a16="http://schemas.microsoft.com/office/drawing/2014/main" id="{41B86665-85EA-405F-9AFB-31E2A9E8AB0A}"/>
              </a:ext>
            </a:extLst>
          </p:cNvPr>
          <p:cNvPicPr>
            <a:picLocks noChangeAspect="1"/>
          </p:cNvPicPr>
          <p:nvPr/>
        </p:nvPicPr>
        <p:blipFill>
          <a:blip r:embed="rId2"/>
          <a:stretch>
            <a:fillRect/>
          </a:stretch>
        </p:blipFill>
        <p:spPr>
          <a:xfrm>
            <a:off x="4770783" y="2760914"/>
            <a:ext cx="7388146" cy="3682115"/>
          </a:xfrm>
          <a:prstGeom prst="rect">
            <a:avLst/>
          </a:prstGeom>
        </p:spPr>
      </p:pic>
    </p:spTree>
    <p:extLst>
      <p:ext uri="{BB962C8B-B14F-4D97-AF65-F5344CB8AC3E}">
        <p14:creationId xmlns:p14="http://schemas.microsoft.com/office/powerpoint/2010/main" val="42836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22</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a:t>Understanding Task Parallel Library (TPL)  </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455509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Task Parallel Library (TPL) is a set of public types and APIs in the System.Threading and System.Threading.Tasks namespaces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purpose of the TPL is to make developers more productive by simplifying the process of adding parallelism and concurrency to applications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TPL scales the degree of concurrency dynamically to most efficiently use all the processors that are available. In addition, the TPL handles the partitioning of the work, the scheduling of threads on the ThreadPool, cancellation support, state management, and other low-level details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By using TPL, we can maximize the performance of our code while focusing on the work that our program is designed to accomplish</a:t>
            </a:r>
            <a:endParaRPr lang="en-US" sz="2300"/>
          </a:p>
        </p:txBody>
      </p:sp>
    </p:spTree>
    <p:extLst>
      <p:ext uri="{BB962C8B-B14F-4D97-AF65-F5344CB8AC3E}">
        <p14:creationId xmlns:p14="http://schemas.microsoft.com/office/powerpoint/2010/main" val="1560678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23</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a:t>System.Threading.Tasks Namespace</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85064" y="1514560"/>
            <a:ext cx="12277064" cy="498598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Provides types that simplify the work of writing concurrent and asynchronous code</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main types are </a:t>
            </a:r>
            <a:r>
              <a:rPr lang="en-US" sz="2600" b="1">
                <a:solidFill>
                  <a:srgbClr val="111111"/>
                </a:solidFill>
                <a:latin typeface="+mj-lt"/>
              </a:rPr>
              <a:t>Task</a:t>
            </a:r>
            <a:r>
              <a:rPr lang="en-US" sz="2600">
                <a:solidFill>
                  <a:srgbClr val="111111"/>
                </a:solidFill>
                <a:latin typeface="+mj-lt"/>
              </a:rPr>
              <a:t> which represents an asynchronous operation that can be waited on and cancelled, and </a:t>
            </a:r>
            <a:r>
              <a:rPr lang="en-US" sz="2600" b="1">
                <a:solidFill>
                  <a:srgbClr val="111111"/>
                </a:solidFill>
                <a:latin typeface="+mj-lt"/>
              </a:rPr>
              <a:t>Task&lt;TResult&gt;</a:t>
            </a:r>
            <a:r>
              <a:rPr lang="en-US" sz="2600">
                <a:solidFill>
                  <a:srgbClr val="111111"/>
                </a:solidFill>
                <a:latin typeface="+mj-lt"/>
              </a:rPr>
              <a:t>, which is a task that can return a value</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a:t>
            </a:r>
            <a:r>
              <a:rPr lang="en-US" sz="2600" b="1">
                <a:solidFill>
                  <a:srgbClr val="111111"/>
                </a:solidFill>
                <a:latin typeface="+mj-lt"/>
              </a:rPr>
              <a:t>TaskFactory</a:t>
            </a:r>
            <a:r>
              <a:rPr lang="en-US" sz="2600">
                <a:solidFill>
                  <a:srgbClr val="111111"/>
                </a:solidFill>
                <a:latin typeface="+mj-lt"/>
              </a:rPr>
              <a:t> class provides static methods for creating and starting tasks, and the </a:t>
            </a:r>
            <a:r>
              <a:rPr lang="en-US" sz="2600" b="1">
                <a:solidFill>
                  <a:srgbClr val="111111"/>
                </a:solidFill>
                <a:latin typeface="+mj-lt"/>
              </a:rPr>
              <a:t>TaskScheduler</a:t>
            </a:r>
            <a:r>
              <a:rPr lang="en-US" sz="2600">
                <a:solidFill>
                  <a:srgbClr val="111111"/>
                </a:solidFill>
                <a:latin typeface="+mj-lt"/>
              </a:rPr>
              <a:t> class provides the default thread scheduling infrastructure</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Tasks provide features such as await, cancellation, and continuation, and these run after a task has finished</a:t>
            </a:r>
          </a:p>
          <a:p>
            <a:pPr marL="342900" indent="-342900" algn="just">
              <a:spcBef>
                <a:spcPts val="1500"/>
              </a:spcBef>
              <a:spcAft>
                <a:spcPts val="1500"/>
              </a:spcAft>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classes:</a:t>
            </a:r>
          </a:p>
        </p:txBody>
      </p:sp>
    </p:spTree>
    <p:extLst>
      <p:ext uri="{BB962C8B-B14F-4D97-AF65-F5344CB8AC3E}">
        <p14:creationId xmlns:p14="http://schemas.microsoft.com/office/powerpoint/2010/main" val="424957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24</a:t>
            </a:fld>
            <a:endParaRPr lang="en-US" dirty="0"/>
          </a:p>
        </p:txBody>
      </p:sp>
      <p:graphicFrame>
        <p:nvGraphicFramePr>
          <p:cNvPr id="8" name="Table 7">
            <a:extLst>
              <a:ext uri="{FF2B5EF4-FFF2-40B4-BE49-F238E27FC236}">
                <a16:creationId xmlns:a16="http://schemas.microsoft.com/office/drawing/2014/main" id="{0D243233-AA77-4072-B1F0-BB1B16F16080}"/>
              </a:ext>
            </a:extLst>
          </p:cNvPr>
          <p:cNvGraphicFramePr>
            <a:graphicFrameLocks noGrp="1"/>
          </p:cNvGraphicFramePr>
          <p:nvPr>
            <p:extLst>
              <p:ext uri="{D42A27DB-BD31-4B8C-83A1-F6EECF244321}">
                <p14:modId xmlns:p14="http://schemas.microsoft.com/office/powerpoint/2010/main" val="1911508250"/>
              </p:ext>
            </p:extLst>
          </p:nvPr>
        </p:nvGraphicFramePr>
        <p:xfrm>
          <a:off x="33334" y="1803250"/>
          <a:ext cx="12125331" cy="4573692"/>
        </p:xfrm>
        <a:graphic>
          <a:graphicData uri="http://schemas.openxmlformats.org/drawingml/2006/table">
            <a:tbl>
              <a:tblPr firstRow="1" bandRow="1">
                <a:tableStyleId>{5C22544A-7EE6-4342-B048-85BDC9FD1C3A}</a:tableStyleId>
              </a:tblPr>
              <a:tblGrid>
                <a:gridCol w="3673427">
                  <a:extLst>
                    <a:ext uri="{9D8B030D-6E8A-4147-A177-3AD203B41FA5}">
                      <a16:colId xmlns:a16="http://schemas.microsoft.com/office/drawing/2014/main" val="20000"/>
                    </a:ext>
                  </a:extLst>
                </a:gridCol>
                <a:gridCol w="8451904">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2000" b="1" kern="1200">
                          <a:solidFill>
                            <a:schemeClr val="lt1"/>
                          </a:solidFill>
                          <a:latin typeface="+mn-lt"/>
                          <a:ea typeface="+mn-ea"/>
                          <a:cs typeface="+mn-cs"/>
                        </a:rPr>
                        <a:t>Class Name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09342">
                <a:tc>
                  <a:txBody>
                    <a:bodyPr/>
                    <a:lstStyle/>
                    <a:p>
                      <a:pPr algn="l" fontAlgn="t"/>
                      <a:r>
                        <a:rPr lang="en-US" u="none" strike="noStrike">
                          <a:effectLst/>
                        </a:rPr>
                        <a:t>Parallel</a:t>
                      </a:r>
                      <a:endParaRPr lang="en-US">
                        <a:effectLst/>
                      </a:endParaRPr>
                    </a:p>
                  </a:txBody>
                  <a:tcPr anchor="ctr"/>
                </a:tc>
                <a:tc>
                  <a:txBody>
                    <a:bodyPr/>
                    <a:lstStyle/>
                    <a:p>
                      <a:pPr algn="l" fontAlgn="t"/>
                      <a:r>
                        <a:rPr lang="en-US">
                          <a:effectLst/>
                        </a:rPr>
                        <a:t>Provides support for parallel loops and regions</a:t>
                      </a:r>
                    </a:p>
                  </a:txBody>
                  <a:tcPr anchor="ctr"/>
                </a:tc>
                <a:extLst>
                  <a:ext uri="{0D108BD9-81ED-4DB2-BD59-A6C34878D82A}">
                    <a16:rowId xmlns:a16="http://schemas.microsoft.com/office/drawing/2014/main" val="10001"/>
                  </a:ext>
                </a:extLst>
              </a:tr>
              <a:tr h="188572">
                <a:tc>
                  <a:txBody>
                    <a:bodyPr/>
                    <a:lstStyle/>
                    <a:p>
                      <a:pPr algn="l" fontAlgn="t"/>
                      <a:r>
                        <a:rPr lang="en-US" u="none" strike="noStrike">
                          <a:effectLst/>
                        </a:rPr>
                        <a:t>Task</a:t>
                      </a:r>
                      <a:endParaRPr lang="en-US">
                        <a:effectLst/>
                      </a:endParaRPr>
                    </a:p>
                  </a:txBody>
                  <a:tcPr anchor="ctr"/>
                </a:tc>
                <a:tc>
                  <a:txBody>
                    <a:bodyPr/>
                    <a:lstStyle/>
                    <a:p>
                      <a:pPr algn="l" fontAlgn="t"/>
                      <a:r>
                        <a:rPr lang="en-US">
                          <a:effectLst/>
                        </a:rPr>
                        <a:t>Represents an asynchronous operation</a:t>
                      </a:r>
                    </a:p>
                  </a:txBody>
                  <a:tcPr anchor="ctr"/>
                </a:tc>
                <a:extLst>
                  <a:ext uri="{0D108BD9-81ED-4DB2-BD59-A6C34878D82A}">
                    <a16:rowId xmlns:a16="http://schemas.microsoft.com/office/drawing/2014/main" val="10003"/>
                  </a:ext>
                </a:extLst>
              </a:tr>
              <a:tr h="373506">
                <a:tc>
                  <a:txBody>
                    <a:bodyPr/>
                    <a:lstStyle/>
                    <a:p>
                      <a:pPr algn="l" fontAlgn="t"/>
                      <a:r>
                        <a:rPr lang="en-US" u="none" strike="noStrike">
                          <a:effectLst/>
                        </a:rPr>
                        <a:t>Task&lt;TResult&gt;</a:t>
                      </a:r>
                      <a:endParaRPr lang="en-US">
                        <a:effectLst/>
                      </a:endParaRPr>
                    </a:p>
                  </a:txBody>
                  <a:tcPr anchor="ctr"/>
                </a:tc>
                <a:tc>
                  <a:txBody>
                    <a:bodyPr/>
                    <a:lstStyle/>
                    <a:p>
                      <a:pPr algn="l" fontAlgn="t"/>
                      <a:r>
                        <a:rPr lang="en-US">
                          <a:effectLst/>
                        </a:rPr>
                        <a:t>Represents an asynchronous operation that can return a value</a:t>
                      </a:r>
                    </a:p>
                  </a:txBody>
                  <a:tcPr anchor="ctr"/>
                </a:tc>
                <a:extLst>
                  <a:ext uri="{0D108BD9-81ED-4DB2-BD59-A6C34878D82A}">
                    <a16:rowId xmlns:a16="http://schemas.microsoft.com/office/drawing/2014/main" val="10004"/>
                  </a:ext>
                </a:extLst>
              </a:tr>
              <a:tr h="333654">
                <a:tc>
                  <a:txBody>
                    <a:bodyPr/>
                    <a:lstStyle/>
                    <a:p>
                      <a:pPr algn="l" fontAlgn="t"/>
                      <a:r>
                        <a:rPr lang="en-US" u="none" strike="noStrike">
                          <a:effectLst/>
                        </a:rPr>
                        <a:t>TaskFactory</a:t>
                      </a:r>
                      <a:endParaRPr lang="en-US">
                        <a:effectLst/>
                      </a:endParaRPr>
                    </a:p>
                  </a:txBody>
                  <a:tcPr anchor="ctr"/>
                </a:tc>
                <a:tc>
                  <a:txBody>
                    <a:bodyPr/>
                    <a:lstStyle/>
                    <a:p>
                      <a:pPr algn="l" fontAlgn="t"/>
                      <a:r>
                        <a:rPr lang="en-US">
                          <a:effectLst/>
                        </a:rPr>
                        <a:t>Provides support for creating and scheduling </a:t>
                      </a:r>
                      <a:r>
                        <a:rPr lang="en-US" u="none" strike="noStrike">
                          <a:effectLst/>
                        </a:rPr>
                        <a:t>Task</a:t>
                      </a:r>
                      <a:r>
                        <a:rPr lang="en-US">
                          <a:effectLst/>
                        </a:rPr>
                        <a:t> objects</a:t>
                      </a:r>
                    </a:p>
                  </a:txBody>
                  <a:tcPr anchor="ctr"/>
                </a:tc>
                <a:extLst>
                  <a:ext uri="{0D108BD9-81ED-4DB2-BD59-A6C34878D82A}">
                    <a16:rowId xmlns:a16="http://schemas.microsoft.com/office/drawing/2014/main" val="4089918542"/>
                  </a:ext>
                </a:extLst>
              </a:tr>
              <a:tr h="411418">
                <a:tc>
                  <a:txBody>
                    <a:bodyPr/>
                    <a:lstStyle/>
                    <a:p>
                      <a:pPr algn="l" fontAlgn="t"/>
                      <a:r>
                        <a:rPr lang="en-US" u="none" strike="noStrike">
                          <a:effectLst/>
                        </a:rPr>
                        <a:t>TaskFactory&lt;TResult&gt;</a:t>
                      </a:r>
                      <a:endParaRPr lang="en-US">
                        <a:effectLst/>
                      </a:endParaRPr>
                    </a:p>
                  </a:txBody>
                  <a:tcPr anchor="ctr"/>
                </a:tc>
                <a:tc>
                  <a:txBody>
                    <a:bodyPr/>
                    <a:lstStyle/>
                    <a:p>
                      <a:pPr algn="l" fontAlgn="t"/>
                      <a:r>
                        <a:rPr lang="en-US">
                          <a:effectLst/>
                        </a:rPr>
                        <a:t>Provides support for creating and scheduling </a:t>
                      </a:r>
                      <a:r>
                        <a:rPr lang="en-US" u="none" strike="noStrike">
                          <a:effectLst/>
                        </a:rPr>
                        <a:t>Task&lt;TResult&gt;</a:t>
                      </a:r>
                      <a:r>
                        <a:rPr lang="en-US">
                          <a:effectLst/>
                        </a:rPr>
                        <a:t> objects</a:t>
                      </a:r>
                    </a:p>
                  </a:txBody>
                  <a:tcPr anchor="ctr"/>
                </a:tc>
                <a:extLst>
                  <a:ext uri="{0D108BD9-81ED-4DB2-BD59-A6C34878D82A}">
                    <a16:rowId xmlns:a16="http://schemas.microsoft.com/office/drawing/2014/main" val="2259037351"/>
                  </a:ext>
                </a:extLst>
              </a:tr>
              <a:tr h="374649">
                <a:tc>
                  <a:txBody>
                    <a:bodyPr/>
                    <a:lstStyle/>
                    <a:p>
                      <a:pPr algn="l" fontAlgn="t"/>
                      <a:r>
                        <a:rPr lang="en-US" u="none" strike="noStrike">
                          <a:effectLst/>
                        </a:rPr>
                        <a:t>TaskScheduler</a:t>
                      </a:r>
                      <a:endParaRPr lang="en-US">
                        <a:effectLst/>
                      </a:endParaRPr>
                    </a:p>
                  </a:txBody>
                  <a:tcPr anchor="ctr"/>
                </a:tc>
                <a:tc>
                  <a:txBody>
                    <a:bodyPr/>
                    <a:lstStyle/>
                    <a:p>
                      <a:pPr algn="l" fontAlgn="t"/>
                      <a:r>
                        <a:rPr lang="en-US">
                          <a:effectLst/>
                        </a:rPr>
                        <a:t>Represents an object that handles the low-level work of queuing tasks onto threads</a:t>
                      </a:r>
                    </a:p>
                  </a:txBody>
                  <a:tcPr anchor="ctr"/>
                </a:tc>
                <a:extLst>
                  <a:ext uri="{0D108BD9-81ED-4DB2-BD59-A6C34878D82A}">
                    <a16:rowId xmlns:a16="http://schemas.microsoft.com/office/drawing/2014/main" val="517965606"/>
                  </a:ext>
                </a:extLst>
              </a:tr>
              <a:tr h="341801">
                <a:tc>
                  <a:txBody>
                    <a:bodyPr/>
                    <a:lstStyle/>
                    <a:p>
                      <a:pPr algn="l" fontAlgn="t"/>
                      <a:r>
                        <a:rPr lang="en-US" u="none" strike="noStrike">
                          <a:effectLst/>
                        </a:rPr>
                        <a:t>TaskAsyncEnumerableExtensions</a:t>
                      </a:r>
                      <a:endParaRPr lang="en-US">
                        <a:effectLst/>
                      </a:endParaRPr>
                    </a:p>
                  </a:txBody>
                  <a:tcPr anchor="ctr"/>
                </a:tc>
                <a:tc>
                  <a:txBody>
                    <a:bodyPr/>
                    <a:lstStyle/>
                    <a:p>
                      <a:pPr algn="l" fontAlgn="t"/>
                      <a:r>
                        <a:rPr lang="en-US">
                          <a:effectLst/>
                        </a:rPr>
                        <a:t>Provides a set of static methods for configuring task-related behaviors on asynchronous enumerables and disposables</a:t>
                      </a:r>
                    </a:p>
                  </a:txBody>
                  <a:tcPr anchor="ctr"/>
                </a:tc>
                <a:extLst>
                  <a:ext uri="{0D108BD9-81ED-4DB2-BD59-A6C34878D82A}">
                    <a16:rowId xmlns:a16="http://schemas.microsoft.com/office/drawing/2014/main" val="3897958109"/>
                  </a:ext>
                </a:extLst>
              </a:tr>
              <a:tr h="291185">
                <a:tc>
                  <a:txBody>
                    <a:bodyPr/>
                    <a:lstStyle/>
                    <a:p>
                      <a:pPr algn="l" fontAlgn="t"/>
                      <a:r>
                        <a:rPr lang="en-US" u="none" strike="noStrike">
                          <a:effectLst/>
                        </a:rPr>
                        <a:t>TaskCanceledException</a:t>
                      </a:r>
                      <a:endParaRPr lang="en-US">
                        <a:effectLst/>
                      </a:endParaRPr>
                    </a:p>
                  </a:txBody>
                  <a:tcPr anchor="ctr"/>
                </a:tc>
                <a:tc>
                  <a:txBody>
                    <a:bodyPr/>
                    <a:lstStyle/>
                    <a:p>
                      <a:pPr algn="l" fontAlgn="t"/>
                      <a:r>
                        <a:rPr lang="en-US">
                          <a:effectLst/>
                        </a:rPr>
                        <a:t>Represents an exception used to communicate task cancellation</a:t>
                      </a:r>
                    </a:p>
                  </a:txBody>
                  <a:tcPr anchor="ctr"/>
                </a:tc>
                <a:extLst>
                  <a:ext uri="{0D108BD9-81ED-4DB2-BD59-A6C34878D82A}">
                    <a16:rowId xmlns:a16="http://schemas.microsoft.com/office/drawing/2014/main" val="1422009998"/>
                  </a:ext>
                </a:extLst>
              </a:tr>
              <a:tr h="291185">
                <a:tc>
                  <a:txBody>
                    <a:bodyPr/>
                    <a:lstStyle/>
                    <a:p>
                      <a:pPr algn="l" fontAlgn="t"/>
                      <a:r>
                        <a:rPr lang="en-US" u="none" strike="noStrike">
                          <a:effectLst/>
                        </a:rPr>
                        <a:t>TaskCompletionSource</a:t>
                      </a:r>
                      <a:endParaRPr lang="en-US">
                        <a:effectLst/>
                      </a:endParaRPr>
                    </a:p>
                  </a:txBody>
                  <a:tcPr anchor="ctr"/>
                </a:tc>
                <a:tc>
                  <a:txBody>
                    <a:bodyPr/>
                    <a:lstStyle/>
                    <a:p>
                      <a:pPr algn="l" fontAlgn="t"/>
                      <a:r>
                        <a:rPr lang="en-US">
                          <a:effectLst/>
                        </a:rPr>
                        <a:t>Represents the producer side of a </a:t>
                      </a:r>
                      <a:r>
                        <a:rPr lang="en-US" u="none" strike="noStrike">
                          <a:effectLst/>
                        </a:rPr>
                        <a:t>Task</a:t>
                      </a:r>
                      <a:r>
                        <a:rPr lang="en-US">
                          <a:effectLst/>
                        </a:rPr>
                        <a:t> unbound to a delegate, providing access to the consumer side through the </a:t>
                      </a:r>
                      <a:r>
                        <a:rPr lang="en-US" u="none" strike="noStrike">
                          <a:effectLst/>
                        </a:rPr>
                        <a:t>Task</a:t>
                      </a:r>
                      <a:r>
                        <a:rPr lang="en-US">
                          <a:effectLst/>
                        </a:rPr>
                        <a:t> property</a:t>
                      </a:r>
                    </a:p>
                  </a:txBody>
                  <a:tcPr anchor="ctr"/>
                </a:tc>
                <a:extLst>
                  <a:ext uri="{0D108BD9-81ED-4DB2-BD59-A6C34878D82A}">
                    <a16:rowId xmlns:a16="http://schemas.microsoft.com/office/drawing/2014/main" val="4109043477"/>
                  </a:ext>
                </a:extLst>
              </a:tr>
            </a:tbl>
          </a:graphicData>
        </a:graphic>
      </p:graphicFrame>
      <p:sp>
        <p:nvSpPr>
          <p:cNvPr id="14" name="Title 1">
            <a:extLst>
              <a:ext uri="{FF2B5EF4-FFF2-40B4-BE49-F238E27FC236}">
                <a16:creationId xmlns:a16="http://schemas.microsoft.com/office/drawing/2014/main" id="{1460C9EB-7EC8-46AE-924C-51905803F5E6}"/>
              </a:ext>
            </a:extLst>
          </p:cNvPr>
          <p:cNvSpPr>
            <a:spLocks noGrp="1"/>
          </p:cNvSpPr>
          <p:nvPr>
            <p:ph type="title"/>
          </p:nvPr>
        </p:nvSpPr>
        <p:spPr>
          <a:xfrm>
            <a:off x="396763" y="720006"/>
            <a:ext cx="11500269" cy="575433"/>
          </a:xfrm>
        </p:spPr>
        <p:txBody>
          <a:bodyPr>
            <a:noAutofit/>
          </a:bodyPr>
          <a:lstStyle/>
          <a:p>
            <a:r>
              <a:rPr lang="en-US" sz="4000" b="1"/>
              <a:t>System.Threading.Tasks Namespace</a:t>
            </a:r>
            <a:endParaRPr lang="en-US" sz="4000" b="1" dirty="0"/>
          </a:p>
        </p:txBody>
      </p:sp>
    </p:spTree>
    <p:extLst>
      <p:ext uri="{BB962C8B-B14F-4D97-AF65-F5344CB8AC3E}">
        <p14:creationId xmlns:p14="http://schemas.microsoft.com/office/powerpoint/2010/main" val="3060943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25</a:t>
            </a:fld>
            <a:endParaRPr lang="en-US" dirty="0"/>
          </a:p>
        </p:txBody>
      </p:sp>
      <p:sp>
        <p:nvSpPr>
          <p:cNvPr id="7" name="TextBox 6">
            <a:extLst>
              <a:ext uri="{FF2B5EF4-FFF2-40B4-BE49-F238E27FC236}">
                <a16:creationId xmlns:a16="http://schemas.microsoft.com/office/drawing/2014/main" id="{1A3198B9-F402-4981-B402-A28ED34F543D}"/>
              </a:ext>
            </a:extLst>
          </p:cNvPr>
          <p:cNvSpPr txBox="1"/>
          <p:nvPr/>
        </p:nvSpPr>
        <p:spPr>
          <a:xfrm>
            <a:off x="-59743" y="1384893"/>
            <a:ext cx="12175542" cy="537070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 Task class is a way of executing work asynchronously as a ThreadPool thread and is based on the Task-Based Asynchronous Pattern (TAP)</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non-generic Task class doesn’t return results, so whenever we need to return values from a task, we need to use the generic version, Task&lt;T&gt;</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We can create a task using the Task class in various ways:</a:t>
            </a:r>
          </a:p>
          <a:p>
            <a:pPr marL="514350" indent="-230188">
              <a:lnSpc>
                <a:spcPct val="15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Using lambda expressions syntax</a:t>
            </a:r>
          </a:p>
          <a:p>
            <a:pPr marL="514350" indent="-230188">
              <a:lnSpc>
                <a:spcPct val="15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Using the Action delegate</a:t>
            </a:r>
          </a:p>
          <a:p>
            <a:pPr marL="514350" indent="-230188">
              <a:lnSpc>
                <a:spcPct val="15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Using delegate</a:t>
            </a:r>
          </a:p>
          <a:p>
            <a:pPr marL="342900" indent="-342900" algn="just">
              <a:buClr>
                <a:srgbClr val="973735"/>
              </a:buClr>
              <a:buSzPct val="50000"/>
              <a:buFont typeface="Wingdings" pitchFamily="2" charset="2"/>
              <a:buChar char="u"/>
              <a:tabLst>
                <a:tab pos="241300" algn="l"/>
              </a:tabLst>
              <a:defRPr/>
            </a:pPr>
            <a:endParaRPr lang="en-US" sz="2600">
              <a:solidFill>
                <a:srgbClr val="111111"/>
              </a:solidFill>
              <a:latin typeface="+mj-lt"/>
            </a:endParaRPr>
          </a:p>
          <a:p>
            <a:pPr marL="342900" indent="-342900" algn="just">
              <a:buClr>
                <a:srgbClr val="973735"/>
              </a:buClr>
              <a:buSzPct val="50000"/>
              <a:buFont typeface="Wingdings" pitchFamily="2" charset="2"/>
              <a:buChar char="u"/>
              <a:tabLst>
                <a:tab pos="241300" algn="l"/>
              </a:tabLst>
              <a:defRPr/>
            </a:pPr>
            <a:endParaRPr lang="en-US" sz="2600">
              <a:solidFill>
                <a:srgbClr val="111111"/>
              </a:solidFill>
              <a:latin typeface="+mj-lt"/>
            </a:endParaRPr>
          </a:p>
        </p:txBody>
      </p:sp>
      <p:sp>
        <p:nvSpPr>
          <p:cNvPr id="8" name="Title 1">
            <a:extLst>
              <a:ext uri="{FF2B5EF4-FFF2-40B4-BE49-F238E27FC236}">
                <a16:creationId xmlns:a16="http://schemas.microsoft.com/office/drawing/2014/main" id="{B0980F1A-9698-4523-AF15-B019BC082048}"/>
              </a:ext>
            </a:extLst>
          </p:cNvPr>
          <p:cNvSpPr>
            <a:spLocks noGrp="1"/>
          </p:cNvSpPr>
          <p:nvPr>
            <p:ph type="title"/>
          </p:nvPr>
        </p:nvSpPr>
        <p:spPr>
          <a:xfrm>
            <a:off x="396763" y="720006"/>
            <a:ext cx="11500269" cy="575433"/>
          </a:xfrm>
        </p:spPr>
        <p:txBody>
          <a:bodyPr>
            <a:noAutofit/>
          </a:bodyPr>
          <a:lstStyle/>
          <a:p>
            <a:r>
              <a:rPr lang="en-US" sz="4000" b="1"/>
              <a:t>The System.Threading.Tasks.Task class</a:t>
            </a:r>
            <a:endParaRPr lang="en-US" sz="4000" b="1" dirty="0"/>
          </a:p>
        </p:txBody>
      </p:sp>
      <p:sp>
        <p:nvSpPr>
          <p:cNvPr id="9" name="Text Box 6">
            <a:extLst>
              <a:ext uri="{FF2B5EF4-FFF2-40B4-BE49-F238E27FC236}">
                <a16:creationId xmlns:a16="http://schemas.microsoft.com/office/drawing/2014/main" id="{CC09F65D-9AE5-4044-BA6E-3D992E1C9610}"/>
              </a:ext>
            </a:extLst>
          </p:cNvPr>
          <p:cNvSpPr txBox="1">
            <a:spLocks noChangeArrowheads="1"/>
          </p:cNvSpPr>
          <p:nvPr/>
        </p:nvSpPr>
        <p:spPr bwMode="auto">
          <a:xfrm>
            <a:off x="5209888" y="3909355"/>
            <a:ext cx="6858066" cy="572691"/>
          </a:xfrm>
          <a:prstGeom prst="rect">
            <a:avLst/>
          </a:prstGeom>
          <a:ln w="19050">
            <a:headEnd/>
            <a:tailEnd/>
          </a:ln>
        </p:spPr>
        <p:style>
          <a:lnRef idx="2">
            <a:schemeClr val="accent2"/>
          </a:lnRef>
          <a:fillRef idx="1">
            <a:schemeClr val="lt1"/>
          </a:fillRef>
          <a:effectRef idx="0">
            <a:schemeClr val="accent2"/>
          </a:effectRef>
          <a:fontRef idx="minor">
            <a:schemeClr val="dk1"/>
          </a:fontRef>
        </p:style>
        <p:txBody>
          <a:bodyPr anchor="t"/>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r>
              <a:rPr lang="en-US" sz="1800">
                <a:solidFill>
                  <a:srgbClr val="000000"/>
                </a:solidFill>
                <a:latin typeface="Consolas" panose="020B0609020204030204" pitchFamily="49" charset="0"/>
              </a:rPr>
              <a:t>Task task = </a:t>
            </a:r>
            <a:r>
              <a:rPr lang="en-US" sz="1800">
                <a:solidFill>
                  <a:srgbClr val="0000FF"/>
                </a:solidFill>
                <a:latin typeface="Consolas" panose="020B0609020204030204" pitchFamily="49" charset="0"/>
              </a:rPr>
              <a:t>new</a:t>
            </a:r>
            <a:r>
              <a:rPr lang="en-US" sz="1800">
                <a:solidFill>
                  <a:srgbClr val="000000"/>
                </a:solidFill>
                <a:latin typeface="Consolas" panose="020B0609020204030204" pitchFamily="49" charset="0"/>
              </a:rPr>
              <a:t> Task(() =&gt; PrintNumber10Times());</a:t>
            </a:r>
          </a:p>
          <a:p>
            <a:r>
              <a:rPr lang="en-US" sz="1800">
                <a:solidFill>
                  <a:srgbClr val="000000"/>
                </a:solidFill>
                <a:latin typeface="Consolas" panose="020B0609020204030204" pitchFamily="49" charset="0"/>
              </a:rPr>
              <a:t>task.Start();</a:t>
            </a:r>
            <a:endParaRPr lang="en-US" sz="2100" b="1" dirty="0">
              <a:latin typeface="+mj-lt"/>
              <a:ea typeface="Calibri" pitchFamily="34" charset="0"/>
              <a:cs typeface="Times New Roman" pitchFamily="18" charset="0"/>
            </a:endParaRPr>
          </a:p>
        </p:txBody>
      </p:sp>
      <p:sp>
        <p:nvSpPr>
          <p:cNvPr id="12" name="Text Box 6">
            <a:extLst>
              <a:ext uri="{FF2B5EF4-FFF2-40B4-BE49-F238E27FC236}">
                <a16:creationId xmlns:a16="http://schemas.microsoft.com/office/drawing/2014/main" id="{B31E7187-BE6D-4984-A5AC-ECC1FF3D9323}"/>
              </a:ext>
            </a:extLst>
          </p:cNvPr>
          <p:cNvSpPr txBox="1">
            <a:spLocks noChangeArrowheads="1"/>
          </p:cNvSpPr>
          <p:nvPr/>
        </p:nvSpPr>
        <p:spPr bwMode="auto">
          <a:xfrm>
            <a:off x="5209888" y="4637752"/>
            <a:ext cx="6858066" cy="572691"/>
          </a:xfrm>
          <a:prstGeom prst="rect">
            <a:avLst/>
          </a:prstGeom>
          <a:ln w="19050">
            <a:headEnd/>
            <a:tailEnd/>
          </a:ln>
        </p:spPr>
        <p:style>
          <a:lnRef idx="2">
            <a:schemeClr val="accent2"/>
          </a:lnRef>
          <a:fillRef idx="1">
            <a:schemeClr val="lt1"/>
          </a:fillRef>
          <a:effectRef idx="0">
            <a:schemeClr val="accent2"/>
          </a:effectRef>
          <a:fontRef idx="minor">
            <a:schemeClr val="dk1"/>
          </a:fontRef>
        </p:style>
        <p:txBody>
          <a:bodyPr anchor="t"/>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r>
              <a:rPr lang="en-US" sz="1800">
                <a:solidFill>
                  <a:srgbClr val="000000"/>
                </a:solidFill>
                <a:latin typeface="Consolas" panose="020B0609020204030204" pitchFamily="49" charset="0"/>
              </a:rPr>
              <a:t>Task task = </a:t>
            </a:r>
            <a:r>
              <a:rPr lang="en-US" sz="1800">
                <a:solidFill>
                  <a:srgbClr val="0000FF"/>
                </a:solidFill>
                <a:latin typeface="Consolas" panose="020B0609020204030204" pitchFamily="49" charset="0"/>
              </a:rPr>
              <a:t>new</a:t>
            </a:r>
            <a:r>
              <a:rPr lang="en-US" sz="1800">
                <a:solidFill>
                  <a:srgbClr val="000000"/>
                </a:solidFill>
                <a:latin typeface="Consolas" panose="020B0609020204030204" pitchFamily="49" charset="0"/>
              </a:rPr>
              <a:t> Task(</a:t>
            </a:r>
            <a:r>
              <a:rPr lang="en-US" sz="1800">
                <a:solidFill>
                  <a:srgbClr val="0000FF"/>
                </a:solidFill>
                <a:latin typeface="Consolas" panose="020B0609020204030204" pitchFamily="49" charset="0"/>
              </a:rPr>
              <a:t>new</a:t>
            </a:r>
            <a:r>
              <a:rPr lang="en-US" sz="1800">
                <a:solidFill>
                  <a:srgbClr val="000000"/>
                </a:solidFill>
                <a:latin typeface="Consolas" panose="020B0609020204030204" pitchFamily="49" charset="0"/>
              </a:rPr>
              <a:t> Action(PrintNumber10Times));</a:t>
            </a:r>
          </a:p>
          <a:p>
            <a:r>
              <a:rPr lang="en-US" sz="1800">
                <a:solidFill>
                  <a:srgbClr val="000000"/>
                </a:solidFill>
                <a:latin typeface="Consolas" panose="020B0609020204030204" pitchFamily="49" charset="0"/>
              </a:rPr>
              <a:t>task.Start();</a:t>
            </a:r>
            <a:endParaRPr lang="en-US" sz="2100" b="1" dirty="0">
              <a:latin typeface="+mj-lt"/>
              <a:ea typeface="Calibri" pitchFamily="34" charset="0"/>
              <a:cs typeface="Times New Roman" pitchFamily="18" charset="0"/>
            </a:endParaRPr>
          </a:p>
        </p:txBody>
      </p:sp>
      <p:sp>
        <p:nvSpPr>
          <p:cNvPr id="13" name="Text Box 6">
            <a:extLst>
              <a:ext uri="{FF2B5EF4-FFF2-40B4-BE49-F238E27FC236}">
                <a16:creationId xmlns:a16="http://schemas.microsoft.com/office/drawing/2014/main" id="{22A58D45-B8BE-48A8-9965-FE40E21DF4E5}"/>
              </a:ext>
            </a:extLst>
          </p:cNvPr>
          <p:cNvSpPr txBox="1">
            <a:spLocks noChangeArrowheads="1"/>
          </p:cNvSpPr>
          <p:nvPr/>
        </p:nvSpPr>
        <p:spPr bwMode="auto">
          <a:xfrm>
            <a:off x="5204697" y="5366149"/>
            <a:ext cx="6858066" cy="1024320"/>
          </a:xfrm>
          <a:prstGeom prst="rect">
            <a:avLst/>
          </a:prstGeom>
          <a:ln w="19050">
            <a:headEnd/>
            <a:tailEnd/>
          </a:ln>
        </p:spPr>
        <p:style>
          <a:lnRef idx="2">
            <a:schemeClr val="accent2"/>
          </a:lnRef>
          <a:fillRef idx="1">
            <a:schemeClr val="lt1"/>
          </a:fillRef>
          <a:effectRef idx="0">
            <a:schemeClr val="accent2"/>
          </a:effectRef>
          <a:fontRef idx="minor">
            <a:schemeClr val="dk1"/>
          </a:fontRef>
        </p:style>
        <p:txBody>
          <a:bodyPr anchor="t"/>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r>
              <a:rPr lang="en-US" sz="1800">
                <a:solidFill>
                  <a:srgbClr val="000000"/>
                </a:solidFill>
                <a:latin typeface="Consolas" panose="020B0609020204030204" pitchFamily="49" charset="0"/>
              </a:rPr>
              <a:t>Task task = </a:t>
            </a:r>
            <a:r>
              <a:rPr lang="en-US" sz="1800">
                <a:solidFill>
                  <a:srgbClr val="0000FF"/>
                </a:solidFill>
                <a:latin typeface="Consolas" panose="020B0609020204030204" pitchFamily="49" charset="0"/>
              </a:rPr>
              <a:t>new</a:t>
            </a:r>
            <a:r>
              <a:rPr lang="en-US" sz="1800">
                <a:solidFill>
                  <a:srgbClr val="000000"/>
                </a:solidFill>
                <a:latin typeface="Consolas" panose="020B0609020204030204" pitchFamily="49" charset="0"/>
              </a:rPr>
              <a:t> Task(</a:t>
            </a:r>
            <a:r>
              <a:rPr lang="en-US" sz="1800">
                <a:solidFill>
                  <a:srgbClr val="0000FF"/>
                </a:solidFill>
                <a:latin typeface="Consolas" panose="020B0609020204030204" pitchFamily="49" charset="0"/>
              </a:rPr>
              <a:t>delegate</a:t>
            </a:r>
            <a:r>
              <a:rPr lang="en-US" sz="1800">
                <a:solidFill>
                  <a:srgbClr val="000000"/>
                </a:solidFill>
                <a:latin typeface="Consolas" panose="020B0609020204030204" pitchFamily="49" charset="0"/>
              </a:rPr>
              <a:t>{ PrintNumber10Times(); });</a:t>
            </a:r>
          </a:p>
          <a:p>
            <a:r>
              <a:rPr lang="en-US" sz="1800">
                <a:solidFill>
                  <a:srgbClr val="000000"/>
                </a:solidFill>
                <a:latin typeface="Consolas" panose="020B0609020204030204" pitchFamily="49" charset="0"/>
              </a:rPr>
              <a:t>task.Start();</a:t>
            </a:r>
            <a:endParaRPr lang="en-US" sz="2100" b="1" dirty="0">
              <a:latin typeface="+mj-lt"/>
              <a:ea typeface="Calibri" pitchFamily="34" charset="0"/>
              <a:cs typeface="Times New Roman" pitchFamily="18" charset="0"/>
            </a:endParaRPr>
          </a:p>
        </p:txBody>
      </p:sp>
    </p:spTree>
    <p:extLst>
      <p:ext uri="{BB962C8B-B14F-4D97-AF65-F5344CB8AC3E}">
        <p14:creationId xmlns:p14="http://schemas.microsoft.com/office/powerpoint/2010/main" val="3484525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26</a:t>
            </a:fld>
            <a:endParaRPr lang="en-US" dirty="0"/>
          </a:p>
        </p:txBody>
      </p:sp>
      <p:sp>
        <p:nvSpPr>
          <p:cNvPr id="10" name="Title 1">
            <a:extLst>
              <a:ext uri="{FF2B5EF4-FFF2-40B4-BE49-F238E27FC236}">
                <a16:creationId xmlns:a16="http://schemas.microsoft.com/office/drawing/2014/main" id="{427223AF-1D5A-475F-8167-0D659BBEF941}"/>
              </a:ext>
            </a:extLst>
          </p:cNvPr>
          <p:cNvSpPr>
            <a:spLocks noGrp="1"/>
          </p:cNvSpPr>
          <p:nvPr>
            <p:ph type="title"/>
          </p:nvPr>
        </p:nvSpPr>
        <p:spPr>
          <a:xfrm>
            <a:off x="396763" y="720006"/>
            <a:ext cx="11500269" cy="575433"/>
          </a:xfrm>
        </p:spPr>
        <p:txBody>
          <a:bodyPr>
            <a:noAutofit/>
          </a:bodyPr>
          <a:lstStyle/>
          <a:p>
            <a:r>
              <a:rPr lang="en-US" sz="4000" b="1"/>
              <a:t>The System.Threading.Tasks.Task class</a:t>
            </a:r>
            <a:endParaRPr lang="en-US" sz="4000" b="1" dirty="0"/>
          </a:p>
        </p:txBody>
      </p:sp>
      <p:sp>
        <p:nvSpPr>
          <p:cNvPr id="11" name="TextBox 10">
            <a:extLst>
              <a:ext uri="{FF2B5EF4-FFF2-40B4-BE49-F238E27FC236}">
                <a16:creationId xmlns:a16="http://schemas.microsoft.com/office/drawing/2014/main" id="{54EB7731-042C-43CE-9BFC-88D8EB078B4C}"/>
              </a:ext>
            </a:extLst>
          </p:cNvPr>
          <p:cNvSpPr txBox="1"/>
          <p:nvPr/>
        </p:nvSpPr>
        <p:spPr>
          <a:xfrm>
            <a:off x="-71229" y="1360870"/>
            <a:ext cx="10924760" cy="446276"/>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300">
                <a:solidFill>
                  <a:srgbClr val="111111"/>
                </a:solidFill>
                <a:latin typeface="+mj-lt"/>
              </a:rPr>
              <a:t>The following table describes some of the key properties and methods:</a:t>
            </a:r>
          </a:p>
        </p:txBody>
      </p:sp>
      <p:graphicFrame>
        <p:nvGraphicFramePr>
          <p:cNvPr id="12" name="Table 11">
            <a:extLst>
              <a:ext uri="{FF2B5EF4-FFF2-40B4-BE49-F238E27FC236}">
                <a16:creationId xmlns:a16="http://schemas.microsoft.com/office/drawing/2014/main" id="{0F1C3A25-14BF-4259-9418-8CD1B53329BA}"/>
              </a:ext>
            </a:extLst>
          </p:cNvPr>
          <p:cNvGraphicFramePr>
            <a:graphicFrameLocks noGrp="1"/>
          </p:cNvGraphicFramePr>
          <p:nvPr>
            <p:extLst>
              <p:ext uri="{D42A27DB-BD31-4B8C-83A1-F6EECF244321}">
                <p14:modId xmlns:p14="http://schemas.microsoft.com/office/powerpoint/2010/main" val="2081492588"/>
              </p:ext>
            </p:extLst>
          </p:nvPr>
        </p:nvGraphicFramePr>
        <p:xfrm>
          <a:off x="23395" y="1773433"/>
          <a:ext cx="12125331" cy="2196252"/>
        </p:xfrm>
        <a:graphic>
          <a:graphicData uri="http://schemas.openxmlformats.org/drawingml/2006/table">
            <a:tbl>
              <a:tblPr firstRow="1" bandRow="1">
                <a:tableStyleId>{5C22544A-7EE6-4342-B048-85BDC9FD1C3A}</a:tableStyleId>
              </a:tblPr>
              <a:tblGrid>
                <a:gridCol w="2799318">
                  <a:extLst>
                    <a:ext uri="{9D8B030D-6E8A-4147-A177-3AD203B41FA5}">
                      <a16:colId xmlns:a16="http://schemas.microsoft.com/office/drawing/2014/main" val="20000"/>
                    </a:ext>
                  </a:extLst>
                </a:gridCol>
                <a:gridCol w="9326013">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1800" b="1" kern="1200">
                          <a:solidFill>
                            <a:schemeClr val="lt1"/>
                          </a:solidFill>
                          <a:latin typeface="+mn-lt"/>
                          <a:ea typeface="+mn-ea"/>
                          <a:cs typeface="+mn-cs"/>
                        </a:rPr>
                        <a:t>Property Name</a:t>
                      </a:r>
                      <a:endParaRPr lang="en-US" sz="1800" b="1" kern="1200" dirty="0">
                        <a:solidFill>
                          <a:schemeClr val="lt1"/>
                        </a:solidFill>
                        <a:latin typeface="+mn-lt"/>
                        <a:ea typeface="+mn-ea"/>
                        <a:cs typeface="+mn-cs"/>
                      </a:endParaRPr>
                    </a:p>
                  </a:txBody>
                  <a:tcPr/>
                </a:tc>
                <a:tc>
                  <a:txBody>
                    <a:bodyPr/>
                    <a:lstStyle/>
                    <a:p>
                      <a:r>
                        <a:rPr lang="en-US" sz="1800" dirty="0"/>
                        <a:t>Description</a:t>
                      </a:r>
                    </a:p>
                  </a:txBody>
                  <a:tcPr/>
                </a:tc>
                <a:extLst>
                  <a:ext uri="{0D108BD9-81ED-4DB2-BD59-A6C34878D82A}">
                    <a16:rowId xmlns:a16="http://schemas.microsoft.com/office/drawing/2014/main" val="10000"/>
                  </a:ext>
                </a:extLst>
              </a:tr>
              <a:tr h="309342">
                <a:tc>
                  <a:txBody>
                    <a:bodyPr/>
                    <a:lstStyle/>
                    <a:p>
                      <a:pPr algn="l" fontAlgn="t"/>
                      <a:r>
                        <a:rPr lang="en-US" sz="1600" u="none" strike="noStrike">
                          <a:effectLst/>
                        </a:rPr>
                        <a:t>Status</a:t>
                      </a:r>
                      <a:endParaRPr lang="en-US" sz="1600">
                        <a:effectLst/>
                      </a:endParaRPr>
                    </a:p>
                  </a:txBody>
                  <a:tcPr anchor="ctr"/>
                </a:tc>
                <a:tc>
                  <a:txBody>
                    <a:bodyPr/>
                    <a:lstStyle/>
                    <a:p>
                      <a:pPr algn="l" fontAlgn="t"/>
                      <a:r>
                        <a:rPr lang="en-US" sz="1600">
                          <a:effectLst/>
                        </a:rPr>
                        <a:t>Gets the </a:t>
                      </a:r>
                      <a:r>
                        <a:rPr lang="en-US" sz="1600" u="none" strike="noStrike">
                          <a:effectLst/>
                        </a:rPr>
                        <a:t>TaskStatus</a:t>
                      </a:r>
                      <a:r>
                        <a:rPr lang="en-US" sz="1600">
                          <a:effectLst/>
                        </a:rPr>
                        <a:t> of this task</a:t>
                      </a:r>
                    </a:p>
                  </a:txBody>
                  <a:tcPr anchor="ctr"/>
                </a:tc>
                <a:extLst>
                  <a:ext uri="{0D108BD9-81ED-4DB2-BD59-A6C34878D82A}">
                    <a16:rowId xmlns:a16="http://schemas.microsoft.com/office/drawing/2014/main" val="10001"/>
                  </a:ext>
                </a:extLst>
              </a:tr>
              <a:tr h="188572">
                <a:tc>
                  <a:txBody>
                    <a:bodyPr/>
                    <a:lstStyle/>
                    <a:p>
                      <a:pPr algn="l" fontAlgn="t"/>
                      <a:r>
                        <a:rPr lang="en-US" sz="1600" u="none" strike="noStrike">
                          <a:effectLst/>
                        </a:rPr>
                        <a:t>CompletedTask</a:t>
                      </a:r>
                      <a:endParaRPr lang="en-US" sz="1600">
                        <a:effectLst/>
                      </a:endParaRPr>
                    </a:p>
                  </a:txBody>
                  <a:tcPr anchor="ctr"/>
                </a:tc>
                <a:tc>
                  <a:txBody>
                    <a:bodyPr/>
                    <a:lstStyle/>
                    <a:p>
                      <a:pPr algn="l" fontAlgn="t"/>
                      <a:r>
                        <a:rPr lang="en-US" sz="1600">
                          <a:effectLst/>
                        </a:rPr>
                        <a:t>Gets a task that has already completed successfully</a:t>
                      </a:r>
                    </a:p>
                  </a:txBody>
                  <a:tcPr anchor="ctr"/>
                </a:tc>
                <a:extLst>
                  <a:ext uri="{0D108BD9-81ED-4DB2-BD59-A6C34878D82A}">
                    <a16:rowId xmlns:a16="http://schemas.microsoft.com/office/drawing/2014/main" val="10003"/>
                  </a:ext>
                </a:extLst>
              </a:tr>
              <a:tr h="373506">
                <a:tc>
                  <a:txBody>
                    <a:bodyPr/>
                    <a:lstStyle/>
                    <a:p>
                      <a:pPr algn="l" fontAlgn="t"/>
                      <a:r>
                        <a:rPr lang="en-US" sz="1600" u="none" strike="noStrike">
                          <a:effectLst/>
                        </a:rPr>
                        <a:t>IsCanceled</a:t>
                      </a:r>
                      <a:endParaRPr lang="en-US" sz="1600">
                        <a:effectLst/>
                      </a:endParaRPr>
                    </a:p>
                  </a:txBody>
                  <a:tcPr anchor="ctr"/>
                </a:tc>
                <a:tc>
                  <a:txBody>
                    <a:bodyPr/>
                    <a:lstStyle/>
                    <a:p>
                      <a:pPr algn="l" fontAlgn="t"/>
                      <a:r>
                        <a:rPr lang="en-US" sz="1600">
                          <a:effectLst/>
                        </a:rPr>
                        <a:t>Gets whether this </a:t>
                      </a:r>
                      <a:r>
                        <a:rPr lang="en-US" sz="1600" u="none" strike="noStrike">
                          <a:effectLst/>
                        </a:rPr>
                        <a:t>Task</a:t>
                      </a:r>
                      <a:r>
                        <a:rPr lang="en-US" sz="1600">
                          <a:effectLst/>
                        </a:rPr>
                        <a:t> instance has completed execution due to being canceled</a:t>
                      </a:r>
                    </a:p>
                  </a:txBody>
                  <a:tcPr anchor="ctr"/>
                </a:tc>
                <a:extLst>
                  <a:ext uri="{0D108BD9-81ED-4DB2-BD59-A6C34878D82A}">
                    <a16:rowId xmlns:a16="http://schemas.microsoft.com/office/drawing/2014/main" val="10004"/>
                  </a:ext>
                </a:extLst>
              </a:tr>
              <a:tr h="333654">
                <a:tc>
                  <a:txBody>
                    <a:bodyPr/>
                    <a:lstStyle/>
                    <a:p>
                      <a:pPr algn="l" fontAlgn="t"/>
                      <a:r>
                        <a:rPr lang="en-US" sz="1600" u="none" strike="noStrike">
                          <a:effectLst/>
                        </a:rPr>
                        <a:t>IsCompleted</a:t>
                      </a:r>
                      <a:endParaRPr lang="en-US" sz="1600">
                        <a:effectLst/>
                      </a:endParaRPr>
                    </a:p>
                  </a:txBody>
                  <a:tcPr anchor="ctr"/>
                </a:tc>
                <a:tc>
                  <a:txBody>
                    <a:bodyPr/>
                    <a:lstStyle/>
                    <a:p>
                      <a:pPr algn="l" fontAlgn="t"/>
                      <a:r>
                        <a:rPr lang="en-US" sz="1600">
                          <a:effectLst/>
                        </a:rPr>
                        <a:t>Gets a value that indicates whether the task has completed</a:t>
                      </a:r>
                    </a:p>
                  </a:txBody>
                  <a:tcPr anchor="ctr"/>
                </a:tc>
                <a:extLst>
                  <a:ext uri="{0D108BD9-81ED-4DB2-BD59-A6C34878D82A}">
                    <a16:rowId xmlns:a16="http://schemas.microsoft.com/office/drawing/2014/main" val="4089918542"/>
                  </a:ext>
                </a:extLst>
              </a:tr>
              <a:tr h="411418">
                <a:tc>
                  <a:txBody>
                    <a:bodyPr/>
                    <a:lstStyle/>
                    <a:p>
                      <a:pPr algn="l" fontAlgn="t"/>
                      <a:r>
                        <a:rPr lang="en-US" sz="1600" u="none" strike="noStrike">
                          <a:effectLst/>
                        </a:rPr>
                        <a:t>IsCompletedSuccessfully</a:t>
                      </a:r>
                      <a:endParaRPr lang="en-US" sz="1600">
                        <a:effectLst/>
                      </a:endParaRPr>
                    </a:p>
                  </a:txBody>
                  <a:tcPr anchor="ctr"/>
                </a:tc>
                <a:tc>
                  <a:txBody>
                    <a:bodyPr/>
                    <a:lstStyle/>
                    <a:p>
                      <a:pPr algn="l" fontAlgn="t"/>
                      <a:r>
                        <a:rPr lang="en-US" sz="1600">
                          <a:effectLst/>
                        </a:rPr>
                        <a:t>Gets whether the task ran to completion</a:t>
                      </a:r>
                    </a:p>
                  </a:txBody>
                  <a:tcPr anchor="ctr"/>
                </a:tc>
                <a:extLst>
                  <a:ext uri="{0D108BD9-81ED-4DB2-BD59-A6C34878D82A}">
                    <a16:rowId xmlns:a16="http://schemas.microsoft.com/office/drawing/2014/main" val="2259037351"/>
                  </a:ext>
                </a:extLst>
              </a:tr>
            </a:tbl>
          </a:graphicData>
        </a:graphic>
      </p:graphicFrame>
      <p:graphicFrame>
        <p:nvGraphicFramePr>
          <p:cNvPr id="13" name="Table 12">
            <a:extLst>
              <a:ext uri="{FF2B5EF4-FFF2-40B4-BE49-F238E27FC236}">
                <a16:creationId xmlns:a16="http://schemas.microsoft.com/office/drawing/2014/main" id="{5FCEBBEB-F7CB-434E-B930-2F0F847C59C1}"/>
              </a:ext>
            </a:extLst>
          </p:cNvPr>
          <p:cNvGraphicFramePr>
            <a:graphicFrameLocks noGrp="1"/>
          </p:cNvGraphicFramePr>
          <p:nvPr>
            <p:extLst>
              <p:ext uri="{D42A27DB-BD31-4B8C-83A1-F6EECF244321}">
                <p14:modId xmlns:p14="http://schemas.microsoft.com/office/powerpoint/2010/main" val="4154632604"/>
              </p:ext>
            </p:extLst>
          </p:nvPr>
        </p:nvGraphicFramePr>
        <p:xfrm>
          <a:off x="26913" y="3994227"/>
          <a:ext cx="12125331" cy="2440092"/>
        </p:xfrm>
        <a:graphic>
          <a:graphicData uri="http://schemas.openxmlformats.org/drawingml/2006/table">
            <a:tbl>
              <a:tblPr firstRow="1" bandRow="1">
                <a:tableStyleId>{5C22544A-7EE6-4342-B048-85BDC9FD1C3A}</a:tableStyleId>
              </a:tblPr>
              <a:tblGrid>
                <a:gridCol w="2785861">
                  <a:extLst>
                    <a:ext uri="{9D8B030D-6E8A-4147-A177-3AD203B41FA5}">
                      <a16:colId xmlns:a16="http://schemas.microsoft.com/office/drawing/2014/main" val="20000"/>
                    </a:ext>
                  </a:extLst>
                </a:gridCol>
                <a:gridCol w="9339470">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1800" b="1" kern="1200">
                          <a:solidFill>
                            <a:schemeClr val="lt1"/>
                          </a:solidFill>
                          <a:latin typeface="+mn-lt"/>
                          <a:ea typeface="+mn-ea"/>
                          <a:cs typeface="+mn-cs"/>
                        </a:rPr>
                        <a:t>Method Name</a:t>
                      </a:r>
                      <a:endParaRPr lang="en-US" sz="1800" b="1" kern="1200" dirty="0">
                        <a:solidFill>
                          <a:schemeClr val="lt1"/>
                        </a:solidFill>
                        <a:latin typeface="+mn-lt"/>
                        <a:ea typeface="+mn-ea"/>
                        <a:cs typeface="+mn-cs"/>
                      </a:endParaRPr>
                    </a:p>
                  </a:txBody>
                  <a:tcPr/>
                </a:tc>
                <a:tc>
                  <a:txBody>
                    <a:bodyPr/>
                    <a:lstStyle/>
                    <a:p>
                      <a:r>
                        <a:rPr lang="en-US" sz="1800" dirty="0"/>
                        <a:t>Description</a:t>
                      </a:r>
                    </a:p>
                  </a:txBody>
                  <a:tcPr/>
                </a:tc>
                <a:extLst>
                  <a:ext uri="{0D108BD9-81ED-4DB2-BD59-A6C34878D82A}">
                    <a16:rowId xmlns:a16="http://schemas.microsoft.com/office/drawing/2014/main" val="10000"/>
                  </a:ext>
                </a:extLst>
              </a:tr>
              <a:tr h="309342">
                <a:tc>
                  <a:txBody>
                    <a:bodyPr/>
                    <a:lstStyle/>
                    <a:p>
                      <a:pPr algn="l" fontAlgn="t"/>
                      <a:r>
                        <a:rPr lang="en-US" sz="1600" u="none" strike="noStrike">
                          <a:effectLst/>
                        </a:rPr>
                        <a:t>ContinueWith(Action&lt;Task&gt;)</a:t>
                      </a:r>
                      <a:endParaRPr lang="en-US" sz="1600">
                        <a:effectLst/>
                      </a:endParaRPr>
                    </a:p>
                  </a:txBody>
                  <a:tcPr anchor="ctr"/>
                </a:tc>
                <a:tc>
                  <a:txBody>
                    <a:bodyPr/>
                    <a:lstStyle/>
                    <a:p>
                      <a:pPr algn="l" fontAlgn="t"/>
                      <a:r>
                        <a:rPr lang="en-US" sz="1600">
                          <a:effectLst/>
                        </a:rPr>
                        <a:t>Creates a continuation that executes asynchronously when the target </a:t>
                      </a:r>
                      <a:r>
                        <a:rPr lang="en-US" sz="1600" u="none" strike="noStrike">
                          <a:effectLst/>
                        </a:rPr>
                        <a:t>Task</a:t>
                      </a:r>
                      <a:r>
                        <a:rPr lang="en-US" sz="1600">
                          <a:effectLst/>
                        </a:rPr>
                        <a:t> completes</a:t>
                      </a:r>
                    </a:p>
                  </a:txBody>
                  <a:tcPr anchor="ctr"/>
                </a:tc>
                <a:extLst>
                  <a:ext uri="{0D108BD9-81ED-4DB2-BD59-A6C34878D82A}">
                    <a16:rowId xmlns:a16="http://schemas.microsoft.com/office/drawing/2014/main" val="10001"/>
                  </a:ext>
                </a:extLst>
              </a:tr>
              <a:tr h="188572">
                <a:tc>
                  <a:txBody>
                    <a:bodyPr/>
                    <a:lstStyle/>
                    <a:p>
                      <a:pPr algn="l" fontAlgn="t"/>
                      <a:r>
                        <a:rPr lang="en-US" sz="1600" u="none" strike="noStrike">
                          <a:effectLst/>
                        </a:rPr>
                        <a:t>Run(Action)</a:t>
                      </a:r>
                      <a:endParaRPr lang="en-US" sz="1600">
                        <a:effectLst/>
                      </a:endParaRPr>
                    </a:p>
                  </a:txBody>
                  <a:tcPr anchor="ctr"/>
                </a:tc>
                <a:tc>
                  <a:txBody>
                    <a:bodyPr/>
                    <a:lstStyle/>
                    <a:p>
                      <a:pPr algn="l" fontAlgn="t"/>
                      <a:r>
                        <a:rPr lang="en-US" sz="1600">
                          <a:effectLst/>
                        </a:rPr>
                        <a:t>Queues the specified work to run on the thread pool and returns a </a:t>
                      </a:r>
                      <a:r>
                        <a:rPr lang="en-US" sz="1600" u="none" strike="noStrike">
                          <a:effectLst/>
                        </a:rPr>
                        <a:t>Task</a:t>
                      </a:r>
                      <a:r>
                        <a:rPr lang="en-US" sz="1600">
                          <a:effectLst/>
                        </a:rPr>
                        <a:t> object that represents that work</a:t>
                      </a:r>
                    </a:p>
                  </a:txBody>
                  <a:tcPr anchor="ctr"/>
                </a:tc>
                <a:extLst>
                  <a:ext uri="{0D108BD9-81ED-4DB2-BD59-A6C34878D82A}">
                    <a16:rowId xmlns:a16="http://schemas.microsoft.com/office/drawing/2014/main" val="10003"/>
                  </a:ext>
                </a:extLst>
              </a:tr>
              <a:tr h="373506">
                <a:tc>
                  <a:txBody>
                    <a:bodyPr/>
                    <a:lstStyle/>
                    <a:p>
                      <a:pPr algn="l" fontAlgn="t"/>
                      <a:r>
                        <a:rPr lang="en-US" sz="1600" u="none" strike="noStrike">
                          <a:effectLst/>
                        </a:rPr>
                        <a:t>Start()</a:t>
                      </a:r>
                      <a:endParaRPr lang="en-US" sz="1600">
                        <a:effectLst/>
                      </a:endParaRPr>
                    </a:p>
                  </a:txBody>
                  <a:tcPr anchor="ctr"/>
                </a:tc>
                <a:tc>
                  <a:txBody>
                    <a:bodyPr/>
                    <a:lstStyle/>
                    <a:p>
                      <a:pPr algn="l" fontAlgn="t"/>
                      <a:r>
                        <a:rPr lang="en-US" sz="1600">
                          <a:effectLst/>
                        </a:rPr>
                        <a:t>Starts the </a:t>
                      </a:r>
                      <a:r>
                        <a:rPr lang="en-US" sz="1600" u="none" strike="noStrike">
                          <a:effectLst/>
                        </a:rPr>
                        <a:t>Task</a:t>
                      </a:r>
                      <a:r>
                        <a:rPr lang="en-US" sz="1600">
                          <a:effectLst/>
                        </a:rPr>
                        <a:t>, scheduling it for execution to the current </a:t>
                      </a:r>
                      <a:r>
                        <a:rPr lang="en-US" sz="1600" u="none" strike="noStrike">
                          <a:effectLst/>
                        </a:rPr>
                        <a:t>TaskScheduler</a:t>
                      </a:r>
                      <a:endParaRPr lang="en-US" sz="1600">
                        <a:effectLst/>
                      </a:endParaRPr>
                    </a:p>
                  </a:txBody>
                  <a:tcPr anchor="ctr"/>
                </a:tc>
                <a:extLst>
                  <a:ext uri="{0D108BD9-81ED-4DB2-BD59-A6C34878D82A}">
                    <a16:rowId xmlns:a16="http://schemas.microsoft.com/office/drawing/2014/main" val="10004"/>
                  </a:ext>
                </a:extLst>
              </a:tr>
              <a:tr h="333654">
                <a:tc>
                  <a:txBody>
                    <a:bodyPr/>
                    <a:lstStyle/>
                    <a:p>
                      <a:pPr algn="l" fontAlgn="t"/>
                      <a:r>
                        <a:rPr lang="en-US" sz="1600" u="none" strike="noStrike">
                          <a:effectLst/>
                        </a:rPr>
                        <a:t>Wait()</a:t>
                      </a:r>
                      <a:endParaRPr lang="en-US" sz="1600">
                        <a:effectLst/>
                      </a:endParaRPr>
                    </a:p>
                  </a:txBody>
                  <a:tcPr anchor="ctr"/>
                </a:tc>
                <a:tc>
                  <a:txBody>
                    <a:bodyPr/>
                    <a:lstStyle/>
                    <a:p>
                      <a:pPr algn="l" fontAlgn="t"/>
                      <a:r>
                        <a:rPr lang="en-US" sz="1600">
                          <a:effectLst/>
                        </a:rPr>
                        <a:t>Waits for the </a:t>
                      </a:r>
                      <a:r>
                        <a:rPr lang="en-US" sz="1600" u="none" strike="noStrike">
                          <a:effectLst/>
                        </a:rPr>
                        <a:t>Task</a:t>
                      </a:r>
                      <a:r>
                        <a:rPr lang="en-US" sz="1600">
                          <a:effectLst/>
                        </a:rPr>
                        <a:t> to complete execution</a:t>
                      </a:r>
                    </a:p>
                  </a:txBody>
                  <a:tcPr anchor="ctr"/>
                </a:tc>
                <a:extLst>
                  <a:ext uri="{0D108BD9-81ED-4DB2-BD59-A6C34878D82A}">
                    <a16:rowId xmlns:a16="http://schemas.microsoft.com/office/drawing/2014/main" val="4089918542"/>
                  </a:ext>
                </a:extLst>
              </a:tr>
              <a:tr h="411418">
                <a:tc>
                  <a:txBody>
                    <a:bodyPr/>
                    <a:lstStyle/>
                    <a:p>
                      <a:pPr algn="l" fontAlgn="t"/>
                      <a:r>
                        <a:rPr lang="en-US" sz="1600" u="none" strike="noStrike">
                          <a:effectLst/>
                        </a:rPr>
                        <a:t>WhenAll(Task[])</a:t>
                      </a:r>
                      <a:endParaRPr lang="en-US" sz="1600">
                        <a:effectLst/>
                      </a:endParaRPr>
                    </a:p>
                  </a:txBody>
                  <a:tcPr anchor="ctr"/>
                </a:tc>
                <a:tc>
                  <a:txBody>
                    <a:bodyPr/>
                    <a:lstStyle/>
                    <a:p>
                      <a:pPr algn="l" fontAlgn="t"/>
                      <a:r>
                        <a:rPr lang="en-US" sz="1600">
                          <a:effectLst/>
                        </a:rPr>
                        <a:t>Creates a task that will complete when all of the </a:t>
                      </a:r>
                      <a:r>
                        <a:rPr lang="en-US" sz="1600" u="none" strike="noStrike">
                          <a:effectLst/>
                        </a:rPr>
                        <a:t>Task</a:t>
                      </a:r>
                      <a:r>
                        <a:rPr lang="en-US" sz="1600">
                          <a:effectLst/>
                        </a:rPr>
                        <a:t> objects in an array have completed</a:t>
                      </a:r>
                    </a:p>
                  </a:txBody>
                  <a:tcPr anchor="ctr"/>
                </a:tc>
                <a:extLst>
                  <a:ext uri="{0D108BD9-81ED-4DB2-BD59-A6C34878D82A}">
                    <a16:rowId xmlns:a16="http://schemas.microsoft.com/office/drawing/2014/main" val="2259037351"/>
                  </a:ext>
                </a:extLst>
              </a:tr>
            </a:tbl>
          </a:graphicData>
        </a:graphic>
      </p:graphicFrame>
    </p:spTree>
    <p:extLst>
      <p:ext uri="{BB962C8B-B14F-4D97-AF65-F5344CB8AC3E}">
        <p14:creationId xmlns:p14="http://schemas.microsoft.com/office/powerpoint/2010/main" val="3140001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27</a:t>
            </a:fld>
            <a:endParaRPr lang="en-US" dirty="0"/>
          </a:p>
        </p:txBody>
      </p:sp>
      <p:sp>
        <p:nvSpPr>
          <p:cNvPr id="6" name="TextBox 5">
            <a:extLst>
              <a:ext uri="{FF2B5EF4-FFF2-40B4-BE49-F238E27FC236}">
                <a16:creationId xmlns:a16="http://schemas.microsoft.com/office/drawing/2014/main" id="{CB56EFF3-8611-45BB-8CC7-AC0A9E3F4330}"/>
              </a:ext>
            </a:extLst>
          </p:cNvPr>
          <p:cNvSpPr txBox="1"/>
          <p:nvPr/>
        </p:nvSpPr>
        <p:spPr>
          <a:xfrm>
            <a:off x="3515215" y="221875"/>
            <a:ext cx="5817627"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Using Task Demonstration - 01</a:t>
            </a:r>
          </a:p>
        </p:txBody>
      </p:sp>
      <p:pic>
        <p:nvPicPr>
          <p:cNvPr id="9" name="Picture 8">
            <a:extLst>
              <a:ext uri="{FF2B5EF4-FFF2-40B4-BE49-F238E27FC236}">
                <a16:creationId xmlns:a16="http://schemas.microsoft.com/office/drawing/2014/main" id="{2F313069-5BE4-4334-96C1-E2F40BB50E50}"/>
              </a:ext>
            </a:extLst>
          </p:cNvPr>
          <p:cNvPicPr>
            <a:picLocks noChangeAspect="1"/>
          </p:cNvPicPr>
          <p:nvPr/>
        </p:nvPicPr>
        <p:blipFill>
          <a:blip r:embed="rId2"/>
          <a:stretch>
            <a:fillRect/>
          </a:stretch>
        </p:blipFill>
        <p:spPr>
          <a:xfrm>
            <a:off x="211524" y="782606"/>
            <a:ext cx="2978938" cy="678132"/>
          </a:xfrm>
          <a:prstGeom prst="rect">
            <a:avLst/>
          </a:prstGeom>
        </p:spPr>
      </p:pic>
      <p:pic>
        <p:nvPicPr>
          <p:cNvPr id="23" name="Picture 22">
            <a:extLst>
              <a:ext uri="{FF2B5EF4-FFF2-40B4-BE49-F238E27FC236}">
                <a16:creationId xmlns:a16="http://schemas.microsoft.com/office/drawing/2014/main" id="{6619E9AE-F5DF-4DBD-8D03-2D231905FB85}"/>
              </a:ext>
            </a:extLst>
          </p:cNvPr>
          <p:cNvPicPr>
            <a:picLocks noChangeAspect="1"/>
          </p:cNvPicPr>
          <p:nvPr/>
        </p:nvPicPr>
        <p:blipFill>
          <a:blip r:embed="rId3"/>
          <a:stretch>
            <a:fillRect/>
          </a:stretch>
        </p:blipFill>
        <p:spPr>
          <a:xfrm>
            <a:off x="212349" y="1603967"/>
            <a:ext cx="6109419" cy="4568234"/>
          </a:xfrm>
          <a:prstGeom prst="rect">
            <a:avLst/>
          </a:prstGeom>
        </p:spPr>
      </p:pic>
      <p:pic>
        <p:nvPicPr>
          <p:cNvPr id="25" name="Picture 24">
            <a:extLst>
              <a:ext uri="{FF2B5EF4-FFF2-40B4-BE49-F238E27FC236}">
                <a16:creationId xmlns:a16="http://schemas.microsoft.com/office/drawing/2014/main" id="{DC46FDE4-A99B-41A3-AC91-549042FF91EE}"/>
              </a:ext>
            </a:extLst>
          </p:cNvPr>
          <p:cNvPicPr>
            <a:picLocks noChangeAspect="1"/>
          </p:cNvPicPr>
          <p:nvPr/>
        </p:nvPicPr>
        <p:blipFill>
          <a:blip r:embed="rId4"/>
          <a:stretch>
            <a:fillRect/>
          </a:stretch>
        </p:blipFill>
        <p:spPr>
          <a:xfrm>
            <a:off x="5752542" y="1856289"/>
            <a:ext cx="6439458" cy="1089754"/>
          </a:xfrm>
          <a:prstGeom prst="rect">
            <a:avLst/>
          </a:prstGeom>
        </p:spPr>
      </p:pic>
      <p:pic>
        <p:nvPicPr>
          <p:cNvPr id="3" name="Picture 2">
            <a:extLst>
              <a:ext uri="{FF2B5EF4-FFF2-40B4-BE49-F238E27FC236}">
                <a16:creationId xmlns:a16="http://schemas.microsoft.com/office/drawing/2014/main" id="{FF9E4100-E307-4DBE-9545-0C4742708DD6}"/>
              </a:ext>
            </a:extLst>
          </p:cNvPr>
          <p:cNvPicPr>
            <a:picLocks noChangeAspect="1"/>
          </p:cNvPicPr>
          <p:nvPr/>
        </p:nvPicPr>
        <p:blipFill>
          <a:blip r:embed="rId5"/>
          <a:stretch>
            <a:fillRect/>
          </a:stretch>
        </p:blipFill>
        <p:spPr>
          <a:xfrm>
            <a:off x="9201351" y="2913878"/>
            <a:ext cx="1513032" cy="3492885"/>
          </a:xfrm>
          <a:prstGeom prst="rect">
            <a:avLst/>
          </a:prstGeom>
        </p:spPr>
      </p:pic>
    </p:spTree>
    <p:extLst>
      <p:ext uri="{BB962C8B-B14F-4D97-AF65-F5344CB8AC3E}">
        <p14:creationId xmlns:p14="http://schemas.microsoft.com/office/powerpoint/2010/main" val="2329439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28</a:t>
            </a:fld>
            <a:endParaRPr lang="en-US" dirty="0"/>
          </a:p>
        </p:txBody>
      </p:sp>
      <p:sp>
        <p:nvSpPr>
          <p:cNvPr id="7" name="TextBox 6">
            <a:extLst>
              <a:ext uri="{FF2B5EF4-FFF2-40B4-BE49-F238E27FC236}">
                <a16:creationId xmlns:a16="http://schemas.microsoft.com/office/drawing/2014/main" id="{53E5F310-3DD4-4C09-8903-A0434CE6E7E8}"/>
              </a:ext>
            </a:extLst>
          </p:cNvPr>
          <p:cNvSpPr txBox="1"/>
          <p:nvPr/>
        </p:nvSpPr>
        <p:spPr>
          <a:xfrm>
            <a:off x="3515215" y="221875"/>
            <a:ext cx="5817627"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Using Task Demonstration - 02</a:t>
            </a:r>
          </a:p>
        </p:txBody>
      </p:sp>
      <p:pic>
        <p:nvPicPr>
          <p:cNvPr id="3" name="Picture 2">
            <a:extLst>
              <a:ext uri="{FF2B5EF4-FFF2-40B4-BE49-F238E27FC236}">
                <a16:creationId xmlns:a16="http://schemas.microsoft.com/office/drawing/2014/main" id="{EBDD8E49-EF8D-4AAE-B8BA-8611DFC587A2}"/>
              </a:ext>
            </a:extLst>
          </p:cNvPr>
          <p:cNvPicPr>
            <a:picLocks noChangeAspect="1"/>
          </p:cNvPicPr>
          <p:nvPr/>
        </p:nvPicPr>
        <p:blipFill>
          <a:blip r:embed="rId2"/>
          <a:stretch>
            <a:fillRect/>
          </a:stretch>
        </p:blipFill>
        <p:spPr>
          <a:xfrm>
            <a:off x="293178" y="1217882"/>
            <a:ext cx="6693775" cy="5219551"/>
          </a:xfrm>
          <a:prstGeom prst="rect">
            <a:avLst/>
          </a:prstGeom>
        </p:spPr>
      </p:pic>
      <p:pic>
        <p:nvPicPr>
          <p:cNvPr id="9" name="Picture 8">
            <a:extLst>
              <a:ext uri="{FF2B5EF4-FFF2-40B4-BE49-F238E27FC236}">
                <a16:creationId xmlns:a16="http://schemas.microsoft.com/office/drawing/2014/main" id="{061D6933-C9C3-4339-9CA3-B7310C8A011F}"/>
              </a:ext>
            </a:extLst>
          </p:cNvPr>
          <p:cNvPicPr>
            <a:picLocks noChangeAspect="1"/>
          </p:cNvPicPr>
          <p:nvPr/>
        </p:nvPicPr>
        <p:blipFill>
          <a:blip r:embed="rId3"/>
          <a:stretch>
            <a:fillRect/>
          </a:stretch>
        </p:blipFill>
        <p:spPr>
          <a:xfrm>
            <a:off x="8038766" y="2893228"/>
            <a:ext cx="3509422" cy="3006794"/>
          </a:xfrm>
          <a:prstGeom prst="rect">
            <a:avLst/>
          </a:prstGeom>
        </p:spPr>
      </p:pic>
      <p:sp>
        <p:nvSpPr>
          <p:cNvPr id="11" name="TextBox 10">
            <a:extLst>
              <a:ext uri="{FF2B5EF4-FFF2-40B4-BE49-F238E27FC236}">
                <a16:creationId xmlns:a16="http://schemas.microsoft.com/office/drawing/2014/main" id="{E18EAB55-A726-4F17-979F-62C6C461C5E8}"/>
              </a:ext>
            </a:extLst>
          </p:cNvPr>
          <p:cNvSpPr txBox="1"/>
          <p:nvPr/>
        </p:nvSpPr>
        <p:spPr>
          <a:xfrm>
            <a:off x="-117232" y="834835"/>
            <a:ext cx="12309232" cy="415498"/>
          </a:xfrm>
          <a:prstGeom prst="rect">
            <a:avLst/>
          </a:prstGeom>
          <a:noFill/>
        </p:spPr>
        <p:txBody>
          <a:bodyPr wrap="square">
            <a:spAutoFit/>
          </a:bodyPr>
          <a:lstStyle/>
          <a:p>
            <a:pPr marL="514350" indent="-230188">
              <a:buClr>
                <a:srgbClr val="973735"/>
              </a:buClr>
              <a:buSzPct val="70000"/>
              <a:buFont typeface="Wingdings" panose="05000000000000000000" pitchFamily="2" charset="2"/>
              <a:buChar char="§"/>
              <a:tabLst>
                <a:tab pos="241300" algn="l"/>
              </a:tabLst>
              <a:defRPr/>
            </a:pPr>
            <a:r>
              <a:rPr lang="en-US" sz="2100"/>
              <a:t>The demonstration creates five tasks, waits for all five to complete, and then displays their status</a:t>
            </a:r>
          </a:p>
        </p:txBody>
      </p:sp>
    </p:spTree>
    <p:extLst>
      <p:ext uri="{BB962C8B-B14F-4D97-AF65-F5344CB8AC3E}">
        <p14:creationId xmlns:p14="http://schemas.microsoft.com/office/powerpoint/2010/main" val="40349194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6B5749A-5BF5-40DD-B09B-6D0C863A82CF}"/>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80344B62-484D-4FF6-AC25-9441AF7CBCF2}"/>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8" name="TextBox 7">
            <a:extLst>
              <a:ext uri="{FF2B5EF4-FFF2-40B4-BE49-F238E27FC236}">
                <a16:creationId xmlns:a16="http://schemas.microsoft.com/office/drawing/2014/main" id="{AB36FFC7-2068-4CFE-BC2D-EEE3E9A991C8}"/>
              </a:ext>
            </a:extLst>
          </p:cNvPr>
          <p:cNvSpPr txBox="1"/>
          <p:nvPr/>
        </p:nvSpPr>
        <p:spPr>
          <a:xfrm>
            <a:off x="3515215" y="221875"/>
            <a:ext cx="5817627"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Using Task Demonstration - 03</a:t>
            </a:r>
          </a:p>
        </p:txBody>
      </p:sp>
      <p:sp>
        <p:nvSpPr>
          <p:cNvPr id="9" name="TextBox 8">
            <a:extLst>
              <a:ext uri="{FF2B5EF4-FFF2-40B4-BE49-F238E27FC236}">
                <a16:creationId xmlns:a16="http://schemas.microsoft.com/office/drawing/2014/main" id="{85ABF0CE-A719-445D-81A6-E19A2181246A}"/>
              </a:ext>
            </a:extLst>
          </p:cNvPr>
          <p:cNvSpPr txBox="1"/>
          <p:nvPr/>
        </p:nvSpPr>
        <p:spPr>
          <a:xfrm>
            <a:off x="-117232" y="834835"/>
            <a:ext cx="12309232" cy="707886"/>
          </a:xfrm>
          <a:prstGeom prst="rect">
            <a:avLst/>
          </a:prstGeom>
          <a:noFill/>
        </p:spPr>
        <p:txBody>
          <a:bodyPr wrap="square">
            <a:spAutoFit/>
          </a:bodyPr>
          <a:lstStyle/>
          <a:p>
            <a:pPr marL="514350" indent="-230188">
              <a:buClr>
                <a:srgbClr val="973735"/>
              </a:buClr>
              <a:buSzPct val="70000"/>
              <a:buFont typeface="Wingdings" panose="05000000000000000000" pitchFamily="2" charset="2"/>
              <a:buChar char="§"/>
              <a:tabLst>
                <a:tab pos="241300" algn="l"/>
              </a:tabLst>
              <a:defRPr/>
            </a:pPr>
            <a:r>
              <a:rPr lang="en-US" sz="2000"/>
              <a:t>The demonstration creates three tasks to calculate the sum, waits for all to complete, and then displays the result</a:t>
            </a:r>
          </a:p>
        </p:txBody>
      </p:sp>
      <p:pic>
        <p:nvPicPr>
          <p:cNvPr id="3" name="Picture 2">
            <a:extLst>
              <a:ext uri="{FF2B5EF4-FFF2-40B4-BE49-F238E27FC236}">
                <a16:creationId xmlns:a16="http://schemas.microsoft.com/office/drawing/2014/main" id="{369BE3F7-5F72-4558-96B6-BDDA1A210B9A}"/>
              </a:ext>
            </a:extLst>
          </p:cNvPr>
          <p:cNvPicPr>
            <a:picLocks noChangeAspect="1"/>
          </p:cNvPicPr>
          <p:nvPr/>
        </p:nvPicPr>
        <p:blipFill>
          <a:blip r:embed="rId2"/>
          <a:stretch>
            <a:fillRect/>
          </a:stretch>
        </p:blipFill>
        <p:spPr>
          <a:xfrm>
            <a:off x="473336" y="1542721"/>
            <a:ext cx="7406529" cy="4879016"/>
          </a:xfrm>
          <a:prstGeom prst="rect">
            <a:avLst/>
          </a:prstGeom>
        </p:spPr>
      </p:pic>
      <p:pic>
        <p:nvPicPr>
          <p:cNvPr id="13" name="Picture 12">
            <a:extLst>
              <a:ext uri="{FF2B5EF4-FFF2-40B4-BE49-F238E27FC236}">
                <a16:creationId xmlns:a16="http://schemas.microsoft.com/office/drawing/2014/main" id="{17234DAB-E3F5-4E29-9383-258C011A71BA}"/>
              </a:ext>
            </a:extLst>
          </p:cNvPr>
          <p:cNvPicPr>
            <a:picLocks noChangeAspect="1"/>
          </p:cNvPicPr>
          <p:nvPr/>
        </p:nvPicPr>
        <p:blipFill>
          <a:blip r:embed="rId3"/>
          <a:stretch>
            <a:fillRect/>
          </a:stretch>
        </p:blipFill>
        <p:spPr>
          <a:xfrm>
            <a:off x="7183990" y="5661215"/>
            <a:ext cx="4933950" cy="723900"/>
          </a:xfrm>
          <a:prstGeom prst="rect">
            <a:avLst/>
          </a:prstGeom>
        </p:spPr>
      </p:pic>
    </p:spTree>
    <p:extLst>
      <p:ext uri="{BB962C8B-B14F-4D97-AF65-F5344CB8AC3E}">
        <p14:creationId xmlns:p14="http://schemas.microsoft.com/office/powerpoint/2010/main" val="882647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287" y="2241458"/>
            <a:ext cx="10952922"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200" b="1">
                <a:solidFill>
                  <a:schemeClr val="accent2"/>
                </a:solidFill>
                <a:latin typeface="Arial" panose="020B0604020202020204" pitchFamily="34" charset="0"/>
                <a:cs typeface="Arial" panose="020B0604020202020204" pitchFamily="34" charset="0"/>
              </a:rPr>
              <a:t>Introduction to Parallel Computing</a:t>
            </a:r>
            <a:endParaRPr lang="en-US" sz="4200" dirty="0">
              <a:solidFill>
                <a:schemeClr val="accent2"/>
              </a:solidFill>
            </a:endParaRPr>
          </a:p>
        </p:txBody>
      </p:sp>
    </p:spTree>
    <p:extLst>
      <p:ext uri="{BB962C8B-B14F-4D97-AF65-F5344CB8AC3E}">
        <p14:creationId xmlns:p14="http://schemas.microsoft.com/office/powerpoint/2010/main" val="2553393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30</a:t>
            </a:fld>
            <a:endParaRPr lang="en-US" dirty="0"/>
          </a:p>
        </p:txBody>
      </p:sp>
      <p:sp>
        <p:nvSpPr>
          <p:cNvPr id="7" name="TextBox 6">
            <a:extLst>
              <a:ext uri="{FF2B5EF4-FFF2-40B4-BE49-F238E27FC236}">
                <a16:creationId xmlns:a16="http://schemas.microsoft.com/office/drawing/2014/main" id="{8DBFC306-68FF-477E-9B0D-E186A6DFBDF6}"/>
              </a:ext>
            </a:extLst>
          </p:cNvPr>
          <p:cNvSpPr txBox="1"/>
          <p:nvPr/>
        </p:nvSpPr>
        <p:spPr>
          <a:xfrm>
            <a:off x="3515215" y="221875"/>
            <a:ext cx="5817627"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Using Task Demonstration - 04</a:t>
            </a:r>
          </a:p>
        </p:txBody>
      </p:sp>
      <p:sp>
        <p:nvSpPr>
          <p:cNvPr id="8" name="TextBox 7">
            <a:extLst>
              <a:ext uri="{FF2B5EF4-FFF2-40B4-BE49-F238E27FC236}">
                <a16:creationId xmlns:a16="http://schemas.microsoft.com/office/drawing/2014/main" id="{2A50FEA9-E06E-4BB1-A559-6901EE0E08AD}"/>
              </a:ext>
            </a:extLst>
          </p:cNvPr>
          <p:cNvSpPr txBox="1"/>
          <p:nvPr/>
        </p:nvSpPr>
        <p:spPr>
          <a:xfrm>
            <a:off x="-117232" y="834835"/>
            <a:ext cx="12309232" cy="1061829"/>
          </a:xfrm>
          <a:prstGeom prst="rect">
            <a:avLst/>
          </a:prstGeom>
          <a:noFill/>
        </p:spPr>
        <p:txBody>
          <a:bodyPr wrap="square">
            <a:spAutoFit/>
          </a:bodyPr>
          <a:lstStyle/>
          <a:p>
            <a:pPr marL="514350" indent="-230188" algn="just">
              <a:buClr>
                <a:srgbClr val="973735"/>
              </a:buClr>
              <a:buSzPct val="70000"/>
              <a:buFont typeface="Wingdings" panose="05000000000000000000" pitchFamily="2" charset="2"/>
              <a:buChar char="§"/>
              <a:tabLst>
                <a:tab pos="241300" algn="l"/>
              </a:tabLst>
              <a:defRPr/>
            </a:pPr>
            <a:r>
              <a:rPr lang="en-US" sz="2100"/>
              <a:t>The demonstration creates 20 tasks that will loop until a counter is incremented to a value of 2 million. When the first 10 tasks reach 2 million, the cancellation token is cancelled, and any tasks whose counters have not reached 2 million are cancelled</a:t>
            </a:r>
          </a:p>
        </p:txBody>
      </p:sp>
      <p:pic>
        <p:nvPicPr>
          <p:cNvPr id="10" name="Picture 9">
            <a:extLst>
              <a:ext uri="{FF2B5EF4-FFF2-40B4-BE49-F238E27FC236}">
                <a16:creationId xmlns:a16="http://schemas.microsoft.com/office/drawing/2014/main" id="{A067D5AD-E957-461F-9016-B1B7F0635E3D}"/>
              </a:ext>
            </a:extLst>
          </p:cNvPr>
          <p:cNvPicPr>
            <a:picLocks noChangeAspect="1"/>
          </p:cNvPicPr>
          <p:nvPr/>
        </p:nvPicPr>
        <p:blipFill>
          <a:blip r:embed="rId2"/>
          <a:stretch>
            <a:fillRect/>
          </a:stretch>
        </p:blipFill>
        <p:spPr>
          <a:xfrm>
            <a:off x="3350" y="1818808"/>
            <a:ext cx="5437136" cy="4543892"/>
          </a:xfrm>
          <a:prstGeom prst="rect">
            <a:avLst/>
          </a:prstGeom>
        </p:spPr>
      </p:pic>
      <p:pic>
        <p:nvPicPr>
          <p:cNvPr id="12" name="Picture 11">
            <a:extLst>
              <a:ext uri="{FF2B5EF4-FFF2-40B4-BE49-F238E27FC236}">
                <a16:creationId xmlns:a16="http://schemas.microsoft.com/office/drawing/2014/main" id="{C56CAA8E-5916-4726-9A3E-B299462D271B}"/>
              </a:ext>
            </a:extLst>
          </p:cNvPr>
          <p:cNvPicPr>
            <a:picLocks noChangeAspect="1"/>
          </p:cNvPicPr>
          <p:nvPr/>
        </p:nvPicPr>
        <p:blipFill>
          <a:blip r:embed="rId3"/>
          <a:stretch>
            <a:fillRect/>
          </a:stretch>
        </p:blipFill>
        <p:spPr>
          <a:xfrm>
            <a:off x="5627088" y="2210989"/>
            <a:ext cx="6523285" cy="3360711"/>
          </a:xfrm>
          <a:prstGeom prst="rect">
            <a:avLst/>
          </a:prstGeom>
        </p:spPr>
      </p:pic>
    </p:spTree>
    <p:extLst>
      <p:ext uri="{BB962C8B-B14F-4D97-AF65-F5344CB8AC3E}">
        <p14:creationId xmlns:p14="http://schemas.microsoft.com/office/powerpoint/2010/main" val="2458804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31</a:t>
            </a:fld>
            <a:endParaRPr lang="en-US" dirty="0"/>
          </a:p>
        </p:txBody>
      </p:sp>
      <p:pic>
        <p:nvPicPr>
          <p:cNvPr id="3" name="Picture 2">
            <a:extLst>
              <a:ext uri="{FF2B5EF4-FFF2-40B4-BE49-F238E27FC236}">
                <a16:creationId xmlns:a16="http://schemas.microsoft.com/office/drawing/2014/main" id="{5E1E89A0-E4A8-4942-861D-931F0DFEBD6F}"/>
              </a:ext>
            </a:extLst>
          </p:cNvPr>
          <p:cNvPicPr>
            <a:picLocks noChangeAspect="1"/>
          </p:cNvPicPr>
          <p:nvPr/>
        </p:nvPicPr>
        <p:blipFill>
          <a:blip r:embed="rId2"/>
          <a:stretch>
            <a:fillRect/>
          </a:stretch>
        </p:blipFill>
        <p:spPr>
          <a:xfrm>
            <a:off x="3152775" y="848503"/>
            <a:ext cx="5667375" cy="5585349"/>
          </a:xfrm>
          <a:prstGeom prst="rect">
            <a:avLst/>
          </a:prstGeom>
        </p:spPr>
      </p:pic>
      <p:sp>
        <p:nvSpPr>
          <p:cNvPr id="7" name="TextBox 6">
            <a:extLst>
              <a:ext uri="{FF2B5EF4-FFF2-40B4-BE49-F238E27FC236}">
                <a16:creationId xmlns:a16="http://schemas.microsoft.com/office/drawing/2014/main" id="{EF5DA4D9-AF06-43D4-9B2F-98E444F819E1}"/>
              </a:ext>
            </a:extLst>
          </p:cNvPr>
          <p:cNvSpPr txBox="1"/>
          <p:nvPr/>
        </p:nvSpPr>
        <p:spPr>
          <a:xfrm>
            <a:off x="3172315" y="202825"/>
            <a:ext cx="5817627"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Using Task Demonstration - 04</a:t>
            </a:r>
          </a:p>
        </p:txBody>
      </p:sp>
    </p:spTree>
    <p:extLst>
      <p:ext uri="{BB962C8B-B14F-4D97-AF65-F5344CB8AC3E}">
        <p14:creationId xmlns:p14="http://schemas.microsoft.com/office/powerpoint/2010/main" val="8663129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32</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a:t>Understanding Parallel LINQ (PLINQ) </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68856" y="1401098"/>
            <a:ext cx="12260855" cy="512448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Parallel LINQ (PLINQ) is a parallel implementation of the Language-Integrated Query (LINQ) pattern. PLINQ implements the full set of LINQ standard query operators as extension methods for the System.Linq namespace and has additional operators for parallel operations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PLINQ combines the simplicity and readability of LINQ syntax with the power of parallel programming. PLINQ is a parallel implementation of LINQ for objects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LINQ queries execute sequentially and can be really slow for heavy computing operations. PLINQ supports the parallel execution of queries by having a task scheduled to be run on multiple threads and optionally on multiple cores as well</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.NET supports the seamless conversion of LINQ to PLINQ using the AsParallel() method. PLINQ is a very good choice for computing heavy operations</a:t>
            </a:r>
          </a:p>
        </p:txBody>
      </p:sp>
    </p:spTree>
    <p:extLst>
      <p:ext uri="{BB962C8B-B14F-4D97-AF65-F5344CB8AC3E}">
        <p14:creationId xmlns:p14="http://schemas.microsoft.com/office/powerpoint/2010/main" val="32522280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33</a:t>
            </a:fld>
            <a:endParaRPr lang="en-US" dirty="0"/>
          </a:p>
        </p:txBody>
      </p:sp>
      <p:sp>
        <p:nvSpPr>
          <p:cNvPr id="9" name="Title 1">
            <a:extLst>
              <a:ext uri="{FF2B5EF4-FFF2-40B4-BE49-F238E27FC236}">
                <a16:creationId xmlns:a16="http://schemas.microsoft.com/office/drawing/2014/main" id="{68447C58-4FFC-4219-B7A5-4DEE36B09853}"/>
              </a:ext>
            </a:extLst>
          </p:cNvPr>
          <p:cNvSpPr>
            <a:spLocks noGrp="1"/>
          </p:cNvSpPr>
          <p:nvPr>
            <p:ph type="title"/>
          </p:nvPr>
        </p:nvSpPr>
        <p:spPr>
          <a:xfrm>
            <a:off x="396763" y="720006"/>
            <a:ext cx="11500269" cy="575433"/>
          </a:xfrm>
        </p:spPr>
        <p:txBody>
          <a:bodyPr>
            <a:noAutofit/>
          </a:bodyPr>
          <a:lstStyle/>
          <a:p>
            <a:r>
              <a:rPr lang="en-US" sz="4000" b="1"/>
              <a:t>What is a Parallel Query?</a:t>
            </a:r>
          </a:p>
        </p:txBody>
      </p:sp>
      <p:sp>
        <p:nvSpPr>
          <p:cNvPr id="10" name="TextBox 9">
            <a:extLst>
              <a:ext uri="{FF2B5EF4-FFF2-40B4-BE49-F238E27FC236}">
                <a16:creationId xmlns:a16="http://schemas.microsoft.com/office/drawing/2014/main" id="{0E22B731-DCF6-4565-9DDE-2A3E4651330B}"/>
              </a:ext>
            </a:extLst>
          </p:cNvPr>
          <p:cNvSpPr txBox="1"/>
          <p:nvPr/>
        </p:nvSpPr>
        <p:spPr>
          <a:xfrm>
            <a:off x="-57151" y="1381036"/>
            <a:ext cx="12277726" cy="512448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 PLINQ query in many ways resembles a non-parallel LINQ to Objects query</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PLINQ queries, just like sequential LINQ queries, operate on any in-memory IEnumerable or IEnumerable&lt;T&gt; data source, and have deferred execution, which means they do not begin executing until the query is enumerated</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primary difference is that PLINQ attempts to make full use of all the processors on the system. It does this by partitioning the data source into segments, and then executing the query on each segment on separate worker threads in parallel on multiple processors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Through parallel execution, PLINQ can achieve significant performance improvements over legacy code for certain kinds of queries, often just by adding the AsParallel query operation to the data source. However, parallelism can introduce its own complexities, and not all query operations run faster in PLINQ</a:t>
            </a:r>
          </a:p>
        </p:txBody>
      </p:sp>
    </p:spTree>
    <p:extLst>
      <p:ext uri="{BB962C8B-B14F-4D97-AF65-F5344CB8AC3E}">
        <p14:creationId xmlns:p14="http://schemas.microsoft.com/office/powerpoint/2010/main" val="15741955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34</a:t>
            </a:fld>
            <a:endParaRPr lang="en-US" dirty="0"/>
          </a:p>
        </p:txBody>
      </p:sp>
      <p:sp>
        <p:nvSpPr>
          <p:cNvPr id="6" name="Title 1">
            <a:extLst>
              <a:ext uri="{FF2B5EF4-FFF2-40B4-BE49-F238E27FC236}">
                <a16:creationId xmlns:a16="http://schemas.microsoft.com/office/drawing/2014/main" id="{B67F2AC2-83D0-4174-8684-168CC72D189F}"/>
              </a:ext>
            </a:extLst>
          </p:cNvPr>
          <p:cNvSpPr>
            <a:spLocks noGrp="1"/>
          </p:cNvSpPr>
          <p:nvPr>
            <p:ph type="title"/>
          </p:nvPr>
        </p:nvSpPr>
        <p:spPr>
          <a:xfrm>
            <a:off x="396763" y="720006"/>
            <a:ext cx="11500269" cy="575433"/>
          </a:xfrm>
        </p:spPr>
        <p:txBody>
          <a:bodyPr>
            <a:noAutofit/>
          </a:bodyPr>
          <a:lstStyle/>
          <a:p>
            <a:r>
              <a:rPr lang="en-US" sz="4000" b="1"/>
              <a:t>The ParallelEnumerable Class</a:t>
            </a:r>
            <a:endParaRPr lang="en-US" sz="4000" b="1" dirty="0"/>
          </a:p>
        </p:txBody>
      </p:sp>
      <p:sp>
        <p:nvSpPr>
          <p:cNvPr id="7" name="TextBox 6">
            <a:extLst>
              <a:ext uri="{FF2B5EF4-FFF2-40B4-BE49-F238E27FC236}">
                <a16:creationId xmlns:a16="http://schemas.microsoft.com/office/drawing/2014/main" id="{FB118925-0789-471D-84F5-D65A251DC836}"/>
              </a:ext>
            </a:extLst>
          </p:cNvPr>
          <p:cNvSpPr txBox="1"/>
          <p:nvPr/>
        </p:nvSpPr>
        <p:spPr>
          <a:xfrm>
            <a:off x="-57151" y="1455920"/>
            <a:ext cx="12199870" cy="2169825"/>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ParallelEnumerable class is available in the System.Linq namespace and the System.Core assembly</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Apart from supporting most of the standard query operators defined by LINQ, the ParallelEnumerable class supports a lot of extra methods that support parallel execution:</a:t>
            </a:r>
          </a:p>
        </p:txBody>
      </p:sp>
      <p:graphicFrame>
        <p:nvGraphicFramePr>
          <p:cNvPr id="9" name="Table 8">
            <a:extLst>
              <a:ext uri="{FF2B5EF4-FFF2-40B4-BE49-F238E27FC236}">
                <a16:creationId xmlns:a16="http://schemas.microsoft.com/office/drawing/2014/main" id="{E9176441-99D1-4DFD-80ED-66C224B13D96}"/>
              </a:ext>
            </a:extLst>
          </p:cNvPr>
          <p:cNvGraphicFramePr>
            <a:graphicFrameLocks noGrp="1"/>
          </p:cNvGraphicFramePr>
          <p:nvPr>
            <p:extLst>
              <p:ext uri="{D42A27DB-BD31-4B8C-83A1-F6EECF244321}">
                <p14:modId xmlns:p14="http://schemas.microsoft.com/office/powerpoint/2010/main" val="2727039923"/>
              </p:ext>
            </p:extLst>
          </p:nvPr>
        </p:nvGraphicFramePr>
        <p:xfrm>
          <a:off x="33334" y="3759095"/>
          <a:ext cx="12125331" cy="2600048"/>
        </p:xfrm>
        <a:graphic>
          <a:graphicData uri="http://schemas.openxmlformats.org/drawingml/2006/table">
            <a:tbl>
              <a:tblPr firstRow="1" bandRow="1">
                <a:tableStyleId>{5C22544A-7EE6-4342-B048-85BDC9FD1C3A}</a:tableStyleId>
              </a:tblPr>
              <a:tblGrid>
                <a:gridCol w="3490916">
                  <a:extLst>
                    <a:ext uri="{9D8B030D-6E8A-4147-A177-3AD203B41FA5}">
                      <a16:colId xmlns:a16="http://schemas.microsoft.com/office/drawing/2014/main" val="20000"/>
                    </a:ext>
                  </a:extLst>
                </a:gridCol>
                <a:gridCol w="8634415">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1800" b="1" kern="1200">
                          <a:solidFill>
                            <a:schemeClr val="lt1"/>
                          </a:solidFill>
                          <a:latin typeface="+mn-lt"/>
                          <a:ea typeface="+mn-ea"/>
                          <a:cs typeface="+mn-cs"/>
                        </a:rPr>
                        <a:t>ParallelEnumerable Operator</a:t>
                      </a:r>
                      <a:endParaRPr lang="en-US" sz="1800" b="1" kern="1200" dirty="0">
                        <a:solidFill>
                          <a:schemeClr val="lt1"/>
                        </a:solidFill>
                        <a:latin typeface="+mn-lt"/>
                        <a:ea typeface="+mn-ea"/>
                        <a:cs typeface="+mn-cs"/>
                      </a:endParaRPr>
                    </a:p>
                  </a:txBody>
                  <a:tcPr/>
                </a:tc>
                <a:tc>
                  <a:txBody>
                    <a:bodyPr/>
                    <a:lstStyle/>
                    <a:p>
                      <a:r>
                        <a:rPr lang="en-US" sz="1800" dirty="0"/>
                        <a:t>Description</a:t>
                      </a:r>
                    </a:p>
                  </a:txBody>
                  <a:tcPr/>
                </a:tc>
                <a:extLst>
                  <a:ext uri="{0D108BD9-81ED-4DB2-BD59-A6C34878D82A}">
                    <a16:rowId xmlns:a16="http://schemas.microsoft.com/office/drawing/2014/main" val="10000"/>
                  </a:ext>
                </a:extLst>
              </a:tr>
              <a:tr h="309342">
                <a:tc>
                  <a:txBody>
                    <a:bodyPr/>
                    <a:lstStyle/>
                    <a:p>
                      <a:pPr algn="l" fontAlgn="t"/>
                      <a:r>
                        <a:rPr lang="en-US" u="none" strike="noStrike">
                          <a:effectLst/>
                        </a:rPr>
                        <a:t>AsParallel</a:t>
                      </a:r>
                      <a:endParaRPr lang="en-US">
                        <a:effectLst/>
                      </a:endParaRPr>
                    </a:p>
                  </a:txBody>
                  <a:tcPr anchor="ctr"/>
                </a:tc>
                <a:tc>
                  <a:txBody>
                    <a:bodyPr/>
                    <a:lstStyle/>
                    <a:p>
                      <a:pPr algn="just" fontAlgn="t"/>
                      <a:r>
                        <a:rPr lang="en-US">
                          <a:effectLst/>
                        </a:rPr>
                        <a:t>The entry point for PLINQ. Specifies that the rest of the query should be parallelized, if it is possible</a:t>
                      </a:r>
                    </a:p>
                  </a:txBody>
                  <a:tcPr anchor="ctr"/>
                </a:tc>
                <a:extLst>
                  <a:ext uri="{0D108BD9-81ED-4DB2-BD59-A6C34878D82A}">
                    <a16:rowId xmlns:a16="http://schemas.microsoft.com/office/drawing/2014/main" val="10001"/>
                  </a:ext>
                </a:extLst>
              </a:tr>
              <a:tr h="188572">
                <a:tc>
                  <a:txBody>
                    <a:bodyPr/>
                    <a:lstStyle/>
                    <a:p>
                      <a:pPr algn="l" fontAlgn="t"/>
                      <a:r>
                        <a:rPr lang="en-US" u="none" strike="noStrike">
                          <a:effectLst/>
                        </a:rPr>
                        <a:t>AsSequential</a:t>
                      </a:r>
                      <a:endParaRPr lang="en-US">
                        <a:effectLst/>
                      </a:endParaRPr>
                    </a:p>
                  </a:txBody>
                  <a:tcPr anchor="ctr"/>
                </a:tc>
                <a:tc>
                  <a:txBody>
                    <a:bodyPr/>
                    <a:lstStyle/>
                    <a:p>
                      <a:pPr algn="just" fontAlgn="t"/>
                      <a:r>
                        <a:rPr lang="en-US">
                          <a:effectLst/>
                        </a:rPr>
                        <a:t>Specifies that the rest of the query should be run sequentially, as a non-parallel LINQ query</a:t>
                      </a:r>
                    </a:p>
                  </a:txBody>
                  <a:tcPr anchor="ctr"/>
                </a:tc>
                <a:extLst>
                  <a:ext uri="{0D108BD9-81ED-4DB2-BD59-A6C34878D82A}">
                    <a16:rowId xmlns:a16="http://schemas.microsoft.com/office/drawing/2014/main" val="10003"/>
                  </a:ext>
                </a:extLst>
              </a:tr>
              <a:tr h="373506">
                <a:tc>
                  <a:txBody>
                    <a:bodyPr/>
                    <a:lstStyle/>
                    <a:p>
                      <a:pPr algn="l" fontAlgn="t"/>
                      <a:r>
                        <a:rPr lang="en-US" u="none" strike="noStrike">
                          <a:effectLst/>
                        </a:rPr>
                        <a:t>AsOrdered</a:t>
                      </a:r>
                      <a:endParaRPr lang="en-US">
                        <a:effectLst/>
                      </a:endParaRPr>
                    </a:p>
                  </a:txBody>
                  <a:tcPr anchor="ctr"/>
                </a:tc>
                <a:tc>
                  <a:txBody>
                    <a:bodyPr/>
                    <a:lstStyle/>
                    <a:p>
                      <a:pPr algn="just" fontAlgn="t"/>
                      <a:r>
                        <a:rPr lang="en-US">
                          <a:effectLst/>
                        </a:rPr>
                        <a:t>Specifies that PLINQ should preserve the ordering of the source sequence for the rest of the query, or until the ordering is changed, for example by the use of an orderby (Order By in Visual Basic) clause</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236075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35</a:t>
            </a:fld>
            <a:endParaRPr lang="en-US" dirty="0"/>
          </a:p>
        </p:txBody>
      </p:sp>
      <p:sp>
        <p:nvSpPr>
          <p:cNvPr id="8" name="Title 1">
            <a:extLst>
              <a:ext uri="{FF2B5EF4-FFF2-40B4-BE49-F238E27FC236}">
                <a16:creationId xmlns:a16="http://schemas.microsoft.com/office/drawing/2014/main" id="{E9636EC6-3A70-48B8-B11F-0DB22BBD8BE9}"/>
              </a:ext>
            </a:extLst>
          </p:cNvPr>
          <p:cNvSpPr>
            <a:spLocks noGrp="1"/>
          </p:cNvSpPr>
          <p:nvPr>
            <p:ph type="title"/>
          </p:nvPr>
        </p:nvSpPr>
        <p:spPr>
          <a:xfrm>
            <a:off x="396763" y="720006"/>
            <a:ext cx="11500269" cy="575433"/>
          </a:xfrm>
        </p:spPr>
        <p:txBody>
          <a:bodyPr>
            <a:noAutofit/>
          </a:bodyPr>
          <a:lstStyle/>
          <a:p>
            <a:r>
              <a:rPr lang="en-US" sz="4000" b="1"/>
              <a:t>The ParallelEnumerable Class</a:t>
            </a:r>
            <a:endParaRPr lang="en-US" sz="4000" b="1" dirty="0"/>
          </a:p>
        </p:txBody>
      </p:sp>
      <p:graphicFrame>
        <p:nvGraphicFramePr>
          <p:cNvPr id="9" name="Table 8">
            <a:extLst>
              <a:ext uri="{FF2B5EF4-FFF2-40B4-BE49-F238E27FC236}">
                <a16:creationId xmlns:a16="http://schemas.microsoft.com/office/drawing/2014/main" id="{881A00FD-7331-49A5-8650-5062C95488BA}"/>
              </a:ext>
            </a:extLst>
          </p:cNvPr>
          <p:cNvGraphicFramePr>
            <a:graphicFrameLocks noGrp="1"/>
          </p:cNvGraphicFramePr>
          <p:nvPr>
            <p:extLst>
              <p:ext uri="{D42A27DB-BD31-4B8C-83A1-F6EECF244321}">
                <p14:modId xmlns:p14="http://schemas.microsoft.com/office/powerpoint/2010/main" val="2477590457"/>
              </p:ext>
            </p:extLst>
          </p:nvPr>
        </p:nvGraphicFramePr>
        <p:xfrm>
          <a:off x="33334" y="1663595"/>
          <a:ext cx="12125331" cy="4754880"/>
        </p:xfrm>
        <a:graphic>
          <a:graphicData uri="http://schemas.openxmlformats.org/drawingml/2006/table">
            <a:tbl>
              <a:tblPr firstRow="1" bandRow="1">
                <a:tableStyleId>{5C22544A-7EE6-4342-B048-85BDC9FD1C3A}</a:tableStyleId>
              </a:tblPr>
              <a:tblGrid>
                <a:gridCol w="2833691">
                  <a:extLst>
                    <a:ext uri="{9D8B030D-6E8A-4147-A177-3AD203B41FA5}">
                      <a16:colId xmlns:a16="http://schemas.microsoft.com/office/drawing/2014/main" val="20000"/>
                    </a:ext>
                  </a:extLst>
                </a:gridCol>
                <a:gridCol w="9291640">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1800" b="1" kern="1200">
                          <a:solidFill>
                            <a:schemeClr val="lt1"/>
                          </a:solidFill>
                          <a:latin typeface="+mn-lt"/>
                          <a:ea typeface="+mn-ea"/>
                          <a:cs typeface="+mn-cs"/>
                        </a:rPr>
                        <a:t>ParallelEnumerable Operator</a:t>
                      </a:r>
                      <a:endParaRPr lang="en-US" sz="1800" b="1" kern="1200" dirty="0">
                        <a:solidFill>
                          <a:schemeClr val="lt1"/>
                        </a:solidFill>
                        <a:latin typeface="+mn-lt"/>
                        <a:ea typeface="+mn-ea"/>
                        <a:cs typeface="+mn-cs"/>
                      </a:endParaRPr>
                    </a:p>
                  </a:txBody>
                  <a:tcPr/>
                </a:tc>
                <a:tc>
                  <a:txBody>
                    <a:bodyPr/>
                    <a:lstStyle/>
                    <a:p>
                      <a:r>
                        <a:rPr lang="en-US" sz="1800" dirty="0"/>
                        <a:t>Description</a:t>
                      </a:r>
                    </a:p>
                  </a:txBody>
                  <a:tcPr/>
                </a:tc>
                <a:extLst>
                  <a:ext uri="{0D108BD9-81ED-4DB2-BD59-A6C34878D82A}">
                    <a16:rowId xmlns:a16="http://schemas.microsoft.com/office/drawing/2014/main" val="10000"/>
                  </a:ext>
                </a:extLst>
              </a:tr>
              <a:tr h="309342">
                <a:tc>
                  <a:txBody>
                    <a:bodyPr/>
                    <a:lstStyle/>
                    <a:p>
                      <a:pPr algn="l" fontAlgn="t"/>
                      <a:r>
                        <a:rPr lang="en-US" u="none" strike="noStrike">
                          <a:effectLst/>
                        </a:rPr>
                        <a:t>AsUnordered</a:t>
                      </a:r>
                      <a:endParaRPr lang="en-US">
                        <a:effectLst/>
                      </a:endParaRPr>
                    </a:p>
                  </a:txBody>
                  <a:tcPr anchor="ctr"/>
                </a:tc>
                <a:tc>
                  <a:txBody>
                    <a:bodyPr/>
                    <a:lstStyle/>
                    <a:p>
                      <a:pPr algn="just" fontAlgn="t"/>
                      <a:r>
                        <a:rPr lang="en-US">
                          <a:effectLst/>
                        </a:rPr>
                        <a:t>Specifies that PLINQ for the rest of the query is not required to preserve the ordering of the source sequence</a:t>
                      </a:r>
                    </a:p>
                  </a:txBody>
                  <a:tcPr anchor="ctr"/>
                </a:tc>
                <a:extLst>
                  <a:ext uri="{0D108BD9-81ED-4DB2-BD59-A6C34878D82A}">
                    <a16:rowId xmlns:a16="http://schemas.microsoft.com/office/drawing/2014/main" val="10001"/>
                  </a:ext>
                </a:extLst>
              </a:tr>
              <a:tr h="188572">
                <a:tc>
                  <a:txBody>
                    <a:bodyPr/>
                    <a:lstStyle/>
                    <a:p>
                      <a:pPr algn="l" fontAlgn="t"/>
                      <a:r>
                        <a:rPr lang="en-US" u="none" strike="noStrike">
                          <a:effectLst/>
                        </a:rPr>
                        <a:t>ForAll</a:t>
                      </a:r>
                      <a:endParaRPr lang="en-US">
                        <a:effectLst/>
                      </a:endParaRPr>
                    </a:p>
                  </a:txBody>
                  <a:tcPr anchor="ctr"/>
                </a:tc>
                <a:tc>
                  <a:txBody>
                    <a:bodyPr/>
                    <a:lstStyle/>
                    <a:p>
                      <a:pPr algn="just" fontAlgn="t"/>
                      <a:r>
                        <a:rPr lang="en-US">
                          <a:effectLst/>
                        </a:rPr>
                        <a:t>A multithreaded enumeration method that, unlike iterating over the results of the query, enables results to be processed in parallel without first merging back to the consumer thread</a:t>
                      </a:r>
                    </a:p>
                  </a:txBody>
                  <a:tcPr anchor="ctr"/>
                </a:tc>
                <a:extLst>
                  <a:ext uri="{0D108BD9-81ED-4DB2-BD59-A6C34878D82A}">
                    <a16:rowId xmlns:a16="http://schemas.microsoft.com/office/drawing/2014/main" val="10003"/>
                  </a:ext>
                </a:extLst>
              </a:tr>
              <a:tr h="373506">
                <a:tc>
                  <a:txBody>
                    <a:bodyPr/>
                    <a:lstStyle/>
                    <a:p>
                      <a:pPr algn="l" fontAlgn="t"/>
                      <a:r>
                        <a:rPr lang="en-US" u="none" strike="noStrike">
                          <a:effectLst/>
                        </a:rPr>
                        <a:t>Aggregate</a:t>
                      </a:r>
                      <a:r>
                        <a:rPr lang="en-US">
                          <a:effectLst/>
                        </a:rPr>
                        <a:t> overload</a:t>
                      </a:r>
                    </a:p>
                  </a:txBody>
                  <a:tcPr anchor="ctr"/>
                </a:tc>
                <a:tc>
                  <a:txBody>
                    <a:bodyPr/>
                    <a:lstStyle/>
                    <a:p>
                      <a:pPr algn="just" fontAlgn="t"/>
                      <a:r>
                        <a:rPr lang="en-US">
                          <a:effectLst/>
                        </a:rPr>
                        <a:t>An overload that is unique to PLINQ and enables intermediate aggregation over thread local partitions, plus a final aggregation function to combine the results of all partitions</a:t>
                      </a:r>
                    </a:p>
                  </a:txBody>
                  <a:tcPr anchor="ctr"/>
                </a:tc>
                <a:extLst>
                  <a:ext uri="{0D108BD9-81ED-4DB2-BD59-A6C34878D82A}">
                    <a16:rowId xmlns:a16="http://schemas.microsoft.com/office/drawing/2014/main" val="10004"/>
                  </a:ext>
                </a:extLst>
              </a:tr>
              <a:tr h="556009">
                <a:tc>
                  <a:txBody>
                    <a:bodyPr/>
                    <a:lstStyle/>
                    <a:p>
                      <a:pPr algn="l" fontAlgn="t"/>
                      <a:r>
                        <a:rPr lang="en-US" u="none" strike="noStrike">
                          <a:effectLst/>
                        </a:rPr>
                        <a:t>WithDegreeOfParallelism</a:t>
                      </a:r>
                      <a:endParaRPr lang="en-US">
                        <a:effectLst/>
                      </a:endParaRPr>
                    </a:p>
                  </a:txBody>
                  <a:tcPr anchor="ctr"/>
                </a:tc>
                <a:tc>
                  <a:txBody>
                    <a:bodyPr/>
                    <a:lstStyle/>
                    <a:p>
                      <a:pPr algn="l" fontAlgn="t"/>
                      <a:r>
                        <a:rPr lang="en-US">
                          <a:effectLst/>
                        </a:rPr>
                        <a:t>Specifies the maximum number of processors that PLINQ should use to parallelize the query</a:t>
                      </a:r>
                    </a:p>
                  </a:txBody>
                  <a:tcPr anchor="ctr"/>
                </a:tc>
                <a:extLst>
                  <a:ext uri="{0D108BD9-81ED-4DB2-BD59-A6C34878D82A}">
                    <a16:rowId xmlns:a16="http://schemas.microsoft.com/office/drawing/2014/main" val="4089918542"/>
                  </a:ext>
                </a:extLst>
              </a:tr>
              <a:tr h="556009">
                <a:tc>
                  <a:txBody>
                    <a:bodyPr/>
                    <a:lstStyle/>
                    <a:p>
                      <a:pPr algn="l" fontAlgn="t"/>
                      <a:r>
                        <a:rPr lang="en-US" u="none" strike="noStrike">
                          <a:effectLst/>
                        </a:rPr>
                        <a:t>WithMergeOptions</a:t>
                      </a:r>
                      <a:endParaRPr lang="en-US">
                        <a:effectLst/>
                      </a:endParaRPr>
                    </a:p>
                  </a:txBody>
                  <a:tcPr anchor="ctr"/>
                </a:tc>
                <a:tc>
                  <a:txBody>
                    <a:bodyPr/>
                    <a:lstStyle/>
                    <a:p>
                      <a:pPr algn="l" fontAlgn="t"/>
                      <a:r>
                        <a:rPr lang="en-US">
                          <a:effectLst/>
                        </a:rPr>
                        <a:t>Provides a hint about how PLINQ should, if it is possible, merge parallel results back into just one sequence on the consuming thread</a:t>
                      </a:r>
                    </a:p>
                  </a:txBody>
                  <a:tcPr anchor="ctr"/>
                </a:tc>
                <a:extLst>
                  <a:ext uri="{0D108BD9-81ED-4DB2-BD59-A6C34878D82A}">
                    <a16:rowId xmlns:a16="http://schemas.microsoft.com/office/drawing/2014/main" val="1357606703"/>
                  </a:ext>
                </a:extLst>
              </a:tr>
              <a:tr h="556009">
                <a:tc>
                  <a:txBody>
                    <a:bodyPr/>
                    <a:lstStyle/>
                    <a:p>
                      <a:pPr algn="l" fontAlgn="t"/>
                      <a:r>
                        <a:rPr lang="en-US" u="none" strike="noStrike">
                          <a:effectLst/>
                        </a:rPr>
                        <a:t>WithExecutionMode</a:t>
                      </a:r>
                      <a:endParaRPr lang="en-US">
                        <a:effectLst/>
                      </a:endParaRPr>
                    </a:p>
                  </a:txBody>
                  <a:tcPr anchor="ctr"/>
                </a:tc>
                <a:tc>
                  <a:txBody>
                    <a:bodyPr/>
                    <a:lstStyle/>
                    <a:p>
                      <a:pPr algn="l" fontAlgn="t"/>
                      <a:r>
                        <a:rPr lang="en-US">
                          <a:effectLst/>
                        </a:rPr>
                        <a:t>Specifies whether PLINQ should parallelize the query even when the default behavior would be to run it sequentially</a:t>
                      </a:r>
                    </a:p>
                  </a:txBody>
                  <a:tcPr anchor="ctr"/>
                </a:tc>
                <a:extLst>
                  <a:ext uri="{0D108BD9-81ED-4DB2-BD59-A6C34878D82A}">
                    <a16:rowId xmlns:a16="http://schemas.microsoft.com/office/drawing/2014/main" val="3224752106"/>
                  </a:ext>
                </a:extLst>
              </a:tr>
            </a:tbl>
          </a:graphicData>
        </a:graphic>
      </p:graphicFrame>
    </p:spTree>
    <p:extLst>
      <p:ext uri="{BB962C8B-B14F-4D97-AF65-F5344CB8AC3E}">
        <p14:creationId xmlns:p14="http://schemas.microsoft.com/office/powerpoint/2010/main" val="24273332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36</a:t>
            </a:fld>
            <a:endParaRPr lang="en-US" dirty="0"/>
          </a:p>
        </p:txBody>
      </p:sp>
      <p:sp>
        <p:nvSpPr>
          <p:cNvPr id="6" name="TextBox 5">
            <a:extLst>
              <a:ext uri="{FF2B5EF4-FFF2-40B4-BE49-F238E27FC236}">
                <a16:creationId xmlns:a16="http://schemas.microsoft.com/office/drawing/2014/main" id="{7AC2A149-AE63-4D43-B41C-47031E4ED43C}"/>
              </a:ext>
            </a:extLst>
          </p:cNvPr>
          <p:cNvSpPr txBox="1"/>
          <p:nvPr/>
        </p:nvSpPr>
        <p:spPr>
          <a:xfrm>
            <a:off x="3162790" y="202825"/>
            <a:ext cx="6124085"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Using PLINQ Demonstration - 01</a:t>
            </a:r>
          </a:p>
        </p:txBody>
      </p:sp>
      <p:sp>
        <p:nvSpPr>
          <p:cNvPr id="7" name="TextBox 6">
            <a:extLst>
              <a:ext uri="{FF2B5EF4-FFF2-40B4-BE49-F238E27FC236}">
                <a16:creationId xmlns:a16="http://schemas.microsoft.com/office/drawing/2014/main" id="{7DCBE5C8-0755-4CAE-9807-265C3D0D3A75}"/>
              </a:ext>
            </a:extLst>
          </p:cNvPr>
          <p:cNvSpPr txBox="1"/>
          <p:nvPr/>
        </p:nvSpPr>
        <p:spPr>
          <a:xfrm>
            <a:off x="-117232" y="834835"/>
            <a:ext cx="12309232" cy="415498"/>
          </a:xfrm>
          <a:prstGeom prst="rect">
            <a:avLst/>
          </a:prstGeom>
          <a:noFill/>
        </p:spPr>
        <p:txBody>
          <a:bodyPr wrap="square">
            <a:spAutoFit/>
          </a:bodyPr>
          <a:lstStyle/>
          <a:p>
            <a:pPr marL="514350" indent="-230188">
              <a:buClr>
                <a:srgbClr val="973735"/>
              </a:buClr>
              <a:buSzPct val="70000"/>
              <a:buFont typeface="Wingdings" panose="05000000000000000000" pitchFamily="2" charset="2"/>
              <a:buChar char="§"/>
              <a:tabLst>
                <a:tab pos="241300" algn="l"/>
              </a:tabLst>
              <a:defRPr/>
            </a:pPr>
            <a:r>
              <a:rPr lang="en-US" sz="2100"/>
              <a:t>The demonstration finds all the numbers that are divisible by three</a:t>
            </a:r>
          </a:p>
        </p:txBody>
      </p:sp>
      <p:pic>
        <p:nvPicPr>
          <p:cNvPr id="3" name="Picture 2">
            <a:extLst>
              <a:ext uri="{FF2B5EF4-FFF2-40B4-BE49-F238E27FC236}">
                <a16:creationId xmlns:a16="http://schemas.microsoft.com/office/drawing/2014/main" id="{052B6451-42E9-4059-86E0-2CDFFA21B654}"/>
              </a:ext>
            </a:extLst>
          </p:cNvPr>
          <p:cNvPicPr>
            <a:picLocks noChangeAspect="1"/>
          </p:cNvPicPr>
          <p:nvPr/>
        </p:nvPicPr>
        <p:blipFill>
          <a:blip r:embed="rId2"/>
          <a:stretch>
            <a:fillRect/>
          </a:stretch>
        </p:blipFill>
        <p:spPr>
          <a:xfrm>
            <a:off x="5955" y="2277403"/>
            <a:ext cx="7750212" cy="4130398"/>
          </a:xfrm>
          <a:prstGeom prst="rect">
            <a:avLst/>
          </a:prstGeom>
        </p:spPr>
      </p:pic>
      <p:pic>
        <p:nvPicPr>
          <p:cNvPr id="9" name="Picture 8">
            <a:extLst>
              <a:ext uri="{FF2B5EF4-FFF2-40B4-BE49-F238E27FC236}">
                <a16:creationId xmlns:a16="http://schemas.microsoft.com/office/drawing/2014/main" id="{6426F4B4-B446-449C-A239-79E1AD1BCA60}"/>
              </a:ext>
            </a:extLst>
          </p:cNvPr>
          <p:cNvPicPr>
            <a:picLocks noChangeAspect="1"/>
          </p:cNvPicPr>
          <p:nvPr/>
        </p:nvPicPr>
        <p:blipFill>
          <a:blip r:embed="rId3"/>
          <a:stretch>
            <a:fillRect/>
          </a:stretch>
        </p:blipFill>
        <p:spPr>
          <a:xfrm>
            <a:off x="63105" y="1589133"/>
            <a:ext cx="2880610" cy="662997"/>
          </a:xfrm>
          <a:prstGeom prst="rect">
            <a:avLst/>
          </a:prstGeom>
        </p:spPr>
      </p:pic>
      <p:pic>
        <p:nvPicPr>
          <p:cNvPr id="13" name="Picture 12">
            <a:extLst>
              <a:ext uri="{FF2B5EF4-FFF2-40B4-BE49-F238E27FC236}">
                <a16:creationId xmlns:a16="http://schemas.microsoft.com/office/drawing/2014/main" id="{F9AC93B2-DA2A-4FDC-B07E-460AB017E328}"/>
              </a:ext>
            </a:extLst>
          </p:cNvPr>
          <p:cNvPicPr>
            <a:picLocks noChangeAspect="1"/>
          </p:cNvPicPr>
          <p:nvPr/>
        </p:nvPicPr>
        <p:blipFill>
          <a:blip r:embed="rId4"/>
          <a:stretch>
            <a:fillRect/>
          </a:stretch>
        </p:blipFill>
        <p:spPr>
          <a:xfrm>
            <a:off x="7929562" y="3132091"/>
            <a:ext cx="4219575" cy="1466850"/>
          </a:xfrm>
          <a:prstGeom prst="rect">
            <a:avLst/>
          </a:prstGeom>
        </p:spPr>
      </p:pic>
    </p:spTree>
    <p:extLst>
      <p:ext uri="{BB962C8B-B14F-4D97-AF65-F5344CB8AC3E}">
        <p14:creationId xmlns:p14="http://schemas.microsoft.com/office/powerpoint/2010/main" val="42717331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37</a:t>
            </a:fld>
            <a:endParaRPr lang="en-US" dirty="0"/>
          </a:p>
        </p:txBody>
      </p:sp>
      <p:sp>
        <p:nvSpPr>
          <p:cNvPr id="6" name="TextBox 5">
            <a:extLst>
              <a:ext uri="{FF2B5EF4-FFF2-40B4-BE49-F238E27FC236}">
                <a16:creationId xmlns:a16="http://schemas.microsoft.com/office/drawing/2014/main" id="{1E861D2B-966F-4FAA-98DE-249D70DEF569}"/>
              </a:ext>
            </a:extLst>
          </p:cNvPr>
          <p:cNvSpPr txBox="1"/>
          <p:nvPr/>
        </p:nvSpPr>
        <p:spPr>
          <a:xfrm>
            <a:off x="3162790" y="202825"/>
            <a:ext cx="6124085"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Using PLINQ Demonstration - 02</a:t>
            </a:r>
          </a:p>
        </p:txBody>
      </p:sp>
      <p:sp>
        <p:nvSpPr>
          <p:cNvPr id="7" name="TextBox 6">
            <a:extLst>
              <a:ext uri="{FF2B5EF4-FFF2-40B4-BE49-F238E27FC236}">
                <a16:creationId xmlns:a16="http://schemas.microsoft.com/office/drawing/2014/main" id="{927AA22A-D9CA-463C-9149-BC0608F9DB02}"/>
              </a:ext>
            </a:extLst>
          </p:cNvPr>
          <p:cNvSpPr txBox="1"/>
          <p:nvPr/>
        </p:nvSpPr>
        <p:spPr>
          <a:xfrm>
            <a:off x="-112873" y="728542"/>
            <a:ext cx="12304873" cy="1323439"/>
          </a:xfrm>
          <a:prstGeom prst="rect">
            <a:avLst/>
          </a:prstGeom>
          <a:noFill/>
        </p:spPr>
        <p:txBody>
          <a:bodyPr wrap="square">
            <a:spAutoFit/>
          </a:bodyPr>
          <a:lstStyle/>
          <a:p>
            <a:pPr marL="514350" indent="-230188" algn="just">
              <a:buClr>
                <a:srgbClr val="973735"/>
              </a:buClr>
              <a:buSzPct val="70000"/>
              <a:buFont typeface="Wingdings" panose="05000000000000000000" pitchFamily="2" charset="2"/>
              <a:buChar char="§"/>
              <a:tabLst>
                <a:tab pos="241300" algn="l"/>
              </a:tabLst>
              <a:defRPr/>
            </a:pPr>
            <a:r>
              <a:rPr lang="en-US" sz="2000"/>
              <a:t>This example demonstrates Parallel.ForEach for CPU intensive operations. The application randomly generates 2 million numbers and tries to filter to prime numbers. The first case iterates over the collection via a for loop. The second case iterates over the collection via Parallel.ForEach. The resulting time taken by each iteration is displayed when the application is finished</a:t>
            </a:r>
          </a:p>
        </p:txBody>
      </p:sp>
      <p:pic>
        <p:nvPicPr>
          <p:cNvPr id="8" name="Picture 7">
            <a:extLst>
              <a:ext uri="{FF2B5EF4-FFF2-40B4-BE49-F238E27FC236}">
                <a16:creationId xmlns:a16="http://schemas.microsoft.com/office/drawing/2014/main" id="{DF198311-2C61-42AB-92BF-3B79B9712EA7}"/>
              </a:ext>
            </a:extLst>
          </p:cNvPr>
          <p:cNvPicPr>
            <a:picLocks noChangeAspect="1"/>
          </p:cNvPicPr>
          <p:nvPr/>
        </p:nvPicPr>
        <p:blipFill>
          <a:blip r:embed="rId2"/>
          <a:stretch>
            <a:fillRect/>
          </a:stretch>
        </p:blipFill>
        <p:spPr>
          <a:xfrm>
            <a:off x="542628" y="2069038"/>
            <a:ext cx="3213575" cy="1181058"/>
          </a:xfrm>
          <a:prstGeom prst="rect">
            <a:avLst/>
          </a:prstGeom>
        </p:spPr>
      </p:pic>
      <p:pic>
        <p:nvPicPr>
          <p:cNvPr id="10" name="Picture 9">
            <a:extLst>
              <a:ext uri="{FF2B5EF4-FFF2-40B4-BE49-F238E27FC236}">
                <a16:creationId xmlns:a16="http://schemas.microsoft.com/office/drawing/2014/main" id="{281C36C5-EED4-4254-8465-5E3972ABC936}"/>
              </a:ext>
            </a:extLst>
          </p:cNvPr>
          <p:cNvPicPr>
            <a:picLocks noChangeAspect="1"/>
          </p:cNvPicPr>
          <p:nvPr/>
        </p:nvPicPr>
        <p:blipFill>
          <a:blip r:embed="rId3"/>
          <a:stretch>
            <a:fillRect/>
          </a:stretch>
        </p:blipFill>
        <p:spPr>
          <a:xfrm>
            <a:off x="518730" y="3250096"/>
            <a:ext cx="8717071" cy="3191305"/>
          </a:xfrm>
          <a:prstGeom prst="rect">
            <a:avLst/>
          </a:prstGeom>
        </p:spPr>
      </p:pic>
    </p:spTree>
    <p:extLst>
      <p:ext uri="{BB962C8B-B14F-4D97-AF65-F5344CB8AC3E}">
        <p14:creationId xmlns:p14="http://schemas.microsoft.com/office/powerpoint/2010/main" val="37752899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38</a:t>
            </a:fld>
            <a:endParaRPr lang="en-US" dirty="0"/>
          </a:p>
        </p:txBody>
      </p:sp>
      <p:sp>
        <p:nvSpPr>
          <p:cNvPr id="6" name="TextBox 5">
            <a:extLst>
              <a:ext uri="{FF2B5EF4-FFF2-40B4-BE49-F238E27FC236}">
                <a16:creationId xmlns:a16="http://schemas.microsoft.com/office/drawing/2014/main" id="{1E861D2B-966F-4FAA-98DE-249D70DEF569}"/>
              </a:ext>
            </a:extLst>
          </p:cNvPr>
          <p:cNvSpPr txBox="1"/>
          <p:nvPr/>
        </p:nvSpPr>
        <p:spPr>
          <a:xfrm>
            <a:off x="3162790" y="202825"/>
            <a:ext cx="6124085"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Using PLINQ Demonstration - 02</a:t>
            </a:r>
          </a:p>
        </p:txBody>
      </p:sp>
      <p:grpSp>
        <p:nvGrpSpPr>
          <p:cNvPr id="23" name="Group 22">
            <a:extLst>
              <a:ext uri="{FF2B5EF4-FFF2-40B4-BE49-F238E27FC236}">
                <a16:creationId xmlns:a16="http://schemas.microsoft.com/office/drawing/2014/main" id="{6AF62955-3AC4-4EF8-86A9-66385D24AB6D}"/>
              </a:ext>
            </a:extLst>
          </p:cNvPr>
          <p:cNvGrpSpPr/>
          <p:nvPr/>
        </p:nvGrpSpPr>
        <p:grpSpPr>
          <a:xfrm>
            <a:off x="263369" y="766762"/>
            <a:ext cx="8047417" cy="2552921"/>
            <a:chOff x="263369" y="766762"/>
            <a:chExt cx="8047417" cy="2552921"/>
          </a:xfrm>
        </p:grpSpPr>
        <p:pic>
          <p:nvPicPr>
            <p:cNvPr id="3" name="Picture 2">
              <a:extLst>
                <a:ext uri="{FF2B5EF4-FFF2-40B4-BE49-F238E27FC236}">
                  <a16:creationId xmlns:a16="http://schemas.microsoft.com/office/drawing/2014/main" id="{897CC999-B81C-42EF-A672-4BDF23B2234D}"/>
                </a:ext>
              </a:extLst>
            </p:cNvPr>
            <p:cNvPicPr>
              <a:picLocks noChangeAspect="1"/>
            </p:cNvPicPr>
            <p:nvPr/>
          </p:nvPicPr>
          <p:blipFill>
            <a:blip r:embed="rId2"/>
            <a:stretch>
              <a:fillRect/>
            </a:stretch>
          </p:blipFill>
          <p:spPr>
            <a:xfrm>
              <a:off x="263369" y="766762"/>
              <a:ext cx="8047417" cy="2552921"/>
            </a:xfrm>
            <a:prstGeom prst="rect">
              <a:avLst/>
            </a:prstGeom>
          </p:spPr>
        </p:pic>
        <p:sp>
          <p:nvSpPr>
            <p:cNvPr id="22" name="Rectangle 21">
              <a:extLst>
                <a:ext uri="{FF2B5EF4-FFF2-40B4-BE49-F238E27FC236}">
                  <a16:creationId xmlns:a16="http://schemas.microsoft.com/office/drawing/2014/main" id="{B74F8028-AB63-40DF-BCBF-AABC302A5C9B}"/>
                </a:ext>
              </a:extLst>
            </p:cNvPr>
            <p:cNvSpPr/>
            <p:nvPr/>
          </p:nvSpPr>
          <p:spPr>
            <a:xfrm>
              <a:off x="596348" y="1938130"/>
              <a:ext cx="3289852" cy="9839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grpSp>
      <p:grpSp>
        <p:nvGrpSpPr>
          <p:cNvPr id="2" name="Group 1">
            <a:extLst>
              <a:ext uri="{FF2B5EF4-FFF2-40B4-BE49-F238E27FC236}">
                <a16:creationId xmlns:a16="http://schemas.microsoft.com/office/drawing/2014/main" id="{D7E98AB3-CF08-4537-9DE8-1920683B76C3}"/>
              </a:ext>
            </a:extLst>
          </p:cNvPr>
          <p:cNvGrpSpPr/>
          <p:nvPr/>
        </p:nvGrpSpPr>
        <p:grpSpPr>
          <a:xfrm>
            <a:off x="263369" y="3315109"/>
            <a:ext cx="6523285" cy="3139712"/>
            <a:chOff x="263369" y="3315109"/>
            <a:chExt cx="6523285" cy="3139712"/>
          </a:xfrm>
        </p:grpSpPr>
        <p:pic>
          <p:nvPicPr>
            <p:cNvPr id="17" name="Picture 16">
              <a:extLst>
                <a:ext uri="{FF2B5EF4-FFF2-40B4-BE49-F238E27FC236}">
                  <a16:creationId xmlns:a16="http://schemas.microsoft.com/office/drawing/2014/main" id="{81E409C9-B0E2-4CFC-A2C3-D59E57B30385}"/>
                </a:ext>
              </a:extLst>
            </p:cNvPr>
            <p:cNvPicPr>
              <a:picLocks noChangeAspect="1"/>
            </p:cNvPicPr>
            <p:nvPr/>
          </p:nvPicPr>
          <p:blipFill>
            <a:blip r:embed="rId3"/>
            <a:stretch>
              <a:fillRect/>
            </a:stretch>
          </p:blipFill>
          <p:spPr>
            <a:xfrm>
              <a:off x="263369" y="3315109"/>
              <a:ext cx="6523285" cy="3139712"/>
            </a:xfrm>
            <a:prstGeom prst="rect">
              <a:avLst/>
            </a:prstGeom>
          </p:spPr>
        </p:pic>
        <p:sp>
          <p:nvSpPr>
            <p:cNvPr id="13" name="Rectangle 12">
              <a:extLst>
                <a:ext uri="{FF2B5EF4-FFF2-40B4-BE49-F238E27FC236}">
                  <a16:creationId xmlns:a16="http://schemas.microsoft.com/office/drawing/2014/main" id="{950C53D6-6136-4A74-9974-43EF43C75F24}"/>
                </a:ext>
              </a:extLst>
            </p:cNvPr>
            <p:cNvSpPr/>
            <p:nvPr/>
          </p:nvSpPr>
          <p:spPr>
            <a:xfrm>
              <a:off x="596347" y="3538318"/>
              <a:ext cx="4259737" cy="6253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grpSp>
    </p:spTree>
    <p:extLst>
      <p:ext uri="{BB962C8B-B14F-4D97-AF65-F5344CB8AC3E}">
        <p14:creationId xmlns:p14="http://schemas.microsoft.com/office/powerpoint/2010/main" val="16247196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39</a:t>
            </a:fld>
            <a:endParaRPr lang="en-US" dirty="0"/>
          </a:p>
        </p:txBody>
      </p:sp>
      <p:sp>
        <p:nvSpPr>
          <p:cNvPr id="6" name="TextBox 5">
            <a:extLst>
              <a:ext uri="{FF2B5EF4-FFF2-40B4-BE49-F238E27FC236}">
                <a16:creationId xmlns:a16="http://schemas.microsoft.com/office/drawing/2014/main" id="{1E861D2B-966F-4FAA-98DE-249D70DEF569}"/>
              </a:ext>
            </a:extLst>
          </p:cNvPr>
          <p:cNvSpPr txBox="1"/>
          <p:nvPr/>
        </p:nvSpPr>
        <p:spPr>
          <a:xfrm>
            <a:off x="3162790" y="202825"/>
            <a:ext cx="6124085"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Using PLINQ Demonstration - 02</a:t>
            </a:r>
          </a:p>
        </p:txBody>
      </p:sp>
      <p:pic>
        <p:nvPicPr>
          <p:cNvPr id="24" name="Picture 23">
            <a:extLst>
              <a:ext uri="{FF2B5EF4-FFF2-40B4-BE49-F238E27FC236}">
                <a16:creationId xmlns:a16="http://schemas.microsoft.com/office/drawing/2014/main" id="{FC9544D0-6CC2-42D8-AF16-9F26FA772513}"/>
              </a:ext>
            </a:extLst>
          </p:cNvPr>
          <p:cNvPicPr>
            <a:picLocks noChangeAspect="1"/>
          </p:cNvPicPr>
          <p:nvPr/>
        </p:nvPicPr>
        <p:blipFill>
          <a:blip r:embed="rId2"/>
          <a:stretch>
            <a:fillRect/>
          </a:stretch>
        </p:blipFill>
        <p:spPr>
          <a:xfrm>
            <a:off x="520460" y="1139616"/>
            <a:ext cx="7513831" cy="1777558"/>
          </a:xfrm>
          <a:prstGeom prst="rect">
            <a:avLst/>
          </a:prstGeom>
        </p:spPr>
      </p:pic>
      <p:grpSp>
        <p:nvGrpSpPr>
          <p:cNvPr id="26" name="Group 25">
            <a:extLst>
              <a:ext uri="{FF2B5EF4-FFF2-40B4-BE49-F238E27FC236}">
                <a16:creationId xmlns:a16="http://schemas.microsoft.com/office/drawing/2014/main" id="{F39FE1F9-1FB6-4A7C-8AA0-958DB0D0A5EA}"/>
              </a:ext>
            </a:extLst>
          </p:cNvPr>
          <p:cNvGrpSpPr/>
          <p:nvPr/>
        </p:nvGrpSpPr>
        <p:grpSpPr>
          <a:xfrm>
            <a:off x="520460" y="3189688"/>
            <a:ext cx="8724900" cy="1362075"/>
            <a:chOff x="5613803" y="4106174"/>
            <a:chExt cx="6523285" cy="982482"/>
          </a:xfrm>
        </p:grpSpPr>
        <p:pic>
          <p:nvPicPr>
            <p:cNvPr id="21" name="Picture 20">
              <a:extLst>
                <a:ext uri="{FF2B5EF4-FFF2-40B4-BE49-F238E27FC236}">
                  <a16:creationId xmlns:a16="http://schemas.microsoft.com/office/drawing/2014/main" id="{570EAAC2-CAE3-4913-8D00-525D2D426585}"/>
                </a:ext>
              </a:extLst>
            </p:cNvPr>
            <p:cNvPicPr>
              <a:picLocks noChangeAspect="1"/>
            </p:cNvPicPr>
            <p:nvPr/>
          </p:nvPicPr>
          <p:blipFill>
            <a:blip r:embed="rId3"/>
            <a:stretch>
              <a:fillRect/>
            </a:stretch>
          </p:blipFill>
          <p:spPr>
            <a:xfrm>
              <a:off x="5613803" y="4106174"/>
              <a:ext cx="6523285" cy="982482"/>
            </a:xfrm>
            <a:prstGeom prst="rect">
              <a:avLst/>
            </a:prstGeom>
          </p:spPr>
        </p:pic>
        <p:sp>
          <p:nvSpPr>
            <p:cNvPr id="25" name="Rectangle 24">
              <a:extLst>
                <a:ext uri="{FF2B5EF4-FFF2-40B4-BE49-F238E27FC236}">
                  <a16:creationId xmlns:a16="http://schemas.microsoft.com/office/drawing/2014/main" id="{36EFD9A7-20E3-48FE-89FD-9D3E9FF58D54}"/>
                </a:ext>
              </a:extLst>
            </p:cNvPr>
            <p:cNvSpPr/>
            <p:nvPr/>
          </p:nvSpPr>
          <p:spPr>
            <a:xfrm>
              <a:off x="11171207" y="4312217"/>
              <a:ext cx="690113" cy="5099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grpSp>
      <p:grpSp>
        <p:nvGrpSpPr>
          <p:cNvPr id="13" name="Group 12">
            <a:extLst>
              <a:ext uri="{FF2B5EF4-FFF2-40B4-BE49-F238E27FC236}">
                <a16:creationId xmlns:a16="http://schemas.microsoft.com/office/drawing/2014/main" id="{530D0390-170F-4C3D-8C37-DC26A02A416D}"/>
              </a:ext>
            </a:extLst>
          </p:cNvPr>
          <p:cNvGrpSpPr/>
          <p:nvPr/>
        </p:nvGrpSpPr>
        <p:grpSpPr>
          <a:xfrm>
            <a:off x="8835677" y="3400585"/>
            <a:ext cx="2833282" cy="619970"/>
            <a:chOff x="6614906" y="2438317"/>
            <a:chExt cx="2445828" cy="619970"/>
          </a:xfrm>
        </p:grpSpPr>
        <p:sp>
          <p:nvSpPr>
            <p:cNvPr id="14" name="Rectangle 13">
              <a:extLst>
                <a:ext uri="{FF2B5EF4-FFF2-40B4-BE49-F238E27FC236}">
                  <a16:creationId xmlns:a16="http://schemas.microsoft.com/office/drawing/2014/main" id="{E63EABD5-B3F3-4025-A5B6-F0722CE66D3D}"/>
                </a:ext>
              </a:extLst>
            </p:cNvPr>
            <p:cNvSpPr/>
            <p:nvPr/>
          </p:nvSpPr>
          <p:spPr>
            <a:xfrm>
              <a:off x="7439604" y="2438317"/>
              <a:ext cx="1621130" cy="619970"/>
            </a:xfrm>
            <a:prstGeom prst="rect">
              <a:avLst/>
            </a:prstGeom>
            <a:solidFill>
              <a:srgbClr val="92D05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With 2.000.000 numbers</a:t>
              </a:r>
            </a:p>
          </p:txBody>
        </p:sp>
        <p:cxnSp>
          <p:nvCxnSpPr>
            <p:cNvPr id="15" name="Straight Arrow Connector 14">
              <a:extLst>
                <a:ext uri="{FF2B5EF4-FFF2-40B4-BE49-F238E27FC236}">
                  <a16:creationId xmlns:a16="http://schemas.microsoft.com/office/drawing/2014/main" id="{2C290B7C-62B7-44AB-8390-9A1D15A9E653}"/>
                </a:ext>
              </a:extLst>
            </p:cNvPr>
            <p:cNvCxnSpPr>
              <a:cxnSpLocks/>
            </p:cNvCxnSpPr>
            <p:nvPr/>
          </p:nvCxnSpPr>
          <p:spPr>
            <a:xfrm flipH="1">
              <a:off x="6614906" y="2789443"/>
              <a:ext cx="824698" cy="1256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94D017CB-C244-4C81-9C60-D9B385C57E19}"/>
              </a:ext>
            </a:extLst>
          </p:cNvPr>
          <p:cNvGrpSpPr/>
          <p:nvPr/>
        </p:nvGrpSpPr>
        <p:grpSpPr>
          <a:xfrm>
            <a:off x="520460" y="4756510"/>
            <a:ext cx="8724900" cy="1362075"/>
            <a:chOff x="1733550" y="4908246"/>
            <a:chExt cx="8724900" cy="1362075"/>
          </a:xfrm>
        </p:grpSpPr>
        <p:pic>
          <p:nvPicPr>
            <p:cNvPr id="8" name="Picture 7">
              <a:extLst>
                <a:ext uri="{FF2B5EF4-FFF2-40B4-BE49-F238E27FC236}">
                  <a16:creationId xmlns:a16="http://schemas.microsoft.com/office/drawing/2014/main" id="{DF7D00D4-AFE3-4289-B021-16720F1E29BF}"/>
                </a:ext>
              </a:extLst>
            </p:cNvPr>
            <p:cNvPicPr>
              <a:picLocks noChangeAspect="1"/>
            </p:cNvPicPr>
            <p:nvPr/>
          </p:nvPicPr>
          <p:blipFill>
            <a:blip r:embed="rId4"/>
            <a:stretch>
              <a:fillRect/>
            </a:stretch>
          </p:blipFill>
          <p:spPr>
            <a:xfrm>
              <a:off x="1733550" y="4908246"/>
              <a:ext cx="8724900" cy="1362075"/>
            </a:xfrm>
            <a:prstGeom prst="rect">
              <a:avLst/>
            </a:prstGeom>
          </p:spPr>
        </p:pic>
        <p:sp>
          <p:nvSpPr>
            <p:cNvPr id="19" name="Rectangle 18">
              <a:extLst>
                <a:ext uri="{FF2B5EF4-FFF2-40B4-BE49-F238E27FC236}">
                  <a16:creationId xmlns:a16="http://schemas.microsoft.com/office/drawing/2014/main" id="{B98D7C8D-E632-4B6C-887E-49ABDF2EC340}"/>
                </a:ext>
              </a:extLst>
            </p:cNvPr>
            <p:cNvSpPr/>
            <p:nvPr/>
          </p:nvSpPr>
          <p:spPr>
            <a:xfrm>
              <a:off x="9166207" y="5150328"/>
              <a:ext cx="923027" cy="7069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grpSp>
      <p:grpSp>
        <p:nvGrpSpPr>
          <p:cNvPr id="27" name="Group 26">
            <a:extLst>
              <a:ext uri="{FF2B5EF4-FFF2-40B4-BE49-F238E27FC236}">
                <a16:creationId xmlns:a16="http://schemas.microsoft.com/office/drawing/2014/main" id="{3F266C24-BF9A-485B-ACD0-32FA71785653}"/>
              </a:ext>
            </a:extLst>
          </p:cNvPr>
          <p:cNvGrpSpPr/>
          <p:nvPr/>
        </p:nvGrpSpPr>
        <p:grpSpPr>
          <a:xfrm>
            <a:off x="8876144" y="4895168"/>
            <a:ext cx="2833282" cy="619970"/>
            <a:chOff x="6614906" y="2438317"/>
            <a:chExt cx="2445828" cy="619970"/>
          </a:xfrm>
        </p:grpSpPr>
        <p:sp>
          <p:nvSpPr>
            <p:cNvPr id="28" name="Rectangle 27">
              <a:extLst>
                <a:ext uri="{FF2B5EF4-FFF2-40B4-BE49-F238E27FC236}">
                  <a16:creationId xmlns:a16="http://schemas.microsoft.com/office/drawing/2014/main" id="{34782A08-E0DE-4BEB-8F35-47A848DA3992}"/>
                </a:ext>
              </a:extLst>
            </p:cNvPr>
            <p:cNvSpPr/>
            <p:nvPr/>
          </p:nvSpPr>
          <p:spPr>
            <a:xfrm>
              <a:off x="7439604" y="2438317"/>
              <a:ext cx="1621130" cy="619970"/>
            </a:xfrm>
            <a:prstGeom prst="rect">
              <a:avLst/>
            </a:prstGeom>
            <a:solidFill>
              <a:srgbClr val="92D05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With 100.000 numbers</a:t>
              </a:r>
            </a:p>
          </p:txBody>
        </p:sp>
        <p:cxnSp>
          <p:nvCxnSpPr>
            <p:cNvPr id="29" name="Straight Arrow Connector 28">
              <a:extLst>
                <a:ext uri="{FF2B5EF4-FFF2-40B4-BE49-F238E27FC236}">
                  <a16:creationId xmlns:a16="http://schemas.microsoft.com/office/drawing/2014/main" id="{64390B3B-3580-4AA0-9942-3187B7520F75}"/>
                </a:ext>
              </a:extLst>
            </p:cNvPr>
            <p:cNvCxnSpPr>
              <a:cxnSpLocks/>
            </p:cNvCxnSpPr>
            <p:nvPr/>
          </p:nvCxnSpPr>
          <p:spPr>
            <a:xfrm flipH="1">
              <a:off x="6614906" y="2789443"/>
              <a:ext cx="824698" cy="1256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85959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a:t>Understanding Mono-Processor Systems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58993" y="1349877"/>
            <a:ext cx="8439200" cy="5298886"/>
          </a:xfrm>
          <a:prstGeom prst="rect">
            <a:avLst/>
          </a:prstGeom>
          <a:noFill/>
        </p:spPr>
        <p:txBody>
          <a:bodyPr wrap="square">
            <a:spAutoFit/>
          </a:bodyPr>
          <a:lstStyle/>
          <a:p>
            <a:pPr marL="342900" indent="-342900" algn="just">
              <a:spcBef>
                <a:spcPts val="100"/>
              </a:spcBef>
              <a:spcAft>
                <a:spcPts val="100"/>
              </a:spcAft>
              <a:buClr>
                <a:srgbClr val="973735"/>
              </a:buClr>
              <a:buSzPct val="50000"/>
              <a:buFont typeface="Wingdings" pitchFamily="2" charset="2"/>
              <a:buChar char="u"/>
              <a:tabLst>
                <a:tab pos="241300" algn="l"/>
              </a:tabLst>
              <a:defRPr/>
            </a:pPr>
            <a:r>
              <a:rPr lang="en-US" sz="2500">
                <a:solidFill>
                  <a:srgbClr val="111111"/>
                </a:solidFill>
                <a:latin typeface="+mj-lt"/>
              </a:rPr>
              <a:t>The mono-processor systems use old-fashioned, classic computer architecture (developed by the outstanding mathematician, </a:t>
            </a:r>
            <a:r>
              <a:rPr lang="de-DE" sz="2500">
                <a:solidFill>
                  <a:srgbClr val="111111"/>
                </a:solidFill>
                <a:latin typeface="+mj-lt"/>
              </a:rPr>
              <a:t>John von Neumann, in 1952</a:t>
            </a:r>
            <a:r>
              <a:rPr lang="en-US" sz="2500">
                <a:solidFill>
                  <a:srgbClr val="111111"/>
                </a:solidFill>
                <a:latin typeface="+mj-lt"/>
              </a:rPr>
              <a:t>)</a:t>
            </a:r>
          </a:p>
          <a:p>
            <a:pPr marL="342900" indent="-342900" algn="just">
              <a:spcBef>
                <a:spcPts val="100"/>
              </a:spcBef>
              <a:spcAft>
                <a:spcPts val="100"/>
              </a:spcAft>
              <a:buClr>
                <a:srgbClr val="973735"/>
              </a:buClr>
              <a:buSzPct val="50000"/>
              <a:buFont typeface="Wingdings" pitchFamily="2" charset="2"/>
              <a:buChar char="u"/>
              <a:tabLst>
                <a:tab pos="241300" algn="l"/>
              </a:tabLst>
              <a:defRPr/>
            </a:pPr>
            <a:r>
              <a:rPr lang="en-US" sz="2500">
                <a:solidFill>
                  <a:srgbClr val="111111"/>
                </a:solidFill>
                <a:latin typeface="+mj-lt"/>
              </a:rPr>
              <a:t>The microprocessor receives an input stream, executes the necessary processes, and sends the results in an output stream that is distributed to the indicated destinations</a:t>
            </a:r>
          </a:p>
          <a:p>
            <a:pPr marL="342900" indent="-342900" algn="just">
              <a:spcBef>
                <a:spcPts val="100"/>
              </a:spcBef>
              <a:spcAft>
                <a:spcPts val="100"/>
              </a:spcAft>
              <a:buClr>
                <a:srgbClr val="973735"/>
              </a:buClr>
              <a:buSzPct val="50000"/>
              <a:buFont typeface="Wingdings" pitchFamily="2" charset="2"/>
              <a:buChar char="u"/>
              <a:tabLst>
                <a:tab pos="241300" algn="l"/>
              </a:tabLst>
              <a:defRPr/>
            </a:pPr>
            <a:r>
              <a:rPr lang="en-US" sz="2500">
                <a:solidFill>
                  <a:srgbClr val="111111"/>
                </a:solidFill>
                <a:latin typeface="+mj-lt"/>
              </a:rPr>
              <a:t>The beside diagram represents a mono-processor system (one processor with just one core) with one user and one task running</a:t>
            </a:r>
          </a:p>
          <a:p>
            <a:pPr marL="342900" indent="-342900" algn="just">
              <a:spcBef>
                <a:spcPts val="100"/>
              </a:spcBef>
              <a:spcAft>
                <a:spcPts val="100"/>
              </a:spcAft>
              <a:buClr>
                <a:srgbClr val="973735"/>
              </a:buClr>
              <a:buSzPct val="50000"/>
              <a:buFont typeface="Wingdings" pitchFamily="2" charset="2"/>
              <a:buChar char="u"/>
              <a:tabLst>
                <a:tab pos="241300" algn="l"/>
              </a:tabLst>
              <a:defRPr/>
            </a:pPr>
            <a:r>
              <a:rPr lang="en-US" sz="2500">
                <a:solidFill>
                  <a:srgbClr val="111111"/>
                </a:solidFill>
                <a:latin typeface="+mj-lt"/>
              </a:rPr>
              <a:t>This working scheme is known as input-processing-output (IPO) or single instruction, single data (SISD)</a:t>
            </a:r>
          </a:p>
          <a:p>
            <a:pPr marL="342900" indent="-342900" algn="just">
              <a:spcBef>
                <a:spcPts val="100"/>
              </a:spcBef>
              <a:spcAft>
                <a:spcPts val="100"/>
              </a:spcAft>
              <a:buClr>
                <a:srgbClr val="973735"/>
              </a:buClr>
              <a:buSzPct val="50000"/>
              <a:buFont typeface="Wingdings" pitchFamily="2" charset="2"/>
              <a:buChar char="u"/>
              <a:tabLst>
                <a:tab pos="241300" algn="l"/>
              </a:tabLst>
              <a:defRPr/>
            </a:pPr>
            <a:r>
              <a:rPr lang="en-US" sz="2500">
                <a:solidFill>
                  <a:srgbClr val="111111"/>
                </a:solidFill>
                <a:latin typeface="+mj-lt"/>
              </a:rPr>
              <a:t>The von Neumann's bottleneck problem (delay)</a:t>
            </a:r>
            <a:endParaRPr lang="en-US" sz="2500" dirty="0">
              <a:solidFill>
                <a:srgbClr val="111111"/>
              </a:solidFill>
              <a:latin typeface="+mj-lt"/>
            </a:endParaRPr>
          </a:p>
        </p:txBody>
      </p:sp>
      <p:pic>
        <p:nvPicPr>
          <p:cNvPr id="11" name="Picture 10">
            <a:extLst>
              <a:ext uri="{FF2B5EF4-FFF2-40B4-BE49-F238E27FC236}">
                <a16:creationId xmlns:a16="http://schemas.microsoft.com/office/drawing/2014/main" id="{3A1F19AB-AD56-4A8D-8334-BF8923904031}"/>
              </a:ext>
            </a:extLst>
          </p:cNvPr>
          <p:cNvPicPr>
            <a:picLocks noChangeAspect="1"/>
          </p:cNvPicPr>
          <p:nvPr/>
        </p:nvPicPr>
        <p:blipFill>
          <a:blip r:embed="rId3"/>
          <a:stretch>
            <a:fillRect/>
          </a:stretch>
        </p:blipFill>
        <p:spPr>
          <a:xfrm>
            <a:off x="8358691" y="1446246"/>
            <a:ext cx="3811793" cy="5023944"/>
          </a:xfrm>
          <a:prstGeom prst="rect">
            <a:avLst/>
          </a:prstGeom>
        </p:spPr>
      </p:pic>
    </p:spTree>
    <p:extLst>
      <p:ext uri="{BB962C8B-B14F-4D97-AF65-F5344CB8AC3E}">
        <p14:creationId xmlns:p14="http://schemas.microsoft.com/office/powerpoint/2010/main" val="11709222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40</a:t>
            </a:fld>
            <a:endParaRPr lang="en-US" dirty="0"/>
          </a:p>
        </p:txBody>
      </p:sp>
      <p:sp>
        <p:nvSpPr>
          <p:cNvPr id="6" name="Title 1">
            <a:extLst>
              <a:ext uri="{FF2B5EF4-FFF2-40B4-BE49-F238E27FC236}">
                <a16:creationId xmlns:a16="http://schemas.microsoft.com/office/drawing/2014/main" id="{B67F2AC2-83D0-4174-8684-168CC72D189F}"/>
              </a:ext>
            </a:extLst>
          </p:cNvPr>
          <p:cNvSpPr>
            <a:spLocks noGrp="1"/>
          </p:cNvSpPr>
          <p:nvPr>
            <p:ph type="title"/>
          </p:nvPr>
        </p:nvSpPr>
        <p:spPr>
          <a:xfrm>
            <a:off x="396763" y="720006"/>
            <a:ext cx="11795238" cy="575433"/>
          </a:xfrm>
        </p:spPr>
        <p:txBody>
          <a:bodyPr>
            <a:noAutofit/>
          </a:bodyPr>
          <a:lstStyle/>
          <a:p>
            <a:pPr>
              <a:lnSpc>
                <a:spcPct val="100000"/>
              </a:lnSpc>
            </a:pPr>
            <a:r>
              <a:rPr lang="en-US" sz="3700" b="1"/>
              <a:t>Disadvantages of Parallel Programming with PLINQ</a:t>
            </a:r>
            <a:endParaRPr lang="en-US" sz="3700" b="1" dirty="0"/>
          </a:p>
        </p:txBody>
      </p:sp>
      <p:sp>
        <p:nvSpPr>
          <p:cNvPr id="7" name="TextBox 6">
            <a:extLst>
              <a:ext uri="{FF2B5EF4-FFF2-40B4-BE49-F238E27FC236}">
                <a16:creationId xmlns:a16="http://schemas.microsoft.com/office/drawing/2014/main" id="{FB118925-0789-471D-84F5-D65A251DC836}"/>
              </a:ext>
            </a:extLst>
          </p:cNvPr>
          <p:cNvSpPr txBox="1"/>
          <p:nvPr/>
        </p:nvSpPr>
        <p:spPr>
          <a:xfrm>
            <a:off x="-67090" y="1366469"/>
            <a:ext cx="12259090" cy="5252143"/>
          </a:xfrm>
          <a:prstGeom prst="rect">
            <a:avLst/>
          </a:prstGeom>
          <a:noFill/>
        </p:spPr>
        <p:txBody>
          <a:bodyPr wrap="square">
            <a:spAutoFit/>
          </a:bodyPr>
          <a:lstStyle/>
          <a:p>
            <a:pPr marL="342900" indent="-342900" algn="just">
              <a:spcBef>
                <a:spcPts val="300"/>
              </a:spcBef>
              <a:buClr>
                <a:srgbClr val="973735"/>
              </a:buClr>
              <a:buSzPct val="50000"/>
              <a:buFont typeface="Wingdings" pitchFamily="2" charset="2"/>
              <a:buChar char="u"/>
              <a:tabLst>
                <a:tab pos="241300" algn="l"/>
              </a:tabLst>
              <a:defRPr/>
            </a:pPr>
            <a:r>
              <a:rPr lang="en-US" sz="2200">
                <a:solidFill>
                  <a:srgbClr val="111111"/>
                </a:solidFill>
                <a:latin typeface="+mj-lt"/>
              </a:rPr>
              <a:t>In most cases, PLINQ performs much faster than its non-parallel counterpart LINQ. However, there is some performance overhead, which is related to partitioning and merging while parallelizing the LINQ. The following are some of the things we need to consider while using PLINQ:</a:t>
            </a:r>
          </a:p>
          <a:p>
            <a:pPr marL="514350" indent="-230188" algn="just">
              <a:lnSpc>
                <a:spcPct val="110000"/>
              </a:lnSpc>
              <a:spcBef>
                <a:spcPts val="1000"/>
              </a:spcBef>
              <a:buClr>
                <a:srgbClr val="973735"/>
              </a:buClr>
              <a:buSzPct val="70000"/>
              <a:buFont typeface="Wingdings" panose="05000000000000000000" pitchFamily="2" charset="2"/>
              <a:buChar char="§"/>
              <a:tabLst>
                <a:tab pos="241300" algn="l"/>
              </a:tabLst>
              <a:defRPr/>
            </a:pPr>
            <a:r>
              <a:rPr lang="en-US" sz="2000" b="1"/>
              <a:t>Parallel is not always faster</a:t>
            </a:r>
            <a:r>
              <a:rPr lang="en-US" sz="2000"/>
              <a:t>: Parallelization is an overhead. Unless our source collection is huge or it has compute-bound operations, it makes more sense to execute the perations in sequence. Always measure the performance of sequential and parallel queries to make an informed decision</a:t>
            </a:r>
          </a:p>
          <a:p>
            <a:pPr marL="514350" indent="-230188" algn="just">
              <a:lnSpc>
                <a:spcPct val="110000"/>
              </a:lnSpc>
              <a:spcBef>
                <a:spcPts val="1000"/>
              </a:spcBef>
              <a:buClr>
                <a:srgbClr val="973735"/>
              </a:buClr>
              <a:buSzPct val="70000"/>
              <a:buFont typeface="Wingdings" panose="05000000000000000000" pitchFamily="2" charset="2"/>
              <a:buChar char="§"/>
              <a:tabLst>
                <a:tab pos="241300" algn="l"/>
              </a:tabLst>
              <a:defRPr/>
            </a:pPr>
            <a:r>
              <a:rPr lang="en-US" sz="2000" b="1"/>
              <a:t>Avoid I/O operations that involve atomicity</a:t>
            </a:r>
            <a:r>
              <a:rPr lang="en-US" sz="2000"/>
              <a:t>: All I/O operations that involve writing to a filesystem, database, network, or shared memory location should be avoided inside PLINQ. This is because these methods are not thread-safe, so using them may lead to exceptions. A solution would be to use synchronization primitives, but this would also reduce performance drastically</a:t>
            </a:r>
          </a:p>
          <a:p>
            <a:pPr marL="514350" indent="-230188" algn="just">
              <a:lnSpc>
                <a:spcPct val="110000"/>
              </a:lnSpc>
              <a:spcBef>
                <a:spcPts val="1000"/>
              </a:spcBef>
              <a:buClr>
                <a:srgbClr val="973735"/>
              </a:buClr>
              <a:buSzPct val="70000"/>
              <a:buFont typeface="Wingdings" panose="05000000000000000000" pitchFamily="2" charset="2"/>
              <a:buChar char="§"/>
              <a:tabLst>
                <a:tab pos="241300" algn="l"/>
              </a:tabLst>
              <a:defRPr/>
            </a:pPr>
            <a:r>
              <a:rPr lang="en-US" sz="2000" b="1"/>
              <a:t>Queries may not always be running in parallel</a:t>
            </a:r>
            <a:r>
              <a:rPr lang="en-US" sz="2000"/>
              <a:t>: Parallelization in PLINQ is a decision that's taken by Core CLR. Even if we called the AsParallel() method in the query, it isn't guaranteed to take a parallel path and may run sequentially instead</a:t>
            </a:r>
          </a:p>
        </p:txBody>
      </p:sp>
    </p:spTree>
    <p:extLst>
      <p:ext uri="{BB962C8B-B14F-4D97-AF65-F5344CB8AC3E}">
        <p14:creationId xmlns:p14="http://schemas.microsoft.com/office/powerpoint/2010/main" val="32037228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7395" y="2241458"/>
            <a:ext cx="10828866"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Asynchronous Programming in .NET</a:t>
            </a:r>
            <a:endParaRPr lang="en-US" sz="4400" dirty="0">
              <a:solidFill>
                <a:schemeClr val="accent2"/>
              </a:solidFill>
            </a:endParaRPr>
          </a:p>
        </p:txBody>
      </p:sp>
    </p:spTree>
    <p:extLst>
      <p:ext uri="{BB962C8B-B14F-4D97-AF65-F5344CB8AC3E}">
        <p14:creationId xmlns:p14="http://schemas.microsoft.com/office/powerpoint/2010/main" val="32509713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42</a:t>
            </a:fld>
            <a:endParaRPr lang="en-US" dirty="0"/>
          </a:p>
        </p:txBody>
      </p:sp>
      <p:sp>
        <p:nvSpPr>
          <p:cNvPr id="9" name="Title 1">
            <a:extLst>
              <a:ext uri="{FF2B5EF4-FFF2-40B4-BE49-F238E27FC236}">
                <a16:creationId xmlns:a16="http://schemas.microsoft.com/office/drawing/2014/main" id="{68447C58-4FFC-4219-B7A5-4DEE36B09853}"/>
              </a:ext>
            </a:extLst>
          </p:cNvPr>
          <p:cNvSpPr>
            <a:spLocks noGrp="1"/>
          </p:cNvSpPr>
          <p:nvPr>
            <p:ph type="title"/>
          </p:nvPr>
        </p:nvSpPr>
        <p:spPr>
          <a:xfrm>
            <a:off x="396763" y="720006"/>
            <a:ext cx="11669341" cy="575433"/>
          </a:xfrm>
        </p:spPr>
        <p:txBody>
          <a:bodyPr>
            <a:noAutofit/>
          </a:bodyPr>
          <a:lstStyle/>
          <a:p>
            <a:r>
              <a:rPr lang="en-US" sz="3800" b="1"/>
              <a:t>Understanding Synchronous Program Execution</a:t>
            </a:r>
          </a:p>
        </p:txBody>
      </p:sp>
      <p:sp>
        <p:nvSpPr>
          <p:cNvPr id="10" name="TextBox 9">
            <a:extLst>
              <a:ext uri="{FF2B5EF4-FFF2-40B4-BE49-F238E27FC236}">
                <a16:creationId xmlns:a16="http://schemas.microsoft.com/office/drawing/2014/main" id="{0E22B731-DCF6-4565-9DDE-2A3E4651330B}"/>
              </a:ext>
            </a:extLst>
          </p:cNvPr>
          <p:cNvSpPr txBox="1"/>
          <p:nvPr/>
        </p:nvSpPr>
        <p:spPr>
          <a:xfrm>
            <a:off x="-77029" y="1450609"/>
            <a:ext cx="12277726" cy="4801314"/>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In the case of synchronous execution, control never moves out of the calling thread. Code is executed one line at a time, and, when a function is called, the calling thread waits for the function to finish executing before executing the next line of code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Synchronous programming is the most commonly used method of programming and it works well due to the increase in CPU performance. With faster processors, the code completes sooner</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With parallel programming, we have seen that we can create multiple threads that can run concurrently. We can start many threads but also make the main program flow synchronous by calling structures such as Thread.Join and Task.Wait. An example of synchronous code as follows:</a:t>
            </a:r>
          </a:p>
        </p:txBody>
      </p:sp>
    </p:spTree>
    <p:extLst>
      <p:ext uri="{BB962C8B-B14F-4D97-AF65-F5344CB8AC3E}">
        <p14:creationId xmlns:p14="http://schemas.microsoft.com/office/powerpoint/2010/main" val="41690090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43</a:t>
            </a:fld>
            <a:endParaRPr lang="en-US" dirty="0"/>
          </a:p>
        </p:txBody>
      </p:sp>
      <p:sp>
        <p:nvSpPr>
          <p:cNvPr id="10" name="TextBox 9">
            <a:extLst>
              <a:ext uri="{FF2B5EF4-FFF2-40B4-BE49-F238E27FC236}">
                <a16:creationId xmlns:a16="http://schemas.microsoft.com/office/drawing/2014/main" id="{0E22B731-DCF6-4565-9DDE-2A3E4651330B}"/>
              </a:ext>
            </a:extLst>
          </p:cNvPr>
          <p:cNvSpPr txBox="1"/>
          <p:nvPr/>
        </p:nvSpPr>
        <p:spPr>
          <a:xfrm>
            <a:off x="-48455" y="1508587"/>
            <a:ext cx="5960995" cy="4693593"/>
          </a:xfrm>
          <a:prstGeom prst="rect">
            <a:avLst/>
          </a:prstGeom>
          <a:noFill/>
        </p:spPr>
        <p:txBody>
          <a:bodyPr wrap="square">
            <a:spAutoFit/>
          </a:bodyPr>
          <a:lstStyle/>
          <a:p>
            <a:pPr algn="just">
              <a:buClr>
                <a:srgbClr val="973735"/>
              </a:buClr>
              <a:buSzPct val="50000"/>
              <a:tabLst>
                <a:tab pos="241300" algn="l"/>
              </a:tabLst>
              <a:defRPr/>
            </a:pPr>
            <a:r>
              <a:rPr lang="en-US" sz="2300">
                <a:solidFill>
                  <a:srgbClr val="111111"/>
                </a:solidFill>
                <a:latin typeface="+mj-lt"/>
              </a:rPr>
              <a:t>1. We start the application thread by calling the M1() method</a:t>
            </a:r>
          </a:p>
          <a:p>
            <a:pPr algn="just">
              <a:buClr>
                <a:srgbClr val="973735"/>
              </a:buClr>
              <a:buSzPct val="50000"/>
              <a:tabLst>
                <a:tab pos="241300" algn="l"/>
              </a:tabLst>
              <a:defRPr/>
            </a:pPr>
            <a:r>
              <a:rPr lang="en-US" sz="2300">
                <a:solidFill>
                  <a:srgbClr val="111111"/>
                </a:solidFill>
                <a:latin typeface="+mj-lt"/>
              </a:rPr>
              <a:t>2. At line 3, M1() calls M3() synchronously.</a:t>
            </a:r>
          </a:p>
          <a:p>
            <a:pPr algn="just">
              <a:buClr>
                <a:srgbClr val="973735"/>
              </a:buClr>
              <a:buSzPct val="50000"/>
              <a:tabLst>
                <a:tab pos="241300" algn="l"/>
              </a:tabLst>
              <a:defRPr/>
            </a:pPr>
            <a:r>
              <a:rPr lang="en-US" sz="2300">
                <a:solidFill>
                  <a:srgbClr val="111111"/>
                </a:solidFill>
                <a:latin typeface="+mj-lt"/>
              </a:rPr>
              <a:t>3. The moment the M2() method is called, the control execution transfers to the M1() method</a:t>
            </a:r>
          </a:p>
          <a:p>
            <a:pPr algn="just">
              <a:buClr>
                <a:srgbClr val="973735"/>
              </a:buClr>
              <a:buSzPct val="50000"/>
              <a:tabLst>
                <a:tab pos="241300" algn="l"/>
              </a:tabLst>
              <a:defRPr/>
            </a:pPr>
            <a:r>
              <a:rPr lang="en-US" sz="2300">
                <a:solidFill>
                  <a:srgbClr val="111111"/>
                </a:solidFill>
                <a:latin typeface="+mj-lt"/>
              </a:rPr>
              <a:t>4. Once the called method (M2) is finished, the control returns to the main thread, which executes the rest of the code in M1(), that is, lines 4 and 5</a:t>
            </a:r>
          </a:p>
          <a:p>
            <a:pPr algn="just">
              <a:buClr>
                <a:srgbClr val="973735"/>
              </a:buClr>
              <a:buSzPct val="50000"/>
              <a:tabLst>
                <a:tab pos="241300" algn="l"/>
              </a:tabLst>
              <a:defRPr/>
            </a:pPr>
            <a:r>
              <a:rPr lang="en-US" sz="2300">
                <a:solidFill>
                  <a:srgbClr val="111111"/>
                </a:solidFill>
                <a:latin typeface="+mj-lt"/>
              </a:rPr>
              <a:t>5. The same thing happens on line 5 with a call to M2. Line 6 executes when M2 has finished</a:t>
            </a:r>
          </a:p>
        </p:txBody>
      </p:sp>
      <p:pic>
        <p:nvPicPr>
          <p:cNvPr id="13" name="Picture 12">
            <a:extLst>
              <a:ext uri="{FF2B5EF4-FFF2-40B4-BE49-F238E27FC236}">
                <a16:creationId xmlns:a16="http://schemas.microsoft.com/office/drawing/2014/main" id="{2D41DC51-8EF2-4415-94F5-651D5D5B8664}"/>
              </a:ext>
            </a:extLst>
          </p:cNvPr>
          <p:cNvPicPr>
            <a:picLocks noChangeAspect="1"/>
          </p:cNvPicPr>
          <p:nvPr/>
        </p:nvPicPr>
        <p:blipFill>
          <a:blip r:embed="rId2"/>
          <a:stretch>
            <a:fillRect/>
          </a:stretch>
        </p:blipFill>
        <p:spPr>
          <a:xfrm>
            <a:off x="5968416" y="1628775"/>
            <a:ext cx="6156581" cy="4802048"/>
          </a:xfrm>
          <a:prstGeom prst="rect">
            <a:avLst/>
          </a:prstGeom>
          <a:ln w="12700">
            <a:solidFill>
              <a:schemeClr val="accent1"/>
            </a:solidFill>
          </a:ln>
        </p:spPr>
      </p:pic>
      <p:sp>
        <p:nvSpPr>
          <p:cNvPr id="14" name="Title 1">
            <a:extLst>
              <a:ext uri="{FF2B5EF4-FFF2-40B4-BE49-F238E27FC236}">
                <a16:creationId xmlns:a16="http://schemas.microsoft.com/office/drawing/2014/main" id="{7D54A32F-71AA-4A09-98F2-24B178391B27}"/>
              </a:ext>
            </a:extLst>
          </p:cNvPr>
          <p:cNvSpPr>
            <a:spLocks noGrp="1"/>
          </p:cNvSpPr>
          <p:nvPr>
            <p:ph type="title"/>
          </p:nvPr>
        </p:nvSpPr>
        <p:spPr>
          <a:xfrm>
            <a:off x="396763" y="720006"/>
            <a:ext cx="11669341" cy="575433"/>
          </a:xfrm>
        </p:spPr>
        <p:txBody>
          <a:bodyPr>
            <a:noAutofit/>
          </a:bodyPr>
          <a:lstStyle/>
          <a:p>
            <a:r>
              <a:rPr lang="en-US" sz="3800" b="1"/>
              <a:t>Understanding Synchronous Program Execution</a:t>
            </a:r>
          </a:p>
        </p:txBody>
      </p:sp>
    </p:spTree>
    <p:extLst>
      <p:ext uri="{BB962C8B-B14F-4D97-AF65-F5344CB8AC3E}">
        <p14:creationId xmlns:p14="http://schemas.microsoft.com/office/powerpoint/2010/main" val="8742755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44</a:t>
            </a:fld>
            <a:endParaRPr lang="en-US" dirty="0"/>
          </a:p>
        </p:txBody>
      </p:sp>
      <p:sp>
        <p:nvSpPr>
          <p:cNvPr id="10" name="TextBox 9">
            <a:extLst>
              <a:ext uri="{FF2B5EF4-FFF2-40B4-BE49-F238E27FC236}">
                <a16:creationId xmlns:a16="http://schemas.microsoft.com/office/drawing/2014/main" id="{0E22B731-DCF6-4565-9DDE-2A3E4651330B}"/>
              </a:ext>
            </a:extLst>
          </p:cNvPr>
          <p:cNvSpPr txBox="1"/>
          <p:nvPr/>
        </p:nvSpPr>
        <p:spPr>
          <a:xfrm>
            <a:off x="-48456" y="1347222"/>
            <a:ext cx="12240455" cy="3293209"/>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The asynchronous model allows us to execute multiple tasks concurrently. If we call a method asynchronously, the method is executed in the background while the thread that is called returns immediately and executes the next line of code</a:t>
            </a:r>
          </a:p>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The asynchronous method may or may not create a thread, depending on the type of task we're dealing with</a:t>
            </a:r>
          </a:p>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When the asynchronous method finishes, it returns the result to the program via callbacks. An asynchronous method can be void, in which case we don't need to specify callbacks</a:t>
            </a:r>
          </a:p>
        </p:txBody>
      </p:sp>
      <p:sp>
        <p:nvSpPr>
          <p:cNvPr id="14" name="Title 1">
            <a:extLst>
              <a:ext uri="{FF2B5EF4-FFF2-40B4-BE49-F238E27FC236}">
                <a16:creationId xmlns:a16="http://schemas.microsoft.com/office/drawing/2014/main" id="{7D54A32F-71AA-4A09-98F2-24B178391B27}"/>
              </a:ext>
            </a:extLst>
          </p:cNvPr>
          <p:cNvSpPr>
            <a:spLocks noGrp="1"/>
          </p:cNvSpPr>
          <p:nvPr>
            <p:ph type="title"/>
          </p:nvPr>
        </p:nvSpPr>
        <p:spPr>
          <a:xfrm>
            <a:off x="396763" y="720006"/>
            <a:ext cx="11669341" cy="575433"/>
          </a:xfrm>
        </p:spPr>
        <p:txBody>
          <a:bodyPr>
            <a:noAutofit/>
          </a:bodyPr>
          <a:lstStyle/>
          <a:p>
            <a:r>
              <a:rPr lang="en-US" sz="3800" b="1"/>
              <a:t>Understanding Asynchronous Program Execution</a:t>
            </a:r>
          </a:p>
        </p:txBody>
      </p:sp>
      <p:sp>
        <p:nvSpPr>
          <p:cNvPr id="7" name="TextBox 6">
            <a:extLst>
              <a:ext uri="{FF2B5EF4-FFF2-40B4-BE49-F238E27FC236}">
                <a16:creationId xmlns:a16="http://schemas.microsoft.com/office/drawing/2014/main" id="{7E17C4A6-3133-4ED9-B147-EAB0848D5BF1}"/>
              </a:ext>
            </a:extLst>
          </p:cNvPr>
          <p:cNvSpPr txBox="1"/>
          <p:nvPr/>
        </p:nvSpPr>
        <p:spPr>
          <a:xfrm>
            <a:off x="-48457" y="4486465"/>
            <a:ext cx="12240455" cy="2023631"/>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The patterns were supported to perform I/O bound and compute-bound operations by .NET:</a:t>
            </a:r>
          </a:p>
          <a:p>
            <a:pPr marL="514350" indent="-230188" algn="just">
              <a:spcBef>
                <a:spcPts val="300"/>
              </a:spcBef>
              <a:spcAft>
                <a:spcPts val="300"/>
              </a:spcAft>
              <a:buClr>
                <a:srgbClr val="973735"/>
              </a:buClr>
              <a:buSzPct val="70000"/>
              <a:buFont typeface="Wingdings" panose="05000000000000000000" pitchFamily="2" charset="2"/>
              <a:buChar char="§"/>
              <a:tabLst>
                <a:tab pos="241300" algn="l"/>
              </a:tabLst>
              <a:defRPr/>
            </a:pPr>
            <a:r>
              <a:rPr lang="en-US" sz="2200"/>
              <a:t>Asynchronous Programming Model (</a:t>
            </a:r>
            <a:r>
              <a:rPr lang="en-US" sz="2200" b="1"/>
              <a:t>APM</a:t>
            </a:r>
            <a:r>
              <a:rPr lang="en-US" sz="2200"/>
              <a:t>): Using Delegate.BeginInvoke is no longer supported in .NET Core</a:t>
            </a:r>
          </a:p>
          <a:p>
            <a:pPr marL="514350" indent="-230188" algn="just">
              <a:spcBef>
                <a:spcPts val="300"/>
              </a:spcBef>
              <a:spcAft>
                <a:spcPts val="300"/>
              </a:spcAft>
              <a:buClr>
                <a:srgbClr val="973735"/>
              </a:buClr>
              <a:buSzPct val="70000"/>
              <a:buFont typeface="Wingdings" panose="05000000000000000000" pitchFamily="2" charset="2"/>
              <a:buChar char="§"/>
              <a:tabLst>
                <a:tab pos="241300" algn="l"/>
              </a:tabLst>
              <a:defRPr/>
            </a:pPr>
            <a:r>
              <a:rPr lang="en-US" sz="2200"/>
              <a:t>Event-Based Asynchronous Pattern (</a:t>
            </a:r>
            <a:r>
              <a:rPr lang="en-US" sz="2200" b="1"/>
              <a:t>EAP</a:t>
            </a:r>
            <a:r>
              <a:rPr lang="en-US" sz="2200"/>
              <a:t>) and The Task-Based Asynchronous Pattern (</a:t>
            </a:r>
            <a:r>
              <a:rPr lang="en-US" sz="2200" b="1"/>
              <a:t>TAP</a:t>
            </a:r>
            <a:r>
              <a:rPr lang="en-US" sz="2200"/>
              <a:t>)</a:t>
            </a:r>
          </a:p>
        </p:txBody>
      </p:sp>
    </p:spTree>
    <p:extLst>
      <p:ext uri="{BB962C8B-B14F-4D97-AF65-F5344CB8AC3E}">
        <p14:creationId xmlns:p14="http://schemas.microsoft.com/office/powerpoint/2010/main" val="21792189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45</a:t>
            </a:fld>
            <a:endParaRPr lang="en-US" dirty="0"/>
          </a:p>
        </p:txBody>
      </p:sp>
      <p:sp>
        <p:nvSpPr>
          <p:cNvPr id="10" name="TextBox 9">
            <a:extLst>
              <a:ext uri="{FF2B5EF4-FFF2-40B4-BE49-F238E27FC236}">
                <a16:creationId xmlns:a16="http://schemas.microsoft.com/office/drawing/2014/main" id="{0E22B731-DCF6-4565-9DDE-2A3E4651330B}"/>
              </a:ext>
            </a:extLst>
          </p:cNvPr>
          <p:cNvSpPr txBox="1"/>
          <p:nvPr/>
        </p:nvSpPr>
        <p:spPr>
          <a:xfrm>
            <a:off x="-57150" y="2105592"/>
            <a:ext cx="6953250" cy="4293483"/>
          </a:xfrm>
          <a:prstGeom prst="rect">
            <a:avLst/>
          </a:prstGeom>
          <a:noFill/>
        </p:spPr>
        <p:txBody>
          <a:bodyPr wrap="square">
            <a:spAutoFit/>
          </a:bodyPr>
          <a:lstStyle/>
          <a:p>
            <a:pPr algn="just">
              <a:spcBef>
                <a:spcPts val="300"/>
              </a:spcBef>
              <a:spcAft>
                <a:spcPts val="300"/>
              </a:spcAft>
              <a:buClr>
                <a:srgbClr val="973735"/>
              </a:buClr>
              <a:buSzPct val="50000"/>
              <a:tabLst>
                <a:tab pos="241300" algn="l"/>
              </a:tabLst>
              <a:defRPr/>
            </a:pPr>
            <a:r>
              <a:rPr lang="en-US" sz="2300">
                <a:solidFill>
                  <a:srgbClr val="111111"/>
                </a:solidFill>
                <a:latin typeface="+mj-lt"/>
              </a:rPr>
              <a:t>1. While executing M1(), the caller thread makes asynchronous calls to M2()</a:t>
            </a:r>
          </a:p>
          <a:p>
            <a:pPr algn="just">
              <a:spcBef>
                <a:spcPts val="300"/>
              </a:spcBef>
              <a:spcAft>
                <a:spcPts val="300"/>
              </a:spcAft>
              <a:buClr>
                <a:srgbClr val="973735"/>
              </a:buClr>
              <a:buSzPct val="50000"/>
              <a:tabLst>
                <a:tab pos="241300" algn="l"/>
              </a:tabLst>
              <a:defRPr/>
            </a:pPr>
            <a:r>
              <a:rPr lang="en-US" sz="2300">
                <a:solidFill>
                  <a:srgbClr val="111111"/>
                </a:solidFill>
                <a:latin typeface="+mj-lt"/>
              </a:rPr>
              <a:t>2. The caller thread provides a callback function, say, M3(), while calling M2()</a:t>
            </a:r>
          </a:p>
          <a:p>
            <a:pPr algn="just">
              <a:spcBef>
                <a:spcPts val="300"/>
              </a:spcBef>
              <a:spcAft>
                <a:spcPts val="300"/>
              </a:spcAft>
              <a:buClr>
                <a:srgbClr val="973735"/>
              </a:buClr>
              <a:buSzPct val="50000"/>
              <a:tabLst>
                <a:tab pos="241300" algn="l"/>
              </a:tabLst>
              <a:defRPr/>
            </a:pPr>
            <a:r>
              <a:rPr lang="en-US" sz="2300">
                <a:solidFill>
                  <a:srgbClr val="111111"/>
                </a:solidFill>
                <a:latin typeface="+mj-lt"/>
              </a:rPr>
              <a:t>3. The caller thread doesn't wait for M2() to finish; instead, it finishes the rest of the code in M1() (if there is any to finish)</a:t>
            </a:r>
          </a:p>
          <a:p>
            <a:pPr algn="just">
              <a:spcBef>
                <a:spcPts val="300"/>
              </a:spcBef>
              <a:spcAft>
                <a:spcPts val="300"/>
              </a:spcAft>
              <a:buClr>
                <a:srgbClr val="973735"/>
              </a:buClr>
              <a:buSzPct val="50000"/>
              <a:tabLst>
                <a:tab pos="241300" algn="l"/>
              </a:tabLst>
              <a:defRPr/>
            </a:pPr>
            <a:r>
              <a:rPr lang="en-US" sz="2300">
                <a:solidFill>
                  <a:srgbClr val="111111"/>
                </a:solidFill>
                <a:latin typeface="+mj-lt"/>
              </a:rPr>
              <a:t>4. M2() will be executed by the CPU either instantly in a separate thread or at a later date (period)</a:t>
            </a:r>
          </a:p>
          <a:p>
            <a:pPr algn="just">
              <a:spcBef>
                <a:spcPts val="300"/>
              </a:spcBef>
              <a:spcAft>
                <a:spcPts val="300"/>
              </a:spcAft>
              <a:buClr>
                <a:srgbClr val="973735"/>
              </a:buClr>
              <a:buSzPct val="50000"/>
              <a:tabLst>
                <a:tab pos="241300" algn="l"/>
              </a:tabLst>
              <a:defRPr/>
            </a:pPr>
            <a:r>
              <a:rPr lang="en-US" sz="2300">
                <a:solidFill>
                  <a:srgbClr val="111111"/>
                </a:solidFill>
                <a:latin typeface="+mj-lt"/>
              </a:rPr>
              <a:t>5. Once M2() finishes, M3() is called, which receives output from M2() and processes it</a:t>
            </a:r>
          </a:p>
        </p:txBody>
      </p:sp>
      <p:sp>
        <p:nvSpPr>
          <p:cNvPr id="14" name="Title 1">
            <a:extLst>
              <a:ext uri="{FF2B5EF4-FFF2-40B4-BE49-F238E27FC236}">
                <a16:creationId xmlns:a16="http://schemas.microsoft.com/office/drawing/2014/main" id="{7D54A32F-71AA-4A09-98F2-24B178391B27}"/>
              </a:ext>
            </a:extLst>
          </p:cNvPr>
          <p:cNvSpPr>
            <a:spLocks noGrp="1"/>
          </p:cNvSpPr>
          <p:nvPr>
            <p:ph type="title"/>
          </p:nvPr>
        </p:nvSpPr>
        <p:spPr>
          <a:xfrm>
            <a:off x="396763" y="720006"/>
            <a:ext cx="11669341" cy="575433"/>
          </a:xfrm>
        </p:spPr>
        <p:txBody>
          <a:bodyPr>
            <a:noAutofit/>
          </a:bodyPr>
          <a:lstStyle/>
          <a:p>
            <a:r>
              <a:rPr lang="en-US" sz="3800" b="1"/>
              <a:t>Understanding Asynchronous Program Execution</a:t>
            </a:r>
          </a:p>
        </p:txBody>
      </p:sp>
      <p:pic>
        <p:nvPicPr>
          <p:cNvPr id="3" name="Picture 2">
            <a:extLst>
              <a:ext uri="{FF2B5EF4-FFF2-40B4-BE49-F238E27FC236}">
                <a16:creationId xmlns:a16="http://schemas.microsoft.com/office/drawing/2014/main" id="{4EF2AD2C-D5B6-4750-948E-B3D54D730591}"/>
              </a:ext>
            </a:extLst>
          </p:cNvPr>
          <p:cNvPicPr>
            <a:picLocks noChangeAspect="1"/>
          </p:cNvPicPr>
          <p:nvPr/>
        </p:nvPicPr>
        <p:blipFill>
          <a:blip r:embed="rId2"/>
          <a:stretch>
            <a:fillRect/>
          </a:stretch>
        </p:blipFill>
        <p:spPr>
          <a:xfrm>
            <a:off x="7055954" y="2159382"/>
            <a:ext cx="5076825" cy="4273692"/>
          </a:xfrm>
          <a:prstGeom prst="rect">
            <a:avLst/>
          </a:prstGeom>
          <a:ln w="12700">
            <a:solidFill>
              <a:schemeClr val="accent1"/>
            </a:solidFill>
          </a:ln>
        </p:spPr>
      </p:pic>
      <p:sp>
        <p:nvSpPr>
          <p:cNvPr id="8" name="TextBox 7">
            <a:extLst>
              <a:ext uri="{FF2B5EF4-FFF2-40B4-BE49-F238E27FC236}">
                <a16:creationId xmlns:a16="http://schemas.microsoft.com/office/drawing/2014/main" id="{0727B543-7B48-4947-A0D3-97233CC435AE}"/>
              </a:ext>
            </a:extLst>
          </p:cNvPr>
          <p:cNvSpPr txBox="1"/>
          <p:nvPr/>
        </p:nvSpPr>
        <p:spPr>
          <a:xfrm>
            <a:off x="-44825" y="1514446"/>
            <a:ext cx="8184777" cy="492443"/>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The example of asynchronous code as follows:</a:t>
            </a:r>
          </a:p>
        </p:txBody>
      </p:sp>
    </p:spTree>
    <p:extLst>
      <p:ext uri="{BB962C8B-B14F-4D97-AF65-F5344CB8AC3E}">
        <p14:creationId xmlns:p14="http://schemas.microsoft.com/office/powerpoint/2010/main" val="23724896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46</a:t>
            </a:fld>
            <a:endParaRPr lang="en-US" dirty="0"/>
          </a:p>
        </p:txBody>
      </p:sp>
      <p:sp>
        <p:nvSpPr>
          <p:cNvPr id="6" name="TextBox 5">
            <a:extLst>
              <a:ext uri="{FF2B5EF4-FFF2-40B4-BE49-F238E27FC236}">
                <a16:creationId xmlns:a16="http://schemas.microsoft.com/office/drawing/2014/main" id="{1E861D2B-966F-4FAA-98DE-249D70DEF569}"/>
              </a:ext>
            </a:extLst>
          </p:cNvPr>
          <p:cNvSpPr txBox="1"/>
          <p:nvPr/>
        </p:nvSpPr>
        <p:spPr>
          <a:xfrm>
            <a:off x="2763298" y="202825"/>
            <a:ext cx="6523578"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Asynchronous Demonstration - 01</a:t>
            </a:r>
          </a:p>
        </p:txBody>
      </p:sp>
      <p:sp>
        <p:nvSpPr>
          <p:cNvPr id="7" name="TextBox 6">
            <a:extLst>
              <a:ext uri="{FF2B5EF4-FFF2-40B4-BE49-F238E27FC236}">
                <a16:creationId xmlns:a16="http://schemas.microsoft.com/office/drawing/2014/main" id="{927AA22A-D9CA-463C-9149-BC0608F9DB02}"/>
              </a:ext>
            </a:extLst>
          </p:cNvPr>
          <p:cNvSpPr txBox="1"/>
          <p:nvPr/>
        </p:nvSpPr>
        <p:spPr>
          <a:xfrm>
            <a:off x="-112873" y="756823"/>
            <a:ext cx="12304873" cy="400110"/>
          </a:xfrm>
          <a:prstGeom prst="rect">
            <a:avLst/>
          </a:prstGeom>
          <a:noFill/>
        </p:spPr>
        <p:txBody>
          <a:bodyPr wrap="square">
            <a:spAutoFit/>
          </a:bodyPr>
          <a:lstStyle/>
          <a:p>
            <a:pPr marL="514350" indent="-230188" algn="just">
              <a:buClr>
                <a:srgbClr val="973735"/>
              </a:buClr>
              <a:buSzPct val="70000"/>
              <a:buFont typeface="Wingdings" panose="05000000000000000000" pitchFamily="2" charset="2"/>
              <a:buChar char="§"/>
              <a:tabLst>
                <a:tab pos="241300" algn="l"/>
              </a:tabLst>
              <a:defRPr/>
            </a:pPr>
            <a:r>
              <a:rPr lang="en-US" sz="2000"/>
              <a:t>This example demonstrates using Event-Based Asynchronous Pattern (EAP) to download a web page</a:t>
            </a:r>
          </a:p>
        </p:txBody>
      </p:sp>
      <p:pic>
        <p:nvPicPr>
          <p:cNvPr id="3" name="Picture 2">
            <a:extLst>
              <a:ext uri="{FF2B5EF4-FFF2-40B4-BE49-F238E27FC236}">
                <a16:creationId xmlns:a16="http://schemas.microsoft.com/office/drawing/2014/main" id="{343ECC9D-FCC8-4DDF-A80B-19A27E208469}"/>
              </a:ext>
            </a:extLst>
          </p:cNvPr>
          <p:cNvPicPr>
            <a:picLocks noChangeAspect="1"/>
          </p:cNvPicPr>
          <p:nvPr/>
        </p:nvPicPr>
        <p:blipFill>
          <a:blip r:embed="rId2"/>
          <a:stretch>
            <a:fillRect/>
          </a:stretch>
        </p:blipFill>
        <p:spPr>
          <a:xfrm>
            <a:off x="42103" y="1625340"/>
            <a:ext cx="5997460" cy="4275190"/>
          </a:xfrm>
          <a:prstGeom prst="rect">
            <a:avLst/>
          </a:prstGeom>
        </p:spPr>
      </p:pic>
      <p:pic>
        <p:nvPicPr>
          <p:cNvPr id="11" name="Picture 10">
            <a:extLst>
              <a:ext uri="{FF2B5EF4-FFF2-40B4-BE49-F238E27FC236}">
                <a16:creationId xmlns:a16="http://schemas.microsoft.com/office/drawing/2014/main" id="{58DCE11F-4708-414B-B064-5B17F119A50C}"/>
              </a:ext>
            </a:extLst>
          </p:cNvPr>
          <p:cNvPicPr>
            <a:picLocks noChangeAspect="1"/>
          </p:cNvPicPr>
          <p:nvPr/>
        </p:nvPicPr>
        <p:blipFill>
          <a:blip r:embed="rId3"/>
          <a:stretch>
            <a:fillRect/>
          </a:stretch>
        </p:blipFill>
        <p:spPr>
          <a:xfrm>
            <a:off x="6581541" y="1882006"/>
            <a:ext cx="5410669" cy="1546994"/>
          </a:xfrm>
          <a:prstGeom prst="rect">
            <a:avLst/>
          </a:prstGeom>
        </p:spPr>
      </p:pic>
      <p:pic>
        <p:nvPicPr>
          <p:cNvPr id="13" name="Picture 12">
            <a:extLst>
              <a:ext uri="{FF2B5EF4-FFF2-40B4-BE49-F238E27FC236}">
                <a16:creationId xmlns:a16="http://schemas.microsoft.com/office/drawing/2014/main" id="{8C0AEDA6-4E11-477B-8903-2126EE9789CB}"/>
              </a:ext>
            </a:extLst>
          </p:cNvPr>
          <p:cNvPicPr>
            <a:picLocks noChangeAspect="1"/>
          </p:cNvPicPr>
          <p:nvPr/>
        </p:nvPicPr>
        <p:blipFill>
          <a:blip r:embed="rId4"/>
          <a:stretch>
            <a:fillRect/>
          </a:stretch>
        </p:blipFill>
        <p:spPr>
          <a:xfrm>
            <a:off x="7080912" y="3660328"/>
            <a:ext cx="4581358" cy="2753185"/>
          </a:xfrm>
          <a:prstGeom prst="rect">
            <a:avLst/>
          </a:prstGeom>
        </p:spPr>
      </p:pic>
    </p:spTree>
    <p:extLst>
      <p:ext uri="{BB962C8B-B14F-4D97-AF65-F5344CB8AC3E}">
        <p14:creationId xmlns:p14="http://schemas.microsoft.com/office/powerpoint/2010/main" val="15961713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47</a:t>
            </a:fld>
            <a:endParaRPr lang="en-US" dirty="0"/>
          </a:p>
        </p:txBody>
      </p:sp>
      <p:sp>
        <p:nvSpPr>
          <p:cNvPr id="9" name="Title 1">
            <a:extLst>
              <a:ext uri="{FF2B5EF4-FFF2-40B4-BE49-F238E27FC236}">
                <a16:creationId xmlns:a16="http://schemas.microsoft.com/office/drawing/2014/main" id="{68447C58-4FFC-4219-B7A5-4DEE36B09853}"/>
              </a:ext>
            </a:extLst>
          </p:cNvPr>
          <p:cNvSpPr>
            <a:spLocks noGrp="1"/>
          </p:cNvSpPr>
          <p:nvPr>
            <p:ph type="title"/>
          </p:nvPr>
        </p:nvSpPr>
        <p:spPr>
          <a:xfrm>
            <a:off x="396763" y="720006"/>
            <a:ext cx="11669341" cy="575433"/>
          </a:xfrm>
        </p:spPr>
        <p:txBody>
          <a:bodyPr>
            <a:noAutofit/>
          </a:bodyPr>
          <a:lstStyle/>
          <a:p>
            <a:r>
              <a:rPr lang="en-US" sz="3800" b="1"/>
              <a:t>When to use Asynchronous Programming</a:t>
            </a:r>
          </a:p>
        </p:txBody>
      </p:sp>
      <p:sp>
        <p:nvSpPr>
          <p:cNvPr id="10" name="TextBox 9">
            <a:extLst>
              <a:ext uri="{FF2B5EF4-FFF2-40B4-BE49-F238E27FC236}">
                <a16:creationId xmlns:a16="http://schemas.microsoft.com/office/drawing/2014/main" id="{0E22B731-DCF6-4565-9DDE-2A3E4651330B}"/>
              </a:ext>
            </a:extLst>
          </p:cNvPr>
          <p:cNvSpPr txBox="1"/>
          <p:nvPr/>
        </p:nvSpPr>
        <p:spPr>
          <a:xfrm>
            <a:off x="-67504" y="1422034"/>
            <a:ext cx="12230929" cy="4760278"/>
          </a:xfrm>
          <a:prstGeom prst="rect">
            <a:avLst/>
          </a:prstGeom>
          <a:noFill/>
        </p:spPr>
        <p:txBody>
          <a:bodyPr wrap="square">
            <a:spAutoFit/>
          </a:bodyPr>
          <a:lstStyle/>
          <a:p>
            <a:pPr marL="342900" indent="-342900" algn="just">
              <a:spcBef>
                <a:spcPts val="1300"/>
              </a:spcBef>
              <a:spcAft>
                <a:spcPts val="1300"/>
              </a:spcAft>
              <a:buClr>
                <a:srgbClr val="973735"/>
              </a:buClr>
              <a:buSzPct val="50000"/>
              <a:buFont typeface="Wingdings" pitchFamily="2" charset="2"/>
              <a:buChar char="u"/>
              <a:tabLst>
                <a:tab pos="241300" algn="l"/>
              </a:tabLst>
              <a:defRPr/>
            </a:pPr>
            <a:r>
              <a:rPr lang="en-US" sz="2600">
                <a:solidFill>
                  <a:srgbClr val="111111"/>
                </a:solidFill>
                <a:latin typeface="+mj-lt"/>
              </a:rPr>
              <a:t>There are many situations in which Direct Memory Access (DMA) is used to access the host system or I/O operations (such as files, databases, or network access) are used, which is where processing is done by the CPU rather than the application thread</a:t>
            </a:r>
          </a:p>
          <a:p>
            <a:pPr marL="342900" indent="-342900" algn="just">
              <a:spcBef>
                <a:spcPts val="1300"/>
              </a:spcBef>
              <a:spcAft>
                <a:spcPts val="1300"/>
              </a:spcAft>
              <a:buClr>
                <a:srgbClr val="973735"/>
              </a:buClr>
              <a:buSzPct val="50000"/>
              <a:buFont typeface="Wingdings" pitchFamily="2" charset="2"/>
              <a:buChar char="u"/>
              <a:tabLst>
                <a:tab pos="241300" algn="l"/>
              </a:tabLst>
              <a:defRPr/>
            </a:pPr>
            <a:r>
              <a:rPr lang="en-US" sz="2600">
                <a:solidFill>
                  <a:srgbClr val="111111"/>
                </a:solidFill>
                <a:latin typeface="+mj-lt"/>
              </a:rPr>
              <a:t>In the preceding scenario, the calling thread makes a call to the I/O API and waits for the task to complete by moving to a blocked state. When the task is completed by the CPU, the thread is unblocked and finishes the rest of the method</a:t>
            </a:r>
          </a:p>
          <a:p>
            <a:pPr marL="342900" indent="-342900" algn="just">
              <a:spcBef>
                <a:spcPts val="1300"/>
              </a:spcBef>
              <a:spcAft>
                <a:spcPts val="1300"/>
              </a:spcAft>
              <a:buClr>
                <a:srgbClr val="973735"/>
              </a:buClr>
              <a:buSzPct val="50000"/>
              <a:buFont typeface="Wingdings" pitchFamily="2" charset="2"/>
              <a:buChar char="u"/>
              <a:tabLst>
                <a:tab pos="241300" algn="l"/>
              </a:tabLst>
              <a:defRPr/>
            </a:pPr>
            <a:r>
              <a:rPr lang="en-US" sz="2600">
                <a:solidFill>
                  <a:srgbClr val="111111"/>
                </a:solidFill>
                <a:latin typeface="+mj-lt"/>
              </a:rPr>
              <a:t>Using asynchronous methods, we can improve the application's performance and responsiveness. We can also execute a method via a different thread</a:t>
            </a:r>
          </a:p>
        </p:txBody>
      </p:sp>
    </p:spTree>
    <p:extLst>
      <p:ext uri="{BB962C8B-B14F-4D97-AF65-F5344CB8AC3E}">
        <p14:creationId xmlns:p14="http://schemas.microsoft.com/office/powerpoint/2010/main" val="20087849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48</a:t>
            </a:fld>
            <a:endParaRPr lang="en-US" dirty="0"/>
          </a:p>
        </p:txBody>
      </p:sp>
      <p:sp>
        <p:nvSpPr>
          <p:cNvPr id="9" name="Title 1">
            <a:extLst>
              <a:ext uri="{FF2B5EF4-FFF2-40B4-BE49-F238E27FC236}">
                <a16:creationId xmlns:a16="http://schemas.microsoft.com/office/drawing/2014/main" id="{68447C58-4FFC-4219-B7A5-4DEE36B09853}"/>
              </a:ext>
            </a:extLst>
          </p:cNvPr>
          <p:cNvSpPr>
            <a:spLocks noGrp="1"/>
          </p:cNvSpPr>
          <p:nvPr>
            <p:ph type="title"/>
          </p:nvPr>
        </p:nvSpPr>
        <p:spPr>
          <a:xfrm>
            <a:off x="396763" y="720006"/>
            <a:ext cx="11669341" cy="575433"/>
          </a:xfrm>
        </p:spPr>
        <p:txBody>
          <a:bodyPr>
            <a:noAutofit/>
          </a:bodyPr>
          <a:lstStyle/>
          <a:p>
            <a:r>
              <a:rPr lang="en-US" sz="3800" b="1"/>
              <a:t>Introducing async and await</a:t>
            </a:r>
          </a:p>
        </p:txBody>
      </p:sp>
      <p:sp>
        <p:nvSpPr>
          <p:cNvPr id="10" name="TextBox 9">
            <a:extLst>
              <a:ext uri="{FF2B5EF4-FFF2-40B4-BE49-F238E27FC236}">
                <a16:creationId xmlns:a16="http://schemas.microsoft.com/office/drawing/2014/main" id="{0E22B731-DCF6-4565-9DDE-2A3E4651330B}"/>
              </a:ext>
            </a:extLst>
          </p:cNvPr>
          <p:cNvSpPr txBox="1"/>
          <p:nvPr/>
        </p:nvSpPr>
        <p:spPr>
          <a:xfrm>
            <a:off x="-57979" y="1374409"/>
            <a:ext cx="12230929" cy="2569934"/>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async</a:t>
            </a:r>
            <a:r>
              <a:rPr lang="en-US" sz="2600">
                <a:solidFill>
                  <a:srgbClr val="111111"/>
                </a:solidFill>
                <a:latin typeface="+mj-lt"/>
              </a:rPr>
              <a:t> and </a:t>
            </a:r>
            <a:r>
              <a:rPr lang="en-US" sz="2600" b="1">
                <a:solidFill>
                  <a:srgbClr val="111111"/>
                </a:solidFill>
                <a:latin typeface="+mj-lt"/>
              </a:rPr>
              <a:t>await</a:t>
            </a:r>
            <a:r>
              <a:rPr lang="en-US" sz="2600">
                <a:solidFill>
                  <a:srgbClr val="111111"/>
                </a:solidFill>
                <a:latin typeface="+mj-lt"/>
              </a:rPr>
              <a:t> are two very popular keywords among .NET Core developers writing asynchronous code with the new asynchronous APIs provided by .NET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a:t>
            </a:r>
            <a:r>
              <a:rPr lang="en-US" sz="2600" b="1">
                <a:solidFill>
                  <a:srgbClr val="111111"/>
                </a:solidFill>
                <a:latin typeface="+mj-lt"/>
              </a:rPr>
              <a:t>async</a:t>
            </a:r>
            <a:r>
              <a:rPr lang="en-US" sz="2600">
                <a:solidFill>
                  <a:srgbClr val="111111"/>
                </a:solidFill>
                <a:latin typeface="+mj-lt"/>
              </a:rPr>
              <a:t> and </a:t>
            </a:r>
            <a:r>
              <a:rPr lang="en-US" sz="2600" b="1">
                <a:solidFill>
                  <a:srgbClr val="111111"/>
                </a:solidFill>
                <a:latin typeface="+mj-lt"/>
              </a:rPr>
              <a:t>await</a:t>
            </a:r>
            <a:r>
              <a:rPr lang="en-US" sz="2600">
                <a:solidFill>
                  <a:srgbClr val="111111"/>
                </a:solidFill>
                <a:latin typeface="+mj-lt"/>
              </a:rPr>
              <a:t> keywords in C# are the heart of async programming. By using those two keywords, we can use resources in .NET Framework, .NET Core, or the Windows Runtime to create an asynchronous method almost as easily as we create a synchronous method</a:t>
            </a:r>
          </a:p>
        </p:txBody>
      </p:sp>
      <p:pic>
        <p:nvPicPr>
          <p:cNvPr id="12" name="Picture 11">
            <a:extLst>
              <a:ext uri="{FF2B5EF4-FFF2-40B4-BE49-F238E27FC236}">
                <a16:creationId xmlns:a16="http://schemas.microsoft.com/office/drawing/2014/main" id="{320E5FC5-12C1-4B8F-813D-A98DC7EF2070}"/>
              </a:ext>
            </a:extLst>
          </p:cNvPr>
          <p:cNvPicPr>
            <a:picLocks noChangeAspect="1"/>
          </p:cNvPicPr>
          <p:nvPr/>
        </p:nvPicPr>
        <p:blipFill>
          <a:blip r:embed="rId3"/>
          <a:stretch>
            <a:fillRect/>
          </a:stretch>
        </p:blipFill>
        <p:spPr>
          <a:xfrm>
            <a:off x="6178805" y="3955894"/>
            <a:ext cx="6032246" cy="2492990"/>
          </a:xfrm>
          <a:prstGeom prst="rect">
            <a:avLst/>
          </a:prstGeom>
        </p:spPr>
      </p:pic>
      <p:sp>
        <p:nvSpPr>
          <p:cNvPr id="13" name="TextBox 12">
            <a:extLst>
              <a:ext uri="{FF2B5EF4-FFF2-40B4-BE49-F238E27FC236}">
                <a16:creationId xmlns:a16="http://schemas.microsoft.com/office/drawing/2014/main" id="{1B242357-D1C8-47EE-8B19-4AB88EA3AAE7}"/>
              </a:ext>
            </a:extLst>
          </p:cNvPr>
          <p:cNvSpPr txBox="1"/>
          <p:nvPr/>
        </p:nvSpPr>
        <p:spPr>
          <a:xfrm>
            <a:off x="0" y="3901124"/>
            <a:ext cx="6172200" cy="1292662"/>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Asynchronous methods that we define by using the </a:t>
            </a:r>
            <a:r>
              <a:rPr lang="en-US" sz="2600" b="1">
                <a:solidFill>
                  <a:srgbClr val="111111"/>
                </a:solidFill>
                <a:latin typeface="+mj-lt"/>
              </a:rPr>
              <a:t>async</a:t>
            </a:r>
            <a:r>
              <a:rPr lang="en-US" sz="2600">
                <a:solidFill>
                  <a:srgbClr val="111111"/>
                </a:solidFill>
                <a:latin typeface="+mj-lt"/>
              </a:rPr>
              <a:t> keyword are referred to as </a:t>
            </a:r>
            <a:r>
              <a:rPr lang="en-US" sz="2600" b="1">
                <a:solidFill>
                  <a:srgbClr val="111111"/>
                </a:solidFill>
                <a:latin typeface="+mj-lt"/>
              </a:rPr>
              <a:t>async</a:t>
            </a:r>
            <a:r>
              <a:rPr lang="en-US" sz="2600">
                <a:solidFill>
                  <a:srgbClr val="111111"/>
                </a:solidFill>
                <a:latin typeface="+mj-lt"/>
              </a:rPr>
              <a:t> </a:t>
            </a:r>
            <a:r>
              <a:rPr lang="en-US" sz="2600" b="1">
                <a:solidFill>
                  <a:srgbClr val="111111"/>
                </a:solidFill>
                <a:latin typeface="+mj-lt"/>
              </a:rPr>
              <a:t>methods</a:t>
            </a:r>
          </a:p>
        </p:txBody>
      </p:sp>
    </p:spTree>
    <p:extLst>
      <p:ext uri="{BB962C8B-B14F-4D97-AF65-F5344CB8AC3E}">
        <p14:creationId xmlns:p14="http://schemas.microsoft.com/office/powerpoint/2010/main" val="37270450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49</a:t>
            </a:fld>
            <a:endParaRPr lang="en-US" dirty="0"/>
          </a:p>
        </p:txBody>
      </p:sp>
      <p:sp>
        <p:nvSpPr>
          <p:cNvPr id="9" name="Title 1">
            <a:extLst>
              <a:ext uri="{FF2B5EF4-FFF2-40B4-BE49-F238E27FC236}">
                <a16:creationId xmlns:a16="http://schemas.microsoft.com/office/drawing/2014/main" id="{68447C58-4FFC-4219-B7A5-4DEE36B09853}"/>
              </a:ext>
            </a:extLst>
          </p:cNvPr>
          <p:cNvSpPr>
            <a:spLocks noGrp="1"/>
          </p:cNvSpPr>
          <p:nvPr>
            <p:ph type="title"/>
          </p:nvPr>
        </p:nvSpPr>
        <p:spPr>
          <a:xfrm>
            <a:off x="396763" y="720006"/>
            <a:ext cx="11669341" cy="575433"/>
          </a:xfrm>
        </p:spPr>
        <p:txBody>
          <a:bodyPr>
            <a:noAutofit/>
          </a:bodyPr>
          <a:lstStyle/>
          <a:p>
            <a:r>
              <a:rPr lang="en-US" sz="3800" b="1"/>
              <a:t>Introducing async and await</a:t>
            </a:r>
          </a:p>
        </p:txBody>
      </p:sp>
      <p:sp>
        <p:nvSpPr>
          <p:cNvPr id="10" name="TextBox 9">
            <a:extLst>
              <a:ext uri="{FF2B5EF4-FFF2-40B4-BE49-F238E27FC236}">
                <a16:creationId xmlns:a16="http://schemas.microsoft.com/office/drawing/2014/main" id="{0E22B731-DCF6-4565-9DDE-2A3E4651330B}"/>
              </a:ext>
            </a:extLst>
          </p:cNvPr>
          <p:cNvSpPr txBox="1"/>
          <p:nvPr/>
        </p:nvSpPr>
        <p:spPr>
          <a:xfrm>
            <a:off x="2816373" y="6084663"/>
            <a:ext cx="6223932" cy="369332"/>
          </a:xfrm>
          <a:prstGeom prst="rect">
            <a:avLst/>
          </a:prstGeom>
          <a:noFill/>
        </p:spPr>
        <p:txBody>
          <a:bodyPr wrap="square">
            <a:spAutoFit/>
          </a:bodyPr>
          <a:lstStyle/>
          <a:p>
            <a:pPr algn="just">
              <a:spcBef>
                <a:spcPts val="300"/>
              </a:spcBef>
              <a:spcAft>
                <a:spcPts val="300"/>
              </a:spcAft>
              <a:buClr>
                <a:srgbClr val="973735"/>
              </a:buClr>
              <a:buSzPct val="50000"/>
              <a:tabLst>
                <a:tab pos="241300" algn="l"/>
              </a:tabLst>
              <a:defRPr/>
            </a:pPr>
            <a:r>
              <a:rPr lang="en-US" b="1">
                <a:solidFill>
                  <a:srgbClr val="111111"/>
                </a:solidFill>
                <a:latin typeface="+mj-lt"/>
              </a:rPr>
              <a:t>The diagram shows what happens in an async method</a:t>
            </a:r>
          </a:p>
        </p:txBody>
      </p:sp>
      <p:pic>
        <p:nvPicPr>
          <p:cNvPr id="1026" name="Picture 2">
            <a:extLst>
              <a:ext uri="{FF2B5EF4-FFF2-40B4-BE49-F238E27FC236}">
                <a16:creationId xmlns:a16="http://schemas.microsoft.com/office/drawing/2014/main" id="{5164D9A3-726D-4BDD-B74A-64E8F49458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6523" y="1307053"/>
            <a:ext cx="9365901" cy="4767562"/>
          </a:xfrm>
          <a:prstGeom prst="rect">
            <a:avLst/>
          </a:prstGeom>
          <a:noFill/>
          <a:ln w="12700">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018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49160" y="1433922"/>
            <a:ext cx="12151514" cy="4893647"/>
          </a:xfrm>
          <a:prstGeom prst="rect">
            <a:avLst/>
          </a:prstGeom>
          <a:noFill/>
        </p:spPr>
        <p:txBody>
          <a:bodyPr wrap="square">
            <a:spAutoFit/>
          </a:bodyPr>
          <a:lstStyle/>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a:solidFill>
                  <a:srgbClr val="111111"/>
                </a:solidFill>
                <a:latin typeface="+mj-lt"/>
              </a:rPr>
              <a:t>Systems with multiple processors are a solution to von Neumann's bottleneck</a:t>
            </a:r>
          </a:p>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a:t>There are two basic procedures to distribute tasks in systems with multiple processors:</a:t>
            </a:r>
          </a:p>
          <a:p>
            <a:pPr marL="514350" indent="-230188" algn="just">
              <a:spcBef>
                <a:spcPts val="1000"/>
              </a:spcBef>
              <a:spcAft>
                <a:spcPts val="1000"/>
              </a:spcAft>
              <a:buClr>
                <a:srgbClr val="973735"/>
              </a:buClr>
              <a:buSzPct val="70000"/>
              <a:buFont typeface="Wingdings" panose="05000000000000000000" pitchFamily="2" charset="2"/>
              <a:buChar char="§"/>
              <a:tabLst>
                <a:tab pos="241300" algn="l"/>
              </a:tabLst>
              <a:defRPr/>
            </a:pPr>
            <a:r>
              <a:rPr lang="en-US" sz="2300" b="1"/>
              <a:t>Symmetrical multiprocessing (SMP)</a:t>
            </a:r>
            <a:r>
              <a:rPr lang="en-US" sz="2300"/>
              <a:t>: Any available processor or core can execute tasks. The most used and efficient one is n-way symmetrical multiprocessing, where n is the number of installed processors. With this procedure, each processor can execute a task isolated from the rest and also when a particular software is not optimized for multiprocessing systems</a:t>
            </a:r>
          </a:p>
          <a:p>
            <a:pPr marL="514350" indent="-230188" algn="just">
              <a:spcBef>
                <a:spcPts val="1000"/>
              </a:spcBef>
              <a:spcAft>
                <a:spcPts val="1000"/>
              </a:spcAft>
              <a:buClr>
                <a:srgbClr val="973735"/>
              </a:buClr>
              <a:buSzPct val="70000"/>
              <a:buFont typeface="Wingdings" panose="05000000000000000000" pitchFamily="2" charset="2"/>
              <a:buChar char="§"/>
              <a:tabLst>
                <a:tab pos="241300" algn="l"/>
              </a:tabLst>
              <a:defRPr/>
            </a:pPr>
            <a:r>
              <a:rPr lang="en-US" sz="2300" b="1"/>
              <a:t>Asymmetrical multiprocessing (AMP or ASMP)</a:t>
            </a:r>
            <a:r>
              <a:rPr lang="en-US" sz="2300"/>
              <a:t>: Usually, one processor acts as the main processor. It works as a manager and is in charge of distributing the tasks to the other available processors, using different kinds of algorithms for this purpose</a:t>
            </a:r>
          </a:p>
        </p:txBody>
      </p:sp>
      <p:sp>
        <p:nvSpPr>
          <p:cNvPr id="8" name="Title 1">
            <a:extLst>
              <a:ext uri="{FF2B5EF4-FFF2-40B4-BE49-F238E27FC236}">
                <a16:creationId xmlns:a16="http://schemas.microsoft.com/office/drawing/2014/main" id="{9FB2737D-BDDD-48E0-814B-AABD75937F7F}"/>
              </a:ext>
            </a:extLst>
          </p:cNvPr>
          <p:cNvSpPr>
            <a:spLocks noGrp="1"/>
          </p:cNvSpPr>
          <p:nvPr>
            <p:ph type="title"/>
          </p:nvPr>
        </p:nvSpPr>
        <p:spPr>
          <a:xfrm>
            <a:off x="396763" y="720006"/>
            <a:ext cx="11500269" cy="575433"/>
          </a:xfrm>
        </p:spPr>
        <p:txBody>
          <a:bodyPr>
            <a:noAutofit/>
          </a:bodyPr>
          <a:lstStyle/>
          <a:p>
            <a:r>
              <a:rPr lang="en-US" sz="4000" b="1"/>
              <a:t>Understanding Multiprocessor Systems</a:t>
            </a:r>
            <a:endParaRPr lang="en-US" sz="4000" b="1" dirty="0"/>
          </a:p>
        </p:txBody>
      </p:sp>
    </p:spTree>
    <p:extLst>
      <p:ext uri="{BB962C8B-B14F-4D97-AF65-F5344CB8AC3E}">
        <p14:creationId xmlns:p14="http://schemas.microsoft.com/office/powerpoint/2010/main" val="14944101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50</a:t>
            </a:fld>
            <a:endParaRPr lang="en-US" dirty="0"/>
          </a:p>
        </p:txBody>
      </p:sp>
      <p:sp>
        <p:nvSpPr>
          <p:cNvPr id="6" name="TextBox 5">
            <a:extLst>
              <a:ext uri="{FF2B5EF4-FFF2-40B4-BE49-F238E27FC236}">
                <a16:creationId xmlns:a16="http://schemas.microsoft.com/office/drawing/2014/main" id="{1E861D2B-966F-4FAA-98DE-249D70DEF569}"/>
              </a:ext>
            </a:extLst>
          </p:cNvPr>
          <p:cNvSpPr txBox="1"/>
          <p:nvPr/>
        </p:nvSpPr>
        <p:spPr>
          <a:xfrm>
            <a:off x="2763298" y="202825"/>
            <a:ext cx="6523578"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Asynchronous Demonstration - 02</a:t>
            </a:r>
          </a:p>
        </p:txBody>
      </p:sp>
      <p:sp>
        <p:nvSpPr>
          <p:cNvPr id="7" name="TextBox 6">
            <a:extLst>
              <a:ext uri="{FF2B5EF4-FFF2-40B4-BE49-F238E27FC236}">
                <a16:creationId xmlns:a16="http://schemas.microsoft.com/office/drawing/2014/main" id="{927AA22A-D9CA-463C-9149-BC0608F9DB02}"/>
              </a:ext>
            </a:extLst>
          </p:cNvPr>
          <p:cNvSpPr txBox="1"/>
          <p:nvPr/>
        </p:nvSpPr>
        <p:spPr>
          <a:xfrm>
            <a:off x="-112873" y="756823"/>
            <a:ext cx="12304873" cy="400110"/>
          </a:xfrm>
          <a:prstGeom prst="rect">
            <a:avLst/>
          </a:prstGeom>
          <a:noFill/>
        </p:spPr>
        <p:txBody>
          <a:bodyPr wrap="square">
            <a:spAutoFit/>
          </a:bodyPr>
          <a:lstStyle/>
          <a:p>
            <a:pPr marL="514350" indent="-230188" algn="just">
              <a:buClr>
                <a:srgbClr val="973735"/>
              </a:buClr>
              <a:buSzPct val="70000"/>
              <a:buFont typeface="Wingdings" panose="05000000000000000000" pitchFamily="2" charset="2"/>
              <a:buChar char="§"/>
              <a:tabLst>
                <a:tab pos="241300" algn="l"/>
              </a:tabLst>
              <a:defRPr/>
            </a:pPr>
            <a:r>
              <a:rPr lang="en-US" sz="2000"/>
              <a:t>This example demonstrates using Task-Based Asynchronous Pattern (TAP)</a:t>
            </a:r>
          </a:p>
        </p:txBody>
      </p:sp>
      <p:pic>
        <p:nvPicPr>
          <p:cNvPr id="10" name="Picture 9">
            <a:extLst>
              <a:ext uri="{FF2B5EF4-FFF2-40B4-BE49-F238E27FC236}">
                <a16:creationId xmlns:a16="http://schemas.microsoft.com/office/drawing/2014/main" id="{8E8D78A8-4B16-4B78-BF33-87E6EC8450B9}"/>
              </a:ext>
            </a:extLst>
          </p:cNvPr>
          <p:cNvPicPr>
            <a:picLocks noChangeAspect="1"/>
          </p:cNvPicPr>
          <p:nvPr/>
        </p:nvPicPr>
        <p:blipFill>
          <a:blip r:embed="rId2"/>
          <a:stretch>
            <a:fillRect/>
          </a:stretch>
        </p:blipFill>
        <p:spPr>
          <a:xfrm>
            <a:off x="519790" y="1156933"/>
            <a:ext cx="4895980" cy="5019825"/>
          </a:xfrm>
          <a:prstGeom prst="rect">
            <a:avLst/>
          </a:prstGeom>
        </p:spPr>
      </p:pic>
      <p:pic>
        <p:nvPicPr>
          <p:cNvPr id="14" name="Picture 13">
            <a:extLst>
              <a:ext uri="{FF2B5EF4-FFF2-40B4-BE49-F238E27FC236}">
                <a16:creationId xmlns:a16="http://schemas.microsoft.com/office/drawing/2014/main" id="{8ADF3222-7E97-4B82-AF27-3E067F48D444}"/>
              </a:ext>
            </a:extLst>
          </p:cNvPr>
          <p:cNvPicPr>
            <a:picLocks noChangeAspect="1"/>
          </p:cNvPicPr>
          <p:nvPr/>
        </p:nvPicPr>
        <p:blipFill>
          <a:blip r:embed="rId3"/>
          <a:stretch>
            <a:fillRect/>
          </a:stretch>
        </p:blipFill>
        <p:spPr>
          <a:xfrm>
            <a:off x="5615462" y="1251202"/>
            <a:ext cx="4442198" cy="2759798"/>
          </a:xfrm>
          <a:prstGeom prst="rect">
            <a:avLst/>
          </a:prstGeom>
        </p:spPr>
      </p:pic>
      <p:pic>
        <p:nvPicPr>
          <p:cNvPr id="16" name="Picture 15">
            <a:extLst>
              <a:ext uri="{FF2B5EF4-FFF2-40B4-BE49-F238E27FC236}">
                <a16:creationId xmlns:a16="http://schemas.microsoft.com/office/drawing/2014/main" id="{A0D0F040-C44B-4AD5-9DA5-A37F7E8572D9}"/>
              </a:ext>
            </a:extLst>
          </p:cNvPr>
          <p:cNvPicPr>
            <a:picLocks noChangeAspect="1"/>
          </p:cNvPicPr>
          <p:nvPr/>
        </p:nvPicPr>
        <p:blipFill>
          <a:blip r:embed="rId4"/>
          <a:stretch>
            <a:fillRect/>
          </a:stretch>
        </p:blipFill>
        <p:spPr>
          <a:xfrm>
            <a:off x="9692228" y="3021698"/>
            <a:ext cx="2430641" cy="3393013"/>
          </a:xfrm>
          <a:prstGeom prst="rect">
            <a:avLst/>
          </a:prstGeom>
        </p:spPr>
      </p:pic>
    </p:spTree>
    <p:extLst>
      <p:ext uri="{BB962C8B-B14F-4D97-AF65-F5344CB8AC3E}">
        <p14:creationId xmlns:p14="http://schemas.microsoft.com/office/powerpoint/2010/main" val="16052629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51</a:t>
            </a:fld>
            <a:endParaRPr lang="en-US" dirty="0"/>
          </a:p>
        </p:txBody>
      </p:sp>
      <p:sp>
        <p:nvSpPr>
          <p:cNvPr id="6" name="TextBox 5">
            <a:extLst>
              <a:ext uri="{FF2B5EF4-FFF2-40B4-BE49-F238E27FC236}">
                <a16:creationId xmlns:a16="http://schemas.microsoft.com/office/drawing/2014/main" id="{1E861D2B-966F-4FAA-98DE-249D70DEF569}"/>
              </a:ext>
            </a:extLst>
          </p:cNvPr>
          <p:cNvSpPr txBox="1"/>
          <p:nvPr/>
        </p:nvSpPr>
        <p:spPr>
          <a:xfrm>
            <a:off x="2763298" y="202825"/>
            <a:ext cx="6523578"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Asynchronous Demonstration - 03</a:t>
            </a:r>
          </a:p>
        </p:txBody>
      </p:sp>
      <p:sp>
        <p:nvSpPr>
          <p:cNvPr id="7" name="TextBox 6">
            <a:extLst>
              <a:ext uri="{FF2B5EF4-FFF2-40B4-BE49-F238E27FC236}">
                <a16:creationId xmlns:a16="http://schemas.microsoft.com/office/drawing/2014/main" id="{927AA22A-D9CA-463C-9149-BC0608F9DB02}"/>
              </a:ext>
            </a:extLst>
          </p:cNvPr>
          <p:cNvSpPr txBox="1"/>
          <p:nvPr/>
        </p:nvSpPr>
        <p:spPr>
          <a:xfrm>
            <a:off x="-112873" y="756823"/>
            <a:ext cx="12304873" cy="707886"/>
          </a:xfrm>
          <a:prstGeom prst="rect">
            <a:avLst/>
          </a:prstGeom>
          <a:noFill/>
        </p:spPr>
        <p:txBody>
          <a:bodyPr wrap="square">
            <a:spAutoFit/>
          </a:bodyPr>
          <a:lstStyle/>
          <a:p>
            <a:pPr marL="514350" indent="-230188" algn="just">
              <a:buClr>
                <a:srgbClr val="973735"/>
              </a:buClr>
              <a:buSzPct val="70000"/>
              <a:buFont typeface="Wingdings" panose="05000000000000000000" pitchFamily="2" charset="2"/>
              <a:buChar char="§"/>
              <a:tabLst>
                <a:tab pos="241300" algn="l"/>
              </a:tabLst>
              <a:defRPr/>
            </a:pPr>
            <a:r>
              <a:rPr lang="en-US" sz="2000"/>
              <a:t>This example demonstrates using Task-Based Asynchronous Pattern (TAP) with HttpClient to download the contents of a website in the WPF application</a:t>
            </a:r>
          </a:p>
        </p:txBody>
      </p:sp>
      <p:sp>
        <p:nvSpPr>
          <p:cNvPr id="9" name="TextBox 8">
            <a:extLst>
              <a:ext uri="{FF2B5EF4-FFF2-40B4-BE49-F238E27FC236}">
                <a16:creationId xmlns:a16="http://schemas.microsoft.com/office/drawing/2014/main" id="{A11C79BE-8A41-4CBD-B905-8CF60FCDA2CB}"/>
              </a:ext>
            </a:extLst>
          </p:cNvPr>
          <p:cNvSpPr txBox="1"/>
          <p:nvPr/>
        </p:nvSpPr>
        <p:spPr>
          <a:xfrm>
            <a:off x="-112873" y="1598303"/>
            <a:ext cx="12216889" cy="467051"/>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1.Create a WPF app named </a:t>
            </a:r>
            <a:r>
              <a:rPr lang="en-US" sz="2400" b="1">
                <a:latin typeface="+mj-lt"/>
                <a:ea typeface="+mj-ea"/>
                <a:cs typeface="+mj-cs"/>
              </a:rPr>
              <a:t>AsyncExample</a:t>
            </a:r>
            <a:r>
              <a:rPr lang="en-US" sz="2300" b="1">
                <a:solidFill>
                  <a:srgbClr val="111111"/>
                </a:solidFill>
                <a:latin typeface="+mj-lt"/>
              </a:rPr>
              <a:t> </a:t>
            </a:r>
            <a:r>
              <a:rPr lang="en-US" sz="2300">
                <a:solidFill>
                  <a:srgbClr val="111111"/>
                </a:solidFill>
                <a:latin typeface="+mj-lt"/>
              </a:rPr>
              <a:t>with UI as follows :  </a:t>
            </a:r>
          </a:p>
        </p:txBody>
      </p:sp>
      <p:pic>
        <p:nvPicPr>
          <p:cNvPr id="12" name="Picture 11">
            <a:extLst>
              <a:ext uri="{FF2B5EF4-FFF2-40B4-BE49-F238E27FC236}">
                <a16:creationId xmlns:a16="http://schemas.microsoft.com/office/drawing/2014/main" id="{645DBC03-B62B-4B44-9461-3651C1CDD4B6}"/>
              </a:ext>
            </a:extLst>
          </p:cNvPr>
          <p:cNvPicPr>
            <a:picLocks noChangeAspect="1"/>
          </p:cNvPicPr>
          <p:nvPr/>
        </p:nvPicPr>
        <p:blipFill>
          <a:blip r:embed="rId2"/>
          <a:stretch>
            <a:fillRect/>
          </a:stretch>
        </p:blipFill>
        <p:spPr>
          <a:xfrm>
            <a:off x="120646" y="2050620"/>
            <a:ext cx="5698602" cy="4062651"/>
          </a:xfrm>
          <a:prstGeom prst="rect">
            <a:avLst/>
          </a:prstGeom>
        </p:spPr>
      </p:pic>
      <p:sp>
        <p:nvSpPr>
          <p:cNvPr id="17" name="TextBox 16">
            <a:extLst>
              <a:ext uri="{FF2B5EF4-FFF2-40B4-BE49-F238E27FC236}">
                <a16:creationId xmlns:a16="http://schemas.microsoft.com/office/drawing/2014/main" id="{F9E25C3C-140C-4FC3-B04C-5B9BB6612525}"/>
              </a:ext>
            </a:extLst>
          </p:cNvPr>
          <p:cNvSpPr txBox="1"/>
          <p:nvPr/>
        </p:nvSpPr>
        <p:spPr>
          <a:xfrm>
            <a:off x="7527280" y="6123011"/>
            <a:ext cx="3436189" cy="342145"/>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1600" b="1">
                <a:solidFill>
                  <a:srgbClr val="111111"/>
                </a:solidFill>
                <a:latin typeface="+mj-lt"/>
              </a:rPr>
              <a:t>XAML code of MainWindow.xaml</a:t>
            </a:r>
          </a:p>
        </p:txBody>
      </p:sp>
      <p:grpSp>
        <p:nvGrpSpPr>
          <p:cNvPr id="26" name="Group 25">
            <a:extLst>
              <a:ext uri="{FF2B5EF4-FFF2-40B4-BE49-F238E27FC236}">
                <a16:creationId xmlns:a16="http://schemas.microsoft.com/office/drawing/2014/main" id="{71BDF1AA-0A85-474B-A944-44AACFB79D4F}"/>
              </a:ext>
            </a:extLst>
          </p:cNvPr>
          <p:cNvGrpSpPr/>
          <p:nvPr/>
        </p:nvGrpSpPr>
        <p:grpSpPr>
          <a:xfrm>
            <a:off x="5995571" y="2050620"/>
            <a:ext cx="6075783" cy="4062651"/>
            <a:chOff x="5995571" y="2050620"/>
            <a:chExt cx="6075783" cy="4062651"/>
          </a:xfrm>
        </p:grpSpPr>
        <p:sp>
          <p:nvSpPr>
            <p:cNvPr id="13" name="TextBox 12">
              <a:extLst>
                <a:ext uri="{FF2B5EF4-FFF2-40B4-BE49-F238E27FC236}">
                  <a16:creationId xmlns:a16="http://schemas.microsoft.com/office/drawing/2014/main" id="{3EFE162F-B21A-4938-9184-A01E438BED3F}"/>
                </a:ext>
              </a:extLst>
            </p:cNvPr>
            <p:cNvSpPr txBox="1"/>
            <p:nvPr/>
          </p:nvSpPr>
          <p:spPr>
            <a:xfrm>
              <a:off x="5995571" y="2050620"/>
              <a:ext cx="6075783" cy="4062651"/>
            </a:xfrm>
            <a:prstGeom prst="rect">
              <a:avLst/>
            </a:prstGeom>
            <a:noFill/>
            <a:ln w="15875">
              <a:solidFill>
                <a:schemeClr val="accent1"/>
              </a:solidFill>
            </a:ln>
          </p:spPr>
          <p:txBody>
            <a:bodyPr wrap="square">
              <a:spAutoFit/>
            </a:bodyPr>
            <a:lstStyle/>
            <a:p>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Window</a:t>
              </a:r>
              <a:r>
                <a:rPr lang="en-US" sz="1500">
                  <a:solidFill>
                    <a:srgbClr val="FF0000"/>
                  </a:solidFill>
                  <a:latin typeface="Consolas" panose="020B0609020204030204" pitchFamily="49" charset="0"/>
                </a:rPr>
                <a:t> x:Class=...</a:t>
              </a:r>
            </a:p>
            <a:p>
              <a:r>
                <a:rPr lang="en-US" sz="1500">
                  <a:solidFill>
                    <a:srgbClr val="FF0000"/>
                  </a:solidFill>
                  <a:latin typeface="Consolas" panose="020B0609020204030204" pitchFamily="49" charset="0"/>
                </a:rPr>
                <a:t>//xmlns=</a:t>
              </a:r>
            </a:p>
            <a:p>
              <a:r>
                <a:rPr lang="en-US" sz="1500">
                  <a:solidFill>
                    <a:srgbClr val="FF0000"/>
                  </a:solidFill>
                  <a:latin typeface="Consolas" panose="020B0609020204030204" pitchFamily="49" charset="0"/>
                </a:rPr>
                <a:t>//…</a:t>
              </a:r>
            </a:p>
            <a:p>
              <a:r>
                <a:rPr lang="en-US" sz="1500">
                  <a:solidFill>
                    <a:srgbClr val="FF0000"/>
                  </a:solidFill>
                  <a:latin typeface="Consolas" panose="020B0609020204030204" pitchFamily="49" charset="0"/>
                </a:rPr>
                <a:t>Title</a:t>
              </a:r>
              <a:r>
                <a:rPr lang="en-US" sz="1500">
                  <a:solidFill>
                    <a:srgbClr val="0000FF"/>
                  </a:solidFill>
                  <a:latin typeface="Consolas" panose="020B0609020204030204" pitchFamily="49" charset="0"/>
                </a:rPr>
                <a:t>="Asynchronous with TAP"</a:t>
              </a:r>
              <a:r>
                <a:rPr lang="en-US" sz="1500">
                  <a:solidFill>
                    <a:srgbClr val="FF0000"/>
                  </a:solidFill>
                  <a:latin typeface="Consolas" panose="020B0609020204030204" pitchFamily="49" charset="0"/>
                </a:rPr>
                <a:t> Height</a:t>
              </a:r>
              <a:r>
                <a:rPr lang="en-US" sz="1500">
                  <a:solidFill>
                    <a:srgbClr val="0000FF"/>
                  </a:solidFill>
                  <a:latin typeface="Consolas" panose="020B0609020204030204" pitchFamily="49" charset="0"/>
                </a:rPr>
                <a:t>="400"</a:t>
              </a:r>
              <a:r>
                <a:rPr lang="en-US" sz="1500">
                  <a:solidFill>
                    <a:srgbClr val="FF0000"/>
                  </a:solidFill>
                  <a:latin typeface="Consolas" panose="020B0609020204030204" pitchFamily="49" charset="0"/>
                </a:rPr>
                <a:t> Width</a:t>
              </a:r>
              <a:r>
                <a:rPr lang="en-US" sz="1500">
                  <a:solidFill>
                    <a:srgbClr val="0000FF"/>
                  </a:solidFill>
                  <a:latin typeface="Consolas" panose="020B0609020204030204" pitchFamily="49" charset="0"/>
                </a:rPr>
                <a:t>="600"</a:t>
              </a:r>
              <a:r>
                <a:rPr lang="en-US" sz="1500">
                  <a:solidFill>
                    <a:srgbClr val="FF0000"/>
                  </a:solidFill>
                  <a:latin typeface="Consolas" panose="020B0609020204030204" pitchFamily="49" charset="0"/>
                </a:rPr>
                <a:t> </a:t>
              </a:r>
            </a:p>
            <a:p>
              <a:r>
                <a:rPr lang="en-US" sz="1500">
                  <a:solidFill>
                    <a:srgbClr val="FF0000"/>
                  </a:solidFill>
                  <a:latin typeface="Consolas" panose="020B0609020204030204" pitchFamily="49" charset="0"/>
                </a:rPr>
                <a:t>MinHeight</a:t>
              </a:r>
              <a:r>
                <a:rPr lang="en-US" sz="1500">
                  <a:solidFill>
                    <a:srgbClr val="0000FF"/>
                  </a:solidFill>
                  <a:latin typeface="Consolas" panose="020B0609020204030204" pitchFamily="49" charset="0"/>
                </a:rPr>
                <a:t>="300"</a:t>
              </a:r>
              <a:r>
                <a:rPr lang="en-US" sz="1500">
                  <a:solidFill>
                    <a:srgbClr val="FF0000"/>
                  </a:solidFill>
                  <a:latin typeface="Consolas" panose="020B0609020204030204" pitchFamily="49" charset="0"/>
                </a:rPr>
                <a:t> MinWidth</a:t>
              </a:r>
              <a:r>
                <a:rPr lang="en-US" sz="1500">
                  <a:solidFill>
                    <a:srgbClr val="0000FF"/>
                  </a:solidFill>
                  <a:latin typeface="Consolas" panose="020B0609020204030204" pitchFamily="49" charset="0"/>
                </a:rPr>
                <a:t>="500"&gt;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Grid</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Button</a:t>
              </a:r>
              <a:r>
                <a:rPr lang="en-US" sz="1500">
                  <a:solidFill>
                    <a:srgbClr val="FF0000"/>
                  </a:solidFill>
                  <a:latin typeface="Consolas" panose="020B0609020204030204" pitchFamily="49" charset="0"/>
                </a:rPr>
                <a:t> </a:t>
              </a:r>
              <a:r>
                <a:rPr lang="en-US" sz="1500">
                  <a:solidFill>
                    <a:srgbClr val="FF0000"/>
                  </a:solidFill>
                  <a:highlight>
                    <a:srgbClr val="FFFF00"/>
                  </a:highlight>
                  <a:latin typeface="Consolas" panose="020B0609020204030204" pitchFamily="49" charset="0"/>
                </a:rPr>
                <a:t>x</a:t>
              </a:r>
              <a:r>
                <a:rPr lang="en-US" sz="1500">
                  <a:solidFill>
                    <a:srgbClr val="0000FF"/>
                  </a:solidFill>
                  <a:highlight>
                    <a:srgbClr val="FFFF00"/>
                  </a:highlight>
                  <a:latin typeface="Consolas" panose="020B0609020204030204" pitchFamily="49" charset="0"/>
                </a:rPr>
                <a:t>:</a:t>
              </a:r>
              <a:r>
                <a:rPr lang="en-US" sz="1500">
                  <a:solidFill>
                    <a:srgbClr val="FF0000"/>
                  </a:solidFill>
                  <a:highlight>
                    <a:srgbClr val="FFFF00"/>
                  </a:highlight>
                  <a:latin typeface="Consolas" panose="020B0609020204030204" pitchFamily="49" charset="0"/>
                </a:rPr>
                <a:t>Name</a:t>
              </a:r>
              <a:r>
                <a:rPr lang="en-US" sz="1500">
                  <a:solidFill>
                    <a:srgbClr val="0000FF"/>
                  </a:solidFill>
                  <a:highlight>
                    <a:srgbClr val="FFFF00"/>
                  </a:highlight>
                  <a:latin typeface="Consolas" panose="020B0609020204030204" pitchFamily="49" charset="0"/>
                </a:rPr>
                <a:t>="</a:t>
              </a:r>
              <a:r>
                <a:rPr lang="en-US" sz="1500" b="1">
                  <a:solidFill>
                    <a:srgbClr val="0000FF"/>
                  </a:solidFill>
                  <a:highlight>
                    <a:srgbClr val="FFFF00"/>
                  </a:highlight>
                  <a:latin typeface="Consolas" panose="020B0609020204030204" pitchFamily="49" charset="0"/>
                </a:rPr>
                <a:t>btnStartButton</a:t>
              </a:r>
              <a:r>
                <a:rPr lang="en-US" sz="1500">
                  <a:solidFill>
                    <a:srgbClr val="0000FF"/>
                  </a:solidFill>
                  <a:highlight>
                    <a:srgbClr val="FFFF00"/>
                  </a:highlight>
                  <a:latin typeface="Consolas" panose="020B0609020204030204" pitchFamily="49" charset="0"/>
                </a:rPr>
                <a:t>"</a:t>
              </a:r>
              <a:r>
                <a:rPr lang="en-US" sz="1500">
                  <a:solidFill>
                    <a:srgbClr val="FF0000"/>
                  </a:solidFill>
                  <a:highlight>
                    <a:srgbClr val="FFFF00"/>
                  </a:highlight>
                  <a:latin typeface="Consolas" panose="020B0609020204030204" pitchFamily="49" charset="0"/>
                </a:rPr>
                <a:t> </a:t>
              </a:r>
            </a:p>
            <a:p>
              <a:r>
                <a:rPr lang="en-US" sz="1500">
                  <a:solidFill>
                    <a:srgbClr val="FF0000"/>
                  </a:solidFill>
                  <a:latin typeface="Consolas" panose="020B0609020204030204" pitchFamily="49" charset="0"/>
                </a:rPr>
                <a:t>          Content</a:t>
              </a:r>
              <a:r>
                <a:rPr lang="en-US" sz="1500">
                  <a:solidFill>
                    <a:srgbClr val="0000FF"/>
                  </a:solidFill>
                  <a:latin typeface="Consolas" panose="020B0609020204030204" pitchFamily="49" charset="0"/>
                </a:rPr>
                <a:t>="Start"</a:t>
              </a:r>
              <a:r>
                <a:rPr lang="en-US" sz="1500">
                  <a:solidFill>
                    <a:srgbClr val="FF0000"/>
                  </a:solidFill>
                  <a:latin typeface="Consolas" panose="020B0609020204030204" pitchFamily="49" charset="0"/>
                </a:rPr>
                <a:t> HorizontalAlignment</a:t>
              </a:r>
              <a:r>
                <a:rPr lang="en-US" sz="1500">
                  <a:solidFill>
                    <a:srgbClr val="0000FF"/>
                  </a:solidFill>
                  <a:latin typeface="Consolas" panose="020B0609020204030204" pitchFamily="49" charset="0"/>
                </a:rPr>
                <a:t>="Center"</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FF0000"/>
                  </a:solidFill>
                  <a:latin typeface="Consolas" panose="020B0609020204030204" pitchFamily="49" charset="0"/>
                </a:rPr>
                <a:t> Margin</a:t>
              </a:r>
              <a:r>
                <a:rPr lang="en-US" sz="1500">
                  <a:solidFill>
                    <a:srgbClr val="0000FF"/>
                  </a:solidFill>
                  <a:latin typeface="Consolas" panose="020B0609020204030204" pitchFamily="49" charset="0"/>
                </a:rPr>
                <a:t>="0,10,0,0"</a:t>
              </a:r>
              <a:r>
                <a:rPr lang="en-US" sz="1500">
                  <a:solidFill>
                    <a:srgbClr val="FF0000"/>
                  </a:solidFill>
                  <a:latin typeface="Consolas" panose="020B0609020204030204" pitchFamily="49" charset="0"/>
                </a:rPr>
                <a:t> VerticalAlignment</a:t>
              </a:r>
              <a:r>
                <a:rPr lang="en-US" sz="1500">
                  <a:solidFill>
                    <a:srgbClr val="0000FF"/>
                  </a:solidFill>
                  <a:latin typeface="Consolas" panose="020B0609020204030204" pitchFamily="49" charset="0"/>
                </a:rPr>
                <a:t>="Top"</a:t>
              </a:r>
              <a:r>
                <a:rPr lang="en-US" sz="1500">
                  <a:solidFill>
                    <a:srgbClr val="FF0000"/>
                  </a:solidFill>
                  <a:latin typeface="Consolas" panose="020B0609020204030204" pitchFamily="49" charset="0"/>
                </a:rPr>
                <a:t> </a:t>
              </a:r>
            </a:p>
            <a:p>
              <a:r>
                <a:rPr lang="en-US" sz="1500">
                  <a:solidFill>
                    <a:srgbClr val="FF0000"/>
                  </a:solidFill>
                  <a:latin typeface="Consolas" panose="020B0609020204030204" pitchFamily="49" charset="0"/>
                </a:rPr>
                <a:t>          Width</a:t>
              </a:r>
              <a:r>
                <a:rPr lang="en-US" sz="1500">
                  <a:solidFill>
                    <a:srgbClr val="0000FF"/>
                  </a:solidFill>
                  <a:latin typeface="Consolas" panose="020B0609020204030204" pitchFamily="49" charset="0"/>
                </a:rPr>
                <a:t>="75"</a:t>
              </a:r>
              <a:r>
                <a:rPr lang="en-US" sz="1500">
                  <a:solidFill>
                    <a:srgbClr val="FF0000"/>
                  </a:solidFill>
                  <a:latin typeface="Consolas" panose="020B0609020204030204" pitchFamily="49" charset="0"/>
                </a:rPr>
                <a:t> Height</a:t>
              </a:r>
              <a:r>
                <a:rPr lang="en-US" sz="1500">
                  <a:solidFill>
                    <a:srgbClr val="0000FF"/>
                  </a:solidFill>
                  <a:latin typeface="Consolas" panose="020B0609020204030204" pitchFamily="49" charset="0"/>
                </a:rPr>
                <a:t>="24"</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b="1">
                  <a:solidFill>
                    <a:srgbClr val="FF0000"/>
                  </a:solidFill>
                  <a:highlight>
                    <a:srgbClr val="FFFF00"/>
                  </a:highlight>
                  <a:latin typeface="Consolas" panose="020B0609020204030204" pitchFamily="49" charset="0"/>
                </a:rPr>
                <a:t>Click</a:t>
              </a:r>
              <a:r>
                <a:rPr lang="en-US" sz="1500" b="1">
                  <a:solidFill>
                    <a:srgbClr val="0000FF"/>
                  </a:solidFill>
                  <a:highlight>
                    <a:srgbClr val="FFFF00"/>
                  </a:highlight>
                  <a:latin typeface="Consolas" panose="020B0609020204030204" pitchFamily="49" charset="0"/>
                </a:rPr>
                <a:t>="OnStartButtonClick" </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TextBox</a:t>
              </a:r>
              <a:r>
                <a:rPr lang="en-US" sz="1500">
                  <a:solidFill>
                    <a:srgbClr val="FF0000"/>
                  </a:solidFill>
                  <a:latin typeface="Consolas" panose="020B0609020204030204" pitchFamily="49" charset="0"/>
                </a:rPr>
                <a:t> </a:t>
              </a:r>
              <a:r>
                <a:rPr lang="en-US" sz="1500">
                  <a:solidFill>
                    <a:srgbClr val="FF0000"/>
                  </a:solidFill>
                  <a:highlight>
                    <a:srgbClr val="FFFF00"/>
                  </a:highlight>
                  <a:latin typeface="Consolas" panose="020B0609020204030204" pitchFamily="49" charset="0"/>
                </a:rPr>
                <a:t>x</a:t>
              </a:r>
              <a:r>
                <a:rPr lang="en-US" sz="1500">
                  <a:solidFill>
                    <a:srgbClr val="0000FF"/>
                  </a:solidFill>
                  <a:highlight>
                    <a:srgbClr val="FFFF00"/>
                  </a:highlight>
                  <a:latin typeface="Consolas" panose="020B0609020204030204" pitchFamily="49" charset="0"/>
                </a:rPr>
                <a:t>:</a:t>
              </a:r>
              <a:r>
                <a:rPr lang="en-US" sz="1500">
                  <a:solidFill>
                    <a:srgbClr val="FF0000"/>
                  </a:solidFill>
                  <a:highlight>
                    <a:srgbClr val="FFFF00"/>
                  </a:highlight>
                  <a:latin typeface="Consolas" panose="020B0609020204030204" pitchFamily="49" charset="0"/>
                </a:rPr>
                <a:t>Name</a:t>
              </a:r>
              <a:r>
                <a:rPr lang="en-US" sz="1500">
                  <a:solidFill>
                    <a:srgbClr val="0000FF"/>
                  </a:solidFill>
                  <a:highlight>
                    <a:srgbClr val="FFFF00"/>
                  </a:highlight>
                  <a:latin typeface="Consolas" panose="020B0609020204030204" pitchFamily="49" charset="0"/>
                </a:rPr>
                <a:t>="</a:t>
              </a:r>
              <a:r>
                <a:rPr lang="en-US" sz="1500" b="1">
                  <a:solidFill>
                    <a:srgbClr val="0000FF"/>
                  </a:solidFill>
                  <a:highlight>
                    <a:srgbClr val="FFFF00"/>
                  </a:highlight>
                  <a:latin typeface="Consolas" panose="020B0609020204030204" pitchFamily="49" charset="0"/>
                </a:rPr>
                <a:t>txtResults</a:t>
              </a:r>
              <a:r>
                <a:rPr lang="en-US" sz="1500">
                  <a:solidFill>
                    <a:srgbClr val="0000FF"/>
                  </a:solidFill>
                  <a:highlight>
                    <a:srgbClr val="FFFF00"/>
                  </a:highlight>
                  <a:latin typeface="Consolas" panose="020B0609020204030204" pitchFamily="49" charset="0"/>
                </a:rPr>
                <a:t>"</a:t>
              </a:r>
              <a:r>
                <a:rPr lang="en-US" sz="1500">
                  <a:solidFill>
                    <a:srgbClr val="FF0000"/>
                  </a:solidFill>
                  <a:latin typeface="Consolas" panose="020B0609020204030204" pitchFamily="49" charset="0"/>
                </a:rPr>
                <a:t> TextWrapping</a:t>
              </a:r>
              <a:r>
                <a:rPr lang="en-US" sz="1500">
                  <a:solidFill>
                    <a:srgbClr val="0000FF"/>
                  </a:solidFill>
                  <a:latin typeface="Consolas" panose="020B0609020204030204" pitchFamily="49" charset="0"/>
                </a:rPr>
                <a:t>="Wrap"</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FF0000"/>
                  </a:solidFill>
                  <a:latin typeface="Consolas" panose="020B0609020204030204" pitchFamily="49" charset="0"/>
                </a:rPr>
                <a:t> FontFamily</a:t>
              </a:r>
              <a:r>
                <a:rPr lang="en-US" sz="1500">
                  <a:solidFill>
                    <a:srgbClr val="0000FF"/>
                  </a:solidFill>
                  <a:latin typeface="Consolas" panose="020B0609020204030204" pitchFamily="49" charset="0"/>
                </a:rPr>
                <a:t>="Consolas"</a:t>
              </a:r>
              <a:r>
                <a:rPr lang="en-US" sz="1500">
                  <a:solidFill>
                    <a:srgbClr val="FF0000"/>
                  </a:solidFill>
                  <a:latin typeface="Consolas" panose="020B0609020204030204" pitchFamily="49" charset="0"/>
                </a:rPr>
                <a:t> </a:t>
              </a:r>
            </a:p>
            <a:p>
              <a:r>
                <a:rPr lang="en-US" sz="1500">
                  <a:solidFill>
                    <a:srgbClr val="FF0000"/>
                  </a:solidFill>
                  <a:latin typeface="Consolas" panose="020B0609020204030204" pitchFamily="49" charset="0"/>
                </a:rPr>
                <a:t>                 VerticalScrollBarVisibility</a:t>
              </a:r>
              <a:r>
                <a:rPr lang="en-US" sz="1500">
                  <a:solidFill>
                    <a:srgbClr val="0000FF"/>
                  </a:solidFill>
                  <a:latin typeface="Consolas" panose="020B0609020204030204" pitchFamily="49" charset="0"/>
                </a:rPr>
                <a:t>="Visible"</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FF0000"/>
                  </a:solidFill>
                  <a:latin typeface="Consolas" panose="020B0609020204030204" pitchFamily="49" charset="0"/>
                </a:rPr>
                <a:t> Margin</a:t>
              </a:r>
              <a:r>
                <a:rPr lang="en-US" sz="1500">
                  <a:solidFill>
                    <a:srgbClr val="0000FF"/>
                  </a:solidFill>
                  <a:latin typeface="Consolas" panose="020B0609020204030204" pitchFamily="49" charset="0"/>
                </a:rPr>
                <a:t>="0,45,0,0" /&gt;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Grid</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Window</a:t>
              </a:r>
              <a:r>
                <a:rPr lang="en-US" sz="1500">
                  <a:solidFill>
                    <a:srgbClr val="0000FF"/>
                  </a:solidFill>
                  <a:latin typeface="Consolas" panose="020B0609020204030204" pitchFamily="49" charset="0"/>
                </a:rPr>
                <a:t>&gt;</a:t>
              </a:r>
              <a:endParaRPr lang="en-US" sz="1500"/>
            </a:p>
          </p:txBody>
        </p:sp>
        <p:sp>
          <p:nvSpPr>
            <p:cNvPr id="18" name="Rectangle 17">
              <a:extLst>
                <a:ext uri="{FF2B5EF4-FFF2-40B4-BE49-F238E27FC236}">
                  <a16:creationId xmlns:a16="http://schemas.microsoft.com/office/drawing/2014/main" id="{C802C1B1-1362-4D46-AFDF-1D43CF3DF69F}"/>
                </a:ext>
              </a:extLst>
            </p:cNvPr>
            <p:cNvSpPr/>
            <p:nvPr/>
          </p:nvSpPr>
          <p:spPr>
            <a:xfrm>
              <a:off x="6875129" y="3455225"/>
              <a:ext cx="4870669" cy="114505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07D4AC0-BD14-4BBA-992B-8C7D5F636260}"/>
                </a:ext>
              </a:extLst>
            </p:cNvPr>
            <p:cNvSpPr/>
            <p:nvPr/>
          </p:nvSpPr>
          <p:spPr>
            <a:xfrm>
              <a:off x="6875129" y="4638302"/>
              <a:ext cx="5106339" cy="895234"/>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0" name="Straight Arrow Connector 19">
            <a:extLst>
              <a:ext uri="{FF2B5EF4-FFF2-40B4-BE49-F238E27FC236}">
                <a16:creationId xmlns:a16="http://schemas.microsoft.com/office/drawing/2014/main" id="{0BE0B640-C180-4851-8B86-1A813CE64E16}"/>
              </a:ext>
            </a:extLst>
          </p:cNvPr>
          <p:cNvCxnSpPr>
            <a:cxnSpLocks/>
            <a:stCxn id="18" idx="1"/>
          </p:cNvCxnSpPr>
          <p:nvPr/>
        </p:nvCxnSpPr>
        <p:spPr>
          <a:xfrm flipH="1" flipV="1">
            <a:off x="3355943" y="2592489"/>
            <a:ext cx="3519186" cy="143526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2" name="Straight Arrow Connector 21">
            <a:extLst>
              <a:ext uri="{FF2B5EF4-FFF2-40B4-BE49-F238E27FC236}">
                <a16:creationId xmlns:a16="http://schemas.microsoft.com/office/drawing/2014/main" id="{AE000FB7-FFCB-4F97-AC02-5385BB874004}"/>
              </a:ext>
            </a:extLst>
          </p:cNvPr>
          <p:cNvCxnSpPr>
            <a:cxnSpLocks/>
          </p:cNvCxnSpPr>
          <p:nvPr/>
        </p:nvCxnSpPr>
        <p:spPr>
          <a:xfrm flipH="1">
            <a:off x="3355943" y="5085919"/>
            <a:ext cx="3519187"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2956413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52</a:t>
            </a:fld>
            <a:endParaRPr lang="en-US" dirty="0"/>
          </a:p>
        </p:txBody>
      </p:sp>
      <p:sp>
        <p:nvSpPr>
          <p:cNvPr id="6" name="TextBox 5">
            <a:extLst>
              <a:ext uri="{FF2B5EF4-FFF2-40B4-BE49-F238E27FC236}">
                <a16:creationId xmlns:a16="http://schemas.microsoft.com/office/drawing/2014/main" id="{1E861D2B-966F-4FAA-98DE-249D70DEF569}"/>
              </a:ext>
            </a:extLst>
          </p:cNvPr>
          <p:cNvSpPr txBox="1"/>
          <p:nvPr/>
        </p:nvSpPr>
        <p:spPr>
          <a:xfrm>
            <a:off x="2763298" y="202825"/>
            <a:ext cx="6523578"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Asynchronous Demonstration - 03</a:t>
            </a:r>
          </a:p>
        </p:txBody>
      </p:sp>
      <p:sp>
        <p:nvSpPr>
          <p:cNvPr id="9" name="TextBox 8">
            <a:extLst>
              <a:ext uri="{FF2B5EF4-FFF2-40B4-BE49-F238E27FC236}">
                <a16:creationId xmlns:a16="http://schemas.microsoft.com/office/drawing/2014/main" id="{A11C79BE-8A41-4CBD-B905-8CF60FCDA2CB}"/>
              </a:ext>
            </a:extLst>
          </p:cNvPr>
          <p:cNvSpPr txBox="1"/>
          <p:nvPr/>
        </p:nvSpPr>
        <p:spPr>
          <a:xfrm>
            <a:off x="179359" y="756823"/>
            <a:ext cx="11726696" cy="467051"/>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2. Write codes in </a:t>
            </a:r>
            <a:r>
              <a:rPr lang="en-US" sz="2300" b="1">
                <a:solidFill>
                  <a:srgbClr val="111111"/>
                </a:solidFill>
                <a:latin typeface="+mj-lt"/>
              </a:rPr>
              <a:t>MainWindow.xaml.cs </a:t>
            </a:r>
            <a:r>
              <a:rPr lang="en-US" sz="2300">
                <a:solidFill>
                  <a:srgbClr val="111111"/>
                </a:solidFill>
                <a:latin typeface="+mj-lt"/>
              </a:rPr>
              <a:t>as follows:</a:t>
            </a:r>
          </a:p>
        </p:txBody>
      </p:sp>
      <p:sp>
        <p:nvSpPr>
          <p:cNvPr id="10" name="TextBox 9">
            <a:extLst>
              <a:ext uri="{FF2B5EF4-FFF2-40B4-BE49-F238E27FC236}">
                <a16:creationId xmlns:a16="http://schemas.microsoft.com/office/drawing/2014/main" id="{3E76FD1E-DA4D-4BDD-B9E2-9C2B4AD29B65}"/>
              </a:ext>
            </a:extLst>
          </p:cNvPr>
          <p:cNvSpPr txBox="1"/>
          <p:nvPr/>
        </p:nvSpPr>
        <p:spPr>
          <a:xfrm>
            <a:off x="7711126" y="3389434"/>
            <a:ext cx="4392891" cy="1384995"/>
          </a:xfrm>
          <a:prstGeom prst="rect">
            <a:avLst/>
          </a:prstGeom>
          <a:noFill/>
          <a:ln w="12700">
            <a:solidFill>
              <a:schemeClr val="accent1"/>
            </a:solidFill>
          </a:ln>
        </p:spPr>
        <p:txBody>
          <a:bodyPr wrap="square">
            <a:spAutoFit/>
          </a:bodyPr>
          <a:lstStyle/>
          <a:p>
            <a:r>
              <a:rPr lang="en-US" sz="1400">
                <a:solidFill>
                  <a:srgbClr val="A31515"/>
                </a:solidFill>
                <a:latin typeface="Consolas" panose="020B0609020204030204" pitchFamily="49" charset="0"/>
              </a:rPr>
              <a:t>"https://docs.microsoft.com"</a:t>
            </a:r>
            <a:r>
              <a:rPr lang="en-US" sz="1400">
                <a:solidFill>
                  <a:srgbClr val="000000"/>
                </a:solidFill>
                <a:latin typeface="Consolas" panose="020B0609020204030204" pitchFamily="49" charset="0"/>
              </a:rPr>
              <a:t>,</a:t>
            </a:r>
          </a:p>
          <a:p>
            <a:r>
              <a:rPr lang="en-US" sz="1400">
                <a:solidFill>
                  <a:srgbClr val="A31515"/>
                </a:solidFill>
                <a:latin typeface="Consolas" panose="020B0609020204030204" pitchFamily="49" charset="0"/>
              </a:rPr>
              <a:t>"https://docs.microsoft.com/azure"</a:t>
            </a:r>
            <a:r>
              <a:rPr lang="en-US" sz="1400">
                <a:solidFill>
                  <a:srgbClr val="000000"/>
                </a:solidFill>
                <a:latin typeface="Consolas" panose="020B0609020204030204" pitchFamily="49" charset="0"/>
              </a:rPr>
              <a:t>,</a:t>
            </a:r>
          </a:p>
          <a:p>
            <a:r>
              <a:rPr lang="en-US" sz="1400">
                <a:solidFill>
                  <a:srgbClr val="A31515"/>
                </a:solidFill>
                <a:latin typeface="Consolas" panose="020B0609020204030204" pitchFamily="49" charset="0"/>
              </a:rPr>
              <a:t>"https://docs.microsoft.com/powershell"</a:t>
            </a:r>
            <a:r>
              <a:rPr lang="en-US" sz="1400">
                <a:solidFill>
                  <a:srgbClr val="000000"/>
                </a:solidFill>
                <a:latin typeface="Consolas" panose="020B0609020204030204" pitchFamily="49" charset="0"/>
              </a:rPr>
              <a:t>,</a:t>
            </a:r>
          </a:p>
          <a:p>
            <a:r>
              <a:rPr lang="en-US" sz="1400">
                <a:solidFill>
                  <a:srgbClr val="A31515"/>
                </a:solidFill>
                <a:latin typeface="Consolas" panose="020B0609020204030204" pitchFamily="49" charset="0"/>
              </a:rPr>
              <a:t>"https://docs.microsoft.com/dotnet"</a:t>
            </a:r>
            <a:r>
              <a:rPr lang="en-US" sz="1400">
                <a:solidFill>
                  <a:srgbClr val="000000"/>
                </a:solidFill>
                <a:latin typeface="Consolas" panose="020B0609020204030204" pitchFamily="49" charset="0"/>
              </a:rPr>
              <a:t>,</a:t>
            </a:r>
          </a:p>
          <a:p>
            <a:r>
              <a:rPr lang="en-US" sz="1400">
                <a:solidFill>
                  <a:srgbClr val="A31515"/>
                </a:solidFill>
                <a:latin typeface="Consolas" panose="020B0609020204030204" pitchFamily="49" charset="0"/>
              </a:rPr>
              <a:t>"https://docs.microsoft.com/aspnet/core"</a:t>
            </a:r>
            <a:r>
              <a:rPr lang="en-US" sz="1400">
                <a:solidFill>
                  <a:srgbClr val="000000"/>
                </a:solidFill>
                <a:latin typeface="Consolas" panose="020B0609020204030204" pitchFamily="49" charset="0"/>
              </a:rPr>
              <a:t>,</a:t>
            </a:r>
          </a:p>
          <a:p>
            <a:r>
              <a:rPr lang="en-US" sz="1400">
                <a:solidFill>
                  <a:srgbClr val="A31515"/>
                </a:solidFill>
                <a:latin typeface="Consolas" panose="020B0609020204030204" pitchFamily="49" charset="0"/>
              </a:rPr>
              <a:t>"https://docs.microsoft.com/windows"</a:t>
            </a:r>
            <a:r>
              <a:rPr lang="en-US" sz="1400">
                <a:solidFill>
                  <a:srgbClr val="000000"/>
                </a:solidFill>
                <a:latin typeface="Consolas" panose="020B0609020204030204" pitchFamily="49" charset="0"/>
              </a:rPr>
              <a:t>       </a:t>
            </a:r>
            <a:endParaRPr lang="en-US" sz="1400"/>
          </a:p>
        </p:txBody>
      </p:sp>
      <p:pic>
        <p:nvPicPr>
          <p:cNvPr id="8" name="Picture 7">
            <a:extLst>
              <a:ext uri="{FF2B5EF4-FFF2-40B4-BE49-F238E27FC236}">
                <a16:creationId xmlns:a16="http://schemas.microsoft.com/office/drawing/2014/main" id="{446F8369-48ED-4CC5-A49C-98DA10BAF2B6}"/>
              </a:ext>
            </a:extLst>
          </p:cNvPr>
          <p:cNvPicPr>
            <a:picLocks noChangeAspect="1"/>
          </p:cNvPicPr>
          <p:nvPr/>
        </p:nvPicPr>
        <p:blipFill>
          <a:blip r:embed="rId2"/>
          <a:stretch>
            <a:fillRect/>
          </a:stretch>
        </p:blipFill>
        <p:spPr>
          <a:xfrm>
            <a:off x="578176" y="1140644"/>
            <a:ext cx="6766673" cy="5285081"/>
          </a:xfrm>
          <a:prstGeom prst="rect">
            <a:avLst/>
          </a:prstGeom>
        </p:spPr>
      </p:pic>
      <p:cxnSp>
        <p:nvCxnSpPr>
          <p:cNvPr id="14" name="Straight Arrow Connector 13">
            <a:extLst>
              <a:ext uri="{FF2B5EF4-FFF2-40B4-BE49-F238E27FC236}">
                <a16:creationId xmlns:a16="http://schemas.microsoft.com/office/drawing/2014/main" id="{B59362BE-5754-4A45-B31B-39F35DA4D3CA}"/>
              </a:ext>
            </a:extLst>
          </p:cNvPr>
          <p:cNvCxnSpPr>
            <a:cxnSpLocks/>
            <a:stCxn id="10" idx="1"/>
          </p:cNvCxnSpPr>
          <p:nvPr/>
        </p:nvCxnSpPr>
        <p:spPr>
          <a:xfrm flipH="1">
            <a:off x="4883085" y="4081932"/>
            <a:ext cx="2828041"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8136949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53</a:t>
            </a:fld>
            <a:endParaRPr lang="en-US" dirty="0"/>
          </a:p>
        </p:txBody>
      </p:sp>
      <p:sp>
        <p:nvSpPr>
          <p:cNvPr id="6" name="TextBox 5">
            <a:extLst>
              <a:ext uri="{FF2B5EF4-FFF2-40B4-BE49-F238E27FC236}">
                <a16:creationId xmlns:a16="http://schemas.microsoft.com/office/drawing/2014/main" id="{1E861D2B-966F-4FAA-98DE-249D70DEF569}"/>
              </a:ext>
            </a:extLst>
          </p:cNvPr>
          <p:cNvSpPr txBox="1"/>
          <p:nvPr/>
        </p:nvSpPr>
        <p:spPr>
          <a:xfrm>
            <a:off x="2763298" y="202825"/>
            <a:ext cx="6523578"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Asynchronous Demonstration - 03</a:t>
            </a:r>
          </a:p>
        </p:txBody>
      </p:sp>
      <p:pic>
        <p:nvPicPr>
          <p:cNvPr id="16" name="Picture 15">
            <a:extLst>
              <a:ext uri="{FF2B5EF4-FFF2-40B4-BE49-F238E27FC236}">
                <a16:creationId xmlns:a16="http://schemas.microsoft.com/office/drawing/2014/main" id="{353440C3-EAFA-4034-879E-12FF503D7DC5}"/>
              </a:ext>
            </a:extLst>
          </p:cNvPr>
          <p:cNvPicPr>
            <a:picLocks noChangeAspect="1"/>
          </p:cNvPicPr>
          <p:nvPr/>
        </p:nvPicPr>
        <p:blipFill>
          <a:blip r:embed="rId2"/>
          <a:stretch>
            <a:fillRect/>
          </a:stretch>
        </p:blipFill>
        <p:spPr>
          <a:xfrm>
            <a:off x="447525" y="1050162"/>
            <a:ext cx="7470990" cy="5325342"/>
          </a:xfrm>
          <a:prstGeom prst="rect">
            <a:avLst/>
          </a:prstGeom>
        </p:spPr>
      </p:pic>
    </p:spTree>
    <p:extLst>
      <p:ext uri="{BB962C8B-B14F-4D97-AF65-F5344CB8AC3E}">
        <p14:creationId xmlns:p14="http://schemas.microsoft.com/office/powerpoint/2010/main" val="33225370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C7BA18-1BA3-4D9B-97E9-ECE76B309708}"/>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7ECCEE-5121-4A87-B7F3-CAF8BCE6A1BB}"/>
              </a:ext>
            </a:extLst>
          </p:cNvPr>
          <p:cNvSpPr>
            <a:spLocks noGrp="1"/>
          </p:cNvSpPr>
          <p:nvPr>
            <p:ph type="sldNum" sz="quarter" idx="12"/>
          </p:nvPr>
        </p:nvSpPr>
        <p:spPr/>
        <p:txBody>
          <a:bodyPr/>
          <a:lstStyle/>
          <a:p>
            <a:fld id="{CC0149FD-98BB-4821-915B-09C9BFE4B727}" type="slidenum">
              <a:rPr lang="en-US" smtClean="0"/>
              <a:pPr/>
              <a:t>54</a:t>
            </a:fld>
            <a:endParaRPr lang="en-US" dirty="0"/>
          </a:p>
        </p:txBody>
      </p:sp>
      <p:sp>
        <p:nvSpPr>
          <p:cNvPr id="6" name="TextBox 5">
            <a:extLst>
              <a:ext uri="{FF2B5EF4-FFF2-40B4-BE49-F238E27FC236}">
                <a16:creationId xmlns:a16="http://schemas.microsoft.com/office/drawing/2014/main" id="{1E861D2B-966F-4FAA-98DE-249D70DEF569}"/>
              </a:ext>
            </a:extLst>
          </p:cNvPr>
          <p:cNvSpPr txBox="1"/>
          <p:nvPr/>
        </p:nvSpPr>
        <p:spPr>
          <a:xfrm>
            <a:off x="2763298" y="202825"/>
            <a:ext cx="6523578" cy="553998"/>
          </a:xfrm>
          <a:prstGeom prst="rect">
            <a:avLst/>
          </a:prstGeom>
          <a:noFill/>
        </p:spPr>
        <p:txBody>
          <a:bodyPr wrap="square">
            <a:spAutoFit/>
          </a:bodyPr>
          <a:lstStyle/>
          <a:p>
            <a:pPr algn="just">
              <a:spcBef>
                <a:spcPts val="1000"/>
              </a:spcBef>
              <a:spcAft>
                <a:spcPts val="300"/>
              </a:spcAft>
              <a:buClr>
                <a:srgbClr val="973735"/>
              </a:buClr>
              <a:buSzPct val="50000"/>
              <a:tabLst>
                <a:tab pos="461963" algn="l"/>
              </a:tabLst>
              <a:defRPr/>
            </a:pPr>
            <a:r>
              <a:rPr lang="en-US" sz="3000" b="1">
                <a:latin typeface="+mj-lt"/>
                <a:ea typeface="+mj-ea"/>
                <a:cs typeface="+mj-cs"/>
              </a:rPr>
              <a:t>Asynchronous Demonstration - 03</a:t>
            </a:r>
          </a:p>
        </p:txBody>
      </p:sp>
      <p:sp>
        <p:nvSpPr>
          <p:cNvPr id="7" name="TextBox 6">
            <a:extLst>
              <a:ext uri="{FF2B5EF4-FFF2-40B4-BE49-F238E27FC236}">
                <a16:creationId xmlns:a16="http://schemas.microsoft.com/office/drawing/2014/main" id="{9E5CB905-9742-4DE4-9430-B73F7704D589}"/>
              </a:ext>
            </a:extLst>
          </p:cNvPr>
          <p:cNvSpPr txBox="1"/>
          <p:nvPr/>
        </p:nvSpPr>
        <p:spPr>
          <a:xfrm>
            <a:off x="156117" y="756823"/>
            <a:ext cx="10181064"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3. Press </a:t>
            </a:r>
            <a:r>
              <a:rPr lang="en-US" sz="2300" b="1">
                <a:solidFill>
                  <a:srgbClr val="111111"/>
                </a:solidFill>
                <a:latin typeface="+mj-lt"/>
              </a:rPr>
              <a:t>Ctrl+F5 </a:t>
            </a:r>
            <a:r>
              <a:rPr lang="en-US" sz="2300">
                <a:solidFill>
                  <a:srgbClr val="111111"/>
                </a:solidFill>
                <a:latin typeface="+mj-lt"/>
              </a:rPr>
              <a:t>to run project and press </a:t>
            </a:r>
            <a:r>
              <a:rPr lang="en-US" sz="2300" b="1">
                <a:solidFill>
                  <a:srgbClr val="111111"/>
                </a:solidFill>
                <a:latin typeface="+mj-lt"/>
              </a:rPr>
              <a:t>Start</a:t>
            </a:r>
            <a:r>
              <a:rPr lang="en-US" sz="2300">
                <a:solidFill>
                  <a:srgbClr val="111111"/>
                </a:solidFill>
                <a:latin typeface="+mj-lt"/>
              </a:rPr>
              <a:t> button to view the output</a:t>
            </a:r>
            <a:endParaRPr lang="en-US" sz="2300" b="1">
              <a:solidFill>
                <a:srgbClr val="111111"/>
              </a:solidFill>
              <a:latin typeface="+mj-lt"/>
            </a:endParaRPr>
          </a:p>
        </p:txBody>
      </p:sp>
      <p:pic>
        <p:nvPicPr>
          <p:cNvPr id="3" name="Picture 2">
            <a:extLst>
              <a:ext uri="{FF2B5EF4-FFF2-40B4-BE49-F238E27FC236}">
                <a16:creationId xmlns:a16="http://schemas.microsoft.com/office/drawing/2014/main" id="{211209D1-0338-42F1-96DF-A984EAB7C177}"/>
              </a:ext>
            </a:extLst>
          </p:cNvPr>
          <p:cNvPicPr>
            <a:picLocks noChangeAspect="1"/>
          </p:cNvPicPr>
          <p:nvPr/>
        </p:nvPicPr>
        <p:blipFill>
          <a:blip r:embed="rId3"/>
          <a:stretch>
            <a:fillRect/>
          </a:stretch>
        </p:blipFill>
        <p:spPr>
          <a:xfrm>
            <a:off x="2106990" y="1762291"/>
            <a:ext cx="7668606" cy="3834303"/>
          </a:xfrm>
          <a:prstGeom prst="rect">
            <a:avLst/>
          </a:prstGeom>
        </p:spPr>
      </p:pic>
    </p:spTree>
    <p:extLst>
      <p:ext uri="{BB962C8B-B14F-4D97-AF65-F5344CB8AC3E}">
        <p14:creationId xmlns:p14="http://schemas.microsoft.com/office/powerpoint/2010/main" val="39778871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333025" y="680467"/>
            <a:ext cx="10515600" cy="592642"/>
          </a:xfrm>
        </p:spPr>
        <p:txBody>
          <a:bodyPr>
            <a:noAutofit/>
          </a:bodyPr>
          <a:lstStyle/>
          <a:p>
            <a:r>
              <a:rPr lang="en-US" sz="4000" b="1" dirty="0"/>
              <a:t>Summary</a:t>
            </a:r>
          </a:p>
        </p:txBody>
      </p:sp>
      <p:sp>
        <p:nvSpPr>
          <p:cNvPr id="18435" name="Rectangle 3"/>
          <p:cNvSpPr>
            <a:spLocks noGrp="1"/>
          </p:cNvSpPr>
          <p:nvPr>
            <p:ph idx="1"/>
          </p:nvPr>
        </p:nvSpPr>
        <p:spPr>
          <a:xfrm>
            <a:off x="627993" y="1492469"/>
            <a:ext cx="11111884" cy="4865095"/>
          </a:xfrm>
        </p:spPr>
        <p:txBody>
          <a:bodyPr>
            <a:normAutofit fontScale="85000" lnSpcReduction="20000"/>
          </a:bodyPr>
          <a:lstStyle/>
          <a:p>
            <a:pPr marL="342900" indent="-342900">
              <a:lnSpc>
                <a:spcPct val="120000"/>
              </a:lnSpc>
              <a:buClr>
                <a:srgbClr val="973735"/>
              </a:buClr>
              <a:buSzPct val="50000"/>
              <a:buFont typeface="Wingdings" pitchFamily="2" charset="2"/>
              <a:buChar char="u"/>
              <a:defRPr/>
            </a:pPr>
            <a:r>
              <a:rPr lang="en-US" sz="2600" dirty="0"/>
              <a:t>Concepts were introduced:</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Overview Mono-Processor Systems and Multiprocessor Systems</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Overview Multiple Core Processors and Hyper-Threading </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Overview Flynn’s Taxonomy</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Describe about Serial Computing</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Describe about Parallel Computing and Types of Parallelism</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Overview The Parallel Programming Architecture</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Overview Task Parallel Library (TPL)  and Parallel LINQ (PLINQ)</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Overview Asynchronous Programming in .NET</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about  Task Parallel Library (TPL)  and Parallel LINQ (PLINQ)</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about  Asynchronous Programming by async and await keywords</a:t>
            </a:r>
          </a:p>
          <a:p>
            <a:pPr marL="514350" indent="-230188">
              <a:lnSpc>
                <a:spcPct val="100000"/>
              </a:lnSpc>
              <a:spcAft>
                <a:spcPts val="300"/>
              </a:spcAft>
              <a:buClr>
                <a:srgbClr val="973735"/>
              </a:buClr>
              <a:buSzPct val="70000"/>
              <a:buFont typeface="Wingdings" panose="05000000000000000000" pitchFamily="2" charset="2"/>
              <a:buChar char="§"/>
              <a:defRPr/>
            </a:pPr>
            <a:endParaRPr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55</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a:t>Understanding Multiprocessor Systems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59918" y="1411496"/>
            <a:ext cx="7514967" cy="4970591"/>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n-way symmetric multiprocessing procedure achieves the best performance and the best resources usage, where n can be two or more processors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 symmetric multiprocessing system with many users connected or numerous tasks running provides a good solution to von Neumann's bottleneck. The multiple input streams are distributed to the different available processors for their execution, and they generate multiple concurrent output streams, as shown in the beside diagram</a:t>
            </a:r>
          </a:p>
        </p:txBody>
      </p:sp>
      <p:pic>
        <p:nvPicPr>
          <p:cNvPr id="5" name="Picture 4">
            <a:extLst>
              <a:ext uri="{FF2B5EF4-FFF2-40B4-BE49-F238E27FC236}">
                <a16:creationId xmlns:a16="http://schemas.microsoft.com/office/drawing/2014/main" id="{973BF128-9369-4A2B-AC17-7EEA949CEE4D}"/>
              </a:ext>
            </a:extLst>
          </p:cNvPr>
          <p:cNvPicPr>
            <a:picLocks noChangeAspect="1"/>
          </p:cNvPicPr>
          <p:nvPr/>
        </p:nvPicPr>
        <p:blipFill>
          <a:blip r:embed="rId3"/>
          <a:stretch>
            <a:fillRect/>
          </a:stretch>
        </p:blipFill>
        <p:spPr>
          <a:xfrm>
            <a:off x="7455048" y="1569558"/>
            <a:ext cx="4695235" cy="4702150"/>
          </a:xfrm>
          <a:prstGeom prst="rect">
            <a:avLst/>
          </a:prstGeom>
        </p:spPr>
      </p:pic>
    </p:spTree>
    <p:extLst>
      <p:ext uri="{BB962C8B-B14F-4D97-AF65-F5344CB8AC3E}">
        <p14:creationId xmlns:p14="http://schemas.microsoft.com/office/powerpoint/2010/main" val="3705612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a:t>Multiple Core Processors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4546" y="1391021"/>
            <a:ext cx="12220689" cy="512448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 multiple core CPU has more than one physical processing unit. In essence, it acts like more than one CPU. The only difference is that all cores of a single CPU share the same memory cache instead of having their own memory cache</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total number of cores across all of the CPUs of a system is the number of physical processing units that can be scheduled and run in parallel, that is, the number of different software threads that can truly execute in parallel</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There is a slight performance bottleneck with having multiple cores in a CPU versus having multiple CPUs with single cores due to the sharing of the memory bus (for most applications, this is negligible)</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For the parallel developer trying to estimate performance gains by using a parallel design approach, the number of physical cores is the key factor to use for estimations</a:t>
            </a:r>
          </a:p>
        </p:txBody>
      </p:sp>
    </p:spTree>
    <p:extLst>
      <p:ext uri="{BB962C8B-B14F-4D97-AF65-F5344CB8AC3E}">
        <p14:creationId xmlns:p14="http://schemas.microsoft.com/office/powerpoint/2010/main" val="3819037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8</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153993" y="5491663"/>
            <a:ext cx="5701004" cy="646331"/>
          </a:xfrm>
          <a:prstGeom prst="rect">
            <a:avLst/>
          </a:prstGeom>
          <a:noFill/>
        </p:spPr>
        <p:txBody>
          <a:bodyPr wrap="square">
            <a:spAutoFit/>
          </a:bodyPr>
          <a:lstStyle/>
          <a:p>
            <a:pPr algn="ctr">
              <a:spcBef>
                <a:spcPts val="1500"/>
              </a:spcBef>
              <a:spcAft>
                <a:spcPts val="1500"/>
              </a:spcAft>
              <a:buClr>
                <a:srgbClr val="973735"/>
              </a:buClr>
              <a:buSzPct val="50000"/>
              <a:tabLst>
                <a:tab pos="241300" algn="l"/>
              </a:tabLst>
              <a:defRPr/>
            </a:pPr>
            <a:r>
              <a:rPr lang="en-US" b="1">
                <a:solidFill>
                  <a:srgbClr val="111111"/>
                </a:solidFill>
                <a:latin typeface="+mj-lt"/>
              </a:rPr>
              <a:t>The diagram shows  three physical CPUs each having two logical cores</a:t>
            </a:r>
          </a:p>
        </p:txBody>
      </p:sp>
      <p:pic>
        <p:nvPicPr>
          <p:cNvPr id="5" name="Picture 4">
            <a:extLst>
              <a:ext uri="{FF2B5EF4-FFF2-40B4-BE49-F238E27FC236}">
                <a16:creationId xmlns:a16="http://schemas.microsoft.com/office/drawing/2014/main" id="{7F5CA568-7FA2-49FA-9CC8-3FF86F5E3E1A}"/>
              </a:ext>
            </a:extLst>
          </p:cNvPr>
          <p:cNvPicPr>
            <a:picLocks noChangeAspect="1"/>
          </p:cNvPicPr>
          <p:nvPr/>
        </p:nvPicPr>
        <p:blipFill>
          <a:blip r:embed="rId3"/>
          <a:stretch>
            <a:fillRect/>
          </a:stretch>
        </p:blipFill>
        <p:spPr>
          <a:xfrm>
            <a:off x="490592" y="1581703"/>
            <a:ext cx="5226723" cy="3805590"/>
          </a:xfrm>
          <a:prstGeom prst="rect">
            <a:avLst/>
          </a:prstGeom>
        </p:spPr>
      </p:pic>
      <p:pic>
        <p:nvPicPr>
          <p:cNvPr id="8" name="Picture 7">
            <a:extLst>
              <a:ext uri="{FF2B5EF4-FFF2-40B4-BE49-F238E27FC236}">
                <a16:creationId xmlns:a16="http://schemas.microsoft.com/office/drawing/2014/main" id="{759D5FF2-0443-413C-B9A8-21BAD0285D09}"/>
              </a:ext>
            </a:extLst>
          </p:cNvPr>
          <p:cNvPicPr>
            <a:picLocks noChangeAspect="1"/>
          </p:cNvPicPr>
          <p:nvPr/>
        </p:nvPicPr>
        <p:blipFill>
          <a:blip r:embed="rId4"/>
          <a:stretch>
            <a:fillRect/>
          </a:stretch>
        </p:blipFill>
        <p:spPr>
          <a:xfrm>
            <a:off x="6369273" y="1560187"/>
            <a:ext cx="5402135" cy="3817591"/>
          </a:xfrm>
          <a:prstGeom prst="rect">
            <a:avLst/>
          </a:prstGeom>
        </p:spPr>
      </p:pic>
      <p:sp>
        <p:nvSpPr>
          <p:cNvPr id="10" name="TextBox 9">
            <a:extLst>
              <a:ext uri="{FF2B5EF4-FFF2-40B4-BE49-F238E27FC236}">
                <a16:creationId xmlns:a16="http://schemas.microsoft.com/office/drawing/2014/main" id="{F670F2A6-E8D9-4B1C-8F99-6427FF9BDC9F}"/>
              </a:ext>
            </a:extLst>
          </p:cNvPr>
          <p:cNvSpPr txBox="1"/>
          <p:nvPr/>
        </p:nvSpPr>
        <p:spPr>
          <a:xfrm>
            <a:off x="6261693" y="5495716"/>
            <a:ext cx="5588196" cy="923330"/>
          </a:xfrm>
          <a:prstGeom prst="rect">
            <a:avLst/>
          </a:prstGeom>
          <a:noFill/>
        </p:spPr>
        <p:txBody>
          <a:bodyPr wrap="square">
            <a:spAutoFit/>
          </a:bodyPr>
          <a:lstStyle/>
          <a:p>
            <a:pPr algn="ctr">
              <a:spcBef>
                <a:spcPts val="1500"/>
              </a:spcBef>
              <a:spcAft>
                <a:spcPts val="1500"/>
              </a:spcAft>
              <a:buClr>
                <a:srgbClr val="973735"/>
              </a:buClr>
              <a:buSzPct val="50000"/>
              <a:tabLst>
                <a:tab pos="241300" algn="l"/>
              </a:tabLst>
              <a:defRPr/>
            </a:pPr>
            <a:r>
              <a:rPr lang="en-US" b="1">
                <a:solidFill>
                  <a:srgbClr val="111111"/>
                </a:solidFill>
                <a:latin typeface="+mj-lt"/>
              </a:rPr>
              <a:t>The diagram shows a CPU with four logical core each having its own memory and then shared memory between thems</a:t>
            </a:r>
          </a:p>
        </p:txBody>
      </p:sp>
      <p:sp>
        <p:nvSpPr>
          <p:cNvPr id="13" name="Title 1">
            <a:extLst>
              <a:ext uri="{FF2B5EF4-FFF2-40B4-BE49-F238E27FC236}">
                <a16:creationId xmlns:a16="http://schemas.microsoft.com/office/drawing/2014/main" id="{54BD314F-B215-4935-86AA-C0F53B7C880C}"/>
              </a:ext>
            </a:extLst>
          </p:cNvPr>
          <p:cNvSpPr>
            <a:spLocks noGrp="1"/>
          </p:cNvSpPr>
          <p:nvPr>
            <p:ph type="title"/>
          </p:nvPr>
        </p:nvSpPr>
        <p:spPr>
          <a:xfrm>
            <a:off x="396763" y="720006"/>
            <a:ext cx="11500269" cy="575433"/>
          </a:xfrm>
        </p:spPr>
        <p:txBody>
          <a:bodyPr>
            <a:noAutofit/>
          </a:bodyPr>
          <a:lstStyle/>
          <a:p>
            <a:r>
              <a:rPr lang="en-US" sz="4000" b="1"/>
              <a:t>Multiple Core Processors</a:t>
            </a:r>
            <a:endParaRPr lang="en-US" sz="4000" b="1" dirty="0"/>
          </a:p>
        </p:txBody>
      </p:sp>
    </p:spTree>
    <p:extLst>
      <p:ext uri="{BB962C8B-B14F-4D97-AF65-F5344CB8AC3E}">
        <p14:creationId xmlns:p14="http://schemas.microsoft.com/office/powerpoint/2010/main" val="2121644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a:t>Hyper-Threading (HT)</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9039" y="1361081"/>
            <a:ext cx="12261039" cy="3293209"/>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Hyper-threading (HT) technology is a proprietary technology that was developed by Intel that improves the parallelization of computations that are performed on x86 processors</a:t>
            </a:r>
          </a:p>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It was first introduced in Xeon server processors in 2002. HT enabled single processor chips run with two virtual (logical) cores and are capable of executing two tasks at a time</a:t>
            </a:r>
          </a:p>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The following diagram shows the difference between single and multi-core chips:</a:t>
            </a:r>
          </a:p>
        </p:txBody>
      </p:sp>
      <p:pic>
        <p:nvPicPr>
          <p:cNvPr id="12" name="Picture 11">
            <a:extLst>
              <a:ext uri="{FF2B5EF4-FFF2-40B4-BE49-F238E27FC236}">
                <a16:creationId xmlns:a16="http://schemas.microsoft.com/office/drawing/2014/main" id="{5D3C50A6-56D8-4660-BE11-AE35865A1A9E}"/>
              </a:ext>
            </a:extLst>
          </p:cNvPr>
          <p:cNvPicPr>
            <a:picLocks noChangeAspect="1"/>
          </p:cNvPicPr>
          <p:nvPr/>
        </p:nvPicPr>
        <p:blipFill>
          <a:blip r:embed="rId3"/>
          <a:stretch>
            <a:fillRect/>
          </a:stretch>
        </p:blipFill>
        <p:spPr>
          <a:xfrm>
            <a:off x="3611565" y="4317601"/>
            <a:ext cx="4912596" cy="2112832"/>
          </a:xfrm>
          <a:prstGeom prst="rect">
            <a:avLst/>
          </a:prstGeom>
          <a:ln w="19050">
            <a:solidFill>
              <a:schemeClr val="accent1"/>
            </a:solidFill>
          </a:ln>
        </p:spPr>
      </p:pic>
    </p:spTree>
    <p:extLst>
      <p:ext uri="{BB962C8B-B14F-4D97-AF65-F5344CB8AC3E}">
        <p14:creationId xmlns:p14="http://schemas.microsoft.com/office/powerpoint/2010/main" val="8717083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12401</TotalTime>
  <Words>4163</Words>
  <Application>Microsoft Office PowerPoint</Application>
  <PresentationFormat>Widescreen</PresentationFormat>
  <Paragraphs>426</Paragraphs>
  <Slides>55</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Calibri</vt:lpstr>
      <vt:lpstr>Consolas</vt:lpstr>
      <vt:lpstr>굴림</vt:lpstr>
      <vt:lpstr>Times New Roman</vt:lpstr>
      <vt:lpstr>Wingdings</vt:lpstr>
      <vt:lpstr>Office Theme</vt:lpstr>
      <vt:lpstr>Asynchronous and Parallel Programming</vt:lpstr>
      <vt:lpstr>Objectives </vt:lpstr>
      <vt:lpstr>Introduction to Parallel Computing</vt:lpstr>
      <vt:lpstr>Understanding Mono-Processor Systems</vt:lpstr>
      <vt:lpstr>Understanding Multiprocessor Systems</vt:lpstr>
      <vt:lpstr>Understanding Multiprocessor Systems</vt:lpstr>
      <vt:lpstr>Multiple Core Processors</vt:lpstr>
      <vt:lpstr>Multiple Core Processors</vt:lpstr>
      <vt:lpstr>Hyper-Threading (HT)</vt:lpstr>
      <vt:lpstr>Hyper-Threading</vt:lpstr>
      <vt:lpstr>Hyper-Threading</vt:lpstr>
      <vt:lpstr>Understanding Flynn’s Taxonomy</vt:lpstr>
      <vt:lpstr>Understanding Flynn’s Taxonomy</vt:lpstr>
      <vt:lpstr>Understanding Flynn’s Taxonomy</vt:lpstr>
      <vt:lpstr>Understanding Flynn’s Taxonomy</vt:lpstr>
      <vt:lpstr>Understanding Serial Computing</vt:lpstr>
      <vt:lpstr>Understanding Parallel Computing</vt:lpstr>
      <vt:lpstr>Understanding Parallel Computing</vt:lpstr>
      <vt:lpstr>Understanding Parallel Computing</vt:lpstr>
      <vt:lpstr>Parallel Programming in .NET</vt:lpstr>
      <vt:lpstr>The Parallel Programming Architecture</vt:lpstr>
      <vt:lpstr>Understanding Task Parallel Library (TPL)  </vt:lpstr>
      <vt:lpstr>System.Threading.Tasks Namespace</vt:lpstr>
      <vt:lpstr>System.Threading.Tasks Namespace</vt:lpstr>
      <vt:lpstr>The System.Threading.Tasks.Task class</vt:lpstr>
      <vt:lpstr>The System.Threading.Tasks.Task class</vt:lpstr>
      <vt:lpstr>PowerPoint Presentation</vt:lpstr>
      <vt:lpstr>PowerPoint Presentation</vt:lpstr>
      <vt:lpstr>PowerPoint Presentation</vt:lpstr>
      <vt:lpstr>PowerPoint Presentation</vt:lpstr>
      <vt:lpstr>PowerPoint Presentation</vt:lpstr>
      <vt:lpstr>Understanding Parallel LINQ (PLINQ) </vt:lpstr>
      <vt:lpstr>What is a Parallel Query?</vt:lpstr>
      <vt:lpstr>The ParallelEnumerable Class</vt:lpstr>
      <vt:lpstr>The ParallelEnumerable Class</vt:lpstr>
      <vt:lpstr>PowerPoint Presentation</vt:lpstr>
      <vt:lpstr>PowerPoint Presentation</vt:lpstr>
      <vt:lpstr>PowerPoint Presentation</vt:lpstr>
      <vt:lpstr>PowerPoint Presentation</vt:lpstr>
      <vt:lpstr>Disadvantages of Parallel Programming with PLINQ</vt:lpstr>
      <vt:lpstr>Asynchronous Programming in .NET</vt:lpstr>
      <vt:lpstr>Understanding Synchronous Program Execution</vt:lpstr>
      <vt:lpstr>Understanding Synchronous Program Execution</vt:lpstr>
      <vt:lpstr>Understanding Asynchronous Program Execution</vt:lpstr>
      <vt:lpstr>Understanding Asynchronous Program Execution</vt:lpstr>
      <vt:lpstr>PowerPoint Presentation</vt:lpstr>
      <vt:lpstr>When to use Asynchronous Programming</vt:lpstr>
      <vt:lpstr>Introducing async and await</vt:lpstr>
      <vt:lpstr>Introducing async and await</vt:lpstr>
      <vt:lpstr>PowerPoint Presentation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chu hung</cp:lastModifiedBy>
  <cp:revision>604</cp:revision>
  <dcterms:created xsi:type="dcterms:W3CDTF">2021-01-25T08:25:31Z</dcterms:created>
  <dcterms:modified xsi:type="dcterms:W3CDTF">2025-01-07T01:49:40Z</dcterms:modified>
</cp:coreProperties>
</file>