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573" r:id="rId3"/>
    <p:sldId id="510" r:id="rId4"/>
    <p:sldId id="597" r:id="rId5"/>
    <p:sldId id="596" r:id="rId6"/>
    <p:sldId id="578" r:id="rId7"/>
    <p:sldId id="574" r:id="rId8"/>
    <p:sldId id="599" r:id="rId9"/>
    <p:sldId id="577" r:id="rId10"/>
    <p:sldId id="575" r:id="rId11"/>
    <p:sldId id="576" r:id="rId12"/>
    <p:sldId id="598" r:id="rId13"/>
    <p:sldId id="600" r:id="rId14"/>
    <p:sldId id="601" r:id="rId15"/>
    <p:sldId id="602" r:id="rId16"/>
    <p:sldId id="579" r:id="rId17"/>
    <p:sldId id="580" r:id="rId18"/>
    <p:sldId id="581" r:id="rId19"/>
    <p:sldId id="582" r:id="rId20"/>
    <p:sldId id="583" r:id="rId21"/>
    <p:sldId id="584" r:id="rId22"/>
    <p:sldId id="585" r:id="rId23"/>
    <p:sldId id="586" r:id="rId24"/>
    <p:sldId id="587" r:id="rId25"/>
    <p:sldId id="588" r:id="rId26"/>
    <p:sldId id="589" r:id="rId27"/>
    <p:sldId id="590" r:id="rId28"/>
    <p:sldId id="591" r:id="rId29"/>
    <p:sldId id="592" r:id="rId30"/>
    <p:sldId id="593" r:id="rId31"/>
    <p:sldId id="594" r:id="rId32"/>
    <p:sldId id="595" r:id="rId33"/>
    <p:sldId id="266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AF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7001" autoAdjust="0"/>
    <p:restoredTop sz="93979" autoAdjust="0"/>
  </p:normalViewPr>
  <p:slideViewPr>
    <p:cSldViewPr snapToGrid="0">
      <p:cViewPr varScale="1">
        <p:scale>
          <a:sx n="68" d="100"/>
          <a:sy n="68" d="100"/>
        </p:scale>
        <p:origin x="5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575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17A13E-60FF-453F-B712-D9BBD0C85FA1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46C0E5-5FD0-48D4-A8DC-243893429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2982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46C0E5-5FD0-48D4-A8DC-24389342924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9547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510F9E-0979-4C8E-BC74-25806C6B870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5162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510F9E-0979-4C8E-BC74-25806C6B870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4097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510F9E-0979-4C8E-BC74-25806C6B870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2433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510F9E-0979-4C8E-BC74-25806C6B870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8963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510F9E-0979-4C8E-BC74-25806C6B870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470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510F9E-0979-4C8E-BC74-25806C6B870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4251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510F9E-0979-4C8E-BC74-25806C6B870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5490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510F9E-0979-4C8E-BC74-25806C6B870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68785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510F9E-0979-4C8E-BC74-25806C6B870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0516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510F9E-0979-4C8E-BC74-25806C6B870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0399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46C0E5-5FD0-48D4-A8DC-24389342924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51277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510F9E-0979-4C8E-BC74-25806C6B870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25042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510F9E-0979-4C8E-BC74-25806C6B870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55236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510F9E-0979-4C8E-BC74-25806C6B870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2896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510F9E-0979-4C8E-BC74-25806C6B870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67900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510F9E-0979-4C8E-BC74-25806C6B870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37719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510F9E-0979-4C8E-BC74-25806C6B870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88276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510F9E-0979-4C8E-BC74-25806C6B870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26184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510F9E-0979-4C8E-BC74-25806C6B870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22454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510F9E-0979-4C8E-BC74-25806C6B870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76018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510F9E-0979-4C8E-BC74-25806C6B870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5836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510F9E-0979-4C8E-BC74-25806C6B870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70365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510F9E-0979-4C8E-BC74-25806C6B870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51295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510F9E-0979-4C8E-BC74-25806C6B870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45204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510F9E-0979-4C8E-BC74-25806C6B870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52787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1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510F9E-0979-4C8E-BC74-25806C6B870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850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510F9E-0979-4C8E-BC74-25806C6B870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2014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510F9E-0979-4C8E-BC74-25806C6B870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9680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510F9E-0979-4C8E-BC74-25806C6B870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2500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510F9E-0979-4C8E-BC74-25806C6B870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4628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510F9E-0979-4C8E-BC74-25806C6B870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8839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988598"/>
            <a:ext cx="9144000" cy="1521364"/>
          </a:xfrm>
          <a:solidFill>
            <a:schemeClr val="accent2"/>
          </a:solidFill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227414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0" y="6461294"/>
            <a:ext cx="12192000" cy="403934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endParaRPr lang="en-US"/>
          </a:p>
        </p:txBody>
      </p:sp>
      <p:pic>
        <p:nvPicPr>
          <p:cNvPr id="9" name="Picture 2" descr="NET Exceptions - System.Data.ObjectNotFoundException">
            <a:extLst>
              <a:ext uri="{FF2B5EF4-FFF2-40B4-BE49-F238E27FC236}">
                <a16:creationId xmlns:a16="http://schemas.microsoft.com/office/drawing/2014/main" id="{0E34F79C-EF24-43DE-BD57-B4D9A321B70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7178" y="0"/>
            <a:ext cx="1953088" cy="781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B78142D-6D48-48A2-83B1-5FBEEEEC0974}"/>
              </a:ext>
            </a:extLst>
          </p:cNvPr>
          <p:cNvPicPr/>
          <p:nvPr userDrawn="1"/>
        </p:nvPicPr>
        <p:blipFill rotWithShape="1">
          <a:blip r:embed="rId3"/>
          <a:srcRect l="30553"/>
          <a:stretch/>
        </p:blipFill>
        <p:spPr bwMode="auto">
          <a:xfrm>
            <a:off x="0" y="3114"/>
            <a:ext cx="2133600" cy="57531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209551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14C8F-3CFE-44B4-89F8-C659E998D398}" type="datetime1">
              <a:rPr lang="en-US" smtClean="0"/>
              <a:t>1/7/2025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91216-F62E-4FB8-B968-3BF60F6CB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443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AC03C-5900-4E12-A645-6AFB6C5C4596}" type="datetime1">
              <a:rPr lang="en-US" smtClean="0"/>
              <a:t>1/7/2025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91216-F62E-4FB8-B968-3BF60F6CB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595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0" y="6461294"/>
            <a:ext cx="12192000" cy="403934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20209"/>
            <a:ext cx="10515600" cy="575433"/>
          </a:xfrm>
          <a:solidFill>
            <a:schemeClr val="bg1"/>
          </a:solidFill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35811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80699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DCBE059-FAD7-45D8-8659-E6542D1E092D}" type="datetime1">
              <a:rPr lang="en-US" smtClean="0"/>
              <a:t>1/7/2025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86060" y="648070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C0149FD-98BB-4821-915B-09C9BFE4B72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 userDrawn="1"/>
        </p:nvSpPr>
        <p:spPr>
          <a:xfrm>
            <a:off x="1" y="600803"/>
            <a:ext cx="207390" cy="973473"/>
          </a:xfrm>
          <a:prstGeom prst="rect">
            <a:avLst/>
          </a:prstGeom>
          <a:solidFill>
            <a:srgbClr val="F4AF80"/>
          </a:solidFill>
        </p:spPr>
        <p:txBody>
          <a:bodyPr wrap="square" rtlCol="0">
            <a:spAutoFit/>
          </a:bodyPr>
          <a:lstStyle/>
          <a:p>
            <a:endParaRPr lang="en-US"/>
          </a:p>
        </p:txBody>
      </p:sp>
      <p:pic>
        <p:nvPicPr>
          <p:cNvPr id="10" name="Picture 2" descr="NET Exceptions - System.Data.ObjectNotFoundException">
            <a:extLst>
              <a:ext uri="{FF2B5EF4-FFF2-40B4-BE49-F238E27FC236}">
                <a16:creationId xmlns:a16="http://schemas.microsoft.com/office/drawing/2014/main" id="{3B7C805C-C49E-470D-A3F6-88B774BFE7A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7178" y="0"/>
            <a:ext cx="1953088" cy="781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B78142D-6D48-48A2-83B1-5FBEEEEC0974}"/>
              </a:ext>
            </a:extLst>
          </p:cNvPr>
          <p:cNvPicPr/>
          <p:nvPr userDrawn="1"/>
        </p:nvPicPr>
        <p:blipFill rotWithShape="1">
          <a:blip r:embed="rId3"/>
          <a:srcRect l="30553"/>
          <a:stretch/>
        </p:blipFill>
        <p:spPr bwMode="auto">
          <a:xfrm>
            <a:off x="0" y="3114"/>
            <a:ext cx="2133600" cy="57531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362227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1B290-3044-40C7-AA46-9B0CCEDB6684}" type="datetime1">
              <a:rPr lang="en-US" smtClean="0"/>
              <a:t>1/7/2025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91216-F62E-4FB8-B968-3BF60F6CB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80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A51A4-3D8F-4464-8762-2F11075995B0}" type="datetime1">
              <a:rPr lang="en-US" smtClean="0"/>
              <a:t>1/7/2025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91216-F62E-4FB8-B968-3BF60F6CB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125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A75F2-1863-4BCF-AC90-7D654EE5EB9B}" type="datetime1">
              <a:rPr lang="en-US" smtClean="0"/>
              <a:t>1/7/2025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91216-F62E-4FB8-B968-3BF60F6CB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054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88147-667F-48AF-BB78-925C77FB1ED5}" type="datetime1">
              <a:rPr lang="en-US" smtClean="0"/>
              <a:t>1/7/2025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91216-F62E-4FB8-B968-3BF60F6CB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130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F7447-14DD-4ED9-9DC3-53E53412F13F}" type="datetime1">
              <a:rPr lang="en-US" smtClean="0"/>
              <a:t>1/7/2025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91216-F62E-4FB8-B968-3BF60F6CB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444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989FD-A8A7-4EF7-934B-4294CDFB4341}" type="datetime1">
              <a:rPr lang="en-US" smtClean="0"/>
              <a:t>1/7/2025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91216-F62E-4FB8-B968-3BF60F6CB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075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A8CCC-DE58-4D83-99E0-7A1DE88915B5}" type="datetime1">
              <a:rPr lang="en-US" smtClean="0"/>
              <a:t>1/7/2025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91216-F62E-4FB8-B968-3BF60F6CB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177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22FEAF-88BC-4AD8-A38B-DFC1FEA4C83E}" type="datetime1">
              <a:rPr lang="en-US" smtClean="0"/>
              <a:t>1/7/2025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691216-F62E-4FB8-B968-3BF60F6CB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784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6669" y="2376924"/>
            <a:ext cx="9606013" cy="1289142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anchor="ctr">
            <a:normAutofit fontScale="90000"/>
          </a:bodyPr>
          <a:lstStyle/>
          <a:p>
            <a:r>
              <a:rPr lang="en-US" altLang="ko-KR" sz="44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Building </a:t>
            </a:r>
            <a:r>
              <a:rPr lang="en-US" altLang="ko-KR" sz="4400" b="1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Web App with </a:t>
            </a:r>
            <a:r>
              <a:rPr lang="en-US" altLang="ko-KR" sz="4400" b="1" dirty="0" err="1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Blazor</a:t>
            </a:r>
            <a:r>
              <a:rPr lang="en-US" altLang="ko-KR" sz="4400" b="1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altLang="ko-KR" sz="4400" b="1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ASP.NET Core </a:t>
            </a:r>
            <a:endParaRPr lang="en-US" sz="4400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53910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E13011A8-D88C-4012-B204-49668D8EBB2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70189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DCBE059-FAD7-45D8-8659-E6542D1E092D}" type="datetime1">
              <a:rPr lang="en-US" smtClean="0"/>
              <a:t>1/7/2025</a:t>
            </a:fld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5BFEE7E-1160-4EB3-9549-81C1E8348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86060" y="648070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C0149FD-98BB-4821-915B-09C9BFE4B727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F579039-CEC8-487D-92F5-2AF0A49E5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763" y="720006"/>
            <a:ext cx="11500269" cy="575433"/>
          </a:xfrm>
        </p:spPr>
        <p:txBody>
          <a:bodyPr>
            <a:noAutofit/>
          </a:bodyPr>
          <a:lstStyle/>
          <a:p>
            <a:r>
              <a:rPr lang="en-US" sz="4000" b="1" dirty="0"/>
              <a:t>Build </a:t>
            </a:r>
            <a:r>
              <a:rPr lang="en-US" sz="4000" b="1" dirty="0" smtClean="0"/>
              <a:t>web </a:t>
            </a:r>
            <a:r>
              <a:rPr lang="en-US" sz="4000" b="1" dirty="0"/>
              <a:t>app with ASP.NET Core </a:t>
            </a:r>
            <a:r>
              <a:rPr lang="en-US" sz="4000" b="1" dirty="0" err="1" smtClean="0"/>
              <a:t>Blazor</a:t>
            </a:r>
            <a:endParaRPr lang="en-US" sz="40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40B99B-89B9-4DBA-B286-85BE9A31140F}"/>
              </a:ext>
            </a:extLst>
          </p:cNvPr>
          <p:cNvSpPr txBox="1"/>
          <p:nvPr/>
        </p:nvSpPr>
        <p:spPr>
          <a:xfrm>
            <a:off x="-64546" y="1391021"/>
            <a:ext cx="12220689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spcBef>
                <a:spcPts val="300"/>
              </a:spcBef>
              <a:spcAft>
                <a:spcPts val="300"/>
              </a:spcAft>
              <a:buClr>
                <a:srgbClr val="973735"/>
              </a:buClr>
              <a:buSzPct val="50000"/>
              <a:buFont typeface="Wingdings" pitchFamily="2" charset="2"/>
              <a:buChar char="u"/>
              <a:tabLst>
                <a:tab pos="241300" algn="l"/>
              </a:tabLst>
              <a:defRPr/>
            </a:pPr>
            <a:r>
              <a:rPr lang="en-US" sz="2600" dirty="0" smtClean="0">
                <a:solidFill>
                  <a:srgbClr val="111111"/>
                </a:solidFill>
                <a:latin typeface="+mj-lt"/>
              </a:rPr>
              <a:t>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678" y="1883464"/>
            <a:ext cx="5913120" cy="389896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4808" y="2171180"/>
            <a:ext cx="4202224" cy="3716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3891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E13011A8-D88C-4012-B204-49668D8EBB2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70189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DCBE059-FAD7-45D8-8659-E6542D1E092D}" type="datetime1">
              <a:rPr lang="en-US" smtClean="0"/>
              <a:t>1/7/2025</a:t>
            </a:fld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5BFEE7E-1160-4EB3-9549-81C1E8348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86060" y="648070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C0149FD-98BB-4821-915B-09C9BFE4B727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F579039-CEC8-487D-92F5-2AF0A49E5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763" y="720006"/>
            <a:ext cx="11500269" cy="575433"/>
          </a:xfrm>
        </p:spPr>
        <p:txBody>
          <a:bodyPr>
            <a:noAutofit/>
          </a:bodyPr>
          <a:lstStyle/>
          <a:p>
            <a:r>
              <a:rPr lang="en-US" sz="4000" b="1" dirty="0"/>
              <a:t>Build web app with ASP.NET Core </a:t>
            </a:r>
            <a:r>
              <a:rPr lang="en-US" sz="4000" b="1" dirty="0" err="1"/>
              <a:t>Blazor</a:t>
            </a:r>
            <a:endParaRPr lang="en-US" sz="40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40B99B-89B9-4DBA-B286-85BE9A31140F}"/>
              </a:ext>
            </a:extLst>
          </p:cNvPr>
          <p:cNvSpPr txBox="1"/>
          <p:nvPr/>
        </p:nvSpPr>
        <p:spPr>
          <a:xfrm>
            <a:off x="-64546" y="1391021"/>
            <a:ext cx="12220689" cy="49552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spcBef>
                <a:spcPts val="300"/>
              </a:spcBef>
              <a:spcAft>
                <a:spcPts val="300"/>
              </a:spcAft>
              <a:buClr>
                <a:srgbClr val="973735"/>
              </a:buClr>
              <a:buSzPct val="50000"/>
              <a:buFont typeface="Wingdings" pitchFamily="2" charset="2"/>
              <a:buChar char="u"/>
              <a:tabLst>
                <a:tab pos="241300" algn="l"/>
              </a:tabLst>
              <a:defRPr/>
            </a:pPr>
            <a:r>
              <a:rPr lang="en-US" sz="2600" dirty="0" err="1">
                <a:solidFill>
                  <a:srgbClr val="111111"/>
                </a:solidFill>
                <a:latin typeface="+mj-lt"/>
              </a:rPr>
              <a:t>Program.cs</a:t>
            </a:r>
            <a:r>
              <a:rPr lang="en-US" sz="2600" dirty="0">
                <a:solidFill>
                  <a:srgbClr val="111111"/>
                </a:solidFill>
                <a:latin typeface="+mj-lt"/>
              </a:rPr>
              <a:t> is the entry point for the app that starts the server and where you configure the app services and middleware</a:t>
            </a:r>
            <a:r>
              <a:rPr lang="en-US" sz="2600" dirty="0" smtClean="0">
                <a:solidFill>
                  <a:srgbClr val="111111"/>
                </a:solidFill>
                <a:latin typeface="+mj-lt"/>
              </a:rPr>
              <a:t>.</a:t>
            </a:r>
            <a:endParaRPr lang="en-US" sz="2600" dirty="0">
              <a:solidFill>
                <a:srgbClr val="111111"/>
              </a:solidFill>
              <a:latin typeface="+mj-lt"/>
            </a:endParaRPr>
          </a:p>
          <a:p>
            <a:pPr marL="342900" indent="-342900" algn="just">
              <a:spcBef>
                <a:spcPts val="300"/>
              </a:spcBef>
              <a:spcAft>
                <a:spcPts val="300"/>
              </a:spcAft>
              <a:buClr>
                <a:srgbClr val="973735"/>
              </a:buClr>
              <a:buSzPct val="50000"/>
              <a:buFont typeface="Wingdings" pitchFamily="2" charset="2"/>
              <a:buChar char="u"/>
              <a:tabLst>
                <a:tab pos="241300" algn="l"/>
              </a:tabLst>
              <a:defRPr/>
            </a:pPr>
            <a:r>
              <a:rPr lang="en-US" sz="2600" dirty="0">
                <a:solidFill>
                  <a:srgbClr val="111111"/>
                </a:solidFill>
                <a:latin typeface="+mj-lt"/>
              </a:rPr>
              <a:t>Inside the Components directory:</a:t>
            </a:r>
          </a:p>
          <a:p>
            <a:pPr marL="800100" lvl="1" indent="-342900" algn="just">
              <a:spcBef>
                <a:spcPts val="300"/>
              </a:spcBef>
              <a:spcAft>
                <a:spcPts val="300"/>
              </a:spcAft>
              <a:buClr>
                <a:srgbClr val="973735"/>
              </a:buClr>
              <a:buSzPct val="50000"/>
              <a:buFont typeface="Wingdings" pitchFamily="2" charset="2"/>
              <a:buChar char="u"/>
              <a:tabLst>
                <a:tab pos="241300" algn="l"/>
              </a:tabLst>
              <a:defRPr/>
            </a:pPr>
            <a:r>
              <a:rPr lang="en-US" sz="2600" dirty="0" err="1" smtClean="0">
                <a:solidFill>
                  <a:srgbClr val="111111"/>
                </a:solidFill>
                <a:latin typeface="+mj-lt"/>
              </a:rPr>
              <a:t>App.razor</a:t>
            </a:r>
            <a:r>
              <a:rPr lang="en-US" sz="2600" dirty="0" smtClean="0">
                <a:solidFill>
                  <a:srgbClr val="111111"/>
                </a:solidFill>
                <a:latin typeface="+mj-lt"/>
              </a:rPr>
              <a:t> </a:t>
            </a:r>
            <a:r>
              <a:rPr lang="en-US" sz="2600" dirty="0">
                <a:solidFill>
                  <a:srgbClr val="111111"/>
                </a:solidFill>
                <a:latin typeface="+mj-lt"/>
              </a:rPr>
              <a:t>is the root component for the app.</a:t>
            </a:r>
          </a:p>
          <a:p>
            <a:pPr marL="800100" lvl="1" indent="-342900" algn="just">
              <a:spcBef>
                <a:spcPts val="300"/>
              </a:spcBef>
              <a:spcAft>
                <a:spcPts val="300"/>
              </a:spcAft>
              <a:buClr>
                <a:srgbClr val="973735"/>
              </a:buClr>
              <a:buSzPct val="50000"/>
              <a:buFont typeface="Wingdings" pitchFamily="2" charset="2"/>
              <a:buChar char="u"/>
              <a:tabLst>
                <a:tab pos="241300" algn="l"/>
              </a:tabLst>
              <a:defRPr/>
            </a:pPr>
            <a:r>
              <a:rPr lang="en-US" sz="2600" dirty="0" err="1" smtClean="0">
                <a:solidFill>
                  <a:srgbClr val="111111"/>
                </a:solidFill>
                <a:latin typeface="+mj-lt"/>
              </a:rPr>
              <a:t>Routes.razor</a:t>
            </a:r>
            <a:r>
              <a:rPr lang="en-US" sz="2600" dirty="0" smtClean="0">
                <a:solidFill>
                  <a:srgbClr val="111111"/>
                </a:solidFill>
                <a:latin typeface="+mj-lt"/>
              </a:rPr>
              <a:t> </a:t>
            </a:r>
            <a:r>
              <a:rPr lang="en-US" sz="2600" dirty="0">
                <a:solidFill>
                  <a:srgbClr val="111111"/>
                </a:solidFill>
                <a:latin typeface="+mj-lt"/>
              </a:rPr>
              <a:t>configures the </a:t>
            </a:r>
            <a:r>
              <a:rPr lang="en-US" sz="2600" dirty="0" err="1">
                <a:solidFill>
                  <a:srgbClr val="111111"/>
                </a:solidFill>
                <a:latin typeface="+mj-lt"/>
              </a:rPr>
              <a:t>Blazor</a:t>
            </a:r>
            <a:r>
              <a:rPr lang="en-US" sz="2600" dirty="0">
                <a:solidFill>
                  <a:srgbClr val="111111"/>
                </a:solidFill>
                <a:latin typeface="+mj-lt"/>
              </a:rPr>
              <a:t> router.</a:t>
            </a:r>
          </a:p>
          <a:p>
            <a:pPr marL="800100" lvl="1" indent="-342900" algn="just">
              <a:spcBef>
                <a:spcPts val="300"/>
              </a:spcBef>
              <a:spcAft>
                <a:spcPts val="300"/>
              </a:spcAft>
              <a:buClr>
                <a:srgbClr val="973735"/>
              </a:buClr>
              <a:buSzPct val="50000"/>
              <a:buFont typeface="Wingdings" pitchFamily="2" charset="2"/>
              <a:buChar char="u"/>
              <a:tabLst>
                <a:tab pos="241300" algn="l"/>
              </a:tabLst>
              <a:defRPr/>
            </a:pPr>
            <a:r>
              <a:rPr lang="en-US" sz="2600" dirty="0" smtClean="0">
                <a:solidFill>
                  <a:srgbClr val="111111"/>
                </a:solidFill>
                <a:latin typeface="+mj-lt"/>
              </a:rPr>
              <a:t>The </a:t>
            </a:r>
            <a:r>
              <a:rPr lang="en-US" sz="2600" dirty="0">
                <a:solidFill>
                  <a:srgbClr val="111111"/>
                </a:solidFill>
                <a:latin typeface="+mj-lt"/>
              </a:rPr>
              <a:t>Pages directory contains some example web pages for the app.</a:t>
            </a:r>
          </a:p>
          <a:p>
            <a:pPr marL="342900" indent="-342900" algn="just">
              <a:spcBef>
                <a:spcPts val="300"/>
              </a:spcBef>
              <a:spcAft>
                <a:spcPts val="300"/>
              </a:spcAft>
              <a:buClr>
                <a:srgbClr val="973735"/>
              </a:buClr>
              <a:buSzPct val="50000"/>
              <a:buFont typeface="Wingdings" pitchFamily="2" charset="2"/>
              <a:buChar char="u"/>
              <a:tabLst>
                <a:tab pos="241300" algn="l"/>
              </a:tabLst>
              <a:defRPr/>
            </a:pPr>
            <a:r>
              <a:rPr lang="en-US" sz="2600" dirty="0" err="1">
                <a:solidFill>
                  <a:srgbClr val="111111"/>
                </a:solidFill>
                <a:latin typeface="+mj-lt"/>
              </a:rPr>
              <a:t>BlazorApp.csproj</a:t>
            </a:r>
            <a:r>
              <a:rPr lang="en-US" sz="2600" dirty="0">
                <a:solidFill>
                  <a:srgbClr val="111111"/>
                </a:solidFill>
                <a:latin typeface="+mj-lt"/>
              </a:rPr>
              <a:t> defines the app project and its dependencies and can be viewed by double-clicking the </a:t>
            </a:r>
            <a:r>
              <a:rPr lang="en-US" sz="2600" dirty="0" err="1">
                <a:solidFill>
                  <a:srgbClr val="111111"/>
                </a:solidFill>
                <a:latin typeface="+mj-lt"/>
              </a:rPr>
              <a:t>BlazorApp</a:t>
            </a:r>
            <a:r>
              <a:rPr lang="en-US" sz="2600" dirty="0">
                <a:solidFill>
                  <a:srgbClr val="111111"/>
                </a:solidFill>
                <a:latin typeface="+mj-lt"/>
              </a:rPr>
              <a:t> project node in the Solution Explorer.</a:t>
            </a:r>
          </a:p>
          <a:p>
            <a:pPr marL="342900" indent="-342900" algn="just">
              <a:spcBef>
                <a:spcPts val="300"/>
              </a:spcBef>
              <a:spcAft>
                <a:spcPts val="300"/>
              </a:spcAft>
              <a:buClr>
                <a:srgbClr val="973735"/>
              </a:buClr>
              <a:buSzPct val="50000"/>
              <a:buFont typeface="Wingdings" pitchFamily="2" charset="2"/>
              <a:buChar char="u"/>
              <a:tabLst>
                <a:tab pos="241300" algn="l"/>
              </a:tabLst>
              <a:defRPr/>
            </a:pPr>
            <a:r>
              <a:rPr lang="en-US" sz="2600" dirty="0">
                <a:solidFill>
                  <a:srgbClr val="111111"/>
                </a:solidFill>
                <a:latin typeface="+mj-lt"/>
              </a:rPr>
              <a:t>The </a:t>
            </a:r>
            <a:r>
              <a:rPr lang="en-US" sz="2600" dirty="0" err="1">
                <a:solidFill>
                  <a:srgbClr val="111111"/>
                </a:solidFill>
                <a:latin typeface="+mj-lt"/>
              </a:rPr>
              <a:t>launchSettings.json</a:t>
            </a:r>
            <a:r>
              <a:rPr lang="en-US" sz="2600" dirty="0">
                <a:solidFill>
                  <a:srgbClr val="111111"/>
                </a:solidFill>
                <a:latin typeface="+mj-lt"/>
              </a:rPr>
              <a:t> file inside the Properties directory defines different profile settings for the local development environment. A port number is automatically assigned at project creation and saved on this file. </a:t>
            </a:r>
            <a:endParaRPr lang="en-US" sz="2600" dirty="0" smtClean="0">
              <a:solidFill>
                <a:srgbClr val="11111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718731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E13011A8-D88C-4012-B204-49668D8EBB2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70189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DCBE059-FAD7-45D8-8659-E6542D1E092D}" type="datetime1">
              <a:rPr lang="en-US" smtClean="0"/>
              <a:t>1/7/2025</a:t>
            </a:fld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5BFEE7E-1160-4EB3-9549-81C1E8348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86060" y="648070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C0149FD-98BB-4821-915B-09C9BFE4B727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F579039-CEC8-487D-92F5-2AF0A49E5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763" y="720006"/>
            <a:ext cx="11500269" cy="575433"/>
          </a:xfrm>
        </p:spPr>
        <p:txBody>
          <a:bodyPr>
            <a:noAutofit/>
          </a:bodyPr>
          <a:lstStyle/>
          <a:p>
            <a:r>
              <a:rPr lang="en-US" sz="4000" b="1" dirty="0" smtClean="0"/>
              <a:t> </a:t>
            </a:r>
            <a:r>
              <a:rPr lang="en-US" sz="4000" b="1" dirty="0"/>
              <a:t>Project</a:t>
            </a:r>
            <a:r>
              <a:rPr lang="en-US" sz="4000" dirty="0"/>
              <a:t> </a:t>
            </a:r>
            <a:r>
              <a:rPr lang="en-US" sz="4000" b="1" dirty="0"/>
              <a:t>Structure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40B99B-89B9-4DBA-B286-85BE9A31140F}"/>
              </a:ext>
            </a:extLst>
          </p:cNvPr>
          <p:cNvSpPr txBox="1"/>
          <p:nvPr/>
        </p:nvSpPr>
        <p:spPr>
          <a:xfrm>
            <a:off x="-64546" y="1391021"/>
            <a:ext cx="12220689" cy="32778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spcBef>
                <a:spcPts val="300"/>
              </a:spcBef>
              <a:spcAft>
                <a:spcPts val="300"/>
              </a:spcAft>
              <a:buClr>
                <a:srgbClr val="973735"/>
              </a:buClr>
              <a:buSzPct val="50000"/>
              <a:buFont typeface="Wingdings" pitchFamily="2" charset="2"/>
              <a:buChar char="u"/>
              <a:tabLst>
                <a:tab pos="241300" algn="l"/>
              </a:tabLst>
              <a:defRPr/>
            </a:pPr>
            <a:r>
              <a:rPr lang="en-US" sz="2600" dirty="0">
                <a:solidFill>
                  <a:srgbClr val="111111"/>
                </a:solidFill>
                <a:latin typeface="+mj-lt"/>
              </a:rPr>
              <a:t>A typical </a:t>
            </a:r>
            <a:r>
              <a:rPr lang="en-US" sz="2600" dirty="0" err="1">
                <a:solidFill>
                  <a:srgbClr val="111111"/>
                </a:solidFill>
                <a:latin typeface="+mj-lt"/>
              </a:rPr>
              <a:t>Blazor</a:t>
            </a:r>
            <a:r>
              <a:rPr lang="en-US" sz="2600" dirty="0">
                <a:solidFill>
                  <a:srgbClr val="111111"/>
                </a:solidFill>
                <a:latin typeface="+mj-lt"/>
              </a:rPr>
              <a:t> Web App consists of:</a:t>
            </a:r>
          </a:p>
          <a:p>
            <a:pPr marL="800100" lvl="1" indent="-342900" algn="just">
              <a:spcBef>
                <a:spcPts val="300"/>
              </a:spcBef>
              <a:spcAft>
                <a:spcPts val="300"/>
              </a:spcAft>
              <a:buClr>
                <a:srgbClr val="973735"/>
              </a:buClr>
              <a:buSzPct val="50000"/>
              <a:buFont typeface="Wingdings" pitchFamily="2" charset="2"/>
              <a:buChar char="u"/>
              <a:tabLst>
                <a:tab pos="241300" algn="l"/>
              </a:tabLst>
              <a:defRPr/>
            </a:pPr>
            <a:r>
              <a:rPr lang="en-US" sz="2600" b="1" dirty="0" smtClean="0">
                <a:solidFill>
                  <a:srgbClr val="111111"/>
                </a:solidFill>
                <a:latin typeface="+mj-lt"/>
              </a:rPr>
              <a:t>Pages </a:t>
            </a:r>
            <a:r>
              <a:rPr lang="en-US" sz="2600" b="1" dirty="0">
                <a:solidFill>
                  <a:srgbClr val="111111"/>
                </a:solidFill>
                <a:latin typeface="+mj-lt"/>
              </a:rPr>
              <a:t>Folder</a:t>
            </a:r>
            <a:r>
              <a:rPr lang="en-US" sz="2600" dirty="0">
                <a:solidFill>
                  <a:srgbClr val="111111"/>
                </a:solidFill>
                <a:latin typeface="+mj-lt"/>
              </a:rPr>
              <a:t>: Contains Razor components/pages (e.g., </a:t>
            </a:r>
            <a:r>
              <a:rPr lang="en-US" sz="2600" dirty="0" err="1">
                <a:solidFill>
                  <a:srgbClr val="111111"/>
                </a:solidFill>
                <a:latin typeface="+mj-lt"/>
              </a:rPr>
              <a:t>Index.razor</a:t>
            </a:r>
            <a:r>
              <a:rPr lang="en-US" sz="2600" dirty="0">
                <a:solidFill>
                  <a:srgbClr val="111111"/>
                </a:solidFill>
                <a:latin typeface="+mj-lt"/>
              </a:rPr>
              <a:t>, </a:t>
            </a:r>
            <a:r>
              <a:rPr lang="en-US" sz="2600" dirty="0" err="1">
                <a:solidFill>
                  <a:srgbClr val="111111"/>
                </a:solidFill>
                <a:latin typeface="+mj-lt"/>
              </a:rPr>
              <a:t>FetchData.razor</a:t>
            </a:r>
            <a:r>
              <a:rPr lang="en-US" sz="2600" dirty="0">
                <a:solidFill>
                  <a:srgbClr val="111111"/>
                </a:solidFill>
                <a:latin typeface="+mj-lt"/>
              </a:rPr>
              <a:t>).</a:t>
            </a:r>
          </a:p>
          <a:p>
            <a:pPr marL="800100" lvl="1" indent="-342900" algn="just">
              <a:spcBef>
                <a:spcPts val="300"/>
              </a:spcBef>
              <a:spcAft>
                <a:spcPts val="300"/>
              </a:spcAft>
              <a:buClr>
                <a:srgbClr val="973735"/>
              </a:buClr>
              <a:buSzPct val="50000"/>
              <a:buFont typeface="Wingdings" pitchFamily="2" charset="2"/>
              <a:buChar char="u"/>
              <a:tabLst>
                <a:tab pos="241300" algn="l"/>
              </a:tabLst>
              <a:defRPr/>
            </a:pPr>
            <a:r>
              <a:rPr lang="en-US" sz="2600" b="1" dirty="0" smtClean="0">
                <a:solidFill>
                  <a:srgbClr val="111111"/>
                </a:solidFill>
                <a:latin typeface="+mj-lt"/>
              </a:rPr>
              <a:t>Shared </a:t>
            </a:r>
            <a:r>
              <a:rPr lang="en-US" sz="2600" b="1" dirty="0">
                <a:solidFill>
                  <a:srgbClr val="111111"/>
                </a:solidFill>
                <a:latin typeface="+mj-lt"/>
              </a:rPr>
              <a:t>Folder</a:t>
            </a:r>
            <a:r>
              <a:rPr lang="en-US" sz="2600" dirty="0">
                <a:solidFill>
                  <a:srgbClr val="111111"/>
                </a:solidFill>
                <a:latin typeface="+mj-lt"/>
              </a:rPr>
              <a:t>: Holds shared components (e.g., </a:t>
            </a:r>
            <a:r>
              <a:rPr lang="en-US" sz="2600" dirty="0" err="1">
                <a:solidFill>
                  <a:srgbClr val="111111"/>
                </a:solidFill>
                <a:latin typeface="+mj-lt"/>
              </a:rPr>
              <a:t>NavMenu.razor</a:t>
            </a:r>
            <a:r>
              <a:rPr lang="en-US" sz="2600" dirty="0">
                <a:solidFill>
                  <a:srgbClr val="111111"/>
                </a:solidFill>
                <a:latin typeface="+mj-lt"/>
              </a:rPr>
              <a:t>).</a:t>
            </a:r>
          </a:p>
          <a:p>
            <a:pPr marL="800100" lvl="1" indent="-342900" algn="just">
              <a:spcBef>
                <a:spcPts val="300"/>
              </a:spcBef>
              <a:spcAft>
                <a:spcPts val="300"/>
              </a:spcAft>
              <a:buClr>
                <a:srgbClr val="973735"/>
              </a:buClr>
              <a:buSzPct val="50000"/>
              <a:buFont typeface="Wingdings" pitchFamily="2" charset="2"/>
              <a:buChar char="u"/>
              <a:tabLst>
                <a:tab pos="241300" algn="l"/>
              </a:tabLst>
              <a:defRPr/>
            </a:pPr>
            <a:r>
              <a:rPr lang="en-US" sz="2600" b="1" dirty="0" err="1" smtClean="0">
                <a:solidFill>
                  <a:srgbClr val="111111"/>
                </a:solidFill>
                <a:latin typeface="+mj-lt"/>
              </a:rPr>
              <a:t>wwwroot</a:t>
            </a:r>
            <a:r>
              <a:rPr lang="en-US" sz="2600" dirty="0">
                <a:solidFill>
                  <a:srgbClr val="111111"/>
                </a:solidFill>
                <a:latin typeface="+mj-lt"/>
              </a:rPr>
              <a:t>: Contains static files like CSS, JavaScript, and images.</a:t>
            </a:r>
          </a:p>
          <a:p>
            <a:pPr marL="800100" lvl="1" indent="-342900" algn="just">
              <a:spcBef>
                <a:spcPts val="300"/>
              </a:spcBef>
              <a:spcAft>
                <a:spcPts val="300"/>
              </a:spcAft>
              <a:buClr>
                <a:srgbClr val="973735"/>
              </a:buClr>
              <a:buSzPct val="50000"/>
              <a:buFont typeface="Wingdings" pitchFamily="2" charset="2"/>
              <a:buChar char="u"/>
              <a:tabLst>
                <a:tab pos="241300" algn="l"/>
              </a:tabLst>
              <a:defRPr/>
            </a:pPr>
            <a:r>
              <a:rPr lang="en-US" sz="2600" b="1" i="1" dirty="0" smtClean="0">
                <a:solidFill>
                  <a:srgbClr val="111111"/>
                </a:solidFill>
                <a:latin typeface="+mj-lt"/>
              </a:rPr>
              <a:t>_</a:t>
            </a:r>
            <a:r>
              <a:rPr lang="en-US" sz="2600" b="1" i="1" dirty="0" err="1">
                <a:solidFill>
                  <a:srgbClr val="111111"/>
                </a:solidFill>
                <a:latin typeface="+mj-lt"/>
              </a:rPr>
              <a:t>Imports.razor</a:t>
            </a:r>
            <a:r>
              <a:rPr lang="en-US" sz="2600" dirty="0">
                <a:solidFill>
                  <a:srgbClr val="111111"/>
                </a:solidFill>
                <a:latin typeface="+mj-lt"/>
              </a:rPr>
              <a:t>: Commonly used namespaces are declared here.</a:t>
            </a:r>
          </a:p>
          <a:p>
            <a:pPr marL="800100" lvl="1" indent="-342900" algn="just">
              <a:spcBef>
                <a:spcPts val="300"/>
              </a:spcBef>
              <a:spcAft>
                <a:spcPts val="300"/>
              </a:spcAft>
              <a:buClr>
                <a:srgbClr val="973735"/>
              </a:buClr>
              <a:buSzPct val="50000"/>
              <a:buFont typeface="Wingdings" pitchFamily="2" charset="2"/>
              <a:buChar char="u"/>
              <a:tabLst>
                <a:tab pos="241300" algn="l"/>
              </a:tabLst>
              <a:defRPr/>
            </a:pPr>
            <a:r>
              <a:rPr lang="en-US" sz="2600" b="1" i="1" dirty="0" err="1" smtClean="0">
                <a:solidFill>
                  <a:srgbClr val="111111"/>
                </a:solidFill>
                <a:latin typeface="+mj-lt"/>
              </a:rPr>
              <a:t>Program.cs</a:t>
            </a:r>
            <a:r>
              <a:rPr lang="en-US" sz="2600" dirty="0">
                <a:solidFill>
                  <a:srgbClr val="111111"/>
                </a:solidFill>
                <a:latin typeface="+mj-lt"/>
              </a:rPr>
              <a:t>: Sets up the application and configures services.</a:t>
            </a:r>
            <a:endParaRPr lang="en-US" sz="2600" dirty="0" smtClean="0">
              <a:solidFill>
                <a:srgbClr val="11111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400535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E13011A8-D88C-4012-B204-49668D8EBB2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70189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DCBE059-FAD7-45D8-8659-E6542D1E092D}" type="datetime1">
              <a:rPr lang="en-US" smtClean="0"/>
              <a:t>1/7/2025</a:t>
            </a:fld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5BFEE7E-1160-4EB3-9549-81C1E8348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86060" y="648070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C0149FD-98BB-4821-915B-09C9BFE4B727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F579039-CEC8-487D-92F5-2AF0A49E5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763" y="720006"/>
            <a:ext cx="11500269" cy="575433"/>
          </a:xfrm>
        </p:spPr>
        <p:txBody>
          <a:bodyPr>
            <a:noAutofit/>
          </a:bodyPr>
          <a:lstStyle/>
          <a:p>
            <a:r>
              <a:rPr lang="en-US" sz="4000" b="1" dirty="0" err="1"/>
              <a:t>Blazor</a:t>
            </a:r>
            <a:r>
              <a:rPr lang="en-US" sz="4000" b="1" dirty="0"/>
              <a:t> </a:t>
            </a:r>
            <a:r>
              <a:rPr lang="en-US" sz="4000" b="1" dirty="0" smtClean="0"/>
              <a:t>Component - 1</a:t>
            </a:r>
            <a:endParaRPr lang="en-US" sz="40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40B99B-89B9-4DBA-B286-85BE9A31140F}"/>
              </a:ext>
            </a:extLst>
          </p:cNvPr>
          <p:cNvSpPr txBox="1"/>
          <p:nvPr/>
        </p:nvSpPr>
        <p:spPr>
          <a:xfrm>
            <a:off x="-64546" y="1391021"/>
            <a:ext cx="12220689" cy="48782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spcBef>
                <a:spcPts val="300"/>
              </a:spcBef>
              <a:spcAft>
                <a:spcPts val="300"/>
              </a:spcAft>
              <a:buClr>
                <a:srgbClr val="973735"/>
              </a:buClr>
              <a:buSzPct val="50000"/>
              <a:buFont typeface="Wingdings" pitchFamily="2" charset="2"/>
              <a:buChar char="u"/>
              <a:tabLst>
                <a:tab pos="241300" algn="l"/>
              </a:tabLst>
              <a:defRPr/>
            </a:pPr>
            <a:r>
              <a:rPr lang="en-US" sz="2600" dirty="0">
                <a:solidFill>
                  <a:srgbClr val="111111"/>
                </a:solidFill>
                <a:latin typeface="+mj-lt"/>
              </a:rPr>
              <a:t>A </a:t>
            </a:r>
            <a:r>
              <a:rPr lang="en-US" sz="2600" dirty="0" err="1">
                <a:solidFill>
                  <a:srgbClr val="111111"/>
                </a:solidFill>
                <a:latin typeface="+mj-lt"/>
              </a:rPr>
              <a:t>Blazor</a:t>
            </a:r>
            <a:r>
              <a:rPr lang="en-US" sz="2600" dirty="0">
                <a:solidFill>
                  <a:srgbClr val="111111"/>
                </a:solidFill>
                <a:latin typeface="+mj-lt"/>
              </a:rPr>
              <a:t> Component is the fundamental building block of a </a:t>
            </a:r>
            <a:r>
              <a:rPr lang="en-US" sz="2600" dirty="0" err="1">
                <a:solidFill>
                  <a:srgbClr val="111111"/>
                </a:solidFill>
                <a:latin typeface="+mj-lt"/>
              </a:rPr>
              <a:t>Blazor</a:t>
            </a:r>
            <a:r>
              <a:rPr lang="en-US" sz="2600" dirty="0">
                <a:solidFill>
                  <a:srgbClr val="111111"/>
                </a:solidFill>
                <a:latin typeface="+mj-lt"/>
              </a:rPr>
              <a:t> application. </a:t>
            </a:r>
            <a:endParaRPr lang="en-US" sz="2600" dirty="0" smtClean="0">
              <a:solidFill>
                <a:srgbClr val="111111"/>
              </a:solidFill>
              <a:latin typeface="+mj-lt"/>
            </a:endParaRPr>
          </a:p>
          <a:p>
            <a:pPr marL="342900" indent="-342900" algn="just">
              <a:spcBef>
                <a:spcPts val="300"/>
              </a:spcBef>
              <a:spcAft>
                <a:spcPts val="300"/>
              </a:spcAft>
              <a:buClr>
                <a:srgbClr val="973735"/>
              </a:buClr>
              <a:buSzPct val="50000"/>
              <a:buFont typeface="Wingdings" pitchFamily="2" charset="2"/>
              <a:buChar char="u"/>
              <a:tabLst>
                <a:tab pos="241300" algn="l"/>
              </a:tabLst>
              <a:defRPr/>
            </a:pPr>
            <a:r>
              <a:rPr lang="en-US" sz="2600" dirty="0" smtClean="0">
                <a:solidFill>
                  <a:srgbClr val="111111"/>
                </a:solidFill>
                <a:latin typeface="+mj-lt"/>
              </a:rPr>
              <a:t>It </a:t>
            </a:r>
            <a:r>
              <a:rPr lang="en-US" sz="2600" dirty="0">
                <a:solidFill>
                  <a:srgbClr val="111111"/>
                </a:solidFill>
                <a:latin typeface="+mj-lt"/>
              </a:rPr>
              <a:t>represents a piece of the user interface (UI) in the form of reusable, self-contained code written using Razor syntax (a blend of HTML and C#). </a:t>
            </a:r>
            <a:endParaRPr lang="en-US" sz="2600" dirty="0" smtClean="0">
              <a:solidFill>
                <a:srgbClr val="111111"/>
              </a:solidFill>
              <a:latin typeface="+mj-lt"/>
            </a:endParaRPr>
          </a:p>
          <a:p>
            <a:pPr marL="342900" indent="-342900" algn="just">
              <a:spcBef>
                <a:spcPts val="300"/>
              </a:spcBef>
              <a:spcAft>
                <a:spcPts val="300"/>
              </a:spcAft>
              <a:buClr>
                <a:srgbClr val="973735"/>
              </a:buClr>
              <a:buSzPct val="50000"/>
              <a:buFont typeface="Wingdings" pitchFamily="2" charset="2"/>
              <a:buChar char="u"/>
              <a:tabLst>
                <a:tab pos="241300" algn="l"/>
              </a:tabLst>
              <a:defRPr/>
            </a:pPr>
            <a:r>
              <a:rPr lang="en-US" sz="2600" dirty="0" smtClean="0">
                <a:solidFill>
                  <a:srgbClr val="111111"/>
                </a:solidFill>
                <a:latin typeface="+mj-lt"/>
              </a:rPr>
              <a:t>Components </a:t>
            </a:r>
            <a:r>
              <a:rPr lang="en-US" sz="2600" dirty="0">
                <a:solidFill>
                  <a:srgbClr val="111111"/>
                </a:solidFill>
                <a:latin typeface="+mj-lt"/>
              </a:rPr>
              <a:t>are used to build dynamic, interactive web pages and applications in </a:t>
            </a:r>
            <a:r>
              <a:rPr lang="en-US" sz="2600" dirty="0" err="1">
                <a:solidFill>
                  <a:srgbClr val="111111"/>
                </a:solidFill>
                <a:latin typeface="+mj-lt"/>
              </a:rPr>
              <a:t>Blazor</a:t>
            </a:r>
            <a:r>
              <a:rPr lang="en-US" sz="2600" dirty="0" smtClean="0">
                <a:solidFill>
                  <a:srgbClr val="111111"/>
                </a:solidFill>
                <a:latin typeface="+mj-lt"/>
              </a:rPr>
              <a:t>.</a:t>
            </a:r>
          </a:p>
          <a:p>
            <a:pPr marL="342900" indent="-342900" algn="just">
              <a:spcBef>
                <a:spcPts val="300"/>
              </a:spcBef>
              <a:spcAft>
                <a:spcPts val="300"/>
              </a:spcAft>
              <a:buClr>
                <a:srgbClr val="973735"/>
              </a:buClr>
              <a:buSzPct val="50000"/>
              <a:buFont typeface="Wingdings" pitchFamily="2" charset="2"/>
              <a:buChar char="u"/>
              <a:tabLst>
                <a:tab pos="241300" algn="l"/>
              </a:tabLst>
              <a:defRPr/>
            </a:pPr>
            <a:r>
              <a:rPr lang="en-US" sz="2600" dirty="0">
                <a:solidFill>
                  <a:srgbClr val="111111"/>
                </a:solidFill>
                <a:latin typeface="+mj-lt"/>
              </a:rPr>
              <a:t>Basic Structure of a </a:t>
            </a:r>
            <a:r>
              <a:rPr lang="en-US" sz="2600" dirty="0" err="1">
                <a:solidFill>
                  <a:srgbClr val="111111"/>
                </a:solidFill>
                <a:latin typeface="+mj-lt"/>
              </a:rPr>
              <a:t>Blazor</a:t>
            </a:r>
            <a:r>
              <a:rPr lang="en-US" sz="2600" dirty="0">
                <a:solidFill>
                  <a:srgbClr val="111111"/>
                </a:solidFill>
                <a:latin typeface="+mj-lt"/>
              </a:rPr>
              <a:t> </a:t>
            </a:r>
            <a:r>
              <a:rPr lang="en-US" sz="2600" dirty="0" smtClean="0">
                <a:solidFill>
                  <a:srgbClr val="111111"/>
                </a:solidFill>
                <a:latin typeface="+mj-lt"/>
              </a:rPr>
              <a:t>Component - A </a:t>
            </a:r>
            <a:r>
              <a:rPr lang="en-US" sz="2600" dirty="0" err="1">
                <a:solidFill>
                  <a:srgbClr val="111111"/>
                </a:solidFill>
                <a:latin typeface="+mj-lt"/>
              </a:rPr>
              <a:t>Blazor</a:t>
            </a:r>
            <a:r>
              <a:rPr lang="en-US" sz="2600" dirty="0">
                <a:solidFill>
                  <a:srgbClr val="111111"/>
                </a:solidFill>
                <a:latin typeface="+mj-lt"/>
              </a:rPr>
              <a:t> component is typically defined in a .razor file</a:t>
            </a:r>
            <a:r>
              <a:rPr lang="en-US" sz="2600" dirty="0" smtClean="0">
                <a:solidFill>
                  <a:srgbClr val="111111"/>
                </a:solidFill>
                <a:latin typeface="+mj-lt"/>
              </a:rPr>
              <a:t>.</a:t>
            </a:r>
          </a:p>
          <a:p>
            <a:pPr marL="342900" indent="-342900" algn="just">
              <a:spcBef>
                <a:spcPts val="300"/>
              </a:spcBef>
              <a:spcAft>
                <a:spcPts val="300"/>
              </a:spcAft>
              <a:buClr>
                <a:srgbClr val="973735"/>
              </a:buClr>
              <a:buSzPct val="50000"/>
              <a:buFont typeface="Wingdings" pitchFamily="2" charset="2"/>
              <a:buChar char="u"/>
              <a:tabLst>
                <a:tab pos="241300" algn="l"/>
              </a:tabLst>
              <a:defRPr/>
            </a:pPr>
            <a:r>
              <a:rPr lang="en-US" sz="2600" dirty="0">
                <a:solidFill>
                  <a:srgbClr val="111111"/>
                </a:solidFill>
                <a:latin typeface="+mj-lt"/>
              </a:rPr>
              <a:t>Once you create a component, </a:t>
            </a:r>
            <a:r>
              <a:rPr lang="en-US" sz="2600" dirty="0" smtClean="0">
                <a:solidFill>
                  <a:srgbClr val="111111"/>
                </a:solidFill>
                <a:latin typeface="+mj-lt"/>
              </a:rPr>
              <a:t>can </a:t>
            </a:r>
            <a:r>
              <a:rPr lang="en-US" sz="2600" dirty="0">
                <a:solidFill>
                  <a:srgbClr val="111111"/>
                </a:solidFill>
                <a:latin typeface="+mj-lt"/>
              </a:rPr>
              <a:t>use it in other components or pages by referencing its name</a:t>
            </a:r>
            <a:r>
              <a:rPr lang="en-US" sz="2600" dirty="0" smtClean="0">
                <a:solidFill>
                  <a:srgbClr val="111111"/>
                </a:solidFill>
                <a:latin typeface="+mj-lt"/>
              </a:rPr>
              <a:t>. If </a:t>
            </a:r>
            <a:r>
              <a:rPr lang="en-US" sz="2600" dirty="0">
                <a:solidFill>
                  <a:srgbClr val="111111"/>
                </a:solidFill>
                <a:latin typeface="+mj-lt"/>
              </a:rPr>
              <a:t>you created a component named </a:t>
            </a:r>
            <a:r>
              <a:rPr lang="en-US" sz="2600" dirty="0" err="1">
                <a:solidFill>
                  <a:srgbClr val="111111"/>
                </a:solidFill>
                <a:latin typeface="+mj-lt"/>
              </a:rPr>
              <a:t>MyComponent.razor</a:t>
            </a:r>
            <a:r>
              <a:rPr lang="en-US" sz="2600" dirty="0">
                <a:solidFill>
                  <a:srgbClr val="111111"/>
                </a:solidFill>
                <a:latin typeface="+mj-lt"/>
              </a:rPr>
              <a:t>, you can use it like this</a:t>
            </a:r>
            <a:r>
              <a:rPr lang="en-US" sz="2600" dirty="0" smtClean="0">
                <a:solidFill>
                  <a:srgbClr val="111111"/>
                </a:solidFill>
                <a:latin typeface="+mj-lt"/>
              </a:rPr>
              <a:t>: </a:t>
            </a:r>
            <a:r>
              <a:rPr lang="en-US" sz="2600" dirty="0">
                <a:solidFill>
                  <a:srgbClr val="111111"/>
                </a:solidFill>
                <a:latin typeface="+mj-lt"/>
              </a:rPr>
              <a:t>&lt;</a:t>
            </a:r>
            <a:r>
              <a:rPr lang="en-US" sz="2600" dirty="0" err="1">
                <a:solidFill>
                  <a:srgbClr val="111111"/>
                </a:solidFill>
                <a:latin typeface="+mj-lt"/>
              </a:rPr>
              <a:t>MyComponent</a:t>
            </a:r>
            <a:r>
              <a:rPr lang="en-US" sz="2600" dirty="0">
                <a:solidFill>
                  <a:srgbClr val="111111"/>
                </a:solidFill>
                <a:latin typeface="+mj-lt"/>
              </a:rPr>
              <a:t> /&gt;</a:t>
            </a:r>
          </a:p>
          <a:p>
            <a:pPr marL="342900" indent="-342900" algn="just">
              <a:spcBef>
                <a:spcPts val="300"/>
              </a:spcBef>
              <a:spcAft>
                <a:spcPts val="300"/>
              </a:spcAft>
              <a:buClr>
                <a:srgbClr val="973735"/>
              </a:buClr>
              <a:buSzPct val="50000"/>
              <a:buFont typeface="Wingdings" pitchFamily="2" charset="2"/>
              <a:buChar char="u"/>
              <a:tabLst>
                <a:tab pos="241300" algn="l"/>
              </a:tabLst>
              <a:defRPr/>
            </a:pPr>
            <a:endParaRPr lang="en-US" sz="2600" dirty="0" smtClean="0">
              <a:solidFill>
                <a:srgbClr val="11111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521719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E13011A8-D88C-4012-B204-49668D8EBB2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70189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DCBE059-FAD7-45D8-8659-E6542D1E092D}" type="datetime1">
              <a:rPr lang="en-US" smtClean="0"/>
              <a:t>1/7/2025</a:t>
            </a:fld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5BFEE7E-1160-4EB3-9549-81C1E8348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86060" y="648070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C0149FD-98BB-4821-915B-09C9BFE4B727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F579039-CEC8-487D-92F5-2AF0A49E5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763" y="720006"/>
            <a:ext cx="11500269" cy="575433"/>
          </a:xfrm>
        </p:spPr>
        <p:txBody>
          <a:bodyPr>
            <a:noAutofit/>
          </a:bodyPr>
          <a:lstStyle/>
          <a:p>
            <a:r>
              <a:rPr lang="en-US" sz="4000" b="1" dirty="0" err="1"/>
              <a:t>Blazor</a:t>
            </a:r>
            <a:r>
              <a:rPr lang="en-US" sz="4000" b="1" dirty="0"/>
              <a:t> </a:t>
            </a:r>
            <a:r>
              <a:rPr lang="en-US" sz="4000" b="1" dirty="0" smtClean="0"/>
              <a:t>Component - 2</a:t>
            </a:r>
            <a:endParaRPr lang="en-US" sz="40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40B99B-89B9-4DBA-B286-85BE9A31140F}"/>
              </a:ext>
            </a:extLst>
          </p:cNvPr>
          <p:cNvSpPr txBox="1"/>
          <p:nvPr/>
        </p:nvSpPr>
        <p:spPr>
          <a:xfrm>
            <a:off x="-64546" y="1391021"/>
            <a:ext cx="12220689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spcBef>
                <a:spcPts val="300"/>
              </a:spcBef>
              <a:spcAft>
                <a:spcPts val="300"/>
              </a:spcAft>
              <a:buClr>
                <a:srgbClr val="973735"/>
              </a:buClr>
              <a:buSzPct val="50000"/>
              <a:buFont typeface="Wingdings" pitchFamily="2" charset="2"/>
              <a:buChar char="u"/>
              <a:tabLst>
                <a:tab pos="241300" algn="l"/>
              </a:tabLst>
              <a:defRPr/>
            </a:pPr>
            <a:r>
              <a:rPr lang="en-US" sz="2600" dirty="0" smtClean="0">
                <a:solidFill>
                  <a:srgbClr val="111111"/>
                </a:solidFill>
                <a:latin typeface="+mj-lt"/>
              </a:rPr>
              <a:t>Reusable </a:t>
            </a:r>
            <a:r>
              <a:rPr lang="en-US" sz="2600" dirty="0">
                <a:solidFill>
                  <a:srgbClr val="111111"/>
                </a:solidFill>
                <a:latin typeface="+mj-lt"/>
              </a:rPr>
              <a:t>UI Units:</a:t>
            </a:r>
          </a:p>
          <a:p>
            <a:pPr marL="800100" lvl="1" indent="-342900" algn="just">
              <a:spcBef>
                <a:spcPts val="300"/>
              </a:spcBef>
              <a:spcAft>
                <a:spcPts val="300"/>
              </a:spcAft>
              <a:buClr>
                <a:srgbClr val="973735"/>
              </a:buClr>
              <a:buSzPct val="50000"/>
              <a:buFont typeface="Wingdings" pitchFamily="2" charset="2"/>
              <a:buChar char="u"/>
              <a:tabLst>
                <a:tab pos="241300" algn="l"/>
              </a:tabLst>
              <a:defRPr/>
            </a:pPr>
            <a:r>
              <a:rPr lang="en-US" sz="2600" dirty="0" smtClean="0">
                <a:solidFill>
                  <a:srgbClr val="111111"/>
                </a:solidFill>
                <a:latin typeface="+mj-lt"/>
              </a:rPr>
              <a:t>Components </a:t>
            </a:r>
            <a:r>
              <a:rPr lang="en-US" sz="2600" dirty="0">
                <a:solidFill>
                  <a:srgbClr val="111111"/>
                </a:solidFill>
                <a:latin typeface="+mj-lt"/>
              </a:rPr>
              <a:t>can be used multiple times across different pages or projects.</a:t>
            </a:r>
          </a:p>
          <a:p>
            <a:pPr marL="800100" lvl="1" indent="-342900" algn="just">
              <a:spcBef>
                <a:spcPts val="300"/>
              </a:spcBef>
              <a:spcAft>
                <a:spcPts val="300"/>
              </a:spcAft>
              <a:buClr>
                <a:srgbClr val="973735"/>
              </a:buClr>
              <a:buSzPct val="50000"/>
              <a:buFont typeface="Wingdings" pitchFamily="2" charset="2"/>
              <a:buChar char="u"/>
              <a:tabLst>
                <a:tab pos="241300" algn="l"/>
              </a:tabLst>
              <a:defRPr/>
            </a:pPr>
            <a:r>
              <a:rPr lang="en-US" sz="2600" dirty="0" smtClean="0">
                <a:solidFill>
                  <a:srgbClr val="111111"/>
                </a:solidFill>
                <a:latin typeface="+mj-lt"/>
              </a:rPr>
              <a:t>They </a:t>
            </a:r>
            <a:r>
              <a:rPr lang="en-US" sz="2600" dirty="0">
                <a:solidFill>
                  <a:srgbClr val="111111"/>
                </a:solidFill>
                <a:latin typeface="+mj-lt"/>
              </a:rPr>
              <a:t>encapsulate the rendering logic and behavior</a:t>
            </a:r>
            <a:r>
              <a:rPr lang="en-US" sz="2600" dirty="0" smtClean="0">
                <a:solidFill>
                  <a:srgbClr val="111111"/>
                </a:solidFill>
                <a:latin typeface="+mj-lt"/>
              </a:rPr>
              <a:t>.</a:t>
            </a:r>
            <a:endParaRPr lang="en-US" sz="2600" dirty="0">
              <a:solidFill>
                <a:srgbClr val="111111"/>
              </a:solidFill>
              <a:latin typeface="+mj-lt"/>
            </a:endParaRPr>
          </a:p>
          <a:p>
            <a:pPr marL="342900" indent="-342900" algn="just">
              <a:spcBef>
                <a:spcPts val="300"/>
              </a:spcBef>
              <a:spcAft>
                <a:spcPts val="300"/>
              </a:spcAft>
              <a:buClr>
                <a:srgbClr val="973735"/>
              </a:buClr>
              <a:buSzPct val="50000"/>
              <a:buFont typeface="Wingdings" pitchFamily="2" charset="2"/>
              <a:buChar char="u"/>
              <a:tabLst>
                <a:tab pos="241300" algn="l"/>
              </a:tabLst>
              <a:defRPr/>
            </a:pPr>
            <a:r>
              <a:rPr lang="en-US" sz="2600" dirty="0" smtClean="0">
                <a:solidFill>
                  <a:srgbClr val="111111"/>
                </a:solidFill>
                <a:latin typeface="+mj-lt"/>
              </a:rPr>
              <a:t>Razor </a:t>
            </a:r>
            <a:r>
              <a:rPr lang="en-US" sz="2600" dirty="0">
                <a:solidFill>
                  <a:srgbClr val="111111"/>
                </a:solidFill>
                <a:latin typeface="+mj-lt"/>
              </a:rPr>
              <a:t>syntax allows you to combine HTML markup with C# code seamlessly</a:t>
            </a:r>
            <a:r>
              <a:rPr lang="en-US" sz="2600" dirty="0" smtClean="0">
                <a:solidFill>
                  <a:srgbClr val="111111"/>
                </a:solidFill>
                <a:latin typeface="+mj-lt"/>
              </a:rPr>
              <a:t>.</a:t>
            </a:r>
            <a:endParaRPr lang="en-US" sz="2600" dirty="0">
              <a:solidFill>
                <a:srgbClr val="111111"/>
              </a:solidFill>
              <a:latin typeface="+mj-lt"/>
            </a:endParaRPr>
          </a:p>
          <a:p>
            <a:pPr marL="342900" indent="-342900" algn="just">
              <a:spcBef>
                <a:spcPts val="300"/>
              </a:spcBef>
              <a:spcAft>
                <a:spcPts val="300"/>
              </a:spcAft>
              <a:buClr>
                <a:srgbClr val="973735"/>
              </a:buClr>
              <a:buSzPct val="50000"/>
              <a:buFont typeface="Wingdings" pitchFamily="2" charset="2"/>
              <a:buChar char="u"/>
              <a:tabLst>
                <a:tab pos="241300" algn="l"/>
              </a:tabLst>
              <a:defRPr/>
            </a:pPr>
            <a:r>
              <a:rPr lang="en-US" sz="2600" dirty="0" smtClean="0">
                <a:solidFill>
                  <a:srgbClr val="111111"/>
                </a:solidFill>
                <a:latin typeface="+mj-lt"/>
              </a:rPr>
              <a:t>Data </a:t>
            </a:r>
            <a:r>
              <a:rPr lang="en-US" sz="2600" dirty="0">
                <a:solidFill>
                  <a:srgbClr val="111111"/>
                </a:solidFill>
                <a:latin typeface="+mj-lt"/>
              </a:rPr>
              <a:t>can be passed into a component using parameters, allowing components to be more dynamic and configurable.</a:t>
            </a:r>
          </a:p>
          <a:p>
            <a:pPr marL="342900" indent="-342900" algn="just">
              <a:spcBef>
                <a:spcPts val="300"/>
              </a:spcBef>
              <a:spcAft>
                <a:spcPts val="300"/>
              </a:spcAft>
              <a:buClr>
                <a:srgbClr val="973735"/>
              </a:buClr>
              <a:buSzPct val="50000"/>
              <a:buFont typeface="Wingdings" pitchFamily="2" charset="2"/>
              <a:buChar char="u"/>
              <a:tabLst>
                <a:tab pos="241300" algn="l"/>
              </a:tabLst>
              <a:defRPr/>
            </a:pPr>
            <a:r>
              <a:rPr lang="en-US" sz="2600" dirty="0" smtClean="0">
                <a:solidFill>
                  <a:srgbClr val="111111"/>
                </a:solidFill>
                <a:latin typeface="+mj-lt"/>
              </a:rPr>
              <a:t>Components </a:t>
            </a:r>
            <a:r>
              <a:rPr lang="en-US" sz="2600" dirty="0">
                <a:solidFill>
                  <a:srgbClr val="111111"/>
                </a:solidFill>
                <a:latin typeface="+mj-lt"/>
              </a:rPr>
              <a:t>handle user interactions like button clicks and form submissions.</a:t>
            </a:r>
          </a:p>
          <a:p>
            <a:pPr marL="342900" indent="-342900" algn="just">
              <a:spcBef>
                <a:spcPts val="300"/>
              </a:spcBef>
              <a:spcAft>
                <a:spcPts val="300"/>
              </a:spcAft>
              <a:buClr>
                <a:srgbClr val="973735"/>
              </a:buClr>
              <a:buSzPct val="50000"/>
              <a:buFont typeface="Wingdings" pitchFamily="2" charset="2"/>
              <a:buChar char="u"/>
              <a:tabLst>
                <a:tab pos="241300" algn="l"/>
              </a:tabLst>
              <a:defRPr/>
            </a:pPr>
            <a:r>
              <a:rPr lang="en-US" sz="2600" dirty="0" smtClean="0">
                <a:solidFill>
                  <a:srgbClr val="111111"/>
                </a:solidFill>
                <a:latin typeface="+mj-lt"/>
              </a:rPr>
              <a:t>Components </a:t>
            </a:r>
            <a:r>
              <a:rPr lang="en-US" sz="2600" dirty="0">
                <a:solidFill>
                  <a:srgbClr val="111111"/>
                </a:solidFill>
                <a:latin typeface="+mj-lt"/>
              </a:rPr>
              <a:t>support one-way and two-way data binding to synchronize the UI with data.</a:t>
            </a:r>
            <a:endParaRPr lang="en-US" sz="2600" dirty="0" smtClean="0">
              <a:solidFill>
                <a:srgbClr val="11111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525056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E13011A8-D88C-4012-B204-49668D8EBB2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70189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DCBE059-FAD7-45D8-8659-E6542D1E092D}" type="datetime1">
              <a:rPr lang="en-US" smtClean="0"/>
              <a:t>1/7/2025</a:t>
            </a:fld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5BFEE7E-1160-4EB3-9549-81C1E8348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86060" y="648070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C0149FD-98BB-4821-915B-09C9BFE4B727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F579039-CEC8-487D-92F5-2AF0A49E5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763" y="720006"/>
            <a:ext cx="11500269" cy="575433"/>
          </a:xfrm>
        </p:spPr>
        <p:txBody>
          <a:bodyPr>
            <a:noAutofit/>
          </a:bodyPr>
          <a:lstStyle/>
          <a:p>
            <a:r>
              <a:rPr lang="en-US" sz="4000" b="1" dirty="0"/>
              <a:t>Advanced Features of Components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40B99B-89B9-4DBA-B286-85BE9A31140F}"/>
              </a:ext>
            </a:extLst>
          </p:cNvPr>
          <p:cNvSpPr txBox="1"/>
          <p:nvPr/>
        </p:nvSpPr>
        <p:spPr>
          <a:xfrm>
            <a:off x="-64546" y="1391021"/>
            <a:ext cx="12220689" cy="28777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spcBef>
                <a:spcPts val="300"/>
              </a:spcBef>
              <a:spcAft>
                <a:spcPts val="300"/>
              </a:spcAft>
              <a:buClr>
                <a:srgbClr val="973735"/>
              </a:buClr>
              <a:buSzPct val="50000"/>
              <a:buFont typeface="Wingdings" pitchFamily="2" charset="2"/>
              <a:buChar char="u"/>
              <a:tabLst>
                <a:tab pos="241300" algn="l"/>
              </a:tabLst>
              <a:defRPr/>
            </a:pPr>
            <a:r>
              <a:rPr lang="en-US" sz="2600" dirty="0">
                <a:solidFill>
                  <a:srgbClr val="111111"/>
                </a:solidFill>
                <a:latin typeface="+mj-lt"/>
              </a:rPr>
              <a:t>Parent-Child </a:t>
            </a:r>
            <a:r>
              <a:rPr lang="en-US" sz="2600" dirty="0" smtClean="0">
                <a:solidFill>
                  <a:srgbClr val="111111"/>
                </a:solidFill>
                <a:latin typeface="+mj-lt"/>
              </a:rPr>
              <a:t>Relationships</a:t>
            </a:r>
            <a:endParaRPr lang="en-US" sz="2600" dirty="0">
              <a:solidFill>
                <a:srgbClr val="111111"/>
              </a:solidFill>
              <a:latin typeface="+mj-lt"/>
            </a:endParaRPr>
          </a:p>
          <a:p>
            <a:pPr marL="800100" lvl="1" indent="-342900" algn="just">
              <a:spcBef>
                <a:spcPts val="300"/>
              </a:spcBef>
              <a:spcAft>
                <a:spcPts val="300"/>
              </a:spcAft>
              <a:buClr>
                <a:srgbClr val="973735"/>
              </a:buClr>
              <a:buSzPct val="50000"/>
              <a:buFont typeface="Wingdings" pitchFamily="2" charset="2"/>
              <a:buChar char="u"/>
              <a:tabLst>
                <a:tab pos="241300" algn="l"/>
              </a:tabLst>
              <a:defRPr/>
            </a:pPr>
            <a:r>
              <a:rPr lang="en-US" sz="2600" dirty="0" smtClean="0">
                <a:solidFill>
                  <a:srgbClr val="111111"/>
                </a:solidFill>
                <a:latin typeface="+mj-lt"/>
              </a:rPr>
              <a:t>Components </a:t>
            </a:r>
            <a:r>
              <a:rPr lang="en-US" sz="2600" dirty="0">
                <a:solidFill>
                  <a:srgbClr val="111111"/>
                </a:solidFill>
                <a:latin typeface="+mj-lt"/>
              </a:rPr>
              <a:t>can have child components, and data can flow between them</a:t>
            </a:r>
            <a:r>
              <a:rPr lang="en-US" sz="2600" dirty="0" smtClean="0">
                <a:solidFill>
                  <a:srgbClr val="111111"/>
                </a:solidFill>
                <a:latin typeface="+mj-lt"/>
              </a:rPr>
              <a:t>.</a:t>
            </a:r>
            <a:endParaRPr lang="en-US" sz="2600" dirty="0">
              <a:solidFill>
                <a:srgbClr val="111111"/>
              </a:solidFill>
              <a:latin typeface="+mj-lt"/>
            </a:endParaRPr>
          </a:p>
          <a:p>
            <a:pPr marL="342900" indent="-342900" algn="just">
              <a:spcBef>
                <a:spcPts val="300"/>
              </a:spcBef>
              <a:spcAft>
                <a:spcPts val="300"/>
              </a:spcAft>
              <a:buClr>
                <a:srgbClr val="973735"/>
              </a:buClr>
              <a:buSzPct val="50000"/>
              <a:buFont typeface="Wingdings" pitchFamily="2" charset="2"/>
              <a:buChar char="u"/>
              <a:tabLst>
                <a:tab pos="241300" algn="l"/>
              </a:tabLst>
              <a:defRPr/>
            </a:pPr>
            <a:r>
              <a:rPr lang="en-US" sz="2600" dirty="0">
                <a:solidFill>
                  <a:srgbClr val="111111"/>
                </a:solidFill>
                <a:latin typeface="+mj-lt"/>
              </a:rPr>
              <a:t>Cascading </a:t>
            </a:r>
            <a:r>
              <a:rPr lang="en-US" sz="2600" dirty="0" smtClean="0">
                <a:solidFill>
                  <a:srgbClr val="111111"/>
                </a:solidFill>
                <a:latin typeface="+mj-lt"/>
              </a:rPr>
              <a:t>Values</a:t>
            </a:r>
            <a:endParaRPr lang="en-US" sz="2600" dirty="0">
              <a:solidFill>
                <a:srgbClr val="111111"/>
              </a:solidFill>
              <a:latin typeface="+mj-lt"/>
            </a:endParaRPr>
          </a:p>
          <a:p>
            <a:pPr marL="800100" lvl="1" indent="-342900" algn="just">
              <a:spcBef>
                <a:spcPts val="300"/>
              </a:spcBef>
              <a:spcAft>
                <a:spcPts val="300"/>
              </a:spcAft>
              <a:buClr>
                <a:srgbClr val="973735"/>
              </a:buClr>
              <a:buSzPct val="50000"/>
              <a:buFont typeface="Wingdings" pitchFamily="2" charset="2"/>
              <a:buChar char="u"/>
              <a:tabLst>
                <a:tab pos="241300" algn="l"/>
              </a:tabLst>
              <a:defRPr/>
            </a:pPr>
            <a:r>
              <a:rPr lang="en-US" sz="2600" dirty="0" smtClean="0">
                <a:solidFill>
                  <a:srgbClr val="111111"/>
                </a:solidFill>
                <a:latin typeface="+mj-lt"/>
              </a:rPr>
              <a:t>Share </a:t>
            </a:r>
            <a:r>
              <a:rPr lang="en-US" sz="2600" dirty="0">
                <a:solidFill>
                  <a:srgbClr val="111111"/>
                </a:solidFill>
                <a:latin typeface="+mj-lt"/>
              </a:rPr>
              <a:t>data between nested components using cascading parameters</a:t>
            </a:r>
            <a:r>
              <a:rPr lang="en-US" sz="2600" dirty="0" smtClean="0">
                <a:solidFill>
                  <a:srgbClr val="111111"/>
                </a:solidFill>
                <a:latin typeface="+mj-lt"/>
              </a:rPr>
              <a:t>.</a:t>
            </a:r>
            <a:endParaRPr lang="en-US" sz="2600" dirty="0">
              <a:solidFill>
                <a:srgbClr val="111111"/>
              </a:solidFill>
              <a:latin typeface="+mj-lt"/>
            </a:endParaRPr>
          </a:p>
          <a:p>
            <a:pPr marL="342900" indent="-342900" algn="just">
              <a:spcBef>
                <a:spcPts val="300"/>
              </a:spcBef>
              <a:spcAft>
                <a:spcPts val="300"/>
              </a:spcAft>
              <a:buClr>
                <a:srgbClr val="973735"/>
              </a:buClr>
              <a:buSzPct val="50000"/>
              <a:buFont typeface="Wingdings" pitchFamily="2" charset="2"/>
              <a:buChar char="u"/>
              <a:tabLst>
                <a:tab pos="241300" algn="l"/>
              </a:tabLst>
              <a:defRPr/>
            </a:pPr>
            <a:r>
              <a:rPr lang="en-US" sz="2600" dirty="0">
                <a:solidFill>
                  <a:srgbClr val="111111"/>
                </a:solidFill>
                <a:latin typeface="+mj-lt"/>
              </a:rPr>
              <a:t>Dynamic </a:t>
            </a:r>
            <a:r>
              <a:rPr lang="en-US" sz="2600" dirty="0" smtClean="0">
                <a:solidFill>
                  <a:srgbClr val="111111"/>
                </a:solidFill>
                <a:latin typeface="+mj-lt"/>
              </a:rPr>
              <a:t>Rendering</a:t>
            </a:r>
            <a:endParaRPr lang="en-US" sz="2600" dirty="0">
              <a:solidFill>
                <a:srgbClr val="111111"/>
              </a:solidFill>
              <a:latin typeface="+mj-lt"/>
            </a:endParaRPr>
          </a:p>
          <a:p>
            <a:pPr marL="800100" lvl="1" indent="-342900" algn="just">
              <a:spcBef>
                <a:spcPts val="300"/>
              </a:spcBef>
              <a:spcAft>
                <a:spcPts val="300"/>
              </a:spcAft>
              <a:buClr>
                <a:srgbClr val="973735"/>
              </a:buClr>
              <a:buSzPct val="50000"/>
              <a:buFont typeface="Wingdings" pitchFamily="2" charset="2"/>
              <a:buChar char="u"/>
              <a:tabLst>
                <a:tab pos="241300" algn="l"/>
              </a:tabLst>
              <a:defRPr/>
            </a:pPr>
            <a:r>
              <a:rPr lang="en-US" sz="2600" dirty="0" smtClean="0">
                <a:solidFill>
                  <a:srgbClr val="111111"/>
                </a:solidFill>
                <a:latin typeface="+mj-lt"/>
              </a:rPr>
              <a:t>Render </a:t>
            </a:r>
            <a:r>
              <a:rPr lang="en-US" sz="2600" dirty="0">
                <a:solidFill>
                  <a:srgbClr val="111111"/>
                </a:solidFill>
                <a:latin typeface="+mj-lt"/>
              </a:rPr>
              <a:t>components dynamically using </a:t>
            </a:r>
            <a:r>
              <a:rPr lang="en-US" sz="2600" b="1" i="1" dirty="0" err="1">
                <a:solidFill>
                  <a:srgbClr val="111111"/>
                </a:solidFill>
                <a:latin typeface="+mj-lt"/>
              </a:rPr>
              <a:t>RenderFragment</a:t>
            </a:r>
            <a:r>
              <a:rPr lang="en-US" sz="2600" dirty="0">
                <a:solidFill>
                  <a:srgbClr val="111111"/>
                </a:solidFill>
                <a:latin typeface="+mj-lt"/>
              </a:rPr>
              <a:t>.</a:t>
            </a:r>
            <a:endParaRPr lang="en-US" sz="2600" dirty="0" smtClean="0">
              <a:solidFill>
                <a:srgbClr val="11111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938268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E13011A8-D88C-4012-B204-49668D8EBB2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70189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DCBE059-FAD7-45D8-8659-E6542D1E092D}" type="datetime1">
              <a:rPr lang="en-US" smtClean="0"/>
              <a:t>1/7/2025</a:t>
            </a:fld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5BFEE7E-1160-4EB3-9549-81C1E8348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86060" y="648070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C0149FD-98BB-4821-915B-09C9BFE4B727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F579039-CEC8-487D-92F5-2AF0A49E5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763" y="720006"/>
            <a:ext cx="11500269" cy="575433"/>
          </a:xfrm>
        </p:spPr>
        <p:txBody>
          <a:bodyPr>
            <a:noAutofit/>
          </a:bodyPr>
          <a:lstStyle/>
          <a:p>
            <a:r>
              <a:rPr lang="en-US" sz="4000" b="1"/>
              <a:t>Build web app with ASP.NET Core Blazor</a:t>
            </a:r>
            <a:endParaRPr lang="en-US" sz="40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40B99B-89B9-4DBA-B286-85BE9A31140F}"/>
              </a:ext>
            </a:extLst>
          </p:cNvPr>
          <p:cNvSpPr txBox="1"/>
          <p:nvPr/>
        </p:nvSpPr>
        <p:spPr>
          <a:xfrm>
            <a:off x="-64546" y="1391021"/>
            <a:ext cx="12220689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spcBef>
                <a:spcPts val="300"/>
              </a:spcBef>
              <a:spcAft>
                <a:spcPts val="300"/>
              </a:spcAft>
              <a:buClr>
                <a:srgbClr val="973735"/>
              </a:buClr>
              <a:buSzPct val="50000"/>
              <a:buFont typeface="Wingdings" pitchFamily="2" charset="2"/>
              <a:buChar char="u"/>
              <a:tabLst>
                <a:tab pos="241300" algn="l"/>
              </a:tabLst>
              <a:defRPr/>
            </a:pPr>
            <a:r>
              <a:rPr lang="en-US" sz="2600" dirty="0" smtClean="0">
                <a:solidFill>
                  <a:srgbClr val="111111"/>
                </a:solidFill>
                <a:latin typeface="+mj-lt"/>
              </a:rPr>
              <a:t> 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01" y="1637242"/>
            <a:ext cx="6305731" cy="2863638"/>
          </a:xfrm>
          <a:prstGeom prst="rect">
            <a:avLst/>
          </a:prstGeom>
        </p:spPr>
      </p:pic>
      <p:pic>
        <p:nvPicPr>
          <p:cNvPr id="11" name="Picture 10"/>
          <p:cNvPicPr/>
          <p:nvPr/>
        </p:nvPicPr>
        <p:blipFill>
          <a:blip r:embed="rId4"/>
          <a:stretch>
            <a:fillRect/>
          </a:stretch>
        </p:blipFill>
        <p:spPr>
          <a:xfrm>
            <a:off x="6416079" y="2913320"/>
            <a:ext cx="4554277" cy="2788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8139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E13011A8-D88C-4012-B204-49668D8EBB2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70189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DCBE059-FAD7-45D8-8659-E6542D1E092D}" type="datetime1">
              <a:rPr lang="en-US" smtClean="0"/>
              <a:t>1/7/2025</a:t>
            </a:fld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5BFEE7E-1160-4EB3-9549-81C1E8348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86060" y="648070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C0149FD-98BB-4821-915B-09C9BFE4B727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F579039-CEC8-487D-92F5-2AF0A49E5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763" y="720006"/>
            <a:ext cx="11500269" cy="575433"/>
          </a:xfrm>
        </p:spPr>
        <p:txBody>
          <a:bodyPr>
            <a:noAutofit/>
          </a:bodyPr>
          <a:lstStyle/>
          <a:p>
            <a:r>
              <a:rPr lang="en-US" sz="4000" b="1" dirty="0" smtClean="0"/>
              <a:t> Build a simple </a:t>
            </a:r>
            <a:r>
              <a:rPr lang="en-US" sz="4000" b="1" dirty="0" err="1" smtClean="0"/>
              <a:t>Todo</a:t>
            </a:r>
            <a:r>
              <a:rPr lang="en-US" sz="4000" b="1" dirty="0" smtClean="0"/>
              <a:t> list with </a:t>
            </a:r>
            <a:r>
              <a:rPr lang="en-US" sz="4000" b="1" dirty="0" err="1" smtClean="0"/>
              <a:t>Blazor</a:t>
            </a:r>
            <a:r>
              <a:rPr lang="en-US" sz="4000" b="1" dirty="0" smtClean="0"/>
              <a:t> - 1</a:t>
            </a:r>
            <a:endParaRPr lang="en-US" sz="40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40B99B-89B9-4DBA-B286-85BE9A31140F}"/>
              </a:ext>
            </a:extLst>
          </p:cNvPr>
          <p:cNvSpPr txBox="1"/>
          <p:nvPr/>
        </p:nvSpPr>
        <p:spPr>
          <a:xfrm>
            <a:off x="-64546" y="1391021"/>
            <a:ext cx="12220689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spcBef>
                <a:spcPts val="300"/>
              </a:spcBef>
              <a:spcAft>
                <a:spcPts val="300"/>
              </a:spcAft>
              <a:buClr>
                <a:srgbClr val="973735"/>
              </a:buClr>
              <a:buSzPct val="50000"/>
              <a:buFont typeface="Wingdings" pitchFamily="2" charset="2"/>
              <a:buChar char="u"/>
              <a:tabLst>
                <a:tab pos="241300" algn="l"/>
              </a:tabLst>
              <a:defRPr/>
            </a:pPr>
            <a:r>
              <a:rPr lang="en-US" sz="2600" dirty="0" smtClean="0">
                <a:solidFill>
                  <a:srgbClr val="111111"/>
                </a:solidFill>
                <a:latin typeface="+mj-lt"/>
              </a:rPr>
              <a:t>Choose </a:t>
            </a:r>
            <a:r>
              <a:rPr lang="en-US" sz="2600" dirty="0" err="1" smtClean="0">
                <a:solidFill>
                  <a:srgbClr val="111111"/>
                </a:solidFill>
                <a:latin typeface="+mj-lt"/>
              </a:rPr>
              <a:t>Blazor</a:t>
            </a:r>
            <a:r>
              <a:rPr lang="en-US" sz="2600" dirty="0" smtClean="0">
                <a:solidFill>
                  <a:srgbClr val="111111"/>
                </a:solidFill>
                <a:latin typeface="+mj-lt"/>
              </a:rPr>
              <a:t> Web App </a:t>
            </a:r>
          </a:p>
        </p:txBody>
      </p:sp>
      <p:pic>
        <p:nvPicPr>
          <p:cNvPr id="7" name="Picture 6"/>
          <p:cNvPicPr/>
          <p:nvPr/>
        </p:nvPicPr>
        <p:blipFill>
          <a:blip r:embed="rId3"/>
          <a:stretch>
            <a:fillRect/>
          </a:stretch>
        </p:blipFill>
        <p:spPr>
          <a:xfrm>
            <a:off x="4123661" y="1391021"/>
            <a:ext cx="6858000" cy="4709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638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E13011A8-D88C-4012-B204-49668D8EBB2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70189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DCBE059-FAD7-45D8-8659-E6542D1E092D}" type="datetime1">
              <a:rPr lang="en-US" smtClean="0"/>
              <a:t>1/7/2025</a:t>
            </a:fld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5BFEE7E-1160-4EB3-9549-81C1E8348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86060" y="648070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C0149FD-98BB-4821-915B-09C9BFE4B727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F579039-CEC8-487D-92F5-2AF0A49E5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763" y="720006"/>
            <a:ext cx="11500269" cy="575433"/>
          </a:xfrm>
        </p:spPr>
        <p:txBody>
          <a:bodyPr>
            <a:noAutofit/>
          </a:bodyPr>
          <a:lstStyle/>
          <a:p>
            <a:r>
              <a:rPr lang="en-US" sz="4000" b="1" dirty="0" smtClean="0"/>
              <a:t> Build a simple </a:t>
            </a:r>
            <a:r>
              <a:rPr lang="en-US" sz="4000" b="1" dirty="0" err="1" smtClean="0"/>
              <a:t>Todo</a:t>
            </a:r>
            <a:r>
              <a:rPr lang="en-US" sz="4000" b="1" dirty="0" smtClean="0"/>
              <a:t> list with </a:t>
            </a:r>
            <a:r>
              <a:rPr lang="en-US" sz="4000" b="1" dirty="0" err="1" smtClean="0"/>
              <a:t>Blazor</a:t>
            </a:r>
            <a:r>
              <a:rPr lang="en-US" sz="4000" b="1" dirty="0" smtClean="0"/>
              <a:t> - 2</a:t>
            </a:r>
            <a:endParaRPr lang="en-US" sz="40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40B99B-89B9-4DBA-B286-85BE9A31140F}"/>
              </a:ext>
            </a:extLst>
          </p:cNvPr>
          <p:cNvSpPr txBox="1"/>
          <p:nvPr/>
        </p:nvSpPr>
        <p:spPr>
          <a:xfrm>
            <a:off x="-64546" y="1391021"/>
            <a:ext cx="12220689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spcBef>
                <a:spcPts val="300"/>
              </a:spcBef>
              <a:spcAft>
                <a:spcPts val="300"/>
              </a:spcAft>
              <a:buClr>
                <a:srgbClr val="973735"/>
              </a:buClr>
              <a:buSzPct val="50000"/>
              <a:buFont typeface="Wingdings" pitchFamily="2" charset="2"/>
              <a:buChar char="u"/>
              <a:tabLst>
                <a:tab pos="241300" algn="l"/>
              </a:tabLst>
              <a:defRPr/>
            </a:pPr>
            <a:r>
              <a:rPr lang="en-US" sz="2600" dirty="0" smtClean="0">
                <a:solidFill>
                  <a:srgbClr val="111111"/>
                </a:solidFill>
                <a:latin typeface="+mj-lt"/>
              </a:rPr>
              <a:t>Choose .NET 8 Framework for </a:t>
            </a:r>
            <a:r>
              <a:rPr lang="en-US" sz="2600" dirty="0" err="1" smtClean="0">
                <a:solidFill>
                  <a:srgbClr val="111111"/>
                </a:solidFill>
                <a:latin typeface="+mj-lt"/>
              </a:rPr>
              <a:t>Blazor</a:t>
            </a:r>
            <a:r>
              <a:rPr lang="en-US" sz="2600" dirty="0" smtClean="0">
                <a:solidFill>
                  <a:srgbClr val="111111"/>
                </a:solidFill>
                <a:latin typeface="+mj-lt"/>
              </a:rPr>
              <a:t> Web App </a:t>
            </a:r>
          </a:p>
        </p:txBody>
      </p:sp>
      <p:pic>
        <p:nvPicPr>
          <p:cNvPr id="8" name="Picture 7"/>
          <p:cNvPicPr/>
          <p:nvPr/>
        </p:nvPicPr>
        <p:blipFill>
          <a:blip r:embed="rId3"/>
          <a:stretch>
            <a:fillRect/>
          </a:stretch>
        </p:blipFill>
        <p:spPr>
          <a:xfrm>
            <a:off x="559398" y="2107872"/>
            <a:ext cx="5486400" cy="4137909"/>
          </a:xfrm>
          <a:prstGeom prst="rect">
            <a:avLst/>
          </a:prstGeom>
        </p:spPr>
      </p:pic>
      <p:pic>
        <p:nvPicPr>
          <p:cNvPr id="10" name="Picture 9"/>
          <p:cNvPicPr/>
          <p:nvPr/>
        </p:nvPicPr>
        <p:blipFill>
          <a:blip r:embed="rId4"/>
          <a:stretch>
            <a:fillRect/>
          </a:stretch>
        </p:blipFill>
        <p:spPr>
          <a:xfrm>
            <a:off x="6146897" y="2107872"/>
            <a:ext cx="5570182" cy="4137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5691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E13011A8-D88C-4012-B204-49668D8EBB2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70189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DCBE059-FAD7-45D8-8659-E6542D1E092D}" type="datetime1">
              <a:rPr lang="en-US" smtClean="0"/>
              <a:t>1/7/2025</a:t>
            </a:fld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5BFEE7E-1160-4EB3-9549-81C1E8348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86060" y="648070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C0149FD-98BB-4821-915B-09C9BFE4B727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F579039-CEC8-487D-92F5-2AF0A49E5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763" y="720006"/>
            <a:ext cx="11500269" cy="575433"/>
          </a:xfrm>
        </p:spPr>
        <p:txBody>
          <a:bodyPr>
            <a:noAutofit/>
          </a:bodyPr>
          <a:lstStyle/>
          <a:p>
            <a:r>
              <a:rPr lang="en-US" sz="4000" b="1" dirty="0" smtClean="0"/>
              <a:t> Build a simple </a:t>
            </a:r>
            <a:r>
              <a:rPr lang="en-US" sz="4000" b="1" dirty="0" err="1" smtClean="0"/>
              <a:t>Todo</a:t>
            </a:r>
            <a:r>
              <a:rPr lang="en-US" sz="4000" b="1" dirty="0" smtClean="0"/>
              <a:t> list with </a:t>
            </a:r>
            <a:r>
              <a:rPr lang="en-US" sz="4000" b="1" dirty="0" err="1" smtClean="0"/>
              <a:t>Blazor</a:t>
            </a:r>
            <a:r>
              <a:rPr lang="en-US" sz="4000" b="1" dirty="0" smtClean="0"/>
              <a:t> - 3</a:t>
            </a:r>
            <a:endParaRPr lang="en-US" sz="40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40B99B-89B9-4DBA-B286-85BE9A31140F}"/>
              </a:ext>
            </a:extLst>
          </p:cNvPr>
          <p:cNvSpPr txBox="1"/>
          <p:nvPr/>
        </p:nvSpPr>
        <p:spPr>
          <a:xfrm>
            <a:off x="-64546" y="1391021"/>
            <a:ext cx="12220689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spcBef>
                <a:spcPts val="300"/>
              </a:spcBef>
              <a:spcAft>
                <a:spcPts val="300"/>
              </a:spcAft>
              <a:buClr>
                <a:srgbClr val="973735"/>
              </a:buClr>
              <a:buSzPct val="50000"/>
              <a:buFont typeface="Wingdings" pitchFamily="2" charset="2"/>
              <a:buChar char="u"/>
              <a:tabLst>
                <a:tab pos="241300" algn="l"/>
              </a:tabLst>
              <a:defRPr/>
            </a:pPr>
            <a:r>
              <a:rPr lang="en-US" sz="2600" dirty="0" smtClean="0">
                <a:solidFill>
                  <a:srgbClr val="111111"/>
                </a:solidFill>
                <a:latin typeface="+mj-lt"/>
              </a:rPr>
              <a:t>The </a:t>
            </a:r>
            <a:r>
              <a:rPr lang="en-US" sz="2600" dirty="0" err="1" smtClean="0">
                <a:solidFill>
                  <a:srgbClr val="111111"/>
                </a:solidFill>
                <a:latin typeface="+mj-lt"/>
              </a:rPr>
              <a:t>Blazor</a:t>
            </a:r>
            <a:r>
              <a:rPr lang="en-US" sz="2600" dirty="0" smtClean="0">
                <a:solidFill>
                  <a:srgbClr val="111111"/>
                </a:solidFill>
                <a:latin typeface="+mj-lt"/>
              </a:rPr>
              <a:t> Web App with </a:t>
            </a:r>
            <a:r>
              <a:rPr lang="en-US" sz="2600" dirty="0" err="1" smtClean="0">
                <a:solidFill>
                  <a:srgbClr val="111111"/>
                </a:solidFill>
                <a:latin typeface="+mj-lt"/>
              </a:rPr>
              <a:t>wwwroot</a:t>
            </a:r>
            <a:r>
              <a:rPr lang="en-US" sz="2600" dirty="0" smtClean="0">
                <a:solidFill>
                  <a:srgbClr val="111111"/>
                </a:solidFill>
                <a:latin typeface="+mj-lt"/>
              </a:rPr>
              <a:t>, Components and </a:t>
            </a:r>
            <a:r>
              <a:rPr lang="en-US" sz="2600" dirty="0" err="1" smtClean="0">
                <a:solidFill>
                  <a:srgbClr val="111111"/>
                </a:solidFill>
                <a:latin typeface="+mj-lt"/>
              </a:rPr>
              <a:t>Program.cs</a:t>
            </a:r>
            <a:r>
              <a:rPr lang="en-US" sz="2600" dirty="0" smtClean="0">
                <a:solidFill>
                  <a:srgbClr val="111111"/>
                </a:solidFill>
                <a:latin typeface="+mj-lt"/>
              </a:rPr>
              <a:t> </a:t>
            </a:r>
          </a:p>
        </p:txBody>
      </p:sp>
      <p:pic>
        <p:nvPicPr>
          <p:cNvPr id="11" name="Picture 10"/>
          <p:cNvPicPr/>
          <p:nvPr/>
        </p:nvPicPr>
        <p:blipFill>
          <a:blip r:embed="rId3"/>
          <a:stretch>
            <a:fillRect/>
          </a:stretch>
        </p:blipFill>
        <p:spPr>
          <a:xfrm>
            <a:off x="157887" y="1926000"/>
            <a:ext cx="6466198" cy="4272782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4085" y="1925998"/>
            <a:ext cx="5445843" cy="4272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721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2</a:t>
            </a:fld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36331" y="1451054"/>
            <a:ext cx="11314895" cy="5008129"/>
          </a:xfrm>
        </p:spPr>
        <p:txBody>
          <a:bodyPr>
            <a:noAutofit/>
          </a:bodyPr>
          <a:lstStyle/>
          <a:p>
            <a:pPr marL="342900" indent="-342900">
              <a:lnSpc>
                <a:spcPct val="100000"/>
              </a:lnSpc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sz="2600" dirty="0"/>
              <a:t>Understand </a:t>
            </a:r>
            <a:r>
              <a:rPr lang="en-US" sz="2600" dirty="0" err="1"/>
              <a:t>Blazor</a:t>
            </a:r>
            <a:r>
              <a:rPr lang="en-US" sz="2600" dirty="0"/>
              <a:t> Basics </a:t>
            </a:r>
            <a:endParaRPr lang="en-US" sz="2600" dirty="0" smtClean="0"/>
          </a:p>
          <a:p>
            <a:pPr marL="800100" lvl="1" indent="-342900">
              <a:lnSpc>
                <a:spcPct val="100000"/>
              </a:lnSpc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sz="2600" dirty="0" smtClean="0"/>
              <a:t>Key Features</a:t>
            </a:r>
          </a:p>
          <a:p>
            <a:pPr marL="800100" lvl="1" indent="-342900">
              <a:lnSpc>
                <a:spcPct val="100000"/>
              </a:lnSpc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sz="2600" dirty="0" smtClean="0"/>
              <a:t>Hosting Models Comparison </a:t>
            </a:r>
          </a:p>
          <a:p>
            <a:pPr marL="800100" lvl="1" indent="-342900">
              <a:lnSpc>
                <a:spcPct val="100000"/>
              </a:lnSpc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sz="2600" dirty="0" err="1" smtClean="0"/>
              <a:t>Blazor</a:t>
            </a:r>
            <a:r>
              <a:rPr lang="en-US" sz="2600" dirty="0" smtClean="0"/>
              <a:t> Component</a:t>
            </a:r>
          </a:p>
          <a:p>
            <a:pPr marL="342900" indent="-342900">
              <a:lnSpc>
                <a:spcPct val="100000"/>
              </a:lnSpc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sz="2600" dirty="0" smtClean="0"/>
              <a:t>Build a </a:t>
            </a:r>
            <a:r>
              <a:rPr lang="en-US" sz="2600" dirty="0" err="1" smtClean="0"/>
              <a:t>Blazor</a:t>
            </a:r>
            <a:r>
              <a:rPr lang="en-US" sz="2600" dirty="0" smtClean="0"/>
              <a:t> Web App</a:t>
            </a:r>
          </a:p>
          <a:p>
            <a:pPr marL="342900" indent="-342900">
              <a:lnSpc>
                <a:spcPct val="100000"/>
              </a:lnSpc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sz="2600" dirty="0" smtClean="0"/>
              <a:t>Build a </a:t>
            </a:r>
            <a:r>
              <a:rPr lang="en-US" sz="2600" dirty="0" err="1" smtClean="0"/>
              <a:t>Blazor</a:t>
            </a:r>
            <a:r>
              <a:rPr lang="en-US" sz="2600" dirty="0" smtClean="0"/>
              <a:t> Web App with Entity Framework Core</a:t>
            </a:r>
            <a:endParaRPr lang="en-US" sz="2600" dirty="0"/>
          </a:p>
          <a:p>
            <a:pPr marL="342900" indent="-342900">
              <a:lnSpc>
                <a:spcPct val="100000"/>
              </a:lnSpc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endParaRPr lang="en-US" sz="2600" dirty="0"/>
          </a:p>
          <a:p>
            <a:pPr marL="0" indent="0">
              <a:lnSpc>
                <a:spcPct val="100000"/>
              </a:lnSpc>
              <a:buClr>
                <a:srgbClr val="973735"/>
              </a:buClr>
              <a:buSzPct val="50000"/>
              <a:buNone/>
              <a:defRPr/>
            </a:pPr>
            <a:endParaRPr lang="en-US" dirty="0"/>
          </a:p>
          <a:p>
            <a:pPr marL="342900" indent="-342900">
              <a:lnSpc>
                <a:spcPct val="100000"/>
              </a:lnSpc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endParaRPr lang="en-US" dirty="0"/>
          </a:p>
          <a:p>
            <a:pPr marL="342900" indent="-342900">
              <a:lnSpc>
                <a:spcPct val="100000"/>
              </a:lnSpc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1753D172-1458-45E9-A4F8-A4845EE390F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7317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DCBE059-FAD7-45D8-8659-E6542D1E092D}" type="datetime1">
              <a:rPr lang="en-US" smtClean="0"/>
              <a:t>1/7/2025</a:t>
            </a:fld>
            <a:endParaRPr lang="en-US" dirty="0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FF319F56-852E-4ECD-A4BE-395F06616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411" y="703038"/>
            <a:ext cx="10806720" cy="748017"/>
          </a:xfrm>
        </p:spPr>
        <p:txBody>
          <a:bodyPr>
            <a:normAutofit/>
          </a:bodyPr>
          <a:lstStyle/>
          <a:p>
            <a:r>
              <a:rPr lang="en-US" sz="4000" b="1" dirty="0"/>
              <a:t>Objectives </a:t>
            </a:r>
          </a:p>
        </p:txBody>
      </p:sp>
    </p:spTree>
    <p:extLst>
      <p:ext uri="{BB962C8B-B14F-4D97-AF65-F5344CB8AC3E}">
        <p14:creationId xmlns:p14="http://schemas.microsoft.com/office/powerpoint/2010/main" val="41285585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E13011A8-D88C-4012-B204-49668D8EBB2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70189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DCBE059-FAD7-45D8-8659-E6542D1E092D}" type="datetime1">
              <a:rPr lang="en-US" smtClean="0"/>
              <a:t>1/7/2025</a:t>
            </a:fld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5BFEE7E-1160-4EB3-9549-81C1E8348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86060" y="648070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C0149FD-98BB-4821-915B-09C9BFE4B727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F579039-CEC8-487D-92F5-2AF0A49E5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763" y="720006"/>
            <a:ext cx="11500269" cy="575433"/>
          </a:xfrm>
        </p:spPr>
        <p:txBody>
          <a:bodyPr>
            <a:noAutofit/>
          </a:bodyPr>
          <a:lstStyle/>
          <a:p>
            <a:r>
              <a:rPr lang="en-US" sz="4000" b="1" dirty="0" smtClean="0"/>
              <a:t> Build a simple </a:t>
            </a:r>
            <a:r>
              <a:rPr lang="en-US" sz="4000" b="1" dirty="0" err="1" smtClean="0"/>
              <a:t>Todo</a:t>
            </a:r>
            <a:r>
              <a:rPr lang="en-US" sz="4000" b="1" dirty="0" smtClean="0"/>
              <a:t> list with </a:t>
            </a:r>
            <a:r>
              <a:rPr lang="en-US" sz="4000" b="1" dirty="0" err="1" smtClean="0"/>
              <a:t>Blazor</a:t>
            </a:r>
            <a:r>
              <a:rPr lang="en-US" sz="4000" b="1" dirty="0" smtClean="0"/>
              <a:t> - 4</a:t>
            </a:r>
            <a:endParaRPr lang="en-US" sz="40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40B99B-89B9-4DBA-B286-85BE9A31140F}"/>
              </a:ext>
            </a:extLst>
          </p:cNvPr>
          <p:cNvSpPr txBox="1"/>
          <p:nvPr/>
        </p:nvSpPr>
        <p:spPr>
          <a:xfrm>
            <a:off x="-64546" y="1391021"/>
            <a:ext cx="12220689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spcBef>
                <a:spcPts val="300"/>
              </a:spcBef>
              <a:spcAft>
                <a:spcPts val="300"/>
              </a:spcAft>
              <a:buClr>
                <a:srgbClr val="973735"/>
              </a:buClr>
              <a:buSzPct val="50000"/>
              <a:buFont typeface="Wingdings" pitchFamily="2" charset="2"/>
              <a:buChar char="u"/>
              <a:tabLst>
                <a:tab pos="241300" algn="l"/>
              </a:tabLst>
              <a:defRPr/>
            </a:pPr>
            <a:r>
              <a:rPr lang="en-US" sz="2600" dirty="0" smtClean="0">
                <a:solidFill>
                  <a:srgbClr val="111111"/>
                </a:solidFill>
                <a:latin typeface="+mj-lt"/>
              </a:rPr>
              <a:t>Add Razor Component </a:t>
            </a:r>
          </a:p>
        </p:txBody>
      </p:sp>
      <p:pic>
        <p:nvPicPr>
          <p:cNvPr id="8" name="Picture 7"/>
          <p:cNvPicPr/>
          <p:nvPr/>
        </p:nvPicPr>
        <p:blipFill>
          <a:blip r:embed="rId3"/>
          <a:stretch>
            <a:fillRect/>
          </a:stretch>
        </p:blipFill>
        <p:spPr>
          <a:xfrm>
            <a:off x="4325679" y="1485355"/>
            <a:ext cx="5583866" cy="4872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2880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E13011A8-D88C-4012-B204-49668D8EBB2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70189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DCBE059-FAD7-45D8-8659-E6542D1E092D}" type="datetime1">
              <a:rPr lang="en-US" smtClean="0"/>
              <a:t>1/7/2025</a:t>
            </a:fld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5BFEE7E-1160-4EB3-9549-81C1E8348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86060" y="648070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C0149FD-98BB-4821-915B-09C9BFE4B727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F579039-CEC8-487D-92F5-2AF0A49E5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763" y="720006"/>
            <a:ext cx="11500269" cy="575433"/>
          </a:xfrm>
        </p:spPr>
        <p:txBody>
          <a:bodyPr>
            <a:noAutofit/>
          </a:bodyPr>
          <a:lstStyle/>
          <a:p>
            <a:r>
              <a:rPr lang="en-US" sz="4000" b="1" dirty="0" smtClean="0"/>
              <a:t> Build a simple </a:t>
            </a:r>
            <a:r>
              <a:rPr lang="en-US" sz="4000" b="1" dirty="0" err="1" smtClean="0"/>
              <a:t>Todo</a:t>
            </a:r>
            <a:r>
              <a:rPr lang="en-US" sz="4000" b="1" dirty="0" smtClean="0"/>
              <a:t> list with </a:t>
            </a:r>
            <a:r>
              <a:rPr lang="en-US" sz="4000" b="1" dirty="0" err="1" smtClean="0"/>
              <a:t>Blazor</a:t>
            </a:r>
            <a:r>
              <a:rPr lang="en-US" sz="4000" b="1" dirty="0" smtClean="0"/>
              <a:t> - 5</a:t>
            </a:r>
            <a:endParaRPr lang="en-US" sz="40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40B99B-89B9-4DBA-B286-85BE9A31140F}"/>
              </a:ext>
            </a:extLst>
          </p:cNvPr>
          <p:cNvSpPr txBox="1"/>
          <p:nvPr/>
        </p:nvSpPr>
        <p:spPr>
          <a:xfrm>
            <a:off x="-64546" y="1391021"/>
            <a:ext cx="12220689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spcBef>
                <a:spcPts val="300"/>
              </a:spcBef>
              <a:spcAft>
                <a:spcPts val="300"/>
              </a:spcAft>
              <a:buClr>
                <a:srgbClr val="973735"/>
              </a:buClr>
              <a:buSzPct val="50000"/>
              <a:buFont typeface="Wingdings" pitchFamily="2" charset="2"/>
              <a:buChar char="u"/>
              <a:tabLst>
                <a:tab pos="241300" algn="l"/>
              </a:tabLst>
              <a:defRPr/>
            </a:pPr>
            <a:r>
              <a:rPr lang="en-US" sz="2600" dirty="0" smtClean="0">
                <a:solidFill>
                  <a:srgbClr val="111111"/>
                </a:solidFill>
                <a:latin typeface="+mj-lt"/>
              </a:rPr>
              <a:t>Add a menu item for </a:t>
            </a:r>
            <a:r>
              <a:rPr lang="en-US" sz="2600" dirty="0" err="1" smtClean="0">
                <a:solidFill>
                  <a:srgbClr val="111111"/>
                </a:solidFill>
                <a:latin typeface="+mj-lt"/>
              </a:rPr>
              <a:t>todo</a:t>
            </a:r>
            <a:r>
              <a:rPr lang="en-US" sz="2600" dirty="0" smtClean="0">
                <a:solidFill>
                  <a:srgbClr val="111111"/>
                </a:solidFill>
                <a:latin typeface="+mj-lt"/>
              </a:rPr>
              <a:t> function</a:t>
            </a:r>
          </a:p>
        </p:txBody>
      </p:sp>
      <p:pic>
        <p:nvPicPr>
          <p:cNvPr id="10" name="Picture 9"/>
          <p:cNvPicPr/>
          <p:nvPr/>
        </p:nvPicPr>
        <p:blipFill>
          <a:blip r:embed="rId3"/>
          <a:stretch>
            <a:fillRect/>
          </a:stretch>
        </p:blipFill>
        <p:spPr>
          <a:xfrm>
            <a:off x="3199660" y="1796252"/>
            <a:ext cx="6858000" cy="420116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253023" y="4848447"/>
            <a:ext cx="4433037" cy="7442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0320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E13011A8-D88C-4012-B204-49668D8EBB2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70189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DCBE059-FAD7-45D8-8659-E6542D1E092D}" type="datetime1">
              <a:rPr lang="en-US" smtClean="0"/>
              <a:t>1/7/2025</a:t>
            </a:fld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5BFEE7E-1160-4EB3-9549-81C1E8348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86060" y="648070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C0149FD-98BB-4821-915B-09C9BFE4B727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F579039-CEC8-487D-92F5-2AF0A49E5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763" y="720006"/>
            <a:ext cx="11500269" cy="575433"/>
          </a:xfrm>
        </p:spPr>
        <p:txBody>
          <a:bodyPr>
            <a:noAutofit/>
          </a:bodyPr>
          <a:lstStyle/>
          <a:p>
            <a:r>
              <a:rPr lang="en-US" sz="4000" b="1" dirty="0" smtClean="0"/>
              <a:t> Build a simple </a:t>
            </a:r>
            <a:r>
              <a:rPr lang="en-US" sz="4000" b="1" dirty="0" err="1" smtClean="0"/>
              <a:t>Todo</a:t>
            </a:r>
            <a:r>
              <a:rPr lang="en-US" sz="4000" b="1" dirty="0" smtClean="0"/>
              <a:t> list with </a:t>
            </a:r>
            <a:r>
              <a:rPr lang="en-US" sz="4000" b="1" dirty="0" err="1" smtClean="0"/>
              <a:t>Blazor</a:t>
            </a:r>
            <a:r>
              <a:rPr lang="en-US" sz="4000" b="1" dirty="0" smtClean="0"/>
              <a:t> - 6</a:t>
            </a:r>
            <a:endParaRPr lang="en-US" sz="40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40B99B-89B9-4DBA-B286-85BE9A31140F}"/>
              </a:ext>
            </a:extLst>
          </p:cNvPr>
          <p:cNvSpPr txBox="1"/>
          <p:nvPr/>
        </p:nvSpPr>
        <p:spPr>
          <a:xfrm>
            <a:off x="-64546" y="1391021"/>
            <a:ext cx="12220689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spcBef>
                <a:spcPts val="300"/>
              </a:spcBef>
              <a:spcAft>
                <a:spcPts val="300"/>
              </a:spcAft>
              <a:buClr>
                <a:srgbClr val="973735"/>
              </a:buClr>
              <a:buSzPct val="50000"/>
              <a:buFont typeface="Wingdings" pitchFamily="2" charset="2"/>
              <a:buChar char="u"/>
              <a:tabLst>
                <a:tab pos="241300" algn="l"/>
              </a:tabLst>
              <a:defRPr/>
            </a:pPr>
            <a:r>
              <a:rPr lang="en-US" sz="2600" dirty="0" smtClean="0">
                <a:solidFill>
                  <a:srgbClr val="111111"/>
                </a:solidFill>
                <a:latin typeface="+mj-lt"/>
              </a:rPr>
              <a:t>Add a menu item for </a:t>
            </a:r>
            <a:r>
              <a:rPr lang="en-US" sz="2600" dirty="0" err="1" smtClean="0">
                <a:solidFill>
                  <a:srgbClr val="111111"/>
                </a:solidFill>
                <a:latin typeface="+mj-lt"/>
              </a:rPr>
              <a:t>todo</a:t>
            </a:r>
            <a:r>
              <a:rPr lang="en-US" sz="2600" dirty="0" smtClean="0">
                <a:solidFill>
                  <a:srgbClr val="111111"/>
                </a:solidFill>
                <a:latin typeface="+mj-lt"/>
              </a:rPr>
              <a:t> function and create class </a:t>
            </a:r>
            <a:r>
              <a:rPr lang="en-US" sz="2600" dirty="0" err="1" smtClean="0">
                <a:solidFill>
                  <a:srgbClr val="111111"/>
                </a:solidFill>
                <a:latin typeface="+mj-lt"/>
              </a:rPr>
              <a:t>TodoItem.cs</a:t>
            </a:r>
            <a:r>
              <a:rPr lang="en-US" sz="2600" dirty="0" smtClean="0">
                <a:solidFill>
                  <a:srgbClr val="111111"/>
                </a:solidFill>
                <a:latin typeface="+mj-lt"/>
              </a:rPr>
              <a:t> </a:t>
            </a:r>
          </a:p>
        </p:txBody>
      </p:sp>
      <p:pic>
        <p:nvPicPr>
          <p:cNvPr id="10" name="Picture 9"/>
          <p:cNvPicPr/>
          <p:nvPr/>
        </p:nvPicPr>
        <p:blipFill>
          <a:blip r:embed="rId3"/>
          <a:stretch>
            <a:fillRect/>
          </a:stretch>
        </p:blipFill>
        <p:spPr>
          <a:xfrm>
            <a:off x="594683" y="1979046"/>
            <a:ext cx="5125633" cy="381569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287279" y="4757189"/>
            <a:ext cx="4433037" cy="7442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/>
          <p:nvPr/>
        </p:nvPicPr>
        <p:blipFill>
          <a:blip r:embed="rId4"/>
          <a:stretch>
            <a:fillRect/>
          </a:stretch>
        </p:blipFill>
        <p:spPr>
          <a:xfrm>
            <a:off x="6045798" y="1979046"/>
            <a:ext cx="5726358" cy="2498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5688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E13011A8-D88C-4012-B204-49668D8EBB2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70189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DCBE059-FAD7-45D8-8659-E6542D1E092D}" type="datetime1">
              <a:rPr lang="en-US" smtClean="0"/>
              <a:t>1/7/2025</a:t>
            </a:fld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5BFEE7E-1160-4EB3-9549-81C1E8348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86060" y="648070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C0149FD-98BB-4821-915B-09C9BFE4B727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F579039-CEC8-487D-92F5-2AF0A49E5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763" y="720006"/>
            <a:ext cx="11500269" cy="575433"/>
          </a:xfrm>
        </p:spPr>
        <p:txBody>
          <a:bodyPr>
            <a:noAutofit/>
          </a:bodyPr>
          <a:lstStyle/>
          <a:p>
            <a:r>
              <a:rPr lang="en-US" sz="4000" b="1" dirty="0" smtClean="0"/>
              <a:t> Build a simple </a:t>
            </a:r>
            <a:r>
              <a:rPr lang="en-US" sz="4000" b="1" dirty="0" err="1" smtClean="0"/>
              <a:t>Todo</a:t>
            </a:r>
            <a:r>
              <a:rPr lang="en-US" sz="4000" b="1" dirty="0" smtClean="0"/>
              <a:t> list with </a:t>
            </a:r>
            <a:r>
              <a:rPr lang="en-US" sz="4000" b="1" dirty="0" err="1" smtClean="0"/>
              <a:t>Blazor</a:t>
            </a:r>
            <a:r>
              <a:rPr lang="en-US" sz="4000" b="1" dirty="0" smtClean="0"/>
              <a:t> - 7</a:t>
            </a:r>
            <a:endParaRPr lang="en-US" sz="40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40B99B-89B9-4DBA-B286-85BE9A31140F}"/>
              </a:ext>
            </a:extLst>
          </p:cNvPr>
          <p:cNvSpPr txBox="1"/>
          <p:nvPr/>
        </p:nvSpPr>
        <p:spPr>
          <a:xfrm>
            <a:off x="-64546" y="1391020"/>
            <a:ext cx="5774230" cy="25699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spcBef>
                <a:spcPts val="300"/>
              </a:spcBef>
              <a:spcAft>
                <a:spcPts val="300"/>
              </a:spcAft>
              <a:buClr>
                <a:srgbClr val="973735"/>
              </a:buClr>
              <a:buSzPct val="50000"/>
              <a:buFont typeface="Wingdings" pitchFamily="2" charset="2"/>
              <a:buChar char="u"/>
              <a:tabLst>
                <a:tab pos="241300" algn="l"/>
              </a:tabLst>
              <a:defRPr/>
            </a:pPr>
            <a:r>
              <a:rPr lang="en-US" sz="2600" dirty="0">
                <a:solidFill>
                  <a:srgbClr val="111111"/>
                </a:solidFill>
                <a:latin typeface="+mj-lt"/>
              </a:rPr>
              <a:t>Add an </a:t>
            </a:r>
            <a:r>
              <a:rPr lang="en-US" sz="2600" dirty="0" err="1">
                <a:solidFill>
                  <a:srgbClr val="111111"/>
                </a:solidFill>
                <a:latin typeface="+mj-lt"/>
              </a:rPr>
              <a:t>AddTodo</a:t>
            </a:r>
            <a:r>
              <a:rPr lang="en-US" sz="2600" dirty="0">
                <a:solidFill>
                  <a:srgbClr val="111111"/>
                </a:solidFill>
                <a:latin typeface="+mj-lt"/>
              </a:rPr>
              <a:t> method to the </a:t>
            </a:r>
            <a:r>
              <a:rPr lang="en-US" sz="2600" dirty="0" err="1">
                <a:solidFill>
                  <a:srgbClr val="111111"/>
                </a:solidFill>
                <a:latin typeface="+mj-lt"/>
              </a:rPr>
              <a:t>Todo</a:t>
            </a:r>
            <a:r>
              <a:rPr lang="en-US" sz="2600" dirty="0">
                <a:solidFill>
                  <a:srgbClr val="111111"/>
                </a:solidFill>
                <a:latin typeface="+mj-lt"/>
              </a:rPr>
              <a:t> component and register the method for the button using the @</a:t>
            </a:r>
            <a:r>
              <a:rPr lang="en-US" sz="2600" dirty="0" err="1">
                <a:solidFill>
                  <a:srgbClr val="111111"/>
                </a:solidFill>
                <a:latin typeface="+mj-lt"/>
              </a:rPr>
              <a:t>onclick</a:t>
            </a:r>
            <a:r>
              <a:rPr lang="en-US" sz="2600" dirty="0">
                <a:solidFill>
                  <a:srgbClr val="111111"/>
                </a:solidFill>
                <a:latin typeface="+mj-lt"/>
              </a:rPr>
              <a:t> attribute. </a:t>
            </a:r>
            <a:endParaRPr lang="en-US" sz="2600" dirty="0" smtClean="0">
              <a:solidFill>
                <a:srgbClr val="111111"/>
              </a:solidFill>
              <a:latin typeface="+mj-lt"/>
            </a:endParaRPr>
          </a:p>
          <a:p>
            <a:pPr marL="342900" indent="-342900" algn="just">
              <a:spcBef>
                <a:spcPts val="300"/>
              </a:spcBef>
              <a:spcAft>
                <a:spcPts val="300"/>
              </a:spcAft>
              <a:buClr>
                <a:srgbClr val="973735"/>
              </a:buClr>
              <a:buSzPct val="50000"/>
              <a:buFont typeface="Wingdings" pitchFamily="2" charset="2"/>
              <a:buChar char="u"/>
              <a:tabLst>
                <a:tab pos="241300" algn="l"/>
              </a:tabLst>
              <a:defRPr/>
            </a:pPr>
            <a:r>
              <a:rPr lang="en-US" sz="2600" dirty="0" smtClean="0">
                <a:solidFill>
                  <a:srgbClr val="111111"/>
                </a:solidFill>
                <a:latin typeface="+mj-lt"/>
              </a:rPr>
              <a:t>The </a:t>
            </a:r>
            <a:r>
              <a:rPr lang="en-US" sz="2600" dirty="0" err="1">
                <a:solidFill>
                  <a:srgbClr val="111111"/>
                </a:solidFill>
                <a:latin typeface="+mj-lt"/>
              </a:rPr>
              <a:t>AddTodo</a:t>
            </a:r>
            <a:r>
              <a:rPr lang="en-US" sz="2600" dirty="0">
                <a:solidFill>
                  <a:srgbClr val="111111"/>
                </a:solidFill>
                <a:latin typeface="+mj-lt"/>
              </a:rPr>
              <a:t> C# method is called when the button is selected.</a:t>
            </a:r>
            <a:endParaRPr lang="en-US" sz="2600" dirty="0" smtClean="0">
              <a:solidFill>
                <a:srgbClr val="111111"/>
              </a:solidFill>
              <a:latin typeface="+mj-l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6964" y="1436843"/>
            <a:ext cx="4431023" cy="5421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4898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E13011A8-D88C-4012-B204-49668D8EBB2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70189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DCBE059-FAD7-45D8-8659-E6542D1E092D}" type="datetime1">
              <a:rPr lang="en-US" smtClean="0"/>
              <a:t>1/7/2025</a:t>
            </a:fld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5BFEE7E-1160-4EB3-9549-81C1E8348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86060" y="648070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C0149FD-98BB-4821-915B-09C9BFE4B727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F579039-CEC8-487D-92F5-2AF0A49E5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763" y="720006"/>
            <a:ext cx="11500269" cy="575433"/>
          </a:xfrm>
        </p:spPr>
        <p:txBody>
          <a:bodyPr>
            <a:noAutofit/>
          </a:bodyPr>
          <a:lstStyle/>
          <a:p>
            <a:r>
              <a:rPr lang="en-US" sz="4000" b="1" dirty="0" smtClean="0"/>
              <a:t> Build a simple </a:t>
            </a:r>
            <a:r>
              <a:rPr lang="en-US" sz="4000" b="1" dirty="0" err="1" smtClean="0"/>
              <a:t>Todo</a:t>
            </a:r>
            <a:r>
              <a:rPr lang="en-US" sz="4000" b="1" dirty="0" smtClean="0"/>
              <a:t> list with </a:t>
            </a:r>
            <a:r>
              <a:rPr lang="en-US" sz="4000" b="1" dirty="0" err="1" smtClean="0"/>
              <a:t>Blazor</a:t>
            </a:r>
            <a:r>
              <a:rPr lang="en-US" sz="4000" b="1" dirty="0" smtClean="0"/>
              <a:t> - 8</a:t>
            </a:r>
            <a:endParaRPr lang="en-US" sz="40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40B99B-89B9-4DBA-B286-85BE9A31140F}"/>
              </a:ext>
            </a:extLst>
          </p:cNvPr>
          <p:cNvSpPr txBox="1"/>
          <p:nvPr/>
        </p:nvSpPr>
        <p:spPr>
          <a:xfrm>
            <a:off x="-64546" y="1391020"/>
            <a:ext cx="5774230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spcBef>
                <a:spcPts val="300"/>
              </a:spcBef>
              <a:spcAft>
                <a:spcPts val="300"/>
              </a:spcAft>
              <a:buClr>
                <a:srgbClr val="973735"/>
              </a:buClr>
              <a:buSzPct val="50000"/>
              <a:buFont typeface="Wingdings" pitchFamily="2" charset="2"/>
              <a:buChar char="u"/>
              <a:tabLst>
                <a:tab pos="241300" algn="l"/>
              </a:tabLst>
              <a:defRPr/>
            </a:pPr>
            <a:r>
              <a:rPr lang="en-US" sz="2600" dirty="0" smtClean="0">
                <a:solidFill>
                  <a:srgbClr val="111111"/>
                </a:solidFill>
                <a:latin typeface="+mj-lt"/>
              </a:rPr>
              <a:t>Run </a:t>
            </a:r>
            <a:r>
              <a:rPr lang="en-US" sz="2600" dirty="0" err="1" smtClean="0">
                <a:solidFill>
                  <a:srgbClr val="111111"/>
                </a:solidFill>
                <a:latin typeface="+mj-lt"/>
              </a:rPr>
              <a:t>Blazor</a:t>
            </a:r>
            <a:r>
              <a:rPr lang="en-US" sz="2600" dirty="0" smtClean="0">
                <a:solidFill>
                  <a:srgbClr val="111111"/>
                </a:solidFill>
                <a:latin typeface="+mj-lt"/>
              </a:rPr>
              <a:t> App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856" y="2225265"/>
            <a:ext cx="6407479" cy="230516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4124" y="1883463"/>
            <a:ext cx="5835950" cy="3968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3447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E13011A8-D88C-4012-B204-49668D8EBB2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70189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DCBE059-FAD7-45D8-8659-E6542D1E092D}" type="datetime1">
              <a:rPr lang="en-US" smtClean="0"/>
              <a:t>1/7/2025</a:t>
            </a:fld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5BFEE7E-1160-4EB3-9549-81C1E8348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86060" y="648070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C0149FD-98BB-4821-915B-09C9BFE4B727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F579039-CEC8-487D-92F5-2AF0A49E5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763" y="720006"/>
            <a:ext cx="11500269" cy="575433"/>
          </a:xfrm>
        </p:spPr>
        <p:txBody>
          <a:bodyPr>
            <a:noAutofit/>
          </a:bodyPr>
          <a:lstStyle/>
          <a:p>
            <a:r>
              <a:rPr lang="en-US" sz="4000" b="1" dirty="0"/>
              <a:t>Build a </a:t>
            </a:r>
            <a:r>
              <a:rPr lang="en-US" sz="4000" b="1" dirty="0" err="1"/>
              <a:t>Blazor</a:t>
            </a:r>
            <a:r>
              <a:rPr lang="en-US" sz="4000" b="1" dirty="0"/>
              <a:t> movie database </a:t>
            </a:r>
            <a:r>
              <a:rPr lang="en-US" sz="4000" b="1" dirty="0" smtClean="0"/>
              <a:t>app - 1</a:t>
            </a:r>
            <a:endParaRPr lang="en-US" sz="40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40B99B-89B9-4DBA-B286-85BE9A31140F}"/>
              </a:ext>
            </a:extLst>
          </p:cNvPr>
          <p:cNvSpPr txBox="1"/>
          <p:nvPr/>
        </p:nvSpPr>
        <p:spPr>
          <a:xfrm>
            <a:off x="-64546" y="1391020"/>
            <a:ext cx="12256546" cy="969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spcBef>
                <a:spcPts val="300"/>
              </a:spcBef>
              <a:spcAft>
                <a:spcPts val="300"/>
              </a:spcAft>
              <a:buClr>
                <a:srgbClr val="973735"/>
              </a:buClr>
              <a:buSzPct val="50000"/>
              <a:buFont typeface="Wingdings" pitchFamily="2" charset="2"/>
              <a:buChar char="u"/>
              <a:tabLst>
                <a:tab pos="241300" algn="l"/>
              </a:tabLst>
              <a:defRPr/>
            </a:pPr>
            <a:r>
              <a:rPr lang="en-US" sz="2600" dirty="0">
                <a:solidFill>
                  <a:srgbClr val="111111"/>
                </a:solidFill>
                <a:latin typeface="+mj-lt"/>
              </a:rPr>
              <a:t>Select </a:t>
            </a:r>
            <a:r>
              <a:rPr lang="en-US" sz="2600" dirty="0" err="1" smtClean="0">
                <a:solidFill>
                  <a:srgbClr val="111111"/>
                </a:solidFill>
                <a:latin typeface="+mj-lt"/>
              </a:rPr>
              <a:t>Blazor</a:t>
            </a:r>
            <a:r>
              <a:rPr lang="en-US" sz="2600" dirty="0" smtClean="0">
                <a:solidFill>
                  <a:srgbClr val="111111"/>
                </a:solidFill>
                <a:latin typeface="+mj-lt"/>
              </a:rPr>
              <a:t> </a:t>
            </a:r>
            <a:r>
              <a:rPr lang="en-US" sz="2600" dirty="0">
                <a:solidFill>
                  <a:srgbClr val="111111"/>
                </a:solidFill>
                <a:latin typeface="+mj-lt"/>
              </a:rPr>
              <a:t>Web App from the list of project templates</a:t>
            </a:r>
            <a:r>
              <a:rPr lang="en-US" sz="2600" dirty="0" smtClean="0">
                <a:solidFill>
                  <a:srgbClr val="111111"/>
                </a:solidFill>
                <a:latin typeface="+mj-lt"/>
              </a:rPr>
              <a:t>..</a:t>
            </a:r>
            <a:endParaRPr lang="en-US" sz="2600" dirty="0">
              <a:solidFill>
                <a:srgbClr val="111111"/>
              </a:solidFill>
              <a:latin typeface="+mj-lt"/>
            </a:endParaRPr>
          </a:p>
          <a:p>
            <a:pPr marL="342900" indent="-342900" algn="just">
              <a:spcBef>
                <a:spcPts val="300"/>
              </a:spcBef>
              <a:spcAft>
                <a:spcPts val="300"/>
              </a:spcAft>
              <a:buClr>
                <a:srgbClr val="973735"/>
              </a:buClr>
              <a:buSzPct val="50000"/>
              <a:buFont typeface="Wingdings" pitchFamily="2" charset="2"/>
              <a:buChar char="u"/>
              <a:tabLst>
                <a:tab pos="241300" algn="l"/>
              </a:tabLst>
              <a:defRPr/>
            </a:pPr>
            <a:r>
              <a:rPr lang="en-US" sz="2600" dirty="0" smtClean="0">
                <a:solidFill>
                  <a:srgbClr val="111111"/>
                </a:solidFill>
                <a:latin typeface="+mj-lt"/>
              </a:rPr>
              <a:t>Create a project named </a:t>
            </a:r>
            <a:r>
              <a:rPr lang="en-US" sz="2600" b="1" dirty="0" err="1" smtClean="0">
                <a:solidFill>
                  <a:srgbClr val="111111"/>
                </a:solidFill>
                <a:latin typeface="+mj-lt"/>
              </a:rPr>
              <a:t>BlazorWebAppMovies</a:t>
            </a:r>
            <a:endParaRPr lang="en-US" sz="2600" dirty="0" smtClean="0">
              <a:solidFill>
                <a:srgbClr val="111111"/>
              </a:solidFill>
              <a:latin typeface="+mj-l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9779" y="1854503"/>
            <a:ext cx="3274899" cy="449313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7033" y="2633794"/>
            <a:ext cx="4703767" cy="3589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7801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E13011A8-D88C-4012-B204-49668D8EBB2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70189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DCBE059-FAD7-45D8-8659-E6542D1E092D}" type="datetime1">
              <a:rPr lang="en-US" smtClean="0"/>
              <a:t>1/7/2025</a:t>
            </a:fld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5BFEE7E-1160-4EB3-9549-81C1E8348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86060" y="648070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C0149FD-98BB-4821-915B-09C9BFE4B727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F579039-CEC8-487D-92F5-2AF0A49E5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763" y="720006"/>
            <a:ext cx="11500269" cy="575433"/>
          </a:xfrm>
        </p:spPr>
        <p:txBody>
          <a:bodyPr>
            <a:noAutofit/>
          </a:bodyPr>
          <a:lstStyle/>
          <a:p>
            <a:r>
              <a:rPr lang="en-US" sz="4000" b="1" dirty="0"/>
              <a:t>Build a </a:t>
            </a:r>
            <a:r>
              <a:rPr lang="en-US" sz="4000" b="1" dirty="0" err="1"/>
              <a:t>Blazor</a:t>
            </a:r>
            <a:r>
              <a:rPr lang="en-US" sz="4000" b="1" dirty="0"/>
              <a:t> movie database </a:t>
            </a:r>
            <a:r>
              <a:rPr lang="en-US" sz="4000" b="1" dirty="0" smtClean="0"/>
              <a:t>app - 2</a:t>
            </a:r>
            <a:endParaRPr lang="en-US" sz="40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40B99B-89B9-4DBA-B286-85BE9A31140F}"/>
              </a:ext>
            </a:extLst>
          </p:cNvPr>
          <p:cNvSpPr txBox="1"/>
          <p:nvPr/>
        </p:nvSpPr>
        <p:spPr>
          <a:xfrm>
            <a:off x="-64546" y="1391020"/>
            <a:ext cx="12256546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spcBef>
                <a:spcPts val="300"/>
              </a:spcBef>
              <a:spcAft>
                <a:spcPts val="300"/>
              </a:spcAft>
              <a:buClr>
                <a:srgbClr val="973735"/>
              </a:buClr>
              <a:buSzPct val="50000"/>
              <a:buFont typeface="Wingdings" pitchFamily="2" charset="2"/>
              <a:buChar char="u"/>
              <a:tabLst>
                <a:tab pos="241300" algn="l"/>
              </a:tabLst>
              <a:defRPr/>
            </a:pPr>
            <a:r>
              <a:rPr lang="en-US" sz="2600" dirty="0" smtClean="0">
                <a:solidFill>
                  <a:srgbClr val="111111"/>
                </a:solidFill>
                <a:latin typeface="+mj-lt"/>
              </a:rPr>
              <a:t>Create Movie model class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7273" y="1391020"/>
            <a:ext cx="4883767" cy="496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8055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E13011A8-D88C-4012-B204-49668D8EBB2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70189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DCBE059-FAD7-45D8-8659-E6542D1E092D}" type="datetime1">
              <a:rPr lang="en-US" smtClean="0"/>
              <a:t>1/7/2025</a:t>
            </a:fld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5BFEE7E-1160-4EB3-9549-81C1E8348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86060" y="648070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C0149FD-98BB-4821-915B-09C9BFE4B727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F579039-CEC8-487D-92F5-2AF0A49E5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763" y="720006"/>
            <a:ext cx="11500269" cy="575433"/>
          </a:xfrm>
        </p:spPr>
        <p:txBody>
          <a:bodyPr>
            <a:noAutofit/>
          </a:bodyPr>
          <a:lstStyle/>
          <a:p>
            <a:r>
              <a:rPr lang="en-US" sz="4000" b="1" dirty="0"/>
              <a:t>Build a </a:t>
            </a:r>
            <a:r>
              <a:rPr lang="en-US" sz="4000" b="1" dirty="0" err="1"/>
              <a:t>Blazor</a:t>
            </a:r>
            <a:r>
              <a:rPr lang="en-US" sz="4000" b="1" dirty="0"/>
              <a:t> movie database </a:t>
            </a:r>
            <a:r>
              <a:rPr lang="en-US" sz="4000" b="1" dirty="0" smtClean="0"/>
              <a:t>app - 3</a:t>
            </a:r>
            <a:endParaRPr lang="en-US" sz="40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40B99B-89B9-4DBA-B286-85BE9A31140F}"/>
              </a:ext>
            </a:extLst>
          </p:cNvPr>
          <p:cNvSpPr txBox="1"/>
          <p:nvPr/>
        </p:nvSpPr>
        <p:spPr>
          <a:xfrm>
            <a:off x="-64546" y="1391020"/>
            <a:ext cx="12256546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spcBef>
                <a:spcPts val="300"/>
              </a:spcBef>
              <a:spcAft>
                <a:spcPts val="300"/>
              </a:spcAft>
              <a:buClr>
                <a:srgbClr val="973735"/>
              </a:buClr>
              <a:buSzPct val="50000"/>
              <a:buFont typeface="Wingdings" pitchFamily="2" charset="2"/>
              <a:buChar char="u"/>
              <a:tabLst>
                <a:tab pos="241300" algn="l"/>
              </a:tabLst>
              <a:defRPr/>
            </a:pPr>
            <a:r>
              <a:rPr lang="en-US" sz="2600" dirty="0" smtClean="0">
                <a:solidFill>
                  <a:srgbClr val="111111"/>
                </a:solidFill>
                <a:latin typeface="+mj-lt"/>
              </a:rPr>
              <a:t>Add New </a:t>
            </a:r>
            <a:r>
              <a:rPr lang="en-US" sz="2600" dirty="0" err="1" smtClean="0">
                <a:solidFill>
                  <a:srgbClr val="111111"/>
                </a:solidFill>
                <a:latin typeface="+mj-lt"/>
              </a:rPr>
              <a:t>Scaffolded</a:t>
            </a:r>
            <a:r>
              <a:rPr lang="en-US" sz="2600" dirty="0" smtClean="0">
                <a:solidFill>
                  <a:srgbClr val="111111"/>
                </a:solidFill>
                <a:latin typeface="+mj-lt"/>
              </a:rPr>
              <a:t> Item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5005" y="1883463"/>
            <a:ext cx="6673103" cy="459723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818" y="1979044"/>
            <a:ext cx="4365601" cy="4431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5200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E13011A8-D88C-4012-B204-49668D8EBB2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70189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DCBE059-FAD7-45D8-8659-E6542D1E092D}" type="datetime1">
              <a:rPr lang="en-US" smtClean="0"/>
              <a:t>1/7/2025</a:t>
            </a:fld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5BFEE7E-1160-4EB3-9549-81C1E8348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86060" y="648070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C0149FD-98BB-4821-915B-09C9BFE4B727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F579039-CEC8-487D-92F5-2AF0A49E5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763" y="720006"/>
            <a:ext cx="11500269" cy="575433"/>
          </a:xfrm>
        </p:spPr>
        <p:txBody>
          <a:bodyPr>
            <a:noAutofit/>
          </a:bodyPr>
          <a:lstStyle/>
          <a:p>
            <a:r>
              <a:rPr lang="en-US" sz="4000" b="1" dirty="0"/>
              <a:t>Build a </a:t>
            </a:r>
            <a:r>
              <a:rPr lang="en-US" sz="4000" b="1" dirty="0" err="1"/>
              <a:t>Blazor</a:t>
            </a:r>
            <a:r>
              <a:rPr lang="en-US" sz="4000" b="1" dirty="0"/>
              <a:t> movie database </a:t>
            </a:r>
            <a:r>
              <a:rPr lang="en-US" sz="4000" b="1" dirty="0" smtClean="0"/>
              <a:t>app - 4</a:t>
            </a:r>
            <a:endParaRPr lang="en-US" sz="40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40B99B-89B9-4DBA-B286-85BE9A31140F}"/>
              </a:ext>
            </a:extLst>
          </p:cNvPr>
          <p:cNvSpPr txBox="1"/>
          <p:nvPr/>
        </p:nvSpPr>
        <p:spPr>
          <a:xfrm>
            <a:off x="-64546" y="1391020"/>
            <a:ext cx="12256546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spcBef>
                <a:spcPts val="300"/>
              </a:spcBef>
              <a:spcAft>
                <a:spcPts val="300"/>
              </a:spcAft>
              <a:buClr>
                <a:srgbClr val="973735"/>
              </a:buClr>
              <a:buSzPct val="50000"/>
              <a:buFont typeface="Wingdings" pitchFamily="2" charset="2"/>
              <a:buChar char="u"/>
              <a:tabLst>
                <a:tab pos="241300" algn="l"/>
              </a:tabLst>
              <a:defRPr/>
            </a:pPr>
            <a:r>
              <a:rPr lang="en-US" sz="2600" dirty="0" smtClean="0">
                <a:solidFill>
                  <a:srgbClr val="111111"/>
                </a:solidFill>
                <a:latin typeface="+mj-lt"/>
              </a:rPr>
              <a:t>Add Razor Components using Entity Framework (CRUD)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763" y="1932435"/>
            <a:ext cx="5790108" cy="29647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8900" y="2547425"/>
            <a:ext cx="6288132" cy="2838122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5146158" y="3211033"/>
            <a:ext cx="329609" cy="203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2817628" y="3414810"/>
            <a:ext cx="2286000" cy="34911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80229" y="5047678"/>
            <a:ext cx="4953903" cy="1366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1834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E13011A8-D88C-4012-B204-49668D8EBB2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70189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DCBE059-FAD7-45D8-8659-E6542D1E092D}" type="datetime1">
              <a:rPr lang="en-US" smtClean="0"/>
              <a:t>1/7/2025</a:t>
            </a:fld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5BFEE7E-1160-4EB3-9549-81C1E8348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86060" y="648070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C0149FD-98BB-4821-915B-09C9BFE4B727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F579039-CEC8-487D-92F5-2AF0A49E5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763" y="720006"/>
            <a:ext cx="11500269" cy="575433"/>
          </a:xfrm>
        </p:spPr>
        <p:txBody>
          <a:bodyPr>
            <a:noAutofit/>
          </a:bodyPr>
          <a:lstStyle/>
          <a:p>
            <a:r>
              <a:rPr lang="en-US" sz="4000" b="1" dirty="0"/>
              <a:t>Build a </a:t>
            </a:r>
            <a:r>
              <a:rPr lang="en-US" sz="4000" b="1" dirty="0" err="1"/>
              <a:t>Blazor</a:t>
            </a:r>
            <a:r>
              <a:rPr lang="en-US" sz="4000" b="1" dirty="0"/>
              <a:t> movie database </a:t>
            </a:r>
            <a:r>
              <a:rPr lang="en-US" sz="4000" b="1" dirty="0" smtClean="0"/>
              <a:t>app - 5</a:t>
            </a:r>
            <a:endParaRPr lang="en-US" sz="40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40B99B-89B9-4DBA-B286-85BE9A31140F}"/>
              </a:ext>
            </a:extLst>
          </p:cNvPr>
          <p:cNvSpPr txBox="1"/>
          <p:nvPr/>
        </p:nvSpPr>
        <p:spPr>
          <a:xfrm>
            <a:off x="-64546" y="1391020"/>
            <a:ext cx="12256546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spcBef>
                <a:spcPts val="300"/>
              </a:spcBef>
              <a:spcAft>
                <a:spcPts val="300"/>
              </a:spcAft>
              <a:buClr>
                <a:srgbClr val="973735"/>
              </a:buClr>
              <a:buSzPct val="50000"/>
              <a:buFont typeface="Wingdings" pitchFamily="2" charset="2"/>
              <a:buChar char="u"/>
              <a:tabLst>
                <a:tab pos="241300" algn="l"/>
              </a:tabLst>
              <a:defRPr/>
            </a:pPr>
            <a:r>
              <a:rPr lang="en-US" sz="2600" dirty="0" smtClean="0">
                <a:solidFill>
                  <a:srgbClr val="111111"/>
                </a:solidFill>
                <a:latin typeface="+mj-lt"/>
              </a:rPr>
              <a:t>Code generated in </a:t>
            </a:r>
            <a:r>
              <a:rPr lang="en-US" sz="2600" dirty="0" err="1" smtClean="0">
                <a:solidFill>
                  <a:srgbClr val="111111"/>
                </a:solidFill>
                <a:latin typeface="+mj-lt"/>
              </a:rPr>
              <a:t>Program.cs</a:t>
            </a:r>
            <a:r>
              <a:rPr lang="en-US" sz="2600" dirty="0" smtClean="0">
                <a:solidFill>
                  <a:srgbClr val="111111"/>
                </a:solidFill>
                <a:latin typeface="+mj-lt"/>
              </a:rPr>
              <a:t>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79044"/>
            <a:ext cx="7388132" cy="487895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97236" y="1704834"/>
            <a:ext cx="4031223" cy="4621537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7897236" y="4316820"/>
            <a:ext cx="3999796" cy="3934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897236" y="4774019"/>
            <a:ext cx="3999796" cy="6698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056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E13011A8-D88C-4012-B204-49668D8EBB2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70189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DCBE059-FAD7-45D8-8659-E6542D1E092D}" type="datetime1">
              <a:rPr lang="en-US" smtClean="0"/>
              <a:t>1/7/2025</a:t>
            </a:fld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5BFEE7E-1160-4EB3-9549-81C1E8348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86060" y="648070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C0149FD-98BB-4821-915B-09C9BFE4B727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F579039-CEC8-487D-92F5-2AF0A49E5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763" y="720006"/>
            <a:ext cx="11500269" cy="575433"/>
          </a:xfrm>
        </p:spPr>
        <p:txBody>
          <a:bodyPr>
            <a:noAutofit/>
          </a:bodyPr>
          <a:lstStyle/>
          <a:p>
            <a:r>
              <a:rPr lang="en-US" sz="4000" b="1" dirty="0" smtClean="0"/>
              <a:t>What </a:t>
            </a:r>
            <a:r>
              <a:rPr lang="en-US" sz="4000" b="1" dirty="0"/>
              <a:t>is </a:t>
            </a:r>
            <a:r>
              <a:rPr lang="en-US" sz="4000" b="1" dirty="0" err="1"/>
              <a:t>Blazor</a:t>
            </a:r>
            <a:r>
              <a:rPr lang="en-US" sz="4000" b="1" dirty="0"/>
              <a:t>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40B99B-89B9-4DBA-B286-85BE9A31140F}"/>
              </a:ext>
            </a:extLst>
          </p:cNvPr>
          <p:cNvSpPr txBox="1"/>
          <p:nvPr/>
        </p:nvSpPr>
        <p:spPr>
          <a:xfrm>
            <a:off x="-64546" y="1391021"/>
            <a:ext cx="12220689" cy="40010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spcBef>
                <a:spcPts val="300"/>
              </a:spcBef>
              <a:spcAft>
                <a:spcPts val="300"/>
              </a:spcAft>
              <a:buClr>
                <a:srgbClr val="973735"/>
              </a:buClr>
              <a:buSzPct val="50000"/>
              <a:buFont typeface="Wingdings" pitchFamily="2" charset="2"/>
              <a:buChar char="u"/>
              <a:tabLst>
                <a:tab pos="241300" algn="l"/>
              </a:tabLst>
              <a:defRPr/>
            </a:pPr>
            <a:r>
              <a:rPr lang="en-US" sz="2600" dirty="0" err="1">
                <a:solidFill>
                  <a:srgbClr val="111111"/>
                </a:solidFill>
                <a:latin typeface="+mj-lt"/>
              </a:rPr>
              <a:t>Blazor</a:t>
            </a:r>
            <a:r>
              <a:rPr lang="en-US" sz="2600" dirty="0">
                <a:solidFill>
                  <a:srgbClr val="111111"/>
                </a:solidFill>
                <a:latin typeface="+mj-lt"/>
              </a:rPr>
              <a:t> is a framework for building interactive web UIs with C# instead of JavaScript.</a:t>
            </a:r>
          </a:p>
          <a:p>
            <a:pPr marL="342900" indent="-342900" algn="just">
              <a:spcBef>
                <a:spcPts val="300"/>
              </a:spcBef>
              <a:spcAft>
                <a:spcPts val="300"/>
              </a:spcAft>
              <a:buClr>
                <a:srgbClr val="973735"/>
              </a:buClr>
              <a:buSzPct val="50000"/>
              <a:buFont typeface="Wingdings" pitchFamily="2" charset="2"/>
              <a:buChar char="u"/>
              <a:tabLst>
                <a:tab pos="241300" algn="l"/>
              </a:tabLst>
              <a:defRPr/>
            </a:pPr>
            <a:r>
              <a:rPr lang="en-US" sz="2600" dirty="0">
                <a:solidFill>
                  <a:srgbClr val="111111"/>
                </a:solidFill>
                <a:latin typeface="+mj-lt"/>
              </a:rPr>
              <a:t>The name </a:t>
            </a:r>
            <a:r>
              <a:rPr lang="en-US" sz="2600" dirty="0" err="1">
                <a:solidFill>
                  <a:srgbClr val="111111"/>
                </a:solidFill>
                <a:latin typeface="+mj-lt"/>
              </a:rPr>
              <a:t>Blazor</a:t>
            </a:r>
            <a:r>
              <a:rPr lang="en-US" sz="2600" dirty="0">
                <a:solidFill>
                  <a:srgbClr val="111111"/>
                </a:solidFill>
                <a:latin typeface="+mj-lt"/>
              </a:rPr>
              <a:t> comes from "Browser" + "Razor" (the .NET </a:t>
            </a:r>
            <a:r>
              <a:rPr lang="en-US" sz="2600" dirty="0" err="1">
                <a:solidFill>
                  <a:srgbClr val="111111"/>
                </a:solidFill>
                <a:latin typeface="+mj-lt"/>
              </a:rPr>
              <a:t>templating</a:t>
            </a:r>
            <a:r>
              <a:rPr lang="en-US" sz="2600" dirty="0">
                <a:solidFill>
                  <a:srgbClr val="111111"/>
                </a:solidFill>
                <a:latin typeface="+mj-lt"/>
              </a:rPr>
              <a:t> engine).</a:t>
            </a:r>
          </a:p>
          <a:p>
            <a:pPr marL="342900" indent="-342900" algn="just">
              <a:spcBef>
                <a:spcPts val="300"/>
              </a:spcBef>
              <a:spcAft>
                <a:spcPts val="300"/>
              </a:spcAft>
              <a:buClr>
                <a:srgbClr val="973735"/>
              </a:buClr>
              <a:buSzPct val="50000"/>
              <a:buFont typeface="Wingdings" pitchFamily="2" charset="2"/>
              <a:buChar char="u"/>
              <a:tabLst>
                <a:tab pos="241300" algn="l"/>
              </a:tabLst>
              <a:defRPr/>
            </a:pPr>
            <a:r>
              <a:rPr lang="en-US" sz="2600" dirty="0">
                <a:solidFill>
                  <a:srgbClr val="111111"/>
                </a:solidFill>
                <a:latin typeface="+mj-lt"/>
              </a:rPr>
              <a:t>It supports two hosting models:</a:t>
            </a:r>
          </a:p>
          <a:p>
            <a:pPr marL="800100" lvl="1" indent="-342900" algn="just">
              <a:spcBef>
                <a:spcPts val="300"/>
              </a:spcBef>
              <a:spcAft>
                <a:spcPts val="300"/>
              </a:spcAft>
              <a:buClr>
                <a:srgbClr val="973735"/>
              </a:buClr>
              <a:buSzPct val="50000"/>
              <a:buFont typeface="Wingdings" pitchFamily="2" charset="2"/>
              <a:buChar char="u"/>
              <a:tabLst>
                <a:tab pos="241300" algn="l"/>
              </a:tabLst>
              <a:defRPr/>
            </a:pPr>
            <a:r>
              <a:rPr lang="en-US" sz="2600" dirty="0" err="1" smtClean="0">
                <a:solidFill>
                  <a:srgbClr val="111111"/>
                </a:solidFill>
                <a:latin typeface="+mj-lt"/>
              </a:rPr>
              <a:t>Blazor</a:t>
            </a:r>
            <a:r>
              <a:rPr lang="en-US" sz="2600" dirty="0" smtClean="0">
                <a:solidFill>
                  <a:srgbClr val="111111"/>
                </a:solidFill>
                <a:latin typeface="+mj-lt"/>
              </a:rPr>
              <a:t> </a:t>
            </a:r>
            <a:r>
              <a:rPr lang="en-US" sz="2600" dirty="0">
                <a:solidFill>
                  <a:srgbClr val="111111"/>
                </a:solidFill>
                <a:latin typeface="+mj-lt"/>
              </a:rPr>
              <a:t>Server: Runs on the server, with UI interactions handled over a </a:t>
            </a:r>
            <a:r>
              <a:rPr lang="en-US" sz="2600" dirty="0" err="1">
                <a:solidFill>
                  <a:srgbClr val="111111"/>
                </a:solidFill>
                <a:latin typeface="+mj-lt"/>
              </a:rPr>
              <a:t>SignalR</a:t>
            </a:r>
            <a:r>
              <a:rPr lang="en-US" sz="2600" dirty="0">
                <a:solidFill>
                  <a:srgbClr val="111111"/>
                </a:solidFill>
                <a:latin typeface="+mj-lt"/>
              </a:rPr>
              <a:t> connection.</a:t>
            </a:r>
          </a:p>
          <a:p>
            <a:pPr marL="800100" lvl="1" indent="-342900" algn="just">
              <a:spcBef>
                <a:spcPts val="300"/>
              </a:spcBef>
              <a:spcAft>
                <a:spcPts val="300"/>
              </a:spcAft>
              <a:buClr>
                <a:srgbClr val="973735"/>
              </a:buClr>
              <a:buSzPct val="50000"/>
              <a:buFont typeface="Wingdings" pitchFamily="2" charset="2"/>
              <a:buChar char="u"/>
              <a:tabLst>
                <a:tab pos="241300" algn="l"/>
              </a:tabLst>
              <a:defRPr/>
            </a:pPr>
            <a:r>
              <a:rPr lang="en-US" sz="2600" dirty="0" err="1" smtClean="0">
                <a:solidFill>
                  <a:srgbClr val="111111"/>
                </a:solidFill>
                <a:latin typeface="+mj-lt"/>
              </a:rPr>
              <a:t>Blazor</a:t>
            </a:r>
            <a:r>
              <a:rPr lang="en-US" sz="2600" dirty="0" smtClean="0">
                <a:solidFill>
                  <a:srgbClr val="111111"/>
                </a:solidFill>
                <a:latin typeface="+mj-lt"/>
              </a:rPr>
              <a:t> </a:t>
            </a:r>
            <a:r>
              <a:rPr lang="en-US" sz="2600" dirty="0" err="1">
                <a:solidFill>
                  <a:srgbClr val="111111"/>
                </a:solidFill>
                <a:latin typeface="+mj-lt"/>
              </a:rPr>
              <a:t>WebAssembly</a:t>
            </a:r>
            <a:r>
              <a:rPr lang="en-US" sz="2600" dirty="0">
                <a:solidFill>
                  <a:srgbClr val="111111"/>
                </a:solidFill>
                <a:latin typeface="+mj-lt"/>
              </a:rPr>
              <a:t> (WASM): Runs entirely on the client, compiled into </a:t>
            </a:r>
            <a:r>
              <a:rPr lang="en-US" sz="2600" dirty="0" err="1">
                <a:solidFill>
                  <a:srgbClr val="111111"/>
                </a:solidFill>
                <a:latin typeface="+mj-lt"/>
              </a:rPr>
              <a:t>WebAssembly</a:t>
            </a:r>
            <a:r>
              <a:rPr lang="en-US" sz="2600" dirty="0">
                <a:solidFill>
                  <a:srgbClr val="111111"/>
                </a:solidFill>
                <a:latin typeface="+mj-lt"/>
              </a:rPr>
              <a:t>. </a:t>
            </a:r>
            <a:endParaRPr lang="en-US" sz="2600" dirty="0" smtClean="0">
              <a:solidFill>
                <a:srgbClr val="11111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264874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E13011A8-D88C-4012-B204-49668D8EBB2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70189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DCBE059-FAD7-45D8-8659-E6542D1E092D}" type="datetime1">
              <a:rPr lang="en-US" smtClean="0"/>
              <a:t>1/7/2025</a:t>
            </a:fld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5BFEE7E-1160-4EB3-9549-81C1E8348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86060" y="648070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C0149FD-98BB-4821-915B-09C9BFE4B727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F579039-CEC8-487D-92F5-2AF0A49E5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763" y="720006"/>
            <a:ext cx="11500269" cy="575433"/>
          </a:xfrm>
        </p:spPr>
        <p:txBody>
          <a:bodyPr>
            <a:noAutofit/>
          </a:bodyPr>
          <a:lstStyle/>
          <a:p>
            <a:r>
              <a:rPr lang="en-US" sz="4000" b="1" dirty="0"/>
              <a:t>Build a </a:t>
            </a:r>
            <a:r>
              <a:rPr lang="en-US" sz="4000" b="1" dirty="0" err="1"/>
              <a:t>Blazor</a:t>
            </a:r>
            <a:r>
              <a:rPr lang="en-US" sz="4000" b="1" dirty="0"/>
              <a:t> movie database </a:t>
            </a:r>
            <a:r>
              <a:rPr lang="en-US" sz="4000" b="1" dirty="0" smtClean="0"/>
              <a:t>app - 6</a:t>
            </a:r>
            <a:endParaRPr lang="en-US" sz="40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40B99B-89B9-4DBA-B286-85BE9A31140F}"/>
              </a:ext>
            </a:extLst>
          </p:cNvPr>
          <p:cNvSpPr txBox="1"/>
          <p:nvPr/>
        </p:nvSpPr>
        <p:spPr>
          <a:xfrm>
            <a:off x="-64546" y="1391020"/>
            <a:ext cx="12256546" cy="43088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spcBef>
                <a:spcPts val="300"/>
              </a:spcBef>
              <a:spcAft>
                <a:spcPts val="300"/>
              </a:spcAft>
              <a:buClr>
                <a:srgbClr val="973735"/>
              </a:buClr>
              <a:buSzPct val="50000"/>
              <a:buFont typeface="Wingdings" pitchFamily="2" charset="2"/>
              <a:buChar char="u"/>
              <a:tabLst>
                <a:tab pos="241300" algn="l"/>
              </a:tabLst>
              <a:defRPr/>
            </a:pPr>
            <a:r>
              <a:rPr lang="en-US" sz="2600" dirty="0" smtClean="0">
                <a:solidFill>
                  <a:srgbClr val="111111"/>
                </a:solidFill>
                <a:latin typeface="+mj-lt"/>
              </a:rPr>
              <a:t>Change the Connection string in </a:t>
            </a:r>
            <a:r>
              <a:rPr lang="en-US" sz="2600" dirty="0" err="1" smtClean="0">
                <a:solidFill>
                  <a:srgbClr val="111111"/>
                </a:solidFill>
                <a:latin typeface="+mj-lt"/>
              </a:rPr>
              <a:t>appsettings.json</a:t>
            </a:r>
            <a:endParaRPr lang="en-US" sz="2600" dirty="0" smtClean="0">
              <a:solidFill>
                <a:srgbClr val="111111"/>
              </a:solidFill>
              <a:latin typeface="+mj-lt"/>
            </a:endParaRPr>
          </a:p>
          <a:p>
            <a:pPr marL="342900" indent="-342900" algn="just">
              <a:spcBef>
                <a:spcPts val="300"/>
              </a:spcBef>
              <a:spcAft>
                <a:spcPts val="300"/>
              </a:spcAft>
              <a:buClr>
                <a:srgbClr val="973735"/>
              </a:buClr>
              <a:buSzPct val="50000"/>
              <a:buFont typeface="Wingdings" pitchFamily="2" charset="2"/>
              <a:buChar char="u"/>
              <a:tabLst>
                <a:tab pos="241300" algn="l"/>
              </a:tabLst>
              <a:defRPr/>
            </a:pPr>
            <a:endParaRPr lang="en-US" sz="2600" dirty="0">
              <a:solidFill>
                <a:srgbClr val="111111"/>
              </a:solidFill>
              <a:latin typeface="+mj-lt"/>
            </a:endParaRPr>
          </a:p>
          <a:p>
            <a:pPr marL="342900" indent="-342900" algn="just">
              <a:spcBef>
                <a:spcPts val="300"/>
              </a:spcBef>
              <a:spcAft>
                <a:spcPts val="300"/>
              </a:spcAft>
              <a:buClr>
                <a:srgbClr val="973735"/>
              </a:buClr>
              <a:buSzPct val="50000"/>
              <a:buFont typeface="Wingdings" pitchFamily="2" charset="2"/>
              <a:buChar char="u"/>
              <a:tabLst>
                <a:tab pos="241300" algn="l"/>
              </a:tabLst>
              <a:defRPr/>
            </a:pPr>
            <a:endParaRPr lang="en-US" sz="2600" dirty="0" smtClean="0">
              <a:solidFill>
                <a:srgbClr val="111111"/>
              </a:solidFill>
              <a:latin typeface="+mj-lt"/>
            </a:endParaRPr>
          </a:p>
          <a:p>
            <a:pPr marL="342900" indent="-342900" algn="just">
              <a:spcBef>
                <a:spcPts val="300"/>
              </a:spcBef>
              <a:spcAft>
                <a:spcPts val="300"/>
              </a:spcAft>
              <a:buClr>
                <a:srgbClr val="973735"/>
              </a:buClr>
              <a:buSzPct val="50000"/>
              <a:buFont typeface="Wingdings" pitchFamily="2" charset="2"/>
              <a:buChar char="u"/>
              <a:tabLst>
                <a:tab pos="241300" algn="l"/>
              </a:tabLst>
              <a:defRPr/>
            </a:pPr>
            <a:endParaRPr lang="en-US" sz="2600" dirty="0">
              <a:solidFill>
                <a:srgbClr val="111111"/>
              </a:solidFill>
              <a:latin typeface="+mj-lt"/>
            </a:endParaRPr>
          </a:p>
          <a:p>
            <a:pPr marL="342900" indent="-342900" algn="just">
              <a:spcBef>
                <a:spcPts val="300"/>
              </a:spcBef>
              <a:spcAft>
                <a:spcPts val="300"/>
              </a:spcAft>
              <a:buClr>
                <a:srgbClr val="973735"/>
              </a:buClr>
              <a:buSzPct val="50000"/>
              <a:buFont typeface="Wingdings" pitchFamily="2" charset="2"/>
              <a:buChar char="u"/>
              <a:tabLst>
                <a:tab pos="241300" algn="l"/>
              </a:tabLst>
              <a:defRPr/>
            </a:pPr>
            <a:endParaRPr lang="en-US" sz="2600" dirty="0" smtClean="0">
              <a:solidFill>
                <a:srgbClr val="111111"/>
              </a:solidFill>
              <a:latin typeface="+mj-lt"/>
            </a:endParaRPr>
          </a:p>
          <a:p>
            <a:pPr marL="342900" indent="-342900" algn="just">
              <a:spcBef>
                <a:spcPts val="300"/>
              </a:spcBef>
              <a:spcAft>
                <a:spcPts val="300"/>
              </a:spcAft>
              <a:buClr>
                <a:srgbClr val="973735"/>
              </a:buClr>
              <a:buSzPct val="50000"/>
              <a:buFont typeface="Wingdings" pitchFamily="2" charset="2"/>
              <a:buChar char="u"/>
              <a:tabLst>
                <a:tab pos="241300" algn="l"/>
              </a:tabLst>
              <a:defRPr/>
            </a:pPr>
            <a:endParaRPr lang="en-US" sz="2600" dirty="0" smtClean="0">
              <a:solidFill>
                <a:srgbClr val="111111"/>
              </a:solidFill>
              <a:latin typeface="+mj-lt"/>
            </a:endParaRPr>
          </a:p>
          <a:p>
            <a:pPr marL="342900" indent="-342900" algn="just">
              <a:spcBef>
                <a:spcPts val="300"/>
              </a:spcBef>
              <a:spcAft>
                <a:spcPts val="300"/>
              </a:spcAft>
              <a:buClr>
                <a:srgbClr val="973735"/>
              </a:buClr>
              <a:buSzPct val="50000"/>
              <a:buFont typeface="Wingdings" pitchFamily="2" charset="2"/>
              <a:buChar char="u"/>
              <a:tabLst>
                <a:tab pos="241300" algn="l"/>
              </a:tabLst>
              <a:defRPr/>
            </a:pPr>
            <a:endParaRPr lang="en-US" sz="2600" dirty="0">
              <a:solidFill>
                <a:srgbClr val="111111"/>
              </a:solidFill>
              <a:latin typeface="+mj-lt"/>
            </a:endParaRPr>
          </a:p>
          <a:p>
            <a:pPr marL="342900" indent="-342900" algn="just">
              <a:spcBef>
                <a:spcPts val="300"/>
              </a:spcBef>
              <a:spcAft>
                <a:spcPts val="300"/>
              </a:spcAft>
              <a:buClr>
                <a:srgbClr val="973735"/>
              </a:buClr>
              <a:buSzPct val="50000"/>
              <a:buFont typeface="Wingdings" pitchFamily="2" charset="2"/>
              <a:buChar char="u"/>
              <a:tabLst>
                <a:tab pos="241300" algn="l"/>
              </a:tabLst>
              <a:defRPr/>
            </a:pPr>
            <a:r>
              <a:rPr lang="en-US" sz="2600" dirty="0" err="1" smtClean="0">
                <a:solidFill>
                  <a:srgbClr val="111111"/>
                </a:solidFill>
                <a:latin typeface="+mj-lt"/>
              </a:rPr>
              <a:t>dotnet</a:t>
            </a:r>
            <a:r>
              <a:rPr lang="en-US" sz="2600" dirty="0" smtClean="0">
                <a:solidFill>
                  <a:srgbClr val="111111"/>
                </a:solidFill>
                <a:latin typeface="+mj-lt"/>
              </a:rPr>
              <a:t> </a:t>
            </a:r>
            <a:r>
              <a:rPr lang="en-US" sz="2600" dirty="0" err="1" smtClean="0">
                <a:solidFill>
                  <a:srgbClr val="111111"/>
                </a:solidFill>
                <a:latin typeface="+mj-lt"/>
              </a:rPr>
              <a:t>ef</a:t>
            </a:r>
            <a:r>
              <a:rPr lang="en-US" sz="2600" dirty="0" smtClean="0">
                <a:solidFill>
                  <a:srgbClr val="111111"/>
                </a:solidFill>
                <a:latin typeface="+mj-lt"/>
              </a:rPr>
              <a:t> migrations add “</a:t>
            </a:r>
            <a:r>
              <a:rPr lang="en-US" sz="2600" dirty="0" err="1" smtClean="0">
                <a:solidFill>
                  <a:srgbClr val="111111"/>
                </a:solidFill>
                <a:latin typeface="+mj-lt"/>
              </a:rPr>
              <a:t>InitialDB</a:t>
            </a:r>
            <a:r>
              <a:rPr lang="en-US" sz="2600" dirty="0" smtClean="0">
                <a:solidFill>
                  <a:srgbClr val="111111"/>
                </a:solidFill>
                <a:latin typeface="+mj-lt"/>
              </a:rPr>
              <a:t>”</a:t>
            </a:r>
          </a:p>
          <a:p>
            <a:pPr marL="342900" indent="-342900" algn="just">
              <a:spcBef>
                <a:spcPts val="300"/>
              </a:spcBef>
              <a:spcAft>
                <a:spcPts val="300"/>
              </a:spcAft>
              <a:buClr>
                <a:srgbClr val="973735"/>
              </a:buClr>
              <a:buSzPct val="50000"/>
              <a:buFont typeface="Wingdings" pitchFamily="2" charset="2"/>
              <a:buChar char="u"/>
              <a:tabLst>
                <a:tab pos="241300" algn="l"/>
              </a:tabLst>
              <a:defRPr/>
            </a:pPr>
            <a:r>
              <a:rPr lang="en-US" sz="2600" dirty="0" err="1" smtClean="0">
                <a:solidFill>
                  <a:srgbClr val="111111"/>
                </a:solidFill>
                <a:latin typeface="+mj-lt"/>
              </a:rPr>
              <a:t>dotnet</a:t>
            </a:r>
            <a:r>
              <a:rPr lang="en-US" sz="2600" dirty="0">
                <a:solidFill>
                  <a:srgbClr val="111111"/>
                </a:solidFill>
                <a:latin typeface="+mj-lt"/>
              </a:rPr>
              <a:t> </a:t>
            </a:r>
            <a:r>
              <a:rPr lang="en-US" sz="2600" dirty="0" err="1">
                <a:solidFill>
                  <a:srgbClr val="111111"/>
                </a:solidFill>
                <a:latin typeface="+mj-lt"/>
              </a:rPr>
              <a:t>ef</a:t>
            </a:r>
            <a:r>
              <a:rPr lang="en-US" sz="2600" dirty="0">
                <a:solidFill>
                  <a:srgbClr val="111111"/>
                </a:solidFill>
                <a:latin typeface="+mj-lt"/>
              </a:rPr>
              <a:t> database update </a:t>
            </a:r>
            <a:endParaRPr lang="en-US" sz="2600" dirty="0" smtClean="0">
              <a:solidFill>
                <a:srgbClr val="111111"/>
              </a:solidFill>
              <a:latin typeface="+mj-lt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5003" y="2065736"/>
            <a:ext cx="8229602" cy="2414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7974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E13011A8-D88C-4012-B204-49668D8EBB2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70189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DCBE059-FAD7-45D8-8659-E6542D1E092D}" type="datetime1">
              <a:rPr lang="en-US" smtClean="0"/>
              <a:t>1/7/2025</a:t>
            </a:fld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5BFEE7E-1160-4EB3-9549-81C1E8348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86060" y="648070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C0149FD-98BB-4821-915B-09C9BFE4B727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F579039-CEC8-487D-92F5-2AF0A49E5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763" y="720006"/>
            <a:ext cx="11500269" cy="575433"/>
          </a:xfrm>
        </p:spPr>
        <p:txBody>
          <a:bodyPr>
            <a:noAutofit/>
          </a:bodyPr>
          <a:lstStyle/>
          <a:p>
            <a:r>
              <a:rPr lang="en-US" sz="4000" b="1" dirty="0"/>
              <a:t>Build a </a:t>
            </a:r>
            <a:r>
              <a:rPr lang="en-US" sz="4000" b="1" dirty="0" err="1"/>
              <a:t>Blazor</a:t>
            </a:r>
            <a:r>
              <a:rPr lang="en-US" sz="4000" b="1" dirty="0"/>
              <a:t> movie database </a:t>
            </a:r>
            <a:r>
              <a:rPr lang="en-US" sz="4000" b="1" dirty="0" smtClean="0"/>
              <a:t>app - 7</a:t>
            </a:r>
            <a:endParaRPr lang="en-US" sz="40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40B99B-89B9-4DBA-B286-85BE9A31140F}"/>
              </a:ext>
            </a:extLst>
          </p:cNvPr>
          <p:cNvSpPr txBox="1"/>
          <p:nvPr/>
        </p:nvSpPr>
        <p:spPr>
          <a:xfrm>
            <a:off x="-64546" y="1391020"/>
            <a:ext cx="12256546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spcBef>
                <a:spcPts val="300"/>
              </a:spcBef>
              <a:spcAft>
                <a:spcPts val="300"/>
              </a:spcAft>
              <a:buClr>
                <a:srgbClr val="973735"/>
              </a:buClr>
              <a:buSzPct val="50000"/>
              <a:buFont typeface="Wingdings" pitchFamily="2" charset="2"/>
              <a:buChar char="u"/>
              <a:tabLst>
                <a:tab pos="241300" algn="l"/>
              </a:tabLst>
              <a:defRPr/>
            </a:pPr>
            <a:r>
              <a:rPr lang="en-US" sz="2600" dirty="0" smtClean="0">
                <a:solidFill>
                  <a:srgbClr val="111111"/>
                </a:solidFill>
                <a:latin typeface="+mj-lt"/>
              </a:rPr>
              <a:t> Run the </a:t>
            </a:r>
            <a:r>
              <a:rPr lang="en-US" sz="2600" dirty="0" err="1" smtClean="0">
                <a:solidFill>
                  <a:srgbClr val="111111"/>
                </a:solidFill>
                <a:latin typeface="+mj-lt"/>
              </a:rPr>
              <a:t>Blazor</a:t>
            </a:r>
            <a:r>
              <a:rPr lang="en-US" sz="2600" dirty="0" smtClean="0">
                <a:solidFill>
                  <a:srgbClr val="111111"/>
                </a:solidFill>
                <a:latin typeface="+mj-lt"/>
              </a:rPr>
              <a:t> Web App with CRUD - Movie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818" y="1979044"/>
            <a:ext cx="9653292" cy="331574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0858" y="1979044"/>
            <a:ext cx="5141142" cy="4384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0187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E13011A8-D88C-4012-B204-49668D8EBB2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70189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DCBE059-FAD7-45D8-8659-E6542D1E092D}" type="datetime1">
              <a:rPr lang="en-US" smtClean="0"/>
              <a:t>1/7/2025</a:t>
            </a:fld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5BFEE7E-1160-4EB3-9549-81C1E8348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86060" y="648070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C0149FD-98BB-4821-915B-09C9BFE4B727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F579039-CEC8-487D-92F5-2AF0A49E5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763" y="720006"/>
            <a:ext cx="11500269" cy="575433"/>
          </a:xfrm>
        </p:spPr>
        <p:txBody>
          <a:bodyPr>
            <a:noAutofit/>
          </a:bodyPr>
          <a:lstStyle/>
          <a:p>
            <a:r>
              <a:rPr lang="en-US" sz="4000" b="1" dirty="0"/>
              <a:t>Build a </a:t>
            </a:r>
            <a:r>
              <a:rPr lang="en-US" sz="4000" b="1" dirty="0" err="1"/>
              <a:t>Blazor</a:t>
            </a:r>
            <a:r>
              <a:rPr lang="en-US" sz="4000" b="1" dirty="0"/>
              <a:t> movie database </a:t>
            </a:r>
            <a:r>
              <a:rPr lang="en-US" sz="4000" b="1" dirty="0" smtClean="0"/>
              <a:t>app - 8</a:t>
            </a:r>
            <a:endParaRPr lang="en-US" sz="40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40B99B-89B9-4DBA-B286-85BE9A31140F}"/>
              </a:ext>
            </a:extLst>
          </p:cNvPr>
          <p:cNvSpPr txBox="1"/>
          <p:nvPr/>
        </p:nvSpPr>
        <p:spPr>
          <a:xfrm>
            <a:off x="-64546" y="1391020"/>
            <a:ext cx="12256546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spcBef>
                <a:spcPts val="300"/>
              </a:spcBef>
              <a:spcAft>
                <a:spcPts val="300"/>
              </a:spcAft>
              <a:buClr>
                <a:srgbClr val="973735"/>
              </a:buClr>
              <a:buSzPct val="50000"/>
              <a:buFont typeface="Wingdings" pitchFamily="2" charset="2"/>
              <a:buChar char="u"/>
              <a:tabLst>
                <a:tab pos="241300" algn="l"/>
              </a:tabLst>
              <a:defRPr/>
            </a:pPr>
            <a:r>
              <a:rPr lang="en-US" sz="2600" dirty="0" smtClean="0">
                <a:solidFill>
                  <a:srgbClr val="111111"/>
                </a:solidFill>
                <a:latin typeface="+mj-lt"/>
              </a:rPr>
              <a:t>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645" y="1497458"/>
            <a:ext cx="4761072" cy="420159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7855" y="1497457"/>
            <a:ext cx="5842083" cy="4201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3879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/>
          </p:cNvSpPr>
          <p:nvPr>
            <p:ph type="title"/>
          </p:nvPr>
        </p:nvSpPr>
        <p:spPr>
          <a:xfrm>
            <a:off x="333025" y="680467"/>
            <a:ext cx="10515600" cy="592642"/>
          </a:xfrm>
        </p:spPr>
        <p:txBody>
          <a:bodyPr>
            <a:noAutofit/>
          </a:bodyPr>
          <a:lstStyle/>
          <a:p>
            <a:r>
              <a:rPr lang="en-US" sz="4000" b="1" dirty="0"/>
              <a:t>Summary</a:t>
            </a:r>
          </a:p>
        </p:txBody>
      </p:sp>
      <p:sp>
        <p:nvSpPr>
          <p:cNvPr id="18435" name="Rectangle 3"/>
          <p:cNvSpPr>
            <a:spLocks noGrp="1"/>
          </p:cNvSpPr>
          <p:nvPr>
            <p:ph idx="1"/>
          </p:nvPr>
        </p:nvSpPr>
        <p:spPr>
          <a:xfrm>
            <a:off x="627993" y="1492469"/>
            <a:ext cx="11111884" cy="4865095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20000"/>
              </a:lnSpc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sz="2600" dirty="0"/>
              <a:t>Concepts were introduced</a:t>
            </a:r>
            <a:r>
              <a:rPr lang="en-US" sz="2600" dirty="0" smtClean="0"/>
              <a:t>:</a:t>
            </a:r>
          </a:p>
          <a:p>
            <a:pPr marL="800100" lvl="1" indent="-342900">
              <a:lnSpc>
                <a:spcPct val="100000"/>
              </a:lnSpc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sz="2600" dirty="0" smtClean="0"/>
              <a:t>ASP.NET Core with </a:t>
            </a:r>
            <a:r>
              <a:rPr lang="en-US" sz="2600" dirty="0" err="1" smtClean="0"/>
              <a:t>Blazor</a:t>
            </a:r>
            <a:r>
              <a:rPr lang="en-US" sz="2600" dirty="0" smtClean="0"/>
              <a:t> </a:t>
            </a:r>
            <a:endParaRPr lang="en-US" sz="2600" dirty="0"/>
          </a:p>
          <a:p>
            <a:pPr marL="800100" lvl="1" indent="-342900">
              <a:lnSpc>
                <a:spcPct val="100000"/>
              </a:lnSpc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sz="2600" dirty="0"/>
              <a:t>Key </a:t>
            </a:r>
            <a:r>
              <a:rPr lang="en-US" sz="2600" dirty="0" smtClean="0"/>
              <a:t>Features</a:t>
            </a:r>
          </a:p>
          <a:p>
            <a:pPr marL="800100" lvl="1" indent="-342900">
              <a:lnSpc>
                <a:spcPct val="100000"/>
              </a:lnSpc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sz="2600" dirty="0" err="1"/>
              <a:t>Blazor</a:t>
            </a:r>
            <a:r>
              <a:rPr lang="en-US" sz="2600" dirty="0"/>
              <a:t> </a:t>
            </a:r>
            <a:r>
              <a:rPr lang="en-US" sz="2600" dirty="0" smtClean="0"/>
              <a:t>Component</a:t>
            </a:r>
            <a:endParaRPr lang="en-US" sz="2600" dirty="0"/>
          </a:p>
          <a:p>
            <a:pPr marL="800100" lvl="1" indent="-342900">
              <a:lnSpc>
                <a:spcPct val="100000"/>
              </a:lnSpc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sz="2600" dirty="0" err="1" smtClean="0"/>
              <a:t>Blazor</a:t>
            </a:r>
            <a:r>
              <a:rPr lang="en-US" sz="2600" dirty="0" smtClean="0"/>
              <a:t> Hosting Models Comparison </a:t>
            </a:r>
          </a:p>
          <a:p>
            <a:pPr marL="800100" lvl="1" indent="-342900">
              <a:lnSpc>
                <a:spcPct val="100000"/>
              </a:lnSpc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sz="2600" dirty="0" smtClean="0"/>
              <a:t>Build a </a:t>
            </a:r>
            <a:r>
              <a:rPr lang="en-US" sz="2600" dirty="0" err="1" smtClean="0"/>
              <a:t>Blazor</a:t>
            </a:r>
            <a:r>
              <a:rPr lang="en-US" sz="2600" dirty="0" smtClean="0"/>
              <a:t> Web App</a:t>
            </a:r>
          </a:p>
          <a:p>
            <a:pPr marL="800100" lvl="1" indent="-342900">
              <a:lnSpc>
                <a:spcPct val="100000"/>
              </a:lnSpc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sz="2600" dirty="0" smtClean="0"/>
              <a:t>Build a </a:t>
            </a:r>
            <a:r>
              <a:rPr lang="en-US" sz="2600" dirty="0" err="1" smtClean="0"/>
              <a:t>Blazor</a:t>
            </a:r>
            <a:r>
              <a:rPr lang="en-US" sz="2600" dirty="0" smtClean="0"/>
              <a:t> Web App with Entity Framework Core</a:t>
            </a:r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33</a:t>
            </a:fld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E13011A8-D88C-4012-B204-49668D8EBB2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70189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DCBE059-FAD7-45D8-8659-E6542D1E092D}" type="datetime1">
              <a:rPr lang="en-US" smtClean="0"/>
              <a:t>1/7/2025</a:t>
            </a:fld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5BFEE7E-1160-4EB3-9549-81C1E8348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86060" y="648070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C0149FD-98BB-4821-915B-09C9BFE4B727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F579039-CEC8-487D-92F5-2AF0A49E5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763" y="720006"/>
            <a:ext cx="11500269" cy="575433"/>
          </a:xfrm>
        </p:spPr>
        <p:txBody>
          <a:bodyPr>
            <a:noAutofit/>
          </a:bodyPr>
          <a:lstStyle/>
          <a:p>
            <a:r>
              <a:rPr lang="en-US" sz="4000" b="1" dirty="0" err="1" smtClean="0"/>
              <a:t>Blazor</a:t>
            </a:r>
            <a:r>
              <a:rPr lang="en-US" sz="4000" b="1" dirty="0" smtClean="0"/>
              <a:t> </a:t>
            </a:r>
            <a:r>
              <a:rPr lang="en-US" sz="4000" b="1" dirty="0"/>
              <a:t>Key Features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40B99B-89B9-4DBA-B286-85BE9A31140F}"/>
              </a:ext>
            </a:extLst>
          </p:cNvPr>
          <p:cNvSpPr txBox="1"/>
          <p:nvPr/>
        </p:nvSpPr>
        <p:spPr>
          <a:xfrm>
            <a:off x="-64546" y="1391021"/>
            <a:ext cx="12220689" cy="36009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spcBef>
                <a:spcPts val="300"/>
              </a:spcBef>
              <a:spcAft>
                <a:spcPts val="300"/>
              </a:spcAft>
              <a:buClr>
                <a:srgbClr val="973735"/>
              </a:buClr>
              <a:buSzPct val="50000"/>
              <a:buFont typeface="Wingdings" pitchFamily="2" charset="2"/>
              <a:buChar char="u"/>
              <a:tabLst>
                <a:tab pos="241300" algn="l"/>
              </a:tabLst>
              <a:defRPr/>
            </a:pPr>
            <a:r>
              <a:rPr lang="en-US" sz="2600" dirty="0">
                <a:solidFill>
                  <a:srgbClr val="111111"/>
                </a:solidFill>
                <a:latin typeface="+mj-lt"/>
              </a:rPr>
              <a:t>C# Everywhere: Write client and server code in C#.</a:t>
            </a:r>
          </a:p>
          <a:p>
            <a:pPr marL="342900" indent="-342900" algn="just">
              <a:spcBef>
                <a:spcPts val="300"/>
              </a:spcBef>
              <a:spcAft>
                <a:spcPts val="300"/>
              </a:spcAft>
              <a:buClr>
                <a:srgbClr val="973735"/>
              </a:buClr>
              <a:buSzPct val="50000"/>
              <a:buFont typeface="Wingdings" pitchFamily="2" charset="2"/>
              <a:buChar char="u"/>
              <a:tabLst>
                <a:tab pos="241300" algn="l"/>
              </a:tabLst>
              <a:defRPr/>
            </a:pPr>
            <a:r>
              <a:rPr lang="en-US" sz="2600" dirty="0">
                <a:solidFill>
                  <a:srgbClr val="111111"/>
                </a:solidFill>
                <a:latin typeface="+mj-lt"/>
              </a:rPr>
              <a:t>Reusable Components: Build UIs using components that can be reused across pages and projects.</a:t>
            </a:r>
          </a:p>
          <a:p>
            <a:pPr marL="342900" indent="-342900" algn="just">
              <a:spcBef>
                <a:spcPts val="300"/>
              </a:spcBef>
              <a:spcAft>
                <a:spcPts val="300"/>
              </a:spcAft>
              <a:buClr>
                <a:srgbClr val="973735"/>
              </a:buClr>
              <a:buSzPct val="50000"/>
              <a:buFont typeface="Wingdings" pitchFamily="2" charset="2"/>
              <a:buChar char="u"/>
              <a:tabLst>
                <a:tab pos="241300" algn="l"/>
              </a:tabLst>
              <a:defRPr/>
            </a:pPr>
            <a:r>
              <a:rPr lang="en-US" sz="2600" dirty="0">
                <a:solidFill>
                  <a:srgbClr val="111111"/>
                </a:solidFill>
                <a:latin typeface="+mj-lt"/>
              </a:rPr>
              <a:t>Full-Stack .NET: Share libraries, models, and validation logic between the client and server.</a:t>
            </a:r>
          </a:p>
          <a:p>
            <a:pPr marL="342900" indent="-342900" algn="just">
              <a:spcBef>
                <a:spcPts val="300"/>
              </a:spcBef>
              <a:spcAft>
                <a:spcPts val="300"/>
              </a:spcAft>
              <a:buClr>
                <a:srgbClr val="973735"/>
              </a:buClr>
              <a:buSzPct val="50000"/>
              <a:buFont typeface="Wingdings" pitchFamily="2" charset="2"/>
              <a:buChar char="u"/>
              <a:tabLst>
                <a:tab pos="241300" algn="l"/>
              </a:tabLst>
              <a:defRPr/>
            </a:pPr>
            <a:r>
              <a:rPr lang="en-US" sz="2600" dirty="0">
                <a:solidFill>
                  <a:srgbClr val="111111"/>
                </a:solidFill>
                <a:latin typeface="+mj-lt"/>
              </a:rPr>
              <a:t>Dependency Injection: Built-in support for dependency injection to manage services.</a:t>
            </a:r>
          </a:p>
          <a:p>
            <a:pPr marL="342900" indent="-342900" algn="just">
              <a:spcBef>
                <a:spcPts val="300"/>
              </a:spcBef>
              <a:spcAft>
                <a:spcPts val="300"/>
              </a:spcAft>
              <a:buClr>
                <a:srgbClr val="973735"/>
              </a:buClr>
              <a:buSzPct val="50000"/>
              <a:buFont typeface="Wingdings" pitchFamily="2" charset="2"/>
              <a:buChar char="u"/>
              <a:tabLst>
                <a:tab pos="241300" algn="l"/>
              </a:tabLst>
              <a:defRPr/>
            </a:pPr>
            <a:r>
              <a:rPr lang="en-US" sz="2600" dirty="0">
                <a:solidFill>
                  <a:srgbClr val="111111"/>
                </a:solidFill>
                <a:latin typeface="+mj-lt"/>
              </a:rPr>
              <a:t>Routing: Built-in routing support for creating Single Page Applications (SPAs).</a:t>
            </a:r>
            <a:endParaRPr lang="en-US" sz="2600" dirty="0" smtClean="0">
              <a:solidFill>
                <a:srgbClr val="11111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605476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E13011A8-D88C-4012-B204-49668D8EBB2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70189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DCBE059-FAD7-45D8-8659-E6542D1E092D}" type="datetime1">
              <a:rPr lang="en-US" smtClean="0"/>
              <a:t>1/7/2025</a:t>
            </a:fld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5BFEE7E-1160-4EB3-9549-81C1E8348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86060" y="648070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C0149FD-98BB-4821-915B-09C9BFE4B727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F579039-CEC8-487D-92F5-2AF0A49E5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763" y="720006"/>
            <a:ext cx="11500269" cy="575433"/>
          </a:xfrm>
        </p:spPr>
        <p:txBody>
          <a:bodyPr>
            <a:noAutofit/>
          </a:bodyPr>
          <a:lstStyle/>
          <a:p>
            <a:r>
              <a:rPr lang="en-US" sz="4000" b="1" dirty="0"/>
              <a:t>ASP.NET Core </a:t>
            </a:r>
            <a:r>
              <a:rPr lang="en-US" sz="4000" b="1" dirty="0" err="1" smtClean="0"/>
              <a:t>Blazor</a:t>
            </a:r>
            <a:endParaRPr lang="en-US" sz="40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40B99B-89B9-4DBA-B286-85BE9A31140F}"/>
              </a:ext>
            </a:extLst>
          </p:cNvPr>
          <p:cNvSpPr txBox="1"/>
          <p:nvPr/>
        </p:nvSpPr>
        <p:spPr>
          <a:xfrm>
            <a:off x="-64546" y="1391021"/>
            <a:ext cx="12220689" cy="44781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spcBef>
                <a:spcPts val="300"/>
              </a:spcBef>
              <a:spcAft>
                <a:spcPts val="300"/>
              </a:spcAft>
              <a:buClr>
                <a:srgbClr val="973735"/>
              </a:buClr>
              <a:buSzPct val="50000"/>
              <a:buFont typeface="Wingdings" pitchFamily="2" charset="2"/>
              <a:buChar char="u"/>
              <a:tabLst>
                <a:tab pos="241300" algn="l"/>
              </a:tabLst>
              <a:defRPr/>
            </a:pPr>
            <a:r>
              <a:rPr lang="en-US" sz="2600" dirty="0" smtClean="0">
                <a:solidFill>
                  <a:srgbClr val="111111"/>
                </a:solidFill>
                <a:latin typeface="+mj-lt"/>
              </a:rPr>
              <a:t>ASP.NET </a:t>
            </a:r>
            <a:r>
              <a:rPr lang="en-US" sz="2600" dirty="0">
                <a:solidFill>
                  <a:srgbClr val="111111"/>
                </a:solidFill>
                <a:latin typeface="+mj-lt"/>
              </a:rPr>
              <a:t>Core </a:t>
            </a:r>
            <a:r>
              <a:rPr lang="en-US" sz="2600" dirty="0" err="1">
                <a:solidFill>
                  <a:srgbClr val="111111"/>
                </a:solidFill>
                <a:latin typeface="+mj-lt"/>
              </a:rPr>
              <a:t>Blazor</a:t>
            </a:r>
            <a:r>
              <a:rPr lang="en-US" sz="2600" dirty="0">
                <a:solidFill>
                  <a:srgbClr val="111111"/>
                </a:solidFill>
                <a:latin typeface="+mj-lt"/>
              </a:rPr>
              <a:t> is an open-source web framework for building interactive web UIs using C# and HTML.</a:t>
            </a:r>
          </a:p>
          <a:p>
            <a:pPr marL="342900" indent="-342900" algn="just">
              <a:spcBef>
                <a:spcPts val="300"/>
              </a:spcBef>
              <a:spcAft>
                <a:spcPts val="300"/>
              </a:spcAft>
              <a:buClr>
                <a:srgbClr val="973735"/>
              </a:buClr>
              <a:buSzPct val="50000"/>
              <a:buFont typeface="Wingdings" pitchFamily="2" charset="2"/>
              <a:buChar char="u"/>
              <a:tabLst>
                <a:tab pos="241300" algn="l"/>
              </a:tabLst>
              <a:defRPr/>
            </a:pPr>
            <a:r>
              <a:rPr lang="en-US" sz="2600" dirty="0">
                <a:solidFill>
                  <a:srgbClr val="111111"/>
                </a:solidFill>
                <a:latin typeface="+mj-lt"/>
              </a:rPr>
              <a:t>Purpose: It enables developers to create single-page web applications (SPA) with rich interactivity and real-time updates.</a:t>
            </a:r>
          </a:p>
          <a:p>
            <a:pPr marL="342900" indent="-342900" algn="just">
              <a:spcBef>
                <a:spcPts val="300"/>
              </a:spcBef>
              <a:spcAft>
                <a:spcPts val="300"/>
              </a:spcAft>
              <a:buClr>
                <a:srgbClr val="973735"/>
              </a:buClr>
              <a:buSzPct val="50000"/>
              <a:buFont typeface="Wingdings" pitchFamily="2" charset="2"/>
              <a:buChar char="u"/>
              <a:tabLst>
                <a:tab pos="241300" algn="l"/>
              </a:tabLst>
              <a:defRPr/>
            </a:pPr>
            <a:r>
              <a:rPr lang="en-US" sz="2600" dirty="0">
                <a:solidFill>
                  <a:srgbClr val="111111"/>
                </a:solidFill>
                <a:latin typeface="+mj-lt"/>
              </a:rPr>
              <a:t>Key </a:t>
            </a:r>
            <a:r>
              <a:rPr lang="en-US" sz="2600" dirty="0" smtClean="0">
                <a:solidFill>
                  <a:srgbClr val="111111"/>
                </a:solidFill>
                <a:latin typeface="+mj-lt"/>
              </a:rPr>
              <a:t>Features:</a:t>
            </a:r>
          </a:p>
          <a:p>
            <a:pPr marL="800100" lvl="1" indent="-342900" algn="just">
              <a:spcBef>
                <a:spcPts val="300"/>
              </a:spcBef>
              <a:spcAft>
                <a:spcPts val="300"/>
              </a:spcAft>
              <a:buClr>
                <a:srgbClr val="973735"/>
              </a:buClr>
              <a:buSzPct val="50000"/>
              <a:buFont typeface="Wingdings" pitchFamily="2" charset="2"/>
              <a:buChar char="u"/>
              <a:tabLst>
                <a:tab pos="241300" algn="l"/>
              </a:tabLst>
              <a:defRPr/>
            </a:pPr>
            <a:r>
              <a:rPr lang="en-US" sz="2600" dirty="0" smtClean="0">
                <a:solidFill>
                  <a:srgbClr val="111111"/>
                </a:solidFill>
                <a:latin typeface="+mj-lt"/>
              </a:rPr>
              <a:t>Utilizes </a:t>
            </a:r>
            <a:r>
              <a:rPr lang="en-US" sz="2600" dirty="0" err="1">
                <a:solidFill>
                  <a:srgbClr val="111111"/>
                </a:solidFill>
                <a:latin typeface="+mj-lt"/>
              </a:rPr>
              <a:t>WebAssembly</a:t>
            </a:r>
            <a:r>
              <a:rPr lang="en-US" sz="2600" dirty="0">
                <a:solidFill>
                  <a:srgbClr val="111111"/>
                </a:solidFill>
                <a:latin typeface="+mj-lt"/>
              </a:rPr>
              <a:t> to run C# code in the </a:t>
            </a:r>
            <a:r>
              <a:rPr lang="en-US" sz="2600" dirty="0" smtClean="0">
                <a:solidFill>
                  <a:srgbClr val="111111"/>
                </a:solidFill>
                <a:latin typeface="+mj-lt"/>
              </a:rPr>
              <a:t>browser.</a:t>
            </a:r>
          </a:p>
          <a:p>
            <a:pPr marL="800100" lvl="1" indent="-342900" algn="just">
              <a:spcBef>
                <a:spcPts val="300"/>
              </a:spcBef>
              <a:spcAft>
                <a:spcPts val="300"/>
              </a:spcAft>
              <a:buClr>
                <a:srgbClr val="973735"/>
              </a:buClr>
              <a:buSzPct val="50000"/>
              <a:buFont typeface="Wingdings" pitchFamily="2" charset="2"/>
              <a:buChar char="u"/>
              <a:tabLst>
                <a:tab pos="241300" algn="l"/>
              </a:tabLst>
              <a:defRPr/>
            </a:pPr>
            <a:r>
              <a:rPr lang="en-US" sz="2600" dirty="0" smtClean="0">
                <a:solidFill>
                  <a:srgbClr val="111111"/>
                </a:solidFill>
                <a:latin typeface="+mj-lt"/>
              </a:rPr>
              <a:t>Supports </a:t>
            </a:r>
            <a:r>
              <a:rPr lang="en-US" sz="2600" dirty="0">
                <a:solidFill>
                  <a:srgbClr val="111111"/>
                </a:solidFill>
                <a:latin typeface="+mj-lt"/>
              </a:rPr>
              <a:t>both client-side (</a:t>
            </a:r>
            <a:r>
              <a:rPr lang="en-US" sz="2600" dirty="0" err="1">
                <a:solidFill>
                  <a:srgbClr val="111111"/>
                </a:solidFill>
                <a:latin typeface="+mj-lt"/>
              </a:rPr>
              <a:t>WebAssembly</a:t>
            </a:r>
            <a:r>
              <a:rPr lang="en-US" sz="2600" dirty="0">
                <a:solidFill>
                  <a:srgbClr val="111111"/>
                </a:solidFill>
                <a:latin typeface="+mj-lt"/>
              </a:rPr>
              <a:t>-based) and server-side rendering </a:t>
            </a:r>
            <a:r>
              <a:rPr lang="en-US" sz="2600" dirty="0" smtClean="0">
                <a:solidFill>
                  <a:srgbClr val="111111"/>
                </a:solidFill>
                <a:latin typeface="+mj-lt"/>
              </a:rPr>
              <a:t>models.</a:t>
            </a:r>
          </a:p>
          <a:p>
            <a:pPr marL="800100" lvl="1" indent="-342900" algn="just">
              <a:spcBef>
                <a:spcPts val="300"/>
              </a:spcBef>
              <a:spcAft>
                <a:spcPts val="300"/>
              </a:spcAft>
              <a:buClr>
                <a:srgbClr val="973735"/>
              </a:buClr>
              <a:buSzPct val="50000"/>
              <a:buFont typeface="Wingdings" pitchFamily="2" charset="2"/>
              <a:buChar char="u"/>
              <a:tabLst>
                <a:tab pos="241300" algn="l"/>
              </a:tabLst>
              <a:defRPr/>
            </a:pPr>
            <a:r>
              <a:rPr lang="en-US" sz="2600" dirty="0" smtClean="0">
                <a:solidFill>
                  <a:srgbClr val="111111"/>
                </a:solidFill>
                <a:latin typeface="+mj-lt"/>
              </a:rPr>
              <a:t>Provides </a:t>
            </a:r>
            <a:r>
              <a:rPr lang="en-US" sz="2600" dirty="0">
                <a:solidFill>
                  <a:srgbClr val="111111"/>
                </a:solidFill>
                <a:latin typeface="+mj-lt"/>
              </a:rPr>
              <a:t>a component-based architecture for building reusable UI components. </a:t>
            </a:r>
            <a:endParaRPr lang="en-US" sz="2600" dirty="0" smtClean="0">
              <a:solidFill>
                <a:srgbClr val="11111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82485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E13011A8-D88C-4012-B204-49668D8EBB2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70189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DCBE059-FAD7-45D8-8659-E6542D1E092D}" type="datetime1">
              <a:rPr lang="en-US" smtClean="0"/>
              <a:t>1/7/2025</a:t>
            </a:fld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5BFEE7E-1160-4EB3-9549-81C1E8348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86060" y="648070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C0149FD-98BB-4821-915B-09C9BFE4B727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F579039-CEC8-487D-92F5-2AF0A49E5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763" y="720006"/>
            <a:ext cx="11500269" cy="575433"/>
          </a:xfrm>
        </p:spPr>
        <p:txBody>
          <a:bodyPr>
            <a:noAutofit/>
          </a:bodyPr>
          <a:lstStyle/>
          <a:p>
            <a:r>
              <a:rPr lang="en-US" sz="4000" b="1" dirty="0"/>
              <a:t>ASP.NET Core </a:t>
            </a:r>
            <a:r>
              <a:rPr lang="en-US" sz="4000" b="1" dirty="0" err="1" smtClean="0"/>
              <a:t>Blazor</a:t>
            </a:r>
            <a:endParaRPr lang="en-US" sz="40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40B99B-89B9-4DBA-B286-85BE9A31140F}"/>
              </a:ext>
            </a:extLst>
          </p:cNvPr>
          <p:cNvSpPr txBox="1"/>
          <p:nvPr/>
        </p:nvSpPr>
        <p:spPr>
          <a:xfrm>
            <a:off x="-64546" y="1391021"/>
            <a:ext cx="12220689" cy="33085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spcBef>
                <a:spcPts val="300"/>
              </a:spcBef>
              <a:spcAft>
                <a:spcPts val="300"/>
              </a:spcAft>
              <a:buClr>
                <a:srgbClr val="973735"/>
              </a:buClr>
              <a:buSzPct val="50000"/>
              <a:buFont typeface="Wingdings" pitchFamily="2" charset="2"/>
              <a:buChar char="u"/>
              <a:tabLst>
                <a:tab pos="241300" algn="l"/>
              </a:tabLst>
              <a:defRPr/>
            </a:pPr>
            <a:r>
              <a:rPr lang="en-US" sz="2800" dirty="0" smtClean="0"/>
              <a:t>ASP.NET </a:t>
            </a:r>
            <a:r>
              <a:rPr lang="en-US" sz="2800" dirty="0"/>
              <a:t>Core </a:t>
            </a:r>
            <a:r>
              <a:rPr lang="en-US" sz="2800" dirty="0" err="1"/>
              <a:t>Blazor</a:t>
            </a:r>
            <a:r>
              <a:rPr lang="en-US" sz="2800" dirty="0"/>
              <a:t> is a powerful framework for building interactive web UIs using C# and </a:t>
            </a:r>
            <a:r>
              <a:rPr lang="en-US" sz="2800" dirty="0" smtClean="0"/>
              <a:t>HTML.</a:t>
            </a:r>
          </a:p>
          <a:p>
            <a:pPr marL="342900" indent="-342900" algn="just">
              <a:spcBef>
                <a:spcPts val="300"/>
              </a:spcBef>
              <a:spcAft>
                <a:spcPts val="300"/>
              </a:spcAft>
              <a:buClr>
                <a:srgbClr val="973735"/>
              </a:buClr>
              <a:buSzPct val="50000"/>
              <a:buFont typeface="Wingdings" pitchFamily="2" charset="2"/>
              <a:buChar char="u"/>
              <a:tabLst>
                <a:tab pos="241300" algn="l"/>
              </a:tabLst>
              <a:defRPr/>
            </a:pPr>
            <a:r>
              <a:rPr lang="en-US" sz="2800" dirty="0" err="1" smtClean="0"/>
              <a:t>Blazor</a:t>
            </a:r>
            <a:r>
              <a:rPr lang="en-US" sz="2800" dirty="0" smtClean="0"/>
              <a:t> </a:t>
            </a:r>
            <a:r>
              <a:rPr lang="en-US" sz="2800" dirty="0"/>
              <a:t>has gained traction among developers for its simplicity, productivity, and </a:t>
            </a:r>
            <a:r>
              <a:rPr lang="en-US" sz="2800" dirty="0" smtClean="0"/>
              <a:t>flexibility.</a:t>
            </a:r>
          </a:p>
          <a:p>
            <a:pPr marL="342900" indent="-342900" algn="just">
              <a:spcBef>
                <a:spcPts val="300"/>
              </a:spcBef>
              <a:spcAft>
                <a:spcPts val="300"/>
              </a:spcAft>
              <a:buClr>
                <a:srgbClr val="973735"/>
              </a:buClr>
              <a:buSzPct val="50000"/>
              <a:buFont typeface="Wingdings" pitchFamily="2" charset="2"/>
              <a:buChar char="u"/>
              <a:tabLst>
                <a:tab pos="241300" algn="l"/>
              </a:tabLst>
              <a:defRPr/>
            </a:pPr>
            <a:r>
              <a:rPr lang="en-US" sz="2800" dirty="0" smtClean="0"/>
              <a:t>Microsoft </a:t>
            </a:r>
            <a:r>
              <a:rPr lang="en-US" sz="2800" dirty="0"/>
              <a:t>continues to invest in </a:t>
            </a:r>
            <a:r>
              <a:rPr lang="en-US" sz="2800" dirty="0" err="1"/>
              <a:t>Blazor</a:t>
            </a:r>
            <a:r>
              <a:rPr lang="en-US" sz="2800" dirty="0"/>
              <a:t>, with ongoing updates and improvements to the framework and tooling.</a:t>
            </a:r>
          </a:p>
          <a:p>
            <a:pPr marL="342900" indent="-342900" algn="just">
              <a:spcBef>
                <a:spcPts val="300"/>
              </a:spcBef>
              <a:spcAft>
                <a:spcPts val="300"/>
              </a:spcAft>
              <a:buClr>
                <a:srgbClr val="973735"/>
              </a:buClr>
              <a:buSzPct val="50000"/>
              <a:buFont typeface="Wingdings" pitchFamily="2" charset="2"/>
              <a:buChar char="u"/>
              <a:tabLst>
                <a:tab pos="241300" algn="l"/>
              </a:tabLst>
              <a:defRPr/>
            </a:pPr>
            <a:endParaRPr lang="en-US" sz="2600" dirty="0" smtClean="0">
              <a:solidFill>
                <a:srgbClr val="11111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345892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E13011A8-D88C-4012-B204-49668D8EBB2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70189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DCBE059-FAD7-45D8-8659-E6542D1E092D}" type="datetime1">
              <a:rPr lang="en-US" smtClean="0"/>
              <a:t>1/7/2025</a:t>
            </a:fld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5BFEE7E-1160-4EB3-9549-81C1E8348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86060" y="648070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C0149FD-98BB-4821-915B-09C9BFE4B727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F579039-CEC8-487D-92F5-2AF0A49E5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763" y="720006"/>
            <a:ext cx="11500269" cy="575433"/>
          </a:xfrm>
        </p:spPr>
        <p:txBody>
          <a:bodyPr>
            <a:noAutofit/>
          </a:bodyPr>
          <a:lstStyle/>
          <a:p>
            <a:r>
              <a:rPr lang="en-US" sz="4000" b="1"/>
              <a:t>Two Rendering Modes in Blazor</a:t>
            </a:r>
            <a:endParaRPr lang="en-US" sz="40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40B99B-89B9-4DBA-B286-85BE9A31140F}"/>
              </a:ext>
            </a:extLst>
          </p:cNvPr>
          <p:cNvSpPr txBox="1"/>
          <p:nvPr/>
        </p:nvSpPr>
        <p:spPr>
          <a:xfrm>
            <a:off x="-64546" y="1391021"/>
            <a:ext cx="12220689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spcBef>
                <a:spcPts val="300"/>
              </a:spcBef>
              <a:spcAft>
                <a:spcPts val="300"/>
              </a:spcAft>
              <a:buClr>
                <a:srgbClr val="973735"/>
              </a:buClr>
              <a:buSzPct val="50000"/>
              <a:buFont typeface="Wingdings" pitchFamily="2" charset="2"/>
              <a:buChar char="u"/>
              <a:tabLst>
                <a:tab pos="241300" algn="l"/>
              </a:tabLst>
              <a:defRPr/>
            </a:pPr>
            <a:r>
              <a:rPr lang="en-US" sz="2600" dirty="0">
                <a:solidFill>
                  <a:srgbClr val="111111"/>
                </a:solidFill>
                <a:latin typeface="+mj-lt"/>
              </a:rPr>
              <a:t>Client-side Rendering:</a:t>
            </a:r>
          </a:p>
          <a:p>
            <a:pPr marL="800100" lvl="1" indent="-342900" algn="just">
              <a:spcBef>
                <a:spcPts val="300"/>
              </a:spcBef>
              <a:spcAft>
                <a:spcPts val="300"/>
              </a:spcAft>
              <a:buClr>
                <a:srgbClr val="973735"/>
              </a:buClr>
              <a:buSzPct val="50000"/>
              <a:buFont typeface="Wingdings" pitchFamily="2" charset="2"/>
              <a:buChar char="u"/>
              <a:tabLst>
                <a:tab pos="241300" algn="l"/>
              </a:tabLst>
              <a:defRPr/>
            </a:pPr>
            <a:r>
              <a:rPr lang="en-US" sz="2600" dirty="0" smtClean="0">
                <a:solidFill>
                  <a:srgbClr val="111111"/>
                </a:solidFill>
                <a:latin typeface="+mj-lt"/>
              </a:rPr>
              <a:t>C</a:t>
            </a:r>
            <a:r>
              <a:rPr lang="en-US" sz="2600" dirty="0">
                <a:solidFill>
                  <a:srgbClr val="111111"/>
                </a:solidFill>
                <a:latin typeface="+mj-lt"/>
              </a:rPr>
              <a:t># code runs in the browser via </a:t>
            </a:r>
            <a:r>
              <a:rPr lang="en-US" sz="2600" dirty="0" err="1" smtClean="0">
                <a:solidFill>
                  <a:srgbClr val="111111"/>
                </a:solidFill>
                <a:latin typeface="+mj-lt"/>
              </a:rPr>
              <a:t>WebAssembly</a:t>
            </a:r>
            <a:r>
              <a:rPr lang="en-US" sz="2600" dirty="0" smtClean="0">
                <a:solidFill>
                  <a:srgbClr val="111111"/>
                </a:solidFill>
                <a:latin typeface="+mj-lt"/>
              </a:rPr>
              <a:t>.</a:t>
            </a:r>
          </a:p>
          <a:p>
            <a:pPr marL="800100" lvl="1" indent="-342900" algn="just">
              <a:spcBef>
                <a:spcPts val="300"/>
              </a:spcBef>
              <a:spcAft>
                <a:spcPts val="300"/>
              </a:spcAft>
              <a:buClr>
                <a:srgbClr val="973735"/>
              </a:buClr>
              <a:buSzPct val="50000"/>
              <a:buFont typeface="Wingdings" pitchFamily="2" charset="2"/>
              <a:buChar char="u"/>
              <a:tabLst>
                <a:tab pos="241300" algn="l"/>
              </a:tabLst>
              <a:defRPr/>
            </a:pPr>
            <a:r>
              <a:rPr lang="en-US" sz="2600" dirty="0" smtClean="0">
                <a:solidFill>
                  <a:srgbClr val="111111"/>
                </a:solidFill>
                <a:latin typeface="+mj-lt"/>
              </a:rPr>
              <a:t>Entire </a:t>
            </a:r>
            <a:r>
              <a:rPr lang="en-US" sz="2600" dirty="0">
                <a:solidFill>
                  <a:srgbClr val="111111"/>
                </a:solidFill>
                <a:latin typeface="+mj-lt"/>
              </a:rPr>
              <a:t>application is downloaded to the client's browser and executed </a:t>
            </a:r>
            <a:r>
              <a:rPr lang="en-US" sz="2600" dirty="0" smtClean="0">
                <a:solidFill>
                  <a:srgbClr val="111111"/>
                </a:solidFill>
                <a:latin typeface="+mj-lt"/>
              </a:rPr>
              <a:t>locally.</a:t>
            </a:r>
          </a:p>
          <a:p>
            <a:pPr marL="800100" lvl="1" indent="-342900" algn="just">
              <a:spcBef>
                <a:spcPts val="300"/>
              </a:spcBef>
              <a:spcAft>
                <a:spcPts val="300"/>
              </a:spcAft>
              <a:buClr>
                <a:srgbClr val="973735"/>
              </a:buClr>
              <a:buSzPct val="50000"/>
              <a:buFont typeface="Wingdings" pitchFamily="2" charset="2"/>
              <a:buChar char="u"/>
              <a:tabLst>
                <a:tab pos="241300" algn="l"/>
              </a:tabLst>
              <a:defRPr/>
            </a:pPr>
            <a:r>
              <a:rPr lang="en-US" sz="2600" dirty="0" smtClean="0">
                <a:solidFill>
                  <a:srgbClr val="111111"/>
                </a:solidFill>
                <a:latin typeface="+mj-lt"/>
              </a:rPr>
              <a:t>Suitable </a:t>
            </a:r>
            <a:r>
              <a:rPr lang="en-US" sz="2600" dirty="0">
                <a:solidFill>
                  <a:srgbClr val="111111"/>
                </a:solidFill>
                <a:latin typeface="+mj-lt"/>
              </a:rPr>
              <a:t>for scenarios requiring offline support or when server interaction is minimal.</a:t>
            </a:r>
          </a:p>
          <a:p>
            <a:pPr marL="342900" indent="-342900" algn="just">
              <a:spcBef>
                <a:spcPts val="300"/>
              </a:spcBef>
              <a:spcAft>
                <a:spcPts val="300"/>
              </a:spcAft>
              <a:buClr>
                <a:srgbClr val="973735"/>
              </a:buClr>
              <a:buSzPct val="50000"/>
              <a:buFont typeface="Wingdings" pitchFamily="2" charset="2"/>
              <a:buChar char="u"/>
              <a:tabLst>
                <a:tab pos="241300" algn="l"/>
              </a:tabLst>
              <a:defRPr/>
            </a:pPr>
            <a:r>
              <a:rPr lang="en-US" sz="2600" dirty="0">
                <a:solidFill>
                  <a:srgbClr val="111111"/>
                </a:solidFill>
                <a:latin typeface="+mj-lt"/>
              </a:rPr>
              <a:t>Server-side Rendering:</a:t>
            </a:r>
          </a:p>
          <a:p>
            <a:pPr marL="800100" lvl="1" indent="-342900" algn="just">
              <a:spcBef>
                <a:spcPts val="300"/>
              </a:spcBef>
              <a:spcAft>
                <a:spcPts val="300"/>
              </a:spcAft>
              <a:buClr>
                <a:srgbClr val="973735"/>
              </a:buClr>
              <a:buSzPct val="50000"/>
              <a:buFont typeface="Wingdings" pitchFamily="2" charset="2"/>
              <a:buChar char="u"/>
              <a:tabLst>
                <a:tab pos="241300" algn="l"/>
              </a:tabLst>
              <a:defRPr/>
            </a:pPr>
            <a:r>
              <a:rPr lang="en-US" sz="2600" dirty="0" smtClean="0">
                <a:solidFill>
                  <a:srgbClr val="111111"/>
                </a:solidFill>
                <a:latin typeface="+mj-lt"/>
              </a:rPr>
              <a:t>C</a:t>
            </a:r>
            <a:r>
              <a:rPr lang="en-US" sz="2600" dirty="0">
                <a:solidFill>
                  <a:srgbClr val="111111"/>
                </a:solidFill>
                <a:latin typeface="+mj-lt"/>
              </a:rPr>
              <a:t># code runs on the server.</a:t>
            </a:r>
          </a:p>
          <a:p>
            <a:pPr marL="800100" lvl="1" indent="-342900" algn="just">
              <a:spcBef>
                <a:spcPts val="300"/>
              </a:spcBef>
              <a:spcAft>
                <a:spcPts val="300"/>
              </a:spcAft>
              <a:buClr>
                <a:srgbClr val="973735"/>
              </a:buClr>
              <a:buSzPct val="50000"/>
              <a:buFont typeface="Wingdings" pitchFamily="2" charset="2"/>
              <a:buChar char="u"/>
              <a:tabLst>
                <a:tab pos="241300" algn="l"/>
              </a:tabLst>
              <a:defRPr/>
            </a:pPr>
            <a:r>
              <a:rPr lang="en-US" sz="2600" dirty="0" smtClean="0">
                <a:solidFill>
                  <a:srgbClr val="111111"/>
                </a:solidFill>
                <a:latin typeface="+mj-lt"/>
              </a:rPr>
              <a:t>UI </a:t>
            </a:r>
            <a:r>
              <a:rPr lang="en-US" sz="2600" dirty="0">
                <a:solidFill>
                  <a:srgbClr val="111111"/>
                </a:solidFill>
                <a:latin typeface="+mj-lt"/>
              </a:rPr>
              <a:t>updates are sent to the client over a </a:t>
            </a:r>
            <a:r>
              <a:rPr lang="en-US" sz="2600" dirty="0" err="1">
                <a:solidFill>
                  <a:srgbClr val="111111"/>
                </a:solidFill>
                <a:latin typeface="+mj-lt"/>
              </a:rPr>
              <a:t>SignalR</a:t>
            </a:r>
            <a:r>
              <a:rPr lang="en-US" sz="2600" dirty="0">
                <a:solidFill>
                  <a:srgbClr val="111111"/>
                </a:solidFill>
                <a:latin typeface="+mj-lt"/>
              </a:rPr>
              <a:t> connection.</a:t>
            </a:r>
          </a:p>
          <a:p>
            <a:pPr marL="800100" lvl="1" indent="-342900" algn="just">
              <a:spcBef>
                <a:spcPts val="300"/>
              </a:spcBef>
              <a:spcAft>
                <a:spcPts val="300"/>
              </a:spcAft>
              <a:buClr>
                <a:srgbClr val="973735"/>
              </a:buClr>
              <a:buSzPct val="50000"/>
              <a:buFont typeface="Wingdings" pitchFamily="2" charset="2"/>
              <a:buChar char="u"/>
              <a:tabLst>
                <a:tab pos="241300" algn="l"/>
              </a:tabLst>
              <a:defRPr/>
            </a:pPr>
            <a:r>
              <a:rPr lang="en-US" sz="2600" dirty="0" smtClean="0">
                <a:solidFill>
                  <a:srgbClr val="111111"/>
                </a:solidFill>
                <a:latin typeface="+mj-lt"/>
              </a:rPr>
              <a:t>Reduces </a:t>
            </a:r>
            <a:r>
              <a:rPr lang="en-US" sz="2600" dirty="0">
                <a:solidFill>
                  <a:srgbClr val="111111"/>
                </a:solidFill>
                <a:latin typeface="+mj-lt"/>
              </a:rPr>
              <a:t>initial download size and supports older browsers.</a:t>
            </a:r>
          </a:p>
          <a:p>
            <a:pPr marL="800100" lvl="1" indent="-342900" algn="just">
              <a:spcBef>
                <a:spcPts val="300"/>
              </a:spcBef>
              <a:spcAft>
                <a:spcPts val="300"/>
              </a:spcAft>
              <a:buClr>
                <a:srgbClr val="973735"/>
              </a:buClr>
              <a:buSzPct val="50000"/>
              <a:buFont typeface="Wingdings" pitchFamily="2" charset="2"/>
              <a:buChar char="u"/>
              <a:tabLst>
                <a:tab pos="241300" algn="l"/>
              </a:tabLst>
              <a:defRPr/>
            </a:pPr>
            <a:r>
              <a:rPr lang="en-US" sz="2600" dirty="0" smtClean="0">
                <a:solidFill>
                  <a:srgbClr val="111111"/>
                </a:solidFill>
                <a:latin typeface="+mj-lt"/>
              </a:rPr>
              <a:t>Provides </a:t>
            </a:r>
            <a:r>
              <a:rPr lang="en-US" sz="2600" dirty="0">
                <a:solidFill>
                  <a:srgbClr val="111111"/>
                </a:solidFill>
                <a:latin typeface="+mj-lt"/>
              </a:rPr>
              <a:t>centralized logic and security on the server. </a:t>
            </a:r>
            <a:endParaRPr lang="en-US" sz="2600" dirty="0" smtClean="0">
              <a:solidFill>
                <a:srgbClr val="11111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103183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E13011A8-D88C-4012-B204-49668D8EBB2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70189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DCBE059-FAD7-45D8-8659-E6542D1E092D}" type="datetime1">
              <a:rPr lang="en-US" smtClean="0"/>
              <a:t>1/7/2025</a:t>
            </a:fld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5BFEE7E-1160-4EB3-9549-81C1E8348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86060" y="648070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C0149FD-98BB-4821-915B-09C9BFE4B727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F579039-CEC8-487D-92F5-2AF0A49E5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763" y="720006"/>
            <a:ext cx="11500269" cy="575433"/>
          </a:xfrm>
        </p:spPr>
        <p:txBody>
          <a:bodyPr>
            <a:noAutofit/>
          </a:bodyPr>
          <a:lstStyle/>
          <a:p>
            <a:r>
              <a:rPr lang="en-US" sz="4000" b="1" dirty="0" smtClean="0"/>
              <a:t>Hosting </a:t>
            </a:r>
            <a:r>
              <a:rPr lang="en-US" sz="4000" b="1" dirty="0"/>
              <a:t>Models Comparison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40B99B-89B9-4DBA-B286-85BE9A31140F}"/>
              </a:ext>
            </a:extLst>
          </p:cNvPr>
          <p:cNvSpPr txBox="1"/>
          <p:nvPr/>
        </p:nvSpPr>
        <p:spPr>
          <a:xfrm>
            <a:off x="-64546" y="1391021"/>
            <a:ext cx="12220689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spcBef>
                <a:spcPts val="300"/>
              </a:spcBef>
              <a:spcAft>
                <a:spcPts val="300"/>
              </a:spcAft>
              <a:buClr>
                <a:srgbClr val="973735"/>
              </a:buClr>
              <a:buSzPct val="50000"/>
              <a:buFont typeface="Wingdings" pitchFamily="2" charset="2"/>
              <a:buChar char="u"/>
              <a:tabLst>
                <a:tab pos="241300" algn="l"/>
              </a:tabLst>
              <a:defRPr/>
            </a:pPr>
            <a:r>
              <a:rPr lang="en-US" sz="2600" dirty="0" smtClean="0">
                <a:solidFill>
                  <a:srgbClr val="111111"/>
                </a:solidFill>
                <a:latin typeface="+mj-lt"/>
              </a:rPr>
              <a:t> 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6628053"/>
              </p:ext>
            </p:extLst>
          </p:nvPr>
        </p:nvGraphicFramePr>
        <p:xfrm>
          <a:off x="680484" y="1686268"/>
          <a:ext cx="10748777" cy="333702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66084">
                  <a:extLst>
                    <a:ext uri="{9D8B030D-6E8A-4147-A177-3AD203B41FA5}">
                      <a16:colId xmlns:a16="http://schemas.microsoft.com/office/drawing/2014/main" val="211546713"/>
                    </a:ext>
                  </a:extLst>
                </a:gridCol>
                <a:gridCol w="4557314">
                  <a:extLst>
                    <a:ext uri="{9D8B030D-6E8A-4147-A177-3AD203B41FA5}">
                      <a16:colId xmlns:a16="http://schemas.microsoft.com/office/drawing/2014/main" val="3972413505"/>
                    </a:ext>
                  </a:extLst>
                </a:gridCol>
                <a:gridCol w="4325379">
                  <a:extLst>
                    <a:ext uri="{9D8B030D-6E8A-4147-A177-3AD203B41FA5}">
                      <a16:colId xmlns:a16="http://schemas.microsoft.com/office/drawing/2014/main" val="3649040357"/>
                    </a:ext>
                  </a:extLst>
                </a:gridCol>
              </a:tblGrid>
              <a:tr h="685207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Feature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Blazor Server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Blazor WebAssembly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16945574"/>
                  </a:ext>
                </a:extLst>
              </a:tr>
              <a:tr h="685207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Execution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Runs on the server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Runs in the browser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55136525"/>
                  </a:ext>
                </a:extLst>
              </a:tr>
              <a:tr h="1281402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Performance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Low latency but requires a persistent connection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High latency for large initial download but no server interaction after load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30453685"/>
                  </a:ext>
                </a:extLst>
              </a:tr>
              <a:tr h="685207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Use Case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Internal apps, reliable networks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Offline-capable or public apps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507660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39184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E13011A8-D88C-4012-B204-49668D8EBB2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70189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DCBE059-FAD7-45D8-8659-E6542D1E092D}" type="datetime1">
              <a:rPr lang="en-US" smtClean="0"/>
              <a:t>1/7/2025</a:t>
            </a:fld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5BFEE7E-1160-4EB3-9549-81C1E8348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86060" y="648070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C0149FD-98BB-4821-915B-09C9BFE4B727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F579039-CEC8-487D-92F5-2AF0A49E5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763" y="720006"/>
            <a:ext cx="11500269" cy="575433"/>
          </a:xfrm>
        </p:spPr>
        <p:txBody>
          <a:bodyPr>
            <a:noAutofit/>
          </a:bodyPr>
          <a:lstStyle/>
          <a:p>
            <a:r>
              <a:rPr lang="en-US" sz="4000" b="1" dirty="0"/>
              <a:t>Benefits of ASP.NET Core </a:t>
            </a:r>
            <a:r>
              <a:rPr lang="en-US" sz="4000" b="1" dirty="0" err="1"/>
              <a:t>Blazor</a:t>
            </a:r>
            <a:endParaRPr lang="en-US" sz="40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40B99B-89B9-4DBA-B286-85BE9A31140F}"/>
              </a:ext>
            </a:extLst>
          </p:cNvPr>
          <p:cNvSpPr txBox="1"/>
          <p:nvPr/>
        </p:nvSpPr>
        <p:spPr>
          <a:xfrm>
            <a:off x="-64546" y="1391021"/>
            <a:ext cx="12220689" cy="51090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spcBef>
                <a:spcPts val="300"/>
              </a:spcBef>
              <a:spcAft>
                <a:spcPts val="300"/>
              </a:spcAft>
              <a:buClr>
                <a:srgbClr val="973735"/>
              </a:buClr>
              <a:buSzPct val="50000"/>
              <a:buFont typeface="Wingdings" pitchFamily="2" charset="2"/>
              <a:buChar char="u"/>
              <a:tabLst>
                <a:tab pos="241300" algn="l"/>
              </a:tabLst>
              <a:defRPr/>
            </a:pPr>
            <a:r>
              <a:rPr lang="en-US" sz="2800" dirty="0" smtClean="0"/>
              <a:t>Single </a:t>
            </a:r>
            <a:r>
              <a:rPr lang="en-US" sz="2800" dirty="0"/>
              <a:t>Language: Developers can build entire web applications using C# and HTML, reducing the need for multiple </a:t>
            </a:r>
            <a:r>
              <a:rPr lang="en-US" sz="2800" dirty="0" smtClean="0"/>
              <a:t>languages.</a:t>
            </a:r>
          </a:p>
          <a:p>
            <a:pPr marL="342900" indent="-342900" algn="just">
              <a:spcBef>
                <a:spcPts val="300"/>
              </a:spcBef>
              <a:spcAft>
                <a:spcPts val="300"/>
              </a:spcAft>
              <a:buClr>
                <a:srgbClr val="973735"/>
              </a:buClr>
              <a:buSzPct val="50000"/>
              <a:buFont typeface="Wingdings" pitchFamily="2" charset="2"/>
              <a:buChar char="u"/>
              <a:tabLst>
                <a:tab pos="241300" algn="l"/>
              </a:tabLst>
              <a:defRPr/>
            </a:pPr>
            <a:r>
              <a:rPr lang="en-US" sz="2800" dirty="0" smtClean="0"/>
              <a:t>Reusability</a:t>
            </a:r>
            <a:r>
              <a:rPr lang="en-US" sz="2800" dirty="0"/>
              <a:t>: Components can be reused across different parts of the application, leading to code efficiency and </a:t>
            </a:r>
            <a:r>
              <a:rPr lang="en-US" sz="2800" dirty="0" smtClean="0"/>
              <a:t>consistency.</a:t>
            </a:r>
          </a:p>
          <a:p>
            <a:pPr marL="342900" indent="-342900" algn="just">
              <a:spcBef>
                <a:spcPts val="300"/>
              </a:spcBef>
              <a:spcAft>
                <a:spcPts val="300"/>
              </a:spcAft>
              <a:buClr>
                <a:srgbClr val="973735"/>
              </a:buClr>
              <a:buSzPct val="50000"/>
              <a:buFont typeface="Wingdings" pitchFamily="2" charset="2"/>
              <a:buChar char="u"/>
              <a:tabLst>
                <a:tab pos="241300" algn="l"/>
              </a:tabLst>
              <a:defRPr/>
            </a:pPr>
            <a:r>
              <a:rPr lang="en-US" sz="2800" dirty="0" smtClean="0"/>
              <a:t>Full-stack </a:t>
            </a:r>
            <a:r>
              <a:rPr lang="en-US" sz="2800" dirty="0"/>
              <a:t>Development: </a:t>
            </a:r>
            <a:r>
              <a:rPr lang="en-US" sz="2800" dirty="0" err="1"/>
              <a:t>Blazor</a:t>
            </a:r>
            <a:r>
              <a:rPr lang="en-US" sz="2800" dirty="0"/>
              <a:t> enables full-stack development with .NET, allowing developers to use the same language and framework for both client and server </a:t>
            </a:r>
            <a:r>
              <a:rPr lang="en-US" sz="2800" dirty="0" smtClean="0"/>
              <a:t>code.</a:t>
            </a:r>
          </a:p>
          <a:p>
            <a:pPr marL="342900" indent="-342900" algn="just">
              <a:spcBef>
                <a:spcPts val="300"/>
              </a:spcBef>
              <a:spcAft>
                <a:spcPts val="300"/>
              </a:spcAft>
              <a:buClr>
                <a:srgbClr val="973735"/>
              </a:buClr>
              <a:buSzPct val="50000"/>
              <a:buFont typeface="Wingdings" pitchFamily="2" charset="2"/>
              <a:buChar char="u"/>
              <a:tabLst>
                <a:tab pos="241300" algn="l"/>
              </a:tabLst>
              <a:defRPr/>
            </a:pPr>
            <a:r>
              <a:rPr lang="en-US" sz="2800" dirty="0" smtClean="0"/>
              <a:t>Performance</a:t>
            </a:r>
            <a:r>
              <a:rPr lang="en-US" sz="2800" dirty="0"/>
              <a:t>: Client-side rendering offers fast and responsive user experiences, while server-side rendering provides efficient resource utilization and scalability.</a:t>
            </a:r>
          </a:p>
          <a:p>
            <a:pPr marL="342900" indent="-342900" algn="just">
              <a:spcBef>
                <a:spcPts val="300"/>
              </a:spcBef>
              <a:spcAft>
                <a:spcPts val="300"/>
              </a:spcAft>
              <a:buClr>
                <a:srgbClr val="973735"/>
              </a:buClr>
              <a:buSzPct val="50000"/>
              <a:buFont typeface="Wingdings" pitchFamily="2" charset="2"/>
              <a:buChar char="u"/>
              <a:tabLst>
                <a:tab pos="241300" algn="l"/>
              </a:tabLst>
              <a:defRPr/>
            </a:pPr>
            <a:r>
              <a:rPr lang="en-US" sz="2600" dirty="0" smtClean="0">
                <a:solidFill>
                  <a:srgbClr val="111111"/>
                </a:solidFill>
                <a:latin typeface="+mj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86640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21570</TotalTime>
  <Words>1404</Words>
  <Application>Microsoft Office PowerPoint</Application>
  <PresentationFormat>Widescreen</PresentationFormat>
  <Paragraphs>248</Paragraphs>
  <Slides>33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</vt:lpstr>
      <vt:lpstr>Calibri</vt:lpstr>
      <vt:lpstr>굴림</vt:lpstr>
      <vt:lpstr>Times New Roman</vt:lpstr>
      <vt:lpstr>Wingdings</vt:lpstr>
      <vt:lpstr>Office Theme</vt:lpstr>
      <vt:lpstr>Building a Web App with Blazor and ASP.NET Core </vt:lpstr>
      <vt:lpstr>Objectives </vt:lpstr>
      <vt:lpstr>What is Blazor?</vt:lpstr>
      <vt:lpstr>Blazor Key Features</vt:lpstr>
      <vt:lpstr>ASP.NET Core Blazor</vt:lpstr>
      <vt:lpstr>ASP.NET Core Blazor</vt:lpstr>
      <vt:lpstr>Two Rendering Modes in Blazor</vt:lpstr>
      <vt:lpstr>Hosting Models Comparison</vt:lpstr>
      <vt:lpstr>Benefits of ASP.NET Core Blazor</vt:lpstr>
      <vt:lpstr>Build web app with ASP.NET Core Blazor</vt:lpstr>
      <vt:lpstr>Build web app with ASP.NET Core Blazor</vt:lpstr>
      <vt:lpstr> Project Structure</vt:lpstr>
      <vt:lpstr>Blazor Component - 1</vt:lpstr>
      <vt:lpstr>Blazor Component - 2</vt:lpstr>
      <vt:lpstr>Advanced Features of Components</vt:lpstr>
      <vt:lpstr>Build web app with ASP.NET Core Blazor</vt:lpstr>
      <vt:lpstr> Build a simple Todo list with Blazor - 1</vt:lpstr>
      <vt:lpstr> Build a simple Todo list with Blazor - 2</vt:lpstr>
      <vt:lpstr> Build a simple Todo list with Blazor - 3</vt:lpstr>
      <vt:lpstr> Build a simple Todo list with Blazor - 4</vt:lpstr>
      <vt:lpstr> Build a simple Todo list with Blazor - 5</vt:lpstr>
      <vt:lpstr> Build a simple Todo list with Blazor - 6</vt:lpstr>
      <vt:lpstr> Build a simple Todo list with Blazor - 7</vt:lpstr>
      <vt:lpstr> Build a simple Todo list with Blazor - 8</vt:lpstr>
      <vt:lpstr>Build a Blazor movie database app - 1</vt:lpstr>
      <vt:lpstr>Build a Blazor movie database app - 2</vt:lpstr>
      <vt:lpstr>Build a Blazor movie database app - 3</vt:lpstr>
      <vt:lpstr>Build a Blazor movie database app - 4</vt:lpstr>
      <vt:lpstr>Build a Blazor movie database app - 5</vt:lpstr>
      <vt:lpstr>Build a Blazor movie database app - 6</vt:lpstr>
      <vt:lpstr>Build a Blazor movie database app - 7</vt:lpstr>
      <vt:lpstr>Build a Blazor movie database app - 8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Real-Time Communication</dc:title>
  <dc:creator>Thanh Van</dc:creator>
  <cp:lastModifiedBy>chu hung</cp:lastModifiedBy>
  <cp:revision>833</cp:revision>
  <dcterms:created xsi:type="dcterms:W3CDTF">2021-01-25T08:25:31Z</dcterms:created>
  <dcterms:modified xsi:type="dcterms:W3CDTF">2025-01-07T01:51:04Z</dcterms:modified>
</cp:coreProperties>
</file>