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8" r:id="rId3"/>
    <p:sldId id="462" r:id="rId4"/>
    <p:sldId id="463" r:id="rId5"/>
    <p:sldId id="466" r:id="rId6"/>
    <p:sldId id="464" r:id="rId7"/>
    <p:sldId id="467" r:id="rId8"/>
    <p:sldId id="469" r:id="rId9"/>
    <p:sldId id="470" r:id="rId10"/>
    <p:sldId id="468" r:id="rId11"/>
    <p:sldId id="472" r:id="rId12"/>
    <p:sldId id="473" r:id="rId13"/>
    <p:sldId id="474" r:id="rId14"/>
    <p:sldId id="482" r:id="rId15"/>
    <p:sldId id="471" r:id="rId16"/>
    <p:sldId id="476" r:id="rId17"/>
    <p:sldId id="477" r:id="rId18"/>
    <p:sldId id="465" r:id="rId19"/>
    <p:sldId id="478" r:id="rId20"/>
    <p:sldId id="480"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em Ho Hoan" initials="KHH" lastIdx="1" clrIdx="0">
    <p:extLst>
      <p:ext uri="{19B8F6BF-5375-455C-9EA6-DF929625EA0E}">
        <p15:presenceInfo xmlns:p15="http://schemas.microsoft.com/office/powerpoint/2012/main" userId="S::kiemhh@masterit.vn::404e4310-c71c-4579-be0d-80f127b2e63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995" autoAdjust="0"/>
    <p:restoredTop sz="93883" autoAdjust="0"/>
  </p:normalViewPr>
  <p:slideViewPr>
    <p:cSldViewPr snapToGrid="0">
      <p:cViewPr varScale="1">
        <p:scale>
          <a:sx n="68" d="100"/>
          <a:sy n="68" d="100"/>
        </p:scale>
        <p:origin x="6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828953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307973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1920338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3114"/>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3114"/>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1445" y="2241458"/>
            <a:ext cx="1121860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Background Tasks with Worker </a:t>
            </a:r>
            <a:r>
              <a:rPr lang="en-US" altLang="ko-KR" sz="4400" b="1" smtClean="0">
                <a:solidFill>
                  <a:schemeClr val="accent2"/>
                </a:solidFill>
                <a:latin typeface="Arial" panose="020B0604020202020204" pitchFamily="34" charset="0"/>
                <a:cs typeface="Arial" panose="020B0604020202020204" pitchFamily="34" charset="0"/>
              </a:rPr>
              <a:t>Service </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86063" y="1145720"/>
            <a:ext cx="7724453" cy="5234412"/>
          </a:xfrm>
          <a:prstGeom prst="rect">
            <a:avLst/>
          </a:prstGeom>
        </p:spPr>
      </p:pic>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9" name="Rectangle 1">
            <a:extLst>
              <a:ext uri="{FF2B5EF4-FFF2-40B4-BE49-F238E27FC236}">
                <a16:creationId xmlns:a16="http://schemas.microsoft.com/office/drawing/2014/main" id="{BDFEC844-1037-4113-85B1-E5808521C506}"/>
              </a:ext>
            </a:extLst>
          </p:cNvPr>
          <p:cNvSpPr>
            <a:spLocks noChangeArrowheads="1"/>
          </p:cNvSpPr>
          <p:nvPr/>
        </p:nvSpPr>
        <p:spPr bwMode="auto">
          <a:xfrm>
            <a:off x="291921" y="653465"/>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1. Open Visual Studio.NET , File | New | Project</a:t>
            </a:r>
          </a:p>
        </p:txBody>
      </p:sp>
      <p:grpSp>
        <p:nvGrpSpPr>
          <p:cNvPr id="19" name="Group 18">
            <a:extLst>
              <a:ext uri="{FF2B5EF4-FFF2-40B4-BE49-F238E27FC236}">
                <a16:creationId xmlns:a16="http://schemas.microsoft.com/office/drawing/2014/main" id="{A6341762-8B06-4FED-BA2F-5ECB10222C06}"/>
              </a:ext>
            </a:extLst>
          </p:cNvPr>
          <p:cNvGrpSpPr/>
          <p:nvPr/>
        </p:nvGrpSpPr>
        <p:grpSpPr>
          <a:xfrm>
            <a:off x="4438337" y="1564542"/>
            <a:ext cx="5020946" cy="1448227"/>
            <a:chOff x="4693519" y="1915493"/>
            <a:chExt cx="5020946" cy="1448227"/>
          </a:xfrm>
        </p:grpSpPr>
        <p:sp>
          <p:nvSpPr>
            <p:cNvPr id="15" name="Rectangle 14">
              <a:extLst>
                <a:ext uri="{FF2B5EF4-FFF2-40B4-BE49-F238E27FC236}">
                  <a16:creationId xmlns:a16="http://schemas.microsoft.com/office/drawing/2014/main" id="{7849F579-0C08-45E3-A1D4-373D6892B976}"/>
                </a:ext>
              </a:extLst>
            </p:cNvPr>
            <p:cNvSpPr/>
            <p:nvPr/>
          </p:nvSpPr>
          <p:spPr>
            <a:xfrm>
              <a:off x="4693519" y="2559807"/>
              <a:ext cx="3717870" cy="8039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24A89FB-A907-48DA-AB30-792ACCEE24CA}"/>
                </a:ext>
              </a:extLst>
            </p:cNvPr>
            <p:cNvSpPr/>
            <p:nvPr/>
          </p:nvSpPr>
          <p:spPr>
            <a:xfrm>
              <a:off x="9079983" y="1915493"/>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rgbClr val="002060"/>
                  </a:solidFill>
                </a:rPr>
                <a:t>2</a:t>
              </a:r>
            </a:p>
          </p:txBody>
        </p:sp>
        <p:cxnSp>
          <p:nvCxnSpPr>
            <p:cNvPr id="17" name="Straight Arrow Connector 16">
              <a:extLst>
                <a:ext uri="{FF2B5EF4-FFF2-40B4-BE49-F238E27FC236}">
                  <a16:creationId xmlns:a16="http://schemas.microsoft.com/office/drawing/2014/main" id="{88C149A0-550B-483E-98DC-32C0B2838B76}"/>
                </a:ext>
              </a:extLst>
            </p:cNvPr>
            <p:cNvCxnSpPr>
              <a:cxnSpLocks/>
            </p:cNvCxnSpPr>
            <p:nvPr/>
          </p:nvCxnSpPr>
          <p:spPr>
            <a:xfrm flipH="1">
              <a:off x="8106491" y="2321624"/>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22" name="Rectangle 21">
            <a:extLst>
              <a:ext uri="{FF2B5EF4-FFF2-40B4-BE49-F238E27FC236}">
                <a16:creationId xmlns:a16="http://schemas.microsoft.com/office/drawing/2014/main" id="{6D32A422-B036-475C-AB6D-BCB3DD8B3A03}"/>
              </a:ext>
            </a:extLst>
          </p:cNvPr>
          <p:cNvSpPr/>
          <p:nvPr/>
        </p:nvSpPr>
        <p:spPr>
          <a:xfrm>
            <a:off x="8347887" y="6064003"/>
            <a:ext cx="993156" cy="3161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ED06894-DF1D-42E4-8B95-634CB7F402ED}"/>
              </a:ext>
            </a:extLst>
          </p:cNvPr>
          <p:cNvSpPr/>
          <p:nvPr/>
        </p:nvSpPr>
        <p:spPr>
          <a:xfrm>
            <a:off x="4418330" y="1406610"/>
            <a:ext cx="1184988" cy="3158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D078CDA-C96E-4CBC-BA3E-0A2D938CCAAB}"/>
              </a:ext>
            </a:extLst>
          </p:cNvPr>
          <p:cNvSpPr/>
          <p:nvPr/>
        </p:nvSpPr>
        <p:spPr>
          <a:xfrm>
            <a:off x="6530713" y="1024020"/>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rgbClr val="002060"/>
                </a:solidFill>
              </a:rPr>
              <a:t>1</a:t>
            </a:r>
          </a:p>
        </p:txBody>
      </p:sp>
      <p:cxnSp>
        <p:nvCxnSpPr>
          <p:cNvPr id="25" name="Straight Arrow Connector 24">
            <a:extLst>
              <a:ext uri="{FF2B5EF4-FFF2-40B4-BE49-F238E27FC236}">
                <a16:creationId xmlns:a16="http://schemas.microsoft.com/office/drawing/2014/main" id="{FC0527FE-5E64-412E-8F7D-AA29C7AABF29}"/>
              </a:ext>
            </a:extLst>
          </p:cNvPr>
          <p:cNvCxnSpPr>
            <a:cxnSpLocks/>
          </p:cNvCxnSpPr>
          <p:nvPr/>
        </p:nvCxnSpPr>
        <p:spPr>
          <a:xfrm flipH="1">
            <a:off x="5548290" y="1406611"/>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7" name="Oval 26">
            <a:extLst>
              <a:ext uri="{FF2B5EF4-FFF2-40B4-BE49-F238E27FC236}">
                <a16:creationId xmlns:a16="http://schemas.microsoft.com/office/drawing/2014/main" id="{E24A89FB-A907-48DA-AB30-792ACCEE24CA}"/>
              </a:ext>
            </a:extLst>
          </p:cNvPr>
          <p:cNvSpPr/>
          <p:nvPr/>
        </p:nvSpPr>
        <p:spPr>
          <a:xfrm>
            <a:off x="9838438" y="5268216"/>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rgbClr val="002060"/>
                </a:solidFill>
              </a:rPr>
              <a:t>3</a:t>
            </a:r>
            <a:endParaRPr lang="en-US" dirty="0">
              <a:solidFill>
                <a:srgbClr val="002060"/>
              </a:solidFill>
            </a:endParaRPr>
          </a:p>
        </p:txBody>
      </p:sp>
      <p:cxnSp>
        <p:nvCxnSpPr>
          <p:cNvPr id="28" name="Straight Arrow Connector 27">
            <a:extLst>
              <a:ext uri="{FF2B5EF4-FFF2-40B4-BE49-F238E27FC236}">
                <a16:creationId xmlns:a16="http://schemas.microsoft.com/office/drawing/2014/main" id="{88C149A0-550B-483E-98DC-32C0B2838B76}"/>
              </a:ext>
            </a:extLst>
          </p:cNvPr>
          <p:cNvCxnSpPr>
            <a:cxnSpLocks/>
            <a:stCxn id="27" idx="3"/>
          </p:cNvCxnSpPr>
          <p:nvPr/>
        </p:nvCxnSpPr>
        <p:spPr>
          <a:xfrm flipH="1">
            <a:off x="9341043" y="5773008"/>
            <a:ext cx="590313" cy="31763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252979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11</a:t>
            </a:fld>
            <a:endParaRPr lang="en-US" dirty="0"/>
          </a:p>
        </p:txBody>
      </p:sp>
      <p:grpSp>
        <p:nvGrpSpPr>
          <p:cNvPr id="6" name="Group 5">
            <a:extLst>
              <a:ext uri="{FF2B5EF4-FFF2-40B4-BE49-F238E27FC236}">
                <a16:creationId xmlns:a16="http://schemas.microsoft.com/office/drawing/2014/main" id="{E5D5DC75-C1ED-4D9A-A16B-BAE4F9C0269B}"/>
              </a:ext>
            </a:extLst>
          </p:cNvPr>
          <p:cNvGrpSpPr/>
          <p:nvPr/>
        </p:nvGrpSpPr>
        <p:grpSpPr>
          <a:xfrm>
            <a:off x="2112739" y="1215307"/>
            <a:ext cx="8803399" cy="5189670"/>
            <a:chOff x="2112739" y="1215307"/>
            <a:chExt cx="8803399" cy="5189670"/>
          </a:xfrm>
        </p:grpSpPr>
        <p:pic>
          <p:nvPicPr>
            <p:cNvPr id="3" name="Picture 2">
              <a:extLst>
                <a:ext uri="{FF2B5EF4-FFF2-40B4-BE49-F238E27FC236}">
                  <a16:creationId xmlns:a16="http://schemas.microsoft.com/office/drawing/2014/main" id="{BA060FB3-961D-4466-9274-0EC9DAD1077F}"/>
                </a:ext>
              </a:extLst>
            </p:cNvPr>
            <p:cNvPicPr>
              <a:picLocks noChangeAspect="1"/>
            </p:cNvPicPr>
            <p:nvPr/>
          </p:nvPicPr>
          <p:blipFill>
            <a:blip r:embed="rId2"/>
            <a:stretch>
              <a:fillRect/>
            </a:stretch>
          </p:blipFill>
          <p:spPr>
            <a:xfrm>
              <a:off x="2112739" y="1215307"/>
              <a:ext cx="7750212" cy="5189670"/>
            </a:xfrm>
            <a:prstGeom prst="rect">
              <a:avLst/>
            </a:prstGeom>
          </p:spPr>
        </p:pic>
        <p:sp>
          <p:nvSpPr>
            <p:cNvPr id="23" name="Rectangle 22">
              <a:extLst>
                <a:ext uri="{FF2B5EF4-FFF2-40B4-BE49-F238E27FC236}">
                  <a16:creationId xmlns:a16="http://schemas.microsoft.com/office/drawing/2014/main" id="{7B05B4E5-ADC3-42AE-875E-A53C96D26AFC}"/>
                </a:ext>
              </a:extLst>
            </p:cNvPr>
            <p:cNvSpPr/>
            <p:nvPr/>
          </p:nvSpPr>
          <p:spPr>
            <a:xfrm>
              <a:off x="8897784" y="6055375"/>
              <a:ext cx="993156" cy="3161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E28F931F-89D1-4C09-A4DD-E8DC578E9CD1}"/>
                </a:ext>
              </a:extLst>
            </p:cNvPr>
            <p:cNvGrpSpPr/>
            <p:nvPr/>
          </p:nvGrpSpPr>
          <p:grpSpPr>
            <a:xfrm>
              <a:off x="2112739" y="2039759"/>
              <a:ext cx="5325844" cy="1440856"/>
              <a:chOff x="4693519" y="2171132"/>
              <a:chExt cx="5325844" cy="1440856"/>
            </a:xfrm>
          </p:grpSpPr>
          <p:sp>
            <p:nvSpPr>
              <p:cNvPr id="25" name="Rectangle 24">
                <a:extLst>
                  <a:ext uri="{FF2B5EF4-FFF2-40B4-BE49-F238E27FC236}">
                    <a16:creationId xmlns:a16="http://schemas.microsoft.com/office/drawing/2014/main" id="{756AF21B-A991-4566-9731-1A712165F2E0}"/>
                  </a:ext>
                </a:extLst>
              </p:cNvPr>
              <p:cNvSpPr/>
              <p:nvPr/>
            </p:nvSpPr>
            <p:spPr>
              <a:xfrm>
                <a:off x="4693519" y="2559807"/>
                <a:ext cx="3717870" cy="10521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C70CA32-00FA-4F48-A878-B60214BB8410}"/>
                  </a:ext>
                </a:extLst>
              </p:cNvPr>
              <p:cNvSpPr/>
              <p:nvPr/>
            </p:nvSpPr>
            <p:spPr>
              <a:xfrm>
                <a:off x="9384881" y="2171132"/>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27" name="Straight Arrow Connector 26">
                <a:extLst>
                  <a:ext uri="{FF2B5EF4-FFF2-40B4-BE49-F238E27FC236}">
                    <a16:creationId xmlns:a16="http://schemas.microsoft.com/office/drawing/2014/main" id="{6B2C06A7-5F72-4407-A5E0-7D5141F17E81}"/>
                  </a:ext>
                </a:extLst>
              </p:cNvPr>
              <p:cNvCxnSpPr>
                <a:cxnSpLocks/>
              </p:cNvCxnSpPr>
              <p:nvPr/>
            </p:nvCxnSpPr>
            <p:spPr>
              <a:xfrm flipH="1">
                <a:off x="8411389" y="2577263"/>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28" name="Oval 27">
              <a:extLst>
                <a:ext uri="{FF2B5EF4-FFF2-40B4-BE49-F238E27FC236}">
                  <a16:creationId xmlns:a16="http://schemas.microsoft.com/office/drawing/2014/main" id="{B4B4205F-F361-4925-A7BB-3217EDB9F3FE}"/>
                </a:ext>
              </a:extLst>
            </p:cNvPr>
            <p:cNvSpPr/>
            <p:nvPr/>
          </p:nvSpPr>
          <p:spPr>
            <a:xfrm>
              <a:off x="10281656" y="5424646"/>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cxnSp>
          <p:nvCxnSpPr>
            <p:cNvPr id="29" name="Straight Arrow Connector 28">
              <a:extLst>
                <a:ext uri="{FF2B5EF4-FFF2-40B4-BE49-F238E27FC236}">
                  <a16:creationId xmlns:a16="http://schemas.microsoft.com/office/drawing/2014/main" id="{A94E6D3E-5B16-47DD-B2BC-F9860F580D7C}"/>
                </a:ext>
              </a:extLst>
            </p:cNvPr>
            <p:cNvCxnSpPr>
              <a:cxnSpLocks/>
            </p:cNvCxnSpPr>
            <p:nvPr/>
          </p:nvCxnSpPr>
          <p:spPr>
            <a:xfrm flipH="1">
              <a:off x="9299233" y="5807237"/>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30" name="Rectangle 1">
            <a:extLst>
              <a:ext uri="{FF2B5EF4-FFF2-40B4-BE49-F238E27FC236}">
                <a16:creationId xmlns:a16="http://schemas.microsoft.com/office/drawing/2014/main" id="{FA08EAF1-4F8E-4145-8BF7-4A427B58287E}"/>
              </a:ext>
            </a:extLst>
          </p:cNvPr>
          <p:cNvSpPr>
            <a:spLocks noChangeArrowheads="1"/>
          </p:cNvSpPr>
          <p:nvPr/>
        </p:nvSpPr>
        <p:spPr bwMode="auto">
          <a:xfrm>
            <a:off x="291921" y="691128"/>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2. Fill out </a:t>
            </a:r>
            <a:r>
              <a:rPr lang="en-US" altLang="en-US" sz="2600" b="1">
                <a:latin typeface="+mj-lt"/>
              </a:rPr>
              <a:t>Project name</a:t>
            </a:r>
            <a:r>
              <a:rPr lang="en-US" altLang="en-US" sz="2600">
                <a:latin typeface="+mj-lt"/>
              </a:rPr>
              <a:t>: MyWPFApp and </a:t>
            </a:r>
            <a:r>
              <a:rPr lang="en-US" altLang="en-US" sz="2600" b="1">
                <a:latin typeface="+mj-lt"/>
              </a:rPr>
              <a:t>Location</a:t>
            </a:r>
            <a:r>
              <a:rPr lang="en-US" altLang="en-US" sz="2600">
                <a:latin typeface="+mj-lt"/>
              </a:rPr>
              <a:t> then click </a:t>
            </a:r>
            <a:r>
              <a:rPr lang="en-US" altLang="en-US" sz="2600" b="1">
                <a:latin typeface="+mj-lt"/>
              </a:rPr>
              <a:t>Next</a:t>
            </a:r>
          </a:p>
        </p:txBody>
      </p:sp>
    </p:spTree>
    <p:extLst>
      <p:ext uri="{BB962C8B-B14F-4D97-AF65-F5344CB8AC3E}">
        <p14:creationId xmlns:p14="http://schemas.microsoft.com/office/powerpoint/2010/main" val="124803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44841" y="1238765"/>
            <a:ext cx="7584623" cy="5110619"/>
          </a:xfrm>
          <a:prstGeom prst="rect">
            <a:avLst/>
          </a:prstGeom>
        </p:spPr>
      </p:pic>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14" name="Rectangle 1">
            <a:extLst>
              <a:ext uri="{FF2B5EF4-FFF2-40B4-BE49-F238E27FC236}">
                <a16:creationId xmlns:a16="http://schemas.microsoft.com/office/drawing/2014/main" id="{5C0BF497-A163-4549-BB99-09A20B32E676}"/>
              </a:ext>
            </a:extLst>
          </p:cNvPr>
          <p:cNvSpPr>
            <a:spLocks noChangeArrowheads="1"/>
          </p:cNvSpPr>
          <p:nvPr/>
        </p:nvSpPr>
        <p:spPr bwMode="auto">
          <a:xfrm>
            <a:off x="291921" y="705951"/>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dirty="0">
                <a:latin typeface="+mj-lt"/>
              </a:rPr>
              <a:t>3. Choose </a:t>
            </a:r>
            <a:r>
              <a:rPr lang="en-US" altLang="en-US" sz="2600" b="1" dirty="0">
                <a:latin typeface="+mj-lt"/>
              </a:rPr>
              <a:t>Target Framework</a:t>
            </a:r>
            <a:r>
              <a:rPr lang="en-US" altLang="en-US" sz="2600" dirty="0">
                <a:latin typeface="+mj-lt"/>
              </a:rPr>
              <a:t>: .NET </a:t>
            </a:r>
            <a:r>
              <a:rPr lang="en-US" altLang="en-US" sz="2600" dirty="0" smtClean="0">
                <a:latin typeface="+mj-lt"/>
              </a:rPr>
              <a:t>8 </a:t>
            </a:r>
            <a:r>
              <a:rPr lang="en-US" altLang="en-US" sz="2600" dirty="0">
                <a:latin typeface="+mj-lt"/>
              </a:rPr>
              <a:t>then click </a:t>
            </a:r>
            <a:r>
              <a:rPr lang="en-US" altLang="en-US" sz="2600" b="1" dirty="0">
                <a:latin typeface="+mj-lt"/>
              </a:rPr>
              <a:t>Create</a:t>
            </a:r>
          </a:p>
        </p:txBody>
      </p:sp>
      <p:sp>
        <p:nvSpPr>
          <p:cNvPr id="17" name="Rectangle 16">
            <a:extLst>
              <a:ext uri="{FF2B5EF4-FFF2-40B4-BE49-F238E27FC236}">
                <a16:creationId xmlns:a16="http://schemas.microsoft.com/office/drawing/2014/main" id="{D42B8213-AF35-4047-A7D7-0269E330F8AB}"/>
              </a:ext>
            </a:extLst>
          </p:cNvPr>
          <p:cNvSpPr/>
          <p:nvPr/>
        </p:nvSpPr>
        <p:spPr>
          <a:xfrm>
            <a:off x="8378456" y="6033255"/>
            <a:ext cx="851953" cy="3161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1346A47-F75F-49E8-9EFD-ADD5A1703EE2}"/>
              </a:ext>
            </a:extLst>
          </p:cNvPr>
          <p:cNvSpPr/>
          <p:nvPr/>
        </p:nvSpPr>
        <p:spPr>
          <a:xfrm>
            <a:off x="10212832" y="5493471"/>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7</a:t>
            </a:r>
          </a:p>
        </p:txBody>
      </p:sp>
      <p:cxnSp>
        <p:nvCxnSpPr>
          <p:cNvPr id="19" name="Straight Arrow Connector 18">
            <a:extLst>
              <a:ext uri="{FF2B5EF4-FFF2-40B4-BE49-F238E27FC236}">
                <a16:creationId xmlns:a16="http://schemas.microsoft.com/office/drawing/2014/main" id="{D1D56D75-5231-499F-84A0-6C0842F37A04}"/>
              </a:ext>
            </a:extLst>
          </p:cNvPr>
          <p:cNvCxnSpPr>
            <a:cxnSpLocks/>
          </p:cNvCxnSpPr>
          <p:nvPr/>
        </p:nvCxnSpPr>
        <p:spPr>
          <a:xfrm flipH="1">
            <a:off x="9230409" y="5876062"/>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2" name="Rectangle 31">
            <a:extLst>
              <a:ext uri="{FF2B5EF4-FFF2-40B4-BE49-F238E27FC236}">
                <a16:creationId xmlns:a16="http://schemas.microsoft.com/office/drawing/2014/main" id="{653010C2-0EE2-4F9C-8A51-6C101DE8F725}"/>
              </a:ext>
            </a:extLst>
          </p:cNvPr>
          <p:cNvSpPr/>
          <p:nvPr/>
        </p:nvSpPr>
        <p:spPr>
          <a:xfrm>
            <a:off x="1819283" y="2189721"/>
            <a:ext cx="3717870" cy="58537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628E9B8-4790-4146-A059-E3CAEA4A0B73}"/>
              </a:ext>
            </a:extLst>
          </p:cNvPr>
          <p:cNvSpPr/>
          <p:nvPr/>
        </p:nvSpPr>
        <p:spPr>
          <a:xfrm>
            <a:off x="6607454" y="1929045"/>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34" name="Straight Arrow Connector 33">
            <a:extLst>
              <a:ext uri="{FF2B5EF4-FFF2-40B4-BE49-F238E27FC236}">
                <a16:creationId xmlns:a16="http://schemas.microsoft.com/office/drawing/2014/main" id="{E821E59C-7C8D-4413-A20C-AF214FCF0C87}"/>
              </a:ext>
            </a:extLst>
          </p:cNvPr>
          <p:cNvCxnSpPr>
            <a:cxnSpLocks/>
          </p:cNvCxnSpPr>
          <p:nvPr/>
        </p:nvCxnSpPr>
        <p:spPr>
          <a:xfrm flipH="1">
            <a:off x="5537153" y="2315512"/>
            <a:ext cx="1089965" cy="20493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931428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14" name="Rectangle 1">
            <a:extLst>
              <a:ext uri="{FF2B5EF4-FFF2-40B4-BE49-F238E27FC236}">
                <a16:creationId xmlns:a16="http://schemas.microsoft.com/office/drawing/2014/main" id="{5C0BF497-A163-4549-BB99-09A20B32E676}"/>
              </a:ext>
            </a:extLst>
          </p:cNvPr>
          <p:cNvSpPr>
            <a:spLocks noChangeArrowheads="1"/>
          </p:cNvSpPr>
          <p:nvPr/>
        </p:nvSpPr>
        <p:spPr bwMode="auto">
          <a:xfrm>
            <a:off x="291921" y="705951"/>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4. Run the project</a:t>
            </a:r>
            <a:endParaRPr lang="en-US" altLang="en-US" sz="2600" b="1">
              <a:latin typeface="+mj-lt"/>
            </a:endParaRPr>
          </a:p>
        </p:txBody>
      </p:sp>
      <p:pic>
        <p:nvPicPr>
          <p:cNvPr id="2" name="Picture 1"/>
          <p:cNvPicPr>
            <a:picLocks noChangeAspect="1"/>
          </p:cNvPicPr>
          <p:nvPr/>
        </p:nvPicPr>
        <p:blipFill>
          <a:blip r:embed="rId2"/>
          <a:stretch>
            <a:fillRect/>
          </a:stretch>
        </p:blipFill>
        <p:spPr>
          <a:xfrm>
            <a:off x="8061157" y="1343867"/>
            <a:ext cx="3993005" cy="2366895"/>
          </a:xfrm>
          <a:prstGeom prst="rect">
            <a:avLst/>
          </a:prstGeom>
        </p:spPr>
      </p:pic>
      <p:pic>
        <p:nvPicPr>
          <p:cNvPr id="6" name="Picture 5"/>
          <p:cNvPicPr>
            <a:picLocks noChangeAspect="1"/>
          </p:cNvPicPr>
          <p:nvPr/>
        </p:nvPicPr>
        <p:blipFill>
          <a:blip r:embed="rId3"/>
          <a:stretch>
            <a:fillRect/>
          </a:stretch>
        </p:blipFill>
        <p:spPr>
          <a:xfrm>
            <a:off x="291921" y="1343867"/>
            <a:ext cx="7707935" cy="4791119"/>
          </a:xfrm>
          <a:prstGeom prst="rect">
            <a:avLst/>
          </a:prstGeom>
        </p:spPr>
      </p:pic>
    </p:spTree>
    <p:extLst>
      <p:ext uri="{BB962C8B-B14F-4D97-AF65-F5344CB8AC3E}">
        <p14:creationId xmlns:p14="http://schemas.microsoft.com/office/powerpoint/2010/main" val="318633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273" y="2241458"/>
            <a:ext cx="1064029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Demo 02: Worker Service and Web API</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0270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6" name="Title 1">
            <a:extLst>
              <a:ext uri="{FF2B5EF4-FFF2-40B4-BE49-F238E27FC236}">
                <a16:creationId xmlns:a16="http://schemas.microsoft.com/office/drawing/2014/main" id="{A00B6F82-0CB2-44C4-84C5-7F1BF2949F94}"/>
              </a:ext>
            </a:extLst>
          </p:cNvPr>
          <p:cNvSpPr>
            <a:spLocks noGrp="1"/>
          </p:cNvSpPr>
          <p:nvPr>
            <p:ph type="title"/>
          </p:nvPr>
        </p:nvSpPr>
        <p:spPr>
          <a:xfrm>
            <a:off x="396764" y="720006"/>
            <a:ext cx="11154104" cy="575433"/>
          </a:xfrm>
        </p:spPr>
        <p:txBody>
          <a:bodyPr>
            <a:noAutofit/>
          </a:bodyPr>
          <a:lstStyle/>
          <a:p>
            <a:r>
              <a:rPr lang="en-US" sz="4000" b="1"/>
              <a:t>Worker Service Demo-02</a:t>
            </a:r>
            <a:endParaRPr lang="en-US" sz="4000" b="1" dirty="0"/>
          </a:p>
        </p:txBody>
      </p:sp>
      <p:sp>
        <p:nvSpPr>
          <p:cNvPr id="7" name="TextBox 6">
            <a:extLst>
              <a:ext uri="{FF2B5EF4-FFF2-40B4-BE49-F238E27FC236}">
                <a16:creationId xmlns:a16="http://schemas.microsoft.com/office/drawing/2014/main" id="{38695EE1-4A39-4CE6-B143-0B23F5632666}"/>
              </a:ext>
            </a:extLst>
          </p:cNvPr>
          <p:cNvSpPr txBox="1"/>
          <p:nvPr/>
        </p:nvSpPr>
        <p:spPr>
          <a:xfrm>
            <a:off x="-67386" y="1344601"/>
            <a:ext cx="11933905" cy="169277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dirty="0">
                <a:solidFill>
                  <a:srgbClr val="111111"/>
                </a:solidFill>
                <a:latin typeface="+mj-lt"/>
              </a:rPr>
              <a:t>Create a background task that use </a:t>
            </a:r>
            <a:r>
              <a:rPr lang="en-US" sz="2600" dirty="0" err="1">
                <a:solidFill>
                  <a:srgbClr val="111111"/>
                </a:solidFill>
                <a:latin typeface="+mj-lt"/>
              </a:rPr>
              <a:t>HttpClient</a:t>
            </a:r>
            <a:r>
              <a:rPr lang="en-US" sz="2600" dirty="0">
                <a:solidFill>
                  <a:srgbClr val="111111"/>
                </a:solidFill>
                <a:latin typeface="+mj-lt"/>
              </a:rPr>
              <a:t> to call a API service to retrieve the current exchange rate between various currencies, and print the </a:t>
            </a:r>
            <a:r>
              <a:rPr lang="en-US" sz="2600" dirty="0" smtClean="0">
                <a:solidFill>
                  <a:srgbClr val="111111"/>
                </a:solidFill>
                <a:latin typeface="+mj-lt"/>
              </a:rPr>
              <a:t>result</a:t>
            </a:r>
          </a:p>
          <a:p>
            <a:pPr marL="342900" indent="-342900" algn="just">
              <a:buClr>
                <a:srgbClr val="973735"/>
              </a:buClr>
              <a:buSzPct val="50000"/>
              <a:buFont typeface="Wingdings" pitchFamily="2" charset="2"/>
              <a:buChar char="u"/>
              <a:tabLst>
                <a:tab pos="241300" algn="l"/>
              </a:tabLst>
              <a:defRPr/>
            </a:pPr>
            <a:endParaRPr lang="en-US" sz="2600" dirty="0">
              <a:solidFill>
                <a:srgbClr val="111111"/>
              </a:solidFill>
              <a:latin typeface="+mj-lt"/>
            </a:endParaRPr>
          </a:p>
          <a:p>
            <a:pPr marL="342900" indent="-342900" algn="just">
              <a:buClr>
                <a:srgbClr val="973735"/>
              </a:buClr>
              <a:buSzPct val="50000"/>
              <a:buFont typeface="Wingdings" pitchFamily="2" charset="2"/>
              <a:buChar char="u"/>
              <a:tabLst>
                <a:tab pos="241300" algn="l"/>
              </a:tabLst>
              <a:defRPr/>
            </a:pPr>
            <a:endParaRPr lang="en-US" sz="2600" dirty="0">
              <a:solidFill>
                <a:srgbClr val="111111"/>
              </a:solidFill>
              <a:latin typeface="+mj-lt"/>
            </a:endParaRPr>
          </a:p>
        </p:txBody>
      </p:sp>
      <p:sp>
        <p:nvSpPr>
          <p:cNvPr id="8" name="Rectangle 1">
            <a:extLst>
              <a:ext uri="{FF2B5EF4-FFF2-40B4-BE49-F238E27FC236}">
                <a16:creationId xmlns:a16="http://schemas.microsoft.com/office/drawing/2014/main" id="{BC5D1E99-E007-454B-AB28-B78CC2BD56FD}"/>
              </a:ext>
            </a:extLst>
          </p:cNvPr>
          <p:cNvSpPr>
            <a:spLocks noChangeArrowheads="1"/>
          </p:cNvSpPr>
          <p:nvPr/>
        </p:nvSpPr>
        <p:spPr bwMode="auto">
          <a:xfrm>
            <a:off x="250257" y="2254215"/>
            <a:ext cx="1184342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tab pos="225425" algn="l"/>
              </a:tabLst>
              <a:defRPr/>
            </a:pPr>
            <a:r>
              <a:rPr lang="en-US" altLang="en-US" sz="2200" dirty="0">
                <a:latin typeface="+mj-lt"/>
              </a:rPr>
              <a:t>1.Open the Visual Studio.NET then create ASP.NET Web API Project named </a:t>
            </a:r>
            <a:r>
              <a:rPr lang="en-US" altLang="en-US" sz="2200" b="1" dirty="0" err="1">
                <a:latin typeface="+mj-lt"/>
              </a:rPr>
              <a:t>E</a:t>
            </a:r>
            <a:r>
              <a:rPr lang="en-US" sz="2200" b="1" dirty="0" err="1">
                <a:solidFill>
                  <a:srgbClr val="111111"/>
                </a:solidFill>
                <a:latin typeface="+mj-lt"/>
              </a:rPr>
              <a:t>xchangeRateService</a:t>
            </a:r>
            <a:endParaRPr lang="en-US" altLang="en-US" sz="2200" b="1" dirty="0">
              <a:latin typeface="+mj-lt"/>
            </a:endParaRPr>
          </a:p>
        </p:txBody>
      </p:sp>
      <p:grpSp>
        <p:nvGrpSpPr>
          <p:cNvPr id="31" name="Group 30">
            <a:extLst>
              <a:ext uri="{FF2B5EF4-FFF2-40B4-BE49-F238E27FC236}">
                <a16:creationId xmlns:a16="http://schemas.microsoft.com/office/drawing/2014/main" id="{61363EC8-4C82-40B4-8B27-257E0FBE8090}"/>
              </a:ext>
            </a:extLst>
          </p:cNvPr>
          <p:cNvGrpSpPr/>
          <p:nvPr/>
        </p:nvGrpSpPr>
        <p:grpSpPr>
          <a:xfrm>
            <a:off x="2464066" y="3153887"/>
            <a:ext cx="7197281" cy="3286543"/>
            <a:chOff x="2078791" y="2892034"/>
            <a:chExt cx="7582557" cy="3568718"/>
          </a:xfrm>
        </p:grpSpPr>
        <p:pic>
          <p:nvPicPr>
            <p:cNvPr id="25" name="Picture 24">
              <a:extLst>
                <a:ext uri="{FF2B5EF4-FFF2-40B4-BE49-F238E27FC236}">
                  <a16:creationId xmlns:a16="http://schemas.microsoft.com/office/drawing/2014/main" id="{97219403-1B5C-4BCF-935B-BACB78495A69}"/>
                </a:ext>
              </a:extLst>
            </p:cNvPr>
            <p:cNvPicPr>
              <a:picLocks noChangeAspect="1"/>
            </p:cNvPicPr>
            <p:nvPr/>
          </p:nvPicPr>
          <p:blipFill>
            <a:blip r:embed="rId2"/>
            <a:stretch>
              <a:fillRect/>
            </a:stretch>
          </p:blipFill>
          <p:spPr>
            <a:xfrm>
              <a:off x="2078791" y="2892034"/>
              <a:ext cx="7582557" cy="3482642"/>
            </a:xfrm>
            <a:prstGeom prst="rect">
              <a:avLst/>
            </a:prstGeom>
          </p:spPr>
        </p:pic>
        <p:pic>
          <p:nvPicPr>
            <p:cNvPr id="30" name="Picture 29">
              <a:extLst>
                <a:ext uri="{FF2B5EF4-FFF2-40B4-BE49-F238E27FC236}">
                  <a16:creationId xmlns:a16="http://schemas.microsoft.com/office/drawing/2014/main" id="{2E7092C0-947C-4531-906F-AA4B7A488EDC}"/>
                </a:ext>
              </a:extLst>
            </p:cNvPr>
            <p:cNvPicPr>
              <a:picLocks noChangeAspect="1"/>
            </p:cNvPicPr>
            <p:nvPr/>
          </p:nvPicPr>
          <p:blipFill>
            <a:blip r:embed="rId3"/>
            <a:stretch>
              <a:fillRect/>
            </a:stretch>
          </p:blipFill>
          <p:spPr>
            <a:xfrm>
              <a:off x="8655421" y="6018754"/>
              <a:ext cx="1005927" cy="441998"/>
            </a:xfrm>
            <a:prstGeom prst="rect">
              <a:avLst/>
            </a:prstGeom>
          </p:spPr>
        </p:pic>
      </p:grpSp>
      <p:grpSp>
        <p:nvGrpSpPr>
          <p:cNvPr id="32" name="Group 31">
            <a:extLst>
              <a:ext uri="{FF2B5EF4-FFF2-40B4-BE49-F238E27FC236}">
                <a16:creationId xmlns:a16="http://schemas.microsoft.com/office/drawing/2014/main" id="{BCF2A2B7-50B1-48A5-AE56-3F76A3631E5E}"/>
              </a:ext>
            </a:extLst>
          </p:cNvPr>
          <p:cNvGrpSpPr/>
          <p:nvPr/>
        </p:nvGrpSpPr>
        <p:grpSpPr>
          <a:xfrm>
            <a:off x="8852895" y="3924136"/>
            <a:ext cx="1616905" cy="600571"/>
            <a:chOff x="8686060" y="4903128"/>
            <a:chExt cx="1616905" cy="600571"/>
          </a:xfrm>
        </p:grpSpPr>
        <p:sp>
          <p:nvSpPr>
            <p:cNvPr id="33" name="Oval 32">
              <a:extLst>
                <a:ext uri="{FF2B5EF4-FFF2-40B4-BE49-F238E27FC236}">
                  <a16:creationId xmlns:a16="http://schemas.microsoft.com/office/drawing/2014/main" id="{5D5085CA-46C6-4B2A-B6BF-B1C4642EF433}"/>
                </a:ext>
              </a:extLst>
            </p:cNvPr>
            <p:cNvSpPr/>
            <p:nvPr/>
          </p:nvSpPr>
          <p:spPr>
            <a:xfrm>
              <a:off x="9668483" y="4903128"/>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34" name="Straight Arrow Connector 33">
              <a:extLst>
                <a:ext uri="{FF2B5EF4-FFF2-40B4-BE49-F238E27FC236}">
                  <a16:creationId xmlns:a16="http://schemas.microsoft.com/office/drawing/2014/main" id="{697B863F-3185-4038-8AAC-B5C4A22CCA08}"/>
                </a:ext>
              </a:extLst>
            </p:cNvPr>
            <p:cNvCxnSpPr>
              <a:cxnSpLocks/>
            </p:cNvCxnSpPr>
            <p:nvPr/>
          </p:nvCxnSpPr>
          <p:spPr>
            <a:xfrm flipH="1">
              <a:off x="8686060" y="5285719"/>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9" name="Group 38">
            <a:extLst>
              <a:ext uri="{FF2B5EF4-FFF2-40B4-BE49-F238E27FC236}">
                <a16:creationId xmlns:a16="http://schemas.microsoft.com/office/drawing/2014/main" id="{05534295-D79F-4901-94EC-96A168904DF9}"/>
              </a:ext>
            </a:extLst>
          </p:cNvPr>
          <p:cNvGrpSpPr/>
          <p:nvPr/>
        </p:nvGrpSpPr>
        <p:grpSpPr>
          <a:xfrm>
            <a:off x="8715963" y="5607774"/>
            <a:ext cx="2562289" cy="792388"/>
            <a:chOff x="8715963" y="5607774"/>
            <a:chExt cx="2562289" cy="792388"/>
          </a:xfrm>
        </p:grpSpPr>
        <p:sp>
          <p:nvSpPr>
            <p:cNvPr id="35" name="Rectangle 34">
              <a:extLst>
                <a:ext uri="{FF2B5EF4-FFF2-40B4-BE49-F238E27FC236}">
                  <a16:creationId xmlns:a16="http://schemas.microsoft.com/office/drawing/2014/main" id="{47ADDDAD-8985-4F65-AE0E-B47F935A72CC}"/>
                </a:ext>
              </a:extLst>
            </p:cNvPr>
            <p:cNvSpPr/>
            <p:nvPr/>
          </p:nvSpPr>
          <p:spPr>
            <a:xfrm>
              <a:off x="8715963" y="6066689"/>
              <a:ext cx="1005928" cy="3334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3498C340-990F-4B8D-B925-8E9AD0EFB489}"/>
                </a:ext>
              </a:extLst>
            </p:cNvPr>
            <p:cNvGrpSpPr/>
            <p:nvPr/>
          </p:nvGrpSpPr>
          <p:grpSpPr>
            <a:xfrm>
              <a:off x="9661347" y="5607774"/>
              <a:ext cx="1616905" cy="600571"/>
              <a:chOff x="9075826" y="4796684"/>
              <a:chExt cx="1616905" cy="600571"/>
            </a:xfrm>
          </p:grpSpPr>
          <p:sp>
            <p:nvSpPr>
              <p:cNvPr id="37" name="Oval 36">
                <a:extLst>
                  <a:ext uri="{FF2B5EF4-FFF2-40B4-BE49-F238E27FC236}">
                    <a16:creationId xmlns:a16="http://schemas.microsoft.com/office/drawing/2014/main" id="{F60E442D-BDEF-4622-ACD3-146448AD800C}"/>
                  </a:ext>
                </a:extLst>
              </p:cNvPr>
              <p:cNvSpPr/>
              <p:nvPr/>
            </p:nvSpPr>
            <p:spPr>
              <a:xfrm>
                <a:off x="10058249" y="4796684"/>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38" name="Straight Arrow Connector 37">
                <a:extLst>
                  <a:ext uri="{FF2B5EF4-FFF2-40B4-BE49-F238E27FC236}">
                    <a16:creationId xmlns:a16="http://schemas.microsoft.com/office/drawing/2014/main" id="{FCC03D45-3A12-4370-92A1-52F3C8E676D1}"/>
                  </a:ext>
                </a:extLst>
              </p:cNvPr>
              <p:cNvCxnSpPr>
                <a:cxnSpLocks/>
              </p:cNvCxnSpPr>
              <p:nvPr/>
            </p:nvCxnSpPr>
            <p:spPr>
              <a:xfrm flipH="1">
                <a:off x="9075826" y="5179275"/>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spTree>
    <p:extLst>
      <p:ext uri="{BB962C8B-B14F-4D97-AF65-F5344CB8AC3E}">
        <p14:creationId xmlns:p14="http://schemas.microsoft.com/office/powerpoint/2010/main" val="3288247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38425" y="1388382"/>
            <a:ext cx="7237401" cy="4999374"/>
          </a:xfrm>
          <a:prstGeom prst="rect">
            <a:avLst/>
          </a:prstGeom>
        </p:spPr>
      </p:pic>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6" name="Title 1">
            <a:extLst>
              <a:ext uri="{FF2B5EF4-FFF2-40B4-BE49-F238E27FC236}">
                <a16:creationId xmlns:a16="http://schemas.microsoft.com/office/drawing/2014/main" id="{A00B6F82-0CB2-44C4-84C5-7F1BF2949F94}"/>
              </a:ext>
            </a:extLst>
          </p:cNvPr>
          <p:cNvSpPr>
            <a:spLocks noGrp="1"/>
          </p:cNvSpPr>
          <p:nvPr>
            <p:ph type="title"/>
          </p:nvPr>
        </p:nvSpPr>
        <p:spPr>
          <a:xfrm>
            <a:off x="396764" y="720006"/>
            <a:ext cx="11154104" cy="575433"/>
          </a:xfrm>
        </p:spPr>
        <p:txBody>
          <a:bodyPr>
            <a:noAutofit/>
          </a:bodyPr>
          <a:lstStyle/>
          <a:p>
            <a:r>
              <a:rPr lang="en-US" sz="4000" b="1"/>
              <a:t>Worker Service Demo-02</a:t>
            </a:r>
            <a:endParaRPr lang="en-US" sz="4000" b="1" dirty="0"/>
          </a:p>
        </p:txBody>
      </p:sp>
      <p:sp>
        <p:nvSpPr>
          <p:cNvPr id="15" name="Rectangle 14">
            <a:extLst>
              <a:ext uri="{FF2B5EF4-FFF2-40B4-BE49-F238E27FC236}">
                <a16:creationId xmlns:a16="http://schemas.microsoft.com/office/drawing/2014/main" id="{41017928-81E9-4F42-894D-F295B4E3E269}"/>
              </a:ext>
            </a:extLst>
          </p:cNvPr>
          <p:cNvSpPr/>
          <p:nvPr/>
        </p:nvSpPr>
        <p:spPr>
          <a:xfrm>
            <a:off x="1912458" y="1944303"/>
            <a:ext cx="3318304" cy="10491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2C8074B-0373-4150-B649-72B5395ECA6B}"/>
              </a:ext>
            </a:extLst>
          </p:cNvPr>
          <p:cNvSpPr/>
          <p:nvPr/>
        </p:nvSpPr>
        <p:spPr>
          <a:xfrm>
            <a:off x="8198123" y="6054283"/>
            <a:ext cx="877703" cy="3334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C59E343-EADD-4A3A-AB07-47DEC8E55780}"/>
              </a:ext>
            </a:extLst>
          </p:cNvPr>
          <p:cNvGrpSpPr/>
          <p:nvPr/>
        </p:nvGrpSpPr>
        <p:grpSpPr>
          <a:xfrm>
            <a:off x="5230762" y="2173179"/>
            <a:ext cx="2040149" cy="591401"/>
            <a:chOff x="5230762" y="2173179"/>
            <a:chExt cx="2040149" cy="591401"/>
          </a:xfrm>
        </p:grpSpPr>
        <p:sp>
          <p:nvSpPr>
            <p:cNvPr id="20" name="Oval 19">
              <a:extLst>
                <a:ext uri="{FF2B5EF4-FFF2-40B4-BE49-F238E27FC236}">
                  <a16:creationId xmlns:a16="http://schemas.microsoft.com/office/drawing/2014/main" id="{E60144C9-374C-4A17-B4B8-0E48EB7AAE0B}"/>
                </a:ext>
              </a:extLst>
            </p:cNvPr>
            <p:cNvSpPr/>
            <p:nvPr/>
          </p:nvSpPr>
          <p:spPr>
            <a:xfrm>
              <a:off x="6636429" y="2173179"/>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21" name="Straight Arrow Connector 20">
              <a:extLst>
                <a:ext uri="{FF2B5EF4-FFF2-40B4-BE49-F238E27FC236}">
                  <a16:creationId xmlns:a16="http://schemas.microsoft.com/office/drawing/2014/main" id="{D5B0DD43-DA98-496A-8E80-8AC51B6F2B60}"/>
                </a:ext>
              </a:extLst>
            </p:cNvPr>
            <p:cNvCxnSpPr>
              <a:cxnSpLocks/>
            </p:cNvCxnSpPr>
            <p:nvPr/>
          </p:nvCxnSpPr>
          <p:spPr>
            <a:xfrm flipH="1">
              <a:off x="5230762" y="2454442"/>
              <a:ext cx="1405667" cy="22138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3" name="Group 12">
            <a:extLst>
              <a:ext uri="{FF2B5EF4-FFF2-40B4-BE49-F238E27FC236}">
                <a16:creationId xmlns:a16="http://schemas.microsoft.com/office/drawing/2014/main" id="{C6E8FAA6-95C4-4E28-A231-5FB41E3C84B9}"/>
              </a:ext>
            </a:extLst>
          </p:cNvPr>
          <p:cNvGrpSpPr/>
          <p:nvPr/>
        </p:nvGrpSpPr>
        <p:grpSpPr>
          <a:xfrm>
            <a:off x="9075826" y="4796684"/>
            <a:ext cx="1616905" cy="1257599"/>
            <a:chOff x="9075826" y="4796684"/>
            <a:chExt cx="1616905" cy="1257599"/>
          </a:xfrm>
        </p:grpSpPr>
        <p:sp>
          <p:nvSpPr>
            <p:cNvPr id="22" name="Oval 21">
              <a:extLst>
                <a:ext uri="{FF2B5EF4-FFF2-40B4-BE49-F238E27FC236}">
                  <a16:creationId xmlns:a16="http://schemas.microsoft.com/office/drawing/2014/main" id="{F84638A0-66FE-4C8D-B512-023A2057555C}"/>
                </a:ext>
              </a:extLst>
            </p:cNvPr>
            <p:cNvSpPr/>
            <p:nvPr/>
          </p:nvSpPr>
          <p:spPr>
            <a:xfrm>
              <a:off x="10058249" y="4796684"/>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23" name="Straight Arrow Connector 22">
              <a:extLst>
                <a:ext uri="{FF2B5EF4-FFF2-40B4-BE49-F238E27FC236}">
                  <a16:creationId xmlns:a16="http://schemas.microsoft.com/office/drawing/2014/main" id="{1EC5DD54-334C-48B2-B42A-33C6CC697436}"/>
                </a:ext>
              </a:extLst>
            </p:cNvPr>
            <p:cNvCxnSpPr>
              <a:cxnSpLocks/>
            </p:cNvCxnSpPr>
            <p:nvPr/>
          </p:nvCxnSpPr>
          <p:spPr>
            <a:xfrm flipH="1">
              <a:off x="9075826" y="5179275"/>
              <a:ext cx="993156" cy="87500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2565166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03671" y="1294481"/>
            <a:ext cx="7518814" cy="5187176"/>
          </a:xfrm>
          <a:prstGeom prst="rect">
            <a:avLst/>
          </a:prstGeom>
        </p:spPr>
      </p:pic>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6" name="Title 1">
            <a:extLst>
              <a:ext uri="{FF2B5EF4-FFF2-40B4-BE49-F238E27FC236}">
                <a16:creationId xmlns:a16="http://schemas.microsoft.com/office/drawing/2014/main" id="{A00B6F82-0CB2-44C4-84C5-7F1BF2949F94}"/>
              </a:ext>
            </a:extLst>
          </p:cNvPr>
          <p:cNvSpPr>
            <a:spLocks noGrp="1"/>
          </p:cNvSpPr>
          <p:nvPr>
            <p:ph type="title"/>
          </p:nvPr>
        </p:nvSpPr>
        <p:spPr>
          <a:xfrm>
            <a:off x="396764" y="720006"/>
            <a:ext cx="11154104" cy="575433"/>
          </a:xfrm>
        </p:spPr>
        <p:txBody>
          <a:bodyPr>
            <a:noAutofit/>
          </a:bodyPr>
          <a:lstStyle/>
          <a:p>
            <a:r>
              <a:rPr lang="en-US" sz="4000" b="1"/>
              <a:t>Worker Service Demo-02</a:t>
            </a:r>
            <a:endParaRPr lang="en-US" sz="4000" b="1" dirty="0"/>
          </a:p>
        </p:txBody>
      </p:sp>
      <p:grpSp>
        <p:nvGrpSpPr>
          <p:cNvPr id="54" name="Group 53">
            <a:extLst>
              <a:ext uri="{FF2B5EF4-FFF2-40B4-BE49-F238E27FC236}">
                <a16:creationId xmlns:a16="http://schemas.microsoft.com/office/drawing/2014/main" id="{CA7F3BF0-9BCD-4199-9D9F-A6B6CACBC5A6}"/>
              </a:ext>
            </a:extLst>
          </p:cNvPr>
          <p:cNvGrpSpPr/>
          <p:nvPr/>
        </p:nvGrpSpPr>
        <p:grpSpPr>
          <a:xfrm>
            <a:off x="1790299" y="1679945"/>
            <a:ext cx="9033645" cy="4776513"/>
            <a:chOff x="2284045" y="2517475"/>
            <a:chExt cx="8599422" cy="4004853"/>
          </a:xfrm>
        </p:grpSpPr>
        <p:grpSp>
          <p:nvGrpSpPr>
            <p:cNvPr id="41" name="Group 40">
              <a:extLst>
                <a:ext uri="{FF2B5EF4-FFF2-40B4-BE49-F238E27FC236}">
                  <a16:creationId xmlns:a16="http://schemas.microsoft.com/office/drawing/2014/main" id="{D27F4E3D-3E2B-4915-9E0D-0E51644D93F3}"/>
                </a:ext>
              </a:extLst>
            </p:cNvPr>
            <p:cNvGrpSpPr/>
            <p:nvPr/>
          </p:nvGrpSpPr>
          <p:grpSpPr>
            <a:xfrm>
              <a:off x="5685698" y="2517475"/>
              <a:ext cx="1549625" cy="576133"/>
              <a:chOff x="5339597" y="2924469"/>
              <a:chExt cx="1616903" cy="600571"/>
            </a:xfrm>
          </p:grpSpPr>
          <p:sp>
            <p:nvSpPr>
              <p:cNvPr id="42" name="Oval 41">
                <a:extLst>
                  <a:ext uri="{FF2B5EF4-FFF2-40B4-BE49-F238E27FC236}">
                    <a16:creationId xmlns:a16="http://schemas.microsoft.com/office/drawing/2014/main" id="{67722643-3E7B-4445-8651-1AD17CE86293}"/>
                  </a:ext>
                </a:extLst>
              </p:cNvPr>
              <p:cNvSpPr/>
              <p:nvPr/>
            </p:nvSpPr>
            <p:spPr>
              <a:xfrm>
                <a:off x="6322018" y="2924469"/>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cxnSp>
            <p:nvCxnSpPr>
              <p:cNvPr id="43" name="Straight Arrow Connector 42">
                <a:extLst>
                  <a:ext uri="{FF2B5EF4-FFF2-40B4-BE49-F238E27FC236}">
                    <a16:creationId xmlns:a16="http://schemas.microsoft.com/office/drawing/2014/main" id="{E9E3A715-07E8-4F53-AEC7-7E840A55B8E3}"/>
                  </a:ext>
                </a:extLst>
              </p:cNvPr>
              <p:cNvCxnSpPr>
                <a:cxnSpLocks/>
              </p:cNvCxnSpPr>
              <p:nvPr/>
            </p:nvCxnSpPr>
            <p:spPr>
              <a:xfrm flipH="1">
                <a:off x="5339597" y="3307060"/>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44" name="Group 43">
              <a:extLst>
                <a:ext uri="{FF2B5EF4-FFF2-40B4-BE49-F238E27FC236}">
                  <a16:creationId xmlns:a16="http://schemas.microsoft.com/office/drawing/2014/main" id="{14785724-8980-4597-BA65-0D66134A0275}"/>
                </a:ext>
              </a:extLst>
            </p:cNvPr>
            <p:cNvGrpSpPr/>
            <p:nvPr/>
          </p:nvGrpSpPr>
          <p:grpSpPr>
            <a:xfrm>
              <a:off x="8438693" y="5433098"/>
              <a:ext cx="2444774" cy="1089230"/>
              <a:chOff x="8247957" y="4796684"/>
              <a:chExt cx="2444774" cy="1089230"/>
            </a:xfrm>
          </p:grpSpPr>
          <p:sp>
            <p:nvSpPr>
              <p:cNvPr id="45" name="Rectangle 44">
                <a:extLst>
                  <a:ext uri="{FF2B5EF4-FFF2-40B4-BE49-F238E27FC236}">
                    <a16:creationId xmlns:a16="http://schemas.microsoft.com/office/drawing/2014/main" id="{94509226-4FE9-4232-9E95-5F8D14BC0469}"/>
                  </a:ext>
                </a:extLst>
              </p:cNvPr>
              <p:cNvSpPr/>
              <p:nvPr/>
            </p:nvSpPr>
            <p:spPr>
              <a:xfrm>
                <a:off x="8247957" y="5620317"/>
                <a:ext cx="920293" cy="2655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62C70231-C813-4A46-8437-C080E2485936}"/>
                  </a:ext>
                </a:extLst>
              </p:cNvPr>
              <p:cNvGrpSpPr/>
              <p:nvPr/>
            </p:nvGrpSpPr>
            <p:grpSpPr>
              <a:xfrm>
                <a:off x="9047724" y="4796684"/>
                <a:ext cx="1645007" cy="823632"/>
                <a:chOff x="9047724" y="4796684"/>
                <a:chExt cx="1645007" cy="823632"/>
              </a:xfrm>
            </p:grpSpPr>
            <p:sp>
              <p:nvSpPr>
                <p:cNvPr id="47" name="Oval 46">
                  <a:extLst>
                    <a:ext uri="{FF2B5EF4-FFF2-40B4-BE49-F238E27FC236}">
                      <a16:creationId xmlns:a16="http://schemas.microsoft.com/office/drawing/2014/main" id="{F8B26E95-3007-443C-9EBF-01BD998FD9CD}"/>
                    </a:ext>
                  </a:extLst>
                </p:cNvPr>
                <p:cNvSpPr/>
                <p:nvPr/>
              </p:nvSpPr>
              <p:spPr>
                <a:xfrm>
                  <a:off x="10058249" y="4796684"/>
                  <a:ext cx="634482" cy="591401"/>
                </a:xfrm>
                <a:prstGeom prst="ellipse">
                  <a:avLst/>
                </a:prstGeom>
                <a:solidFill>
                  <a:srgbClr val="92D050"/>
                </a:solidFill>
                <a:ln w="127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48" name="Straight Arrow Connector 47">
                  <a:extLst>
                    <a:ext uri="{FF2B5EF4-FFF2-40B4-BE49-F238E27FC236}">
                      <a16:creationId xmlns:a16="http://schemas.microsoft.com/office/drawing/2014/main" id="{57F9049B-AFFF-4B9D-BC90-712BBA2F4DEF}"/>
                    </a:ext>
                  </a:extLst>
                </p:cNvPr>
                <p:cNvCxnSpPr>
                  <a:cxnSpLocks/>
                </p:cNvCxnSpPr>
                <p:nvPr/>
              </p:nvCxnSpPr>
              <p:spPr>
                <a:xfrm flipH="1">
                  <a:off x="9047724" y="5149779"/>
                  <a:ext cx="1021258" cy="47053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sp>
          <p:nvSpPr>
            <p:cNvPr id="49" name="Rectangle 48">
              <a:extLst>
                <a:ext uri="{FF2B5EF4-FFF2-40B4-BE49-F238E27FC236}">
                  <a16:creationId xmlns:a16="http://schemas.microsoft.com/office/drawing/2014/main" id="{582673D5-33A1-4257-BD5B-811D66D442A3}"/>
                </a:ext>
              </a:extLst>
            </p:cNvPr>
            <p:cNvSpPr/>
            <p:nvPr/>
          </p:nvSpPr>
          <p:spPr>
            <a:xfrm>
              <a:off x="2284045" y="2676753"/>
              <a:ext cx="3365076" cy="185397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44215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9022" y="1387060"/>
            <a:ext cx="2349621" cy="2330570"/>
          </a:xfrm>
          <a:prstGeom prst="rect">
            <a:avLst/>
          </a:prstGeom>
        </p:spPr>
      </p:pic>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8" name="Rectangle 1">
            <a:extLst>
              <a:ext uri="{FF2B5EF4-FFF2-40B4-BE49-F238E27FC236}">
                <a16:creationId xmlns:a16="http://schemas.microsoft.com/office/drawing/2014/main" id="{B6B41BAB-66E0-4AC0-B595-E1AA35772A54}"/>
              </a:ext>
            </a:extLst>
          </p:cNvPr>
          <p:cNvSpPr>
            <a:spLocks noChangeArrowheads="1"/>
          </p:cNvSpPr>
          <p:nvPr/>
        </p:nvSpPr>
        <p:spPr bwMode="auto">
          <a:xfrm>
            <a:off x="158887" y="708893"/>
            <a:ext cx="8768804"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tab pos="225425" algn="l"/>
              </a:tabLst>
              <a:defRPr/>
            </a:pPr>
            <a:r>
              <a:rPr lang="en-US" altLang="en-US" sz="2300">
                <a:latin typeface="+mj-lt"/>
              </a:rPr>
              <a:t>2.Write codes for the </a:t>
            </a:r>
            <a:r>
              <a:rPr lang="en-US" altLang="en-US" sz="2300" b="1">
                <a:latin typeface="+mj-lt"/>
              </a:rPr>
              <a:t>E</a:t>
            </a:r>
            <a:r>
              <a:rPr lang="en-US" sz="2300" b="1">
                <a:solidFill>
                  <a:srgbClr val="111111"/>
                </a:solidFill>
                <a:latin typeface="+mj-lt"/>
              </a:rPr>
              <a:t>xchangeRateService </a:t>
            </a:r>
            <a:r>
              <a:rPr lang="en-US" sz="2300">
                <a:solidFill>
                  <a:srgbClr val="111111"/>
                </a:solidFill>
                <a:latin typeface="+mj-lt"/>
              </a:rPr>
              <a:t>project</a:t>
            </a:r>
            <a:r>
              <a:rPr lang="en-US" sz="2300" b="1">
                <a:solidFill>
                  <a:srgbClr val="111111"/>
                </a:solidFill>
                <a:latin typeface="+mj-lt"/>
              </a:rPr>
              <a:t> </a:t>
            </a:r>
            <a:r>
              <a:rPr lang="en-US" sz="2300">
                <a:solidFill>
                  <a:srgbClr val="111111"/>
                </a:solidFill>
                <a:latin typeface="+mj-lt"/>
              </a:rPr>
              <a:t>as follows:</a:t>
            </a:r>
            <a:endParaRPr lang="en-US" altLang="en-US" sz="2300">
              <a:latin typeface="+mj-lt"/>
            </a:endParaRPr>
          </a:p>
        </p:txBody>
      </p:sp>
      <p:grpSp>
        <p:nvGrpSpPr>
          <p:cNvPr id="21" name="Group 20">
            <a:extLst>
              <a:ext uri="{FF2B5EF4-FFF2-40B4-BE49-F238E27FC236}">
                <a16:creationId xmlns:a16="http://schemas.microsoft.com/office/drawing/2014/main" id="{37834F08-EEE8-4F51-AE26-43B39C37F66C}"/>
              </a:ext>
            </a:extLst>
          </p:cNvPr>
          <p:cNvGrpSpPr/>
          <p:nvPr/>
        </p:nvGrpSpPr>
        <p:grpSpPr>
          <a:xfrm>
            <a:off x="349022" y="1847051"/>
            <a:ext cx="11544016" cy="4351397"/>
            <a:chOff x="349022" y="1847051"/>
            <a:chExt cx="11544016" cy="4351397"/>
          </a:xfrm>
        </p:grpSpPr>
        <p:pic>
          <p:nvPicPr>
            <p:cNvPr id="9" name="Picture 8">
              <a:extLst>
                <a:ext uri="{FF2B5EF4-FFF2-40B4-BE49-F238E27FC236}">
                  <a16:creationId xmlns:a16="http://schemas.microsoft.com/office/drawing/2014/main" id="{04A0A595-ED34-4679-8BFA-477C6FB02BCA}"/>
                </a:ext>
              </a:extLst>
            </p:cNvPr>
            <p:cNvPicPr>
              <a:picLocks noChangeAspect="1"/>
            </p:cNvPicPr>
            <p:nvPr/>
          </p:nvPicPr>
          <p:blipFill>
            <a:blip r:embed="rId3"/>
            <a:stretch>
              <a:fillRect/>
            </a:stretch>
          </p:blipFill>
          <p:spPr>
            <a:xfrm>
              <a:off x="349022" y="4255180"/>
              <a:ext cx="5204911" cy="1943268"/>
            </a:xfrm>
            <a:prstGeom prst="rect">
              <a:avLst/>
            </a:prstGeom>
            <a:ln w="12700">
              <a:solidFill>
                <a:srgbClr val="0070C0"/>
              </a:solidFill>
            </a:ln>
          </p:spPr>
        </p:pic>
        <p:pic>
          <p:nvPicPr>
            <p:cNvPr id="11" name="Picture 10">
              <a:extLst>
                <a:ext uri="{FF2B5EF4-FFF2-40B4-BE49-F238E27FC236}">
                  <a16:creationId xmlns:a16="http://schemas.microsoft.com/office/drawing/2014/main" id="{CE2AEC2B-C439-4AB9-9BA1-AF76DFB89236}"/>
                </a:ext>
              </a:extLst>
            </p:cNvPr>
            <p:cNvPicPr>
              <a:picLocks noChangeAspect="1"/>
            </p:cNvPicPr>
            <p:nvPr/>
          </p:nvPicPr>
          <p:blipFill>
            <a:blip r:embed="rId4"/>
            <a:stretch>
              <a:fillRect/>
            </a:stretch>
          </p:blipFill>
          <p:spPr>
            <a:xfrm>
              <a:off x="6169922" y="1847051"/>
              <a:ext cx="5723116" cy="4351397"/>
            </a:xfrm>
            <a:prstGeom prst="rect">
              <a:avLst/>
            </a:prstGeom>
            <a:ln w="12700">
              <a:solidFill>
                <a:srgbClr val="0070C0"/>
              </a:solidFill>
            </a:ln>
          </p:spPr>
        </p:pic>
        <p:cxnSp>
          <p:nvCxnSpPr>
            <p:cNvPr id="12" name="Straight Arrow Connector 11">
              <a:extLst>
                <a:ext uri="{FF2B5EF4-FFF2-40B4-BE49-F238E27FC236}">
                  <a16:creationId xmlns:a16="http://schemas.microsoft.com/office/drawing/2014/main" id="{C8347FEB-120D-4FB8-92E3-AD0A283311BB}"/>
                </a:ext>
              </a:extLst>
            </p:cNvPr>
            <p:cNvCxnSpPr>
              <a:cxnSpLocks/>
            </p:cNvCxnSpPr>
            <p:nvPr/>
          </p:nvCxnSpPr>
          <p:spPr>
            <a:xfrm>
              <a:off x="2541069" y="2444817"/>
              <a:ext cx="3532472" cy="49590"/>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19" name="Connector: Elbow 18">
              <a:extLst>
                <a:ext uri="{FF2B5EF4-FFF2-40B4-BE49-F238E27FC236}">
                  <a16:creationId xmlns:a16="http://schemas.microsoft.com/office/drawing/2014/main" id="{43715435-45A7-4059-BB81-368F066D3C11}"/>
                </a:ext>
              </a:extLst>
            </p:cNvPr>
            <p:cNvCxnSpPr/>
            <p:nvPr/>
          </p:nvCxnSpPr>
          <p:spPr>
            <a:xfrm rot="16200000" flipH="1">
              <a:off x="2001648" y="3041990"/>
              <a:ext cx="1223222" cy="1203158"/>
            </a:xfrm>
            <a:prstGeom prst="bentConnector3">
              <a:avLst>
                <a:gd name="adj1" fmla="val 427"/>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2261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8" name="Rectangle 1">
            <a:extLst>
              <a:ext uri="{FF2B5EF4-FFF2-40B4-BE49-F238E27FC236}">
                <a16:creationId xmlns:a16="http://schemas.microsoft.com/office/drawing/2014/main" id="{B6B41BAB-66E0-4AC0-B595-E1AA35772A54}"/>
              </a:ext>
            </a:extLst>
          </p:cNvPr>
          <p:cNvSpPr>
            <a:spLocks noChangeArrowheads="1"/>
          </p:cNvSpPr>
          <p:nvPr/>
        </p:nvSpPr>
        <p:spPr bwMode="auto">
          <a:xfrm>
            <a:off x="158886" y="728566"/>
            <a:ext cx="1194462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tab pos="225425" algn="l"/>
              </a:tabLst>
              <a:defRPr/>
            </a:pPr>
            <a:r>
              <a:rPr lang="en-US" altLang="en-US" sz="2300">
                <a:latin typeface="+mj-lt"/>
              </a:rPr>
              <a:t>3. Right-click on the project, select Open in Terminal. On Developer PowerShell dialog, execute the following command to run Web API project</a:t>
            </a:r>
          </a:p>
        </p:txBody>
      </p:sp>
      <p:grpSp>
        <p:nvGrpSpPr>
          <p:cNvPr id="18" name="Group 17">
            <a:extLst>
              <a:ext uri="{FF2B5EF4-FFF2-40B4-BE49-F238E27FC236}">
                <a16:creationId xmlns:a16="http://schemas.microsoft.com/office/drawing/2014/main" id="{53A73D89-3CCD-4DDA-93B6-5B96B8609138}"/>
              </a:ext>
            </a:extLst>
          </p:cNvPr>
          <p:cNvGrpSpPr/>
          <p:nvPr/>
        </p:nvGrpSpPr>
        <p:grpSpPr>
          <a:xfrm>
            <a:off x="1272256" y="1942526"/>
            <a:ext cx="9478578" cy="3868337"/>
            <a:chOff x="5991740" y="1136281"/>
            <a:chExt cx="6111770" cy="2789162"/>
          </a:xfrm>
        </p:grpSpPr>
        <p:pic>
          <p:nvPicPr>
            <p:cNvPr id="16" name="Picture 15">
              <a:extLst>
                <a:ext uri="{FF2B5EF4-FFF2-40B4-BE49-F238E27FC236}">
                  <a16:creationId xmlns:a16="http://schemas.microsoft.com/office/drawing/2014/main" id="{041D6F98-0F0E-4416-86D2-4DEDC0E81A75}"/>
                </a:ext>
              </a:extLst>
            </p:cNvPr>
            <p:cNvPicPr>
              <a:picLocks noChangeAspect="1"/>
            </p:cNvPicPr>
            <p:nvPr/>
          </p:nvPicPr>
          <p:blipFill>
            <a:blip r:embed="rId2"/>
            <a:stretch>
              <a:fillRect/>
            </a:stretch>
          </p:blipFill>
          <p:spPr>
            <a:xfrm>
              <a:off x="5991740" y="1136281"/>
              <a:ext cx="6111770" cy="2789162"/>
            </a:xfrm>
            <a:prstGeom prst="rect">
              <a:avLst/>
            </a:prstGeom>
          </p:spPr>
        </p:pic>
        <p:sp>
          <p:nvSpPr>
            <p:cNvPr id="20" name="Rectangle 19">
              <a:extLst>
                <a:ext uri="{FF2B5EF4-FFF2-40B4-BE49-F238E27FC236}">
                  <a16:creationId xmlns:a16="http://schemas.microsoft.com/office/drawing/2014/main" id="{F4909661-BE57-46B0-B814-EA8F2DC1D2AC}"/>
                </a:ext>
              </a:extLst>
            </p:cNvPr>
            <p:cNvSpPr/>
            <p:nvPr/>
          </p:nvSpPr>
          <p:spPr>
            <a:xfrm>
              <a:off x="11130116" y="2191086"/>
              <a:ext cx="973394" cy="2079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0937266-7995-47D8-A51C-07B08B22AD24}"/>
                </a:ext>
              </a:extLst>
            </p:cNvPr>
            <p:cNvSpPr/>
            <p:nvPr/>
          </p:nvSpPr>
          <p:spPr>
            <a:xfrm>
              <a:off x="7929694" y="2751525"/>
              <a:ext cx="2039476" cy="1981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58436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278411" y="1676901"/>
            <a:ext cx="11314895" cy="3947151"/>
          </a:xfrm>
        </p:spPr>
        <p:txBody>
          <a:bodyPr>
            <a:noAutofit/>
          </a:bodyPr>
          <a:lstStyle/>
          <a:p>
            <a:pPr marL="342900" indent="-342900">
              <a:lnSpc>
                <a:spcPct val="150000"/>
              </a:lnSpc>
              <a:buClr>
                <a:srgbClr val="973735"/>
              </a:buClr>
              <a:buSzPct val="50000"/>
              <a:buFont typeface="Wingdings" pitchFamily="2" charset="2"/>
              <a:buChar char="u"/>
              <a:defRPr/>
            </a:pPr>
            <a:r>
              <a:rPr lang="en-US"/>
              <a:t>Overview Worker Service .NET</a:t>
            </a:r>
          </a:p>
          <a:p>
            <a:pPr marL="342900" indent="-342900">
              <a:lnSpc>
                <a:spcPct val="150000"/>
              </a:lnSpc>
              <a:buClr>
                <a:srgbClr val="973735"/>
              </a:buClr>
              <a:buSzPct val="50000"/>
              <a:buFont typeface="Wingdings" pitchFamily="2" charset="2"/>
              <a:buChar char="u"/>
              <a:defRPr/>
            </a:pPr>
            <a:r>
              <a:rPr lang="en-US"/>
              <a:t>How to implement a Background  Task by Worker Service</a:t>
            </a:r>
          </a:p>
          <a:p>
            <a:pPr marL="342900" indent="-342900">
              <a:lnSpc>
                <a:spcPct val="150000"/>
              </a:lnSpc>
              <a:buClr>
                <a:srgbClr val="973735"/>
              </a:buClr>
              <a:buSzPct val="50000"/>
              <a:buFont typeface="Wingdings" pitchFamily="2" charset="2"/>
              <a:buChar char="u"/>
              <a:defRPr/>
            </a:pPr>
            <a:r>
              <a:rPr lang="en-US"/>
              <a:t>Overview Windows Service</a:t>
            </a:r>
          </a:p>
          <a:p>
            <a:pPr marL="342900" indent="-342900">
              <a:lnSpc>
                <a:spcPct val="150000"/>
              </a:lnSpc>
              <a:buClr>
                <a:srgbClr val="973735"/>
              </a:buClr>
              <a:buSzPct val="50000"/>
              <a:buFont typeface="Wingdings" pitchFamily="2" charset="2"/>
              <a:buChar char="u"/>
              <a:defRPr/>
            </a:pPr>
            <a:r>
              <a:rPr lang="en-US"/>
              <a:t>Demo create Worker Service to consume ASP.NET Core Web API</a:t>
            </a:r>
          </a:p>
          <a:p>
            <a:pPr marL="342900" indent="-342900">
              <a:lnSpc>
                <a:spcPct val="150000"/>
              </a:lnSpc>
              <a:buClr>
                <a:srgbClr val="973735"/>
              </a:buClr>
              <a:buSzPct val="50000"/>
              <a:buFont typeface="Wingdings" pitchFamily="2" charset="2"/>
              <a:buChar char="u"/>
              <a:defRPr/>
            </a:pPr>
            <a:r>
              <a:rPr lang="en-US"/>
              <a:t>Demo to publish Worker Service as a Windows Service</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23" name="Rectangle 1">
            <a:extLst>
              <a:ext uri="{FF2B5EF4-FFF2-40B4-BE49-F238E27FC236}">
                <a16:creationId xmlns:a16="http://schemas.microsoft.com/office/drawing/2014/main" id="{38C6B054-F378-4397-84C4-1DA55CE5E9F6}"/>
              </a:ext>
            </a:extLst>
          </p:cNvPr>
          <p:cNvSpPr>
            <a:spLocks noChangeArrowheads="1"/>
          </p:cNvSpPr>
          <p:nvPr/>
        </p:nvSpPr>
        <p:spPr bwMode="auto">
          <a:xfrm>
            <a:off x="178549" y="661951"/>
            <a:ext cx="1192496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ctr" eaLnBrk="1" fontAlgn="base" hangingPunct="1">
              <a:spcBef>
                <a:spcPts val="600"/>
              </a:spcBef>
              <a:spcAft>
                <a:spcPct val="0"/>
              </a:spcAft>
              <a:buClr>
                <a:srgbClr val="973735"/>
              </a:buClr>
              <a:buSzPct val="50000"/>
              <a:tabLst>
                <a:tab pos="225425" algn="l"/>
              </a:tabLst>
              <a:defRPr/>
            </a:pPr>
            <a:r>
              <a:rPr lang="en-US" altLang="en-US" sz="2100">
                <a:latin typeface="+mj-lt"/>
              </a:rPr>
              <a:t>4. Open the web browser and enter the following link to test GetLatestRates method with Swagger : 	</a:t>
            </a:r>
            <a:r>
              <a:rPr lang="en-US" altLang="en-US" sz="2100" b="1">
                <a:latin typeface="+mj-lt"/>
              </a:rPr>
              <a:t>http://localhost:5000/swagger/index.html</a:t>
            </a:r>
          </a:p>
        </p:txBody>
      </p:sp>
      <p:pic>
        <p:nvPicPr>
          <p:cNvPr id="7" name="Picture 6">
            <a:extLst>
              <a:ext uri="{FF2B5EF4-FFF2-40B4-BE49-F238E27FC236}">
                <a16:creationId xmlns:a16="http://schemas.microsoft.com/office/drawing/2014/main" id="{B1948CBA-902B-4DB5-8773-9DA1223A1559}"/>
              </a:ext>
            </a:extLst>
          </p:cNvPr>
          <p:cNvPicPr>
            <a:picLocks noChangeAspect="1"/>
          </p:cNvPicPr>
          <p:nvPr/>
        </p:nvPicPr>
        <p:blipFill>
          <a:blip r:embed="rId2"/>
          <a:stretch>
            <a:fillRect/>
          </a:stretch>
        </p:blipFill>
        <p:spPr>
          <a:xfrm>
            <a:off x="2557858" y="1400615"/>
            <a:ext cx="6790728" cy="5040756"/>
          </a:xfrm>
          <a:prstGeom prst="rect">
            <a:avLst/>
          </a:prstGeom>
        </p:spPr>
      </p:pic>
    </p:spTree>
    <p:extLst>
      <p:ext uri="{BB962C8B-B14F-4D97-AF65-F5344CB8AC3E}">
        <p14:creationId xmlns:p14="http://schemas.microsoft.com/office/powerpoint/2010/main" val="258015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308563"/>
          </a:xfrm>
        </p:spPr>
        <p:txBody>
          <a:bodyPr>
            <a:normAutofit/>
          </a:bodyPr>
          <a:lstStyle/>
          <a:p>
            <a:pPr marL="342900" indent="-342900">
              <a:lnSpc>
                <a:spcPct val="150000"/>
              </a:lnSpc>
              <a:buClr>
                <a:srgbClr val="973735"/>
              </a:buClr>
              <a:buSzPct val="50000"/>
              <a:buFont typeface="Wingdings" pitchFamily="2" charset="2"/>
              <a:buChar char="u"/>
              <a:defRPr/>
            </a:pPr>
            <a:r>
              <a:rPr lang="en-US" sz="2600" dirty="0"/>
              <a:t>Concepts were introduced:</a:t>
            </a:r>
          </a:p>
          <a:p>
            <a:pPr marL="514350" indent="-230188">
              <a:lnSpc>
                <a:spcPct val="150000"/>
              </a:lnSpc>
              <a:spcAft>
                <a:spcPts val="300"/>
              </a:spcAft>
              <a:buClr>
                <a:srgbClr val="973735"/>
              </a:buClr>
              <a:buSzPct val="70000"/>
              <a:buFont typeface="Wingdings" panose="05000000000000000000" pitchFamily="2" charset="2"/>
              <a:buChar char="§"/>
              <a:defRPr/>
            </a:pPr>
            <a:r>
              <a:rPr lang="en-US" sz="2300" dirty="0"/>
              <a:t>Overview Worker Service .NET</a:t>
            </a:r>
          </a:p>
          <a:p>
            <a:pPr marL="514350" indent="-230188">
              <a:lnSpc>
                <a:spcPct val="150000"/>
              </a:lnSpc>
              <a:spcAft>
                <a:spcPts val="300"/>
              </a:spcAft>
              <a:buClr>
                <a:srgbClr val="973735"/>
              </a:buClr>
              <a:buSzPct val="70000"/>
              <a:buFont typeface="Wingdings" panose="05000000000000000000" pitchFamily="2" charset="2"/>
              <a:buChar char="§"/>
              <a:defRPr/>
            </a:pPr>
            <a:r>
              <a:rPr lang="en-US" sz="2300" dirty="0"/>
              <a:t>How to implement a Background  Task by Worker Service</a:t>
            </a:r>
          </a:p>
          <a:p>
            <a:pPr marL="514350" indent="-230188">
              <a:lnSpc>
                <a:spcPct val="150000"/>
              </a:lnSpc>
              <a:spcAft>
                <a:spcPts val="300"/>
              </a:spcAft>
              <a:buClr>
                <a:srgbClr val="973735"/>
              </a:buClr>
              <a:buSzPct val="70000"/>
              <a:buFont typeface="Wingdings" panose="05000000000000000000" pitchFamily="2" charset="2"/>
              <a:buChar char="§"/>
              <a:defRPr/>
            </a:pPr>
            <a:r>
              <a:rPr lang="en-US" sz="2300" dirty="0" smtClean="0"/>
              <a:t>Demo </a:t>
            </a:r>
            <a:r>
              <a:rPr lang="en-US" sz="2300" dirty="0"/>
              <a:t>create Worker Service to consume ASP.NET Core Web </a:t>
            </a:r>
            <a:r>
              <a:rPr lang="en-US" sz="2300" dirty="0" smtClean="0"/>
              <a:t>API</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Worker Service .NET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855" y="1375581"/>
            <a:ext cx="12255053" cy="517834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A worker service is a .NET project built using a template which supplies a few useful features that turn a regular console application into something more powerful</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A worker service runs on top of the concept of a host, which maintains the lifetime of the application. The host also makes available some familiar features, such as dependency injection, logging and configuration</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Worker services will generally be long-running services, performing some regularly occurring workload such as: </a:t>
            </a:r>
          </a:p>
          <a:p>
            <a:pPr marL="514350" indent="-230188" algn="just">
              <a:spcBef>
                <a:spcPts val="100"/>
              </a:spcBef>
              <a:spcAft>
                <a:spcPts val="100"/>
              </a:spcAft>
              <a:buClr>
                <a:srgbClr val="973735"/>
              </a:buClr>
              <a:buSzPct val="70000"/>
              <a:buFont typeface="Wingdings" panose="05000000000000000000" pitchFamily="2" charset="2"/>
              <a:buChar char="§"/>
              <a:tabLst>
                <a:tab pos="241300" algn="l"/>
              </a:tabLst>
              <a:defRPr/>
            </a:pPr>
            <a:r>
              <a:rPr lang="en-US" sz="2300"/>
              <a:t>Processing messages/events from a queue, service bus or event stream</a:t>
            </a:r>
          </a:p>
          <a:p>
            <a:pPr marL="514350" indent="-230188" algn="just">
              <a:spcBef>
                <a:spcPts val="100"/>
              </a:spcBef>
              <a:spcAft>
                <a:spcPts val="100"/>
              </a:spcAft>
              <a:buClr>
                <a:srgbClr val="973735"/>
              </a:buClr>
              <a:buSzPct val="70000"/>
              <a:buFont typeface="Wingdings" panose="05000000000000000000" pitchFamily="2" charset="2"/>
              <a:buChar char="§"/>
              <a:tabLst>
                <a:tab pos="241300" algn="l"/>
              </a:tabLst>
              <a:defRPr/>
            </a:pPr>
            <a:r>
              <a:rPr lang="en-US" sz="2300"/>
              <a:t>Reacting to file changes in an object/file store</a:t>
            </a:r>
          </a:p>
          <a:p>
            <a:pPr marL="514350" indent="-230188" algn="just">
              <a:spcBef>
                <a:spcPts val="100"/>
              </a:spcBef>
              <a:spcAft>
                <a:spcPts val="100"/>
              </a:spcAft>
              <a:buClr>
                <a:srgbClr val="973735"/>
              </a:buClr>
              <a:buSzPct val="70000"/>
              <a:buFont typeface="Wingdings" panose="05000000000000000000" pitchFamily="2" charset="2"/>
              <a:buChar char="§"/>
              <a:tabLst>
                <a:tab pos="241300" algn="l"/>
              </a:tabLst>
              <a:defRPr/>
            </a:pPr>
            <a:r>
              <a:rPr lang="en-US" sz="2300"/>
              <a:t>Aggregating data from a data store</a:t>
            </a:r>
          </a:p>
          <a:p>
            <a:pPr marL="514350" indent="-230188" algn="just">
              <a:spcBef>
                <a:spcPts val="100"/>
              </a:spcBef>
              <a:spcAft>
                <a:spcPts val="100"/>
              </a:spcAft>
              <a:buClr>
                <a:srgbClr val="973735"/>
              </a:buClr>
              <a:buSzPct val="70000"/>
              <a:buFont typeface="Wingdings" panose="05000000000000000000" pitchFamily="2" charset="2"/>
              <a:buChar char="§"/>
              <a:tabLst>
                <a:tab pos="241300" algn="l"/>
              </a:tabLst>
              <a:defRPr/>
            </a:pPr>
            <a:r>
              <a:rPr lang="en-US" sz="2300"/>
              <a:t>Enriching data in data ingestion pipelines</a:t>
            </a:r>
          </a:p>
          <a:p>
            <a:pPr marL="514350" indent="-230188" algn="just">
              <a:spcBef>
                <a:spcPts val="100"/>
              </a:spcBef>
              <a:spcAft>
                <a:spcPts val="100"/>
              </a:spcAft>
              <a:buClr>
                <a:srgbClr val="973735"/>
              </a:buClr>
              <a:buSzPct val="70000"/>
              <a:buFont typeface="Wingdings" panose="05000000000000000000" pitchFamily="2" charset="2"/>
              <a:buChar char="§"/>
              <a:tabLst>
                <a:tab pos="241300" algn="l"/>
              </a:tabLst>
              <a:defRPr/>
            </a:pPr>
            <a:r>
              <a:rPr lang="en-US" sz="2300"/>
              <a:t>Formatting and cleansing of AI/ML datasets</a:t>
            </a:r>
            <a:endParaRPr lang="en-US" sz="2300" dirty="0"/>
          </a:p>
        </p:txBody>
      </p:sp>
    </p:spTree>
    <p:extLst>
      <p:ext uri="{BB962C8B-B14F-4D97-AF65-F5344CB8AC3E}">
        <p14:creationId xmlns:p14="http://schemas.microsoft.com/office/powerpoint/2010/main" val="1170922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Worker Service .NET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855" y="1257597"/>
            <a:ext cx="12255053" cy="5281189"/>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It’s also possible to develop a worker service which performs a process from start to finish and then shuts down. Coupled with a scheduler, this can support periodical batch workloads</a:t>
            </a:r>
          </a:p>
          <a:p>
            <a:pPr marL="514350" indent="-230188" algn="just">
              <a:lnSpc>
                <a:spcPct val="150000"/>
              </a:lnSpc>
              <a:buClr>
                <a:srgbClr val="973735"/>
              </a:buClr>
              <a:buSzPct val="70000"/>
              <a:buFont typeface="Wingdings" panose="05000000000000000000" pitchFamily="2" charset="2"/>
              <a:buChar char="§"/>
              <a:tabLst>
                <a:tab pos="241300" algn="l"/>
              </a:tabLst>
              <a:defRPr/>
            </a:pPr>
            <a:r>
              <a:rPr lang="en-US" sz="2300"/>
              <a:t>For example, every hour the service is started by the scheduler, calculates some aggregate totals and then shuts down</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Worker services do not have a user interface, nor will they support direct user interaction. They are particularly applicable when designing a microservices architecture. Here responsibilities are often split into distinct, separately deployable and scalable services</a:t>
            </a:r>
          </a:p>
        </p:txBody>
      </p:sp>
    </p:spTree>
    <p:extLst>
      <p:ext uri="{BB962C8B-B14F-4D97-AF65-F5344CB8AC3E}">
        <p14:creationId xmlns:p14="http://schemas.microsoft.com/office/powerpoint/2010/main" val="816101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Worker Service .NET</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855" y="1306757"/>
            <a:ext cx="12255053" cy="5142690"/>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Use a host to maintain the lifetime of the console application until the host is signalled to shut down. Turning a console application into a long-running service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Include features common to ASP.NET Core such and dependency injection, logging and configuration</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Perform periodic and long-running workloads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Background tasks can be implemented in two ways: Implementing </a:t>
            </a:r>
            <a:r>
              <a:rPr lang="en-US" sz="2600" b="1">
                <a:solidFill>
                  <a:srgbClr val="111111"/>
                </a:solidFill>
                <a:latin typeface="+mj-lt"/>
              </a:rPr>
              <a:t>IHostedService</a:t>
            </a:r>
            <a:r>
              <a:rPr lang="en-US" sz="2600">
                <a:solidFill>
                  <a:srgbClr val="111111"/>
                </a:solidFill>
                <a:latin typeface="+mj-lt"/>
              </a:rPr>
              <a:t> Interface and Inheriting </a:t>
            </a:r>
            <a:r>
              <a:rPr lang="en-US" sz="2600" b="1">
                <a:solidFill>
                  <a:srgbClr val="111111"/>
                </a:solidFill>
                <a:latin typeface="+mj-lt"/>
              </a:rPr>
              <a:t>BackgroundService</a:t>
            </a:r>
            <a:r>
              <a:rPr lang="en-US" sz="2600">
                <a:solidFill>
                  <a:srgbClr val="111111"/>
                </a:solidFill>
                <a:latin typeface="+mj-lt"/>
              </a:rPr>
              <a:t> Class</a:t>
            </a:r>
          </a:p>
        </p:txBody>
      </p:sp>
    </p:spTree>
    <p:extLst>
      <p:ext uri="{BB962C8B-B14F-4D97-AF65-F5344CB8AC3E}">
        <p14:creationId xmlns:p14="http://schemas.microsoft.com/office/powerpoint/2010/main" val="1104330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The BackgroundService Class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855" y="1385413"/>
            <a:ext cx="12255053" cy="2169825"/>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BackgroundService is an abstract base class for implementing a long-running IHostedService. Using BackgroundService class we can write less code as compared to IHostedService</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methods:</a:t>
            </a:r>
            <a:endParaRPr lang="en-US" sz="2500">
              <a:solidFill>
                <a:srgbClr val="111111"/>
              </a:solidFill>
              <a:latin typeface="+mj-lt"/>
            </a:endParaRP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a:solidFill>
                <a:srgbClr val="111111"/>
              </a:solidFill>
              <a:latin typeface="+mj-lt"/>
            </a:endParaRPr>
          </a:p>
        </p:txBody>
      </p:sp>
      <p:graphicFrame>
        <p:nvGraphicFramePr>
          <p:cNvPr id="7" name="Table 6">
            <a:extLst>
              <a:ext uri="{FF2B5EF4-FFF2-40B4-BE49-F238E27FC236}">
                <a16:creationId xmlns:a16="http://schemas.microsoft.com/office/drawing/2014/main" id="{E31ABE0F-9FA9-4C56-A840-6E86F5906A8B}"/>
              </a:ext>
            </a:extLst>
          </p:cNvPr>
          <p:cNvGraphicFramePr>
            <a:graphicFrameLocks noGrp="1"/>
          </p:cNvGraphicFramePr>
          <p:nvPr>
            <p:extLst>
              <p:ext uri="{D42A27DB-BD31-4B8C-83A1-F6EECF244321}">
                <p14:modId xmlns:p14="http://schemas.microsoft.com/office/powerpoint/2010/main" val="2776242656"/>
              </p:ext>
            </p:extLst>
          </p:nvPr>
        </p:nvGraphicFramePr>
        <p:xfrm>
          <a:off x="33334" y="3079629"/>
          <a:ext cx="12125331" cy="3331568"/>
        </p:xfrm>
        <a:graphic>
          <a:graphicData uri="http://schemas.openxmlformats.org/drawingml/2006/table">
            <a:tbl>
              <a:tblPr firstRow="1" bandRow="1">
                <a:tableStyleId>{5C22544A-7EE6-4342-B048-85BDC9FD1C3A}</a:tableStyleId>
              </a:tblPr>
              <a:tblGrid>
                <a:gridCol w="3673427">
                  <a:extLst>
                    <a:ext uri="{9D8B030D-6E8A-4147-A177-3AD203B41FA5}">
                      <a16:colId xmlns:a16="http://schemas.microsoft.com/office/drawing/2014/main" val="20000"/>
                    </a:ext>
                  </a:extLst>
                </a:gridCol>
                <a:gridCol w="8451904">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Method</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u="none" strike="noStrike">
                          <a:effectLst/>
                        </a:rPr>
                        <a:t>StartAsync(CancellationToken)</a:t>
                      </a:r>
                      <a:endParaRPr lang="en-US">
                        <a:effectLst/>
                      </a:endParaRPr>
                    </a:p>
                  </a:txBody>
                  <a:tcPr anchor="ctr"/>
                </a:tc>
                <a:tc>
                  <a:txBody>
                    <a:bodyPr/>
                    <a:lstStyle/>
                    <a:p>
                      <a:pPr algn="just" fontAlgn="t"/>
                      <a:r>
                        <a:rPr lang="en-US">
                          <a:effectLst/>
                        </a:rPr>
                        <a:t>Triggered when the application host is ready to start the service</a:t>
                      </a:r>
                    </a:p>
                  </a:txBody>
                  <a:tcPr anchor="ctr"/>
                </a:tc>
                <a:extLst>
                  <a:ext uri="{0D108BD9-81ED-4DB2-BD59-A6C34878D82A}">
                    <a16:rowId xmlns:a16="http://schemas.microsoft.com/office/drawing/2014/main" val="10001"/>
                  </a:ext>
                </a:extLst>
              </a:tr>
              <a:tr h="308548">
                <a:tc>
                  <a:txBody>
                    <a:bodyPr/>
                    <a:lstStyle/>
                    <a:p>
                      <a:pPr algn="l" fontAlgn="t"/>
                      <a:r>
                        <a:rPr lang="en-US" u="none" strike="noStrike">
                          <a:effectLst/>
                        </a:rPr>
                        <a:t>StopAsync(CancellationToken)</a:t>
                      </a:r>
                      <a:endParaRPr lang="en-US">
                        <a:effectLst/>
                      </a:endParaRPr>
                    </a:p>
                  </a:txBody>
                  <a:tcPr anchor="ctr"/>
                </a:tc>
                <a:tc>
                  <a:txBody>
                    <a:bodyPr/>
                    <a:lstStyle/>
                    <a:p>
                      <a:pPr algn="just" fontAlgn="t"/>
                      <a:r>
                        <a:rPr lang="en-US">
                          <a:effectLst/>
                        </a:rPr>
                        <a:t>Triggered when the application host is performing a graceful shutdown</a:t>
                      </a:r>
                    </a:p>
                  </a:txBody>
                  <a:tcPr anchor="ctr"/>
                </a:tc>
                <a:extLst>
                  <a:ext uri="{0D108BD9-81ED-4DB2-BD59-A6C34878D82A}">
                    <a16:rowId xmlns:a16="http://schemas.microsoft.com/office/drawing/2014/main" val="10003"/>
                  </a:ext>
                </a:extLst>
              </a:tr>
              <a:tr h="369400">
                <a:tc>
                  <a:txBody>
                    <a:bodyPr/>
                    <a:lstStyle/>
                    <a:p>
                      <a:pPr algn="l" fontAlgn="t"/>
                      <a:r>
                        <a:rPr lang="en-US" u="none" strike="noStrike">
                          <a:effectLst/>
                        </a:rPr>
                        <a:t>Dispose()</a:t>
                      </a:r>
                      <a:endParaRPr lang="en-US">
                        <a:effectLst/>
                      </a:endParaRPr>
                    </a:p>
                  </a:txBody>
                  <a:tcPr anchor="ctr"/>
                </a:tc>
                <a:tc>
                  <a:txBody>
                    <a:bodyPr/>
                    <a:lstStyle/>
                    <a:p>
                      <a:pPr algn="just" fontAlgn="t"/>
                      <a:r>
                        <a:rPr lang="en-US">
                          <a:effectLst/>
                        </a:rPr>
                        <a:t>Performs application-defined tasks associated with freeing, releasing, or resetting unmanaged resources</a:t>
                      </a:r>
                    </a:p>
                  </a:txBody>
                  <a:tcPr anchor="ctr"/>
                </a:tc>
                <a:extLst>
                  <a:ext uri="{0D108BD9-81ED-4DB2-BD59-A6C34878D82A}">
                    <a16:rowId xmlns:a16="http://schemas.microsoft.com/office/drawing/2014/main" val="10004"/>
                  </a:ext>
                </a:extLst>
              </a:tr>
              <a:tr h="311143">
                <a:tc>
                  <a:txBody>
                    <a:bodyPr/>
                    <a:lstStyle/>
                    <a:p>
                      <a:pPr algn="l" fontAlgn="t"/>
                      <a:r>
                        <a:rPr lang="en-US" u="none" strike="noStrike">
                          <a:effectLst/>
                        </a:rPr>
                        <a:t>Equals(Object)</a:t>
                      </a:r>
                      <a:endParaRPr lang="en-US">
                        <a:effectLst/>
                      </a:endParaRPr>
                    </a:p>
                  </a:txBody>
                  <a:tcPr anchor="ctr"/>
                </a:tc>
                <a:tc>
                  <a:txBody>
                    <a:bodyPr/>
                    <a:lstStyle/>
                    <a:p>
                      <a:pPr algn="just" fontAlgn="t"/>
                      <a:r>
                        <a:rPr lang="en-US">
                          <a:effectLst/>
                        </a:rPr>
                        <a:t>Determines whether the specified object is equal to the current object.</a:t>
                      </a:r>
                    </a:p>
                    <a:p>
                      <a:pPr algn="just" fontAlgn="t"/>
                      <a:r>
                        <a:rPr lang="en-US">
                          <a:effectLst/>
                        </a:rPr>
                        <a:t>(Inherited from </a:t>
                      </a:r>
                      <a:r>
                        <a:rPr lang="en-US" u="none" strike="noStrike">
                          <a:effectLst/>
                        </a:rPr>
                        <a:t>Object</a:t>
                      </a:r>
                      <a:r>
                        <a:rPr lang="en-US">
                          <a:effectLst/>
                        </a:rPr>
                        <a:t>)</a:t>
                      </a:r>
                    </a:p>
                  </a:txBody>
                  <a:tcPr anchor="ctr"/>
                </a:tc>
                <a:extLst>
                  <a:ext uri="{0D108BD9-81ED-4DB2-BD59-A6C34878D82A}">
                    <a16:rowId xmlns:a16="http://schemas.microsoft.com/office/drawing/2014/main" val="207236356"/>
                  </a:ext>
                </a:extLst>
              </a:tr>
              <a:tr h="365698">
                <a:tc>
                  <a:txBody>
                    <a:bodyPr/>
                    <a:lstStyle/>
                    <a:p>
                      <a:pPr algn="l" fontAlgn="t"/>
                      <a:r>
                        <a:rPr lang="en-US" u="none" strike="noStrike">
                          <a:effectLst/>
                        </a:rPr>
                        <a:t>ExecuteAsync(CancellationToken)</a:t>
                      </a:r>
                      <a:endParaRPr lang="en-US">
                        <a:effectLst/>
                      </a:endParaRPr>
                    </a:p>
                  </a:txBody>
                  <a:tcPr anchor="ctr"/>
                </a:tc>
                <a:tc>
                  <a:txBody>
                    <a:bodyPr/>
                    <a:lstStyle/>
                    <a:p>
                      <a:pPr algn="just" fontAlgn="t"/>
                      <a:r>
                        <a:rPr lang="en-US">
                          <a:effectLst/>
                        </a:rPr>
                        <a:t>This method is called when the </a:t>
                      </a:r>
                      <a:r>
                        <a:rPr lang="en-US" u="none" strike="noStrike">
                          <a:effectLst/>
                        </a:rPr>
                        <a:t>IHostedService</a:t>
                      </a:r>
                      <a:r>
                        <a:rPr lang="en-US">
                          <a:effectLst/>
                        </a:rPr>
                        <a:t> starts. The implementation should return a task that represents the lifetime of the long running operation(s) being performed</a:t>
                      </a:r>
                    </a:p>
                  </a:txBody>
                  <a:tcPr anchor="ctr"/>
                </a:tc>
                <a:extLst>
                  <a:ext uri="{0D108BD9-81ED-4DB2-BD59-A6C34878D82A}">
                    <a16:rowId xmlns:a16="http://schemas.microsoft.com/office/drawing/2014/main" val="4089918542"/>
                  </a:ext>
                </a:extLst>
              </a:tr>
            </a:tbl>
          </a:graphicData>
        </a:graphic>
      </p:graphicFrame>
    </p:spTree>
    <p:extLst>
      <p:ext uri="{BB962C8B-B14F-4D97-AF65-F5344CB8AC3E}">
        <p14:creationId xmlns:p14="http://schemas.microsoft.com/office/powerpoint/2010/main" val="238813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6" name="Title 1">
            <a:extLst>
              <a:ext uri="{FF2B5EF4-FFF2-40B4-BE49-F238E27FC236}">
                <a16:creationId xmlns:a16="http://schemas.microsoft.com/office/drawing/2014/main" id="{A00B6F82-0CB2-44C4-84C5-7F1BF2949F94}"/>
              </a:ext>
            </a:extLst>
          </p:cNvPr>
          <p:cNvSpPr>
            <a:spLocks noGrp="1"/>
          </p:cNvSpPr>
          <p:nvPr>
            <p:ph type="title"/>
          </p:nvPr>
        </p:nvSpPr>
        <p:spPr>
          <a:xfrm>
            <a:off x="396764" y="720006"/>
            <a:ext cx="11154104" cy="575433"/>
          </a:xfrm>
        </p:spPr>
        <p:txBody>
          <a:bodyPr>
            <a:noAutofit/>
          </a:bodyPr>
          <a:lstStyle/>
          <a:p>
            <a:r>
              <a:rPr lang="en-US" sz="4000" b="1"/>
              <a:t>The Worker Service Template Provide</a:t>
            </a:r>
            <a:endParaRPr lang="en-US" sz="4000" b="1" dirty="0"/>
          </a:p>
        </p:txBody>
      </p:sp>
      <p:sp>
        <p:nvSpPr>
          <p:cNvPr id="8" name="TextBox 7">
            <a:extLst>
              <a:ext uri="{FF2B5EF4-FFF2-40B4-BE49-F238E27FC236}">
                <a16:creationId xmlns:a16="http://schemas.microsoft.com/office/drawing/2014/main" id="{E507E858-56E5-4E5F-A9D1-DC65909D857B}"/>
              </a:ext>
            </a:extLst>
          </p:cNvPr>
          <p:cNvSpPr txBox="1"/>
          <p:nvPr/>
        </p:nvSpPr>
        <p:spPr>
          <a:xfrm>
            <a:off x="-58993" y="1402766"/>
            <a:ext cx="12152669" cy="209288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worker service template includes useful foundational components, like dependency injection, by default so that we can focus on building our business logic on top. It includes a host which manages the lifecycle of the application</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worker service template is reasonably basic and includes just three core files:</a:t>
            </a:r>
          </a:p>
        </p:txBody>
      </p:sp>
      <p:sp>
        <p:nvSpPr>
          <p:cNvPr id="10" name="TextBox 9">
            <a:extLst>
              <a:ext uri="{FF2B5EF4-FFF2-40B4-BE49-F238E27FC236}">
                <a16:creationId xmlns:a16="http://schemas.microsoft.com/office/drawing/2014/main" id="{8F5179FB-95BA-499B-9EA1-6263949DA8EA}"/>
              </a:ext>
            </a:extLst>
          </p:cNvPr>
          <p:cNvSpPr txBox="1"/>
          <p:nvPr/>
        </p:nvSpPr>
        <p:spPr>
          <a:xfrm>
            <a:off x="243433" y="3495647"/>
            <a:ext cx="5921393" cy="2787494"/>
          </a:xfrm>
          <a:prstGeom prst="rect">
            <a:avLst/>
          </a:prstGeom>
          <a:noFill/>
        </p:spPr>
        <p:txBody>
          <a:bodyPr wrap="square">
            <a:spAutoFit/>
          </a:bodyPr>
          <a:lstStyle/>
          <a:p>
            <a:pPr marL="344488" indent="-344488" algn="just">
              <a:lnSpc>
                <a:spcPct val="110000"/>
              </a:lnSpc>
              <a:spcBef>
                <a:spcPts val="1000"/>
              </a:spcBef>
              <a:spcAft>
                <a:spcPts val="300"/>
              </a:spcAft>
              <a:buClr>
                <a:srgbClr val="973735"/>
              </a:buClr>
              <a:buSzPct val="70000"/>
              <a:buFont typeface="Wingdings" panose="05000000000000000000" pitchFamily="2" charset="2"/>
              <a:buChar char="§"/>
              <a:defRPr/>
            </a:pPr>
            <a:r>
              <a:rPr lang="en-US" sz="2300" b="1"/>
              <a:t>Program.cs</a:t>
            </a:r>
            <a:r>
              <a:rPr lang="en-US" sz="2300"/>
              <a:t>: The first of which is a Program class. This class consists of the required Main method entry point for .NET console applications. The .NET runtime expects to locate this method within the Program class when it starts your .NET application</a:t>
            </a:r>
          </a:p>
        </p:txBody>
      </p:sp>
      <p:pic>
        <p:nvPicPr>
          <p:cNvPr id="12" name="Picture 11">
            <a:extLst>
              <a:ext uri="{FF2B5EF4-FFF2-40B4-BE49-F238E27FC236}">
                <a16:creationId xmlns:a16="http://schemas.microsoft.com/office/drawing/2014/main" id="{8586A1FE-485C-4F7D-80F2-50E6C4EA05F1}"/>
              </a:ext>
            </a:extLst>
          </p:cNvPr>
          <p:cNvPicPr>
            <a:picLocks noChangeAspect="1"/>
          </p:cNvPicPr>
          <p:nvPr/>
        </p:nvPicPr>
        <p:blipFill>
          <a:blip r:embed="rId2"/>
          <a:stretch>
            <a:fillRect/>
          </a:stretch>
        </p:blipFill>
        <p:spPr>
          <a:xfrm>
            <a:off x="6214027" y="3602973"/>
            <a:ext cx="5921393" cy="2805153"/>
          </a:xfrm>
          <a:prstGeom prst="rect">
            <a:avLst/>
          </a:prstGeom>
          <a:ln w="12700">
            <a:solidFill>
              <a:schemeClr val="accent1"/>
            </a:solidFill>
          </a:ln>
        </p:spPr>
      </p:pic>
    </p:spTree>
    <p:extLst>
      <p:ext uri="{BB962C8B-B14F-4D97-AF65-F5344CB8AC3E}">
        <p14:creationId xmlns:p14="http://schemas.microsoft.com/office/powerpoint/2010/main" val="444346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B020C76-7B93-4752-96E6-00267B71DB7F}"/>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A53E9033-8216-4427-ABFF-1F9B6EDDEED8}"/>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itle 1">
            <a:extLst>
              <a:ext uri="{FF2B5EF4-FFF2-40B4-BE49-F238E27FC236}">
                <a16:creationId xmlns:a16="http://schemas.microsoft.com/office/drawing/2014/main" id="{A00B6F82-0CB2-44C4-84C5-7F1BF2949F94}"/>
              </a:ext>
            </a:extLst>
          </p:cNvPr>
          <p:cNvSpPr>
            <a:spLocks noGrp="1"/>
          </p:cNvSpPr>
          <p:nvPr>
            <p:ph type="title"/>
          </p:nvPr>
        </p:nvSpPr>
        <p:spPr>
          <a:xfrm>
            <a:off x="396764" y="720006"/>
            <a:ext cx="11154104" cy="575433"/>
          </a:xfrm>
        </p:spPr>
        <p:txBody>
          <a:bodyPr>
            <a:noAutofit/>
          </a:bodyPr>
          <a:lstStyle/>
          <a:p>
            <a:r>
              <a:rPr lang="en-US" sz="4000" b="1"/>
              <a:t>The Worker Service Template Provide</a:t>
            </a:r>
            <a:endParaRPr lang="en-US" sz="4000" b="1" dirty="0"/>
          </a:p>
        </p:txBody>
      </p:sp>
      <p:sp>
        <p:nvSpPr>
          <p:cNvPr id="10" name="TextBox 9">
            <a:extLst>
              <a:ext uri="{FF2B5EF4-FFF2-40B4-BE49-F238E27FC236}">
                <a16:creationId xmlns:a16="http://schemas.microsoft.com/office/drawing/2014/main" id="{8F5179FB-95BA-499B-9EA1-6263949DA8EA}"/>
              </a:ext>
            </a:extLst>
          </p:cNvPr>
          <p:cNvSpPr txBox="1"/>
          <p:nvPr/>
        </p:nvSpPr>
        <p:spPr>
          <a:xfrm>
            <a:off x="-71198" y="1382782"/>
            <a:ext cx="6678477" cy="2398157"/>
          </a:xfrm>
          <a:prstGeom prst="rect">
            <a:avLst/>
          </a:prstGeom>
          <a:noFill/>
        </p:spPr>
        <p:txBody>
          <a:bodyPr wrap="square">
            <a:spAutoFit/>
          </a:bodyPr>
          <a:lstStyle/>
          <a:p>
            <a:pPr marL="344488" indent="-344488" algn="just">
              <a:lnSpc>
                <a:spcPct val="110000"/>
              </a:lnSpc>
              <a:spcBef>
                <a:spcPts val="600"/>
              </a:spcBef>
              <a:spcAft>
                <a:spcPts val="600"/>
              </a:spcAft>
              <a:buClr>
                <a:srgbClr val="973735"/>
              </a:buClr>
              <a:buSzPct val="70000"/>
              <a:buFont typeface="Wingdings" panose="05000000000000000000" pitchFamily="2" charset="2"/>
              <a:buChar char="§"/>
              <a:defRPr/>
            </a:pPr>
            <a:r>
              <a:rPr lang="en-US" sz="2300" b="1"/>
              <a:t>appsettings.json</a:t>
            </a:r>
            <a:r>
              <a:rPr lang="en-US" sz="2300"/>
              <a:t>: It is one of the common sources for application configuration. The host is configured to load application configuration from several sources when the application starts using any registered configuration providers</a:t>
            </a:r>
          </a:p>
        </p:txBody>
      </p:sp>
      <p:pic>
        <p:nvPicPr>
          <p:cNvPr id="3" name="Picture 2">
            <a:extLst>
              <a:ext uri="{FF2B5EF4-FFF2-40B4-BE49-F238E27FC236}">
                <a16:creationId xmlns:a16="http://schemas.microsoft.com/office/drawing/2014/main" id="{33CC8912-7378-43C7-81C8-842B3551C8B9}"/>
              </a:ext>
            </a:extLst>
          </p:cNvPr>
          <p:cNvPicPr>
            <a:picLocks noChangeAspect="1"/>
          </p:cNvPicPr>
          <p:nvPr/>
        </p:nvPicPr>
        <p:blipFill>
          <a:blip r:embed="rId2"/>
          <a:stretch>
            <a:fillRect/>
          </a:stretch>
        </p:blipFill>
        <p:spPr>
          <a:xfrm>
            <a:off x="6567950" y="1539164"/>
            <a:ext cx="5574888" cy="2124976"/>
          </a:xfrm>
          <a:prstGeom prst="rect">
            <a:avLst/>
          </a:prstGeom>
          <a:ln w="12700">
            <a:solidFill>
              <a:schemeClr val="accent1"/>
            </a:solidFill>
          </a:ln>
        </p:spPr>
      </p:pic>
      <p:sp>
        <p:nvSpPr>
          <p:cNvPr id="11" name="TextBox 10">
            <a:extLst>
              <a:ext uri="{FF2B5EF4-FFF2-40B4-BE49-F238E27FC236}">
                <a16:creationId xmlns:a16="http://schemas.microsoft.com/office/drawing/2014/main" id="{04AC4D7F-1F69-4529-A286-E64278A55909}"/>
              </a:ext>
            </a:extLst>
          </p:cNvPr>
          <p:cNvSpPr txBox="1"/>
          <p:nvPr/>
        </p:nvSpPr>
        <p:spPr>
          <a:xfrm>
            <a:off x="-71199" y="3780939"/>
            <a:ext cx="6678477" cy="2681311"/>
          </a:xfrm>
          <a:prstGeom prst="rect">
            <a:avLst/>
          </a:prstGeom>
          <a:noFill/>
        </p:spPr>
        <p:txBody>
          <a:bodyPr wrap="square">
            <a:spAutoFit/>
          </a:bodyPr>
          <a:lstStyle/>
          <a:p>
            <a:pPr marL="344488" indent="-344488" algn="just">
              <a:lnSpc>
                <a:spcPct val="150000"/>
              </a:lnSpc>
              <a:spcBef>
                <a:spcPts val="800"/>
              </a:spcBef>
              <a:spcAft>
                <a:spcPts val="800"/>
              </a:spcAft>
              <a:buClr>
                <a:srgbClr val="973735"/>
              </a:buClr>
              <a:buSzPct val="70000"/>
              <a:buFont typeface="Wingdings" panose="05000000000000000000" pitchFamily="2" charset="2"/>
              <a:buChar char="§"/>
              <a:defRPr/>
            </a:pPr>
            <a:r>
              <a:rPr lang="en-US" sz="2300" b="1"/>
              <a:t>Worker.cs: </a:t>
            </a:r>
            <a:r>
              <a:rPr lang="en-US" sz="2300"/>
              <a:t>The Worker class is something new which you will not find in the default ASP.NET Core project template. This is where the magic of hosted services, combined with the host, provide the basis of a worker service</a:t>
            </a:r>
          </a:p>
        </p:txBody>
      </p:sp>
      <p:grpSp>
        <p:nvGrpSpPr>
          <p:cNvPr id="14" name="Group 13">
            <a:extLst>
              <a:ext uri="{FF2B5EF4-FFF2-40B4-BE49-F238E27FC236}">
                <a16:creationId xmlns:a16="http://schemas.microsoft.com/office/drawing/2014/main" id="{83040D52-C895-4285-B6D3-9A5B5456A023}"/>
              </a:ext>
            </a:extLst>
          </p:cNvPr>
          <p:cNvGrpSpPr/>
          <p:nvPr/>
        </p:nvGrpSpPr>
        <p:grpSpPr>
          <a:xfrm>
            <a:off x="6567950" y="3731777"/>
            <a:ext cx="5584722" cy="2699760"/>
            <a:chOff x="6607278" y="3731777"/>
            <a:chExt cx="5584722" cy="2699760"/>
          </a:xfrm>
        </p:grpSpPr>
        <p:pic>
          <p:nvPicPr>
            <p:cNvPr id="9" name="Picture 8">
              <a:extLst>
                <a:ext uri="{FF2B5EF4-FFF2-40B4-BE49-F238E27FC236}">
                  <a16:creationId xmlns:a16="http://schemas.microsoft.com/office/drawing/2014/main" id="{5993F8DF-85A7-4E61-95E3-C49E6D6A89BD}"/>
                </a:ext>
              </a:extLst>
            </p:cNvPr>
            <p:cNvPicPr>
              <a:picLocks noChangeAspect="1"/>
            </p:cNvPicPr>
            <p:nvPr/>
          </p:nvPicPr>
          <p:blipFill>
            <a:blip r:embed="rId3"/>
            <a:stretch>
              <a:fillRect/>
            </a:stretch>
          </p:blipFill>
          <p:spPr>
            <a:xfrm>
              <a:off x="6607278" y="3731777"/>
              <a:ext cx="5584722" cy="2699760"/>
            </a:xfrm>
            <a:prstGeom prst="rect">
              <a:avLst/>
            </a:prstGeom>
            <a:ln w="12700">
              <a:solidFill>
                <a:schemeClr val="accent1"/>
              </a:solidFill>
            </a:ln>
          </p:spPr>
        </p:pic>
        <p:sp>
          <p:nvSpPr>
            <p:cNvPr id="13" name="Rectangle 12">
              <a:extLst>
                <a:ext uri="{FF2B5EF4-FFF2-40B4-BE49-F238E27FC236}">
                  <a16:creationId xmlns:a16="http://schemas.microsoft.com/office/drawing/2014/main" id="{1F76F661-17EA-4F11-88B9-47B96F2567E0}"/>
                </a:ext>
              </a:extLst>
            </p:cNvPr>
            <p:cNvSpPr/>
            <p:nvPr/>
          </p:nvSpPr>
          <p:spPr>
            <a:xfrm>
              <a:off x="6931741" y="4699819"/>
              <a:ext cx="5211097" cy="15928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376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273" y="2241458"/>
            <a:ext cx="1064029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Demo 01: </a:t>
            </a:r>
            <a:r>
              <a:rPr lang="en-US" altLang="ko-KR" sz="4400" b="1" dirty="0">
                <a:solidFill>
                  <a:schemeClr val="accent2"/>
                </a:solidFill>
                <a:latin typeface="Arial" panose="020B0604020202020204" pitchFamily="34" charset="0"/>
                <a:cs typeface="Arial" panose="020B0604020202020204" pitchFamily="34" charset="0"/>
              </a:rPr>
              <a:t>Create </a:t>
            </a:r>
            <a:r>
              <a:rPr lang="en-US" altLang="ko-KR" sz="4400" b="1">
                <a:solidFill>
                  <a:schemeClr val="accent2"/>
                </a:solidFill>
                <a:latin typeface="Arial" panose="020B0604020202020204" pitchFamily="34" charset="0"/>
                <a:cs typeface="Arial" panose="020B0604020202020204" pitchFamily="34" charset="0"/>
              </a:rPr>
              <a:t>a Worker Service using Visual Studio.NET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162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15255552</TotalTime>
  <Words>866</Words>
  <Application>Microsoft Office PowerPoint</Application>
  <PresentationFormat>Widescreen</PresentationFormat>
  <Paragraphs>121</Paragraphs>
  <Slides>21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굴림</vt:lpstr>
      <vt:lpstr>Wingdings</vt:lpstr>
      <vt:lpstr>Office Theme</vt:lpstr>
      <vt:lpstr> Background Tasks with Worker Service </vt:lpstr>
      <vt:lpstr>Objectives </vt:lpstr>
      <vt:lpstr>Understanding Worker Service .NET</vt:lpstr>
      <vt:lpstr>Understanding Worker Service .NET</vt:lpstr>
      <vt:lpstr>Understanding Worker Service .NET</vt:lpstr>
      <vt:lpstr>The BackgroundService Class</vt:lpstr>
      <vt:lpstr>The Worker Service Template Provide</vt:lpstr>
      <vt:lpstr>The Worker Service Template Provide</vt:lpstr>
      <vt:lpstr> Demo 01: Create a Worker Service using Visual Studio.NET</vt:lpstr>
      <vt:lpstr>PowerPoint Presentation</vt:lpstr>
      <vt:lpstr>PowerPoint Presentation</vt:lpstr>
      <vt:lpstr>PowerPoint Presentation</vt:lpstr>
      <vt:lpstr>PowerPoint Presentation</vt:lpstr>
      <vt:lpstr> Demo 02: Worker Service and Web API</vt:lpstr>
      <vt:lpstr>Worker Service Demo-02</vt:lpstr>
      <vt:lpstr>Worker Service Demo-02</vt:lpstr>
      <vt:lpstr>Worker Service Demo-02</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hung</cp:lastModifiedBy>
  <cp:revision>495</cp:revision>
  <dcterms:created xsi:type="dcterms:W3CDTF">2021-01-25T08:25:31Z</dcterms:created>
  <dcterms:modified xsi:type="dcterms:W3CDTF">2025-01-07T01:51:38Z</dcterms:modified>
</cp:coreProperties>
</file>