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8288000" cy="10287000"/>
  <p:notesSz cx="6858000" cy="9144000"/>
  <p:embeddedFontLst>
    <p:embeddedFont>
      <p:font typeface="NSimSun" panose="02010609030101010101" pitchFamily="49" charset="-122"/>
      <p:regular r:id="rId9"/>
    </p:embeddedFont>
    <p:embeddedFont>
      <p:font typeface="DejaVu Serif Bold" panose="020B0604020202020204" charset="0"/>
      <p:regular r:id="rId10"/>
    </p:embeddedFont>
    <p:embeddedFont>
      <p:font typeface="Nordique Inline" panose="00000500000000000000" pitchFamily="2" charset="0"/>
      <p:regular r:id="rId11"/>
    </p:embeddedFont>
    <p:embeddedFont>
      <p:font typeface="Peace Sans" panose="020B0604020202020204" charset="0"/>
      <p:regular r:id="rId12"/>
    </p:embeddedFont>
    <p:embeddedFont>
      <p:font typeface="Roboto" panose="02000000000000000000" pitchFamily="2" charset="0"/>
      <p:regular r:id="rId13"/>
    </p:embeddedFont>
    <p:embeddedFont>
      <p:font typeface="Roboto Bold" panose="020B0604020202020204" charset="0"/>
      <p:regular r:id="rId14"/>
    </p:embeddedFont>
    <p:embeddedFont>
      <p:font typeface="Rockwell Extra Bold" panose="02060903040505020403" pitchFamily="18" charset="0"/>
      <p:bold r:id="rId15"/>
    </p:embeddedFont>
    <p:embeddedFont>
      <p:font typeface="Tahoma" panose="020B0604030504040204" pitchFamily="34" charset="0"/>
      <p:regular r:id="rId16"/>
      <p:bold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48" d="100"/>
          <a:sy n="48" d="100"/>
        </p:scale>
        <p:origin x="816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5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7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251126" cy="10309080"/>
            <a:chOff x="0" y="0"/>
            <a:chExt cx="329515" cy="271514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29515" cy="2715149"/>
            </a:xfrm>
            <a:custGeom>
              <a:avLst/>
              <a:gdLst/>
              <a:ahLst/>
              <a:cxnLst/>
              <a:rect l="l" t="t" r="r" b="b"/>
              <a:pathLst>
                <a:path w="329515" h="2715149">
                  <a:moveTo>
                    <a:pt x="0" y="0"/>
                  </a:moveTo>
                  <a:lnTo>
                    <a:pt x="329515" y="0"/>
                  </a:lnTo>
                  <a:lnTo>
                    <a:pt x="329515" y="2715149"/>
                  </a:lnTo>
                  <a:lnTo>
                    <a:pt x="0" y="2715149"/>
                  </a:lnTo>
                  <a:close/>
                </a:path>
              </a:pathLst>
            </a:custGeom>
            <a:solidFill>
              <a:srgbClr val="F7B0CD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28575"/>
              <a:ext cx="329515" cy="274372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554875" y="0"/>
            <a:ext cx="1296091" cy="10331161"/>
          </a:xfrm>
          <a:custGeom>
            <a:avLst/>
            <a:gdLst/>
            <a:ahLst/>
            <a:cxnLst/>
            <a:rect l="l" t="t" r="r" b="b"/>
            <a:pathLst>
              <a:path w="1296091" h="10331161">
                <a:moveTo>
                  <a:pt x="0" y="0"/>
                </a:moveTo>
                <a:lnTo>
                  <a:pt x="1296091" y="0"/>
                </a:lnTo>
                <a:lnTo>
                  <a:pt x="1296091" y="10331161"/>
                </a:lnTo>
                <a:lnTo>
                  <a:pt x="0" y="1033116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TextBox 6"/>
          <p:cNvSpPr txBox="1"/>
          <p:nvPr/>
        </p:nvSpPr>
        <p:spPr>
          <a:xfrm>
            <a:off x="2711852" y="2058483"/>
            <a:ext cx="12864296" cy="21192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7637"/>
              </a:lnSpc>
            </a:pPr>
            <a:r>
              <a:rPr lang="en-US" sz="12598" dirty="0">
                <a:solidFill>
                  <a:srgbClr val="000000"/>
                </a:solidFill>
                <a:latin typeface="Nordique Inline" panose="020F0502020204030204" pitchFamily="2" charset="0"/>
              </a:rPr>
              <a:t>SPIRAL MODEL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3376204" y="6004200"/>
            <a:ext cx="11535593" cy="7521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125"/>
              </a:lnSpc>
            </a:pPr>
            <a:r>
              <a:rPr lang="en-US" sz="4375">
                <a:solidFill>
                  <a:srgbClr val="000000"/>
                </a:solidFill>
                <a:latin typeface="Peace Sans"/>
              </a:rPr>
              <a:t>Group 7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972800" y="6426492"/>
            <a:ext cx="11535593" cy="30493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125"/>
              </a:lnSpc>
            </a:pPr>
            <a:r>
              <a:rPr lang="en-US" sz="4400" b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SE170429 </a:t>
            </a:r>
            <a:r>
              <a:rPr lang="vi-VN" sz="44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Ngô Xuân Sơn</a:t>
            </a:r>
          </a:p>
          <a:p>
            <a:pPr>
              <a:lnSpc>
                <a:spcPts val="6125"/>
              </a:lnSpc>
            </a:pPr>
            <a:r>
              <a:rPr lang="en-US" sz="440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SE170396 </a:t>
            </a:r>
            <a:r>
              <a:rPr lang="en-US" sz="44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Nguyễn</a:t>
            </a:r>
            <a:r>
              <a:rPr lang="en-US" sz="44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4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Đức</a:t>
            </a:r>
            <a:r>
              <a:rPr lang="en-US" sz="44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4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Huấn</a:t>
            </a:r>
            <a:endParaRPr lang="en-US" sz="4400" dirty="0"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ts val="6125"/>
              </a:lnSpc>
            </a:pPr>
            <a:r>
              <a:rPr lang="en-US" sz="440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SE170302 </a:t>
            </a:r>
            <a:r>
              <a:rPr lang="en-US" sz="44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Trịnh</a:t>
            </a:r>
            <a:r>
              <a:rPr lang="en-US" sz="44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4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Đăng</a:t>
            </a:r>
            <a:r>
              <a:rPr lang="en-US" sz="44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4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Khôi</a:t>
            </a:r>
            <a:endParaRPr lang="en-US" sz="4400" dirty="0">
              <a:solidFill>
                <a:srgbClr val="333333"/>
              </a:solidFill>
              <a:effectLst/>
              <a:highlight>
                <a:srgbClr val="FFFFFF"/>
              </a:highligh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ts val="6125"/>
              </a:lnSpc>
            </a:pPr>
            <a:r>
              <a:rPr lang="en-US" sz="4400" b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SE170415 </a:t>
            </a:r>
            <a:r>
              <a:rPr lang="en-US" sz="44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Lê </a:t>
            </a:r>
            <a:r>
              <a:rPr lang="en-US" sz="44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Nhật</a:t>
            </a:r>
            <a:r>
              <a:rPr lang="en-US" sz="44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Quang</a:t>
            </a:r>
            <a:endParaRPr lang="en-US" sz="4400" dirty="0">
              <a:solidFill>
                <a:srgbClr val="333333"/>
              </a:solidFill>
              <a:effectLst/>
              <a:highlight>
                <a:srgbClr val="FFFFFF"/>
              </a:highligh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7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646584" y="2832100"/>
            <a:ext cx="14622241" cy="35210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5000" dirty="0">
                <a:solidFill>
                  <a:srgbClr val="000000"/>
                </a:solidFill>
                <a:latin typeface="Roboto Bold"/>
              </a:rPr>
              <a:t> Spiral model is an evolutionary software process model which is a combination of an iterative nature of prototyping and systematic aspects of traditional waterfall model.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0" y="0"/>
            <a:ext cx="1251126" cy="10309080"/>
            <a:chOff x="0" y="0"/>
            <a:chExt cx="329515" cy="2715149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29515" cy="2715149"/>
            </a:xfrm>
            <a:custGeom>
              <a:avLst/>
              <a:gdLst/>
              <a:ahLst/>
              <a:cxnLst/>
              <a:rect l="l" t="t" r="r" b="b"/>
              <a:pathLst>
                <a:path w="329515" h="2715149">
                  <a:moveTo>
                    <a:pt x="0" y="0"/>
                  </a:moveTo>
                  <a:lnTo>
                    <a:pt x="329515" y="0"/>
                  </a:lnTo>
                  <a:lnTo>
                    <a:pt x="329515" y="2715149"/>
                  </a:lnTo>
                  <a:lnTo>
                    <a:pt x="0" y="2715149"/>
                  </a:lnTo>
                  <a:close/>
                </a:path>
              </a:pathLst>
            </a:custGeom>
            <a:solidFill>
              <a:srgbClr val="F7B0CD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28575"/>
              <a:ext cx="329515" cy="274372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554875" y="0"/>
            <a:ext cx="1296091" cy="10331161"/>
          </a:xfrm>
          <a:custGeom>
            <a:avLst/>
            <a:gdLst/>
            <a:ahLst/>
            <a:cxnLst/>
            <a:rect l="l" t="t" r="r" b="b"/>
            <a:pathLst>
              <a:path w="1296091" h="10331161">
                <a:moveTo>
                  <a:pt x="0" y="0"/>
                </a:moveTo>
                <a:lnTo>
                  <a:pt x="1296091" y="0"/>
                </a:lnTo>
                <a:lnTo>
                  <a:pt x="1296091" y="10331161"/>
                </a:lnTo>
                <a:lnTo>
                  <a:pt x="0" y="1033116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TextBox 7"/>
          <p:cNvSpPr txBox="1"/>
          <p:nvPr/>
        </p:nvSpPr>
        <p:spPr>
          <a:xfrm>
            <a:off x="4669567" y="1076325"/>
            <a:ext cx="9971074" cy="10854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492"/>
              </a:lnSpc>
            </a:pPr>
            <a:r>
              <a:rPr lang="en-US" sz="7449" dirty="0">
                <a:solidFill>
                  <a:srgbClr val="000000"/>
                </a:solidFill>
                <a:latin typeface="Rockwell Extra Bold" panose="02060903040505020403" pitchFamily="18" charset="0"/>
              </a:rPr>
              <a:t>SPIRAL MODEL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7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646584" y="2832100"/>
            <a:ext cx="14622241" cy="5292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5000" dirty="0">
                <a:solidFill>
                  <a:srgbClr val="000000"/>
                </a:solidFill>
                <a:latin typeface="Roboto Bold"/>
              </a:rPr>
              <a:t>The spiral model was defined by Barry Boehm in his 1988 article. </a:t>
            </a:r>
          </a:p>
          <a:p>
            <a:pPr algn="l">
              <a:lnSpc>
                <a:spcPts val="7000"/>
              </a:lnSpc>
            </a:pPr>
            <a:endParaRPr lang="en-US" sz="5000" dirty="0">
              <a:solidFill>
                <a:srgbClr val="000000"/>
              </a:solidFill>
              <a:latin typeface="Roboto Bold"/>
            </a:endParaRPr>
          </a:p>
          <a:p>
            <a:pPr algn="l">
              <a:lnSpc>
                <a:spcPts val="7000"/>
              </a:lnSpc>
            </a:pPr>
            <a:r>
              <a:rPr lang="en-US" sz="5000" dirty="0">
                <a:solidFill>
                  <a:srgbClr val="000000"/>
                </a:solidFill>
                <a:latin typeface="Roboto Bold"/>
              </a:rPr>
              <a:t>This model was not the first model to discuss iterative development, but it was the first model to explain why the iteration matters.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4669567" y="1076325"/>
            <a:ext cx="9971074" cy="10854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492"/>
              </a:lnSpc>
            </a:pPr>
            <a:r>
              <a:rPr lang="en-US" sz="7449" dirty="0">
                <a:solidFill>
                  <a:srgbClr val="000000"/>
                </a:solidFill>
                <a:latin typeface="NSimSun" panose="02010609030101010101" pitchFamily="49" charset="-122"/>
                <a:ea typeface="NSimSun" panose="02010609030101010101" pitchFamily="49" charset="-122"/>
              </a:rPr>
              <a:t>HISTORY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0" y="0"/>
            <a:ext cx="1251126" cy="10309080"/>
            <a:chOff x="0" y="0"/>
            <a:chExt cx="329515" cy="2715149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329515" cy="2715149"/>
            </a:xfrm>
            <a:custGeom>
              <a:avLst/>
              <a:gdLst/>
              <a:ahLst/>
              <a:cxnLst/>
              <a:rect l="l" t="t" r="r" b="b"/>
              <a:pathLst>
                <a:path w="329515" h="2715149">
                  <a:moveTo>
                    <a:pt x="0" y="0"/>
                  </a:moveTo>
                  <a:lnTo>
                    <a:pt x="329515" y="0"/>
                  </a:lnTo>
                  <a:lnTo>
                    <a:pt x="329515" y="2715149"/>
                  </a:lnTo>
                  <a:lnTo>
                    <a:pt x="0" y="2715149"/>
                  </a:lnTo>
                  <a:close/>
                </a:path>
              </a:pathLst>
            </a:custGeom>
            <a:solidFill>
              <a:srgbClr val="F7B0CD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28575"/>
              <a:ext cx="329515" cy="274372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7" name="Freeform 7"/>
          <p:cNvSpPr/>
          <p:nvPr/>
        </p:nvSpPr>
        <p:spPr>
          <a:xfrm>
            <a:off x="554875" y="0"/>
            <a:ext cx="1296091" cy="10331161"/>
          </a:xfrm>
          <a:custGeom>
            <a:avLst/>
            <a:gdLst/>
            <a:ahLst/>
            <a:cxnLst/>
            <a:rect l="l" t="t" r="r" b="b"/>
            <a:pathLst>
              <a:path w="1296091" h="10331161">
                <a:moveTo>
                  <a:pt x="0" y="0"/>
                </a:moveTo>
                <a:lnTo>
                  <a:pt x="1296091" y="0"/>
                </a:lnTo>
                <a:lnTo>
                  <a:pt x="1296091" y="10331161"/>
                </a:lnTo>
                <a:lnTo>
                  <a:pt x="0" y="1033116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7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404345" y="3250767"/>
            <a:ext cx="7306638" cy="38969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079"/>
              </a:lnSpc>
            </a:pPr>
            <a:endParaRPr dirty="0"/>
          </a:p>
          <a:p>
            <a:pPr algn="just">
              <a:lnSpc>
                <a:spcPts val="3079"/>
              </a:lnSpc>
            </a:pPr>
            <a:r>
              <a:rPr lang="en-US" sz="2199" dirty="0">
                <a:solidFill>
                  <a:srgbClr val="000000"/>
                </a:solidFill>
                <a:latin typeface="Roboto Bold"/>
              </a:rPr>
              <a:t>Pros :</a:t>
            </a:r>
          </a:p>
          <a:p>
            <a:pPr marL="474979" lvl="1" indent="-237490" algn="just">
              <a:lnSpc>
                <a:spcPts val="3079"/>
              </a:lnSpc>
              <a:buFont typeface="Arial"/>
              <a:buChar char="•"/>
            </a:pPr>
            <a:r>
              <a:rPr lang="en-US" sz="2199" dirty="0">
                <a:solidFill>
                  <a:srgbClr val="000000"/>
                </a:solidFill>
                <a:latin typeface="Roboto Bold"/>
              </a:rPr>
              <a:t>Changing requirements can be accommodated.</a:t>
            </a:r>
          </a:p>
          <a:p>
            <a:pPr marL="474979" lvl="1" indent="-237490" algn="just">
              <a:lnSpc>
                <a:spcPts val="3079"/>
              </a:lnSpc>
              <a:buFont typeface="Arial"/>
              <a:buChar char="•"/>
            </a:pPr>
            <a:r>
              <a:rPr lang="en-US" sz="2199" dirty="0">
                <a:solidFill>
                  <a:srgbClr val="000000"/>
                </a:solidFill>
                <a:latin typeface="Roboto Bold"/>
              </a:rPr>
              <a:t>Allows for extensive use of prototypes</a:t>
            </a:r>
          </a:p>
          <a:p>
            <a:pPr marL="474979" lvl="1" indent="-237490" algn="just">
              <a:lnSpc>
                <a:spcPts val="3079"/>
              </a:lnSpc>
              <a:buFont typeface="Arial"/>
              <a:buChar char="•"/>
            </a:pPr>
            <a:r>
              <a:rPr lang="en-US" sz="2199" dirty="0">
                <a:solidFill>
                  <a:srgbClr val="000000"/>
                </a:solidFill>
                <a:latin typeface="Roboto Bold"/>
              </a:rPr>
              <a:t>Requirements can be captured more accurately. </a:t>
            </a:r>
          </a:p>
          <a:p>
            <a:pPr marL="474979" lvl="1" indent="-237490" algn="just">
              <a:lnSpc>
                <a:spcPts val="3079"/>
              </a:lnSpc>
              <a:buFont typeface="Arial"/>
              <a:buChar char="•"/>
            </a:pPr>
            <a:r>
              <a:rPr lang="en-US" sz="2199" dirty="0">
                <a:solidFill>
                  <a:srgbClr val="000000"/>
                </a:solidFill>
                <a:latin typeface="Roboto Bold"/>
              </a:rPr>
              <a:t>Users see the system early. </a:t>
            </a:r>
          </a:p>
          <a:p>
            <a:pPr marL="474979" lvl="1" indent="-237490" algn="just">
              <a:lnSpc>
                <a:spcPts val="3079"/>
              </a:lnSpc>
              <a:buFont typeface="Arial"/>
              <a:buChar char="•"/>
            </a:pPr>
            <a:r>
              <a:rPr lang="en-US" sz="2199" dirty="0">
                <a:solidFill>
                  <a:srgbClr val="000000"/>
                </a:solidFill>
                <a:latin typeface="Roboto Bold"/>
              </a:rPr>
              <a:t>Development can be divided into smaller parts and more risky parts can be developed earlier which helps better risk management. </a:t>
            </a:r>
          </a:p>
          <a:p>
            <a:pPr algn="just">
              <a:lnSpc>
                <a:spcPts val="3079"/>
              </a:lnSpc>
            </a:pPr>
            <a:endParaRPr lang="en-US" sz="2199" dirty="0">
              <a:solidFill>
                <a:srgbClr val="000000"/>
              </a:solidFill>
              <a:latin typeface="Roboto Bold"/>
            </a:endParaRPr>
          </a:p>
        </p:txBody>
      </p:sp>
      <p:grpSp>
        <p:nvGrpSpPr>
          <p:cNvPr id="3" name="Group 3"/>
          <p:cNvGrpSpPr/>
          <p:nvPr/>
        </p:nvGrpSpPr>
        <p:grpSpPr>
          <a:xfrm>
            <a:off x="0" y="0"/>
            <a:ext cx="1251126" cy="10309080"/>
            <a:chOff x="0" y="0"/>
            <a:chExt cx="329515" cy="2715149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29515" cy="2715149"/>
            </a:xfrm>
            <a:custGeom>
              <a:avLst/>
              <a:gdLst/>
              <a:ahLst/>
              <a:cxnLst/>
              <a:rect l="l" t="t" r="r" b="b"/>
              <a:pathLst>
                <a:path w="329515" h="2715149">
                  <a:moveTo>
                    <a:pt x="0" y="0"/>
                  </a:moveTo>
                  <a:lnTo>
                    <a:pt x="329515" y="0"/>
                  </a:lnTo>
                  <a:lnTo>
                    <a:pt x="329515" y="2715149"/>
                  </a:lnTo>
                  <a:lnTo>
                    <a:pt x="0" y="2715149"/>
                  </a:lnTo>
                  <a:close/>
                </a:path>
              </a:pathLst>
            </a:custGeom>
            <a:solidFill>
              <a:srgbClr val="F7B0CD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28575"/>
              <a:ext cx="329515" cy="274372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554875" y="0"/>
            <a:ext cx="1296091" cy="10331161"/>
          </a:xfrm>
          <a:custGeom>
            <a:avLst/>
            <a:gdLst/>
            <a:ahLst/>
            <a:cxnLst/>
            <a:rect l="l" t="t" r="r" b="b"/>
            <a:pathLst>
              <a:path w="1296091" h="10331161">
                <a:moveTo>
                  <a:pt x="0" y="0"/>
                </a:moveTo>
                <a:lnTo>
                  <a:pt x="1296091" y="0"/>
                </a:lnTo>
                <a:lnTo>
                  <a:pt x="1296091" y="10331161"/>
                </a:lnTo>
                <a:lnTo>
                  <a:pt x="0" y="1033116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TextBox 7"/>
          <p:cNvSpPr txBox="1"/>
          <p:nvPr/>
        </p:nvSpPr>
        <p:spPr>
          <a:xfrm>
            <a:off x="2404345" y="236722"/>
            <a:ext cx="15237719" cy="18395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7279"/>
              </a:lnSpc>
              <a:spcBef>
                <a:spcPct val="0"/>
              </a:spcBef>
            </a:pPr>
            <a:r>
              <a:rPr lang="en-US" sz="5199" dirty="0">
                <a:solidFill>
                  <a:srgbClr val="000000"/>
                </a:solidFill>
                <a:latin typeface="DejaVu Serif Bold"/>
              </a:rPr>
              <a:t>The following table lists out the pros and cons of Spiral SDLC Model: 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550184" y="3641292"/>
            <a:ext cx="7306638" cy="35064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079"/>
              </a:lnSpc>
            </a:pPr>
            <a:r>
              <a:rPr lang="en-US" sz="2199" dirty="0">
                <a:solidFill>
                  <a:srgbClr val="000000"/>
                </a:solidFill>
                <a:latin typeface="Roboto Bold"/>
              </a:rPr>
              <a:t>Cons:</a:t>
            </a:r>
          </a:p>
          <a:p>
            <a:pPr marL="474979" lvl="1" indent="-237490" algn="just">
              <a:lnSpc>
                <a:spcPts val="3079"/>
              </a:lnSpc>
              <a:buFont typeface="Arial"/>
              <a:buChar char="•"/>
            </a:pPr>
            <a:r>
              <a:rPr lang="en-US" sz="2199" dirty="0">
                <a:solidFill>
                  <a:srgbClr val="000000"/>
                </a:solidFill>
                <a:latin typeface="Roboto Bold"/>
              </a:rPr>
              <a:t>Management is more complex.</a:t>
            </a:r>
          </a:p>
          <a:p>
            <a:pPr marL="474979" lvl="1" indent="-237490" algn="just">
              <a:lnSpc>
                <a:spcPts val="3079"/>
              </a:lnSpc>
              <a:buFont typeface="Arial"/>
              <a:buChar char="•"/>
            </a:pPr>
            <a:r>
              <a:rPr lang="en-US" sz="2199" dirty="0">
                <a:solidFill>
                  <a:srgbClr val="000000"/>
                </a:solidFill>
                <a:latin typeface="Roboto Bold"/>
              </a:rPr>
              <a:t>End of project may not be known early. </a:t>
            </a:r>
          </a:p>
          <a:p>
            <a:pPr marL="474979" lvl="1" indent="-237490" algn="just">
              <a:lnSpc>
                <a:spcPts val="3079"/>
              </a:lnSpc>
              <a:buFont typeface="Arial"/>
              <a:buChar char="•"/>
            </a:pPr>
            <a:r>
              <a:rPr lang="en-US" sz="2199" dirty="0">
                <a:solidFill>
                  <a:srgbClr val="000000"/>
                </a:solidFill>
                <a:latin typeface="Roboto Bold"/>
              </a:rPr>
              <a:t>Not suitable for small or low risk projects and could be expensive for small projects. </a:t>
            </a:r>
          </a:p>
          <a:p>
            <a:pPr marL="474979" lvl="1" indent="-237490" algn="just">
              <a:lnSpc>
                <a:spcPts val="3079"/>
              </a:lnSpc>
              <a:buFont typeface="Arial"/>
              <a:buChar char="•"/>
            </a:pPr>
            <a:r>
              <a:rPr lang="en-US" sz="2199" dirty="0">
                <a:solidFill>
                  <a:srgbClr val="000000"/>
                </a:solidFill>
                <a:latin typeface="Roboto Bold"/>
              </a:rPr>
              <a:t>Process is complex</a:t>
            </a:r>
          </a:p>
          <a:p>
            <a:pPr marL="474979" lvl="1" indent="-237490" algn="just">
              <a:lnSpc>
                <a:spcPts val="3079"/>
              </a:lnSpc>
              <a:buFont typeface="Arial"/>
              <a:buChar char="•"/>
            </a:pPr>
            <a:r>
              <a:rPr lang="en-US" sz="2199" dirty="0">
                <a:solidFill>
                  <a:srgbClr val="000000"/>
                </a:solidFill>
                <a:latin typeface="Roboto Bold"/>
              </a:rPr>
              <a:t>Spiral may go indefinitely. </a:t>
            </a:r>
          </a:p>
          <a:p>
            <a:pPr marL="474979" lvl="1" indent="-237490" algn="just">
              <a:lnSpc>
                <a:spcPts val="3079"/>
              </a:lnSpc>
              <a:buFont typeface="Arial"/>
              <a:buChar char="•"/>
            </a:pPr>
            <a:r>
              <a:rPr lang="en-US" sz="2199" dirty="0">
                <a:solidFill>
                  <a:srgbClr val="000000"/>
                </a:solidFill>
                <a:latin typeface="Roboto Bold"/>
              </a:rPr>
              <a:t>Large number of intermediate stages requires excessive documentation.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7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913800" y="0"/>
            <a:ext cx="16460401" cy="10970921"/>
          </a:xfrm>
          <a:custGeom>
            <a:avLst/>
            <a:gdLst/>
            <a:ahLst/>
            <a:cxnLst/>
            <a:rect l="l" t="t" r="r" b="b"/>
            <a:pathLst>
              <a:path w="16460401" h="10970921">
                <a:moveTo>
                  <a:pt x="0" y="0"/>
                </a:moveTo>
                <a:lnTo>
                  <a:pt x="16460400" y="0"/>
                </a:lnTo>
                <a:lnTo>
                  <a:pt x="16460400" y="10970921"/>
                </a:lnTo>
                <a:lnTo>
                  <a:pt x="0" y="1097092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7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404345" y="1566747"/>
            <a:ext cx="7306638" cy="41871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359"/>
              </a:lnSpc>
            </a:pPr>
            <a:r>
              <a:rPr lang="en-US" sz="2399" dirty="0">
                <a:solidFill>
                  <a:srgbClr val="000000"/>
                </a:solidFill>
                <a:latin typeface="Roboto Bold"/>
              </a:rPr>
              <a:t>Planning:</a:t>
            </a:r>
            <a:r>
              <a:rPr lang="en-US" sz="2399" dirty="0">
                <a:solidFill>
                  <a:srgbClr val="000000"/>
                </a:solidFill>
                <a:latin typeface="Roboto"/>
              </a:rPr>
              <a:t> </a:t>
            </a:r>
          </a:p>
          <a:p>
            <a:pPr algn="just">
              <a:lnSpc>
                <a:spcPts val="3359"/>
              </a:lnSpc>
            </a:pPr>
            <a:r>
              <a:rPr lang="en-US" sz="2399" dirty="0">
                <a:solidFill>
                  <a:srgbClr val="000000"/>
                </a:solidFill>
                <a:latin typeface="Roboto"/>
              </a:rPr>
              <a:t>Purpose: Requirement Analysis </a:t>
            </a:r>
          </a:p>
          <a:p>
            <a:pPr algn="just">
              <a:lnSpc>
                <a:spcPts val="3359"/>
              </a:lnSpc>
            </a:pPr>
            <a:r>
              <a:rPr lang="en-US" sz="2399" dirty="0">
                <a:solidFill>
                  <a:srgbClr val="000000"/>
                </a:solidFill>
                <a:latin typeface="Roboto"/>
              </a:rPr>
              <a:t>Activities Performed:</a:t>
            </a:r>
          </a:p>
          <a:p>
            <a:pPr algn="just">
              <a:lnSpc>
                <a:spcPts val="3359"/>
              </a:lnSpc>
            </a:pPr>
            <a:r>
              <a:rPr lang="en-US" sz="2399" dirty="0">
                <a:solidFill>
                  <a:srgbClr val="000000"/>
                </a:solidFill>
                <a:latin typeface="Roboto"/>
              </a:rPr>
              <a:t>- Requirements are studied and gathered. </a:t>
            </a:r>
          </a:p>
          <a:p>
            <a:pPr algn="just">
              <a:lnSpc>
                <a:spcPts val="3359"/>
              </a:lnSpc>
            </a:pPr>
            <a:r>
              <a:rPr lang="en-US" sz="2399" dirty="0">
                <a:solidFill>
                  <a:srgbClr val="000000"/>
                </a:solidFill>
                <a:latin typeface="Roboto"/>
              </a:rPr>
              <a:t>- Feasibility study. </a:t>
            </a:r>
          </a:p>
          <a:p>
            <a:pPr algn="just">
              <a:lnSpc>
                <a:spcPts val="3359"/>
              </a:lnSpc>
            </a:pPr>
            <a:r>
              <a:rPr lang="en-US" sz="2399" dirty="0">
                <a:solidFill>
                  <a:srgbClr val="000000"/>
                </a:solidFill>
                <a:latin typeface="Roboto"/>
              </a:rPr>
              <a:t>-Reviews and walkthroughs to streamline the requirements. </a:t>
            </a:r>
          </a:p>
          <a:p>
            <a:pPr algn="just">
              <a:lnSpc>
                <a:spcPts val="3359"/>
              </a:lnSpc>
            </a:pPr>
            <a:r>
              <a:rPr lang="en-US" sz="2399" dirty="0">
                <a:solidFill>
                  <a:srgbClr val="000000"/>
                </a:solidFill>
                <a:latin typeface="Roboto"/>
              </a:rPr>
              <a:t>Deliverables / Output: </a:t>
            </a:r>
          </a:p>
          <a:p>
            <a:pPr algn="just">
              <a:lnSpc>
                <a:spcPts val="3359"/>
              </a:lnSpc>
            </a:pPr>
            <a:r>
              <a:rPr lang="en-US" sz="2399" dirty="0">
                <a:solidFill>
                  <a:srgbClr val="000000"/>
                </a:solidFill>
                <a:latin typeface="Roboto"/>
              </a:rPr>
              <a:t>- Requirements understanding document. </a:t>
            </a:r>
          </a:p>
          <a:p>
            <a:pPr algn="just">
              <a:lnSpc>
                <a:spcPts val="3359"/>
              </a:lnSpc>
            </a:pPr>
            <a:r>
              <a:rPr lang="en-US" sz="2399" dirty="0">
                <a:solidFill>
                  <a:srgbClr val="000000"/>
                </a:solidFill>
                <a:latin typeface="Roboto"/>
              </a:rPr>
              <a:t>- Finalized list of requirements.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0" y="0"/>
            <a:ext cx="1251126" cy="10309080"/>
            <a:chOff x="0" y="0"/>
            <a:chExt cx="329515" cy="2715149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29515" cy="2715149"/>
            </a:xfrm>
            <a:custGeom>
              <a:avLst/>
              <a:gdLst/>
              <a:ahLst/>
              <a:cxnLst/>
              <a:rect l="l" t="t" r="r" b="b"/>
              <a:pathLst>
                <a:path w="329515" h="2715149">
                  <a:moveTo>
                    <a:pt x="0" y="0"/>
                  </a:moveTo>
                  <a:lnTo>
                    <a:pt x="329515" y="0"/>
                  </a:lnTo>
                  <a:lnTo>
                    <a:pt x="329515" y="2715149"/>
                  </a:lnTo>
                  <a:lnTo>
                    <a:pt x="0" y="2715149"/>
                  </a:lnTo>
                  <a:close/>
                </a:path>
              </a:pathLst>
            </a:custGeom>
            <a:solidFill>
              <a:srgbClr val="F7B0CD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28575"/>
              <a:ext cx="329515" cy="274372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554875" y="0"/>
            <a:ext cx="1296091" cy="10331161"/>
          </a:xfrm>
          <a:custGeom>
            <a:avLst/>
            <a:gdLst/>
            <a:ahLst/>
            <a:cxnLst/>
            <a:rect l="l" t="t" r="r" b="b"/>
            <a:pathLst>
              <a:path w="1296091" h="10331161">
                <a:moveTo>
                  <a:pt x="0" y="0"/>
                </a:moveTo>
                <a:lnTo>
                  <a:pt x="1296091" y="0"/>
                </a:lnTo>
                <a:lnTo>
                  <a:pt x="1296091" y="10331161"/>
                </a:lnTo>
                <a:lnTo>
                  <a:pt x="0" y="1033116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TextBox 7"/>
          <p:cNvSpPr txBox="1"/>
          <p:nvPr/>
        </p:nvSpPr>
        <p:spPr>
          <a:xfrm>
            <a:off x="5319527" y="252871"/>
            <a:ext cx="8502997" cy="9061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7279"/>
              </a:lnSpc>
              <a:spcBef>
                <a:spcPct val="0"/>
              </a:spcBef>
            </a:pPr>
            <a:r>
              <a:rPr lang="en-US" sz="5199" dirty="0">
                <a:solidFill>
                  <a:srgbClr val="000000"/>
                </a:solidFill>
                <a:latin typeface="DejaVu Serif Bold"/>
              </a:rPr>
              <a:t>Phases of Spiral Model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263433" y="1566747"/>
            <a:ext cx="7306638" cy="41871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359"/>
              </a:lnSpc>
            </a:pPr>
            <a:r>
              <a:rPr lang="en-US" sz="2399" dirty="0">
                <a:solidFill>
                  <a:srgbClr val="000000"/>
                </a:solidFill>
                <a:latin typeface="Roboto Bold"/>
              </a:rPr>
              <a:t>Risk Analysis:</a:t>
            </a:r>
          </a:p>
          <a:p>
            <a:pPr algn="just">
              <a:lnSpc>
                <a:spcPts val="3359"/>
              </a:lnSpc>
            </a:pPr>
            <a:r>
              <a:rPr lang="en-US" sz="2399" dirty="0">
                <a:solidFill>
                  <a:srgbClr val="000000"/>
                </a:solidFill>
                <a:latin typeface="Roboto"/>
              </a:rPr>
              <a:t>Purpose: Prototype</a:t>
            </a:r>
          </a:p>
          <a:p>
            <a:pPr algn="just">
              <a:lnSpc>
                <a:spcPts val="3359"/>
              </a:lnSpc>
            </a:pPr>
            <a:r>
              <a:rPr lang="en-US" sz="2399" dirty="0">
                <a:solidFill>
                  <a:srgbClr val="000000"/>
                </a:solidFill>
                <a:latin typeface="Roboto"/>
              </a:rPr>
              <a:t>Activities Performed:</a:t>
            </a:r>
          </a:p>
          <a:p>
            <a:pPr algn="just">
              <a:lnSpc>
                <a:spcPts val="3359"/>
              </a:lnSpc>
            </a:pPr>
            <a:r>
              <a:rPr lang="en-US" sz="2399" dirty="0">
                <a:solidFill>
                  <a:srgbClr val="000000"/>
                </a:solidFill>
                <a:latin typeface="Roboto"/>
              </a:rPr>
              <a:t> - Requirements are studied and brain storming sessions are done to identify the potential risks.</a:t>
            </a:r>
          </a:p>
          <a:p>
            <a:pPr algn="just">
              <a:lnSpc>
                <a:spcPts val="3359"/>
              </a:lnSpc>
            </a:pPr>
            <a:r>
              <a:rPr lang="en-US" sz="2399" dirty="0">
                <a:solidFill>
                  <a:srgbClr val="000000"/>
                </a:solidFill>
                <a:latin typeface="Roboto"/>
              </a:rPr>
              <a:t> - Once the risks are identified, risk mitigation strategy is planned and finalized. </a:t>
            </a:r>
          </a:p>
          <a:p>
            <a:pPr algn="just">
              <a:lnSpc>
                <a:spcPts val="3359"/>
              </a:lnSpc>
            </a:pPr>
            <a:r>
              <a:rPr lang="en-US" sz="2399" dirty="0">
                <a:solidFill>
                  <a:srgbClr val="000000"/>
                </a:solidFill>
                <a:latin typeface="Roboto"/>
              </a:rPr>
              <a:t>Deliverables / Output:</a:t>
            </a:r>
          </a:p>
          <a:p>
            <a:pPr algn="just">
              <a:lnSpc>
                <a:spcPts val="3359"/>
              </a:lnSpc>
            </a:pPr>
            <a:r>
              <a:rPr lang="en-US" sz="2399" dirty="0">
                <a:solidFill>
                  <a:srgbClr val="000000"/>
                </a:solidFill>
                <a:latin typeface="Roboto"/>
              </a:rPr>
              <a:t> - Document which highlights all the risks and its mitigation plans.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0169206" y="6163513"/>
            <a:ext cx="7306638" cy="29298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359"/>
              </a:lnSpc>
            </a:pPr>
            <a:r>
              <a:rPr lang="en-US" sz="2399" dirty="0">
                <a:solidFill>
                  <a:srgbClr val="000000"/>
                </a:solidFill>
                <a:latin typeface="Roboto Bold"/>
              </a:rPr>
              <a:t>Evaluation:</a:t>
            </a:r>
          </a:p>
          <a:p>
            <a:pPr algn="just">
              <a:lnSpc>
                <a:spcPts val="3359"/>
              </a:lnSpc>
            </a:pPr>
            <a:r>
              <a:rPr lang="en-US" sz="2399" dirty="0">
                <a:solidFill>
                  <a:srgbClr val="000000"/>
                </a:solidFill>
                <a:latin typeface="Roboto Bold"/>
              </a:rPr>
              <a:t> </a:t>
            </a:r>
            <a:r>
              <a:rPr lang="en-US" sz="2399" dirty="0">
                <a:solidFill>
                  <a:srgbClr val="000000"/>
                </a:solidFill>
                <a:latin typeface="Roboto"/>
              </a:rPr>
              <a:t>Purpose: Customer Evaluation </a:t>
            </a:r>
          </a:p>
          <a:p>
            <a:pPr algn="just">
              <a:lnSpc>
                <a:spcPts val="3359"/>
              </a:lnSpc>
            </a:pPr>
            <a:r>
              <a:rPr lang="en-US" sz="2399" dirty="0">
                <a:solidFill>
                  <a:srgbClr val="000000"/>
                </a:solidFill>
                <a:latin typeface="Roboto"/>
              </a:rPr>
              <a:t>Activities Performed:</a:t>
            </a:r>
          </a:p>
          <a:p>
            <a:pPr algn="just">
              <a:lnSpc>
                <a:spcPts val="3359"/>
              </a:lnSpc>
            </a:pPr>
            <a:r>
              <a:rPr lang="en-US" sz="2399" dirty="0">
                <a:solidFill>
                  <a:srgbClr val="000000"/>
                </a:solidFill>
                <a:latin typeface="Roboto"/>
              </a:rPr>
              <a:t> - Customers evaluate the software and provide their feedback and approval </a:t>
            </a:r>
          </a:p>
          <a:p>
            <a:pPr algn="just">
              <a:lnSpc>
                <a:spcPts val="3359"/>
              </a:lnSpc>
            </a:pPr>
            <a:r>
              <a:rPr lang="en-US" sz="2399" dirty="0">
                <a:solidFill>
                  <a:srgbClr val="000000"/>
                </a:solidFill>
                <a:latin typeface="Roboto"/>
              </a:rPr>
              <a:t>Deliverables / Output: </a:t>
            </a:r>
          </a:p>
          <a:p>
            <a:pPr algn="just">
              <a:lnSpc>
                <a:spcPts val="3359"/>
              </a:lnSpc>
            </a:pPr>
            <a:r>
              <a:rPr lang="en-US" sz="2399" dirty="0">
                <a:solidFill>
                  <a:srgbClr val="000000"/>
                </a:solidFill>
                <a:latin typeface="Roboto"/>
              </a:rPr>
              <a:t>- Features implemented document.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2264388" y="5998695"/>
            <a:ext cx="7306638" cy="37680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359"/>
              </a:lnSpc>
            </a:pPr>
            <a:r>
              <a:rPr lang="en-US" sz="2399" dirty="0">
                <a:solidFill>
                  <a:srgbClr val="000000"/>
                </a:solidFill>
                <a:latin typeface="Roboto Bold"/>
              </a:rPr>
              <a:t>Engineering And Execution:</a:t>
            </a:r>
          </a:p>
          <a:p>
            <a:pPr algn="just">
              <a:lnSpc>
                <a:spcPts val="3359"/>
              </a:lnSpc>
            </a:pPr>
            <a:r>
              <a:rPr lang="en-US" sz="2399" dirty="0">
                <a:solidFill>
                  <a:srgbClr val="000000"/>
                </a:solidFill>
                <a:latin typeface="Roboto"/>
              </a:rPr>
              <a:t> Purpose: Development &amp; Testing </a:t>
            </a:r>
          </a:p>
          <a:p>
            <a:pPr algn="just">
              <a:lnSpc>
                <a:spcPts val="3359"/>
              </a:lnSpc>
            </a:pPr>
            <a:r>
              <a:rPr lang="en-US" sz="2399" dirty="0">
                <a:solidFill>
                  <a:srgbClr val="000000"/>
                </a:solidFill>
                <a:latin typeface="Roboto"/>
              </a:rPr>
              <a:t>Activities Performed: </a:t>
            </a:r>
          </a:p>
          <a:p>
            <a:pPr algn="just">
              <a:lnSpc>
                <a:spcPts val="3359"/>
              </a:lnSpc>
            </a:pPr>
            <a:r>
              <a:rPr lang="en-US" sz="2399" dirty="0">
                <a:solidFill>
                  <a:srgbClr val="000000"/>
                </a:solidFill>
                <a:latin typeface="Roboto"/>
              </a:rPr>
              <a:t>- Actual development and testing if the software takes place in this phase. </a:t>
            </a:r>
          </a:p>
          <a:p>
            <a:pPr algn="just">
              <a:lnSpc>
                <a:spcPts val="3359"/>
              </a:lnSpc>
            </a:pPr>
            <a:r>
              <a:rPr lang="en-US" sz="2399" dirty="0">
                <a:solidFill>
                  <a:srgbClr val="000000"/>
                </a:solidFill>
                <a:latin typeface="Roboto"/>
              </a:rPr>
              <a:t>Deliverables / Output: </a:t>
            </a:r>
          </a:p>
          <a:p>
            <a:pPr algn="just">
              <a:lnSpc>
                <a:spcPts val="3359"/>
              </a:lnSpc>
            </a:pPr>
            <a:r>
              <a:rPr lang="en-US" sz="2399" dirty="0">
                <a:solidFill>
                  <a:srgbClr val="000000"/>
                </a:solidFill>
                <a:latin typeface="Roboto"/>
              </a:rPr>
              <a:t>- Code. </a:t>
            </a:r>
          </a:p>
          <a:p>
            <a:pPr algn="just">
              <a:lnSpc>
                <a:spcPts val="3359"/>
              </a:lnSpc>
            </a:pPr>
            <a:r>
              <a:rPr lang="en-US" sz="2399" dirty="0">
                <a:solidFill>
                  <a:srgbClr val="000000"/>
                </a:solidFill>
                <a:latin typeface="Roboto"/>
              </a:rPr>
              <a:t>- Test cases and test results. </a:t>
            </a:r>
          </a:p>
          <a:p>
            <a:pPr algn="just">
              <a:lnSpc>
                <a:spcPts val="3359"/>
              </a:lnSpc>
            </a:pPr>
            <a:r>
              <a:rPr lang="en-US" sz="2399" dirty="0">
                <a:solidFill>
                  <a:srgbClr val="000000"/>
                </a:solidFill>
                <a:latin typeface="Roboto"/>
              </a:rPr>
              <a:t>- Test summary report and defect report.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7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552302" y="3171405"/>
            <a:ext cx="11183396" cy="22151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611"/>
              </a:lnSpc>
            </a:pPr>
            <a:r>
              <a:rPr lang="en-US" sz="13294" dirty="0">
                <a:solidFill>
                  <a:srgbClr val="000000"/>
                </a:solidFill>
                <a:latin typeface="Nordique Inline" panose="00000500000000000000" pitchFamily="2" charset="0"/>
              </a:rPr>
              <a:t>THANK YOU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0" y="0"/>
            <a:ext cx="1251126" cy="10309080"/>
            <a:chOff x="0" y="0"/>
            <a:chExt cx="329515" cy="2715149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29515" cy="2715149"/>
            </a:xfrm>
            <a:custGeom>
              <a:avLst/>
              <a:gdLst/>
              <a:ahLst/>
              <a:cxnLst/>
              <a:rect l="l" t="t" r="r" b="b"/>
              <a:pathLst>
                <a:path w="329515" h="2715149">
                  <a:moveTo>
                    <a:pt x="0" y="0"/>
                  </a:moveTo>
                  <a:lnTo>
                    <a:pt x="329515" y="0"/>
                  </a:lnTo>
                  <a:lnTo>
                    <a:pt x="329515" y="2715149"/>
                  </a:lnTo>
                  <a:lnTo>
                    <a:pt x="0" y="2715149"/>
                  </a:lnTo>
                  <a:close/>
                </a:path>
              </a:pathLst>
            </a:custGeom>
            <a:solidFill>
              <a:srgbClr val="F7B0CD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28575"/>
              <a:ext cx="329515" cy="274372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554875" y="0"/>
            <a:ext cx="1296091" cy="10331161"/>
          </a:xfrm>
          <a:custGeom>
            <a:avLst/>
            <a:gdLst/>
            <a:ahLst/>
            <a:cxnLst/>
            <a:rect l="l" t="t" r="r" b="b"/>
            <a:pathLst>
              <a:path w="1296091" h="10331161">
                <a:moveTo>
                  <a:pt x="0" y="0"/>
                </a:moveTo>
                <a:lnTo>
                  <a:pt x="1296091" y="0"/>
                </a:lnTo>
                <a:lnTo>
                  <a:pt x="1296091" y="10331161"/>
                </a:lnTo>
                <a:lnTo>
                  <a:pt x="0" y="1033116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388</Words>
  <Application>Microsoft Office PowerPoint</Application>
  <PresentationFormat>Custom</PresentationFormat>
  <Paragraphs>59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8" baseType="lpstr">
      <vt:lpstr>Nordique Inline</vt:lpstr>
      <vt:lpstr>DejaVu Serif Bold</vt:lpstr>
      <vt:lpstr>Roboto</vt:lpstr>
      <vt:lpstr>Peace Sans</vt:lpstr>
      <vt:lpstr>Tahoma</vt:lpstr>
      <vt:lpstr>Calibri</vt:lpstr>
      <vt:lpstr>Arial</vt:lpstr>
      <vt:lpstr>Roboto Bold</vt:lpstr>
      <vt:lpstr>Rockwell Extra Bold</vt:lpstr>
      <vt:lpstr>NSimSun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Pink Black Simple Spiral Notebook Group Project Presentation</dc:title>
  <cp:lastModifiedBy>Sơn Ngô</cp:lastModifiedBy>
  <cp:revision>7</cp:revision>
  <dcterms:created xsi:type="dcterms:W3CDTF">2006-08-16T00:00:00Z</dcterms:created>
  <dcterms:modified xsi:type="dcterms:W3CDTF">2024-05-15T11:24:01Z</dcterms:modified>
  <dc:identifier>DAGEzoJbkV4</dc:identifier>
</cp:coreProperties>
</file>