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2" r:id="rId4"/>
    <p:sldId id="304" r:id="rId5"/>
    <p:sldId id="303" r:id="rId6"/>
    <p:sldId id="302" r:id="rId7"/>
    <p:sldId id="305" r:id="rId8"/>
    <p:sldId id="308" r:id="rId9"/>
    <p:sldId id="307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99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32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FDB78-76B3-47C5-8457-78C14A4B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9619A-29BB-4B31-A83A-72607F0A1821}" type="datetimeFigureOut">
              <a:rPr lang="zh-CN" altLang="en-US"/>
              <a:pPr>
                <a:defRPr/>
              </a:pPr>
              <a:t>2018\12\5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44440-CF6D-439F-B246-33274A83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34B13-2CC2-46D9-A05B-3B85BFF8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6AA22-CDA2-4C3E-A182-5418AA5B74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5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6BD14CC-A51E-4726-8F14-18450ED4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47685-82CE-4510-BDE7-680866876501}" type="datetimeFigureOut">
              <a:rPr lang="zh-CN" altLang="en-US"/>
              <a:pPr>
                <a:defRPr/>
              </a:pPr>
              <a:t>2018\12\5 Wednesday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36C193C-4B3E-479F-9136-4474AEB0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147882A-4D78-4FCA-A24A-C44FA2E2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EE651-C949-4C67-9933-FB4AAC4725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F14A68F-52E6-47D9-A8D2-E7881E6D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8CAE9-2A10-4505-B8E2-E3382EC7609D}" type="datetimeFigureOut">
              <a:rPr lang="zh-CN" altLang="en-US"/>
              <a:pPr>
                <a:defRPr/>
              </a:pPr>
              <a:t>2018\12\5 Wednesday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D288A8A-B971-41D7-95C7-3852CA1B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4E544FC-02A0-4562-8BDD-B1BA1292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A31EB-EC17-4B5D-A688-B799D33296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F3571-C129-4EEA-AD64-7187E334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7B756-C0E2-4B3B-897A-C1BAACE753BF}" type="datetimeFigureOut">
              <a:rPr lang="zh-CN" altLang="en-US"/>
              <a:pPr>
                <a:defRPr/>
              </a:pPr>
              <a:t>2018\12\5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3B31E-228A-44C1-866C-15790BF7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3CC42-A1F3-4C26-98CF-D3C1F75B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D89CD-1015-4201-BE9E-726E9FC939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1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0F67E-1498-45EC-90AD-F99E2333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E2F46-175F-4241-8E09-2EBD9F973CEA}" type="datetimeFigureOut">
              <a:rPr lang="zh-CN" altLang="en-US"/>
              <a:pPr>
                <a:defRPr/>
              </a:pPr>
              <a:t>2018\12\5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79FCC-3A81-4113-8BDC-CEB62A91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E91D7-19C6-4DBE-A7D9-DBC18E8F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F806A-0D21-46B6-A5C6-4A3CFE763E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75CB6BF-1AD3-49B2-A09C-23D82143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A0EF3-1DBF-4D98-9467-244DBC54FA4E}" type="datetimeFigureOut">
              <a:rPr lang="zh-CN" altLang="en-US"/>
              <a:pPr>
                <a:defRPr/>
              </a:pPr>
              <a:t>2018\12\5 Wednesday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FE36448-DBDA-48F4-B264-1543D3A8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7F1224-BA34-4CA6-8F62-13BDDE01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ECF1A-35C8-4E70-B38D-E195A7B61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49DFC35-BB91-4AAB-9680-B09FB61C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ADF7A-3A1F-46E5-B989-C62223BEF5F5}" type="datetimeFigureOut">
              <a:rPr lang="zh-CN" altLang="en-US"/>
              <a:pPr>
                <a:defRPr/>
              </a:pPr>
              <a:t>2018\12\5 Wednesday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1130A2B-F087-4FDD-AFD4-40CEB073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524D9A3-4B03-4B67-94BB-7A4E7194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AA42-7E85-4AF2-B9FE-852D5D9FD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2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0376CD9-B022-4B4C-83E8-2CE92677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6863C-3DB1-4003-91A7-75E716A066F0}" type="datetimeFigureOut">
              <a:rPr lang="zh-CN" altLang="en-US"/>
              <a:pPr>
                <a:defRPr/>
              </a:pPr>
              <a:t>2018\12\5 Wednesday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F8BEB1C-6B51-4816-B8B9-B7071769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39420C9-A01C-43BA-B8A5-9882354D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277F5-7722-4EFC-92BC-FE5D9E7780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9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DAECB60-A535-46B7-9FC7-AC265918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9AAA2-E278-4017-92E0-FE3F1E37A5ED}" type="datetimeFigureOut">
              <a:rPr lang="zh-CN" altLang="en-US"/>
              <a:pPr>
                <a:defRPr/>
              </a:pPr>
              <a:t>2018\12\5 Wednesday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EAE491D-8FFC-4E7D-A344-3871E4E2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F9C6F36-B91D-4476-8D5D-0BC60B03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F803A-3663-45FB-BABC-57B2707F9E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9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FAA9AB1-40E8-4E33-8081-84464962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BF9C7-1DC8-43CC-9A94-8E5EDEE234F5}" type="datetimeFigureOut">
              <a:rPr lang="zh-CN" altLang="en-US"/>
              <a:pPr>
                <a:defRPr/>
              </a:pPr>
              <a:t>2018\12\5 Wednesday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E057F93-4334-447E-9761-2BE18213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E9456A4-9DDD-4F57-9D48-FAE3B6DF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5BD2F-33B7-4009-9077-2A262E1F4E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5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55612EC-2B43-40B7-B672-AFC949EF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78442-695A-4E76-9AB6-7A795FBBE5D0}" type="datetimeFigureOut">
              <a:rPr lang="zh-CN" altLang="en-US"/>
              <a:pPr>
                <a:defRPr/>
              </a:pPr>
              <a:t>2018\12\5 Wednesday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24F998-1D3D-468F-AFEC-692AA771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B5FA8F3-E0B0-4543-9908-2B0AE837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2C974-7FB7-4D19-BDFF-0998AA5886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0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A8933DA-865E-4545-8FD3-35E7CFAC85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E1E97C2-94F2-4B60-B0A1-47B9DCB40D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2B0CB-8151-4A56-9274-30A44C00A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E86342-2DF4-4AFD-AB9D-DF5840A5AA5D}" type="datetimeFigureOut">
              <a:rPr lang="zh-CN" altLang="en-US"/>
              <a:pPr>
                <a:defRPr/>
              </a:pPr>
              <a:t>2018\12\5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3C1B3-EC44-4DA8-BEAE-1C222D05F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490E4-62DA-4A33-910B-9DF9AA4F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C04EBA-970D-4291-9B30-F33A699B32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>
            <a:extLst>
              <a:ext uri="{FF2B5EF4-FFF2-40B4-BE49-F238E27FC236}">
                <a16:creationId xmlns:a16="http://schemas.microsoft.com/office/drawing/2014/main" id="{43EAEB5A-1329-492B-9834-43F882EB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2BA0E68F-7643-4749-8C2A-900FF7FDE081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5F616A4-6F41-40C5-94AB-A33A293C4A3E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4B75465-4BF9-4875-A8D3-E36BFFB4525C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9E835444-3E14-4ACB-89A4-8619B92BB89D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FE440879-3238-4EC6-8624-FBACD9D4461B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3BC50507-6C99-4F2E-B512-29B40A5BF595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13B8BE99-2991-4727-9AE6-2B39B8E7B190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824D365B-9C98-4F54-9A37-38B3590B79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3AE7E870-EC31-40C2-8BA1-27462C7A8961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560B61FD-9599-45E0-8220-9B1066739F39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054" name="文本框 62">
            <a:extLst>
              <a:ext uri="{FF2B5EF4-FFF2-40B4-BE49-F238E27FC236}">
                <a16:creationId xmlns:a16="http://schemas.microsoft.com/office/drawing/2014/main" id="{7E23C801-A5BB-4B02-8E49-9985EF852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2646403"/>
            <a:ext cx="85811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4B649F"/>
                </a:solidFill>
              </a:rPr>
              <a:t>An HMM posterior decoder for sequence</a:t>
            </a:r>
          </a:p>
          <a:p>
            <a:pPr eaLnBrk="1" hangingPunct="1"/>
            <a:r>
              <a:rPr lang="en-US" altLang="zh-CN" sz="3200" b="1" dirty="0">
                <a:solidFill>
                  <a:srgbClr val="4B649F"/>
                </a:solidFill>
              </a:rPr>
              <a:t> feature prediction that includes homology </a:t>
            </a:r>
          </a:p>
          <a:p>
            <a:pPr eaLnBrk="1" hangingPunct="1"/>
            <a:r>
              <a:rPr lang="en-US" altLang="zh-CN" sz="3200" b="1" dirty="0">
                <a:solidFill>
                  <a:srgbClr val="4B649F"/>
                </a:solidFill>
              </a:rPr>
              <a:t>information</a:t>
            </a:r>
            <a:endParaRPr lang="zh-CN" altLang="en-US" sz="3200" b="1" dirty="0">
              <a:solidFill>
                <a:srgbClr val="4B649F"/>
              </a:solidFill>
            </a:endParaRPr>
          </a:p>
        </p:txBody>
      </p:sp>
      <p:grpSp>
        <p:nvGrpSpPr>
          <p:cNvPr id="2055" name="组合 1026">
            <a:extLst>
              <a:ext uri="{FF2B5EF4-FFF2-40B4-BE49-F238E27FC236}">
                <a16:creationId xmlns:a16="http://schemas.microsoft.com/office/drawing/2014/main" id="{3F71386B-C8E1-4AF2-9D74-5DC6019DB59B}"/>
              </a:ext>
            </a:extLst>
          </p:cNvPr>
          <p:cNvGrpSpPr>
            <a:grpSpLocks/>
          </p:cNvGrpSpPr>
          <p:nvPr/>
        </p:nvGrpSpPr>
        <p:grpSpPr bwMode="auto">
          <a:xfrm>
            <a:off x="7953766" y="4043819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5EFBD1D6-6D8A-44FB-B1A6-DF02E938BB89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id="{809C974F-1146-4385-8A78-60CE00F63964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057" name="文本框 1027">
            <a:extLst>
              <a:ext uri="{FF2B5EF4-FFF2-40B4-BE49-F238E27FC236}">
                <a16:creationId xmlns:a16="http://schemas.microsoft.com/office/drawing/2014/main" id="{2BDEDCFE-8D82-4155-B4B4-52803355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679" y="399143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/>
              <a:t>答辩人：沈倚天</a:t>
            </a:r>
          </a:p>
        </p:txBody>
      </p:sp>
      <p:sp>
        <p:nvSpPr>
          <p:cNvPr id="2059" name="文本框 1066">
            <a:extLst>
              <a:ext uri="{FF2B5EF4-FFF2-40B4-BE49-F238E27FC236}">
                <a16:creationId xmlns:a16="http://schemas.microsoft.com/office/drawing/2014/main" id="{BFAEB024-F283-4146-8EE0-34FF558A8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</a:rPr>
              <a:t>北京化工大学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87E46EC9-0A9B-4832-B136-FC9ACECF3882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B24B35A3-CFB3-409D-BCC0-FFD3B6F3BF51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0D5EF20-DBC3-4FB2-94E9-5124BB91750F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D341DA9-D00E-47A1-8FE3-4AC798734343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DFB304C-2135-47FF-9F2D-CB1B4548C7F0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0E0E1F18-EDC0-4DD6-B2E1-7E74AC5CF5AC}"/>
              </a:ext>
            </a:extLst>
          </p:cNvPr>
          <p:cNvSpPr/>
          <p:nvPr/>
        </p:nvSpPr>
        <p:spPr>
          <a:xfrm>
            <a:off x="1333500" y="1882775"/>
            <a:ext cx="9486900" cy="4162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8CF97ADE-203F-4595-8E8B-FED30D2D9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框 2">
            <a:extLst>
              <a:ext uri="{FF2B5EF4-FFF2-40B4-BE49-F238E27FC236}">
                <a16:creationId xmlns:a16="http://schemas.microsoft.com/office/drawing/2014/main" id="{20BF9DCA-FD92-412E-BB8F-A694A65BF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8038" y="628650"/>
            <a:ext cx="131286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rgbClr val="4B649F"/>
                </a:solidFill>
              </a:rPr>
              <a:t>摘要</a:t>
            </a:r>
          </a:p>
        </p:txBody>
      </p:sp>
      <p:sp>
        <p:nvSpPr>
          <p:cNvPr id="3077" name="矩形 3">
            <a:extLst>
              <a:ext uri="{FF2B5EF4-FFF2-40B4-BE49-F238E27FC236}">
                <a16:creationId xmlns:a16="http://schemas.microsoft.com/office/drawing/2014/main" id="{70BDAFAE-473C-48C0-A1BD-06872FAB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425" y="1352550"/>
            <a:ext cx="2282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4B649F"/>
                </a:solidFill>
              </a:rPr>
              <a:t>ABSTRACT</a:t>
            </a:r>
            <a:endParaRPr lang="zh-CN" altLang="en-US" sz="2800">
              <a:solidFill>
                <a:srgbClr val="4B649F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476A40D-CEDA-441D-BF5A-F26B45CE1BE5}"/>
              </a:ext>
            </a:extLst>
          </p:cNvPr>
          <p:cNvSpPr/>
          <p:nvPr/>
        </p:nvSpPr>
        <p:spPr>
          <a:xfrm>
            <a:off x="1524000" y="2068513"/>
            <a:ext cx="9486900" cy="41624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9A6D3F-6CBC-4691-8F2B-44D3C9988648}"/>
              </a:ext>
            </a:extLst>
          </p:cNvPr>
          <p:cNvSpPr/>
          <p:nvPr/>
        </p:nvSpPr>
        <p:spPr>
          <a:xfrm>
            <a:off x="10726738" y="5940425"/>
            <a:ext cx="474662" cy="474663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E95345-0FA3-4023-B508-D04F01CEFDC2}"/>
              </a:ext>
            </a:extLst>
          </p:cNvPr>
          <p:cNvSpPr/>
          <p:nvPr/>
        </p:nvSpPr>
        <p:spPr>
          <a:xfrm>
            <a:off x="10456863" y="5711825"/>
            <a:ext cx="476250" cy="474663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5051A0-46B1-43C1-A737-C68C8E9C1732}"/>
              </a:ext>
            </a:extLst>
          </p:cNvPr>
          <p:cNvSpPr/>
          <p:nvPr/>
        </p:nvSpPr>
        <p:spPr>
          <a:xfrm>
            <a:off x="1220788" y="18748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A45229-5D7B-4D04-A764-55A8F25B0DE8}"/>
              </a:ext>
            </a:extLst>
          </p:cNvPr>
          <p:cNvSpPr/>
          <p:nvPr/>
        </p:nvSpPr>
        <p:spPr>
          <a:xfrm>
            <a:off x="1373188" y="2027238"/>
            <a:ext cx="476250" cy="476250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083" name="文本框 10">
            <a:extLst>
              <a:ext uri="{FF2B5EF4-FFF2-40B4-BE49-F238E27FC236}">
                <a16:creationId xmlns:a16="http://schemas.microsoft.com/office/drawing/2014/main" id="{CD9E2219-7702-4306-81F3-2EE275343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2435178"/>
            <a:ext cx="8782050" cy="33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HMM</a:t>
            </a:r>
            <a:r>
              <a:rPr lang="zh-CN" altLang="en-US" sz="2400" dirty="0"/>
              <a:t>应用在许多生物序列分析的过程中</a:t>
            </a:r>
            <a:r>
              <a:rPr lang="en-US" altLang="zh-CN" sz="2400" dirty="0"/>
              <a:t>, </a:t>
            </a:r>
            <a:r>
              <a:rPr lang="zh-CN" altLang="en-US" sz="2400" dirty="0"/>
              <a:t>如识别同源蛋白或核苷酸</a:t>
            </a:r>
            <a:r>
              <a:rPr lang="en-US" altLang="zh-CN" sz="2400" dirty="0"/>
              <a:t>,</a:t>
            </a:r>
            <a:r>
              <a:rPr lang="zh-CN" altLang="en-US" sz="2400" dirty="0"/>
              <a:t>和进行序列比对等</a:t>
            </a:r>
            <a:r>
              <a:rPr lang="en-US" altLang="zh-CN" sz="2400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分别有</a:t>
            </a:r>
            <a:r>
              <a:rPr lang="en-US" altLang="zh-CN" sz="2400" dirty="0"/>
              <a:t>: 1. </a:t>
            </a:r>
            <a:r>
              <a:rPr lang="zh-CN" altLang="en-US" sz="2400" dirty="0"/>
              <a:t>生物序列多重比对的隐马尔可夫模型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	  2.</a:t>
            </a:r>
            <a:r>
              <a:rPr lang="zh-CN" altLang="en-US" sz="2400" dirty="0"/>
              <a:t> 生物序列观察概率的计算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	  3. </a:t>
            </a:r>
            <a:r>
              <a:rPr lang="zh-CN" altLang="en-US" sz="2400" dirty="0"/>
              <a:t>生物序列多重比对的隐马氏模型的参数估计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等方面的应用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4B649F"/>
                </a:solidFill>
              </a:rPr>
              <a:t>HMM</a:t>
            </a:r>
            <a:r>
              <a:rPr lang="zh-CN" altLang="en-US" sz="2800" b="1" dirty="0">
                <a:solidFill>
                  <a:srgbClr val="4B649F"/>
                </a:solidFill>
              </a:rPr>
              <a:t>的三个基本问题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69116" y="1049337"/>
            <a:ext cx="9941695" cy="5124949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3331" name="文本框 21">
            <a:extLst>
              <a:ext uri="{FF2B5EF4-FFF2-40B4-BE49-F238E27FC236}">
                <a16:creationId xmlns:a16="http://schemas.microsoft.com/office/drawing/2014/main" id="{7FF7D1DC-4731-4FE1-9D3E-4B7BAFF2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66" y="1500147"/>
            <a:ext cx="81147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dirty="0">
                <a:sym typeface="Arial" panose="020B0604020202020204" pitchFamily="34" charset="0"/>
              </a:rPr>
              <a:t>HMM</a:t>
            </a:r>
            <a:r>
              <a:rPr lang="zh-CN" altLang="en-US" sz="2000" dirty="0"/>
              <a:t>定义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       </a:t>
            </a:r>
            <a:r>
              <a:rPr lang="zh-CN" altLang="en-US" sz="2000" dirty="0"/>
              <a:t>隐马尔可夫模型（</a:t>
            </a:r>
            <a:r>
              <a:rPr lang="en-US" altLang="zh-CN" sz="2000" dirty="0"/>
              <a:t>Hidden</a:t>
            </a:r>
            <a:r>
              <a:rPr lang="zh-CN" altLang="en-US" sz="2000" dirty="0"/>
              <a:t> </a:t>
            </a:r>
            <a:r>
              <a:rPr lang="en-US" altLang="zh-CN" sz="2000" dirty="0"/>
              <a:t>Markov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，简记为</a:t>
            </a:r>
            <a:r>
              <a:rPr lang="en-US" altLang="zh-CN" sz="2000" dirty="0"/>
              <a:t>HMM</a:t>
            </a:r>
            <a:r>
              <a:rPr lang="zh-CN" altLang="en-US" sz="2000" dirty="0"/>
              <a:t>）是由</a:t>
            </a:r>
          </a:p>
          <a:p>
            <a:r>
              <a:rPr lang="zh-CN" altLang="en-US" sz="2000" dirty="0"/>
              <a:t>两个随机过程</a:t>
            </a:r>
            <a:r>
              <a:rPr lang="en-US" altLang="zh-CN" sz="2000" dirty="0"/>
              <a:t>{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k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</a:t>
            </a:r>
            <a:r>
              <a:rPr lang="en-US" altLang="zh-CN" sz="2000" baseline="-25000" dirty="0" err="1"/>
              <a:t>k</a:t>
            </a:r>
            <a:r>
              <a:rPr lang="en-US" altLang="zh-CN" sz="2000" dirty="0"/>
              <a:t>, k=1,2,3…}</a:t>
            </a:r>
            <a:r>
              <a:rPr lang="zh-CN" altLang="en-US" sz="2000" dirty="0"/>
              <a:t> 组成，其中｛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k</a:t>
            </a:r>
            <a:r>
              <a:rPr lang="en-US" altLang="zh-CN" sz="2000" baseline="-25000" dirty="0"/>
              <a:t> </a:t>
            </a:r>
            <a:r>
              <a:rPr lang="zh-CN" altLang="en-US" sz="2000" dirty="0"/>
              <a:t>）是一个不可观测到的有限状态（设状态空间为</a:t>
            </a:r>
            <a:r>
              <a:rPr lang="en-US" altLang="zh-CN" sz="2000" dirty="0"/>
              <a:t>S</a:t>
            </a:r>
            <a:r>
              <a:rPr lang="zh-CN" altLang="en-US" sz="2000" dirty="0"/>
              <a:t>＝</a:t>
            </a:r>
            <a:r>
              <a:rPr lang="en-US" altLang="zh-CN" sz="2000" dirty="0"/>
              <a:t>{S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… ,S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}</a:t>
            </a:r>
            <a:r>
              <a:rPr lang="zh-CN" altLang="en-US" sz="2000" dirty="0"/>
              <a:t>）马氏链，而且它的转移概率矩阵也可能是不知道的，称这个马氏链为状态链．而</a:t>
            </a:r>
            <a:r>
              <a:rPr lang="en-US" altLang="zh-CN" sz="2000" dirty="0"/>
              <a:t>{</a:t>
            </a:r>
            <a:r>
              <a:rPr lang="en-US" altLang="zh-CN" sz="2000" dirty="0" err="1"/>
              <a:t>y</a:t>
            </a:r>
            <a:r>
              <a:rPr lang="en-US" altLang="zh-CN" sz="2000" baseline="-25000" dirty="0" err="1"/>
              <a:t>k</a:t>
            </a:r>
            <a:r>
              <a:rPr lang="en-US" altLang="zh-CN" sz="2000" dirty="0"/>
              <a:t>}</a:t>
            </a:r>
            <a:r>
              <a:rPr lang="zh-CN" altLang="en-US" sz="2000" dirty="0"/>
              <a:t>是可观测到的，称为观测链．</a:t>
            </a:r>
          </a:p>
        </p:txBody>
      </p:sp>
      <p:sp>
        <p:nvSpPr>
          <p:cNvPr id="21" name="文本框 21">
            <a:extLst>
              <a:ext uri="{FF2B5EF4-FFF2-40B4-BE49-F238E27FC236}">
                <a16:creationId xmlns:a16="http://schemas.microsoft.com/office/drawing/2014/main" id="{2A4584FB-B460-4848-8C24-ECD8BAAD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3554852"/>
            <a:ext cx="81147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dirty="0">
                <a:sym typeface="Arial" panose="020B0604020202020204" pitchFamily="34" charset="0"/>
              </a:rPr>
              <a:t>HMM</a:t>
            </a:r>
            <a:r>
              <a:rPr lang="zh-CN" altLang="en-US" sz="2000" dirty="0">
                <a:sym typeface="Arial" panose="020B0604020202020204" pitchFamily="34" charset="0"/>
              </a:rPr>
              <a:t>可以由五部分组成</a:t>
            </a:r>
            <a:r>
              <a:rPr lang="en-US" altLang="zh-CN" sz="2000" dirty="0">
                <a:sym typeface="Arial" panose="020B0604020202020204" pitchFamily="34" charset="0"/>
              </a:rPr>
              <a:t>:</a:t>
            </a:r>
          </a:p>
          <a:p>
            <a:r>
              <a:rPr lang="en-US" altLang="zh-CN" sz="2000" dirty="0">
                <a:sym typeface="Arial" panose="020B0604020202020204" pitchFamily="34" charset="0"/>
              </a:rPr>
              <a:t>N : </a:t>
            </a:r>
            <a:r>
              <a:rPr lang="zh-CN" altLang="en-US" sz="2000" dirty="0">
                <a:sym typeface="Arial" panose="020B0604020202020204" pitchFamily="34" charset="0"/>
              </a:rPr>
              <a:t>模型中</a:t>
            </a:r>
            <a:r>
              <a:rPr lang="en-US" altLang="zh-CN" sz="2000" dirty="0"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ym typeface="Arial" panose="020B0604020202020204" pitchFamily="34" charset="0"/>
              </a:rPr>
              <a:t>马尔科夫链的状态数目记为集合</a:t>
            </a:r>
            <a:r>
              <a:rPr lang="en-US" altLang="zh-CN" sz="2000" dirty="0">
                <a:sym typeface="Arial" panose="020B0604020202020204" pitchFamily="34" charset="0"/>
              </a:rPr>
              <a:t>S</a:t>
            </a:r>
          </a:p>
          <a:p>
            <a:r>
              <a:rPr lang="en-US" altLang="zh-CN" sz="2000" dirty="0">
                <a:sym typeface="Arial" panose="020B0604020202020204" pitchFamily="34" charset="0"/>
              </a:rPr>
              <a:t>M : </a:t>
            </a:r>
            <a:r>
              <a:rPr lang="zh-CN" altLang="en-US" sz="2000" dirty="0">
                <a:sym typeface="Arial" panose="020B0604020202020204" pitchFamily="34" charset="0"/>
              </a:rPr>
              <a:t>每个状态对应的观察值数目</a:t>
            </a:r>
            <a:r>
              <a:rPr lang="en-US" altLang="zh-CN" sz="2000" dirty="0">
                <a:sym typeface="Arial" panose="020B0604020202020204" pitchFamily="34" charset="0"/>
              </a:rPr>
              <a:t>, </a:t>
            </a:r>
            <a:r>
              <a:rPr lang="zh-CN" altLang="en-US" sz="2000" dirty="0">
                <a:sym typeface="Arial" panose="020B0604020202020204" pitchFamily="34" charset="0"/>
              </a:rPr>
              <a:t>记为集合</a:t>
            </a:r>
            <a:r>
              <a:rPr lang="en-US" altLang="zh-CN" sz="2000" dirty="0">
                <a:sym typeface="Arial" panose="020B0604020202020204" pitchFamily="34" charset="0"/>
              </a:rPr>
              <a:t>V</a:t>
            </a:r>
          </a:p>
          <a:p>
            <a:r>
              <a:rPr lang="en-US" altLang="zh-CN" sz="2000" dirty="0">
                <a:sym typeface="Arial" panose="020B0604020202020204" pitchFamily="34" charset="0"/>
              </a:rPr>
              <a:t>π : </a:t>
            </a:r>
            <a:r>
              <a:rPr lang="zh-CN" altLang="en-US" sz="2000" dirty="0">
                <a:sym typeface="Arial" panose="020B0604020202020204" pitchFamily="34" charset="0"/>
              </a:rPr>
              <a:t>初始状态概率</a:t>
            </a:r>
            <a:endParaRPr lang="en-US" altLang="zh-CN" sz="2000" dirty="0">
              <a:sym typeface="Arial" panose="020B0604020202020204" pitchFamily="34" charset="0"/>
            </a:endParaRPr>
          </a:p>
          <a:p>
            <a:r>
              <a:rPr lang="en-US" altLang="zh-CN" sz="2000" dirty="0">
                <a:sym typeface="Arial" panose="020B0604020202020204" pitchFamily="34" charset="0"/>
              </a:rPr>
              <a:t>A  : </a:t>
            </a:r>
            <a:r>
              <a:rPr lang="zh-CN" altLang="en-US" sz="2000" dirty="0">
                <a:sym typeface="Arial" panose="020B0604020202020204" pitchFamily="34" charset="0"/>
              </a:rPr>
              <a:t>转移状态矩阵</a:t>
            </a:r>
            <a:endParaRPr lang="en-US" altLang="zh-CN" sz="2000" dirty="0">
              <a:sym typeface="Arial" panose="020B0604020202020204" pitchFamily="34" charset="0"/>
            </a:endParaRPr>
          </a:p>
          <a:p>
            <a:r>
              <a:rPr lang="en-US" altLang="zh-CN" sz="2000" dirty="0">
                <a:sym typeface="Arial" panose="020B0604020202020204" pitchFamily="34" charset="0"/>
              </a:rPr>
              <a:t>B  : </a:t>
            </a:r>
            <a:r>
              <a:rPr lang="zh-CN" altLang="en-US" sz="2000" dirty="0">
                <a:sym typeface="Arial" panose="020B0604020202020204" pitchFamily="34" charset="0"/>
              </a:rPr>
              <a:t>发射概率矩阵</a:t>
            </a:r>
            <a:r>
              <a:rPr lang="en-US" altLang="zh-CN" sz="2000" dirty="0"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sym typeface="Arial" panose="020B0604020202020204" pitchFamily="34" charset="0"/>
              </a:rPr>
              <a:t>输出概率矩阵</a:t>
            </a:r>
            <a:r>
              <a:rPr lang="en-US" altLang="zh-CN" sz="2000" dirty="0">
                <a:sym typeface="Arial" panose="020B0604020202020204" pitchFamily="34" charset="0"/>
              </a:rPr>
              <a:t>) 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436CB6-44C2-4AF9-8800-D2789414B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262" y="4821938"/>
            <a:ext cx="962025" cy="3111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BE686C-2EA5-4324-8A81-2604448A4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047" y="5089001"/>
            <a:ext cx="971550" cy="409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149D6B-4BA0-46D0-AFBB-855B9CFDC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3365" y="5017594"/>
            <a:ext cx="3343275" cy="476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AA986D-A2DD-4D5B-B4FC-F45702902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4065" y="4510785"/>
            <a:ext cx="1466850" cy="3111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572B5D-D592-4D29-8CB0-44D1172AA8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5337" y="4556086"/>
            <a:ext cx="2733675" cy="6191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41725E-DB47-4AA8-AE8E-3E6B4D4F88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4123384"/>
            <a:ext cx="1514475" cy="419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ABB26D-1C34-46F8-B08D-33E1F808C6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3823" y="3685649"/>
            <a:ext cx="152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4B649F"/>
                </a:solidFill>
              </a:rPr>
              <a:t>HMM</a:t>
            </a:r>
            <a:r>
              <a:rPr lang="zh-CN" altLang="en-US" sz="2800" b="1" dirty="0">
                <a:solidFill>
                  <a:srgbClr val="4B649F"/>
                </a:solidFill>
              </a:rPr>
              <a:t>的三个基本问题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69116" y="1049337"/>
            <a:ext cx="9941695" cy="5124949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3331" name="文本框 21">
            <a:extLst>
              <a:ext uri="{FF2B5EF4-FFF2-40B4-BE49-F238E27FC236}">
                <a16:creationId xmlns:a16="http://schemas.microsoft.com/office/drawing/2014/main" id="{7FF7D1DC-4731-4FE1-9D3E-4B7BAFF2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66" y="1500147"/>
            <a:ext cx="811476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ym typeface="Arial" panose="020B0604020202020204" pitchFamily="34" charset="0"/>
              </a:rPr>
              <a:t>为</a:t>
            </a:r>
            <a:r>
              <a:rPr lang="zh-CN" altLang="en-US" sz="2000" dirty="0"/>
              <a:t>了将</a:t>
            </a:r>
            <a:r>
              <a:rPr lang="en-US" altLang="zh-CN" sz="2000" dirty="0"/>
              <a:t>HMM</a:t>
            </a:r>
            <a:r>
              <a:rPr lang="zh-CN" altLang="en-US" sz="2000" dirty="0"/>
              <a:t>应用于实际，必须解决如下三个基本关键问题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  1. </a:t>
            </a:r>
            <a:r>
              <a:rPr lang="zh-CN" altLang="en-US" sz="2000" dirty="0"/>
              <a:t>评估问题，即已知模型和一个观测序列，如何计算由该模型产生出观测序列的概率，也可以把这个问题看成是一个评分问题，即已知一个 模型和一个观测序列，怎样来评估这个模型，或者说怎样给模型打分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一般解法是</a:t>
            </a:r>
            <a:r>
              <a:rPr lang="en-US" altLang="zh-CN" sz="2000" dirty="0"/>
              <a:t>:  </a:t>
            </a:r>
            <a:r>
              <a:rPr lang="zh-CN" altLang="en-US" sz="2000" b="1" dirty="0"/>
              <a:t>前向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后向算法</a:t>
            </a:r>
            <a:br>
              <a:rPr lang="en-US" altLang="zh-CN" sz="2000" b="1" dirty="0"/>
            </a:br>
            <a:endParaRPr lang="zh-CN" altLang="en-US" sz="2000" b="1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解码问题 ，给定观测序列和模型，求最可能产生此观测序列的状态序列</a:t>
            </a:r>
            <a:r>
              <a:rPr lang="en-US" altLang="zh-CN" sz="2000" dirty="0"/>
              <a:t> </a:t>
            </a:r>
          </a:p>
          <a:p>
            <a:r>
              <a:rPr lang="zh-CN" altLang="en-US" sz="2000" dirty="0"/>
              <a:t>一般解法是</a:t>
            </a:r>
            <a:r>
              <a:rPr lang="en-US" altLang="zh-CN" sz="2000" dirty="0"/>
              <a:t>:  </a:t>
            </a:r>
            <a:r>
              <a:rPr lang="zh-CN" altLang="en-US" sz="2000" b="1" dirty="0"/>
              <a:t>维特比算法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训练问题</a:t>
            </a:r>
            <a:r>
              <a:rPr lang="en-US" altLang="zh-CN" sz="2000" dirty="0"/>
              <a:t>(</a:t>
            </a:r>
            <a:r>
              <a:rPr lang="zh-CN" altLang="en-US" sz="2000" dirty="0"/>
              <a:t>参数估计问题</a:t>
            </a:r>
            <a:r>
              <a:rPr lang="en-US" altLang="zh-CN" sz="2000" dirty="0"/>
              <a:t>) </a:t>
            </a:r>
            <a:r>
              <a:rPr lang="zh-CN" altLang="en-US" sz="2000" dirty="0"/>
              <a:t>给定足够量的观测数据，如何估计隐含马尔可夫模型的参数</a:t>
            </a:r>
            <a:endParaRPr lang="en-US" altLang="zh-CN" sz="2000" dirty="0"/>
          </a:p>
          <a:p>
            <a:r>
              <a:rPr lang="zh-CN" altLang="en-US" sz="2000" dirty="0"/>
              <a:t>一般解法是</a:t>
            </a:r>
            <a:r>
              <a:rPr lang="en-US" altLang="zh-CN" sz="2000" dirty="0"/>
              <a:t>:  </a:t>
            </a:r>
            <a:r>
              <a:rPr lang="zh-CN" altLang="en-US" sz="2000" b="1" dirty="0"/>
              <a:t>鲍姆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韦尔奇算法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55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前向</a:t>
            </a:r>
            <a:r>
              <a:rPr lang="en-US" altLang="zh-CN" sz="2800" b="1" dirty="0">
                <a:solidFill>
                  <a:srgbClr val="4B649F"/>
                </a:solidFill>
              </a:rPr>
              <a:t>-</a:t>
            </a:r>
            <a:r>
              <a:rPr lang="zh-CN" altLang="en-US" sz="2800" b="1" dirty="0">
                <a:solidFill>
                  <a:srgbClr val="4B649F"/>
                </a:solidFill>
              </a:rPr>
              <a:t>后向算法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69116" y="1049337"/>
            <a:ext cx="9941695" cy="5124949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31" name="文本框 21">
                <a:extLst>
                  <a:ext uri="{FF2B5EF4-FFF2-40B4-BE49-F238E27FC236}">
                    <a16:creationId xmlns:a16="http://schemas.microsoft.com/office/drawing/2014/main" id="{7FF7D1DC-4731-4FE1-9D3E-4B7BAFF232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1166" y="1500147"/>
                <a:ext cx="811476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000" dirty="0"/>
                  <a:t>前向向量</a:t>
                </a:r>
                <a:r>
                  <a:rPr lang="en-US" altLang="zh-CN" sz="20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     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2000" dirty="0"/>
              </a:p>
              <a:p>
                <a:pPr/>
                <a:r>
                  <a:rPr lang="zh-CN" altLang="en-US" sz="2000" dirty="0"/>
                  <a:t>后向向量</a:t>
                </a:r>
                <a:r>
                  <a:rPr lang="en-US" altLang="zh-CN" sz="20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    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3331" name="文本框 21">
                <a:extLst>
                  <a:ext uri="{FF2B5EF4-FFF2-40B4-BE49-F238E27FC236}">
                    <a16:creationId xmlns:a16="http://schemas.microsoft.com/office/drawing/2014/main" id="{7FF7D1DC-4731-4FE1-9D3E-4B7BAFF23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1166" y="1500147"/>
                <a:ext cx="8114760" cy="707886"/>
              </a:xfrm>
              <a:prstGeom prst="rect">
                <a:avLst/>
              </a:prstGeom>
              <a:blipFill>
                <a:blip r:embed="rId5"/>
                <a:stretch>
                  <a:fillRect l="-826" t="-4310" b="-146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2A4584FB-B460-4848-8C24-ECD8BAAD0B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1165" y="2658844"/>
                <a:ext cx="8101957" cy="3194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000" dirty="0">
                    <a:sym typeface="Arial" panose="020B0604020202020204" pitchFamily="34" charset="0"/>
                  </a:rPr>
                  <a:t>前向算法</a:t>
                </a:r>
                <a:r>
                  <a:rPr lang="en-US" altLang="zh-CN" sz="2000" dirty="0">
                    <a:sym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000" dirty="0">
                    <a:sym typeface="Arial" panose="020B0604020202020204" pitchFamily="34" charset="0"/>
                  </a:rPr>
                  <a:t>1.</a:t>
                </a:r>
                <a:r>
                  <a:rPr lang="zh-CN" altLang="en-US" sz="2000" dirty="0">
                    <a:sym typeface="Arial" panose="020B0604020202020204" pitchFamily="34" charset="0"/>
                  </a:rPr>
                  <a:t>初始化</a:t>
                </a:r>
                <a:r>
                  <a:rPr lang="en-US" altLang="zh-CN" sz="2000" dirty="0">
                    <a:sym typeface="Arial" panose="020B0604020202020204" pitchFamily="34" charset="0"/>
                  </a:rPr>
                  <a:t>:</a:t>
                </a:r>
                <a:r>
                  <a:rPr lang="zh-CN" altLang="en-US" sz="2000" dirty="0">
                    <a:sym typeface="Arial" panose="020B0604020202020204" pitchFamily="34" charset="0"/>
                  </a:rPr>
                  <a:t>对 </a:t>
                </a:r>
                <a:r>
                  <a:rPr lang="en-US" altLang="zh-CN" sz="2000" dirty="0">
                    <a:sym typeface="Arial" panose="020B0604020202020204" pitchFamily="34" charset="0"/>
                  </a:rPr>
                  <a:t>t = 1 </a:t>
                </a:r>
                <a:r>
                  <a:rPr lang="zh-CN" altLang="en-US" sz="2000" dirty="0">
                    <a:sym typeface="Arial" panose="020B0604020202020204" pitchFamily="34" charset="0"/>
                  </a:rPr>
                  <a:t>时</a:t>
                </a:r>
                <a:r>
                  <a:rPr lang="en-US" altLang="zh-CN" sz="2000" dirty="0">
                    <a:sym typeface="Arial" panose="020B0604020202020204" pitchFamily="34" charset="0"/>
                  </a:rPr>
                  <a:t>, </a:t>
                </a:r>
                <a:r>
                  <a:rPr lang="zh-CN" altLang="en-US" sz="2000" dirty="0">
                    <a:sym typeface="Arial" panose="020B0604020202020204" pitchFamily="34" charset="0"/>
                  </a:rPr>
                  <a:t>有</a:t>
                </a:r>
                <a:r>
                  <a:rPr lang="en-US" altLang="zh-CN" sz="2000" dirty="0">
                    <a:sym typeface="Arial" panose="020B0604020202020204" pitchFamily="34" charset="0"/>
                  </a:rPr>
                  <a:t>  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2.</a:t>
                </a:r>
                <a:r>
                  <a:rPr lang="zh-CN" altLang="en-US" sz="2000" dirty="0"/>
                  <a:t>递归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dirty="0"/>
                  <a:t>为 </a:t>
                </a:r>
                <a:r>
                  <a:rPr lang="en-US" altLang="zh-CN" sz="2000" dirty="0"/>
                  <a:t>t </a:t>
                </a:r>
                <a:r>
                  <a:rPr lang="zh-CN" altLang="en-US" sz="2000" dirty="0"/>
                  <a:t>时刻隐藏状态为 </a:t>
                </a:r>
                <a:r>
                  <a:rPr lang="en-US" altLang="zh-CN" sz="2000" dirty="0"/>
                  <a:t>j </a:t>
                </a:r>
                <a:r>
                  <a:rPr lang="zh-CN" altLang="en-US" sz="2000" dirty="0"/>
                  <a:t>的局部概率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前向向量</a:t>
                </a:r>
                <a:r>
                  <a:rPr lang="en-US" altLang="zh-CN" sz="2000" dirty="0"/>
                  <a:t>)</a:t>
                </a:r>
              </a:p>
              <a:p>
                <a:r>
                  <a:rPr lang="en-US" altLang="zh-CN" sz="2000" dirty="0"/>
                  <a:t>3.</a:t>
                </a:r>
                <a:r>
                  <a:rPr lang="zh-CN" altLang="en-US" sz="2000" dirty="0"/>
                  <a:t>求和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给定</a:t>
                </a:r>
                <a:r>
                  <a:rPr lang="en-US" altLang="zh-CN" sz="2000" dirty="0"/>
                  <a:t>HMM, </a:t>
                </a:r>
                <a:r>
                  <a:rPr lang="zh-CN" altLang="en-US" sz="2000" dirty="0"/>
                  <a:t>观察序列的概率等于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时刻所有局部概率之和</a:t>
                </a:r>
                <a:r>
                  <a:rPr lang="en-US" altLang="zh-CN" sz="2000" dirty="0"/>
                  <a:t>: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2A4584FB-B460-4848-8C24-ECD8BAAD0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1165" y="2658844"/>
                <a:ext cx="8101957" cy="3194785"/>
              </a:xfrm>
              <a:prstGeom prst="rect">
                <a:avLst/>
              </a:prstGeom>
              <a:blipFill>
                <a:blip r:embed="rId6"/>
                <a:stretch>
                  <a:fillRect l="-828" t="-9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24AE659-CE49-421C-8169-C4DC1BDF42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7150" y="3943407"/>
            <a:ext cx="2228850" cy="61912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8F95A1C1-9755-4970-9905-A44D66C75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2360"/>
            <a:ext cx="52129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2" descr="lamda">
            <a:extLst>
              <a:ext uri="{FF2B5EF4-FFF2-40B4-BE49-F238E27FC236}">
                <a16:creationId xmlns:a16="http://schemas.microsoft.com/office/drawing/2014/main" id="{701F595B-A26F-4AD7-B2CF-39571BDB06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4A8EE85-AC85-4A44-85A5-2885A5ECF3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0204" y="5218561"/>
            <a:ext cx="2247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3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前向</a:t>
            </a:r>
            <a:r>
              <a:rPr lang="en-US" altLang="zh-CN" sz="2800" b="1" dirty="0">
                <a:solidFill>
                  <a:srgbClr val="4B649F"/>
                </a:solidFill>
              </a:rPr>
              <a:t>-</a:t>
            </a:r>
            <a:r>
              <a:rPr lang="zh-CN" altLang="en-US" sz="2800" b="1" dirty="0">
                <a:solidFill>
                  <a:srgbClr val="4B649F"/>
                </a:solidFill>
              </a:rPr>
              <a:t>后向算法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69116" y="1049337"/>
            <a:ext cx="9941695" cy="5124949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3331" name="文本框 21">
            <a:extLst>
              <a:ext uri="{FF2B5EF4-FFF2-40B4-BE49-F238E27FC236}">
                <a16:creationId xmlns:a16="http://schemas.microsoft.com/office/drawing/2014/main" id="{7FF7D1DC-4731-4FE1-9D3E-4B7BAFF2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66" y="1500147"/>
            <a:ext cx="811476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/>
              <a:t>前向算法的例子</a:t>
            </a:r>
            <a:r>
              <a:rPr lang="en-US" altLang="zh-CN" sz="2000" dirty="0"/>
              <a:t>:</a:t>
            </a:r>
          </a:p>
          <a:p>
            <a:r>
              <a:rPr lang="zh-CN" altLang="en-US" sz="2000" dirty="0"/>
              <a:t>已知</a:t>
            </a:r>
            <a:r>
              <a:rPr lang="en-US" altLang="zh-CN" sz="2000" dirty="0"/>
              <a:t>:</a:t>
            </a:r>
          </a:p>
          <a:p>
            <a:r>
              <a:rPr lang="zh-CN" altLang="en-US" sz="2000" dirty="0"/>
              <a:t>①天气只有三类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Sunny,Cloudy,Rainy</a:t>
            </a:r>
            <a:r>
              <a:rPr lang="en-US" altLang="zh-CN" sz="2000" dirty="0"/>
              <a:t>)</a:t>
            </a:r>
            <a:r>
              <a:rPr lang="zh-CN" altLang="en-US" sz="2000" dirty="0"/>
              <a:t>，海藻湿度有四类</a:t>
            </a:r>
            <a:r>
              <a:rPr lang="en-US" altLang="zh-CN" sz="2000" dirty="0"/>
              <a:t>{</a:t>
            </a:r>
            <a:r>
              <a:rPr lang="en-US" altLang="zh-CN" sz="2000" dirty="0" err="1"/>
              <a:t>Dry,Dryish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Damp,Soggy</a:t>
            </a:r>
            <a:r>
              <a:rPr lang="en-US" altLang="zh-CN" sz="2000" dirty="0"/>
              <a:t> }</a:t>
            </a:r>
            <a:r>
              <a:rPr lang="zh-CN" altLang="en-US" sz="2000" dirty="0"/>
              <a:t>，而且海藻湿度和天气有一定的关系。</a:t>
            </a:r>
          </a:p>
          <a:p>
            <a:r>
              <a:rPr lang="zh-CN" altLang="en-US" sz="2000" dirty="0"/>
              <a:t>②隐藏的状态：</a:t>
            </a:r>
            <a:r>
              <a:rPr lang="en-US" altLang="zh-CN" sz="2000" dirty="0"/>
              <a:t>Sunny, Cloudy, Rainy;</a:t>
            </a:r>
          </a:p>
          <a:p>
            <a:r>
              <a:rPr lang="en-US" altLang="zh-CN" sz="2000" dirty="0"/>
              <a:t>③</a:t>
            </a:r>
            <a:r>
              <a:rPr lang="zh-CN" altLang="en-US" sz="2000" dirty="0"/>
              <a:t>观察状态序列：</a:t>
            </a:r>
            <a:r>
              <a:rPr lang="en-US" altLang="zh-CN" sz="2000" dirty="0"/>
              <a:t> {</a:t>
            </a:r>
            <a:r>
              <a:rPr lang="en-US" altLang="zh-CN" sz="2000" dirty="0" err="1"/>
              <a:t>Dry,Dryish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Damp,Soggy</a:t>
            </a:r>
            <a:r>
              <a:rPr lang="en-US" altLang="zh-CN" sz="2000" dirty="0"/>
              <a:t> }</a:t>
            </a:r>
          </a:p>
          <a:p>
            <a:r>
              <a:rPr lang="en-US" altLang="zh-CN" sz="2000" dirty="0"/>
              <a:t>④</a:t>
            </a:r>
            <a:r>
              <a:rPr lang="zh-CN" altLang="en-US" sz="2000" dirty="0"/>
              <a:t>初始状态序列：                               ⑤状态转移矩阵：</a:t>
            </a:r>
          </a:p>
          <a:p>
            <a:endParaRPr lang="zh-CN" altLang="en-US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B379C23-1FF8-411B-9C87-B83C9EAE1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51168"/>
              </p:ext>
            </p:extLst>
          </p:nvPr>
        </p:nvGraphicFramePr>
        <p:xfrm>
          <a:off x="738639" y="3785906"/>
          <a:ext cx="3629025" cy="1638300"/>
        </p:xfrm>
        <a:graphic>
          <a:graphicData uri="http://schemas.openxmlformats.org/drawingml/2006/table">
            <a:tbl>
              <a:tblPr/>
              <a:tblGrid>
                <a:gridCol w="1189514">
                  <a:extLst>
                    <a:ext uri="{9D8B030D-6E8A-4147-A177-3AD203B41FA5}">
                      <a16:colId xmlns:a16="http://schemas.microsoft.com/office/drawing/2014/main" val="32598682"/>
                    </a:ext>
                  </a:extLst>
                </a:gridCol>
                <a:gridCol w="1149191">
                  <a:extLst>
                    <a:ext uri="{9D8B030D-6E8A-4147-A177-3AD203B41FA5}">
                      <a16:colId xmlns:a16="http://schemas.microsoft.com/office/drawing/2014/main" val="4261514949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844801720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  <a:endParaRPr lang="en-US">
                        <a:effectLst/>
                      </a:endParaRP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Cloudy</a:t>
                      </a:r>
                      <a:endParaRPr lang="en-US">
                        <a:effectLst/>
                      </a:endParaRP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  <a:endParaRPr lang="en-US">
                        <a:effectLst/>
                      </a:endParaRP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73047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0.63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0.17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0.20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83986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72E0BF7-9435-4C27-9233-6C569A80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77187"/>
              </p:ext>
            </p:extLst>
          </p:nvPr>
        </p:nvGraphicFramePr>
        <p:xfrm>
          <a:off x="4585748" y="3785906"/>
          <a:ext cx="5410200" cy="170688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191154086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5337229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7342699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625445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Cloudy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Rainy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519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0.375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0.125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226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Cloudy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0.25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0.125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0.625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734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Rainy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0.25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0.375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0.375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23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30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前向</a:t>
            </a:r>
            <a:r>
              <a:rPr lang="en-US" altLang="zh-CN" sz="2800" b="1" dirty="0">
                <a:solidFill>
                  <a:srgbClr val="4B649F"/>
                </a:solidFill>
              </a:rPr>
              <a:t>-</a:t>
            </a:r>
            <a:r>
              <a:rPr lang="zh-CN" altLang="en-US" sz="2800" b="1" dirty="0">
                <a:solidFill>
                  <a:srgbClr val="4B649F"/>
                </a:solidFill>
              </a:rPr>
              <a:t>后向算法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69116" y="1049337"/>
            <a:ext cx="9941695" cy="5124949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3331" name="文本框 21">
            <a:extLst>
              <a:ext uri="{FF2B5EF4-FFF2-40B4-BE49-F238E27FC236}">
                <a16:creationId xmlns:a16="http://schemas.microsoft.com/office/drawing/2014/main" id="{7FF7D1DC-4731-4FE1-9D3E-4B7BAFF2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66" y="1500147"/>
            <a:ext cx="81147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/>
              <a:t>前向算法的例子</a:t>
            </a:r>
            <a:r>
              <a:rPr lang="en-US" altLang="zh-CN" sz="2000" dirty="0"/>
              <a:t>:</a:t>
            </a:r>
          </a:p>
          <a:p>
            <a:r>
              <a:rPr lang="zh-CN" altLang="en-US" sz="2000" dirty="0"/>
              <a:t>已知</a:t>
            </a:r>
            <a:r>
              <a:rPr lang="en-US" altLang="zh-CN" sz="2000" dirty="0"/>
              <a:t>:</a:t>
            </a:r>
          </a:p>
          <a:p>
            <a:r>
              <a:rPr lang="zh-CN" altLang="en-US" sz="2000" dirty="0"/>
              <a:t>⑥发射矩阵：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174A447-80AF-4E54-8FC0-DAD0C8B74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7869"/>
              </p:ext>
            </p:extLst>
          </p:nvPr>
        </p:nvGraphicFramePr>
        <p:xfrm>
          <a:off x="3181350" y="1494654"/>
          <a:ext cx="5429250" cy="170688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317397026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80609542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896858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31808516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091742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Dry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Dryish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Damp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Soggy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4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0.6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0.2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0.15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0.05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1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Cloudy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0.25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0.25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0.25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0.25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62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Rainy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0.05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0.10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0.35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59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21">
                <a:extLst>
                  <a:ext uri="{FF2B5EF4-FFF2-40B4-BE49-F238E27FC236}">
                    <a16:creationId xmlns:a16="http://schemas.microsoft.com/office/drawing/2014/main" id="{145DD09F-5F0C-4B1D-8FB1-46BF2DF4E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639" y="3301842"/>
                <a:ext cx="8114760" cy="1395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en-US" altLang="zh-CN" sz="2000" dirty="0"/>
                  <a:t>DAY1</a:t>
                </a:r>
                <a:r>
                  <a:rPr lang="zh-CN" altLang="en-US" sz="2000" dirty="0"/>
                  <a:t>时</a:t>
                </a:r>
                <a:r>
                  <a:rPr lang="en-US" altLang="zh-CN" sz="2000" dirty="0"/>
                  <a:t>,</a:t>
                </a:r>
                <a:r>
                  <a:rPr lang="en-US" altLang="zh-CN" sz="2000" dirty="0"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𝑠𝑢𝑛𝑛𝑦</m:t>
                        </m:r>
                      </m:e>
                    </m:d>
                  </m:oMath>
                </a14:m>
                <a:r>
                  <a:rPr lang="en-US" altLang="zh-CN" sz="2000" dirty="0"/>
                  <a:t>=0.63*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𝑠𝑢𝑛𝑛𝑦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>
                    <a:sym typeface="Arial" panose="020B0604020202020204" pitchFamily="34" charset="0"/>
                  </a:rPr>
                  <a:t>= (0.378,   0.126, 0.0945, 0.0315 )</a:t>
                </a:r>
              </a:p>
              <a:p>
                <a:r>
                  <a:rPr lang="en-US" altLang="zh-CN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𝑐𝑙𝑜𝑢𝑑𝑦</m:t>
                        </m:r>
                      </m:e>
                    </m:d>
                  </m:oMath>
                </a14:m>
                <a:r>
                  <a:rPr lang="en-US" altLang="zh-CN" sz="2000" dirty="0"/>
                  <a:t>=0.17*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𝑐𝑙𝑜𝑢𝑑𝑦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/>
                  <a:t>=(0.0425,0.0425,0.0425,0.0425 )</a:t>
                </a:r>
              </a:p>
              <a:p>
                <a:r>
                  <a:rPr lang="en-US" altLang="zh-CN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𝑟𝑎𝑖𝑛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/>
                  <a:t>=0.20*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𝑟𝑎𝑖𝑛𝑦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/>
                  <a:t>   = (0.01,    0.02,    0.07,    0.1       ) </a:t>
                </a:r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17" name="文本框 21">
                <a:extLst>
                  <a:ext uri="{FF2B5EF4-FFF2-40B4-BE49-F238E27FC236}">
                    <a16:creationId xmlns:a16="http://schemas.microsoft.com/office/drawing/2014/main" id="{145DD09F-5F0C-4B1D-8FB1-46BF2DF4E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639" y="3301842"/>
                <a:ext cx="8114760" cy="1395960"/>
              </a:xfrm>
              <a:prstGeom prst="rect">
                <a:avLst/>
              </a:prstGeom>
              <a:blipFill>
                <a:blip r:embed="rId5"/>
                <a:stretch>
                  <a:fillRect l="-751" t="-2620" r="-10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前向</a:t>
            </a:r>
            <a:r>
              <a:rPr lang="en-US" altLang="zh-CN" sz="2800" b="1" dirty="0">
                <a:solidFill>
                  <a:srgbClr val="4B649F"/>
                </a:solidFill>
              </a:rPr>
              <a:t>-</a:t>
            </a:r>
            <a:r>
              <a:rPr lang="zh-CN" altLang="en-US" sz="2800" b="1" dirty="0">
                <a:solidFill>
                  <a:srgbClr val="4B649F"/>
                </a:solidFill>
              </a:rPr>
              <a:t>后向算法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69116" y="1049337"/>
            <a:ext cx="9941695" cy="5124949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7" name="文本框 21">
            <a:extLst>
              <a:ext uri="{FF2B5EF4-FFF2-40B4-BE49-F238E27FC236}">
                <a16:creationId xmlns:a16="http://schemas.microsoft.com/office/drawing/2014/main" id="{145DD09F-5F0C-4B1D-8FB1-46BF2DF4E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04" y="1016176"/>
            <a:ext cx="9177149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sz="1600" dirty="0"/>
          </a:p>
          <a:p>
            <a:r>
              <a:rPr lang="zh-CN" altLang="en-US" sz="1600" dirty="0"/>
              <a:t>①  先求第一天的</a:t>
            </a:r>
            <a:r>
              <a:rPr lang="en-US" altLang="zh-CN" sz="1600" dirty="0"/>
              <a:t>P(Day1-Sunny),P(Day1-Cloudy),P(Day1-Rainy),</a:t>
            </a:r>
          </a:p>
          <a:p>
            <a:r>
              <a:rPr lang="en-US" altLang="zh-CN" sz="1600" dirty="0"/>
              <a:t>Day1</a:t>
            </a:r>
            <a:r>
              <a:rPr lang="zh-CN" altLang="en-US" sz="1600" dirty="0"/>
              <a:t>的海藻湿度</a:t>
            </a:r>
            <a:r>
              <a:rPr lang="en-US" altLang="zh-CN" sz="1600" dirty="0"/>
              <a:t>Dry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P(Day1-Sunny) =0.63*0.6;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P(Day1-Cloudy)=0.17*0.25;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P(Day1-Rainy)=0.20*0.05;</a:t>
            </a:r>
          </a:p>
          <a:p>
            <a:endParaRPr lang="en-US" altLang="zh-CN" sz="1600" dirty="0"/>
          </a:p>
          <a:p>
            <a:r>
              <a:rPr lang="en-US" altLang="zh-CN" sz="1600" dirty="0"/>
              <a:t>②  </a:t>
            </a:r>
            <a:r>
              <a:rPr lang="zh-CN" altLang="en-US" sz="1600" dirty="0"/>
              <a:t>再求第二天的</a:t>
            </a:r>
            <a:r>
              <a:rPr lang="en-US" altLang="zh-CN" sz="1600" dirty="0"/>
              <a:t>P(Day2-Sunny),P(Day2-Cloudy),P(Day2-Rainy), </a:t>
            </a:r>
          </a:p>
          <a:p>
            <a:r>
              <a:rPr lang="en-US" altLang="zh-CN" sz="1600" dirty="0"/>
              <a:t>Day2</a:t>
            </a:r>
            <a:r>
              <a:rPr lang="zh-CN" altLang="en-US" sz="1600" dirty="0"/>
              <a:t>的海藻湿度是</a:t>
            </a:r>
            <a:r>
              <a:rPr lang="en-US" altLang="zh-CN" sz="1600" dirty="0"/>
              <a:t>Damp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P(Day2-Sunny)=(P(Day1-Sunny)*0.5 + P(Day1-Cloudy)*0.25 +P(Day1-Rainy)*0.25)* 0.15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P(Day2-Cloudy) =(P(Day1-Sunny)*0.375+ P(Day1-Cloudy)*0.125 + P(Day1-Rainy)*0.375) * 0.25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P(Day2-Rainy) =(P(Day1-Sunny)*0.125+P(Day1-Cloudy)*0.625 + P(Day1-Rainy)*0.375)* 0.35</a:t>
            </a:r>
          </a:p>
          <a:p>
            <a:endParaRPr lang="en-US" altLang="zh-CN" sz="1600" dirty="0"/>
          </a:p>
          <a:p>
            <a:r>
              <a:rPr lang="zh-CN" altLang="en-US" sz="1600" dirty="0"/>
              <a:t>同理继续求第三日的各天气概率，</a:t>
            </a:r>
            <a:endParaRPr lang="en-US" altLang="zh-CN" sz="1600" dirty="0"/>
          </a:p>
          <a:p>
            <a:r>
              <a:rPr lang="en-US" altLang="zh-CN" sz="1600" dirty="0"/>
              <a:t>Day3</a:t>
            </a:r>
            <a:r>
              <a:rPr lang="zh-CN" altLang="en-US" sz="1600" dirty="0"/>
              <a:t>的海藻湿度是</a:t>
            </a:r>
            <a:r>
              <a:rPr lang="en-US" altLang="zh-CN" sz="1600" dirty="0"/>
              <a:t>soggy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P(Day3-Suny)=(P(Day2-Sunny)*0.5 + P(Day2-Cloudy)*0.25 +P(Day2-Rainy)*0.25)* 0.05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P(Day3-Cloudy) =(P(Day2-Sunny)*0.375+ P(Day2-Cloudy)*0.125 + P(Day2-Rainy)*0.375) * 0.25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P(Day3-Rainy)=(P(Day2-Sunny)*0.125+ P(Day2-Cloudy)*0.625 + P(Day2-Rainy)*0.375)* 0.50</a:t>
            </a:r>
          </a:p>
          <a:p>
            <a:endParaRPr lang="en-US" altLang="zh-CN" sz="1600" dirty="0"/>
          </a:p>
          <a:p>
            <a:r>
              <a:rPr lang="zh-CN" altLang="en-US" sz="1600" dirty="0"/>
              <a:t>推出：</a:t>
            </a:r>
            <a:r>
              <a:rPr lang="en-US" altLang="zh-CN" sz="1600" dirty="0"/>
              <a:t>P(</a:t>
            </a:r>
            <a:r>
              <a:rPr lang="en-US" altLang="zh-CN" sz="1600" dirty="0" err="1"/>
              <a:t>observationlist</a:t>
            </a:r>
            <a:r>
              <a:rPr lang="en-US" altLang="zh-CN" sz="1600" dirty="0"/>
              <a:t>) =P(Day3-Sunny)+P(Day3-Cloudy)+P(Day3-Rainy) = 0.030319</a:t>
            </a:r>
          </a:p>
        </p:txBody>
      </p:sp>
    </p:spTree>
    <p:extLst>
      <p:ext uri="{BB962C8B-B14F-4D97-AF65-F5344CB8AC3E}">
        <p14:creationId xmlns:p14="http://schemas.microsoft.com/office/powerpoint/2010/main" val="86429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前向</a:t>
            </a:r>
            <a:r>
              <a:rPr lang="en-US" altLang="zh-CN" sz="2800" b="1" dirty="0">
                <a:solidFill>
                  <a:srgbClr val="4B649F"/>
                </a:solidFill>
              </a:rPr>
              <a:t>-</a:t>
            </a:r>
            <a:r>
              <a:rPr lang="zh-CN" altLang="en-US" sz="2800" b="1" dirty="0">
                <a:solidFill>
                  <a:srgbClr val="4B649F"/>
                </a:solidFill>
              </a:rPr>
              <a:t>后向算法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69116" y="1049337"/>
            <a:ext cx="9941695" cy="5124949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2A4584FB-B460-4848-8C24-ECD8BAAD0B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717" y="1267275"/>
                <a:ext cx="8101957" cy="347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000" dirty="0">
                    <a:sym typeface="Arial" panose="020B0604020202020204" pitchFamily="34" charset="0"/>
                  </a:rPr>
                  <a:t>后向算法</a:t>
                </a:r>
                <a:r>
                  <a:rPr lang="en-US" altLang="zh-CN" sz="2000" dirty="0">
                    <a:sym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000" dirty="0">
                    <a:sym typeface="Arial" panose="020B0604020202020204" pitchFamily="34" charset="0"/>
                  </a:rPr>
                  <a:t>1.</a:t>
                </a:r>
                <a:r>
                  <a:rPr lang="zh-CN" altLang="en-US" sz="2000" dirty="0">
                    <a:sym typeface="Arial" panose="020B0604020202020204" pitchFamily="34" charset="0"/>
                  </a:rPr>
                  <a:t>初始化</a:t>
                </a:r>
                <a:r>
                  <a:rPr lang="en-US" altLang="zh-CN" sz="2000" dirty="0">
                    <a:sym typeface="Arial" panose="020B0604020202020204" pitchFamily="34" charset="0"/>
                  </a:rPr>
                  <a:t>:</a:t>
                </a:r>
                <a:r>
                  <a:rPr lang="zh-CN" altLang="en-US" sz="2000" dirty="0">
                    <a:sym typeface="Arial" panose="020B0604020202020204" pitchFamily="34" charset="0"/>
                  </a:rPr>
                  <a:t>对 </a:t>
                </a:r>
                <a:r>
                  <a:rPr lang="en-US" altLang="zh-CN" sz="2000" dirty="0">
                    <a:sym typeface="Arial" panose="020B0604020202020204" pitchFamily="34" charset="0"/>
                  </a:rPr>
                  <a:t>t = T </a:t>
                </a:r>
                <a:r>
                  <a:rPr lang="zh-CN" altLang="en-US" sz="2000" dirty="0">
                    <a:sym typeface="Arial" panose="020B0604020202020204" pitchFamily="34" charset="0"/>
                  </a:rPr>
                  <a:t>时</a:t>
                </a:r>
                <a:r>
                  <a:rPr lang="en-US" altLang="zh-CN" sz="2000" dirty="0">
                    <a:sym typeface="Arial" panose="020B0604020202020204" pitchFamily="34" charset="0"/>
                  </a:rPr>
                  <a:t>, </a:t>
                </a:r>
                <a:r>
                  <a:rPr lang="zh-CN" altLang="en-US" sz="2000" dirty="0">
                    <a:sym typeface="Arial" panose="020B0604020202020204" pitchFamily="34" charset="0"/>
                  </a:rPr>
                  <a:t>有</a:t>
                </a:r>
                <a:r>
                  <a:rPr lang="en-US" altLang="zh-CN" sz="2000" dirty="0">
                    <a:sym typeface="Arial" panose="020B0604020202020204" pitchFamily="34" charset="0"/>
                  </a:rPr>
                  <a:t>  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2.</a:t>
                </a:r>
                <a:r>
                  <a:rPr lang="zh-CN" altLang="en-US" sz="2000" dirty="0"/>
                  <a:t>递归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dirty="0"/>
                  <a:t>为 </a:t>
                </a:r>
                <a:r>
                  <a:rPr lang="en-US" altLang="zh-CN" sz="2000" dirty="0"/>
                  <a:t>t </a:t>
                </a:r>
                <a:r>
                  <a:rPr lang="zh-CN" altLang="en-US" sz="2000" dirty="0"/>
                  <a:t>时刻隐藏状态为 </a:t>
                </a:r>
                <a:r>
                  <a:rPr lang="en-US" altLang="zh-CN" sz="2000" dirty="0"/>
                  <a:t>j </a:t>
                </a:r>
                <a:r>
                  <a:rPr lang="zh-CN" altLang="en-US" sz="2000" dirty="0"/>
                  <a:t>的局部概率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后向向量</a:t>
                </a:r>
                <a:r>
                  <a:rPr lang="en-US" altLang="zh-CN" sz="2000" dirty="0"/>
                  <a:t>)</a:t>
                </a:r>
              </a:p>
              <a:p>
                <a:r>
                  <a:rPr lang="en-US" altLang="zh-CN" sz="2000" dirty="0"/>
                  <a:t>3.</a:t>
                </a:r>
                <a:r>
                  <a:rPr lang="zh-CN" altLang="en-US" sz="2000" dirty="0"/>
                  <a:t>求和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给定</a:t>
                </a:r>
                <a:r>
                  <a:rPr lang="en-US" altLang="zh-CN" sz="2000" dirty="0"/>
                  <a:t>HMM, </a:t>
                </a:r>
                <a:r>
                  <a:rPr lang="zh-CN" altLang="en-US" sz="2000" dirty="0"/>
                  <a:t>观察序列的概率等于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时刻所有局部概率之和</a:t>
                </a:r>
                <a:r>
                  <a:rPr lang="en-US" altLang="zh-CN" sz="2000" dirty="0"/>
                  <a:t>: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			P=</a:t>
                </a:r>
              </a:p>
            </p:txBody>
          </p:sp>
        </mc:Choice>
        <mc:Fallback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2A4584FB-B460-4848-8C24-ECD8BAAD0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717" y="1267275"/>
                <a:ext cx="8101957" cy="3477875"/>
              </a:xfrm>
              <a:prstGeom prst="rect">
                <a:avLst/>
              </a:prstGeom>
              <a:blipFill>
                <a:blip r:embed="rId5"/>
                <a:stretch>
                  <a:fillRect l="-752" t="-1053" b="-24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">
            <a:extLst>
              <a:ext uri="{FF2B5EF4-FFF2-40B4-BE49-F238E27FC236}">
                <a16:creationId xmlns:a16="http://schemas.microsoft.com/office/drawing/2014/main" id="{8F95A1C1-9755-4970-9905-A44D66C75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2360"/>
            <a:ext cx="52129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2" descr="lamda">
            <a:extLst>
              <a:ext uri="{FF2B5EF4-FFF2-40B4-BE49-F238E27FC236}">
                <a16:creationId xmlns:a16="http://schemas.microsoft.com/office/drawing/2014/main" id="{701F595B-A26F-4AD7-B2CF-39571BDB06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0E2E73-5337-401E-8AAC-8BA3EA539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795" y="2541212"/>
            <a:ext cx="2209800" cy="733425"/>
          </a:xfrm>
          <a:prstGeom prst="rect">
            <a:avLst/>
          </a:prstGeom>
        </p:spPr>
      </p:pic>
      <p:pic>
        <p:nvPicPr>
          <p:cNvPr id="26628" name="Picture 4" descr="https://images0.cnblogs.com/blog/408927/201412/191144118139836.png">
            <a:extLst>
              <a:ext uri="{FF2B5EF4-FFF2-40B4-BE49-F238E27FC236}">
                <a16:creationId xmlns:a16="http://schemas.microsoft.com/office/drawing/2014/main" id="{E2DB61E2-5D45-4D83-A77F-D616D8EFE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234519"/>
            <a:ext cx="22764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567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10413</TotalTime>
  <Pages>0</Pages>
  <Words>692</Words>
  <Characters>0</Characters>
  <Application>Microsoft Office PowerPoint</Application>
  <DocSecurity>0</DocSecurity>
  <PresentationFormat>宽屏</PresentationFormat>
  <Lines>0</Lines>
  <Paragraphs>142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PC</dc:creator>
  <cp:keywords/>
  <dc:description/>
  <cp:lastModifiedBy>Sing Sora</cp:lastModifiedBy>
  <cp:revision>88</cp:revision>
  <dcterms:created xsi:type="dcterms:W3CDTF">2016-01-15T03:19:00Z</dcterms:created>
  <dcterms:modified xsi:type="dcterms:W3CDTF">2018-12-05T09:40:03Z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