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  <p:sldId id="281" r:id="rId26"/>
    <p:sldId id="282" r:id="rId27"/>
    <p:sldId id="280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C9489D-63A1-4ED3-8DCC-761A83FBDC82}" v="76" dt="2018-10-31T00:32:25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4601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D2C9489D-63A1-4ED3-8DCC-761A83FBDC82}"/>
    <pc:docChg chg="undo modSld">
      <pc:chgData name="Siwei PENG" userId="8c9d49ea30389574" providerId="LiveId" clId="{D2C9489D-63A1-4ED3-8DCC-761A83FBDC82}" dt="2018-10-31T00:42:30.167" v="131" actId="20577"/>
      <pc:docMkLst>
        <pc:docMk/>
      </pc:docMkLst>
      <pc:sldChg chg="modSp modAnim">
        <pc:chgData name="Siwei PENG" userId="8c9d49ea30389574" providerId="LiveId" clId="{D2C9489D-63A1-4ED3-8DCC-761A83FBDC82}" dt="2018-10-31T00:32:51.051" v="89" actId="1076"/>
        <pc:sldMkLst>
          <pc:docMk/>
          <pc:sldMk cId="0" sldId="263"/>
        </pc:sldMkLst>
        <pc:spChg chg="mod">
          <ac:chgData name="Siwei PENG" userId="8c9d49ea30389574" providerId="LiveId" clId="{D2C9489D-63A1-4ED3-8DCC-761A83FBDC82}" dt="2018-10-31T00:20:34.612" v="9" actId="1076"/>
          <ac:spMkLst>
            <pc:docMk/>
            <pc:sldMk cId="0" sldId="263"/>
            <ac:spMk id="3" creationId="{980F91E8-3C38-4F48-86F4-1B18724D2558}"/>
          </ac:spMkLst>
        </pc:spChg>
        <pc:spChg chg="mod">
          <ac:chgData name="Siwei PENG" userId="8c9d49ea30389574" providerId="LiveId" clId="{D2C9489D-63A1-4ED3-8DCC-761A83FBDC82}" dt="2018-10-31T00:32:40.044" v="86" actId="1076"/>
          <ac:spMkLst>
            <pc:docMk/>
            <pc:sldMk cId="0" sldId="263"/>
            <ac:spMk id="4" creationId="{08835907-3F13-444D-A7F7-CE8807228507}"/>
          </ac:spMkLst>
        </pc:spChg>
        <pc:spChg chg="mod">
          <ac:chgData name="Siwei PENG" userId="8c9d49ea30389574" providerId="LiveId" clId="{D2C9489D-63A1-4ED3-8DCC-761A83FBDC82}" dt="2018-10-31T00:32:43.298" v="87" actId="14100"/>
          <ac:spMkLst>
            <pc:docMk/>
            <pc:sldMk cId="0" sldId="263"/>
            <ac:spMk id="5" creationId="{A49F0E3F-5548-4CF7-90E2-D135E6255FF4}"/>
          </ac:spMkLst>
        </pc:spChg>
        <pc:spChg chg="mod">
          <ac:chgData name="Siwei PENG" userId="8c9d49ea30389574" providerId="LiveId" clId="{D2C9489D-63A1-4ED3-8DCC-761A83FBDC82}" dt="2018-10-31T00:32:51.051" v="89" actId="1076"/>
          <ac:spMkLst>
            <pc:docMk/>
            <pc:sldMk cId="0" sldId="263"/>
            <ac:spMk id="6" creationId="{0F219BC2-7116-4B7C-9D74-ACE63B6C6613}"/>
          </ac:spMkLst>
        </pc:spChg>
      </pc:sldChg>
      <pc:sldChg chg="modSp">
        <pc:chgData name="Siwei PENG" userId="8c9d49ea30389574" providerId="LiveId" clId="{D2C9489D-63A1-4ED3-8DCC-761A83FBDC82}" dt="2018-10-31T00:42:30.167" v="131" actId="20577"/>
        <pc:sldMkLst>
          <pc:docMk/>
          <pc:sldMk cId="0" sldId="264"/>
        </pc:sldMkLst>
        <pc:spChg chg="mod">
          <ac:chgData name="Siwei PENG" userId="8c9d49ea30389574" providerId="LiveId" clId="{D2C9489D-63A1-4ED3-8DCC-761A83FBDC82}" dt="2018-10-31T00:42:30.167" v="131" actId="20577"/>
          <ac:spMkLst>
            <pc:docMk/>
            <pc:sldMk cId="0" sldId="264"/>
            <ac:spMk id="2" creationId="{28ADE33E-FAD0-41D6-8763-5B2E09AC67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A4B0AFC-C3DB-4BFA-A6D7-DFF9368CAD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2CA30B-5806-408C-BC8C-2783D504A4D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0DDDC56-AE24-4891-B076-B02EB79D7CA4}" type="datetimeFigureOut">
              <a:rPr lang="zh-CN" altLang="en-US"/>
              <a:pPr>
                <a:defRPr/>
              </a:pPr>
              <a:t>2018/10/31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92A99BAE-27C1-49FF-B6F1-356C41A7DC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98E8F6C-F0DB-4C6A-8E96-5BE6A7CDC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25ADE3-9D9D-449B-AD8B-24AFA6125E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D5EF1B-A5A7-465A-B9AB-817899D80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C89E7F4-3514-47BF-89D8-CC8CD8A5CB0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04ABB039-A6CB-47A5-A637-69D0DD5289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398C4D74-8218-4D59-9B3B-ACCA7D299B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F66DA822-F22E-4ECD-A642-F5D5179F22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C4FE2E-EAAD-4B9E-AE48-1E9F3A8CC85C}" type="slidenum">
              <a:rPr lang="zh-CN" altLang="en-US">
                <a:latin typeface="Calibri" panose="020F0502020204030204" pitchFamily="34" charset="0"/>
              </a:rPr>
              <a:pPr eaLnBrk="1" hangingPunct="1"/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D5F511BD-F55F-4279-BBFF-BECDE17EF7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B7144DBD-8C24-47BD-A98C-31BC924299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B994A1-935F-4791-ACFD-34100884C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0B2522-34FA-4FE5-B5D7-AF56F13E06FC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8E286F80-E432-42FD-A5A2-43E6B33492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DE271CB8-1BED-41E5-8672-25D37421D2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D947E4-0090-45DF-A9FA-2F655AC8C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52D02E-5632-4A58-9E93-84B18C771F49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8ACDAA72-08C2-4486-8CFB-9F29060B96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FABC0C62-EF76-4AC8-89E0-858CA4546D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4827B4-853B-4AED-8595-8D5DF5892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0F6A42-AB33-4745-BDA2-34CF928A39B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7FEFFD55-1FA4-4B3D-AA21-5FFF6A25A1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02A2E88A-D307-493D-8D9B-2B4F0E5E9F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C1C6CD-4D40-4FDD-B8E7-606472A2C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796EE4-CB37-4DA4-B6D2-E9ED5F004534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71B47D66-9717-43A3-8CF1-B7F02D14C8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93CB5919-DDC1-4BC1-99C9-173F56E6E0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6783B6-027A-4412-8C0F-130B39580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C1D324-1574-472F-9CCE-1E6949E4BBB5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C100793F-4E0D-4D83-B585-D8E3FBA9FD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725A2ED4-0771-4C28-9BED-AD085960DF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A895D4-1728-4B8B-9029-7F8C4F356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43E1DF-D1F1-4E32-8770-387D54FD5756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9">
            <a:extLst>
              <a:ext uri="{FF2B5EF4-FFF2-40B4-BE49-F238E27FC236}">
                <a16:creationId xmlns:a16="http://schemas.microsoft.com/office/drawing/2014/main" id="{012527E0-D1C8-487C-84F8-10DEF1EF5933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5E6317FE-2CAA-4819-8F07-EE86AA9F9CCF}"/>
              </a:ext>
            </a:extLst>
          </p:cNvPr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7" name="日期占位符 18">
            <a:extLst>
              <a:ext uri="{FF2B5EF4-FFF2-40B4-BE49-F238E27FC236}">
                <a16:creationId xmlns:a16="http://schemas.microsoft.com/office/drawing/2014/main" id="{614969C1-84FF-4B43-9B17-43072B5E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B50846B-B08D-475E-8E51-0DBF57F4446C}" type="datetimeFigureOut">
              <a:rPr lang="zh-CN" altLang="en-US"/>
              <a:pPr>
                <a:defRPr/>
              </a:pPr>
              <a:t>2018/10/31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6AC2AF-1DDF-40E7-81F5-DBAF8A29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0">
            <a:extLst>
              <a:ext uri="{FF2B5EF4-FFF2-40B4-BE49-F238E27FC236}">
                <a16:creationId xmlns:a16="http://schemas.microsoft.com/office/drawing/2014/main" id="{D21388A8-E0A7-458F-B9B8-B1264F89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E625E-C39E-41FF-BC3D-28DE8D3493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3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4">
            <a:extLst>
              <a:ext uri="{FF2B5EF4-FFF2-40B4-BE49-F238E27FC236}">
                <a16:creationId xmlns:a16="http://schemas.microsoft.com/office/drawing/2014/main" id="{A861A618-2A8A-4365-9ADC-4FE56DDB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EFEA1-539E-4EBE-8FD2-4F7243CB47ED}" type="datetimeFigureOut">
              <a:rPr lang="zh-CN" altLang="en-US"/>
              <a:pPr>
                <a:defRPr/>
              </a:pPr>
              <a:t>2018/10/31</a:t>
            </a:fld>
            <a:endParaRPr lang="zh-CN" altLang="en-US"/>
          </a:p>
        </p:txBody>
      </p:sp>
      <p:sp>
        <p:nvSpPr>
          <p:cNvPr id="5" name="页脚占位符 17">
            <a:extLst>
              <a:ext uri="{FF2B5EF4-FFF2-40B4-BE49-F238E27FC236}">
                <a16:creationId xmlns:a16="http://schemas.microsoft.com/office/drawing/2014/main" id="{BD4423E8-AE98-4CAE-B1A7-B37A0734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DA9454D-1759-4900-8D20-949B33D5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74F66-BF23-4CAC-B567-F7212CB56D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02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4">
            <a:extLst>
              <a:ext uri="{FF2B5EF4-FFF2-40B4-BE49-F238E27FC236}">
                <a16:creationId xmlns:a16="http://schemas.microsoft.com/office/drawing/2014/main" id="{0F2FD484-65DD-4A40-8DE6-0C929E0D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AFFFB-27E6-4505-B185-22631533A11F}" type="datetimeFigureOut">
              <a:rPr lang="zh-CN" altLang="en-US"/>
              <a:pPr>
                <a:defRPr/>
              </a:pPr>
              <a:t>2018/10/31</a:t>
            </a:fld>
            <a:endParaRPr lang="zh-CN" altLang="en-US"/>
          </a:p>
        </p:txBody>
      </p:sp>
      <p:sp>
        <p:nvSpPr>
          <p:cNvPr id="5" name="页脚占位符 17">
            <a:extLst>
              <a:ext uri="{FF2B5EF4-FFF2-40B4-BE49-F238E27FC236}">
                <a16:creationId xmlns:a16="http://schemas.microsoft.com/office/drawing/2014/main" id="{72D7A695-80D0-4FF6-97B9-F251260A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8E58AB9-27FA-4DA4-B6B4-34EBE15C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0A94F-C257-4D7C-8DC3-9204B356E1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1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4">
            <a:extLst>
              <a:ext uri="{FF2B5EF4-FFF2-40B4-BE49-F238E27FC236}">
                <a16:creationId xmlns:a16="http://schemas.microsoft.com/office/drawing/2014/main" id="{58A0FFF9-7C2E-43B7-85C0-85D71C4D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7D78F-3D18-4ADB-8573-0214D3C14280}" type="datetimeFigureOut">
              <a:rPr lang="zh-CN" altLang="en-US"/>
              <a:pPr>
                <a:defRPr/>
              </a:pPr>
              <a:t>2018/10/31</a:t>
            </a:fld>
            <a:endParaRPr lang="zh-CN" altLang="en-US"/>
          </a:p>
        </p:txBody>
      </p:sp>
      <p:sp>
        <p:nvSpPr>
          <p:cNvPr id="5" name="页脚占位符 17">
            <a:extLst>
              <a:ext uri="{FF2B5EF4-FFF2-40B4-BE49-F238E27FC236}">
                <a16:creationId xmlns:a16="http://schemas.microsoft.com/office/drawing/2014/main" id="{F1E94B94-0C8B-4654-A2E8-68BA5352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D07E24A0-944E-46DA-BF42-43F0B3C0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21B27-D4C8-4B3C-AEEF-2D3F7AC02E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7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9">
            <a:extLst>
              <a:ext uri="{FF2B5EF4-FFF2-40B4-BE49-F238E27FC236}">
                <a16:creationId xmlns:a16="http://schemas.microsoft.com/office/drawing/2014/main" id="{9861B671-DA1F-4AD2-A167-57934D5BE415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圆角矩形 10">
            <a:extLst>
              <a:ext uri="{FF2B5EF4-FFF2-40B4-BE49-F238E27FC236}">
                <a16:creationId xmlns:a16="http://schemas.microsoft.com/office/drawing/2014/main" id="{C9EBB937-7625-4C43-995C-08D033A0970F}"/>
              </a:ext>
            </a:extLst>
          </p:cNvPr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4EFB6895-73CC-4AC7-B9D2-2AE2FA6A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D89B93-8FF1-4467-99A6-CE29B859C703}" type="datetimeFigureOut">
              <a:rPr lang="zh-CN" altLang="en-US"/>
              <a:pPr>
                <a:defRPr/>
              </a:pPr>
              <a:t>2018/10/31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DB60D7C-E70E-41CF-A182-FEB30728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A1710B0C-77E4-47F2-9F27-A37416C7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A4012-CAEA-42CA-93E2-D9956762D8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24">
            <a:extLst>
              <a:ext uri="{FF2B5EF4-FFF2-40B4-BE49-F238E27FC236}">
                <a16:creationId xmlns:a16="http://schemas.microsoft.com/office/drawing/2014/main" id="{C1291A9C-536E-4B7A-8266-21174305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3F5E9-CE23-4AC0-8AA3-79FD7A8DDA14}" type="datetimeFigureOut">
              <a:rPr lang="zh-CN" altLang="en-US"/>
              <a:pPr>
                <a:defRPr/>
              </a:pPr>
              <a:t>2018/10/31</a:t>
            </a:fld>
            <a:endParaRPr lang="zh-CN" altLang="en-US"/>
          </a:p>
        </p:txBody>
      </p:sp>
      <p:sp>
        <p:nvSpPr>
          <p:cNvPr id="6" name="页脚占位符 17">
            <a:extLst>
              <a:ext uri="{FF2B5EF4-FFF2-40B4-BE49-F238E27FC236}">
                <a16:creationId xmlns:a16="http://schemas.microsoft.com/office/drawing/2014/main" id="{2E4CF0F8-714F-475B-AC53-DC2B618A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DE932826-C050-41CE-886B-311083EF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B7BA2-F3EA-4E49-80AB-36A0971DE0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24">
            <a:extLst>
              <a:ext uri="{FF2B5EF4-FFF2-40B4-BE49-F238E27FC236}">
                <a16:creationId xmlns:a16="http://schemas.microsoft.com/office/drawing/2014/main" id="{E419C5B1-33A7-43A2-84CB-3010E186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A3D27-61EB-40F3-9372-0AEBBB239122}" type="datetimeFigureOut">
              <a:rPr lang="zh-CN" altLang="en-US"/>
              <a:pPr>
                <a:defRPr/>
              </a:pPr>
              <a:t>2018/10/31</a:t>
            </a:fld>
            <a:endParaRPr lang="zh-CN" altLang="en-US"/>
          </a:p>
        </p:txBody>
      </p:sp>
      <p:sp>
        <p:nvSpPr>
          <p:cNvPr id="8" name="页脚占位符 17">
            <a:extLst>
              <a:ext uri="{FF2B5EF4-FFF2-40B4-BE49-F238E27FC236}">
                <a16:creationId xmlns:a16="http://schemas.microsoft.com/office/drawing/2014/main" id="{D4F4881D-9877-48A6-BB5F-BA1E66AA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C247C813-A9D9-47AD-9D44-E2A1926E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A9B80-46F4-475F-B0BC-6AA8E082AE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2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4">
            <a:extLst>
              <a:ext uri="{FF2B5EF4-FFF2-40B4-BE49-F238E27FC236}">
                <a16:creationId xmlns:a16="http://schemas.microsoft.com/office/drawing/2014/main" id="{8E060684-2C42-4DCD-8B46-E9563AD1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00092-5469-4A28-BDA8-1AEA8FF5E2D4}" type="datetimeFigureOut">
              <a:rPr lang="zh-CN" altLang="en-US"/>
              <a:pPr>
                <a:defRPr/>
              </a:pPr>
              <a:t>2018/10/31</a:t>
            </a:fld>
            <a:endParaRPr lang="zh-CN" altLang="en-US"/>
          </a:p>
        </p:txBody>
      </p:sp>
      <p:sp>
        <p:nvSpPr>
          <p:cNvPr id="4" name="页脚占位符 17">
            <a:extLst>
              <a:ext uri="{FF2B5EF4-FFF2-40B4-BE49-F238E27FC236}">
                <a16:creationId xmlns:a16="http://schemas.microsoft.com/office/drawing/2014/main" id="{806251B3-8AB9-45DE-AFE6-657ACA8B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911896-BF6E-4353-BB01-F0730C6F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04308A-B50E-497D-A15F-B50E75468C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90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9">
            <a:extLst>
              <a:ext uri="{FF2B5EF4-FFF2-40B4-BE49-F238E27FC236}">
                <a16:creationId xmlns:a16="http://schemas.microsoft.com/office/drawing/2014/main" id="{B10F5284-0948-4999-9740-8C78A16FC1A2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30E8670F-641D-4922-B3DD-1F850C38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37AF704-0F79-4893-ADE5-0075ED8D00B2}" type="datetimeFigureOut">
              <a:rPr lang="zh-CN" altLang="en-US"/>
              <a:pPr>
                <a:defRPr/>
              </a:pPr>
              <a:t>2018/10/31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0546087C-9678-4088-8660-8360E27F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DD0867F-A884-423C-8F9B-DCD2FBDA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1AE8F-467A-41E3-9C62-606003804A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7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24">
            <a:extLst>
              <a:ext uri="{FF2B5EF4-FFF2-40B4-BE49-F238E27FC236}">
                <a16:creationId xmlns:a16="http://schemas.microsoft.com/office/drawing/2014/main" id="{5B6C5B89-213A-44F4-93C8-C36CBB8D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56E88-FB37-481C-BC57-15AB887C97AF}" type="datetimeFigureOut">
              <a:rPr lang="zh-CN" altLang="en-US"/>
              <a:pPr>
                <a:defRPr/>
              </a:pPr>
              <a:t>2018/10/31</a:t>
            </a:fld>
            <a:endParaRPr lang="zh-CN" altLang="en-US"/>
          </a:p>
        </p:txBody>
      </p:sp>
      <p:sp>
        <p:nvSpPr>
          <p:cNvPr id="6" name="页脚占位符 17">
            <a:extLst>
              <a:ext uri="{FF2B5EF4-FFF2-40B4-BE49-F238E27FC236}">
                <a16:creationId xmlns:a16="http://schemas.microsoft.com/office/drawing/2014/main" id="{09E6F0CA-C21B-429F-9CC7-CD0BD2E2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3DCB48C2-9F8A-4CB6-9FEE-19543475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FB606-D4EF-46BE-9207-6488ADAD46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54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9">
            <a:extLst>
              <a:ext uri="{FF2B5EF4-FFF2-40B4-BE49-F238E27FC236}">
                <a16:creationId xmlns:a16="http://schemas.microsoft.com/office/drawing/2014/main" id="{26B90C62-EF2A-4F3C-8A85-9677D9898B8A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单圆角矩形 10">
            <a:extLst>
              <a:ext uri="{FF2B5EF4-FFF2-40B4-BE49-F238E27FC236}">
                <a16:creationId xmlns:a16="http://schemas.microsoft.com/office/drawing/2014/main" id="{1C915518-2835-407E-A683-C1AFBA698B3D}"/>
              </a:ext>
            </a:extLst>
          </p:cNvPr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9152759C-8C1C-4088-BE3C-C57DA7FC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E5CA80-300D-4CBA-9945-738A7703000A}" type="datetimeFigureOut">
              <a:rPr lang="zh-CN" altLang="en-US"/>
              <a:pPr>
                <a:defRPr/>
              </a:pPr>
              <a:t>2018/10/31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D445CAB9-ED24-4CB8-8639-D6A56504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1D943870-DB72-43B0-B828-50509FDC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63F76-4666-481F-8BAB-47DE9FA9C4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86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CE940950-EB84-4404-8631-0899A62CC8DD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F64EFC2F-6ADF-4EE6-BF44-E482758685B3}"/>
              </a:ext>
            </a:extLst>
          </p:cNvPr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标题占位符 12">
            <a:extLst>
              <a:ext uri="{FF2B5EF4-FFF2-40B4-BE49-F238E27FC236}">
                <a16:creationId xmlns:a16="http://schemas.microsoft.com/office/drawing/2014/main" id="{3015E72B-66A9-42DF-B5BB-48832C45F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1" name="文本占位符 3">
            <a:extLst>
              <a:ext uri="{FF2B5EF4-FFF2-40B4-BE49-F238E27FC236}">
                <a16:creationId xmlns:a16="http://schemas.microsoft.com/office/drawing/2014/main" id="{962B7888-ED2E-446A-BEF5-D847A3A489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5" name="日期占位符 24">
            <a:extLst>
              <a:ext uri="{FF2B5EF4-FFF2-40B4-BE49-F238E27FC236}">
                <a16:creationId xmlns:a16="http://schemas.microsoft.com/office/drawing/2014/main" id="{004833EA-DCB3-45EF-BC09-CF3F45F6D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E1D4419-5703-4830-A879-0B7716B2B8AF}" type="datetimeFigureOut">
              <a:rPr lang="zh-CN" altLang="en-US"/>
              <a:pPr>
                <a:defRPr/>
              </a:pPr>
              <a:t>2018/10/31</a:t>
            </a:fld>
            <a:endParaRPr lang="zh-CN" altLang="en-US"/>
          </a:p>
        </p:txBody>
      </p: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F669B9BE-06D0-407B-93CC-3FD52421E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0D4B8F-6A80-427D-8DE6-2C58B24F8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A7A399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fld id="{AA18917F-22C6-446B-89B5-AA568A6454D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1" r:id="rId2"/>
    <p:sldLayoutId id="2147483789" r:id="rId3"/>
    <p:sldLayoutId id="2147483782" r:id="rId4"/>
    <p:sldLayoutId id="2147483783" r:id="rId5"/>
    <p:sldLayoutId id="2147483784" r:id="rId6"/>
    <p:sldLayoutId id="2147483790" r:id="rId7"/>
    <p:sldLayoutId id="2147483785" r:id="rId8"/>
    <p:sldLayoutId id="2147483791" r:id="rId9"/>
    <p:sldLayoutId id="2147483786" r:id="rId10"/>
    <p:sldLayoutId id="21474837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anose="020B0604030504040204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anose="05020102010507070707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anose="020B0604030504040204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3EA32-BDC4-493F-B9A7-FC54E0168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设计模式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730604-91D7-4F65-B191-2FD39D15D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13" y="3684588"/>
            <a:ext cx="77724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/>
              <a:t>——</a:t>
            </a:r>
            <a:r>
              <a:rPr lang="zh-CN" altLang="en-US" dirty="0"/>
              <a:t>经验的复用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121DA97-0C35-4E17-A747-A02D7402C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748881">
            <a:off x="1258992" y="2047847"/>
            <a:ext cx="2994842" cy="391301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9E677-320B-4CAF-B2E1-7C0A8BE5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设计模式示例分析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DB3A5E77-E2F7-4026-B193-6BEE05E7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02</a:t>
            </a:r>
          </a:p>
          <a:p>
            <a:pPr lvl="1"/>
            <a:r>
              <a:rPr lang="zh-CN" altLang="en-US"/>
              <a:t>请设计一个商场收银系统（</a:t>
            </a:r>
            <a:r>
              <a:rPr lang="en-US" altLang="zh-CN"/>
              <a:t>POS</a:t>
            </a:r>
            <a:r>
              <a:rPr lang="zh-CN" altLang="en-US"/>
              <a:t>机系统）的模拟程序。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8779855A-F266-4706-942C-F1AD8DCDD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349500"/>
            <a:ext cx="2506663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CD4DD56B-9D33-4436-8D4A-E086C51B4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13"/>
            <a:ext cx="31813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0EF3278-6993-4717-A06B-F7840FEEE31C}"/>
              </a:ext>
            </a:extLst>
          </p:cNvPr>
          <p:cNvSpPr/>
          <p:nvPr/>
        </p:nvSpPr>
        <p:spPr>
          <a:xfrm>
            <a:off x="1403350" y="2060575"/>
            <a:ext cx="7110413" cy="329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double total = 0.0d;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cmdOk_Click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(object sender,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e)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totalPrices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txtPrice.Text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txtNumber.Text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total +=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totalPrices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lstList.Items.Add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zh-CN" altLang="en-US" sz="1400" b="1" dirty="0">
                <a:latin typeface="Courier New" pitchFamily="49" charset="0"/>
                <a:cs typeface="Courier New" pitchFamily="49" charset="0"/>
              </a:rPr>
              <a:t>单价：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{0} </a:t>
            </a:r>
            <a:r>
              <a:rPr lang="zh-CN" altLang="en-US" sz="1400" b="1" dirty="0">
                <a:latin typeface="Courier New" pitchFamily="49" charset="0"/>
                <a:cs typeface="Courier New" pitchFamily="49" charset="0"/>
              </a:rPr>
              <a:t>数量：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{1} </a:t>
            </a:r>
            <a:r>
              <a:rPr lang="zh-CN" altLang="en-US" sz="1400" b="1" dirty="0">
                <a:latin typeface="Courier New" pitchFamily="49" charset="0"/>
                <a:cs typeface="Courier New" pitchFamily="49" charset="0"/>
              </a:rPr>
              <a:t>合计：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{2}",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txtPrice.Text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txtNumber.Text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totalPrices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lblSum.Text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total.ToString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>
            <a:extLst>
              <a:ext uri="{FF2B5EF4-FFF2-40B4-BE49-F238E27FC236}">
                <a16:creationId xmlns:a16="http://schemas.microsoft.com/office/drawing/2014/main" id="{31B2F1F2-3227-4CCD-B2F5-61BC0796D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20713"/>
            <a:ext cx="39909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4C26BDA-9C20-4311-80DB-DB60690593A8}"/>
              </a:ext>
            </a:extLst>
          </p:cNvPr>
          <p:cNvSpPr/>
          <p:nvPr/>
        </p:nvSpPr>
        <p:spPr>
          <a:xfrm>
            <a:off x="900113" y="1125538"/>
            <a:ext cx="7704137" cy="41846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switch (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cboPolicy.SelectedIndex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case 0: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totalPrice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txtPrice.Text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txtNum.Text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case 1: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totalPrice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txtPrice.Text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txtNum.Text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) * 0.8;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case 2: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totalPrice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txtPrice.Text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txtNum.Text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) * 0.7;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case 3: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totalPrice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txtPrice.Text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txtNum.Text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) * 0.5;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48E5D8B-735B-4976-993F-7404CCE32B15}"/>
              </a:ext>
            </a:extLst>
          </p:cNvPr>
          <p:cNvSpPr/>
          <p:nvPr/>
        </p:nvSpPr>
        <p:spPr>
          <a:xfrm>
            <a:off x="539750" y="549275"/>
            <a:ext cx="7993063" cy="1076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abstract class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CashSuper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public abstract double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AcceptCash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aMoney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F90630-5331-416D-9B25-7BB00C0A5BAB}"/>
              </a:ext>
            </a:extLst>
          </p:cNvPr>
          <p:cNvSpPr/>
          <p:nvPr/>
        </p:nvSpPr>
        <p:spPr>
          <a:xfrm>
            <a:off x="539750" y="1773238"/>
            <a:ext cx="7127875" cy="1816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CashNormal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CashSuper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public override double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AcceptCash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aMoney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aMoney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3BD6C0-7AF1-4D2E-AD91-638D6C689B2F}"/>
              </a:ext>
            </a:extLst>
          </p:cNvPr>
          <p:cNvSpPr/>
          <p:nvPr/>
        </p:nvSpPr>
        <p:spPr>
          <a:xfrm>
            <a:off x="1042988" y="2133600"/>
            <a:ext cx="7058025" cy="3292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CashRebate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CashSuper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private double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m_Rebate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= 1.0d;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CashRebate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aRebate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m_Rebate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aRebate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public override double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AcceptCash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aMoney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aMoney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m_Rebate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71DC04-6EDD-4A4C-82F3-6B2F27681181}"/>
              </a:ext>
            </a:extLst>
          </p:cNvPr>
          <p:cNvSpPr/>
          <p:nvPr/>
        </p:nvSpPr>
        <p:spPr>
          <a:xfrm>
            <a:off x="684213" y="692150"/>
            <a:ext cx="7920037" cy="46069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/>
              <a:t>private void </a:t>
            </a:r>
            <a:r>
              <a:rPr lang="en-US" altLang="zh-CN" dirty="0" err="1"/>
              <a:t>cmdOk_Click</a:t>
            </a:r>
            <a:r>
              <a:rPr lang="en-US" altLang="zh-CN" dirty="0"/>
              <a:t>(object sender, </a:t>
            </a:r>
            <a:r>
              <a:rPr lang="en-US" altLang="zh-CN" dirty="0" err="1"/>
              <a:t>EventArgs</a:t>
            </a:r>
            <a:r>
              <a:rPr lang="en-US" altLang="zh-CN" dirty="0"/>
              <a:t> e)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CashSuper</a:t>
            </a:r>
            <a:r>
              <a:rPr lang="en-US" altLang="zh-CN" dirty="0"/>
              <a:t> </a:t>
            </a:r>
            <a:r>
              <a:rPr lang="en-US" altLang="zh-CN" dirty="0" err="1"/>
              <a:t>aCashSuper</a:t>
            </a:r>
            <a:r>
              <a:rPr lang="en-US" altLang="zh-CN" dirty="0"/>
              <a:t> = </a:t>
            </a:r>
            <a:r>
              <a:rPr lang="en-US" altLang="zh-CN" dirty="0" err="1"/>
              <a:t>CashFactory.CreateCashAccept</a:t>
            </a:r>
            <a:r>
              <a:rPr lang="en-US" altLang="zh-CN" dirty="0"/>
              <a:t>(</a:t>
            </a:r>
            <a:r>
              <a:rPr lang="en-US" altLang="zh-CN" dirty="0" err="1"/>
              <a:t>cboPolicy.Text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    double </a:t>
            </a:r>
            <a:r>
              <a:rPr lang="en-US" altLang="zh-CN" dirty="0" err="1"/>
              <a:t>totalPrices</a:t>
            </a:r>
            <a:r>
              <a:rPr lang="en-US" altLang="zh-CN" dirty="0"/>
              <a:t> = 0.0d;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totalPrices</a:t>
            </a:r>
            <a:r>
              <a:rPr lang="en-US" altLang="zh-CN" dirty="0"/>
              <a:t> = </a:t>
            </a:r>
            <a:r>
              <a:rPr lang="en-US" altLang="zh-CN" dirty="0" err="1"/>
              <a:t>aCashSuper.AcceptCash</a:t>
            </a:r>
            <a:r>
              <a:rPr lang="en-US" altLang="zh-CN" dirty="0"/>
              <a:t>(</a:t>
            </a:r>
            <a:r>
              <a:rPr lang="en-US" altLang="zh-CN" dirty="0" err="1"/>
              <a:t>Convert.ToDouble</a:t>
            </a:r>
            <a:r>
              <a:rPr lang="en-US" altLang="zh-CN" dirty="0"/>
              <a:t>(</a:t>
            </a:r>
            <a:r>
              <a:rPr lang="en-US" altLang="zh-CN" dirty="0" err="1"/>
              <a:t>txtPrice.Text</a:t>
            </a:r>
            <a:r>
              <a:rPr lang="en-US" altLang="zh-CN" dirty="0"/>
              <a:t>) * </a:t>
            </a:r>
            <a:r>
              <a:rPr lang="en-US" altLang="zh-CN" dirty="0" err="1"/>
              <a:t>Convert.ToDouble</a:t>
            </a:r>
            <a:r>
              <a:rPr lang="en-US" altLang="zh-CN" dirty="0"/>
              <a:t>(</a:t>
            </a:r>
            <a:r>
              <a:rPr lang="en-US" altLang="zh-CN" dirty="0" err="1"/>
              <a:t>txtNumber.Text</a:t>
            </a:r>
            <a:r>
              <a:rPr lang="en-US" altLang="zh-CN" dirty="0"/>
              <a:t>));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    total += </a:t>
            </a:r>
            <a:r>
              <a:rPr lang="en-US" altLang="zh-CN" dirty="0" err="1"/>
              <a:t>totalPrices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    ...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6F1AA-BD9A-4E76-A2B8-3510699E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设计模式示例分析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CBCB0A91-4915-4912-92C6-6289819B3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03</a:t>
            </a:r>
          </a:p>
          <a:p>
            <a:pPr lvl="1">
              <a:lnSpc>
                <a:spcPct val="150000"/>
              </a:lnSpc>
            </a:pPr>
            <a:r>
              <a:rPr lang="zh-CN" altLang="en-US" sz="2000"/>
              <a:t>在</a:t>
            </a:r>
            <a:r>
              <a:rPr lang="en-US" altLang="zh-CN" sz="2000"/>
              <a:t>Weather-O-Rama</a:t>
            </a:r>
            <a:r>
              <a:rPr lang="zh-CN" altLang="en-US" sz="2000"/>
              <a:t>公司提供的</a:t>
            </a:r>
            <a:r>
              <a:rPr lang="en-US" altLang="zh-CN" sz="2000"/>
              <a:t>WeatherData</a:t>
            </a:r>
            <a:r>
              <a:rPr lang="zh-CN" altLang="en-US" sz="2000"/>
              <a:t>类的基础上开发气象观测应用，为客户提供气象布告板的服务。有三种布告板，显示目前状况的布告板；显示气象统计信息的布告板；显示气象预报的布告板。当</a:t>
            </a:r>
            <a:r>
              <a:rPr lang="en-US" altLang="zh-CN" sz="2000"/>
              <a:t>WeatherData</a:t>
            </a:r>
            <a:r>
              <a:rPr lang="zh-CN" altLang="en-US" sz="2000"/>
              <a:t>的数据更新时，各布告板必须实时更新。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2000"/>
              <a:t>期望该应用系统具有良好的可扩展性。</a:t>
            </a:r>
          </a:p>
        </p:txBody>
      </p:sp>
      <p:pic>
        <p:nvPicPr>
          <p:cNvPr id="35843" name="Picture 3">
            <a:extLst>
              <a:ext uri="{FF2B5EF4-FFF2-40B4-BE49-F238E27FC236}">
                <a16:creationId xmlns:a16="http://schemas.microsoft.com/office/drawing/2014/main" id="{9E3BCD47-9A40-4A62-9E75-5825CF0F8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0768"/>
            <a:ext cx="6336953" cy="370679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6EF32741-B9E9-42B1-A727-6DA4F7402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04813"/>
            <a:ext cx="5545137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29342F72-3E58-4AA5-871E-102C12889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557338"/>
            <a:ext cx="8445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16098A-EBD0-4821-BE69-ED304D8B593D}"/>
              </a:ext>
            </a:extLst>
          </p:cNvPr>
          <p:cNvSpPr txBox="1"/>
          <p:nvPr/>
        </p:nvSpPr>
        <p:spPr>
          <a:xfrm>
            <a:off x="468313" y="5876925"/>
            <a:ext cx="8207375" cy="3698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/>
              <a:t>缺乏扩展性的实现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68652AE-11F9-4041-9186-F8839E83A172}"/>
              </a:ext>
            </a:extLst>
          </p:cNvPr>
          <p:cNvSpPr/>
          <p:nvPr/>
        </p:nvSpPr>
        <p:spPr>
          <a:xfrm>
            <a:off x="755650" y="981075"/>
            <a:ext cx="7488238" cy="2462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public interface Subject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registerObserver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(Observer o);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removeObserver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(Observer o);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notifyObservers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altLang="zh-CN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public interface Observer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public void update(float temp, float humidity, float pressure);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D11C195E-DE72-45F2-BD30-20C6F094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238" y="2276475"/>
            <a:ext cx="5372100" cy="38195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0D905A-3721-4637-B7AA-91AD7541A0DC}"/>
              </a:ext>
            </a:extLst>
          </p:cNvPr>
          <p:cNvSpPr/>
          <p:nvPr/>
        </p:nvSpPr>
        <p:spPr>
          <a:xfrm>
            <a:off x="395288" y="549275"/>
            <a:ext cx="8353425" cy="4400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public class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CurrentConditionsDisplay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implements Observer,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DisplayElement</a:t>
            </a:r>
            <a:endParaRPr lang="en-US" altLang="zh-CN" sz="1400" b="1" dirty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private float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m_temperature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private float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m_humidity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private Subject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m_weatherData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public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CurrentCoditionsDisplay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(Subject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aWeatherData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{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   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m_weatherData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=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aWeatherData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   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m_weatherData.registerObserver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(this);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public void update(float temp, float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humi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, float pres)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{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   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m_temperature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= temp;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   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m_humidity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=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humi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    display();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...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83E98B-724D-46B9-8AC7-2286869E77C6}"/>
              </a:ext>
            </a:extLst>
          </p:cNvPr>
          <p:cNvSpPr/>
          <p:nvPr/>
        </p:nvSpPr>
        <p:spPr>
          <a:xfrm>
            <a:off x="395288" y="620713"/>
            <a:ext cx="7489825" cy="56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public class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WeatherData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implements Subject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private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ArrayList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m_observers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private float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m_temperature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private float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m_humidity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private float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m_pressure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public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WeatherData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() { observers = new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ArrayList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(); }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public void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registerObserver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(Observer o) {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observers.add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(o); }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public void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removeObserver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(Observer o)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{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   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int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i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=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observers.indexOf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(o);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    if (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i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&gt;=0)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obsesrvers.remove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i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public void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notifyObservers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{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    for (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int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i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=0;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i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&lt;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observers.size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();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i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++)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    {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        Observer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aObserver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= (Observer)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observers.get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i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       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aObserver.update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m_temperature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,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m_humidity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,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m_pressure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    }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public void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mesurementsChanged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{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    </a:t>
            </a:r>
            <a:r>
              <a:rPr lang="en-US" altLang="zh-CN" sz="14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notifyObservers</a:t>
            </a: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5BF205-CD87-4847-A8E0-24461C56CFA0}"/>
              </a:ext>
            </a:extLst>
          </p:cNvPr>
          <p:cNvSpPr/>
          <p:nvPr/>
        </p:nvSpPr>
        <p:spPr>
          <a:xfrm>
            <a:off x="755650" y="2133600"/>
            <a:ext cx="8064500" cy="1846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Courier New" pitchFamily="49" charset="0"/>
                <a:ea typeface="宋体" charset="-122"/>
                <a:cs typeface="Courier New" pitchFamily="49" charset="0"/>
              </a:rPr>
              <a:t>public static void main(String[] </a:t>
            </a:r>
            <a:r>
              <a:rPr lang="en-US" altLang="zh-CN" sz="16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args</a:t>
            </a:r>
            <a:r>
              <a:rPr lang="en-US" altLang="zh-CN" sz="1600" b="1" dirty="0">
                <a:latin typeface="Courier New" pitchFamily="49" charset="0"/>
                <a:ea typeface="宋体" charset="-122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ea typeface="宋体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ea typeface="宋体" charset="-122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WeatherData</a:t>
            </a:r>
            <a:r>
              <a:rPr lang="en-US" altLang="zh-CN" sz="1600" b="1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aWeatherData</a:t>
            </a:r>
            <a:r>
              <a:rPr lang="en-US" altLang="zh-CN" sz="1600" b="1" dirty="0">
                <a:latin typeface="Courier New" pitchFamily="49" charset="0"/>
                <a:ea typeface="宋体" charset="-122"/>
                <a:cs typeface="Courier New" pitchFamily="49" charset="0"/>
              </a:rPr>
              <a:t> = new </a:t>
            </a:r>
            <a:r>
              <a:rPr lang="en-US" altLang="zh-CN" sz="16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WeatherData</a:t>
            </a:r>
            <a:r>
              <a:rPr lang="en-US" altLang="zh-CN" sz="1600" b="1" dirty="0">
                <a:latin typeface="Courier New" pitchFamily="49" charset="0"/>
                <a:ea typeface="宋体" charset="-122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ea typeface="宋体" charset="-122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CurrentConditionsDisplay</a:t>
            </a:r>
            <a:r>
              <a:rPr lang="en-US" altLang="zh-CN" sz="1600" b="1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aCurrentDisplay</a:t>
            </a:r>
            <a:r>
              <a:rPr lang="en-US" altLang="zh-CN" sz="1600" b="1" dirty="0">
                <a:latin typeface="Courier New" pitchFamily="49" charset="0"/>
                <a:ea typeface="宋体" charset="-122"/>
                <a:cs typeface="Courier New" pitchFamily="49" charset="0"/>
              </a:rPr>
              <a:t> = 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ea typeface="宋体" charset="-122"/>
                <a:cs typeface="Courier New" pitchFamily="49" charset="0"/>
              </a:rPr>
              <a:t>        new </a:t>
            </a:r>
            <a:r>
              <a:rPr lang="en-US" altLang="zh-CN" sz="16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CurrentConditionDisplay</a:t>
            </a:r>
            <a:r>
              <a:rPr lang="en-US" altLang="zh-CN" sz="1600" b="1" dirty="0"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  <a:r>
              <a:rPr lang="en-US" altLang="zh-CN" sz="1600" b="1" dirty="0" err="1">
                <a:latin typeface="Courier New" pitchFamily="49" charset="0"/>
                <a:ea typeface="宋体" charset="-122"/>
                <a:cs typeface="Courier New" pitchFamily="49" charset="0"/>
              </a:rPr>
              <a:t>aWeatherData</a:t>
            </a:r>
            <a:r>
              <a:rPr lang="en-US" altLang="zh-CN" sz="1600" b="1" dirty="0">
                <a:latin typeface="Courier New" pitchFamily="49" charset="0"/>
                <a:ea typeface="宋体" charset="-122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ea typeface="宋体" charset="-122"/>
                <a:cs typeface="Courier New" pitchFamily="49" charset="0"/>
              </a:rPr>
              <a:t>    ...</a:t>
            </a:r>
          </a:p>
          <a:p>
            <a:pPr>
              <a:defRPr/>
            </a:pPr>
            <a:r>
              <a:rPr lang="en-US" altLang="zh-CN" sz="1600" b="1" dirty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80164-E9F1-4199-80D1-6DA80B80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设计模式示例分析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AC699898-D393-4602-B1E6-A8668CFF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zh-CN" altLang="en-US"/>
              <a:t>示例</a:t>
            </a:r>
            <a:r>
              <a:rPr lang="en-US" altLang="zh-CN"/>
              <a:t>01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/>
              <a:t>请选用一种面向对象程序设计语言，如</a:t>
            </a:r>
            <a:r>
              <a:rPr lang="en-US" altLang="zh-CN" sz="2000"/>
              <a:t>C++</a:t>
            </a:r>
            <a:r>
              <a:rPr lang="zh-CN" altLang="en-US" sz="2000"/>
              <a:t>或</a:t>
            </a:r>
            <a:r>
              <a:rPr lang="en-US" altLang="zh-CN" sz="2000"/>
              <a:t>Java</a:t>
            </a:r>
            <a:r>
              <a:rPr lang="zh-CN" altLang="en-US" sz="2000"/>
              <a:t>或</a:t>
            </a:r>
            <a:r>
              <a:rPr lang="en-US" altLang="zh-CN" sz="2000"/>
              <a:t>C#，</a:t>
            </a:r>
            <a:r>
              <a:rPr lang="zh-CN" altLang="en-US" sz="2000"/>
              <a:t>实现一个计算器控制台程序，要求输入两个运算符和一个运算符，得到结果。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E5142A9B-5E8F-4316-8496-26E4D93FD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286000"/>
            <a:ext cx="4772025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915FD-644D-4644-8824-C14E0191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设计模式示例分析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96415320-A1C5-42D8-8A3B-DD61AF08C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04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某个咖啡连锁店需要设计订单系统，能够接受客户点单，并统计出客户订单的总价。</a:t>
            </a:r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49F4F205-DBC4-4ECF-A820-70345406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844675"/>
            <a:ext cx="1987550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4C63032D-207C-49C6-88E9-84A253C3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3375"/>
            <a:ext cx="80867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70F041-486B-4DDB-9FFA-6F8F28A35E18}"/>
              </a:ext>
            </a:extLst>
          </p:cNvPr>
          <p:cNvSpPr txBox="1"/>
          <p:nvPr/>
        </p:nvSpPr>
        <p:spPr>
          <a:xfrm>
            <a:off x="395288" y="5949950"/>
            <a:ext cx="8353425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/>
              <a:t>实现方案一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1ACCDD57-66CC-4055-A246-1539E12CB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76250"/>
            <a:ext cx="7056437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CF11DF-1246-4A51-8A98-E3858D31BB08}"/>
              </a:ext>
            </a:extLst>
          </p:cNvPr>
          <p:cNvSpPr txBox="1"/>
          <p:nvPr/>
        </p:nvSpPr>
        <p:spPr>
          <a:xfrm rot="20104871">
            <a:off x="522288" y="960438"/>
            <a:ext cx="2749550" cy="5238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子类大爆炸！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7B1AA-AC39-49FD-888C-9C4794D468F9}"/>
              </a:ext>
            </a:extLst>
          </p:cNvPr>
          <p:cNvSpPr txBox="1"/>
          <p:nvPr/>
        </p:nvSpPr>
        <p:spPr>
          <a:xfrm>
            <a:off x="395288" y="5949950"/>
            <a:ext cx="8353425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/>
              <a:t>实现方案二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A378698E-5BDE-4530-91B6-2642B39C3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49275"/>
            <a:ext cx="62674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>
            <a:extLst>
              <a:ext uri="{FF2B5EF4-FFF2-40B4-BE49-F238E27FC236}">
                <a16:creationId xmlns:a16="http://schemas.microsoft.com/office/drawing/2014/main" id="{D5ACF19A-A1A8-4DFD-99AA-FB1447338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429000"/>
            <a:ext cx="6581775" cy="22288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002402A7-A182-409B-A598-404ECCE5A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20713"/>
            <a:ext cx="83566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6AD7EE-CBA6-4B7E-8A3D-AEC977F5D1A4}"/>
              </a:ext>
            </a:extLst>
          </p:cNvPr>
          <p:cNvSpPr txBox="1"/>
          <p:nvPr/>
        </p:nvSpPr>
        <p:spPr>
          <a:xfrm>
            <a:off x="395288" y="5949950"/>
            <a:ext cx="8353425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/>
              <a:t>实现方案三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1">
            <a:extLst>
              <a:ext uri="{FF2B5EF4-FFF2-40B4-BE49-F238E27FC236}">
                <a16:creationId xmlns:a16="http://schemas.microsoft.com/office/drawing/2014/main" id="{304A8FA4-E5E1-4ACE-976F-E27DAD802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836613"/>
            <a:ext cx="76327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Beverage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String description = "Unknown Beverage";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public String getDescription()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    return description;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public abstrat double cost();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public class Espresso extends Beverage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public Espresso()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    description = "Espresso";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public double const()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    return 1.99;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">
            <a:extLst>
              <a:ext uri="{FF2B5EF4-FFF2-40B4-BE49-F238E27FC236}">
                <a16:creationId xmlns:a16="http://schemas.microsoft.com/office/drawing/2014/main" id="{F784EF08-7D3C-40EB-8BD1-6049158C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92150"/>
            <a:ext cx="7920038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CondimentDecorator extends Beverage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String getDescription();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public class Mocha extends CondimentDecorator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Beverage m_beverage;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public Mocha(Beverage aBeverage)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    m_beverage = aBeverage;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public String getDescription()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    return m_beverage.getDescription() + ", Mocha";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public double cost()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    return .20 + m_beverage.cost();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>
            <a:extLst>
              <a:ext uri="{FF2B5EF4-FFF2-40B4-BE49-F238E27FC236}">
                <a16:creationId xmlns:a16="http://schemas.microsoft.com/office/drawing/2014/main" id="{4D6346BC-C47C-4E00-9302-6DE720FD4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900" y="836613"/>
            <a:ext cx="8278813" cy="456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8A5D60-F9B3-42AE-B0E0-9CE6E23B6483}"/>
              </a:ext>
            </a:extLst>
          </p:cNvPr>
          <p:cNvSpPr txBox="1"/>
          <p:nvPr/>
        </p:nvSpPr>
        <p:spPr>
          <a:xfrm>
            <a:off x="468313" y="549275"/>
            <a:ext cx="2735262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j-ea"/>
                <a:ea typeface="+mj-ea"/>
              </a:rPr>
              <a:t>Java</a:t>
            </a:r>
            <a:r>
              <a:rPr lang="zh-CN" altLang="en-US" dirty="0">
                <a:latin typeface="+mj-ea"/>
                <a:ea typeface="+mj-ea"/>
              </a:rPr>
              <a:t>类库中的装饰模式</a:t>
            </a:r>
          </a:p>
        </p:txBody>
      </p:sp>
      <p:pic>
        <p:nvPicPr>
          <p:cNvPr id="51203" name="Picture 3">
            <a:extLst>
              <a:ext uri="{FF2B5EF4-FFF2-40B4-BE49-F238E27FC236}">
                <a16:creationId xmlns:a16="http://schemas.microsoft.com/office/drawing/2014/main" id="{5D5762C2-4038-41DA-A6AB-D3AD13515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2060575"/>
            <a:ext cx="8848725" cy="4095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F050-87F6-4AF5-A1D8-44468AF7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设计模式示例分析</a:t>
            </a: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390EF272-A42D-475C-9DB9-692C8074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1243013"/>
          </a:xfrm>
        </p:spPr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05</a:t>
            </a:r>
          </a:p>
          <a:p>
            <a:pPr lvl="1"/>
            <a:r>
              <a:rPr lang="zh-CN" altLang="en-US"/>
              <a:t>为一个遥控器设计控制程序。</a:t>
            </a:r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82AA9055-4682-42D4-A67B-E21D92C5A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100">
            <a:off x="4476750" y="2116138"/>
            <a:ext cx="2274888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>
            <a:extLst>
              <a:ext uri="{FF2B5EF4-FFF2-40B4-BE49-F238E27FC236}">
                <a16:creationId xmlns:a16="http://schemas.microsoft.com/office/drawing/2014/main" id="{C15EFC1D-F3A8-44DF-B1AB-6976D2B7B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00063"/>
            <a:ext cx="7929563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#include &lt;iostream&gt;</a:t>
            </a:r>
          </a:p>
          <a:p>
            <a:pPr eaLnBrk="1" hangingPunct="1"/>
            <a:r>
              <a:rPr lang="en-US" altLang="zh-CN"/>
              <a:t>#include &lt;string&gt;</a:t>
            </a:r>
          </a:p>
          <a:p>
            <a:pPr eaLnBrk="1" hangingPunct="1"/>
            <a:r>
              <a:rPr lang="en-US" altLang="zh-CN"/>
              <a:t>using namespace std;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int main()</a:t>
            </a:r>
          </a:p>
          <a:p>
            <a:pPr eaLnBrk="1" hangingPunct="1"/>
            <a:r>
              <a:rPr lang="en-US" altLang="zh-CN"/>
              <a:t>{</a:t>
            </a:r>
          </a:p>
          <a:p>
            <a:pPr eaLnBrk="1" hangingPunct="1"/>
            <a:r>
              <a:rPr lang="en-US" altLang="zh-CN"/>
              <a:t>    double A;</a:t>
            </a:r>
          </a:p>
          <a:p>
            <a:pPr eaLnBrk="1" hangingPunct="1"/>
            <a:r>
              <a:rPr lang="en-US" altLang="zh-CN"/>
              <a:t>    string B;</a:t>
            </a:r>
          </a:p>
          <a:p>
            <a:pPr eaLnBrk="1" hangingPunct="1"/>
            <a:r>
              <a:rPr lang="en-US" altLang="zh-CN"/>
              <a:t>    double C;</a:t>
            </a:r>
          </a:p>
          <a:p>
            <a:pPr eaLnBrk="1" hangingPunct="1"/>
            <a:r>
              <a:rPr lang="en-US" altLang="zh-CN"/>
              <a:t>    cout &lt;&lt; "</a:t>
            </a:r>
            <a:r>
              <a:rPr lang="zh-CN" altLang="en-US"/>
              <a:t>请输入数字 运算符 数字：</a:t>
            </a:r>
            <a:r>
              <a:rPr lang="en-US" altLang="zh-CN"/>
              <a:t>";</a:t>
            </a:r>
          </a:p>
          <a:p>
            <a:pPr eaLnBrk="1" hangingPunct="1"/>
            <a:r>
              <a:rPr lang="en-US" altLang="zh-CN"/>
              <a:t>    cin &gt;&gt; A &gt;&gt; B &gt;&gt; C;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   double D;</a:t>
            </a:r>
          </a:p>
          <a:p>
            <a:pPr eaLnBrk="1" hangingPunct="1"/>
            <a:r>
              <a:rPr lang="en-US" altLang="zh-CN"/>
              <a:t>    if (B=="+") D = A + C;</a:t>
            </a:r>
          </a:p>
          <a:p>
            <a:pPr eaLnBrk="1" hangingPunct="1"/>
            <a:r>
              <a:rPr lang="en-US" altLang="zh-CN"/>
              <a:t>    if (B=="-") D = A - C;</a:t>
            </a:r>
          </a:p>
          <a:p>
            <a:pPr eaLnBrk="1" hangingPunct="1"/>
            <a:r>
              <a:rPr lang="en-US" altLang="zh-CN"/>
              <a:t>    if (B=="*") D = A * C;</a:t>
            </a:r>
          </a:p>
          <a:p>
            <a:pPr eaLnBrk="1" hangingPunct="1"/>
            <a:r>
              <a:rPr lang="en-US" altLang="zh-CN"/>
              <a:t>    if (B=="/") D = A / C;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   cout &lt;&lt; "</a:t>
            </a:r>
            <a:r>
              <a:rPr lang="zh-CN" altLang="en-US"/>
              <a:t>结果：</a:t>
            </a:r>
            <a:r>
              <a:rPr lang="en-US" altLang="zh-CN"/>
              <a:t>" &lt;&lt; D &lt;&lt; endl;</a:t>
            </a:r>
          </a:p>
          <a:p>
            <a:pPr eaLnBrk="1" hangingPunct="1"/>
            <a:r>
              <a:rPr lang="en-US" altLang="zh-CN"/>
              <a:t>    return 1;</a:t>
            </a:r>
          </a:p>
          <a:p>
            <a:pPr eaLnBrk="1" hangingPunct="1"/>
            <a:r>
              <a:rPr lang="en-US" altLang="zh-CN"/>
              <a:t>}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DAE9E59-BEC1-4545-82A7-E5BC906A8657}"/>
              </a:ext>
            </a:extLst>
          </p:cNvPr>
          <p:cNvSpPr/>
          <p:nvPr/>
        </p:nvSpPr>
        <p:spPr>
          <a:xfrm>
            <a:off x="714375" y="2143125"/>
            <a:ext cx="1285875" cy="928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标注 3">
            <a:extLst>
              <a:ext uri="{FF2B5EF4-FFF2-40B4-BE49-F238E27FC236}">
                <a16:creationId xmlns:a16="http://schemas.microsoft.com/office/drawing/2014/main" id="{E9A8ADF6-1F9E-4181-B695-C18D0B97F435}"/>
              </a:ext>
            </a:extLst>
          </p:cNvPr>
          <p:cNvSpPr/>
          <p:nvPr/>
        </p:nvSpPr>
        <p:spPr>
          <a:xfrm>
            <a:off x="2714625" y="1928813"/>
            <a:ext cx="1571625" cy="500062"/>
          </a:xfrm>
          <a:prstGeom prst="wedgeRectCallout">
            <a:avLst>
              <a:gd name="adj1" fmla="val -93336"/>
              <a:gd name="adj2" fmla="val 604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不规范的命名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F56B3E5-6877-4AC0-B6DB-71007189A0DC}"/>
              </a:ext>
            </a:extLst>
          </p:cNvPr>
          <p:cNvSpPr/>
          <p:nvPr/>
        </p:nvSpPr>
        <p:spPr>
          <a:xfrm>
            <a:off x="714375" y="4000500"/>
            <a:ext cx="1285875" cy="1357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标注 5">
            <a:extLst>
              <a:ext uri="{FF2B5EF4-FFF2-40B4-BE49-F238E27FC236}">
                <a16:creationId xmlns:a16="http://schemas.microsoft.com/office/drawing/2014/main" id="{11FDDEB4-8271-4E58-8BCD-9E2F88FDD673}"/>
              </a:ext>
            </a:extLst>
          </p:cNvPr>
          <p:cNvSpPr/>
          <p:nvPr/>
        </p:nvSpPr>
        <p:spPr>
          <a:xfrm>
            <a:off x="2428875" y="3571875"/>
            <a:ext cx="1857375" cy="500063"/>
          </a:xfrm>
          <a:prstGeom prst="wedgeRectCallout">
            <a:avLst>
              <a:gd name="adj1" fmla="val -81975"/>
              <a:gd name="adj2" fmla="val 665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solidFill>
                  <a:srgbClr val="FF0000"/>
                </a:solidFill>
              </a:rPr>
              <a:t>重复的条件判断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42F0FC3-BC4F-4205-BF29-AC92F1A8B0FB}"/>
              </a:ext>
            </a:extLst>
          </p:cNvPr>
          <p:cNvSpPr/>
          <p:nvPr/>
        </p:nvSpPr>
        <p:spPr>
          <a:xfrm>
            <a:off x="2214563" y="4857750"/>
            <a:ext cx="857250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标注 7">
            <a:extLst>
              <a:ext uri="{FF2B5EF4-FFF2-40B4-BE49-F238E27FC236}">
                <a16:creationId xmlns:a16="http://schemas.microsoft.com/office/drawing/2014/main" id="{F8F6D9E1-B056-46CD-A92B-CEC6B84D8E8E}"/>
              </a:ext>
            </a:extLst>
          </p:cNvPr>
          <p:cNvSpPr/>
          <p:nvPr/>
        </p:nvSpPr>
        <p:spPr>
          <a:xfrm>
            <a:off x="3643313" y="4429125"/>
            <a:ext cx="1857375" cy="500063"/>
          </a:xfrm>
          <a:prstGeom prst="wedgeRectCallout">
            <a:avLst>
              <a:gd name="adj1" fmla="val -81975"/>
              <a:gd name="adj2" fmla="val 665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可能出现错误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Documents and Settings\PengSW\Local Settings\Temporary Internet Files\Content.IE5\M3JAQT5R\MC900300091[1].wmf">
            <a:extLst>
              <a:ext uri="{FF2B5EF4-FFF2-40B4-BE49-F238E27FC236}">
                <a16:creationId xmlns:a16="http://schemas.microsoft.com/office/drawing/2014/main" id="{3D8827B6-5930-4D21-8BF3-ED959D1D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644900"/>
            <a:ext cx="1811338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89">
            <a:extLst>
              <a:ext uri="{FF2B5EF4-FFF2-40B4-BE49-F238E27FC236}">
                <a16:creationId xmlns:a16="http://schemas.microsoft.com/office/drawing/2014/main" id="{970A4BEE-210F-4CB8-B8F3-313C9D4CFD47}"/>
              </a:ext>
            </a:extLst>
          </p:cNvPr>
          <p:cNvGrpSpPr/>
          <p:nvPr/>
        </p:nvGrpSpPr>
        <p:grpSpPr>
          <a:xfrm>
            <a:off x="2627784" y="1628800"/>
            <a:ext cx="1101725" cy="612776"/>
            <a:chOff x="3039393" y="1572667"/>
            <a:chExt cx="1101725" cy="6127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256" name="Rectangle 8">
              <a:extLst>
                <a:ext uri="{FF2B5EF4-FFF2-40B4-BE49-F238E27FC236}">
                  <a16:creationId xmlns:a16="http://schemas.microsoft.com/office/drawing/2014/main" id="{7A6049F8-5D35-40B3-8940-300E503AA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393" y="1572667"/>
              <a:ext cx="1079500" cy="2524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257" name="Rectangle 9">
              <a:extLst>
                <a:ext uri="{FF2B5EF4-FFF2-40B4-BE49-F238E27FC236}">
                  <a16:creationId xmlns:a16="http://schemas.microsoft.com/office/drawing/2014/main" id="{CF6D9206-A112-43A3-8426-F9398589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393" y="1572667"/>
              <a:ext cx="1079500" cy="252413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258" name="Rectangle 10">
              <a:extLst>
                <a:ext uri="{FF2B5EF4-FFF2-40B4-BE49-F238E27FC236}">
                  <a16:creationId xmlns:a16="http://schemas.microsoft.com/office/drawing/2014/main" id="{A7775AD9-BD5C-4B01-9B23-4985AC208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568" y="1642517"/>
              <a:ext cx="9715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ApplianceControl</a:t>
              </a:r>
              <a:endParaRPr lang="zh-CN" altLang="zh-CN"/>
            </a:p>
          </p:txBody>
        </p:sp>
        <p:sp>
          <p:nvSpPr>
            <p:cNvPr id="53259" name="Rectangle 11">
              <a:extLst>
                <a:ext uri="{FF2B5EF4-FFF2-40B4-BE49-F238E27FC236}">
                  <a16:creationId xmlns:a16="http://schemas.microsoft.com/office/drawing/2014/main" id="{E3096511-7F64-496A-9EBE-C4774DF7C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393" y="1825080"/>
              <a:ext cx="1079500" cy="360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260" name="Rectangle 12">
              <a:extLst>
                <a:ext uri="{FF2B5EF4-FFF2-40B4-BE49-F238E27FC236}">
                  <a16:creationId xmlns:a16="http://schemas.microsoft.com/office/drawing/2014/main" id="{8C558A18-9FFA-4843-9C02-D35F9C08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393" y="1825080"/>
              <a:ext cx="1079500" cy="360363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261" name="Rectangle 13">
              <a:extLst>
                <a:ext uri="{FF2B5EF4-FFF2-40B4-BE49-F238E27FC236}">
                  <a16:creationId xmlns:a16="http://schemas.microsoft.com/office/drawing/2014/main" id="{68679CF0-ED1D-4B22-9639-4328B008D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893" y="1890167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on</a:t>
              </a:r>
              <a:endParaRPr lang="zh-CN" altLang="zh-CN"/>
            </a:p>
          </p:txBody>
        </p:sp>
        <p:sp>
          <p:nvSpPr>
            <p:cNvPr id="53262" name="Rectangle 14">
              <a:extLst>
                <a:ext uri="{FF2B5EF4-FFF2-40B4-BE49-F238E27FC236}">
                  <a16:creationId xmlns:a16="http://schemas.microsoft.com/office/drawing/2014/main" id="{BB1644D9-E880-4AD4-B585-A99E6F75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668" y="1890167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  <p:sp>
          <p:nvSpPr>
            <p:cNvPr id="53263" name="Rectangle 15">
              <a:extLst>
                <a:ext uri="{FF2B5EF4-FFF2-40B4-BE49-F238E27FC236}">
                  <a16:creationId xmlns:a16="http://schemas.microsoft.com/office/drawing/2014/main" id="{871A2162-5CF6-4525-BCD5-8C762D4C1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893" y="2013992"/>
              <a:ext cx="22860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 dirty="0">
                  <a:solidFill>
                    <a:srgbClr val="000000"/>
                  </a:solidFill>
                  <a:latin typeface="宋体" pitchFamily="2" charset="-122"/>
                </a:rPr>
                <a:t>off</a:t>
              </a:r>
              <a:endParaRPr lang="zh-CN" altLang="zh-CN" dirty="0"/>
            </a:p>
          </p:txBody>
        </p:sp>
        <p:sp>
          <p:nvSpPr>
            <p:cNvPr id="53264" name="Rectangle 16">
              <a:extLst>
                <a:ext uri="{FF2B5EF4-FFF2-40B4-BE49-F238E27FC236}">
                  <a16:creationId xmlns:a16="http://schemas.microsoft.com/office/drawing/2014/main" id="{EBA2E7C1-6820-493E-B758-2EAE06C38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293" y="2013992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</p:grpSp>
      <p:grpSp>
        <p:nvGrpSpPr>
          <p:cNvPr id="3" name="组合 95">
            <a:extLst>
              <a:ext uri="{FF2B5EF4-FFF2-40B4-BE49-F238E27FC236}">
                <a16:creationId xmlns:a16="http://schemas.microsoft.com/office/drawing/2014/main" id="{396645F3-39B1-44D9-ADC3-848902AC147F}"/>
              </a:ext>
            </a:extLst>
          </p:cNvPr>
          <p:cNvGrpSpPr/>
          <p:nvPr/>
        </p:nvGrpSpPr>
        <p:grpSpPr>
          <a:xfrm>
            <a:off x="3131840" y="2060848"/>
            <a:ext cx="1079500" cy="1116013"/>
            <a:chOff x="2499643" y="2617242"/>
            <a:chExt cx="1079500" cy="11160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265" name="Rectangle 17">
              <a:extLst>
                <a:ext uri="{FF2B5EF4-FFF2-40B4-BE49-F238E27FC236}">
                  <a16:creationId xmlns:a16="http://schemas.microsoft.com/office/drawing/2014/main" id="{2D6289B8-26C3-42C9-B0CC-3347CA047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643" y="2617242"/>
              <a:ext cx="1079500" cy="2524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266" name="Rectangle 18">
              <a:extLst>
                <a:ext uri="{FF2B5EF4-FFF2-40B4-BE49-F238E27FC236}">
                  <a16:creationId xmlns:a16="http://schemas.microsoft.com/office/drawing/2014/main" id="{0E24579D-A1E6-4413-A5EE-E71429FCE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643" y="2617242"/>
              <a:ext cx="1079500" cy="252413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267" name="Rectangle 19">
              <a:extLst>
                <a:ext uri="{FF2B5EF4-FFF2-40B4-BE49-F238E27FC236}">
                  <a16:creationId xmlns:a16="http://schemas.microsoft.com/office/drawing/2014/main" id="{D4DC0D7D-DC9D-41B9-A4C3-E1DD0FA9B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818" y="2690267"/>
              <a:ext cx="4000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Stereo</a:t>
              </a:r>
              <a:endParaRPr lang="zh-CN" altLang="zh-CN"/>
            </a:p>
          </p:txBody>
        </p:sp>
        <p:sp>
          <p:nvSpPr>
            <p:cNvPr id="53268" name="Rectangle 20">
              <a:extLst>
                <a:ext uri="{FF2B5EF4-FFF2-40B4-BE49-F238E27FC236}">
                  <a16:creationId xmlns:a16="http://schemas.microsoft.com/office/drawing/2014/main" id="{80A86B47-805F-4C76-9862-4EC867DA4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643" y="2869655"/>
              <a:ext cx="10795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269" name="Rectangle 21">
              <a:extLst>
                <a:ext uri="{FF2B5EF4-FFF2-40B4-BE49-F238E27FC236}">
                  <a16:creationId xmlns:a16="http://schemas.microsoft.com/office/drawing/2014/main" id="{F822526A-9426-451A-9C2A-3DBCE73B5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643" y="2869655"/>
              <a:ext cx="1079500" cy="863600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270" name="Rectangle 22">
              <a:extLst>
                <a:ext uri="{FF2B5EF4-FFF2-40B4-BE49-F238E27FC236}">
                  <a16:creationId xmlns:a16="http://schemas.microsoft.com/office/drawing/2014/main" id="{397D8D49-FFEF-4DCE-B4B9-E8BE64C0A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968" y="2937917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on</a:t>
              </a:r>
              <a:endParaRPr lang="zh-CN" altLang="zh-CN"/>
            </a:p>
          </p:txBody>
        </p:sp>
        <p:sp>
          <p:nvSpPr>
            <p:cNvPr id="53271" name="Rectangle 23">
              <a:extLst>
                <a:ext uri="{FF2B5EF4-FFF2-40B4-BE49-F238E27FC236}">
                  <a16:creationId xmlns:a16="http://schemas.microsoft.com/office/drawing/2014/main" id="{4C5DD21E-3BBB-41E0-8DEF-29BF6EBE0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743" y="2937917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  <p:sp>
          <p:nvSpPr>
            <p:cNvPr id="53272" name="Rectangle 24">
              <a:extLst>
                <a:ext uri="{FF2B5EF4-FFF2-40B4-BE49-F238E27FC236}">
                  <a16:creationId xmlns:a16="http://schemas.microsoft.com/office/drawing/2014/main" id="{891791A2-26D2-4D3D-ADEF-0C9E1150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968" y="3061742"/>
              <a:ext cx="22860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off</a:t>
              </a:r>
              <a:endParaRPr lang="zh-CN" altLang="zh-CN"/>
            </a:p>
          </p:txBody>
        </p:sp>
        <p:sp>
          <p:nvSpPr>
            <p:cNvPr id="53273" name="Rectangle 25">
              <a:extLst>
                <a:ext uri="{FF2B5EF4-FFF2-40B4-BE49-F238E27FC236}">
                  <a16:creationId xmlns:a16="http://schemas.microsoft.com/office/drawing/2014/main" id="{3E068546-E7FC-483B-A245-30BC3EAC5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368" y="3061742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  <p:sp>
          <p:nvSpPr>
            <p:cNvPr id="53274" name="Rectangle 26">
              <a:extLst>
                <a:ext uri="{FF2B5EF4-FFF2-40B4-BE49-F238E27FC236}">
                  <a16:creationId xmlns:a16="http://schemas.microsoft.com/office/drawing/2014/main" id="{0DE7BFED-47DE-4AA4-AC29-3F0DB3E33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968" y="3185567"/>
              <a:ext cx="34290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setCd</a:t>
              </a:r>
              <a:endParaRPr lang="zh-CN" altLang="zh-CN"/>
            </a:p>
          </p:txBody>
        </p:sp>
        <p:sp>
          <p:nvSpPr>
            <p:cNvPr id="53275" name="Rectangle 27">
              <a:extLst>
                <a:ext uri="{FF2B5EF4-FFF2-40B4-BE49-F238E27FC236}">
                  <a16:creationId xmlns:a16="http://schemas.microsoft.com/office/drawing/2014/main" id="{4ECA2B86-0887-4133-AF51-94652398D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143" y="3185567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  <p:sp>
          <p:nvSpPr>
            <p:cNvPr id="53276" name="Rectangle 28">
              <a:extLst>
                <a:ext uri="{FF2B5EF4-FFF2-40B4-BE49-F238E27FC236}">
                  <a16:creationId xmlns:a16="http://schemas.microsoft.com/office/drawing/2014/main" id="{3860DBEE-77E3-45AF-8352-CCDF50F29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968" y="3309392"/>
              <a:ext cx="4000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setDvd</a:t>
              </a:r>
              <a:endParaRPr lang="zh-CN" altLang="zh-CN"/>
            </a:p>
          </p:txBody>
        </p:sp>
        <p:sp>
          <p:nvSpPr>
            <p:cNvPr id="53277" name="Rectangle 29">
              <a:extLst>
                <a:ext uri="{FF2B5EF4-FFF2-40B4-BE49-F238E27FC236}">
                  <a16:creationId xmlns:a16="http://schemas.microsoft.com/office/drawing/2014/main" id="{812DF798-33FF-494D-AFB0-8ED29FDC7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768" y="3309392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  <p:sp>
          <p:nvSpPr>
            <p:cNvPr id="53278" name="Rectangle 30">
              <a:extLst>
                <a:ext uri="{FF2B5EF4-FFF2-40B4-BE49-F238E27FC236}">
                  <a16:creationId xmlns:a16="http://schemas.microsoft.com/office/drawing/2014/main" id="{1A75BB6D-3241-4F07-9178-64F32B9CB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968" y="3423692"/>
              <a:ext cx="5143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setRadio</a:t>
              </a:r>
              <a:endParaRPr lang="zh-CN" altLang="zh-CN"/>
            </a:p>
          </p:txBody>
        </p:sp>
        <p:sp>
          <p:nvSpPr>
            <p:cNvPr id="53279" name="Rectangle 31">
              <a:extLst>
                <a:ext uri="{FF2B5EF4-FFF2-40B4-BE49-F238E27FC236}">
                  <a16:creationId xmlns:a16="http://schemas.microsoft.com/office/drawing/2014/main" id="{4B47CD94-0CBF-42B7-868E-6182F61E0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9543" y="3423692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  <p:sp>
          <p:nvSpPr>
            <p:cNvPr id="53280" name="Rectangle 32">
              <a:extLst>
                <a:ext uri="{FF2B5EF4-FFF2-40B4-BE49-F238E27FC236}">
                  <a16:creationId xmlns:a16="http://schemas.microsoft.com/office/drawing/2014/main" id="{BA930961-0AE7-4FC2-B329-6FC6F2FD7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968" y="3547517"/>
              <a:ext cx="57150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setVolume</a:t>
              </a:r>
              <a:endParaRPr lang="zh-CN" altLang="zh-CN"/>
            </a:p>
          </p:txBody>
        </p:sp>
        <p:sp>
          <p:nvSpPr>
            <p:cNvPr id="53281" name="Rectangle 33">
              <a:extLst>
                <a:ext uri="{FF2B5EF4-FFF2-40B4-BE49-F238E27FC236}">
                  <a16:creationId xmlns:a16="http://schemas.microsoft.com/office/drawing/2014/main" id="{1B0FBB1D-33DF-4C51-8795-F92A67968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168" y="3547517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</p:grpSp>
      <p:grpSp>
        <p:nvGrpSpPr>
          <p:cNvPr id="4" name="组合 94">
            <a:extLst>
              <a:ext uri="{FF2B5EF4-FFF2-40B4-BE49-F238E27FC236}">
                <a16:creationId xmlns:a16="http://schemas.microsoft.com/office/drawing/2014/main" id="{A6B31450-0158-489F-8EDF-AAE3589CFFB3}"/>
              </a:ext>
            </a:extLst>
          </p:cNvPr>
          <p:cNvGrpSpPr/>
          <p:nvPr/>
        </p:nvGrpSpPr>
        <p:grpSpPr>
          <a:xfrm>
            <a:off x="3923928" y="2564904"/>
            <a:ext cx="1079500" cy="900113"/>
            <a:chOff x="2499643" y="4093617"/>
            <a:chExt cx="1079500" cy="9001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282" name="Rectangle 34">
              <a:extLst>
                <a:ext uri="{FF2B5EF4-FFF2-40B4-BE49-F238E27FC236}">
                  <a16:creationId xmlns:a16="http://schemas.microsoft.com/office/drawing/2014/main" id="{7CADAFFE-218F-443E-A564-601DB66CE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643" y="4093617"/>
              <a:ext cx="1079500" cy="250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283" name="Rectangle 35">
              <a:extLst>
                <a:ext uri="{FF2B5EF4-FFF2-40B4-BE49-F238E27FC236}">
                  <a16:creationId xmlns:a16="http://schemas.microsoft.com/office/drawing/2014/main" id="{FDCF5AA1-F4FB-4976-9ABA-47F8C709F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643" y="4093617"/>
              <a:ext cx="1079500" cy="250825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284" name="Rectangle 36">
              <a:extLst>
                <a:ext uri="{FF2B5EF4-FFF2-40B4-BE49-F238E27FC236}">
                  <a16:creationId xmlns:a16="http://schemas.microsoft.com/office/drawing/2014/main" id="{F7511E00-EB4C-468C-9A72-B303EB92C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593" y="4166642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TV</a:t>
              </a:r>
              <a:endParaRPr lang="zh-CN" altLang="zh-CN"/>
            </a:p>
          </p:txBody>
        </p:sp>
        <p:sp>
          <p:nvSpPr>
            <p:cNvPr id="53285" name="Rectangle 37">
              <a:extLst>
                <a:ext uri="{FF2B5EF4-FFF2-40B4-BE49-F238E27FC236}">
                  <a16:creationId xmlns:a16="http://schemas.microsoft.com/office/drawing/2014/main" id="{0A96263A-76C0-43F1-A1FD-3EEFB0F8A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643" y="4344442"/>
              <a:ext cx="1079500" cy="649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286" name="Rectangle 38">
              <a:extLst>
                <a:ext uri="{FF2B5EF4-FFF2-40B4-BE49-F238E27FC236}">
                  <a16:creationId xmlns:a16="http://schemas.microsoft.com/office/drawing/2014/main" id="{9EFB0B00-6889-4CC6-8E29-54389E1A6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643" y="4344442"/>
              <a:ext cx="1079500" cy="64928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287" name="Rectangle 39">
              <a:extLst>
                <a:ext uri="{FF2B5EF4-FFF2-40B4-BE49-F238E27FC236}">
                  <a16:creationId xmlns:a16="http://schemas.microsoft.com/office/drawing/2014/main" id="{F8E5FF1B-7B8A-4BEC-A3BA-9B9F6D0A5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968" y="4433342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on</a:t>
              </a:r>
              <a:endParaRPr lang="zh-CN" altLang="zh-CN"/>
            </a:p>
          </p:txBody>
        </p:sp>
        <p:sp>
          <p:nvSpPr>
            <p:cNvPr id="53288" name="Rectangle 40">
              <a:extLst>
                <a:ext uri="{FF2B5EF4-FFF2-40B4-BE49-F238E27FC236}">
                  <a16:creationId xmlns:a16="http://schemas.microsoft.com/office/drawing/2014/main" id="{7CC12E6E-137D-49C1-8DF6-D4E075BF4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743" y="4433342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  <p:sp>
          <p:nvSpPr>
            <p:cNvPr id="53289" name="Rectangle 41">
              <a:extLst>
                <a:ext uri="{FF2B5EF4-FFF2-40B4-BE49-F238E27FC236}">
                  <a16:creationId xmlns:a16="http://schemas.microsoft.com/office/drawing/2014/main" id="{4109E636-4147-4BF5-A3DE-3932A0BC7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968" y="4547642"/>
              <a:ext cx="22860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off</a:t>
              </a:r>
              <a:endParaRPr lang="zh-CN" altLang="zh-CN"/>
            </a:p>
          </p:txBody>
        </p:sp>
        <p:sp>
          <p:nvSpPr>
            <p:cNvPr id="53290" name="Rectangle 42">
              <a:extLst>
                <a:ext uri="{FF2B5EF4-FFF2-40B4-BE49-F238E27FC236}">
                  <a16:creationId xmlns:a16="http://schemas.microsoft.com/office/drawing/2014/main" id="{B13909D1-4B43-47FE-B7D3-399850B4E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368" y="4547642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  <p:sp>
          <p:nvSpPr>
            <p:cNvPr id="53291" name="Rectangle 43">
              <a:extLst>
                <a:ext uri="{FF2B5EF4-FFF2-40B4-BE49-F238E27FC236}">
                  <a16:creationId xmlns:a16="http://schemas.microsoft.com/office/drawing/2014/main" id="{CBFBEF8B-9419-4E89-A541-5EF0E5A90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968" y="4671467"/>
              <a:ext cx="8572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setInputhannel</a:t>
              </a:r>
              <a:endParaRPr lang="zh-CN" altLang="zh-CN"/>
            </a:p>
          </p:txBody>
        </p:sp>
        <p:sp>
          <p:nvSpPr>
            <p:cNvPr id="53292" name="Rectangle 44">
              <a:extLst>
                <a:ext uri="{FF2B5EF4-FFF2-40B4-BE49-F238E27FC236}">
                  <a16:creationId xmlns:a16="http://schemas.microsoft.com/office/drawing/2014/main" id="{A9CAF2B9-C55B-4C6D-9666-A3AE1AD5A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343" y="4671467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  <p:sp>
          <p:nvSpPr>
            <p:cNvPr id="53293" name="Rectangle 45">
              <a:extLst>
                <a:ext uri="{FF2B5EF4-FFF2-40B4-BE49-F238E27FC236}">
                  <a16:creationId xmlns:a16="http://schemas.microsoft.com/office/drawing/2014/main" id="{73B15BAD-F292-49C8-86FA-E3662AC0D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968" y="4795292"/>
              <a:ext cx="57150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setVolume</a:t>
              </a:r>
              <a:endParaRPr lang="zh-CN" altLang="zh-CN"/>
            </a:p>
          </p:txBody>
        </p:sp>
        <p:sp>
          <p:nvSpPr>
            <p:cNvPr id="53294" name="Rectangle 46">
              <a:extLst>
                <a:ext uri="{FF2B5EF4-FFF2-40B4-BE49-F238E27FC236}">
                  <a16:creationId xmlns:a16="http://schemas.microsoft.com/office/drawing/2014/main" id="{BD2675E8-254D-4D0A-9DD3-B25655E59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168" y="4795292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</p:grpSp>
      <p:grpSp>
        <p:nvGrpSpPr>
          <p:cNvPr id="5" name="组合 92">
            <a:extLst>
              <a:ext uri="{FF2B5EF4-FFF2-40B4-BE49-F238E27FC236}">
                <a16:creationId xmlns:a16="http://schemas.microsoft.com/office/drawing/2014/main" id="{333BC09B-EB53-457C-87A6-27246D394D83}"/>
              </a:ext>
            </a:extLst>
          </p:cNvPr>
          <p:cNvGrpSpPr/>
          <p:nvPr/>
        </p:nvGrpSpPr>
        <p:grpSpPr>
          <a:xfrm>
            <a:off x="4644008" y="3356992"/>
            <a:ext cx="1081088" cy="720726"/>
            <a:chOff x="4371306" y="4020592"/>
            <a:chExt cx="1081088" cy="72072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295" name="Rectangle 47">
              <a:extLst>
                <a:ext uri="{FF2B5EF4-FFF2-40B4-BE49-F238E27FC236}">
                  <a16:creationId xmlns:a16="http://schemas.microsoft.com/office/drawing/2014/main" id="{AC5A190B-B793-43BB-A214-39EE27D00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306" y="4020592"/>
              <a:ext cx="1081088" cy="2524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296" name="Rectangle 48">
              <a:extLst>
                <a:ext uri="{FF2B5EF4-FFF2-40B4-BE49-F238E27FC236}">
                  <a16:creationId xmlns:a16="http://schemas.microsoft.com/office/drawing/2014/main" id="{F9F12089-409A-48C3-8638-8C881E535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306" y="4020592"/>
              <a:ext cx="1081088" cy="252413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297" name="Rectangle 49">
              <a:extLst>
                <a:ext uri="{FF2B5EF4-FFF2-40B4-BE49-F238E27FC236}">
                  <a16:creationId xmlns:a16="http://schemas.microsoft.com/office/drawing/2014/main" id="{A7D47BB4-6D85-4B8C-AF33-7634493A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418" y="4090442"/>
              <a:ext cx="68580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CeiingLight</a:t>
              </a:r>
              <a:endParaRPr lang="zh-CN" altLang="zh-CN"/>
            </a:p>
          </p:txBody>
        </p:sp>
        <p:sp>
          <p:nvSpPr>
            <p:cNvPr id="53298" name="Rectangle 50">
              <a:extLst>
                <a:ext uri="{FF2B5EF4-FFF2-40B4-BE49-F238E27FC236}">
                  <a16:creationId xmlns:a16="http://schemas.microsoft.com/office/drawing/2014/main" id="{B8C21A18-69B9-4CB2-9A2D-FE1682DF0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306" y="4273005"/>
              <a:ext cx="1081088" cy="468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299" name="Rectangle 51">
              <a:extLst>
                <a:ext uri="{FF2B5EF4-FFF2-40B4-BE49-F238E27FC236}">
                  <a16:creationId xmlns:a16="http://schemas.microsoft.com/office/drawing/2014/main" id="{12A16C57-E931-4642-8802-7A6D687F1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306" y="4273005"/>
              <a:ext cx="1081088" cy="468313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300" name="Rectangle 52">
              <a:extLst>
                <a:ext uri="{FF2B5EF4-FFF2-40B4-BE49-F238E27FC236}">
                  <a16:creationId xmlns:a16="http://schemas.microsoft.com/office/drawing/2014/main" id="{E89DFD8E-784B-4398-B62E-D25DB94A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6393" y="4328567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on</a:t>
              </a:r>
              <a:endParaRPr lang="zh-CN" altLang="zh-CN"/>
            </a:p>
          </p:txBody>
        </p:sp>
        <p:sp>
          <p:nvSpPr>
            <p:cNvPr id="53301" name="Rectangle 53">
              <a:extLst>
                <a:ext uri="{FF2B5EF4-FFF2-40B4-BE49-F238E27FC236}">
                  <a16:creationId xmlns:a16="http://schemas.microsoft.com/office/drawing/2014/main" id="{7DE9A412-777C-48E0-BE08-435C59609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168" y="4328567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  <p:sp>
          <p:nvSpPr>
            <p:cNvPr id="53302" name="Rectangle 54">
              <a:extLst>
                <a:ext uri="{FF2B5EF4-FFF2-40B4-BE49-F238E27FC236}">
                  <a16:creationId xmlns:a16="http://schemas.microsoft.com/office/drawing/2014/main" id="{EFC067B5-EF6C-4CD5-9285-65B6547D4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6393" y="4452392"/>
              <a:ext cx="22860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off</a:t>
              </a:r>
              <a:endParaRPr lang="zh-CN" altLang="zh-CN"/>
            </a:p>
          </p:txBody>
        </p:sp>
        <p:sp>
          <p:nvSpPr>
            <p:cNvPr id="53303" name="Rectangle 55">
              <a:extLst>
                <a:ext uri="{FF2B5EF4-FFF2-40B4-BE49-F238E27FC236}">
                  <a16:creationId xmlns:a16="http://schemas.microsoft.com/office/drawing/2014/main" id="{5E628824-8BDE-46B5-9452-E400924E5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793" y="4452392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  <p:sp>
          <p:nvSpPr>
            <p:cNvPr id="53304" name="Rectangle 56">
              <a:extLst>
                <a:ext uri="{FF2B5EF4-FFF2-40B4-BE49-F238E27FC236}">
                  <a16:creationId xmlns:a16="http://schemas.microsoft.com/office/drawing/2014/main" id="{790C4A6A-2EF1-4B52-8545-29FA19C6D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6393" y="4576217"/>
              <a:ext cx="22860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dim</a:t>
              </a:r>
              <a:endParaRPr lang="zh-CN" altLang="zh-CN"/>
            </a:p>
          </p:txBody>
        </p:sp>
        <p:sp>
          <p:nvSpPr>
            <p:cNvPr id="53305" name="Rectangle 57">
              <a:extLst>
                <a:ext uri="{FF2B5EF4-FFF2-40B4-BE49-F238E27FC236}">
                  <a16:creationId xmlns:a16="http://schemas.microsoft.com/office/drawing/2014/main" id="{C9FC39C0-D4A0-4E5F-9F03-A37257042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793" y="4576217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</p:grpSp>
      <p:grpSp>
        <p:nvGrpSpPr>
          <p:cNvPr id="6" name="组合 91">
            <a:extLst>
              <a:ext uri="{FF2B5EF4-FFF2-40B4-BE49-F238E27FC236}">
                <a16:creationId xmlns:a16="http://schemas.microsoft.com/office/drawing/2014/main" id="{874B22A3-FE15-45E0-A2B8-9BA9ED26071F}"/>
              </a:ext>
            </a:extLst>
          </p:cNvPr>
          <p:cNvGrpSpPr/>
          <p:nvPr/>
        </p:nvGrpSpPr>
        <p:grpSpPr>
          <a:xfrm>
            <a:off x="5220072" y="3789040"/>
            <a:ext cx="1081088" cy="612776"/>
            <a:chOff x="5019006" y="2833142"/>
            <a:chExt cx="1081088" cy="6127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306" name="Rectangle 58">
              <a:extLst>
                <a:ext uri="{FF2B5EF4-FFF2-40B4-BE49-F238E27FC236}">
                  <a16:creationId xmlns:a16="http://schemas.microsoft.com/office/drawing/2014/main" id="{378CDD4D-27EF-45C9-BDC1-C60F8E92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006" y="2833142"/>
              <a:ext cx="1081088" cy="2524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307" name="Rectangle 59">
              <a:extLst>
                <a:ext uri="{FF2B5EF4-FFF2-40B4-BE49-F238E27FC236}">
                  <a16:creationId xmlns:a16="http://schemas.microsoft.com/office/drawing/2014/main" id="{D84B9E15-4FA6-4F90-801B-FE11BE74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006" y="2833142"/>
              <a:ext cx="1081088" cy="252413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308" name="Rectangle 60">
              <a:extLst>
                <a:ext uri="{FF2B5EF4-FFF2-40B4-BE49-F238E27FC236}">
                  <a16:creationId xmlns:a16="http://schemas.microsoft.com/office/drawing/2014/main" id="{160D2335-BB81-4BA1-B6CB-3CB05F863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543" y="2899817"/>
              <a:ext cx="7429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OutdoorLight</a:t>
              </a:r>
              <a:endParaRPr lang="zh-CN" altLang="zh-CN"/>
            </a:p>
          </p:txBody>
        </p:sp>
        <p:sp>
          <p:nvSpPr>
            <p:cNvPr id="53309" name="Rectangle 61">
              <a:extLst>
                <a:ext uri="{FF2B5EF4-FFF2-40B4-BE49-F238E27FC236}">
                  <a16:creationId xmlns:a16="http://schemas.microsoft.com/office/drawing/2014/main" id="{27A11399-7983-46AA-84AF-F7941F246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006" y="3085555"/>
              <a:ext cx="1081088" cy="360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310" name="Rectangle 62">
              <a:extLst>
                <a:ext uri="{FF2B5EF4-FFF2-40B4-BE49-F238E27FC236}">
                  <a16:creationId xmlns:a16="http://schemas.microsoft.com/office/drawing/2014/main" id="{DC4D384E-55EF-4263-A96D-3B4CE61FF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006" y="3085555"/>
              <a:ext cx="1081088" cy="360363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311" name="Rectangle 63">
              <a:extLst>
                <a:ext uri="{FF2B5EF4-FFF2-40B4-BE49-F238E27FC236}">
                  <a16:creationId xmlns:a16="http://schemas.microsoft.com/office/drawing/2014/main" id="{7814ED98-D5D7-4159-9772-C68E5E765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093" y="3147467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on</a:t>
              </a:r>
              <a:endParaRPr lang="zh-CN" altLang="zh-CN"/>
            </a:p>
          </p:txBody>
        </p:sp>
        <p:sp>
          <p:nvSpPr>
            <p:cNvPr id="53312" name="Rectangle 64">
              <a:extLst>
                <a:ext uri="{FF2B5EF4-FFF2-40B4-BE49-F238E27FC236}">
                  <a16:creationId xmlns:a16="http://schemas.microsoft.com/office/drawing/2014/main" id="{96518D70-B975-4B30-8B63-41BAC7798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868" y="3147467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  <p:sp>
          <p:nvSpPr>
            <p:cNvPr id="53313" name="Rectangle 65">
              <a:extLst>
                <a:ext uri="{FF2B5EF4-FFF2-40B4-BE49-F238E27FC236}">
                  <a16:creationId xmlns:a16="http://schemas.microsoft.com/office/drawing/2014/main" id="{04E736DA-1C41-418C-81B5-015B002BB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093" y="3271292"/>
              <a:ext cx="22860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off</a:t>
              </a:r>
              <a:endParaRPr lang="zh-CN" altLang="zh-CN"/>
            </a:p>
          </p:txBody>
        </p:sp>
        <p:sp>
          <p:nvSpPr>
            <p:cNvPr id="53314" name="Rectangle 66">
              <a:extLst>
                <a:ext uri="{FF2B5EF4-FFF2-40B4-BE49-F238E27FC236}">
                  <a16:creationId xmlns:a16="http://schemas.microsoft.com/office/drawing/2014/main" id="{CC69F7AE-087E-4E68-9D7F-EEEF2EFEC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493" y="3271292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</p:grpSp>
      <p:grpSp>
        <p:nvGrpSpPr>
          <p:cNvPr id="7" name="组合 90">
            <a:extLst>
              <a:ext uri="{FF2B5EF4-FFF2-40B4-BE49-F238E27FC236}">
                <a16:creationId xmlns:a16="http://schemas.microsoft.com/office/drawing/2014/main" id="{6A6FF006-08D1-46CD-BFBB-A308A6982310}"/>
              </a:ext>
            </a:extLst>
          </p:cNvPr>
          <p:cNvGrpSpPr/>
          <p:nvPr/>
        </p:nvGrpSpPr>
        <p:grpSpPr>
          <a:xfrm>
            <a:off x="5724128" y="4149080"/>
            <a:ext cx="1079500" cy="971550"/>
            <a:chOff x="6639843" y="2040980"/>
            <a:chExt cx="1079500" cy="9715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315" name="Rectangle 67">
              <a:extLst>
                <a:ext uri="{FF2B5EF4-FFF2-40B4-BE49-F238E27FC236}">
                  <a16:creationId xmlns:a16="http://schemas.microsoft.com/office/drawing/2014/main" id="{B073BB90-C1F8-4AEB-8E51-690EC1596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43" y="2040980"/>
              <a:ext cx="1079500" cy="2524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316" name="Rectangle 68">
              <a:extLst>
                <a:ext uri="{FF2B5EF4-FFF2-40B4-BE49-F238E27FC236}">
                  <a16:creationId xmlns:a16="http://schemas.microsoft.com/office/drawing/2014/main" id="{B9933463-F0D8-49EA-BB83-CD66295D2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43" y="2040980"/>
              <a:ext cx="1079500" cy="252413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317" name="Rectangle 69">
              <a:extLst>
                <a:ext uri="{FF2B5EF4-FFF2-40B4-BE49-F238E27FC236}">
                  <a16:creationId xmlns:a16="http://schemas.microsoft.com/office/drawing/2014/main" id="{0D6097AE-DEAF-4A7C-A08D-34AA55936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2418" y="2109242"/>
              <a:ext cx="6286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CeilingFan</a:t>
              </a:r>
              <a:endParaRPr lang="zh-CN" altLang="zh-CN"/>
            </a:p>
          </p:txBody>
        </p:sp>
        <p:sp>
          <p:nvSpPr>
            <p:cNvPr id="53318" name="Rectangle 70">
              <a:extLst>
                <a:ext uri="{FF2B5EF4-FFF2-40B4-BE49-F238E27FC236}">
                  <a16:creationId xmlns:a16="http://schemas.microsoft.com/office/drawing/2014/main" id="{A22CAFBC-2CB8-4A06-AFDC-4291CE49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43" y="2293392"/>
              <a:ext cx="1079500" cy="719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319" name="Rectangle 71">
              <a:extLst>
                <a:ext uri="{FF2B5EF4-FFF2-40B4-BE49-F238E27FC236}">
                  <a16:creationId xmlns:a16="http://schemas.microsoft.com/office/drawing/2014/main" id="{BA384ABD-F75F-4EDF-B04F-F765995BD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43" y="2293392"/>
              <a:ext cx="1079500" cy="71913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320" name="Rectangle 72">
              <a:extLst>
                <a:ext uri="{FF2B5EF4-FFF2-40B4-BE49-F238E27FC236}">
                  <a16:creationId xmlns:a16="http://schemas.microsoft.com/office/drawing/2014/main" id="{35038AA6-615A-4BF3-BD56-71E98384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3343" y="2356892"/>
              <a:ext cx="2857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high</a:t>
              </a:r>
              <a:endParaRPr lang="zh-CN" altLang="zh-CN"/>
            </a:p>
          </p:txBody>
        </p:sp>
        <p:sp>
          <p:nvSpPr>
            <p:cNvPr id="53321" name="Rectangle 73">
              <a:extLst>
                <a:ext uri="{FF2B5EF4-FFF2-40B4-BE49-F238E27FC236}">
                  <a16:creationId xmlns:a16="http://schemas.microsoft.com/office/drawing/2014/main" id="{6DAF5AC7-CA92-4682-A136-C53FF3291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3368" y="2356892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 dirty="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 dirty="0"/>
            </a:p>
          </p:txBody>
        </p:sp>
        <p:sp>
          <p:nvSpPr>
            <p:cNvPr id="53322" name="Rectangle 74">
              <a:extLst>
                <a:ext uri="{FF2B5EF4-FFF2-40B4-BE49-F238E27FC236}">
                  <a16:creationId xmlns:a16="http://schemas.microsoft.com/office/drawing/2014/main" id="{85DCC7AB-6E3F-41F9-A1B5-00B4D6A60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3343" y="2471192"/>
              <a:ext cx="4000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medium</a:t>
              </a:r>
              <a:endParaRPr lang="zh-CN" altLang="zh-CN"/>
            </a:p>
          </p:txBody>
        </p:sp>
        <p:sp>
          <p:nvSpPr>
            <p:cNvPr id="53323" name="Rectangle 75">
              <a:extLst>
                <a:ext uri="{FF2B5EF4-FFF2-40B4-BE49-F238E27FC236}">
                  <a16:creationId xmlns:a16="http://schemas.microsoft.com/office/drawing/2014/main" id="{1337FD1D-CB7C-4233-9EEE-D3BAEF36D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143" y="2471192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  <p:sp>
          <p:nvSpPr>
            <p:cNvPr id="53324" name="Rectangle 76">
              <a:extLst>
                <a:ext uri="{FF2B5EF4-FFF2-40B4-BE49-F238E27FC236}">
                  <a16:creationId xmlns:a16="http://schemas.microsoft.com/office/drawing/2014/main" id="{6FD51CB8-07BD-4AE9-B9BA-B24C14E7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3343" y="2595017"/>
              <a:ext cx="22860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low</a:t>
              </a:r>
              <a:endParaRPr lang="zh-CN" altLang="zh-CN"/>
            </a:p>
          </p:txBody>
        </p:sp>
        <p:sp>
          <p:nvSpPr>
            <p:cNvPr id="53325" name="Rectangle 77">
              <a:extLst>
                <a:ext uri="{FF2B5EF4-FFF2-40B4-BE49-F238E27FC236}">
                  <a16:creationId xmlns:a16="http://schemas.microsoft.com/office/drawing/2014/main" id="{C8782267-25D7-4EAE-83A0-C59DBA85A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5743" y="2595017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  <p:sp>
          <p:nvSpPr>
            <p:cNvPr id="53326" name="Rectangle 78">
              <a:extLst>
                <a:ext uri="{FF2B5EF4-FFF2-40B4-BE49-F238E27FC236}">
                  <a16:creationId xmlns:a16="http://schemas.microsoft.com/office/drawing/2014/main" id="{E885999E-5B28-4C8D-A89D-96A59CD8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3343" y="2718842"/>
              <a:ext cx="22860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off</a:t>
              </a:r>
              <a:endParaRPr lang="zh-CN" altLang="zh-CN"/>
            </a:p>
          </p:txBody>
        </p:sp>
        <p:sp>
          <p:nvSpPr>
            <p:cNvPr id="53327" name="Rectangle 79">
              <a:extLst>
                <a:ext uri="{FF2B5EF4-FFF2-40B4-BE49-F238E27FC236}">
                  <a16:creationId xmlns:a16="http://schemas.microsoft.com/office/drawing/2014/main" id="{4834213E-0C7C-4F14-B7D3-3A310F0F5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5743" y="2718842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  <p:sp>
          <p:nvSpPr>
            <p:cNvPr id="53328" name="Rectangle 80">
              <a:extLst>
                <a:ext uri="{FF2B5EF4-FFF2-40B4-BE49-F238E27FC236}">
                  <a16:creationId xmlns:a16="http://schemas.microsoft.com/office/drawing/2014/main" id="{541C7647-2A1B-45F6-B805-E4C5EC44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3343" y="2842667"/>
              <a:ext cx="5143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getSpeed</a:t>
              </a:r>
              <a:endParaRPr lang="zh-CN" altLang="zh-CN"/>
            </a:p>
          </p:txBody>
        </p:sp>
        <p:sp>
          <p:nvSpPr>
            <p:cNvPr id="53329" name="Rectangle 81">
              <a:extLst>
                <a:ext uri="{FF2B5EF4-FFF2-40B4-BE49-F238E27FC236}">
                  <a16:creationId xmlns:a16="http://schemas.microsoft.com/office/drawing/2014/main" id="{2B4AE5BF-B5B4-4DF8-AB67-57EAAA18F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918" y="2842667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 dirty="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 dirty="0"/>
            </a:p>
          </p:txBody>
        </p:sp>
      </p:grpSp>
      <p:grpSp>
        <p:nvGrpSpPr>
          <p:cNvPr id="8" name="组合 93">
            <a:extLst>
              <a:ext uri="{FF2B5EF4-FFF2-40B4-BE49-F238E27FC236}">
                <a16:creationId xmlns:a16="http://schemas.microsoft.com/office/drawing/2014/main" id="{D695FC75-A251-4532-8FDD-B9DBC90484BF}"/>
              </a:ext>
            </a:extLst>
          </p:cNvPr>
          <p:cNvGrpSpPr/>
          <p:nvPr/>
        </p:nvGrpSpPr>
        <p:grpSpPr>
          <a:xfrm>
            <a:off x="6444208" y="4725144"/>
            <a:ext cx="1079500" cy="684213"/>
            <a:chOff x="4839618" y="5281067"/>
            <a:chExt cx="1079500" cy="6842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330" name="Rectangle 82">
              <a:extLst>
                <a:ext uri="{FF2B5EF4-FFF2-40B4-BE49-F238E27FC236}">
                  <a16:creationId xmlns:a16="http://schemas.microsoft.com/office/drawing/2014/main" id="{3CBED54B-14FD-4AB5-866F-E269EA249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618" y="5281067"/>
              <a:ext cx="1079500" cy="2524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331" name="Rectangle 83">
              <a:extLst>
                <a:ext uri="{FF2B5EF4-FFF2-40B4-BE49-F238E27FC236}">
                  <a16:creationId xmlns:a16="http://schemas.microsoft.com/office/drawing/2014/main" id="{C8FC6070-8AD1-4EEF-A67D-9723D1B5D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618" y="5281067"/>
              <a:ext cx="1079500" cy="252413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332" name="Rectangle 84">
              <a:extLst>
                <a:ext uri="{FF2B5EF4-FFF2-40B4-BE49-F238E27FC236}">
                  <a16:creationId xmlns:a16="http://schemas.microsoft.com/office/drawing/2014/main" id="{AFC4BA08-20DD-4260-99F3-962DD1C68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0768" y="5347742"/>
              <a:ext cx="57150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Sprinkler</a:t>
              </a:r>
              <a:endParaRPr lang="zh-CN" altLang="zh-CN"/>
            </a:p>
          </p:txBody>
        </p:sp>
        <p:sp>
          <p:nvSpPr>
            <p:cNvPr id="53333" name="Rectangle 85">
              <a:extLst>
                <a:ext uri="{FF2B5EF4-FFF2-40B4-BE49-F238E27FC236}">
                  <a16:creationId xmlns:a16="http://schemas.microsoft.com/office/drawing/2014/main" id="{A5200527-E2C0-4F57-828C-518D06F61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618" y="5533480"/>
              <a:ext cx="1079500" cy="431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334" name="Rectangle 86">
              <a:extLst>
                <a:ext uri="{FF2B5EF4-FFF2-40B4-BE49-F238E27FC236}">
                  <a16:creationId xmlns:a16="http://schemas.microsoft.com/office/drawing/2014/main" id="{65BCE00C-F59A-449C-AD3D-0421670FF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618" y="5533480"/>
              <a:ext cx="1079500" cy="431800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53335" name="Rectangle 87">
              <a:extLst>
                <a:ext uri="{FF2B5EF4-FFF2-40B4-BE49-F238E27FC236}">
                  <a16:creationId xmlns:a16="http://schemas.microsoft.com/office/drawing/2014/main" id="{D64D3749-277B-41D0-9F78-0FCD89BC9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118" y="5633492"/>
              <a:ext cx="45720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waterOn</a:t>
              </a:r>
              <a:endParaRPr lang="zh-CN" altLang="zh-CN"/>
            </a:p>
          </p:txBody>
        </p:sp>
        <p:sp>
          <p:nvSpPr>
            <p:cNvPr id="53336" name="Rectangle 88">
              <a:extLst>
                <a:ext uri="{FF2B5EF4-FFF2-40B4-BE49-F238E27FC236}">
                  <a16:creationId xmlns:a16="http://schemas.microsoft.com/office/drawing/2014/main" id="{74DCDF4E-B056-4650-81BF-4C08F58E7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543" y="5633492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  <p:sp>
          <p:nvSpPr>
            <p:cNvPr id="53337" name="Rectangle 89">
              <a:extLst>
                <a:ext uri="{FF2B5EF4-FFF2-40B4-BE49-F238E27FC236}">
                  <a16:creationId xmlns:a16="http://schemas.microsoft.com/office/drawing/2014/main" id="{AE6AF15D-0938-4CD1-B0C8-CF7432FBE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118" y="5757317"/>
              <a:ext cx="5143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waterOff</a:t>
              </a:r>
              <a:endParaRPr lang="zh-CN" altLang="zh-CN"/>
            </a:p>
          </p:txBody>
        </p:sp>
        <p:sp>
          <p:nvSpPr>
            <p:cNvPr id="53338" name="Rectangle 90">
              <a:extLst>
                <a:ext uri="{FF2B5EF4-FFF2-40B4-BE49-F238E27FC236}">
                  <a16:creationId xmlns:a16="http://schemas.microsoft.com/office/drawing/2014/main" id="{C2961972-75D5-4A47-A8BC-CC8D0E63C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2693" y="5757317"/>
              <a:ext cx="1714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8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8F59F3-8A39-410A-AC88-CF3E70E5C23A}"/>
              </a:ext>
            </a:extLst>
          </p:cNvPr>
          <p:cNvSpPr txBox="1"/>
          <p:nvPr/>
        </p:nvSpPr>
        <p:spPr>
          <a:xfrm>
            <a:off x="468313" y="549275"/>
            <a:ext cx="2938462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需要控制的设备的控制类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1">
            <a:extLst>
              <a:ext uri="{FF2B5EF4-FFF2-40B4-BE49-F238E27FC236}">
                <a16:creationId xmlns:a16="http://schemas.microsoft.com/office/drawing/2014/main" id="{E8AE0DFD-6F83-48E6-B3F8-11677EE74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341438"/>
            <a:ext cx="45720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if (slot==Light)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light.on();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else if (slot==Hottub)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hottob.jetsOn();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9E13B-48C5-4CB1-820A-E5467AB0AB6A}"/>
              </a:ext>
            </a:extLst>
          </p:cNvPr>
          <p:cNvSpPr txBox="1"/>
          <p:nvPr/>
        </p:nvSpPr>
        <p:spPr>
          <a:xfrm>
            <a:off x="468313" y="5949950"/>
            <a:ext cx="8135937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/>
              <a:t>方案一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E9AA8A82-3947-4ED5-B1F4-BACDC5D27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635000"/>
            <a:ext cx="6475413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F79F4E-EA65-4E46-8CCF-7F02D3A9D5F6}"/>
              </a:ext>
            </a:extLst>
          </p:cNvPr>
          <p:cNvSpPr txBox="1"/>
          <p:nvPr/>
        </p:nvSpPr>
        <p:spPr>
          <a:xfrm>
            <a:off x="1619250" y="3213100"/>
            <a:ext cx="646113" cy="3698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顾客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CAD4D-A76C-4D80-8451-CCEB910ABD57}"/>
              </a:ext>
            </a:extLst>
          </p:cNvPr>
          <p:cNvSpPr txBox="1"/>
          <p:nvPr/>
        </p:nvSpPr>
        <p:spPr>
          <a:xfrm>
            <a:off x="3995738" y="2349500"/>
            <a:ext cx="646112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订单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AF3FD-F778-41C0-B58E-F10B38260D9E}"/>
              </a:ext>
            </a:extLst>
          </p:cNvPr>
          <p:cNvSpPr txBox="1"/>
          <p:nvPr/>
        </p:nvSpPr>
        <p:spPr>
          <a:xfrm>
            <a:off x="6300788" y="2924175"/>
            <a:ext cx="876300" cy="3698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服务生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975DB-E8E7-4C4D-8858-FB2A9C1989E5}"/>
              </a:ext>
            </a:extLst>
          </p:cNvPr>
          <p:cNvSpPr txBox="1"/>
          <p:nvPr/>
        </p:nvSpPr>
        <p:spPr>
          <a:xfrm>
            <a:off x="5940425" y="5949950"/>
            <a:ext cx="646113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厨师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4ADA3-18FD-47DE-A0AE-3ED4F07626A2}"/>
              </a:ext>
            </a:extLst>
          </p:cNvPr>
          <p:cNvSpPr txBox="1"/>
          <p:nvPr/>
        </p:nvSpPr>
        <p:spPr>
          <a:xfrm>
            <a:off x="2339975" y="5732463"/>
            <a:ext cx="646113" cy="369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餐点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C50E4-1E00-4DFA-8FD3-FBE743EBFDEB}"/>
              </a:ext>
            </a:extLst>
          </p:cNvPr>
          <p:cNvSpPr txBox="1"/>
          <p:nvPr/>
        </p:nvSpPr>
        <p:spPr>
          <a:xfrm>
            <a:off x="3203575" y="3357563"/>
            <a:ext cx="2663825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/>
              <a:t>考虑餐厅的工作模式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85FAA7-3757-42F8-AD90-9E5D1692D97F}"/>
              </a:ext>
            </a:extLst>
          </p:cNvPr>
          <p:cNvSpPr txBox="1"/>
          <p:nvPr/>
        </p:nvSpPr>
        <p:spPr>
          <a:xfrm>
            <a:off x="468313" y="5949950"/>
            <a:ext cx="8135937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/>
              <a:t>方案二</a:t>
            </a:r>
          </a:p>
        </p:txBody>
      </p:sp>
      <p:sp>
        <p:nvSpPr>
          <p:cNvPr id="38915" name="矩形 2">
            <a:extLst>
              <a:ext uri="{FF2B5EF4-FFF2-40B4-BE49-F238E27FC236}">
                <a16:creationId xmlns:a16="http://schemas.microsoft.com/office/drawing/2014/main" id="{2C3896A9-863A-479A-A872-27ADE338A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49275"/>
            <a:ext cx="7775575" cy="544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public interface Command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execute();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LightOnCommand implements Command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Light m_light;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public LightOnCommand(Light aLight)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m_light = aLight;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execute()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m_light.on();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LightOffCommand implements Command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Light m_light;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public LightOffCommand(Light aLight)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m_light = aLight;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execute()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light.off();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1">
            <a:extLst>
              <a:ext uri="{FF2B5EF4-FFF2-40B4-BE49-F238E27FC236}">
                <a16:creationId xmlns:a16="http://schemas.microsoft.com/office/drawing/2014/main" id="{39F00476-F0D8-4F32-9FC6-04B716FAD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8353425" cy="581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RemoteControl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Command[] m_onCommands;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Command[] m_offCommands;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public RemoteControl()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m_onCommands = new Command[7];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m_offCommands = new Command[7];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Command noCommand = new NoCommand();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for (int i = 0; i &lt; 7; i++)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m_onCommands[i] = noCommand;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offCommands[i] = noCommand;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setCommand(int slot, Command aonCommand, Command aoffCommand)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m_onCommands[slot] = aonCommand;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m_offCommands[slot] = aoffCommand;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onButtonWasPushed(int slot)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m_onCommands[slot].execute();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offButtonWasPushed(int slot)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m_offCommands[slot].execute();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05C19-FCA3-4651-BDEA-D6A5F9706BC5}"/>
              </a:ext>
            </a:extLst>
          </p:cNvPr>
          <p:cNvSpPr txBox="1"/>
          <p:nvPr/>
        </p:nvSpPr>
        <p:spPr>
          <a:xfrm>
            <a:off x="5148263" y="5661025"/>
            <a:ext cx="3005137" cy="3698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思考</a:t>
            </a:r>
            <a:r>
              <a:rPr lang="zh-CN" altLang="en-US"/>
              <a:t>：</a:t>
            </a:r>
            <a:r>
              <a:rPr lang="en-US" altLang="zh-CN" dirty="0"/>
              <a:t>undo</a:t>
            </a:r>
            <a:r>
              <a:rPr lang="zh-CN" altLang="en-US" dirty="0"/>
              <a:t>功能如何实现？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7124B-40AE-4332-8A21-C0ED8E78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设计模式示例分析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D650DA52-2C75-44F3-80FA-AF94626C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1169988"/>
          </a:xfrm>
        </p:spPr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06</a:t>
            </a:r>
          </a:p>
          <a:p>
            <a:pPr lvl="1"/>
            <a:r>
              <a:rPr lang="zh-CN" altLang="en-US"/>
              <a:t>共性操作的抽象。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544B0-96B0-42E9-8DF8-D10DF18C8A7D}"/>
              </a:ext>
            </a:extLst>
          </p:cNvPr>
          <p:cNvSpPr txBox="1"/>
          <p:nvPr/>
        </p:nvSpPr>
        <p:spPr>
          <a:xfrm>
            <a:off x="1403350" y="2205038"/>
            <a:ext cx="2520950" cy="25352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/>
              <a:t>咖啡冲泡法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————————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/>
              <a:t>把水煮沸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/>
              <a:t>用沸水冲泡咖啡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/>
              <a:t>把咖啡倒进杯子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/>
              <a:t>加糖和牛奶</a:t>
            </a:r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7A73C-8249-4DC7-9E82-DE01B02CD630}"/>
              </a:ext>
            </a:extLst>
          </p:cNvPr>
          <p:cNvSpPr txBox="1"/>
          <p:nvPr/>
        </p:nvSpPr>
        <p:spPr>
          <a:xfrm>
            <a:off x="5003800" y="2205038"/>
            <a:ext cx="2520950" cy="25352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茶冲泡法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————————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/>
              <a:t>把水煮沸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/>
              <a:t>用沸水浸泡茶叶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/>
              <a:t>把茶倒进杯子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/>
              <a:t>加柠檬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1">
            <a:extLst>
              <a:ext uri="{FF2B5EF4-FFF2-40B4-BE49-F238E27FC236}">
                <a16:creationId xmlns:a16="http://schemas.microsoft.com/office/drawing/2014/main" id="{16470828-F4EA-40B6-9387-0107331BA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1484313"/>
            <a:ext cx="403225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Coffee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void prepareRecipd()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boilWater();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brewCoffeeGrinds();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pourInCup();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addSugarAndMilk();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public void boilWater();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public void brewCoffeeGrinds();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public void pourInCup();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public void addSugarAndMilk();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987" name="矩形 2">
            <a:extLst>
              <a:ext uri="{FF2B5EF4-FFF2-40B4-BE49-F238E27FC236}">
                <a16:creationId xmlns:a16="http://schemas.microsoft.com/office/drawing/2014/main" id="{D1FC7AE3-E8AE-4478-A17C-D55AC40D0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1484313"/>
            <a:ext cx="38512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Tea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void prepareRecipd()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boilWater();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steepTeaBag();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pourInCup();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addLemon();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public void boilWater();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public void steepTeaBag();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public void pourInCup();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public void addLemon();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327AA-8D0B-4AD3-93C2-A9774157D3E4}"/>
              </a:ext>
            </a:extLst>
          </p:cNvPr>
          <p:cNvSpPr txBox="1"/>
          <p:nvPr/>
        </p:nvSpPr>
        <p:spPr>
          <a:xfrm>
            <a:off x="468313" y="5949950"/>
            <a:ext cx="8135937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/>
              <a:t>方案一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C6C87-4887-46BA-97FB-9AD83907E80B}"/>
              </a:ext>
            </a:extLst>
          </p:cNvPr>
          <p:cNvSpPr txBox="1"/>
          <p:nvPr/>
        </p:nvSpPr>
        <p:spPr>
          <a:xfrm>
            <a:off x="4211638" y="404813"/>
            <a:ext cx="4570412" cy="36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将明显的共性操作提取到基类中由子类共用</a:t>
            </a:r>
          </a:p>
        </p:txBody>
      </p:sp>
      <p:sp>
        <p:nvSpPr>
          <p:cNvPr id="43012" name="矩形 4">
            <a:extLst>
              <a:ext uri="{FF2B5EF4-FFF2-40B4-BE49-F238E27FC236}">
                <a16:creationId xmlns:a16="http://schemas.microsoft.com/office/drawing/2014/main" id="{9265AD92-401E-4694-98E0-A5EF5E805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4813"/>
            <a:ext cx="83534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caffeineBeverage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abstract void prepareRecipe()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void boilWater();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void pourInCup();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Tea extends CaffeineBeverage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prepareRecipe()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boilWater();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steepTeaBag();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pourInCup();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addLemon();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steepTeaBag(); // </a:t>
            </a:r>
            <a:r>
              <a:rPr lang="zh-CN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泡茶</a:t>
            </a:r>
          </a:p>
          <a:p>
            <a:pPr eaLnBrk="1" hangingPunct="1"/>
            <a:r>
              <a:rPr lang="zh-CN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public void addLemon();    // </a:t>
            </a:r>
            <a:r>
              <a:rPr lang="zh-CN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加柠檬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Coffee extends CaffeineBeverage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prepareRecipe()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boilWater();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brewCoffeeGrinds();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pourInCup();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addSugarAndMilk();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brewCoffeeGrinds(); // </a:t>
            </a:r>
            <a:r>
              <a:rPr lang="zh-CN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泡咖啡</a:t>
            </a:r>
          </a:p>
          <a:p>
            <a:pPr eaLnBrk="1" hangingPunct="1"/>
            <a:r>
              <a:rPr lang="zh-CN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public void addSugarAndMilk();  // </a:t>
            </a:r>
            <a:r>
              <a:rPr lang="zh-CN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加糖和奶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1">
            <a:extLst>
              <a:ext uri="{FF2B5EF4-FFF2-40B4-BE49-F238E27FC236}">
                <a16:creationId xmlns:a16="http://schemas.microsoft.com/office/drawing/2014/main" id="{6713D200-9BEE-48ED-A393-0FD92E8C0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4813"/>
            <a:ext cx="835342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caffeineBeverage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final void prepareRecipe()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boilWater();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brew();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pourInCup();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addComdiments();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abstract void brew();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abstract void addComdiments();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void boilWater();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void pourInCup();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Tea extends CaffeineBeverage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brew();          // </a:t>
            </a:r>
            <a:r>
              <a:rPr lang="zh-CN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泡茶</a:t>
            </a:r>
          </a:p>
          <a:p>
            <a:pPr eaLnBrk="1" hangingPunct="1"/>
            <a:r>
              <a:rPr lang="zh-CN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public void addComdiments(); // </a:t>
            </a:r>
            <a:r>
              <a:rPr lang="zh-CN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加柠檬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Coffee extends CaffeineBeverage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brew();          // </a:t>
            </a:r>
            <a:r>
              <a:rPr lang="zh-CN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泡咖啡</a:t>
            </a:r>
          </a:p>
          <a:p>
            <a:pPr eaLnBrk="1" hangingPunct="1"/>
            <a:r>
              <a:rPr lang="zh-CN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public void addComdiments(); // </a:t>
            </a:r>
            <a:r>
              <a:rPr lang="zh-CN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加糖和奶</a:t>
            </a: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56390-46EE-4E83-8042-6653D3D08EBF}"/>
              </a:ext>
            </a:extLst>
          </p:cNvPr>
          <p:cNvSpPr txBox="1"/>
          <p:nvPr/>
        </p:nvSpPr>
        <p:spPr>
          <a:xfrm>
            <a:off x="468313" y="5949950"/>
            <a:ext cx="8135937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/>
              <a:t>方案二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30C28-E8DD-4013-AACB-4114FFAA011E}"/>
              </a:ext>
            </a:extLst>
          </p:cNvPr>
          <p:cNvSpPr txBox="1"/>
          <p:nvPr/>
        </p:nvSpPr>
        <p:spPr>
          <a:xfrm>
            <a:off x="7019925" y="549275"/>
            <a:ext cx="1570038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抽象公共算法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3ACC3-E8B9-4E23-BD64-7C6871DBAE56}"/>
              </a:ext>
            </a:extLst>
          </p:cNvPr>
          <p:cNvSpPr txBox="1"/>
          <p:nvPr/>
        </p:nvSpPr>
        <p:spPr>
          <a:xfrm>
            <a:off x="5580063" y="4292600"/>
            <a:ext cx="3024187" cy="8731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/>
              <a:t>思考：如果茶里是不是要加柠檬是可选的，如何处理？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3B076-6B4D-434B-BFCB-099B9826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设计模式示例分析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B98B8C9C-B9B9-4400-8605-E9068967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1169988"/>
          </a:xfrm>
        </p:spPr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07</a:t>
            </a:r>
          </a:p>
          <a:p>
            <a:pPr lvl="1"/>
            <a:r>
              <a:rPr lang="zh-CN" altLang="en-US"/>
              <a:t>菜单系统的合并。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E55F5-834F-4B3C-817D-A56BBC081C7A}"/>
              </a:ext>
            </a:extLst>
          </p:cNvPr>
          <p:cNvSpPr txBox="1"/>
          <p:nvPr/>
        </p:nvSpPr>
        <p:spPr>
          <a:xfrm>
            <a:off x="1619250" y="1773238"/>
            <a:ext cx="5622925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O</a:t>
            </a:r>
            <a:r>
              <a:rPr lang="zh-CN" altLang="en-US" dirty="0"/>
              <a:t>餐厅和</a:t>
            </a:r>
            <a:r>
              <a:rPr lang="en-US" altLang="zh-CN" dirty="0"/>
              <a:t>O</a:t>
            </a:r>
            <a:r>
              <a:rPr lang="zh-CN" altLang="en-US" dirty="0"/>
              <a:t>煎饼屋合并后，原有的菜单系统需要整合。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8B5DFE-2204-41C1-95A6-EFA706827948}"/>
              </a:ext>
            </a:extLst>
          </p:cNvPr>
          <p:cNvSpPr/>
          <p:nvPr/>
        </p:nvSpPr>
        <p:spPr>
          <a:xfrm>
            <a:off x="468313" y="2349500"/>
            <a:ext cx="4572000" cy="2492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PancakeHouseMenu</a:t>
            </a:r>
            <a:endParaRPr lang="en-US" altLang="zh-CN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menuItems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PancakeHouseMenu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menuItems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("K&amp;B's Pancake Breakfast", "Pancakes with scrambled eggs, and toast", true, 2.99);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2936FD-65F4-40E0-994D-1EEF082417B9}"/>
              </a:ext>
            </a:extLst>
          </p:cNvPr>
          <p:cNvSpPr/>
          <p:nvPr/>
        </p:nvSpPr>
        <p:spPr>
          <a:xfrm>
            <a:off x="3995738" y="2781300"/>
            <a:ext cx="4572000" cy="2492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/>
              <a:t>public class </a:t>
            </a:r>
            <a:r>
              <a:rPr lang="en-US" altLang="zh-CN" sz="1200" dirty="0" err="1"/>
              <a:t>DinerMenu</a:t>
            </a:r>
            <a:endParaRPr lang="en-US" altLang="zh-CN" sz="1200" dirty="0"/>
          </a:p>
          <a:p>
            <a:pPr>
              <a:defRPr/>
            </a:pPr>
            <a:r>
              <a:rPr lang="en-US" altLang="zh-CN" sz="1200" dirty="0"/>
              <a:t>{</a:t>
            </a:r>
          </a:p>
          <a:p>
            <a:pPr>
              <a:defRPr/>
            </a:pPr>
            <a:r>
              <a:rPr lang="en-US" altLang="zh-CN" sz="1200" dirty="0"/>
              <a:t>    static final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MAX_ITEMS = 6;</a:t>
            </a:r>
          </a:p>
          <a:p>
            <a:pPr>
              <a:defRPr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numberOfItems</a:t>
            </a:r>
            <a:r>
              <a:rPr lang="en-US" altLang="zh-CN" sz="1200" dirty="0"/>
              <a:t> = 0;</a:t>
            </a:r>
          </a:p>
          <a:p>
            <a:pPr>
              <a:defRPr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MenuItem</a:t>
            </a:r>
            <a:r>
              <a:rPr lang="en-US" altLang="zh-CN" sz="1200" dirty="0"/>
              <a:t>[] </a:t>
            </a:r>
            <a:r>
              <a:rPr lang="en-US" altLang="zh-CN" sz="1200" dirty="0" err="1"/>
              <a:t>menuItems</a:t>
            </a:r>
            <a:r>
              <a:rPr lang="en-US" altLang="zh-CN" sz="1200" dirty="0"/>
              <a:t>;</a:t>
            </a:r>
          </a:p>
          <a:p>
            <a:pPr>
              <a:defRPr/>
            </a:pPr>
            <a:r>
              <a:rPr lang="en-US" altLang="zh-CN" sz="1200" dirty="0"/>
              <a:t>    public </a:t>
            </a:r>
            <a:r>
              <a:rPr lang="en-US" altLang="zh-CN" sz="1200" dirty="0" err="1"/>
              <a:t>DinerMenu</a:t>
            </a:r>
            <a:r>
              <a:rPr lang="en-US" altLang="zh-CN" sz="1200" dirty="0"/>
              <a:t>()</a:t>
            </a:r>
          </a:p>
          <a:p>
            <a:pPr>
              <a:defRPr/>
            </a:pPr>
            <a:r>
              <a:rPr lang="en-US" altLang="zh-CN" sz="1200" dirty="0"/>
              <a:t>    {</a:t>
            </a:r>
          </a:p>
          <a:p>
            <a:pPr>
              <a:defRPr/>
            </a:pPr>
            <a:r>
              <a:rPr lang="en-US" altLang="zh-CN" sz="1200" dirty="0"/>
              <a:t>        </a:t>
            </a:r>
            <a:r>
              <a:rPr lang="en-US" altLang="zh-CN" sz="1200" dirty="0" err="1"/>
              <a:t>menuItems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MenuItem</a:t>
            </a:r>
            <a:r>
              <a:rPr lang="en-US" altLang="zh-CN" sz="1200" dirty="0"/>
              <a:t>[MAX_ITEMS];</a:t>
            </a:r>
          </a:p>
          <a:p>
            <a:pPr>
              <a:defRPr/>
            </a:pPr>
            <a:r>
              <a:rPr lang="en-US" altLang="zh-CN" sz="1200" dirty="0"/>
              <a:t>        </a:t>
            </a:r>
            <a:r>
              <a:rPr lang="en-US" altLang="zh-CN" sz="1200" dirty="0" err="1"/>
              <a:t>addItem</a:t>
            </a:r>
            <a:r>
              <a:rPr lang="en-US" altLang="zh-CN" sz="1200" dirty="0"/>
              <a:t>("Vegetarian BLT", "(</a:t>
            </a:r>
            <a:r>
              <a:rPr lang="en-US" altLang="zh-CN" sz="1200" dirty="0" err="1"/>
              <a:t>Fakin</a:t>
            </a:r>
            <a:r>
              <a:rPr lang="en-US" altLang="zh-CN" sz="1200" dirty="0"/>
              <a:t>') Bacon with lettuce &amp; tomato on whole wheat", true, 2.99);</a:t>
            </a:r>
          </a:p>
          <a:p>
            <a:pPr>
              <a:defRPr/>
            </a:pPr>
            <a:r>
              <a:rPr lang="en-US" altLang="zh-CN" sz="1200" dirty="0"/>
              <a:t>        ...</a:t>
            </a:r>
          </a:p>
          <a:p>
            <a:pPr>
              <a:defRPr/>
            </a:pPr>
            <a:r>
              <a:rPr lang="en-US" altLang="zh-CN" sz="1200" dirty="0"/>
              <a:t>    }</a:t>
            </a:r>
          </a:p>
          <a:p>
            <a:pPr>
              <a:defRPr/>
            </a:pPr>
            <a:r>
              <a:rPr lang="en-US" altLang="zh-CN" sz="1200" dirty="0"/>
              <a:t>    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>
            <a:extLst>
              <a:ext uri="{FF2B5EF4-FFF2-40B4-BE49-F238E27FC236}">
                <a16:creationId xmlns:a16="http://schemas.microsoft.com/office/drawing/2014/main" id="{B631C241-85CB-4390-8EE4-2C1FAD0D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500063"/>
            <a:ext cx="4500563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#include &lt;iostream&gt;</a:t>
            </a:r>
          </a:p>
          <a:p>
            <a:pPr eaLnBrk="1" hangingPunct="1"/>
            <a:r>
              <a:rPr lang="en-US" altLang="zh-CN" sz="1400"/>
              <a:t>#include &lt;string&gt;</a:t>
            </a:r>
          </a:p>
          <a:p>
            <a:pPr eaLnBrk="1" hangingPunct="1"/>
            <a:r>
              <a:rPr lang="en-US" altLang="zh-CN" sz="1400"/>
              <a:t>using namespace std;</a:t>
            </a:r>
          </a:p>
          <a:p>
            <a:pPr eaLnBrk="1" hangingPunct="1"/>
            <a:endParaRPr lang="en-US" altLang="zh-CN" sz="1400"/>
          </a:p>
          <a:p>
            <a:pPr eaLnBrk="1" hangingPunct="1"/>
            <a:r>
              <a:rPr lang="en-US" altLang="zh-CN" sz="1400"/>
              <a:t>int main()</a:t>
            </a:r>
          </a:p>
          <a:p>
            <a:pPr eaLnBrk="1" hangingPunct="1"/>
            <a:r>
              <a:rPr lang="en-US" altLang="zh-CN" sz="1400"/>
              <a:t>{</a:t>
            </a:r>
          </a:p>
          <a:p>
            <a:pPr eaLnBrk="1" hangingPunct="1"/>
            <a:r>
              <a:rPr lang="en-US" altLang="zh-CN" sz="1400"/>
              <a:t>    try</a:t>
            </a:r>
          </a:p>
          <a:p>
            <a:pPr eaLnBrk="1" hangingPunct="1"/>
            <a:r>
              <a:rPr lang="en-US" altLang="zh-CN" sz="1400"/>
              <a:t>    {</a:t>
            </a:r>
          </a:p>
          <a:p>
            <a:pPr eaLnBrk="1" hangingPunct="1"/>
            <a:r>
              <a:rPr lang="en-US" altLang="zh-CN" sz="1400"/>
              <a:t>        double fData1;</a:t>
            </a:r>
          </a:p>
          <a:p>
            <a:pPr eaLnBrk="1" hangingPunct="1"/>
            <a:r>
              <a:rPr lang="en-US" altLang="zh-CN" sz="1400"/>
              <a:t>        string sOp;</a:t>
            </a:r>
          </a:p>
          <a:p>
            <a:pPr eaLnBrk="1" hangingPunct="1"/>
            <a:r>
              <a:rPr lang="en-US" altLang="zh-CN" sz="1400"/>
              <a:t>        double fData2;</a:t>
            </a:r>
          </a:p>
          <a:p>
            <a:pPr eaLnBrk="1" hangingPunct="1"/>
            <a:r>
              <a:rPr lang="en-US" altLang="zh-CN" sz="1400"/>
              <a:t>        cout &lt;&lt; "</a:t>
            </a:r>
            <a:r>
              <a:rPr lang="zh-CN" altLang="en-US" sz="1400"/>
              <a:t>请输入数字 运算符 数字：</a:t>
            </a:r>
            <a:r>
              <a:rPr lang="en-US" altLang="zh-CN" sz="1400"/>
              <a:t>";</a:t>
            </a:r>
          </a:p>
          <a:p>
            <a:pPr eaLnBrk="1" hangingPunct="1"/>
            <a:r>
              <a:rPr lang="en-US" altLang="zh-CN" sz="1400"/>
              <a:t>        cin &gt;&gt; fData1 &gt;&gt; sOp &gt;&gt; fData2;</a:t>
            </a:r>
          </a:p>
          <a:p>
            <a:pPr eaLnBrk="1" hangingPunct="1"/>
            <a:endParaRPr lang="en-US" altLang="zh-CN" sz="1400"/>
          </a:p>
          <a:p>
            <a:pPr eaLnBrk="1" hangingPunct="1"/>
            <a:r>
              <a:rPr lang="en-US" altLang="zh-CN" sz="1400"/>
              <a:t>        double fResult;</a:t>
            </a:r>
          </a:p>
          <a:p>
            <a:pPr eaLnBrk="1" hangingPunct="1"/>
            <a:r>
              <a:rPr lang="en-US" altLang="zh-CN" sz="1400"/>
              <a:t>        if (sOp == "+")</a:t>
            </a:r>
          </a:p>
          <a:p>
            <a:pPr eaLnBrk="1" hangingPunct="1"/>
            <a:r>
              <a:rPr lang="en-US" altLang="zh-CN" sz="1400"/>
              <a:t>            fResult = fData1 + fData2;</a:t>
            </a:r>
          </a:p>
          <a:p>
            <a:pPr eaLnBrk="1" hangingPunct="1"/>
            <a:r>
              <a:rPr lang="en-US" altLang="zh-CN" sz="1400"/>
              <a:t>        else if (sOp == "-")</a:t>
            </a:r>
          </a:p>
          <a:p>
            <a:pPr eaLnBrk="1" hangingPunct="1"/>
            <a:r>
              <a:rPr lang="en-US" altLang="zh-CN" sz="1400"/>
              <a:t>            fResult = fData1 - fData2;</a:t>
            </a:r>
          </a:p>
          <a:p>
            <a:pPr eaLnBrk="1" hangingPunct="1"/>
            <a:r>
              <a:rPr lang="en-US" altLang="zh-CN" sz="1400"/>
              <a:t>        else if (sOp == "*")</a:t>
            </a:r>
          </a:p>
          <a:p>
            <a:pPr eaLnBrk="1" hangingPunct="1"/>
            <a:r>
              <a:rPr lang="en-US" altLang="zh-CN" sz="1400"/>
              <a:t>            fResult = fData1 * fData2;</a:t>
            </a:r>
          </a:p>
          <a:p>
            <a:pPr eaLnBrk="1" hangingPunct="1"/>
            <a:r>
              <a:rPr lang="en-US" altLang="zh-CN" sz="1400"/>
              <a:t>        else if (sOp == "/")</a:t>
            </a:r>
          </a:p>
          <a:p>
            <a:pPr eaLnBrk="1" hangingPunct="1"/>
            <a:r>
              <a:rPr lang="en-US" altLang="zh-CN" sz="1400"/>
              <a:t>        {</a:t>
            </a:r>
          </a:p>
          <a:p>
            <a:pPr eaLnBrk="1" hangingPunct="1"/>
            <a:r>
              <a:rPr lang="en-US" altLang="zh-CN" sz="1400"/>
              <a:t>            if (fData2==0.) throw string("</a:t>
            </a:r>
            <a:r>
              <a:rPr lang="zh-CN" altLang="en-US" sz="1400"/>
              <a:t>除数不能为零！</a:t>
            </a:r>
            <a:r>
              <a:rPr lang="en-US" altLang="zh-CN" sz="1400"/>
              <a:t>");</a:t>
            </a:r>
          </a:p>
          <a:p>
            <a:pPr eaLnBrk="1" hangingPunct="1"/>
            <a:r>
              <a:rPr lang="en-US" altLang="zh-CN" sz="1400"/>
              <a:t>            fResult = fData1 / fData2;</a:t>
            </a:r>
          </a:p>
          <a:p>
            <a:pPr eaLnBrk="1" hangingPunct="1"/>
            <a:r>
              <a:rPr lang="en-US" altLang="zh-CN" sz="1400"/>
              <a:t>        }</a:t>
            </a:r>
          </a:p>
        </p:txBody>
      </p:sp>
      <p:sp>
        <p:nvSpPr>
          <p:cNvPr id="9219" name="矩形 2">
            <a:extLst>
              <a:ext uri="{FF2B5EF4-FFF2-40B4-BE49-F238E27FC236}">
                <a16:creationId xmlns:a16="http://schemas.microsoft.com/office/drawing/2014/main" id="{83135147-A0D1-4E51-91EC-C92746886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500063"/>
            <a:ext cx="38576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        else</a:t>
            </a:r>
          </a:p>
          <a:p>
            <a:pPr eaLnBrk="1" hangingPunct="1"/>
            <a:r>
              <a:rPr lang="en-US" altLang="zh-CN" sz="1400"/>
              <a:t>            throw string("</a:t>
            </a:r>
            <a:r>
              <a:rPr lang="zh-CN" altLang="en-US" sz="1400"/>
              <a:t>不可识别的运算符！</a:t>
            </a:r>
            <a:r>
              <a:rPr lang="en-US" altLang="zh-CN" sz="1400"/>
              <a:t>");</a:t>
            </a:r>
          </a:p>
          <a:p>
            <a:pPr eaLnBrk="1" hangingPunct="1"/>
            <a:endParaRPr lang="en-US" altLang="zh-CN" sz="1400"/>
          </a:p>
          <a:p>
            <a:pPr eaLnBrk="1" hangingPunct="1"/>
            <a:r>
              <a:rPr lang="en-US" altLang="zh-CN" sz="1400"/>
              <a:t>        cout &lt;&lt; "</a:t>
            </a:r>
            <a:r>
              <a:rPr lang="zh-CN" altLang="en-US" sz="1400"/>
              <a:t>结果：</a:t>
            </a:r>
            <a:r>
              <a:rPr lang="en-US" altLang="zh-CN" sz="1400"/>
              <a:t>" &lt;&lt; fResult &lt;&lt; endl;</a:t>
            </a:r>
          </a:p>
          <a:p>
            <a:pPr eaLnBrk="1" hangingPunct="1"/>
            <a:r>
              <a:rPr lang="en-US" altLang="zh-CN" sz="1400"/>
              <a:t>    }</a:t>
            </a:r>
          </a:p>
          <a:p>
            <a:pPr eaLnBrk="1" hangingPunct="1"/>
            <a:r>
              <a:rPr lang="en-US" altLang="zh-CN" sz="1400"/>
              <a:t>    catch (string sInfo)</a:t>
            </a:r>
          </a:p>
          <a:p>
            <a:pPr eaLnBrk="1" hangingPunct="1"/>
            <a:r>
              <a:rPr lang="en-US" altLang="zh-CN" sz="1400"/>
              <a:t>    {</a:t>
            </a:r>
          </a:p>
          <a:p>
            <a:pPr eaLnBrk="1" hangingPunct="1"/>
            <a:r>
              <a:rPr lang="en-US" altLang="zh-CN" sz="1400"/>
              <a:t>        cout &lt;&lt; sInfo &lt;&lt; endl;</a:t>
            </a:r>
          </a:p>
          <a:p>
            <a:pPr eaLnBrk="1" hangingPunct="1"/>
            <a:r>
              <a:rPr lang="en-US" altLang="zh-CN" sz="1400"/>
              <a:t>    }</a:t>
            </a:r>
          </a:p>
          <a:p>
            <a:pPr eaLnBrk="1" hangingPunct="1"/>
            <a:r>
              <a:rPr lang="en-US" altLang="zh-CN" sz="1400"/>
              <a:t>    catch(...)</a:t>
            </a:r>
          </a:p>
          <a:p>
            <a:pPr eaLnBrk="1" hangingPunct="1"/>
            <a:r>
              <a:rPr lang="en-US" altLang="zh-CN" sz="1400"/>
              <a:t>    {</a:t>
            </a:r>
          </a:p>
          <a:p>
            <a:pPr eaLnBrk="1" hangingPunct="1"/>
            <a:r>
              <a:rPr lang="en-US" altLang="zh-CN" sz="1400"/>
              <a:t>        cout &lt;&lt; "</a:t>
            </a:r>
            <a:r>
              <a:rPr lang="zh-CN" altLang="en-US" sz="1400"/>
              <a:t>发生错误！</a:t>
            </a:r>
            <a:r>
              <a:rPr lang="en-US" altLang="zh-CN" sz="1400"/>
              <a:t>" &lt;&lt; endl;</a:t>
            </a:r>
          </a:p>
          <a:p>
            <a:pPr eaLnBrk="1" hangingPunct="1"/>
            <a:r>
              <a:rPr lang="en-US" altLang="zh-CN" sz="1400"/>
              <a:t>    }</a:t>
            </a:r>
          </a:p>
          <a:p>
            <a:pPr eaLnBrk="1" hangingPunct="1"/>
            <a:r>
              <a:rPr lang="en-US" altLang="zh-CN" sz="1400"/>
              <a:t>    return 1;</a:t>
            </a:r>
          </a:p>
          <a:p>
            <a:pPr eaLnBrk="1" hangingPunct="1"/>
            <a:r>
              <a:rPr lang="en-US" altLang="zh-CN" sz="14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60527-5417-4721-9B36-589698166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4357688"/>
            <a:ext cx="2492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如何复用？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1">
            <a:extLst>
              <a:ext uri="{FF2B5EF4-FFF2-40B4-BE49-F238E27FC236}">
                <a16:creationId xmlns:a16="http://schemas.microsoft.com/office/drawing/2014/main" id="{8BCA9FE9-4FCA-4B01-9713-3267B1449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83534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 printMenu()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PancakeHouseMenu pancakeHouseMenu = new PancakeHouseMenu();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ArrayList breakfastItems = pancakeHouseMenu.getMenuItems();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DinerMenu dinerMenu = new DinerMenu();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MenuItem[] lunchItems = dinerMenu.getMenuItems();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for (int i=0; i&lt;breakfastItems.size(); i++)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MenuItem menuItem = (MenuItem)breakfastItems.get(i);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Print(menuItem);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for (int i=0; i&lt;lunchItems.length; i++)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MenuItem menuItem = lunchItems[i];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Print(menuItem);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AC83E-0A22-4D12-A080-7DE2666C8FAA}"/>
              </a:ext>
            </a:extLst>
          </p:cNvPr>
          <p:cNvSpPr txBox="1"/>
          <p:nvPr/>
        </p:nvSpPr>
        <p:spPr>
          <a:xfrm>
            <a:off x="468313" y="692150"/>
            <a:ext cx="5954712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以打印菜单为例，考虑如何操作这两套不同实现的菜单。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3B340-4B20-40BE-BAD1-42CC52C1919A}"/>
              </a:ext>
            </a:extLst>
          </p:cNvPr>
          <p:cNvSpPr txBox="1"/>
          <p:nvPr/>
        </p:nvSpPr>
        <p:spPr>
          <a:xfrm>
            <a:off x="468313" y="5949950"/>
            <a:ext cx="8135937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/>
              <a:t>方案一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D3E535-DA17-4CB0-BAC9-A195ACD8EF7D}"/>
              </a:ext>
            </a:extLst>
          </p:cNvPr>
          <p:cNvSpPr txBox="1"/>
          <p:nvPr/>
        </p:nvSpPr>
        <p:spPr>
          <a:xfrm>
            <a:off x="468313" y="5949950"/>
            <a:ext cx="8135937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/>
              <a:t>方案二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DF3B8-0909-4CEA-8EE0-6AB89E0C982C}"/>
              </a:ext>
            </a:extLst>
          </p:cNvPr>
          <p:cNvSpPr txBox="1"/>
          <p:nvPr/>
        </p:nvSpPr>
        <p:spPr>
          <a:xfrm>
            <a:off x="468313" y="692150"/>
            <a:ext cx="2030412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抽象操作中的共性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654736-14B9-44DE-8F19-6E7E2AF800D5}"/>
              </a:ext>
            </a:extLst>
          </p:cNvPr>
          <p:cNvSpPr/>
          <p:nvPr/>
        </p:nvSpPr>
        <p:spPr>
          <a:xfrm>
            <a:off x="539750" y="1268413"/>
            <a:ext cx="4572000" cy="14779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Iterator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Object next();</a:t>
            </a:r>
          </a:p>
          <a:p>
            <a:pPr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102E98-6CF4-4A7C-A459-4A3B7B3C25DD}"/>
              </a:ext>
            </a:extLst>
          </p:cNvPr>
          <p:cNvSpPr/>
          <p:nvPr/>
        </p:nvSpPr>
        <p:spPr>
          <a:xfrm>
            <a:off x="1331913" y="1412875"/>
            <a:ext cx="6173787" cy="4340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DinerMenuIterator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Iterator</a:t>
            </a:r>
            <a:endParaRPr lang="en-US" altLang="zh-CN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MenuItem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m_items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position = 0;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DinerMenuIterator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MenuItem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aItems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m_items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aItems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    position = 0;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public Object next()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MenuItem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menuItem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= items[position];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    position++;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menuItem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    if (position &gt;=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items.length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m_items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[position]==null)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        return false;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        return true;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09B158-FA79-4C55-B3EE-4821E075170C}"/>
              </a:ext>
            </a:extLst>
          </p:cNvPr>
          <p:cNvSpPr/>
          <p:nvPr/>
        </p:nvSpPr>
        <p:spPr>
          <a:xfrm>
            <a:off x="2555875" y="3716338"/>
            <a:ext cx="6119813" cy="1816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DinerMenu</a:t>
            </a:r>
            <a:endParaRPr lang="en-US" altLang="zh-CN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createIterator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return new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DinerMenuIterator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menuItems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1">
            <a:extLst>
              <a:ext uri="{FF2B5EF4-FFF2-40B4-BE49-F238E27FC236}">
                <a16:creationId xmlns:a16="http://schemas.microsoft.com/office/drawing/2014/main" id="{AA04DFB3-8688-4493-ABF4-A9225E3AE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8353425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Waitress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PancakeHouseMenu pancakeHouseMenu;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DinerMenu dinerMenu;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public Waitress(PancakeHouseMenu apancakeHouseMenu, DinerMenu adinerMenu)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pancakeHouseMenu = apancakeHouseMenu;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dinerMenu = adinerMenu;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public void PrintMenu()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PrintMenu(pancakeHouseMenu.createIterator());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PrintMenu(dinerMenu.createIterator());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public void printMenu(Iterator aIterator)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while (aIterator.hasNext())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MenuItem menuItem = (MenuItem)aIterator.next();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Print(menuItem);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2DDBF7-46A5-47C4-8667-3CD418A1EDCE}"/>
              </a:ext>
            </a:extLst>
          </p:cNvPr>
          <p:cNvSpPr txBox="1"/>
          <p:nvPr/>
        </p:nvSpPr>
        <p:spPr>
          <a:xfrm>
            <a:off x="468313" y="620713"/>
            <a:ext cx="3184525" cy="369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整合两个菜单系统之后的示例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4A42D-B8BE-4FCF-B7C2-3F26D51C1E4D}"/>
              </a:ext>
            </a:extLst>
          </p:cNvPr>
          <p:cNvSpPr txBox="1"/>
          <p:nvPr/>
        </p:nvSpPr>
        <p:spPr>
          <a:xfrm>
            <a:off x="3995738" y="5876925"/>
            <a:ext cx="4570412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思考：如果再引入新的菜单系统如何处理？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3D501-A556-4824-8327-93053629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设计模式示例分析</a:t>
            </a: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610EE34E-898E-4A9C-BF86-BE521AF8C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1098550"/>
          </a:xfrm>
        </p:spPr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08</a:t>
            </a:r>
          </a:p>
          <a:p>
            <a:pPr lvl="1"/>
            <a:r>
              <a:rPr lang="zh-CN" altLang="en-US" sz="2000"/>
              <a:t>在上例菜单系统中，如果需要增加二级菜单，如何处理？</a:t>
            </a:r>
          </a:p>
        </p:txBody>
      </p:sp>
      <p:pic>
        <p:nvPicPr>
          <p:cNvPr id="49156" name="Picture 2">
            <a:extLst>
              <a:ext uri="{FF2B5EF4-FFF2-40B4-BE49-F238E27FC236}">
                <a16:creationId xmlns:a16="http://schemas.microsoft.com/office/drawing/2014/main" id="{9CAF6323-3F8D-41E3-B05A-B38CA1E92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484313"/>
            <a:ext cx="4895850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>
            <a:extLst>
              <a:ext uri="{FF2B5EF4-FFF2-40B4-BE49-F238E27FC236}">
                <a16:creationId xmlns:a16="http://schemas.microsoft.com/office/drawing/2014/main" id="{1B88B3C1-3E13-4473-88BE-D2473A32F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04813"/>
            <a:ext cx="6480175" cy="602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B8680F7-5260-4387-BA66-2E4CC92566FE}"/>
              </a:ext>
            </a:extLst>
          </p:cNvPr>
          <p:cNvSpPr/>
          <p:nvPr/>
        </p:nvSpPr>
        <p:spPr>
          <a:xfrm>
            <a:off x="428625" y="428625"/>
            <a:ext cx="5786438" cy="452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double Calc(double fData1, string </a:t>
            </a:r>
            <a:r>
              <a:rPr lang="en-US" altLang="zh-CN" sz="1600" dirty="0" err="1">
                <a:latin typeface="Arial" charset="0"/>
                <a:ea typeface="宋体" charset="-122"/>
              </a:rPr>
              <a:t>sOp</a:t>
            </a:r>
            <a:r>
              <a:rPr lang="en-US" altLang="zh-CN" sz="1600" dirty="0">
                <a:latin typeface="Arial" charset="0"/>
                <a:ea typeface="宋体" charset="-122"/>
              </a:rPr>
              <a:t>, double fData2)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double </a:t>
            </a:r>
            <a:r>
              <a:rPr lang="en-US" altLang="zh-CN" sz="1600" dirty="0" err="1">
                <a:latin typeface="Arial" charset="0"/>
                <a:ea typeface="宋体" charset="-122"/>
              </a:rPr>
              <a:t>fResult</a:t>
            </a:r>
            <a:r>
              <a:rPr lang="en-US" altLang="zh-CN" sz="1600" dirty="0">
                <a:latin typeface="Arial" charset="0"/>
                <a:ea typeface="宋体" charset="-122"/>
              </a:rPr>
              <a:t>;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if (</a:t>
            </a:r>
            <a:r>
              <a:rPr lang="en-US" altLang="zh-CN" sz="1600" dirty="0" err="1">
                <a:latin typeface="Arial" charset="0"/>
                <a:ea typeface="宋体" charset="-122"/>
              </a:rPr>
              <a:t>sOp</a:t>
            </a:r>
            <a:r>
              <a:rPr lang="en-US" altLang="zh-CN" sz="1600" dirty="0">
                <a:latin typeface="Arial" charset="0"/>
                <a:ea typeface="宋体" charset="-122"/>
              </a:rPr>
              <a:t> == "+")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    </a:t>
            </a:r>
            <a:r>
              <a:rPr lang="en-US" altLang="zh-CN" sz="1600" dirty="0" err="1">
                <a:latin typeface="Arial" charset="0"/>
                <a:ea typeface="宋体" charset="-122"/>
              </a:rPr>
              <a:t>fResult</a:t>
            </a:r>
            <a:r>
              <a:rPr lang="en-US" altLang="zh-CN" sz="1600" dirty="0">
                <a:latin typeface="Arial" charset="0"/>
                <a:ea typeface="宋体" charset="-122"/>
              </a:rPr>
              <a:t> = fData1 + fData2;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else if (</a:t>
            </a:r>
            <a:r>
              <a:rPr lang="en-US" altLang="zh-CN" sz="1600" dirty="0" err="1">
                <a:latin typeface="Arial" charset="0"/>
                <a:ea typeface="宋体" charset="-122"/>
              </a:rPr>
              <a:t>sOp</a:t>
            </a:r>
            <a:r>
              <a:rPr lang="en-US" altLang="zh-CN" sz="1600" dirty="0">
                <a:latin typeface="Arial" charset="0"/>
                <a:ea typeface="宋体" charset="-122"/>
              </a:rPr>
              <a:t> == "-")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    </a:t>
            </a:r>
            <a:r>
              <a:rPr lang="en-US" altLang="zh-CN" sz="1600" dirty="0" err="1">
                <a:latin typeface="Arial" charset="0"/>
                <a:ea typeface="宋体" charset="-122"/>
              </a:rPr>
              <a:t>fResult</a:t>
            </a:r>
            <a:r>
              <a:rPr lang="en-US" altLang="zh-CN" sz="1600" dirty="0">
                <a:latin typeface="Arial" charset="0"/>
                <a:ea typeface="宋体" charset="-122"/>
              </a:rPr>
              <a:t> = fData1 - fData2;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else if (</a:t>
            </a:r>
            <a:r>
              <a:rPr lang="en-US" altLang="zh-CN" sz="1600" dirty="0" err="1">
                <a:latin typeface="Arial" charset="0"/>
                <a:ea typeface="宋体" charset="-122"/>
              </a:rPr>
              <a:t>sOp</a:t>
            </a:r>
            <a:r>
              <a:rPr lang="en-US" altLang="zh-CN" sz="1600" dirty="0">
                <a:latin typeface="Arial" charset="0"/>
                <a:ea typeface="宋体" charset="-122"/>
              </a:rPr>
              <a:t> == "*")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    </a:t>
            </a:r>
            <a:r>
              <a:rPr lang="en-US" altLang="zh-CN" sz="1600" dirty="0" err="1">
                <a:latin typeface="Arial" charset="0"/>
                <a:ea typeface="宋体" charset="-122"/>
              </a:rPr>
              <a:t>fResult</a:t>
            </a:r>
            <a:r>
              <a:rPr lang="en-US" altLang="zh-CN" sz="1600" dirty="0">
                <a:latin typeface="Arial" charset="0"/>
                <a:ea typeface="宋体" charset="-122"/>
              </a:rPr>
              <a:t> = fData1 * fData2;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else if (</a:t>
            </a:r>
            <a:r>
              <a:rPr lang="en-US" altLang="zh-CN" sz="1600" dirty="0" err="1">
                <a:latin typeface="Arial" charset="0"/>
                <a:ea typeface="宋体" charset="-122"/>
              </a:rPr>
              <a:t>sOp</a:t>
            </a:r>
            <a:r>
              <a:rPr lang="en-US" altLang="zh-CN" sz="1600" dirty="0">
                <a:latin typeface="Arial" charset="0"/>
                <a:ea typeface="宋体" charset="-122"/>
              </a:rPr>
              <a:t> == "/")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    if (fData2==0.) throw string("</a:t>
            </a:r>
            <a:r>
              <a:rPr lang="zh-CN" altLang="en-US" sz="1600" dirty="0">
                <a:latin typeface="Arial" charset="0"/>
                <a:ea typeface="宋体" charset="-122"/>
              </a:rPr>
              <a:t>除数不能为零！</a:t>
            </a:r>
            <a:r>
              <a:rPr lang="en-US" altLang="zh-CN" sz="1600" dirty="0">
                <a:latin typeface="Arial" charset="0"/>
                <a:ea typeface="宋体" charset="-122"/>
              </a:rPr>
              <a:t>");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    </a:t>
            </a:r>
            <a:r>
              <a:rPr lang="en-US" altLang="zh-CN" sz="1600" dirty="0" err="1">
                <a:latin typeface="Arial" charset="0"/>
                <a:ea typeface="宋体" charset="-122"/>
              </a:rPr>
              <a:t>fResult</a:t>
            </a:r>
            <a:r>
              <a:rPr lang="en-US" altLang="zh-CN" sz="1600" dirty="0">
                <a:latin typeface="Arial" charset="0"/>
                <a:ea typeface="宋体" charset="-122"/>
              </a:rPr>
              <a:t> = fData1 / fData2;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else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    throw string("</a:t>
            </a:r>
            <a:r>
              <a:rPr lang="zh-CN" altLang="en-US" sz="1600" dirty="0">
                <a:latin typeface="Arial" charset="0"/>
                <a:ea typeface="宋体" charset="-122"/>
              </a:rPr>
              <a:t>不可识别的运算符！</a:t>
            </a:r>
            <a:r>
              <a:rPr lang="en-US" altLang="zh-CN" sz="1600" dirty="0">
                <a:latin typeface="Arial" charset="0"/>
                <a:ea typeface="宋体" charset="-122"/>
              </a:rPr>
              <a:t>");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return </a:t>
            </a:r>
            <a:r>
              <a:rPr lang="en-US" altLang="zh-CN" sz="1600" dirty="0" err="1">
                <a:latin typeface="Arial" charset="0"/>
                <a:ea typeface="宋体" charset="-122"/>
              </a:rPr>
              <a:t>fResult</a:t>
            </a:r>
            <a:r>
              <a:rPr lang="en-US" altLang="zh-CN" sz="1600" dirty="0">
                <a:latin typeface="Arial" charset="0"/>
                <a:ea typeface="宋体" charset="-122"/>
              </a:rPr>
              <a:t>;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D20340-FC27-4DB5-84EA-1FA90F9C54E7}"/>
              </a:ext>
            </a:extLst>
          </p:cNvPr>
          <p:cNvSpPr/>
          <p:nvPr/>
        </p:nvSpPr>
        <p:spPr>
          <a:xfrm>
            <a:off x="2286000" y="857250"/>
            <a:ext cx="6429375" cy="5508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 err="1">
                <a:latin typeface="Arial" charset="0"/>
                <a:ea typeface="宋体" charset="-122"/>
              </a:rPr>
              <a:t>int</a:t>
            </a:r>
            <a:r>
              <a:rPr lang="en-US" altLang="zh-CN" sz="1600" dirty="0">
                <a:latin typeface="Arial" charset="0"/>
                <a:ea typeface="宋体" charset="-122"/>
              </a:rPr>
              <a:t> main()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try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    double fData1;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    string </a:t>
            </a:r>
            <a:r>
              <a:rPr lang="en-US" altLang="zh-CN" sz="1600" dirty="0" err="1">
                <a:latin typeface="Arial" charset="0"/>
                <a:ea typeface="宋体" charset="-122"/>
              </a:rPr>
              <a:t>sOp</a:t>
            </a:r>
            <a:r>
              <a:rPr lang="en-US" altLang="zh-CN" sz="1600" dirty="0">
                <a:latin typeface="Arial" charset="0"/>
                <a:ea typeface="宋体" charset="-122"/>
              </a:rPr>
              <a:t>;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    double fData2;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    </a:t>
            </a:r>
            <a:r>
              <a:rPr lang="en-US" altLang="zh-CN" sz="1600" dirty="0" err="1">
                <a:latin typeface="Arial" charset="0"/>
                <a:ea typeface="宋体" charset="-122"/>
              </a:rPr>
              <a:t>cout</a:t>
            </a:r>
            <a:r>
              <a:rPr lang="en-US" altLang="zh-CN" sz="1600" dirty="0">
                <a:latin typeface="Arial" charset="0"/>
                <a:ea typeface="宋体" charset="-122"/>
              </a:rPr>
              <a:t> &lt;&lt; "</a:t>
            </a:r>
            <a:r>
              <a:rPr lang="zh-CN" altLang="en-US" sz="1600" dirty="0">
                <a:latin typeface="Arial" charset="0"/>
                <a:ea typeface="宋体" charset="-122"/>
              </a:rPr>
              <a:t>请输入数字 运算符 数字：</a:t>
            </a:r>
            <a:r>
              <a:rPr lang="en-US" altLang="zh-CN" sz="1600" dirty="0">
                <a:latin typeface="Arial" charset="0"/>
                <a:ea typeface="宋体" charset="-122"/>
              </a:rPr>
              <a:t>";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    </a:t>
            </a:r>
            <a:r>
              <a:rPr lang="en-US" altLang="zh-CN" sz="1600" dirty="0" err="1">
                <a:latin typeface="Arial" charset="0"/>
                <a:ea typeface="宋体" charset="-122"/>
              </a:rPr>
              <a:t>cin</a:t>
            </a:r>
            <a:r>
              <a:rPr lang="en-US" altLang="zh-CN" sz="1600" dirty="0">
                <a:latin typeface="Arial" charset="0"/>
                <a:ea typeface="宋体" charset="-122"/>
              </a:rPr>
              <a:t> &gt;&gt; fData1 &gt;&gt; </a:t>
            </a:r>
            <a:r>
              <a:rPr lang="en-US" altLang="zh-CN" sz="1600" dirty="0" err="1">
                <a:latin typeface="Arial" charset="0"/>
                <a:ea typeface="宋体" charset="-122"/>
              </a:rPr>
              <a:t>sOp</a:t>
            </a:r>
            <a:r>
              <a:rPr lang="en-US" altLang="zh-CN" sz="1600" dirty="0">
                <a:latin typeface="Arial" charset="0"/>
                <a:ea typeface="宋体" charset="-122"/>
              </a:rPr>
              <a:t> &gt;&gt; fData2;</a:t>
            </a:r>
          </a:p>
          <a:p>
            <a:pPr>
              <a:defRPr/>
            </a:pPr>
            <a:endParaRPr lang="en-US" altLang="zh-CN" sz="1600" dirty="0">
              <a:latin typeface="Arial" charset="0"/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    </a:t>
            </a:r>
            <a:r>
              <a:rPr lang="en-US" altLang="zh-CN" sz="1600" dirty="0" err="1">
                <a:latin typeface="Arial" charset="0"/>
                <a:ea typeface="宋体" charset="-122"/>
              </a:rPr>
              <a:t>cout</a:t>
            </a:r>
            <a:r>
              <a:rPr lang="en-US" altLang="zh-CN" sz="1600" dirty="0">
                <a:latin typeface="Arial" charset="0"/>
                <a:ea typeface="宋体" charset="-122"/>
              </a:rPr>
              <a:t> &lt;&lt; "</a:t>
            </a:r>
            <a:r>
              <a:rPr lang="zh-CN" altLang="en-US" sz="1600" dirty="0">
                <a:latin typeface="Arial" charset="0"/>
                <a:ea typeface="宋体" charset="-122"/>
              </a:rPr>
              <a:t>结果：</a:t>
            </a:r>
            <a:r>
              <a:rPr lang="en-US" altLang="zh-CN" sz="1600" dirty="0">
                <a:latin typeface="Arial" charset="0"/>
                <a:ea typeface="宋体" charset="-122"/>
              </a:rPr>
              <a:t>" &lt;&lt; Calc(fData1, </a:t>
            </a:r>
            <a:r>
              <a:rPr lang="en-US" altLang="zh-CN" sz="1600" dirty="0" err="1">
                <a:latin typeface="Arial" charset="0"/>
                <a:ea typeface="宋体" charset="-122"/>
              </a:rPr>
              <a:t>sOp</a:t>
            </a:r>
            <a:r>
              <a:rPr lang="en-US" altLang="zh-CN" sz="1600" dirty="0">
                <a:latin typeface="Arial" charset="0"/>
                <a:ea typeface="宋体" charset="-122"/>
              </a:rPr>
              <a:t>, fData2) &lt;&lt; </a:t>
            </a:r>
            <a:r>
              <a:rPr lang="en-US" altLang="zh-CN" sz="1600" dirty="0" err="1">
                <a:latin typeface="Arial" charset="0"/>
                <a:ea typeface="宋体" charset="-122"/>
              </a:rPr>
              <a:t>endl</a:t>
            </a:r>
            <a:r>
              <a:rPr lang="en-US" altLang="zh-CN" sz="1600" dirty="0">
                <a:latin typeface="Arial" charset="0"/>
                <a:ea typeface="宋体" charset="-122"/>
              </a:rPr>
              <a:t>;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catch (string </a:t>
            </a:r>
            <a:r>
              <a:rPr lang="en-US" altLang="zh-CN" sz="1600" dirty="0" err="1">
                <a:latin typeface="Arial" charset="0"/>
                <a:ea typeface="宋体" charset="-122"/>
              </a:rPr>
              <a:t>sInfo</a:t>
            </a:r>
            <a:r>
              <a:rPr lang="en-US" altLang="zh-CN" sz="1600" dirty="0">
                <a:latin typeface="Arial" charset="0"/>
                <a:ea typeface="宋体" charset="-122"/>
              </a:rPr>
              <a:t>)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    </a:t>
            </a:r>
            <a:r>
              <a:rPr lang="en-US" altLang="zh-CN" sz="1600" dirty="0" err="1">
                <a:latin typeface="Arial" charset="0"/>
                <a:ea typeface="宋体" charset="-122"/>
              </a:rPr>
              <a:t>cout</a:t>
            </a:r>
            <a:r>
              <a:rPr lang="en-US" altLang="zh-CN" sz="1600" dirty="0">
                <a:latin typeface="Arial" charset="0"/>
                <a:ea typeface="宋体" charset="-122"/>
              </a:rPr>
              <a:t> &lt;&lt; </a:t>
            </a:r>
            <a:r>
              <a:rPr lang="en-US" altLang="zh-CN" sz="1600" dirty="0" err="1">
                <a:latin typeface="Arial" charset="0"/>
                <a:ea typeface="宋体" charset="-122"/>
              </a:rPr>
              <a:t>sInfo</a:t>
            </a:r>
            <a:r>
              <a:rPr lang="en-US" altLang="zh-CN" sz="1600" dirty="0">
                <a:latin typeface="Arial" charset="0"/>
                <a:ea typeface="宋体" charset="-122"/>
              </a:rPr>
              <a:t> &lt;&lt; </a:t>
            </a:r>
            <a:r>
              <a:rPr lang="en-US" altLang="zh-CN" sz="1600" dirty="0" err="1">
                <a:latin typeface="Arial" charset="0"/>
                <a:ea typeface="宋体" charset="-122"/>
              </a:rPr>
              <a:t>endl</a:t>
            </a:r>
            <a:r>
              <a:rPr lang="en-US" altLang="zh-CN" sz="1600" dirty="0">
                <a:latin typeface="Arial" charset="0"/>
                <a:ea typeface="宋体" charset="-122"/>
              </a:rPr>
              <a:t>;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catch(...)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    </a:t>
            </a:r>
            <a:r>
              <a:rPr lang="en-US" altLang="zh-CN" sz="1600" dirty="0" err="1">
                <a:latin typeface="Arial" charset="0"/>
                <a:ea typeface="宋体" charset="-122"/>
              </a:rPr>
              <a:t>cout</a:t>
            </a:r>
            <a:r>
              <a:rPr lang="en-US" altLang="zh-CN" sz="1600" dirty="0">
                <a:latin typeface="Arial" charset="0"/>
                <a:ea typeface="宋体" charset="-122"/>
              </a:rPr>
              <a:t> &lt;&lt; "</a:t>
            </a:r>
            <a:r>
              <a:rPr lang="zh-CN" altLang="en-US" sz="1600" dirty="0">
                <a:latin typeface="Arial" charset="0"/>
                <a:ea typeface="宋体" charset="-122"/>
              </a:rPr>
              <a:t>发生错误！</a:t>
            </a:r>
            <a:r>
              <a:rPr lang="en-US" altLang="zh-CN" sz="1600" dirty="0">
                <a:latin typeface="Arial" charset="0"/>
                <a:ea typeface="宋体" charset="-122"/>
              </a:rPr>
              <a:t>" &lt;&lt; </a:t>
            </a:r>
            <a:r>
              <a:rPr lang="en-US" altLang="zh-CN" sz="1600" dirty="0" err="1">
                <a:latin typeface="Arial" charset="0"/>
                <a:ea typeface="宋体" charset="-122"/>
              </a:rPr>
              <a:t>endl</a:t>
            </a:r>
            <a:r>
              <a:rPr lang="en-US" altLang="zh-CN" sz="1600" dirty="0">
                <a:latin typeface="Arial" charset="0"/>
                <a:ea typeface="宋体" charset="-122"/>
              </a:rPr>
              <a:t>;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return 1;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4B97C-D394-44C9-9EFC-D1CD2E990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5715000"/>
            <a:ext cx="4287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如果需要扩展功能呢？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E393194-FC7A-43AC-BC19-9884D49824CF}"/>
              </a:ext>
            </a:extLst>
          </p:cNvPr>
          <p:cNvSpPr/>
          <p:nvPr/>
        </p:nvSpPr>
        <p:spPr>
          <a:xfrm>
            <a:off x="571500" y="571500"/>
            <a:ext cx="6215063" cy="5354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class Calculator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public: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Calculator() : m_fData1(0.), m_fData2(0.)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Calculator(double fData1, double fData2)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: m_fData1(fData1), m_fData2(fData2)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public: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double Data1() const { return m_fData1;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void SetData1(double fData1) { m_fData1 = fData1;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double Data2() const { return m_fData2;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void SetData2(double fData2) { m_fData2 = fData2;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virtual double Result() const = 0;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private: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double m_fData1, m_fData2;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B249D4-2C36-4B07-B460-B104841BABEA}"/>
              </a:ext>
            </a:extLst>
          </p:cNvPr>
          <p:cNvSpPr/>
          <p:nvPr/>
        </p:nvSpPr>
        <p:spPr>
          <a:xfrm>
            <a:off x="1285875" y="1214438"/>
            <a:ext cx="6000750" cy="341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class </a:t>
            </a:r>
            <a:r>
              <a:rPr lang="en-US" altLang="zh-CN" dirty="0" err="1">
                <a:latin typeface="Arial" charset="0"/>
                <a:ea typeface="宋体" charset="-122"/>
              </a:rPr>
              <a:t>Calculator_Add</a:t>
            </a:r>
            <a:r>
              <a:rPr lang="en-US" altLang="zh-CN" dirty="0">
                <a:latin typeface="Arial" charset="0"/>
                <a:ea typeface="宋体" charset="-122"/>
              </a:rPr>
              <a:t> : public Calculator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public: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</a:t>
            </a:r>
            <a:r>
              <a:rPr lang="en-US" altLang="zh-CN" dirty="0" err="1">
                <a:latin typeface="Arial" charset="0"/>
                <a:ea typeface="宋体" charset="-122"/>
              </a:rPr>
              <a:t>Calculator_Add</a:t>
            </a:r>
            <a:r>
              <a:rPr lang="en-US" altLang="zh-CN" dirty="0">
                <a:latin typeface="Arial" charset="0"/>
                <a:ea typeface="宋体" charset="-122"/>
              </a:rPr>
              <a:t>(double fData1=0., double fData2=0.)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: Calculator(fData1, fData2)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double Result() const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return Data1() + Data2();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};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583168-B1A7-4C7B-995B-54E90E317CE3}"/>
              </a:ext>
            </a:extLst>
          </p:cNvPr>
          <p:cNvSpPr/>
          <p:nvPr/>
        </p:nvSpPr>
        <p:spPr>
          <a:xfrm>
            <a:off x="1438275" y="1366838"/>
            <a:ext cx="6000750" cy="341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class </a:t>
            </a:r>
            <a:r>
              <a:rPr lang="en-US" altLang="zh-CN" dirty="0" err="1">
                <a:latin typeface="Arial" charset="0"/>
                <a:ea typeface="宋体" charset="-122"/>
              </a:rPr>
              <a:t>Calculator_Sub</a:t>
            </a:r>
            <a:r>
              <a:rPr lang="en-US" altLang="zh-CN" dirty="0">
                <a:latin typeface="Arial" charset="0"/>
                <a:ea typeface="宋体" charset="-122"/>
              </a:rPr>
              <a:t> : public Calculator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public: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</a:t>
            </a:r>
            <a:r>
              <a:rPr lang="en-US" altLang="zh-CN" dirty="0" err="1">
                <a:latin typeface="Arial" charset="0"/>
                <a:ea typeface="宋体" charset="-122"/>
              </a:rPr>
              <a:t>Calculator_Sub</a:t>
            </a:r>
            <a:r>
              <a:rPr lang="en-US" altLang="zh-CN" dirty="0">
                <a:latin typeface="Arial" charset="0"/>
                <a:ea typeface="宋体" charset="-122"/>
              </a:rPr>
              <a:t>(double fData1=0., double fData2=0.)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: Calculator(fData1, fData2)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double Result() const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return Data1() - Data2();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5C00DD-ABE2-4D39-9B82-AB4063496CFC}"/>
              </a:ext>
            </a:extLst>
          </p:cNvPr>
          <p:cNvSpPr/>
          <p:nvPr/>
        </p:nvSpPr>
        <p:spPr>
          <a:xfrm>
            <a:off x="1590675" y="1519238"/>
            <a:ext cx="6000750" cy="341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class </a:t>
            </a:r>
            <a:r>
              <a:rPr lang="en-US" altLang="zh-CN" dirty="0" err="1">
                <a:latin typeface="Arial" charset="0"/>
                <a:ea typeface="宋体" charset="-122"/>
              </a:rPr>
              <a:t>Calculator_Mul</a:t>
            </a:r>
            <a:r>
              <a:rPr lang="en-US" altLang="zh-CN" dirty="0">
                <a:latin typeface="Arial" charset="0"/>
                <a:ea typeface="宋体" charset="-122"/>
              </a:rPr>
              <a:t> : public Calculator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public: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</a:t>
            </a:r>
            <a:r>
              <a:rPr lang="en-US" altLang="zh-CN" dirty="0" err="1">
                <a:latin typeface="Arial" charset="0"/>
                <a:ea typeface="宋体" charset="-122"/>
              </a:rPr>
              <a:t>Calculator_Mul</a:t>
            </a:r>
            <a:r>
              <a:rPr lang="en-US" altLang="zh-CN" dirty="0">
                <a:latin typeface="Arial" charset="0"/>
                <a:ea typeface="宋体" charset="-122"/>
              </a:rPr>
              <a:t>(double fData1=0., double fData2=0.)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: Calculator(fData1, fData2)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double Result() const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return Data1() * Data2();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02C129-11C3-404E-BB04-901422D7D459}"/>
              </a:ext>
            </a:extLst>
          </p:cNvPr>
          <p:cNvSpPr/>
          <p:nvPr/>
        </p:nvSpPr>
        <p:spPr>
          <a:xfrm>
            <a:off x="1743075" y="1671638"/>
            <a:ext cx="6000750" cy="3692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class </a:t>
            </a:r>
            <a:r>
              <a:rPr lang="en-US" altLang="zh-CN" dirty="0" err="1">
                <a:latin typeface="Arial" charset="0"/>
                <a:ea typeface="宋体" charset="-122"/>
              </a:rPr>
              <a:t>Calculator_Div</a:t>
            </a:r>
            <a:r>
              <a:rPr lang="en-US" altLang="zh-CN" dirty="0">
                <a:latin typeface="Arial" charset="0"/>
                <a:ea typeface="宋体" charset="-122"/>
              </a:rPr>
              <a:t> : public Calculator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public: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</a:t>
            </a:r>
            <a:r>
              <a:rPr lang="en-US" altLang="zh-CN" dirty="0" err="1">
                <a:latin typeface="Arial" charset="0"/>
                <a:ea typeface="宋体" charset="-122"/>
              </a:rPr>
              <a:t>Calculator_Div</a:t>
            </a:r>
            <a:r>
              <a:rPr lang="en-US" altLang="zh-CN" dirty="0">
                <a:latin typeface="Arial" charset="0"/>
                <a:ea typeface="宋体" charset="-122"/>
              </a:rPr>
              <a:t>(double fData1=0., double fData2=0.)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: Calculator(fData1, fData2)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double Result() const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if (</a:t>
            </a:r>
            <a:r>
              <a:rPr lang="en-US" altLang="zh-CN" dirty="0" err="1">
                <a:latin typeface="Arial" charset="0"/>
                <a:ea typeface="宋体" charset="-122"/>
              </a:rPr>
              <a:t>IsZero</a:t>
            </a:r>
            <a:r>
              <a:rPr lang="en-US" altLang="zh-CN" dirty="0">
                <a:latin typeface="Arial" charset="0"/>
                <a:ea typeface="宋体" charset="-122"/>
              </a:rPr>
              <a:t>(Data2())) throw string("</a:t>
            </a:r>
            <a:r>
              <a:rPr lang="zh-CN" altLang="en-US" dirty="0">
                <a:latin typeface="Arial" charset="0"/>
                <a:ea typeface="宋体" charset="-122"/>
              </a:rPr>
              <a:t>除数不能为零！</a:t>
            </a:r>
            <a:r>
              <a:rPr lang="en-US" altLang="zh-CN" dirty="0">
                <a:latin typeface="Arial" charset="0"/>
                <a:ea typeface="宋体" charset="-122"/>
              </a:rPr>
              <a:t>");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return Data1() / Data2();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056105-3FDA-412A-94B6-5219A1D033E5}"/>
              </a:ext>
            </a:extLst>
          </p:cNvPr>
          <p:cNvSpPr/>
          <p:nvPr/>
        </p:nvSpPr>
        <p:spPr>
          <a:xfrm>
            <a:off x="2428875" y="1000125"/>
            <a:ext cx="6215063" cy="5354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double Calc(double fData1, string </a:t>
            </a:r>
            <a:r>
              <a:rPr lang="en-US" altLang="zh-CN" dirty="0" err="1">
                <a:latin typeface="Arial" charset="0"/>
                <a:ea typeface="宋体" charset="-122"/>
              </a:rPr>
              <a:t>sOp</a:t>
            </a:r>
            <a:r>
              <a:rPr lang="en-US" altLang="zh-CN" dirty="0">
                <a:latin typeface="Arial" charset="0"/>
                <a:ea typeface="宋体" charset="-122"/>
              </a:rPr>
              <a:t>, double fData2)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Calculator *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 = NULL;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if (</a:t>
            </a:r>
            <a:r>
              <a:rPr lang="en-US" altLang="zh-CN" dirty="0" err="1">
                <a:latin typeface="Arial" charset="0"/>
                <a:ea typeface="宋体" charset="-122"/>
              </a:rPr>
              <a:t>sOp</a:t>
            </a:r>
            <a:r>
              <a:rPr lang="en-US" altLang="zh-CN" dirty="0">
                <a:latin typeface="Arial" charset="0"/>
                <a:ea typeface="宋体" charset="-122"/>
              </a:rPr>
              <a:t> == "+")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 = new </a:t>
            </a:r>
            <a:r>
              <a:rPr lang="en-US" altLang="zh-CN" dirty="0" err="1">
                <a:latin typeface="Arial" charset="0"/>
                <a:ea typeface="宋体" charset="-122"/>
              </a:rPr>
              <a:t>Calculator_Add</a:t>
            </a:r>
            <a:r>
              <a:rPr lang="en-US" altLang="zh-CN" dirty="0">
                <a:latin typeface="Arial" charset="0"/>
                <a:ea typeface="宋体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else if (</a:t>
            </a:r>
            <a:r>
              <a:rPr lang="en-US" altLang="zh-CN" dirty="0" err="1">
                <a:latin typeface="Arial" charset="0"/>
                <a:ea typeface="宋体" charset="-122"/>
              </a:rPr>
              <a:t>sOp</a:t>
            </a:r>
            <a:r>
              <a:rPr lang="en-US" altLang="zh-CN" dirty="0">
                <a:latin typeface="Arial" charset="0"/>
                <a:ea typeface="宋体" charset="-122"/>
              </a:rPr>
              <a:t> == "-")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 = new </a:t>
            </a:r>
            <a:r>
              <a:rPr lang="en-US" altLang="zh-CN" dirty="0" err="1">
                <a:latin typeface="Arial" charset="0"/>
                <a:ea typeface="宋体" charset="-122"/>
              </a:rPr>
              <a:t>Calculator_Sub</a:t>
            </a:r>
            <a:r>
              <a:rPr lang="en-US" altLang="zh-CN" dirty="0">
                <a:latin typeface="Arial" charset="0"/>
                <a:ea typeface="宋体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else if (</a:t>
            </a:r>
            <a:r>
              <a:rPr lang="en-US" altLang="zh-CN" dirty="0" err="1">
                <a:latin typeface="Arial" charset="0"/>
                <a:ea typeface="宋体" charset="-122"/>
              </a:rPr>
              <a:t>sOp</a:t>
            </a:r>
            <a:r>
              <a:rPr lang="en-US" altLang="zh-CN" dirty="0">
                <a:latin typeface="Arial" charset="0"/>
                <a:ea typeface="宋体" charset="-122"/>
              </a:rPr>
              <a:t> == "*")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 = new </a:t>
            </a:r>
            <a:r>
              <a:rPr lang="en-US" altLang="zh-CN" dirty="0" err="1">
                <a:latin typeface="Arial" charset="0"/>
                <a:ea typeface="宋体" charset="-122"/>
              </a:rPr>
              <a:t>Calculator_Mul</a:t>
            </a:r>
            <a:r>
              <a:rPr lang="en-US" altLang="zh-CN" dirty="0">
                <a:latin typeface="Arial" charset="0"/>
                <a:ea typeface="宋体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else if (</a:t>
            </a:r>
            <a:r>
              <a:rPr lang="en-US" altLang="zh-CN" dirty="0" err="1">
                <a:latin typeface="Arial" charset="0"/>
                <a:ea typeface="宋体" charset="-122"/>
              </a:rPr>
              <a:t>sOp</a:t>
            </a:r>
            <a:r>
              <a:rPr lang="en-US" altLang="zh-CN" dirty="0">
                <a:latin typeface="Arial" charset="0"/>
                <a:ea typeface="宋体" charset="-122"/>
              </a:rPr>
              <a:t> == "/")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 = new </a:t>
            </a:r>
            <a:r>
              <a:rPr lang="en-US" altLang="zh-CN" dirty="0" err="1">
                <a:latin typeface="Arial" charset="0"/>
                <a:ea typeface="宋体" charset="-122"/>
              </a:rPr>
              <a:t>Calculator_Div</a:t>
            </a:r>
            <a:r>
              <a:rPr lang="en-US" altLang="zh-CN" dirty="0">
                <a:latin typeface="Arial" charset="0"/>
                <a:ea typeface="宋体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else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throw string("</a:t>
            </a:r>
            <a:r>
              <a:rPr lang="zh-CN" altLang="en-US" dirty="0">
                <a:latin typeface="Arial" charset="0"/>
                <a:ea typeface="宋体" charset="-122"/>
              </a:rPr>
              <a:t>不可识别的运算符！</a:t>
            </a:r>
            <a:r>
              <a:rPr lang="en-US" altLang="zh-CN" dirty="0">
                <a:latin typeface="Arial" charset="0"/>
                <a:ea typeface="宋体" charset="-122"/>
              </a:rPr>
              <a:t>");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-&gt;SetData1(fData1);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-&gt;SetData2(fData2);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double </a:t>
            </a:r>
            <a:r>
              <a:rPr lang="en-US" altLang="zh-CN" dirty="0" err="1">
                <a:latin typeface="Arial" charset="0"/>
                <a:ea typeface="宋体" charset="-122"/>
              </a:rPr>
              <a:t>fResult</a:t>
            </a:r>
            <a:r>
              <a:rPr lang="en-US" altLang="zh-CN" dirty="0">
                <a:latin typeface="Arial" charset="0"/>
                <a:ea typeface="宋体" charset="-122"/>
              </a:rPr>
              <a:t> = 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-&gt;Result();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delete 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return </a:t>
            </a:r>
            <a:r>
              <a:rPr lang="en-US" altLang="zh-CN" dirty="0" err="1">
                <a:latin typeface="Arial" charset="0"/>
                <a:ea typeface="宋体" charset="-122"/>
              </a:rPr>
              <a:t>fResult</a:t>
            </a:r>
            <a:r>
              <a:rPr lang="en-US" altLang="zh-CN" dirty="0">
                <a:latin typeface="Arial" charset="0"/>
                <a:ea typeface="宋体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}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4DA9CE-CE31-432A-AE93-979E140C461C}"/>
              </a:ext>
            </a:extLst>
          </p:cNvPr>
          <p:cNvSpPr/>
          <p:nvPr/>
        </p:nvSpPr>
        <p:spPr>
          <a:xfrm>
            <a:off x="500063" y="500063"/>
            <a:ext cx="7858125" cy="480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Calculator *</a:t>
            </a:r>
            <a:r>
              <a:rPr lang="en-US" altLang="zh-CN" dirty="0" err="1">
                <a:latin typeface="Arial" charset="0"/>
                <a:ea typeface="宋体" charset="-122"/>
              </a:rPr>
              <a:t>CreateCalculator</a:t>
            </a:r>
            <a:r>
              <a:rPr lang="en-US" altLang="zh-CN" dirty="0">
                <a:latin typeface="Arial" charset="0"/>
                <a:ea typeface="宋体" charset="-122"/>
              </a:rPr>
              <a:t>(double fData1, string </a:t>
            </a:r>
            <a:r>
              <a:rPr lang="en-US" altLang="zh-CN" dirty="0" err="1">
                <a:latin typeface="Arial" charset="0"/>
                <a:ea typeface="宋体" charset="-122"/>
              </a:rPr>
              <a:t>sOp</a:t>
            </a:r>
            <a:r>
              <a:rPr lang="en-US" altLang="zh-CN" dirty="0">
                <a:latin typeface="Arial" charset="0"/>
                <a:ea typeface="宋体" charset="-122"/>
              </a:rPr>
              <a:t>, double fData2)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Calculator *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 = NULL;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if (</a:t>
            </a:r>
            <a:r>
              <a:rPr lang="en-US" altLang="zh-CN" dirty="0" err="1">
                <a:latin typeface="Arial" charset="0"/>
                <a:ea typeface="宋体" charset="-122"/>
              </a:rPr>
              <a:t>sOp</a:t>
            </a:r>
            <a:r>
              <a:rPr lang="en-US" altLang="zh-CN" dirty="0">
                <a:latin typeface="Arial" charset="0"/>
                <a:ea typeface="宋体" charset="-122"/>
              </a:rPr>
              <a:t> == "+")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 = new </a:t>
            </a:r>
            <a:r>
              <a:rPr lang="en-US" altLang="zh-CN" dirty="0" err="1">
                <a:latin typeface="Arial" charset="0"/>
                <a:ea typeface="宋体" charset="-122"/>
              </a:rPr>
              <a:t>Calculator_Add</a:t>
            </a:r>
            <a:r>
              <a:rPr lang="en-US" altLang="zh-CN" dirty="0">
                <a:latin typeface="Arial" charset="0"/>
                <a:ea typeface="宋体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else if (</a:t>
            </a:r>
            <a:r>
              <a:rPr lang="en-US" altLang="zh-CN" dirty="0" err="1">
                <a:latin typeface="Arial" charset="0"/>
                <a:ea typeface="宋体" charset="-122"/>
              </a:rPr>
              <a:t>sOp</a:t>
            </a:r>
            <a:r>
              <a:rPr lang="en-US" altLang="zh-CN" dirty="0">
                <a:latin typeface="Arial" charset="0"/>
                <a:ea typeface="宋体" charset="-122"/>
              </a:rPr>
              <a:t> == "-")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 = new </a:t>
            </a:r>
            <a:r>
              <a:rPr lang="en-US" altLang="zh-CN" dirty="0" err="1">
                <a:latin typeface="Arial" charset="0"/>
                <a:ea typeface="宋体" charset="-122"/>
              </a:rPr>
              <a:t>Calculator_Sub</a:t>
            </a:r>
            <a:r>
              <a:rPr lang="en-US" altLang="zh-CN" dirty="0">
                <a:latin typeface="Arial" charset="0"/>
                <a:ea typeface="宋体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else if (</a:t>
            </a:r>
            <a:r>
              <a:rPr lang="en-US" altLang="zh-CN" dirty="0" err="1">
                <a:latin typeface="Arial" charset="0"/>
                <a:ea typeface="宋体" charset="-122"/>
              </a:rPr>
              <a:t>sOp</a:t>
            </a:r>
            <a:r>
              <a:rPr lang="en-US" altLang="zh-CN" dirty="0">
                <a:latin typeface="Arial" charset="0"/>
                <a:ea typeface="宋体" charset="-122"/>
              </a:rPr>
              <a:t> == "*")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 = new </a:t>
            </a:r>
            <a:r>
              <a:rPr lang="en-US" altLang="zh-CN" dirty="0" err="1">
                <a:latin typeface="Arial" charset="0"/>
                <a:ea typeface="宋体" charset="-122"/>
              </a:rPr>
              <a:t>Calculator_Mul</a:t>
            </a:r>
            <a:r>
              <a:rPr lang="en-US" altLang="zh-CN" dirty="0">
                <a:latin typeface="Arial" charset="0"/>
                <a:ea typeface="宋体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else if (</a:t>
            </a:r>
            <a:r>
              <a:rPr lang="en-US" altLang="zh-CN" dirty="0" err="1">
                <a:latin typeface="Arial" charset="0"/>
                <a:ea typeface="宋体" charset="-122"/>
              </a:rPr>
              <a:t>sOp</a:t>
            </a:r>
            <a:r>
              <a:rPr lang="en-US" altLang="zh-CN" dirty="0">
                <a:latin typeface="Arial" charset="0"/>
                <a:ea typeface="宋体" charset="-122"/>
              </a:rPr>
              <a:t> == "/")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 = new </a:t>
            </a:r>
            <a:r>
              <a:rPr lang="en-US" altLang="zh-CN" dirty="0" err="1">
                <a:latin typeface="Arial" charset="0"/>
                <a:ea typeface="宋体" charset="-122"/>
              </a:rPr>
              <a:t>Calculator_Div</a:t>
            </a:r>
            <a:r>
              <a:rPr lang="en-US" altLang="zh-CN" dirty="0">
                <a:latin typeface="Arial" charset="0"/>
                <a:ea typeface="宋体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else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throw string("</a:t>
            </a:r>
            <a:r>
              <a:rPr lang="zh-CN" altLang="en-US" dirty="0">
                <a:latin typeface="Arial" charset="0"/>
                <a:ea typeface="宋体" charset="-122"/>
              </a:rPr>
              <a:t>不可识别的运算符！</a:t>
            </a:r>
            <a:r>
              <a:rPr lang="en-US" altLang="zh-CN" dirty="0">
                <a:latin typeface="Arial" charset="0"/>
                <a:ea typeface="宋体" charset="-122"/>
              </a:rPr>
              <a:t>");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-&gt;SetData1(fData1);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-&gt;SetData2(fData2);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return 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3E930A-F66F-4DBB-8194-8BDFB9D041EC}"/>
              </a:ext>
            </a:extLst>
          </p:cNvPr>
          <p:cNvSpPr/>
          <p:nvPr/>
        </p:nvSpPr>
        <p:spPr>
          <a:xfrm>
            <a:off x="1357313" y="428625"/>
            <a:ext cx="7286625" cy="5908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double Calc(double fData1, string </a:t>
            </a:r>
            <a:r>
              <a:rPr lang="en-US" altLang="zh-CN" dirty="0" err="1">
                <a:latin typeface="Arial" charset="0"/>
                <a:ea typeface="宋体" charset="-122"/>
              </a:rPr>
              <a:t>sOp</a:t>
            </a:r>
            <a:r>
              <a:rPr lang="en-US" altLang="zh-CN" dirty="0">
                <a:latin typeface="Arial" charset="0"/>
                <a:ea typeface="宋体" charset="-122"/>
              </a:rPr>
              <a:t>, double fData2)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Calculator *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 = NULL;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try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 = </a:t>
            </a:r>
            <a:r>
              <a:rPr lang="en-US" altLang="zh-CN" dirty="0" err="1">
                <a:latin typeface="Arial" charset="0"/>
                <a:ea typeface="宋体" charset="-122"/>
              </a:rPr>
              <a:t>CreateCalculator</a:t>
            </a:r>
            <a:r>
              <a:rPr lang="en-US" altLang="zh-CN" dirty="0">
                <a:latin typeface="Arial" charset="0"/>
                <a:ea typeface="宋体" charset="-122"/>
              </a:rPr>
              <a:t>(fData1, </a:t>
            </a:r>
            <a:r>
              <a:rPr lang="en-US" altLang="zh-CN" dirty="0" err="1">
                <a:latin typeface="Arial" charset="0"/>
                <a:ea typeface="宋体" charset="-122"/>
              </a:rPr>
              <a:t>sOp</a:t>
            </a:r>
            <a:r>
              <a:rPr lang="en-US" altLang="zh-CN" dirty="0">
                <a:latin typeface="Arial" charset="0"/>
                <a:ea typeface="宋体" charset="-122"/>
              </a:rPr>
              <a:t>, fData2);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double </a:t>
            </a:r>
            <a:r>
              <a:rPr lang="en-US" altLang="zh-CN" dirty="0" err="1">
                <a:latin typeface="Arial" charset="0"/>
                <a:ea typeface="宋体" charset="-122"/>
              </a:rPr>
              <a:t>fResult</a:t>
            </a:r>
            <a:r>
              <a:rPr lang="en-US" altLang="zh-CN" dirty="0">
                <a:latin typeface="Arial" charset="0"/>
                <a:ea typeface="宋体" charset="-122"/>
              </a:rPr>
              <a:t> = 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-&gt;Result();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delete 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return </a:t>
            </a:r>
            <a:r>
              <a:rPr lang="en-US" altLang="zh-CN" dirty="0" err="1">
                <a:latin typeface="Arial" charset="0"/>
                <a:ea typeface="宋体" charset="-122"/>
              </a:rPr>
              <a:t>fResult</a:t>
            </a:r>
            <a:r>
              <a:rPr lang="en-US" altLang="zh-CN" dirty="0">
                <a:latin typeface="Arial" charset="0"/>
                <a:ea typeface="宋体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catch (string </a:t>
            </a:r>
            <a:r>
              <a:rPr lang="en-US" altLang="zh-CN" dirty="0" err="1">
                <a:latin typeface="Arial" charset="0"/>
                <a:ea typeface="宋体" charset="-122"/>
              </a:rPr>
              <a:t>aInfo</a:t>
            </a:r>
            <a:r>
              <a:rPr lang="en-US" altLang="zh-CN" dirty="0">
                <a:latin typeface="Arial" charset="0"/>
                <a:ea typeface="宋体" charset="-122"/>
              </a:rPr>
              <a:t>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delete 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throw </a:t>
            </a:r>
            <a:r>
              <a:rPr lang="en-US" altLang="zh-CN" dirty="0" err="1">
                <a:latin typeface="Arial" charset="0"/>
                <a:ea typeface="宋体" charset="-122"/>
              </a:rPr>
              <a:t>aInfo</a:t>
            </a:r>
            <a:r>
              <a:rPr lang="en-US" altLang="zh-CN" dirty="0">
                <a:latin typeface="Arial" charset="0"/>
                <a:ea typeface="宋体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catch (...)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delete </a:t>
            </a:r>
            <a:r>
              <a:rPr lang="en-US" altLang="zh-CN" dirty="0" err="1">
                <a:latin typeface="Arial" charset="0"/>
                <a:ea typeface="宋体" charset="-122"/>
              </a:rPr>
              <a:t>pCalc</a:t>
            </a:r>
            <a:r>
              <a:rPr lang="en-US" altLang="zh-CN" dirty="0">
                <a:latin typeface="Arial" charset="0"/>
                <a:ea typeface="宋体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throw;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6097D2-9165-4B17-B39E-29C9CD72A7E1}"/>
              </a:ext>
            </a:extLst>
          </p:cNvPr>
          <p:cNvSpPr/>
          <p:nvPr/>
        </p:nvSpPr>
        <p:spPr>
          <a:xfrm>
            <a:off x="571500" y="571500"/>
            <a:ext cx="6643688" cy="1754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class Calculator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public: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virtual string Operator() const = 0;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virtual double Calc(double data1, double data2) const = 0;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0F91E8-3C38-4F48-86F4-1B18724D2558}"/>
              </a:ext>
            </a:extLst>
          </p:cNvPr>
          <p:cNvSpPr/>
          <p:nvPr/>
        </p:nvSpPr>
        <p:spPr>
          <a:xfrm>
            <a:off x="1000125" y="1098982"/>
            <a:ext cx="6072188" cy="341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class </a:t>
            </a:r>
            <a:r>
              <a:rPr lang="en-US" altLang="zh-CN" dirty="0" err="1">
                <a:latin typeface="Arial" charset="0"/>
                <a:ea typeface="宋体" charset="-122"/>
              </a:rPr>
              <a:t>Calculator_Add</a:t>
            </a:r>
            <a:r>
              <a:rPr lang="en-US" altLang="zh-CN" dirty="0">
                <a:latin typeface="Arial" charset="0"/>
                <a:ea typeface="宋体" charset="-122"/>
              </a:rPr>
              <a:t> : public Calculator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public: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string Operator() const 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{ 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return "+"; 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double Calc(double data1, double data2) const 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{ 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return data1 + data2; 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};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835907-3F13-444D-A7F7-CE8807228507}"/>
              </a:ext>
            </a:extLst>
          </p:cNvPr>
          <p:cNvSpPr/>
          <p:nvPr/>
        </p:nvSpPr>
        <p:spPr>
          <a:xfrm>
            <a:off x="2123728" y="1916832"/>
            <a:ext cx="6072188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class Calculators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public: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void </a:t>
            </a:r>
            <a:r>
              <a:rPr lang="en-US" altLang="zh-CN" dirty="0" err="1">
                <a:latin typeface="Arial" charset="0"/>
                <a:ea typeface="宋体" charset="-122"/>
              </a:rPr>
              <a:t>Registe</a:t>
            </a:r>
            <a:r>
              <a:rPr lang="en-US" altLang="zh-CN" dirty="0">
                <a:latin typeface="Arial" charset="0"/>
                <a:ea typeface="宋体" charset="-122"/>
              </a:rPr>
              <a:t>(Calculator *</a:t>
            </a:r>
            <a:r>
              <a:rPr lang="en-US" altLang="zh-CN" dirty="0" err="1">
                <a:latin typeface="Arial" charset="0"/>
                <a:ea typeface="宋体" charset="-122"/>
              </a:rPr>
              <a:t>aCalculator</a:t>
            </a:r>
            <a:r>
              <a:rPr lang="en-US" altLang="zh-CN" dirty="0">
                <a:latin typeface="Arial" charset="0"/>
                <a:ea typeface="宋体" charset="-122"/>
              </a:rPr>
              <a:t>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if (</a:t>
            </a:r>
            <a:r>
              <a:rPr lang="en-US" altLang="zh-CN" dirty="0" err="1">
                <a:latin typeface="Arial" charset="0"/>
                <a:ea typeface="宋体" charset="-122"/>
              </a:rPr>
              <a:t>aCalculator</a:t>
            </a:r>
            <a:r>
              <a:rPr lang="en-US" altLang="zh-CN" dirty="0">
                <a:latin typeface="Arial" charset="0"/>
                <a:ea typeface="宋体" charset="-122"/>
              </a:rPr>
              <a:t>==NULL) return;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</a:t>
            </a:r>
            <a:r>
              <a:rPr lang="en-US" altLang="zh-CN" dirty="0" err="1">
                <a:latin typeface="Arial" charset="0"/>
                <a:ea typeface="宋体" charset="-122"/>
              </a:rPr>
              <a:t>m_Calculators.push_back</a:t>
            </a:r>
            <a:r>
              <a:rPr lang="en-US" altLang="zh-CN" dirty="0">
                <a:latin typeface="Arial" charset="0"/>
                <a:ea typeface="宋体" charset="-122"/>
              </a:rPr>
              <a:t>(</a:t>
            </a:r>
            <a:r>
              <a:rPr lang="en-US" altLang="zh-CN" dirty="0" err="1">
                <a:latin typeface="Arial" charset="0"/>
                <a:ea typeface="宋体" charset="-122"/>
              </a:rPr>
              <a:t>aCalculator</a:t>
            </a:r>
            <a:r>
              <a:rPr lang="en-US" altLang="zh-CN" dirty="0">
                <a:latin typeface="Arial" charset="0"/>
                <a:ea typeface="宋体" charset="-122"/>
              </a:rPr>
              <a:t>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virtual void </a:t>
            </a:r>
            <a:r>
              <a:rPr lang="en-US" altLang="zh-CN" dirty="0" err="1">
                <a:latin typeface="Arial" charset="0"/>
                <a:ea typeface="宋体" charset="-122"/>
              </a:rPr>
              <a:t>RegisteCalculators</a:t>
            </a:r>
            <a:r>
              <a:rPr lang="en-US" altLang="zh-CN" dirty="0">
                <a:latin typeface="Arial" charset="0"/>
                <a:ea typeface="宋体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Calculator *</a:t>
            </a:r>
            <a:r>
              <a:rPr lang="en-US" altLang="zh-CN" dirty="0" err="1">
                <a:latin typeface="Arial" charset="0"/>
                <a:ea typeface="宋体" charset="-122"/>
              </a:rPr>
              <a:t>GetCalculator</a:t>
            </a:r>
            <a:r>
              <a:rPr lang="en-US" altLang="zh-CN" dirty="0">
                <a:latin typeface="Arial" charset="0"/>
                <a:ea typeface="宋体" charset="-122"/>
              </a:rPr>
              <a:t>(string </a:t>
            </a:r>
            <a:r>
              <a:rPr lang="en-US" altLang="zh-CN" dirty="0" err="1">
                <a:latin typeface="Arial" charset="0"/>
                <a:ea typeface="宋体" charset="-122"/>
              </a:rPr>
              <a:t>aOperator</a:t>
            </a:r>
            <a:r>
              <a:rPr lang="en-US" altLang="zh-CN" dirty="0">
                <a:latin typeface="Arial" charset="0"/>
                <a:ea typeface="宋体" charset="-122"/>
              </a:rPr>
              <a:t>) const;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private: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vector&lt;Calculator *&gt; </a:t>
            </a:r>
            <a:r>
              <a:rPr lang="en-US" altLang="zh-CN" dirty="0" err="1">
                <a:latin typeface="Arial" charset="0"/>
                <a:ea typeface="宋体" charset="-122"/>
              </a:rPr>
              <a:t>m_Calculators</a:t>
            </a:r>
            <a:r>
              <a:rPr lang="en-US" altLang="zh-CN" dirty="0">
                <a:latin typeface="Arial" charset="0"/>
                <a:ea typeface="宋体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9F0E3F-5548-4CF7-90E2-D135E6255FF4}"/>
              </a:ext>
            </a:extLst>
          </p:cNvPr>
          <p:cNvSpPr/>
          <p:nvPr/>
        </p:nvSpPr>
        <p:spPr>
          <a:xfrm>
            <a:off x="142875" y="2500313"/>
            <a:ext cx="8389565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Arial" charset="0"/>
                <a:ea typeface="宋体" charset="-122"/>
              </a:rPr>
              <a:t>Calculator *Calculators::</a:t>
            </a:r>
            <a:r>
              <a:rPr lang="en-US" altLang="zh-CN" sz="1400" dirty="0" err="1">
                <a:latin typeface="Arial" charset="0"/>
                <a:ea typeface="宋体" charset="-122"/>
              </a:rPr>
              <a:t>GetCalculator</a:t>
            </a:r>
            <a:r>
              <a:rPr lang="en-US" altLang="zh-CN" sz="1400" dirty="0">
                <a:latin typeface="Arial" charset="0"/>
                <a:ea typeface="宋体" charset="-122"/>
              </a:rPr>
              <a:t>(string </a:t>
            </a:r>
            <a:r>
              <a:rPr lang="en-US" altLang="zh-CN" sz="1400" dirty="0" err="1">
                <a:latin typeface="Arial" charset="0"/>
                <a:ea typeface="宋体" charset="-122"/>
              </a:rPr>
              <a:t>aOperator</a:t>
            </a:r>
            <a:r>
              <a:rPr lang="en-US" altLang="zh-CN" sz="1400" dirty="0">
                <a:latin typeface="Arial" charset="0"/>
                <a:ea typeface="宋体" charset="-122"/>
              </a:rPr>
              <a:t>) const</a:t>
            </a:r>
          </a:p>
          <a:p>
            <a:pPr>
              <a:defRPr/>
            </a:pPr>
            <a:r>
              <a:rPr lang="en-US" altLang="zh-CN" sz="1400" dirty="0">
                <a:latin typeface="Arial" charset="0"/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zh-CN" sz="1400" dirty="0">
                <a:latin typeface="Arial" charset="0"/>
                <a:ea typeface="宋体" charset="-122"/>
              </a:rPr>
              <a:t>    for (vector&lt;Calculator *&gt;::</a:t>
            </a:r>
            <a:r>
              <a:rPr lang="en-US" altLang="zh-CN" sz="1400" dirty="0" err="1">
                <a:latin typeface="Arial" charset="0"/>
                <a:ea typeface="宋体" charset="-122"/>
              </a:rPr>
              <a:t>const_iterator</a:t>
            </a:r>
            <a:r>
              <a:rPr lang="en-US" altLang="zh-CN" sz="1400" dirty="0">
                <a:latin typeface="Arial" charset="0"/>
                <a:ea typeface="宋体" charset="-122"/>
              </a:rPr>
              <a:t> it = </a:t>
            </a:r>
            <a:r>
              <a:rPr lang="en-US" altLang="zh-CN" sz="1400" dirty="0" err="1">
                <a:latin typeface="Arial" charset="0"/>
                <a:ea typeface="宋体" charset="-122"/>
              </a:rPr>
              <a:t>m_Calculators.begin</a:t>
            </a:r>
            <a:r>
              <a:rPr lang="en-US" altLang="zh-CN" sz="1400" dirty="0">
                <a:latin typeface="Arial" charset="0"/>
                <a:ea typeface="宋体" charset="-122"/>
              </a:rPr>
              <a:t>(); it!=m_Calculators.end(); it++)</a:t>
            </a:r>
          </a:p>
          <a:p>
            <a:pPr>
              <a:defRPr/>
            </a:pPr>
            <a:r>
              <a:rPr lang="en-US" altLang="zh-CN" sz="1400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sz="1400" dirty="0">
                <a:latin typeface="Arial" charset="0"/>
                <a:ea typeface="宋体" charset="-122"/>
              </a:rPr>
              <a:t>        if ((*it)-&gt;Operator()==</a:t>
            </a:r>
            <a:r>
              <a:rPr lang="en-US" altLang="zh-CN" sz="1400" dirty="0" err="1">
                <a:latin typeface="Arial" charset="0"/>
                <a:ea typeface="宋体" charset="-122"/>
              </a:rPr>
              <a:t>aOperator</a:t>
            </a:r>
            <a:r>
              <a:rPr lang="en-US" altLang="zh-CN" sz="1400" dirty="0">
                <a:latin typeface="Arial" charset="0"/>
                <a:ea typeface="宋体" charset="-122"/>
              </a:rPr>
              <a:t>) return *it;</a:t>
            </a:r>
          </a:p>
          <a:p>
            <a:pPr>
              <a:defRPr/>
            </a:pPr>
            <a:r>
              <a:rPr lang="en-US" altLang="zh-CN" sz="1400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sz="1400" dirty="0">
                <a:latin typeface="Arial" charset="0"/>
                <a:ea typeface="宋体" charset="-122"/>
              </a:rPr>
              <a:t>    return NULL;</a:t>
            </a:r>
          </a:p>
          <a:p>
            <a:pPr>
              <a:defRPr/>
            </a:pPr>
            <a:r>
              <a:rPr lang="en-US" altLang="zh-CN" sz="1400" dirty="0">
                <a:latin typeface="Arial" charset="0"/>
                <a:ea typeface="宋体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219BC2-7116-4B7C-9D74-ACE63B6C6613}"/>
              </a:ext>
            </a:extLst>
          </p:cNvPr>
          <p:cNvSpPr/>
          <p:nvPr/>
        </p:nvSpPr>
        <p:spPr>
          <a:xfrm>
            <a:off x="2843808" y="3943136"/>
            <a:ext cx="521493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void Calculators::</a:t>
            </a:r>
            <a:r>
              <a:rPr lang="en-US" altLang="zh-CN" sz="1600" dirty="0" err="1">
                <a:latin typeface="Arial" charset="0"/>
                <a:ea typeface="宋体" charset="-122"/>
              </a:rPr>
              <a:t>RegisteCalculators</a:t>
            </a:r>
            <a:r>
              <a:rPr lang="en-US" altLang="zh-CN" sz="1600" dirty="0">
                <a:latin typeface="Arial" charset="0"/>
                <a:ea typeface="宋体" charset="-122"/>
              </a:rPr>
              <a:t>()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</a:t>
            </a:r>
            <a:r>
              <a:rPr lang="en-US" altLang="zh-CN" sz="1600" dirty="0" err="1">
                <a:latin typeface="Arial" charset="0"/>
                <a:ea typeface="宋体" charset="-122"/>
              </a:rPr>
              <a:t>Registe</a:t>
            </a:r>
            <a:r>
              <a:rPr lang="en-US" altLang="zh-CN" sz="1600" dirty="0">
                <a:latin typeface="Arial" charset="0"/>
                <a:ea typeface="宋体" charset="-122"/>
              </a:rPr>
              <a:t>(new </a:t>
            </a:r>
            <a:r>
              <a:rPr lang="en-US" altLang="zh-CN" sz="1600" dirty="0" err="1">
                <a:latin typeface="Arial" charset="0"/>
                <a:ea typeface="宋体" charset="-122"/>
              </a:rPr>
              <a:t>Calculator_Add</a:t>
            </a:r>
            <a:r>
              <a:rPr lang="en-US" altLang="zh-CN" sz="1600" dirty="0">
                <a:latin typeface="Arial" charset="0"/>
                <a:ea typeface="宋体" charset="-122"/>
              </a:rPr>
              <a:t>());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</a:t>
            </a:r>
            <a:r>
              <a:rPr lang="en-US" altLang="zh-CN" sz="1600" dirty="0" err="1">
                <a:latin typeface="Arial" charset="0"/>
                <a:ea typeface="宋体" charset="-122"/>
              </a:rPr>
              <a:t>Registe</a:t>
            </a:r>
            <a:r>
              <a:rPr lang="en-US" altLang="zh-CN" sz="1600" dirty="0">
                <a:latin typeface="Arial" charset="0"/>
                <a:ea typeface="宋体" charset="-122"/>
              </a:rPr>
              <a:t>(new </a:t>
            </a:r>
            <a:r>
              <a:rPr lang="en-US" altLang="zh-CN" sz="1600" dirty="0" err="1">
                <a:latin typeface="Arial" charset="0"/>
                <a:ea typeface="宋体" charset="-122"/>
              </a:rPr>
              <a:t>Calculator_Sub</a:t>
            </a:r>
            <a:r>
              <a:rPr lang="en-US" altLang="zh-CN" sz="1600" dirty="0">
                <a:latin typeface="Arial" charset="0"/>
                <a:ea typeface="宋体" charset="-122"/>
              </a:rPr>
              <a:t>());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</a:t>
            </a:r>
            <a:r>
              <a:rPr lang="en-US" altLang="zh-CN" sz="1600" dirty="0" err="1">
                <a:latin typeface="Arial" charset="0"/>
                <a:ea typeface="宋体" charset="-122"/>
              </a:rPr>
              <a:t>Registe</a:t>
            </a:r>
            <a:r>
              <a:rPr lang="en-US" altLang="zh-CN" sz="1600" dirty="0">
                <a:latin typeface="Arial" charset="0"/>
                <a:ea typeface="宋体" charset="-122"/>
              </a:rPr>
              <a:t>(new </a:t>
            </a:r>
            <a:r>
              <a:rPr lang="en-US" altLang="zh-CN" sz="1600" dirty="0" err="1">
                <a:latin typeface="Arial" charset="0"/>
                <a:ea typeface="宋体" charset="-122"/>
              </a:rPr>
              <a:t>Calculator_Mul</a:t>
            </a:r>
            <a:r>
              <a:rPr lang="en-US" altLang="zh-CN" sz="1600" dirty="0">
                <a:latin typeface="Arial" charset="0"/>
                <a:ea typeface="宋体" charset="-122"/>
              </a:rPr>
              <a:t>());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    </a:t>
            </a:r>
            <a:r>
              <a:rPr lang="en-US" altLang="zh-CN" sz="1600" dirty="0" err="1">
                <a:latin typeface="Arial" charset="0"/>
                <a:ea typeface="宋体" charset="-122"/>
              </a:rPr>
              <a:t>Registe</a:t>
            </a:r>
            <a:r>
              <a:rPr lang="en-US" altLang="zh-CN" sz="1600" dirty="0">
                <a:latin typeface="Arial" charset="0"/>
                <a:ea typeface="宋体" charset="-122"/>
              </a:rPr>
              <a:t>(new </a:t>
            </a:r>
            <a:r>
              <a:rPr lang="en-US" altLang="zh-CN" sz="1600" dirty="0" err="1">
                <a:latin typeface="Arial" charset="0"/>
                <a:ea typeface="宋体" charset="-122"/>
              </a:rPr>
              <a:t>Calculator_Div</a:t>
            </a:r>
            <a:r>
              <a:rPr lang="en-US" altLang="zh-CN" sz="1600" dirty="0">
                <a:latin typeface="Arial" charset="0"/>
                <a:ea typeface="宋体" charset="-122"/>
              </a:rPr>
              <a:t>());</a:t>
            </a:r>
          </a:p>
          <a:p>
            <a:pPr>
              <a:defRPr/>
            </a:pPr>
            <a:r>
              <a:rPr lang="en-US" altLang="zh-CN" sz="1600" dirty="0">
                <a:latin typeface="Arial" charset="0"/>
                <a:ea typeface="宋体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ADE33E-FAD0-41D6-8763-5B2E09AC6768}"/>
              </a:ext>
            </a:extLst>
          </p:cNvPr>
          <p:cNvSpPr/>
          <p:nvPr/>
        </p:nvSpPr>
        <p:spPr>
          <a:xfrm>
            <a:off x="571500" y="612775"/>
            <a:ext cx="8072438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class Calculate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public: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Calculate(Calculators &amp;</a:t>
            </a:r>
            <a:r>
              <a:rPr lang="en-US" altLang="zh-CN" dirty="0" err="1">
                <a:latin typeface="Arial" charset="0"/>
                <a:ea typeface="宋体" charset="-122"/>
              </a:rPr>
              <a:t>aCalculators</a:t>
            </a:r>
            <a:r>
              <a:rPr lang="en-US" altLang="zh-CN" dirty="0">
                <a:latin typeface="Arial" charset="0"/>
                <a:ea typeface="宋体" charset="-122"/>
              </a:rPr>
              <a:t>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	:_Calculators(</a:t>
            </a:r>
            <a:r>
              <a:rPr lang="en-US" altLang="zh-CN" dirty="0" err="1">
                <a:latin typeface="Arial" charset="0"/>
                <a:ea typeface="宋体" charset="-122"/>
              </a:rPr>
              <a:t>aCalculators</a:t>
            </a:r>
            <a:r>
              <a:rPr lang="en-US" altLang="zh-CN" dirty="0">
                <a:latin typeface="Arial" charset="0"/>
                <a:ea typeface="宋体" charset="-122"/>
              </a:rPr>
              <a:t>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}</a:t>
            </a:r>
          </a:p>
          <a:p>
            <a:pPr>
              <a:defRPr/>
            </a:pPr>
            <a:r>
              <a:rPr lang="en-US" altLang="zh-CN">
                <a:latin typeface="Arial" charset="0"/>
                <a:ea typeface="宋体" charset="-122"/>
              </a:rPr>
              <a:t>    double </a:t>
            </a:r>
            <a:r>
              <a:rPr lang="en-US" altLang="zh-CN" dirty="0">
                <a:latin typeface="Arial" charset="0"/>
                <a:ea typeface="宋体" charset="-122"/>
              </a:rPr>
              <a:t>Calc(double fData1, string </a:t>
            </a:r>
            <a:r>
              <a:rPr lang="en-US" altLang="zh-CN" dirty="0" err="1">
                <a:latin typeface="Arial" charset="0"/>
                <a:ea typeface="宋体" charset="-122"/>
              </a:rPr>
              <a:t>sOp</a:t>
            </a:r>
            <a:r>
              <a:rPr lang="en-US" altLang="zh-CN" dirty="0">
                <a:latin typeface="Arial" charset="0"/>
                <a:ea typeface="宋体" charset="-122"/>
              </a:rPr>
              <a:t>, double fData2)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{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Calculator *</a:t>
            </a:r>
            <a:r>
              <a:rPr lang="en-US" altLang="zh-CN" dirty="0" err="1">
                <a:latin typeface="Arial" charset="0"/>
                <a:ea typeface="宋体" charset="-122"/>
              </a:rPr>
              <a:t>aCalculator</a:t>
            </a:r>
            <a:r>
              <a:rPr lang="en-US" altLang="zh-CN" dirty="0">
                <a:latin typeface="Arial" charset="0"/>
                <a:ea typeface="宋体" charset="-122"/>
              </a:rPr>
              <a:t> = _</a:t>
            </a:r>
            <a:r>
              <a:rPr lang="en-US" altLang="zh-CN" dirty="0" err="1">
                <a:latin typeface="Arial" charset="0"/>
                <a:ea typeface="宋体" charset="-122"/>
              </a:rPr>
              <a:t>Calculators.GetCalculator</a:t>
            </a:r>
            <a:r>
              <a:rPr lang="en-US" altLang="zh-CN" dirty="0">
                <a:latin typeface="Arial" charset="0"/>
                <a:ea typeface="宋体" charset="-122"/>
              </a:rPr>
              <a:t>(</a:t>
            </a:r>
            <a:r>
              <a:rPr lang="en-US" altLang="zh-CN" dirty="0" err="1">
                <a:latin typeface="Arial" charset="0"/>
                <a:ea typeface="宋体" charset="-122"/>
              </a:rPr>
              <a:t>sOp</a:t>
            </a:r>
            <a:r>
              <a:rPr lang="en-US" altLang="zh-CN" dirty="0">
                <a:latin typeface="Arial" charset="0"/>
                <a:ea typeface="宋体" charset="-122"/>
              </a:rPr>
              <a:t>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if (</a:t>
            </a:r>
            <a:r>
              <a:rPr lang="en-US" altLang="zh-CN" dirty="0" err="1">
                <a:latin typeface="Arial" charset="0"/>
                <a:ea typeface="宋体" charset="-122"/>
              </a:rPr>
              <a:t>aCalculator</a:t>
            </a:r>
            <a:r>
              <a:rPr lang="en-US" altLang="zh-CN" dirty="0">
                <a:latin typeface="Arial" charset="0"/>
                <a:ea typeface="宋体" charset="-122"/>
              </a:rPr>
              <a:t>==NULL) throw string("</a:t>
            </a:r>
            <a:r>
              <a:rPr lang="zh-CN" altLang="en-US" dirty="0">
                <a:latin typeface="Arial" charset="0"/>
                <a:ea typeface="宋体" charset="-122"/>
              </a:rPr>
              <a:t>不可识别的运算符！</a:t>
            </a:r>
            <a:r>
              <a:rPr lang="en-US" altLang="zh-CN" dirty="0">
                <a:latin typeface="Arial" charset="0"/>
                <a:ea typeface="宋体" charset="-122"/>
              </a:rPr>
              <a:t>");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 return  </a:t>
            </a:r>
            <a:r>
              <a:rPr lang="en-US" altLang="zh-CN" dirty="0" err="1">
                <a:latin typeface="Arial" charset="0"/>
                <a:ea typeface="宋体" charset="-122"/>
              </a:rPr>
              <a:t>aCalculator</a:t>
            </a:r>
            <a:r>
              <a:rPr lang="en-US" altLang="zh-CN" dirty="0">
                <a:latin typeface="Arial" charset="0"/>
                <a:ea typeface="宋体" charset="-122"/>
              </a:rPr>
              <a:t>-&gt;Calc(fData1, fData2);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}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private: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Calculators &amp;_Calculators;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};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defRPr sz="1600" dirty="0" smtClean="0">
            <a:latin typeface="Courier New" pitchFamily="49" charset="0"/>
            <a:cs typeface="Courier New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1009</TotalTime>
  <Words>3852</Words>
  <Application>Microsoft Office PowerPoint</Application>
  <PresentationFormat>全屏显示(4:3)</PresentationFormat>
  <Paragraphs>837</Paragraphs>
  <Slides>44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华文行楷</vt:lpstr>
      <vt:lpstr>宋体</vt:lpstr>
      <vt:lpstr>微软雅黑</vt:lpstr>
      <vt:lpstr>Arial</vt:lpstr>
      <vt:lpstr>Calibri</vt:lpstr>
      <vt:lpstr>Courier New</vt:lpstr>
      <vt:lpstr>Verdana</vt:lpstr>
      <vt:lpstr>Wingdings 2</vt:lpstr>
      <vt:lpstr>视点</vt:lpstr>
      <vt:lpstr>设计模式</vt:lpstr>
      <vt:lpstr>设计模式示例分析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设计模式示例分析</vt:lpstr>
      <vt:lpstr>PowerPoint 演示文稿</vt:lpstr>
      <vt:lpstr>PowerPoint 演示文稿</vt:lpstr>
      <vt:lpstr>PowerPoint 演示文稿</vt:lpstr>
      <vt:lpstr>设计模式示例分析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设计模式示例分析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设计模式示例分析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设计模式示例分析</vt:lpstr>
      <vt:lpstr>PowerPoint 演示文稿</vt:lpstr>
      <vt:lpstr>PowerPoint 演示文稿</vt:lpstr>
      <vt:lpstr>PowerPoint 演示文稿</vt:lpstr>
      <vt:lpstr>设计模式示例分析</vt:lpstr>
      <vt:lpstr>PowerPoint 演示文稿</vt:lpstr>
      <vt:lpstr>PowerPoint 演示文稿</vt:lpstr>
      <vt:lpstr>PowerPoint 演示文稿</vt:lpstr>
      <vt:lpstr>设计模式示例分析</vt:lpstr>
      <vt:lpstr>PowerPoint 演示文稿</vt:lpstr>
    </vt:vector>
  </TitlesOfParts>
  <Company>ORAD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PengSW</dc:creator>
  <cp:lastModifiedBy>Siwei PENG</cp:lastModifiedBy>
  <cp:revision>95</cp:revision>
  <dcterms:created xsi:type="dcterms:W3CDTF">2008-01-08T23:51:56Z</dcterms:created>
  <dcterms:modified xsi:type="dcterms:W3CDTF">2018-10-31T00:42:40Z</dcterms:modified>
</cp:coreProperties>
</file>