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95"/>
  </p:notesMasterIdLst>
  <p:sldIdLst>
    <p:sldId id="256" r:id="rId2"/>
    <p:sldId id="263" r:id="rId3"/>
    <p:sldId id="320" r:id="rId4"/>
    <p:sldId id="257" r:id="rId5"/>
    <p:sldId id="258" r:id="rId6"/>
    <p:sldId id="259" r:id="rId7"/>
    <p:sldId id="261" r:id="rId8"/>
    <p:sldId id="264" r:id="rId9"/>
    <p:sldId id="270" r:id="rId10"/>
    <p:sldId id="271" r:id="rId11"/>
    <p:sldId id="316" r:id="rId12"/>
    <p:sldId id="351" r:id="rId13"/>
    <p:sldId id="346" r:id="rId14"/>
    <p:sldId id="266" r:id="rId15"/>
    <p:sldId id="267" r:id="rId16"/>
    <p:sldId id="350" r:id="rId17"/>
    <p:sldId id="315" r:id="rId18"/>
    <p:sldId id="345" r:id="rId19"/>
    <p:sldId id="268" r:id="rId20"/>
    <p:sldId id="269" r:id="rId21"/>
    <p:sldId id="319" r:id="rId22"/>
    <p:sldId id="317" r:id="rId23"/>
    <p:sldId id="347" r:id="rId24"/>
    <p:sldId id="272" r:id="rId25"/>
    <p:sldId id="273" r:id="rId26"/>
    <p:sldId id="321" r:id="rId27"/>
    <p:sldId id="274" r:id="rId28"/>
    <p:sldId id="275" r:id="rId29"/>
    <p:sldId id="318" r:id="rId30"/>
    <p:sldId id="313" r:id="rId31"/>
    <p:sldId id="276" r:id="rId32"/>
    <p:sldId id="290" r:id="rId33"/>
    <p:sldId id="277" r:id="rId34"/>
    <p:sldId id="322" r:id="rId35"/>
    <p:sldId id="278" r:id="rId36"/>
    <p:sldId id="279" r:id="rId37"/>
    <p:sldId id="323" r:id="rId38"/>
    <p:sldId id="348" r:id="rId39"/>
    <p:sldId id="280" r:id="rId40"/>
    <p:sldId id="281" r:id="rId41"/>
    <p:sldId id="324" r:id="rId42"/>
    <p:sldId id="282" r:id="rId43"/>
    <p:sldId id="283" r:id="rId44"/>
    <p:sldId id="325" r:id="rId45"/>
    <p:sldId id="326" r:id="rId46"/>
    <p:sldId id="327" r:id="rId47"/>
    <p:sldId id="284" r:id="rId48"/>
    <p:sldId id="285" r:id="rId49"/>
    <p:sldId id="328" r:id="rId50"/>
    <p:sldId id="329" r:id="rId51"/>
    <p:sldId id="286" r:id="rId52"/>
    <p:sldId id="287" r:id="rId53"/>
    <p:sldId id="330" r:id="rId54"/>
    <p:sldId id="288" r:id="rId55"/>
    <p:sldId id="289" r:id="rId56"/>
    <p:sldId id="331" r:id="rId57"/>
    <p:sldId id="332" r:id="rId58"/>
    <p:sldId id="314" r:id="rId59"/>
    <p:sldId id="291" r:id="rId60"/>
    <p:sldId id="292" r:id="rId61"/>
    <p:sldId id="333" r:id="rId62"/>
    <p:sldId id="337" r:id="rId63"/>
    <p:sldId id="293" r:id="rId64"/>
    <p:sldId id="294" r:id="rId65"/>
    <p:sldId id="335" r:id="rId66"/>
    <p:sldId id="334" r:id="rId67"/>
    <p:sldId id="295" r:id="rId68"/>
    <p:sldId id="296" r:id="rId69"/>
    <p:sldId id="338" r:id="rId70"/>
    <p:sldId id="297" r:id="rId71"/>
    <p:sldId id="298" r:id="rId72"/>
    <p:sldId id="340" r:id="rId73"/>
    <p:sldId id="299" r:id="rId74"/>
    <p:sldId id="300" r:id="rId75"/>
    <p:sldId id="336" r:id="rId76"/>
    <p:sldId id="339" r:id="rId77"/>
    <p:sldId id="301" r:id="rId78"/>
    <p:sldId id="302" r:id="rId79"/>
    <p:sldId id="341" r:id="rId80"/>
    <p:sldId id="303" r:id="rId81"/>
    <p:sldId id="304" r:id="rId82"/>
    <p:sldId id="342" r:id="rId83"/>
    <p:sldId id="305" r:id="rId84"/>
    <p:sldId id="306" r:id="rId85"/>
    <p:sldId id="343" r:id="rId86"/>
    <p:sldId id="344" r:id="rId87"/>
    <p:sldId id="307" r:id="rId88"/>
    <p:sldId id="308" r:id="rId89"/>
    <p:sldId id="309" r:id="rId90"/>
    <p:sldId id="310" r:id="rId91"/>
    <p:sldId id="311" r:id="rId92"/>
    <p:sldId id="349" r:id="rId93"/>
    <p:sldId id="312" r:id="rId94"/>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Courier New" panose="02070309020205020404" pitchFamily="49" charset="0"/>
        <a:ea typeface="楷体_GB2312" pitchFamily="49" charset="-122"/>
        <a:cs typeface="+mn-cs"/>
      </a:defRPr>
    </a:lvl1pPr>
    <a:lvl2pPr marL="457200" algn="l" rtl="0" fontAlgn="base">
      <a:spcBef>
        <a:spcPct val="0"/>
      </a:spcBef>
      <a:spcAft>
        <a:spcPct val="0"/>
      </a:spcAft>
      <a:defRPr b="1" kern="1200">
        <a:solidFill>
          <a:schemeClr val="tx1"/>
        </a:solidFill>
        <a:latin typeface="Courier New" panose="02070309020205020404" pitchFamily="49" charset="0"/>
        <a:ea typeface="楷体_GB2312" pitchFamily="49" charset="-122"/>
        <a:cs typeface="+mn-cs"/>
      </a:defRPr>
    </a:lvl2pPr>
    <a:lvl3pPr marL="914400" algn="l" rtl="0" fontAlgn="base">
      <a:spcBef>
        <a:spcPct val="0"/>
      </a:spcBef>
      <a:spcAft>
        <a:spcPct val="0"/>
      </a:spcAft>
      <a:defRPr b="1" kern="1200">
        <a:solidFill>
          <a:schemeClr val="tx1"/>
        </a:solidFill>
        <a:latin typeface="Courier New" panose="02070309020205020404" pitchFamily="49" charset="0"/>
        <a:ea typeface="楷体_GB2312" pitchFamily="49" charset="-122"/>
        <a:cs typeface="+mn-cs"/>
      </a:defRPr>
    </a:lvl3pPr>
    <a:lvl4pPr marL="1371600" algn="l" rtl="0" fontAlgn="base">
      <a:spcBef>
        <a:spcPct val="0"/>
      </a:spcBef>
      <a:spcAft>
        <a:spcPct val="0"/>
      </a:spcAft>
      <a:defRPr b="1" kern="1200">
        <a:solidFill>
          <a:schemeClr val="tx1"/>
        </a:solidFill>
        <a:latin typeface="Courier New" panose="02070309020205020404" pitchFamily="49" charset="0"/>
        <a:ea typeface="楷体_GB2312" pitchFamily="49" charset="-122"/>
        <a:cs typeface="+mn-cs"/>
      </a:defRPr>
    </a:lvl4pPr>
    <a:lvl5pPr marL="1828800" algn="l" rtl="0" fontAlgn="base">
      <a:spcBef>
        <a:spcPct val="0"/>
      </a:spcBef>
      <a:spcAft>
        <a:spcPct val="0"/>
      </a:spcAft>
      <a:defRPr b="1" kern="1200">
        <a:solidFill>
          <a:schemeClr val="tx1"/>
        </a:solidFill>
        <a:latin typeface="Courier New" panose="02070309020205020404" pitchFamily="49" charset="0"/>
        <a:ea typeface="楷体_GB2312" pitchFamily="49" charset="-122"/>
        <a:cs typeface="+mn-cs"/>
      </a:defRPr>
    </a:lvl5pPr>
    <a:lvl6pPr marL="2286000" algn="l" defTabSz="914400" rtl="0" eaLnBrk="1" latinLnBrk="0" hangingPunct="1">
      <a:defRPr b="1" kern="1200">
        <a:solidFill>
          <a:schemeClr val="tx1"/>
        </a:solidFill>
        <a:latin typeface="Courier New" panose="02070309020205020404" pitchFamily="49" charset="0"/>
        <a:ea typeface="楷体_GB2312" pitchFamily="49" charset="-122"/>
        <a:cs typeface="+mn-cs"/>
      </a:defRPr>
    </a:lvl6pPr>
    <a:lvl7pPr marL="2743200" algn="l" defTabSz="914400" rtl="0" eaLnBrk="1" latinLnBrk="0" hangingPunct="1">
      <a:defRPr b="1" kern="1200">
        <a:solidFill>
          <a:schemeClr val="tx1"/>
        </a:solidFill>
        <a:latin typeface="Courier New" panose="02070309020205020404" pitchFamily="49" charset="0"/>
        <a:ea typeface="楷体_GB2312" pitchFamily="49" charset="-122"/>
        <a:cs typeface="+mn-cs"/>
      </a:defRPr>
    </a:lvl7pPr>
    <a:lvl8pPr marL="3200400" algn="l" defTabSz="914400" rtl="0" eaLnBrk="1" latinLnBrk="0" hangingPunct="1">
      <a:defRPr b="1" kern="1200">
        <a:solidFill>
          <a:schemeClr val="tx1"/>
        </a:solidFill>
        <a:latin typeface="Courier New" panose="02070309020205020404" pitchFamily="49" charset="0"/>
        <a:ea typeface="楷体_GB2312" pitchFamily="49" charset="-122"/>
        <a:cs typeface="+mn-cs"/>
      </a:defRPr>
    </a:lvl8pPr>
    <a:lvl9pPr marL="3657600" algn="l" defTabSz="914400" rtl="0" eaLnBrk="1" latinLnBrk="0" hangingPunct="1">
      <a:defRPr b="1" kern="1200">
        <a:solidFill>
          <a:schemeClr val="tx1"/>
        </a:solidFill>
        <a:latin typeface="Courier New" panose="02070309020205020404" pitchFamily="49"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0054" autoAdjust="0"/>
  </p:normalViewPr>
  <p:slideViewPr>
    <p:cSldViewPr>
      <p:cViewPr varScale="1">
        <p:scale>
          <a:sx n="124" d="100"/>
          <a:sy n="124" d="100"/>
        </p:scale>
        <p:origin x="1170" y="102"/>
      </p:cViewPr>
      <p:guideLst>
        <p:guide orient="horz" pos="2160"/>
        <p:guide pos="2880"/>
      </p:guideLst>
    </p:cSldViewPr>
  </p:slideViewPr>
  <p:outlineViewPr>
    <p:cViewPr>
      <p:scale>
        <a:sx n="33" d="100"/>
        <a:sy n="33" d="100"/>
      </p:scale>
      <p:origin x="102" y="561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58939F7-1D89-45ED-B010-08A8CD5B9D8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70659" name="Rectangle 3">
            <a:extLst>
              <a:ext uri="{FF2B5EF4-FFF2-40B4-BE49-F238E27FC236}">
                <a16:creationId xmlns:a16="http://schemas.microsoft.com/office/drawing/2014/main" id="{F178C495-FD1D-42A8-83C8-97B64B8C35D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defRPr>
            </a:lvl1pPr>
          </a:lstStyle>
          <a:p>
            <a:pPr>
              <a:defRPr/>
            </a:pPr>
            <a:endParaRPr lang="en-US" altLang="zh-CN"/>
          </a:p>
        </p:txBody>
      </p:sp>
      <p:sp>
        <p:nvSpPr>
          <p:cNvPr id="98308" name="Rectangle 4">
            <a:extLst>
              <a:ext uri="{FF2B5EF4-FFF2-40B4-BE49-F238E27FC236}">
                <a16:creationId xmlns:a16="http://schemas.microsoft.com/office/drawing/2014/main" id="{6E09B156-D69D-46DE-A7FC-8747AC4D5343}"/>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1" name="Rectangle 5">
            <a:extLst>
              <a:ext uri="{FF2B5EF4-FFF2-40B4-BE49-F238E27FC236}">
                <a16:creationId xmlns:a16="http://schemas.microsoft.com/office/drawing/2014/main" id="{BDCA1D2E-2ECD-4072-B28D-AE0DAF817AE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0662" name="Rectangle 6">
            <a:extLst>
              <a:ext uri="{FF2B5EF4-FFF2-40B4-BE49-F238E27FC236}">
                <a16:creationId xmlns:a16="http://schemas.microsoft.com/office/drawing/2014/main" id="{1AAF8E7A-C98A-4C2A-AB23-D6C6B0C849A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70663" name="Rectangle 7">
            <a:extLst>
              <a:ext uri="{FF2B5EF4-FFF2-40B4-BE49-F238E27FC236}">
                <a16:creationId xmlns:a16="http://schemas.microsoft.com/office/drawing/2014/main" id="{F71BB98A-2D15-4918-AE6C-2592CB1188F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panose="020B0604020202020204" pitchFamily="34" charset="0"/>
                <a:ea typeface="宋体" panose="02010600030101010101" pitchFamily="2" charset="-122"/>
              </a:defRPr>
            </a:lvl1pPr>
          </a:lstStyle>
          <a:p>
            <a:fld id="{B0E55AFB-7DBB-4F39-A61A-DF5ACAF7C28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425D60F8-3122-455F-A606-90594D2696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fld id="{76840591-74D7-4C3B-8083-47D2548C53A7}" type="slidenum">
              <a:rPr lang="en-US" altLang="zh-CN" b="0">
                <a:latin typeface="Arial" panose="020B0604020202020204" pitchFamily="34" charset="0"/>
                <a:ea typeface="宋体" panose="02010600030101010101" pitchFamily="2" charset="-122"/>
              </a:rPr>
              <a:pPr eaLnBrk="1" hangingPunct="1"/>
              <a:t>8</a:t>
            </a:fld>
            <a:endParaRPr lang="en-US" altLang="zh-CN" b="0">
              <a:latin typeface="Arial" panose="020B0604020202020204" pitchFamily="34" charset="0"/>
              <a:ea typeface="宋体" panose="02010600030101010101" pitchFamily="2" charset="-122"/>
            </a:endParaRPr>
          </a:p>
        </p:txBody>
      </p:sp>
      <p:sp>
        <p:nvSpPr>
          <p:cNvPr id="99331" name="Rectangle 2">
            <a:extLst>
              <a:ext uri="{FF2B5EF4-FFF2-40B4-BE49-F238E27FC236}">
                <a16:creationId xmlns:a16="http://schemas.microsoft.com/office/drawing/2014/main" id="{DD972941-612A-4618-A790-BF2128D90872}"/>
              </a:ext>
            </a:extLst>
          </p:cNvPr>
          <p:cNvSpPr>
            <a:spLocks noRot="1" noChangeArrowheads="1" noTextEdit="1"/>
          </p:cNvSpPr>
          <p:nvPr>
            <p:ph type="sldImg"/>
          </p:nvPr>
        </p:nvSpPr>
        <p:spPr>
          <a:ln/>
        </p:spPr>
      </p:sp>
      <p:sp>
        <p:nvSpPr>
          <p:cNvPr id="99332" name="Rectangle 3">
            <a:extLst>
              <a:ext uri="{FF2B5EF4-FFF2-40B4-BE49-F238E27FC236}">
                <a16:creationId xmlns:a16="http://schemas.microsoft.com/office/drawing/2014/main" id="{E3620E39-7C0E-4A3C-8CFB-D92F0ACB63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lnSpc>
                <a:spcPct val="130000"/>
              </a:lnSpc>
            </a:pPr>
            <a:r>
              <a:rPr lang="zh-CN" altLang="en-US">
                <a:latin typeface="Arial" panose="020B0604020202020204" pitchFamily="34" charset="0"/>
              </a:rPr>
              <a:t>通过创建型模式将系统使用哪些具体的类的信息封装起来，</a:t>
            </a:r>
          </a:p>
          <a:p>
            <a:pPr lvl="1" eaLnBrk="1" hangingPunct="1">
              <a:lnSpc>
                <a:spcPct val="130000"/>
              </a:lnSpc>
            </a:pPr>
            <a:r>
              <a:rPr lang="zh-CN" altLang="en-US">
                <a:latin typeface="Arial" panose="020B0604020202020204" pitchFamily="34" charset="0"/>
              </a:rPr>
              <a:t>并隐藏这些类的实例是如何被创建和组合在一起的。</a:t>
            </a:r>
          </a:p>
          <a:p>
            <a:pPr lvl="1" eaLnBrk="1" hangingPunct="1">
              <a:lnSpc>
                <a:spcPct val="130000"/>
              </a:lnSpc>
            </a:pPr>
            <a:r>
              <a:rPr lang="zh-CN" altLang="en-US">
                <a:latin typeface="Arial" panose="020B0604020202020204" pitchFamily="34" charset="0"/>
              </a:rPr>
              <a:t>系统对于这些对象所知的仅是其接口。</a:t>
            </a:r>
          </a:p>
          <a:p>
            <a:pPr lvl="1" eaLnBrk="1" hangingPunct="1">
              <a:lnSpc>
                <a:spcPct val="130000"/>
              </a:lnSpc>
            </a:pPr>
            <a:endParaRPr lang="zh-CN" altLang="en-US">
              <a:latin typeface="Arial" panose="020B0604020202020204" pitchFamily="34" charset="0"/>
            </a:endParaRPr>
          </a:p>
          <a:p>
            <a:pPr lvl="1" eaLnBrk="1" hangingPunct="1">
              <a:lnSpc>
                <a:spcPct val="130000"/>
              </a:lnSpc>
            </a:pPr>
            <a:r>
              <a:rPr lang="zh-CN" altLang="en-US">
                <a:latin typeface="Arial" panose="020B0604020202020204" pitchFamily="34" charset="0"/>
              </a:rPr>
              <a:t>创建型模式对于对象创建的</a:t>
            </a:r>
            <a:r>
              <a:rPr lang="en-US" altLang="zh-CN">
                <a:latin typeface="Arial" panose="020B0604020202020204" pitchFamily="34" charset="0"/>
              </a:rPr>
              <a:t>What/Who/When/How</a:t>
            </a:r>
            <a:r>
              <a:rPr lang="zh-CN" altLang="en-US">
                <a:latin typeface="Arial" panose="020B0604020202020204" pitchFamily="34" charset="0"/>
              </a:rPr>
              <a:t>提供了很大的灵活性。</a:t>
            </a:r>
          </a:p>
          <a:p>
            <a:pPr eaLnBrk="1" hangingPunct="1"/>
            <a:endParaRPr lang="en-US"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3FE58E80-850C-43B4-B5BC-2FBC4F32B9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fld id="{D30A0E2B-ACCC-4920-9DB1-F732D2DED59D}" type="slidenum">
              <a:rPr lang="en-US" altLang="zh-CN" b="0">
                <a:latin typeface="Arial" panose="020B0604020202020204" pitchFamily="34" charset="0"/>
                <a:ea typeface="宋体" panose="02010600030101010101" pitchFamily="2" charset="-122"/>
              </a:rPr>
              <a:pPr eaLnBrk="1" hangingPunct="1"/>
              <a:t>54</a:t>
            </a:fld>
            <a:endParaRPr lang="en-US" altLang="zh-CN" b="0">
              <a:latin typeface="Arial" panose="020B0604020202020204" pitchFamily="34" charset="0"/>
              <a:ea typeface="宋体" panose="02010600030101010101" pitchFamily="2" charset="-122"/>
            </a:endParaRPr>
          </a:p>
        </p:txBody>
      </p:sp>
      <p:sp>
        <p:nvSpPr>
          <p:cNvPr id="100355" name="Rectangle 2">
            <a:extLst>
              <a:ext uri="{FF2B5EF4-FFF2-40B4-BE49-F238E27FC236}">
                <a16:creationId xmlns:a16="http://schemas.microsoft.com/office/drawing/2014/main" id="{2B3BB13F-5ABB-4C24-80AB-9912B02D17B0}"/>
              </a:ext>
            </a:extLst>
          </p:cNvPr>
          <p:cNvSpPr>
            <a:spLocks noRot="1" noChangeArrowheads="1" noTextEdit="1"/>
          </p:cNvSpPr>
          <p:nvPr>
            <p:ph type="sldImg"/>
          </p:nvPr>
        </p:nvSpPr>
        <p:spPr>
          <a:ln/>
        </p:spPr>
      </p:sp>
      <p:sp>
        <p:nvSpPr>
          <p:cNvPr id="100356" name="Rectangle 3">
            <a:extLst>
              <a:ext uri="{FF2B5EF4-FFF2-40B4-BE49-F238E27FC236}">
                <a16:creationId xmlns:a16="http://schemas.microsoft.com/office/drawing/2014/main" id="{9E0CCCF7-68DC-44CC-A753-683D8CF9AF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zh-CN" altLang="en-US">
                <a:latin typeface="Arial" panose="020B0604020202020204" pitchFamily="34" charset="0"/>
              </a:rPr>
              <a:t>智能引用的典型用途包括：</a:t>
            </a:r>
          </a:p>
          <a:p>
            <a:pPr lvl="3" eaLnBrk="1" hangingPunct="1"/>
            <a:r>
              <a:rPr lang="zh-CN" altLang="en-US">
                <a:latin typeface="Arial" panose="020B0604020202020204" pitchFamily="34" charset="0"/>
              </a:rPr>
              <a:t>对指向实际对象的引用计数，这样当该对象没有引用时，可以自动释放它</a:t>
            </a:r>
            <a:r>
              <a:rPr lang="en-US" altLang="zh-CN">
                <a:latin typeface="Arial" panose="020B0604020202020204" pitchFamily="34" charset="0"/>
              </a:rPr>
              <a:t>(</a:t>
            </a:r>
            <a:r>
              <a:rPr lang="zh-CN" altLang="en-US">
                <a:latin typeface="Arial" panose="020B0604020202020204" pitchFamily="34" charset="0"/>
              </a:rPr>
              <a:t>也称为</a:t>
            </a:r>
            <a:r>
              <a:rPr lang="en-US" altLang="zh-CN">
                <a:latin typeface="Arial" panose="020B0604020202020204" pitchFamily="34" charset="0"/>
              </a:rPr>
              <a:t>SmartPointers[Ede92])</a:t>
            </a:r>
            <a:r>
              <a:rPr lang="zh-CN" altLang="en-US">
                <a:latin typeface="Arial" panose="020B0604020202020204" pitchFamily="34" charset="0"/>
              </a:rPr>
              <a:t>。</a:t>
            </a:r>
          </a:p>
          <a:p>
            <a:pPr lvl="3" eaLnBrk="1" hangingPunct="1"/>
            <a:r>
              <a:rPr lang="zh-CN" altLang="en-US">
                <a:latin typeface="Arial" panose="020B0604020202020204" pitchFamily="34" charset="0"/>
              </a:rPr>
              <a:t>当第一次引用一个持久对象时，将它装入内存。</a:t>
            </a:r>
          </a:p>
          <a:p>
            <a:pPr lvl="3" eaLnBrk="1" hangingPunct="1"/>
            <a:r>
              <a:rPr lang="zh-CN" altLang="en-US">
                <a:latin typeface="Arial" panose="020B0604020202020204" pitchFamily="34" charset="0"/>
              </a:rPr>
              <a:t>在访问一个实际对象前，检查是否已经锁定了它，以确保其他对象不能改变它。</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shadeToTitle="1">
        <a:gradFill rotWithShape="0">
          <a:gsLst>
            <a:gs pos="0">
              <a:schemeClr val="bg1"/>
            </a:gs>
            <a:gs pos="100000">
              <a:srgbClr val="767676"/>
            </a:gs>
          </a:gsLst>
          <a:path path="shape">
            <a:fillToRect l="50000" t="50000" r="50000" b="50000"/>
          </a:path>
        </a:gradFill>
        <a:effectLst/>
      </p:bgPr>
    </p:bg>
    <p:spTree>
      <p:nvGrpSpPr>
        <p:cNvPr id="1" name=""/>
        <p:cNvGrpSpPr/>
        <p:nvPr/>
      </p:nvGrpSpPr>
      <p:grpSpPr>
        <a:xfrm>
          <a:off x="0" y="0"/>
          <a:ext cx="0" cy="0"/>
          <a:chOff x="0" y="0"/>
          <a:chExt cx="0" cy="0"/>
        </a:xfrm>
      </p:grpSpPr>
      <p:pic>
        <p:nvPicPr>
          <p:cNvPr id="4" name="Picture 7" descr="MICRCHIP">
            <a:extLst>
              <a:ext uri="{FF2B5EF4-FFF2-40B4-BE49-F238E27FC236}">
                <a16:creationId xmlns:a16="http://schemas.microsoft.com/office/drawing/2014/main" id="{06EA3AF2-8B76-4A53-BFCF-9DD33572F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550" y="5876925"/>
            <a:ext cx="9477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SATELIT2">
            <a:extLst>
              <a:ext uri="{FF2B5EF4-FFF2-40B4-BE49-F238E27FC236}">
                <a16:creationId xmlns:a16="http://schemas.microsoft.com/office/drawing/2014/main" id="{A3E32158-B7C8-4580-8EB1-AFD0AF91C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60350"/>
            <a:ext cx="10160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0" name="Rectangle 2"/>
          <p:cNvSpPr>
            <a:spLocks noGrp="1" noChangeArrowheads="1"/>
          </p:cNvSpPr>
          <p:nvPr>
            <p:ph type="ctrTitle"/>
          </p:nvPr>
        </p:nvSpPr>
        <p:spPr>
          <a:xfrm>
            <a:off x="685800" y="2130425"/>
            <a:ext cx="7772400" cy="1470025"/>
          </a:xfrm>
        </p:spPr>
        <p:txBody>
          <a:bodyPr/>
          <a:lstStyle>
            <a:lvl1pPr>
              <a:defRPr sz="4800">
                <a:solidFill>
                  <a:schemeClr val="tx1"/>
                </a:solidFill>
              </a:defRPr>
            </a:lvl1pPr>
          </a:lstStyle>
          <a:p>
            <a:r>
              <a:rPr lang="zh-CN" altLang="en-US"/>
              <a:t>单击此处编辑母版标题样式</a:t>
            </a:r>
          </a:p>
        </p:txBody>
      </p:sp>
      <p:sp>
        <p:nvSpPr>
          <p:cNvPr id="43011"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chemeClr val="accent2"/>
                </a:solidFill>
                <a:effectLst>
                  <a:outerShdw blurRad="38100" dist="38100" dir="2700000" algn="tl">
                    <a:srgbClr val="C0C0C0"/>
                  </a:outerShdw>
                </a:effectLst>
              </a:defRPr>
            </a:lvl1pPr>
          </a:lstStyle>
          <a:p>
            <a:r>
              <a:rPr lang="zh-CN" altLang="en-US"/>
              <a:t>单击此处编辑母版副标题样式</a:t>
            </a:r>
          </a:p>
        </p:txBody>
      </p:sp>
      <p:sp>
        <p:nvSpPr>
          <p:cNvPr id="6" name="Rectangle 4">
            <a:extLst>
              <a:ext uri="{FF2B5EF4-FFF2-40B4-BE49-F238E27FC236}">
                <a16:creationId xmlns:a16="http://schemas.microsoft.com/office/drawing/2014/main" id="{8270A179-9C1D-4606-B5C0-708F54053A33}"/>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atin typeface="Arial" charset="0"/>
                <a:ea typeface="宋体" pitchFamily="2" charset="-122"/>
              </a:defRPr>
            </a:lvl1pPr>
          </a:lstStyle>
          <a:p>
            <a:pPr>
              <a:defRPr/>
            </a:pPr>
            <a:endParaRPr lang="en-US" altLang="zh-CN"/>
          </a:p>
        </p:txBody>
      </p:sp>
      <p:sp>
        <p:nvSpPr>
          <p:cNvPr id="7" name="Rectangle 5">
            <a:extLst>
              <a:ext uri="{FF2B5EF4-FFF2-40B4-BE49-F238E27FC236}">
                <a16:creationId xmlns:a16="http://schemas.microsoft.com/office/drawing/2014/main" id="{716A053B-DF78-44B1-9DAF-7C062BD240B1}"/>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b="0">
                <a:latin typeface="Arial" charset="0"/>
                <a:ea typeface="宋体" pitchFamily="2" charset="-122"/>
              </a:defRPr>
            </a:lvl1pPr>
          </a:lstStyle>
          <a:p>
            <a:pPr>
              <a:defRPr/>
            </a:pPr>
            <a:endParaRPr lang="en-US" altLang="zh-CN"/>
          </a:p>
        </p:txBody>
      </p:sp>
      <p:sp>
        <p:nvSpPr>
          <p:cNvPr id="8" name="Rectangle 6">
            <a:extLst>
              <a:ext uri="{FF2B5EF4-FFF2-40B4-BE49-F238E27FC236}">
                <a16:creationId xmlns:a16="http://schemas.microsoft.com/office/drawing/2014/main" id="{9199242B-77FF-4352-AB11-8D9992E0BD67}"/>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b="0">
                <a:latin typeface="Arial" panose="020B0604020202020204" pitchFamily="34" charset="0"/>
                <a:ea typeface="宋体" panose="02010600030101010101" pitchFamily="2" charset="-122"/>
              </a:defRPr>
            </a:lvl1pPr>
          </a:lstStyle>
          <a:p>
            <a:fld id="{F4C69635-07B7-43EF-8914-0A6F97AB9B72}" type="slidenum">
              <a:rPr lang="en-US" altLang="zh-CN"/>
              <a:pPr/>
              <a:t>‹#›</a:t>
            </a:fld>
            <a:endParaRPr lang="en-US" altLang="zh-CN"/>
          </a:p>
        </p:txBody>
      </p:sp>
    </p:spTree>
    <p:extLst>
      <p:ext uri="{BB962C8B-B14F-4D97-AF65-F5344CB8AC3E}">
        <p14:creationId xmlns:p14="http://schemas.microsoft.com/office/powerpoint/2010/main" val="296241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489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0525" y="274638"/>
            <a:ext cx="1946275" cy="62499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0113" y="274638"/>
            <a:ext cx="5688012" cy="62499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59382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00113" y="274638"/>
            <a:ext cx="7786687" cy="1066800"/>
          </a:xfrm>
        </p:spPr>
        <p:txBody>
          <a:bodyPr/>
          <a:lstStyle/>
          <a:p>
            <a:r>
              <a:rPr lang="zh-CN" altLang="en-US"/>
              <a:t>单击此处编辑母版标题样式</a:t>
            </a:r>
          </a:p>
        </p:txBody>
      </p:sp>
      <p:sp>
        <p:nvSpPr>
          <p:cNvPr id="3" name="文本占位符 2"/>
          <p:cNvSpPr>
            <a:spLocks noGrp="1"/>
          </p:cNvSpPr>
          <p:nvPr>
            <p:ph type="body" sz="half" idx="1"/>
          </p:nvPr>
        </p:nvSpPr>
        <p:spPr>
          <a:xfrm>
            <a:off x="900113" y="1700213"/>
            <a:ext cx="3816350"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8863" y="1700213"/>
            <a:ext cx="3817937"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1695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76947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9371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700213"/>
            <a:ext cx="381635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8863" y="1700213"/>
            <a:ext cx="3817937"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5890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2323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7385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774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08010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1740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38D7667-0DCE-4BF4-A898-64905CE616B4}"/>
              </a:ext>
            </a:extLst>
          </p:cNvPr>
          <p:cNvSpPr>
            <a:spLocks noGrp="1" noChangeArrowheads="1"/>
          </p:cNvSpPr>
          <p:nvPr>
            <p:ph type="title"/>
          </p:nvPr>
        </p:nvSpPr>
        <p:spPr bwMode="auto">
          <a:xfrm>
            <a:off x="900113" y="274638"/>
            <a:ext cx="7786687"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10CE059D-3E9E-4DC3-814C-93B38C297E40}"/>
              </a:ext>
            </a:extLst>
          </p:cNvPr>
          <p:cNvSpPr>
            <a:spLocks noGrp="1" noChangeArrowheads="1"/>
          </p:cNvSpPr>
          <p:nvPr>
            <p:ph type="body" idx="1"/>
          </p:nvPr>
        </p:nvSpPr>
        <p:spPr bwMode="auto">
          <a:xfrm>
            <a:off x="900113" y="1700213"/>
            <a:ext cx="7786687"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20">
            <a:extLst>
              <a:ext uri="{FF2B5EF4-FFF2-40B4-BE49-F238E27FC236}">
                <a16:creationId xmlns:a16="http://schemas.microsoft.com/office/drawing/2014/main" id="{5E21F80E-1233-4562-B09F-D1692F25225B}"/>
              </a:ext>
            </a:extLst>
          </p:cNvPr>
          <p:cNvSpPr>
            <a:spLocks noChangeArrowheads="1"/>
          </p:cNvSpPr>
          <p:nvPr/>
        </p:nvSpPr>
        <p:spPr bwMode="auto">
          <a:xfrm>
            <a:off x="0" y="0"/>
            <a:ext cx="684213"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ctr" eaLnBrk="1" hangingPunct="1"/>
            <a:endParaRPr lang="zh-CN" altLang="zh-CN" b="0">
              <a:latin typeface="Arial" panose="020B0604020202020204" pitchFamily="34" charset="0"/>
              <a:ea typeface="宋体" panose="02010600030101010101" pitchFamily="2" charset="-122"/>
            </a:endParaRPr>
          </a:p>
        </p:txBody>
      </p:sp>
      <p:sp>
        <p:nvSpPr>
          <p:cNvPr id="1029" name="Line 21">
            <a:extLst>
              <a:ext uri="{FF2B5EF4-FFF2-40B4-BE49-F238E27FC236}">
                <a16:creationId xmlns:a16="http://schemas.microsoft.com/office/drawing/2014/main" id="{40092C6B-F13F-42E1-BD7B-39E3BD1FFCB6}"/>
              </a:ext>
            </a:extLst>
          </p:cNvPr>
          <p:cNvSpPr>
            <a:spLocks noChangeShapeType="1"/>
          </p:cNvSpPr>
          <p:nvPr/>
        </p:nvSpPr>
        <p:spPr bwMode="auto">
          <a:xfrm>
            <a:off x="684213" y="1484313"/>
            <a:ext cx="8459787" cy="0"/>
          </a:xfrm>
          <a:prstGeom prst="line">
            <a:avLst/>
          </a:prstGeom>
          <a:noFill/>
          <a:ln w="1905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Line 22">
            <a:extLst>
              <a:ext uri="{FF2B5EF4-FFF2-40B4-BE49-F238E27FC236}">
                <a16:creationId xmlns:a16="http://schemas.microsoft.com/office/drawing/2014/main" id="{13279B99-5B9B-475E-81B0-122DECC7C970}"/>
              </a:ext>
            </a:extLst>
          </p:cNvPr>
          <p:cNvSpPr>
            <a:spLocks noChangeShapeType="1"/>
          </p:cNvSpPr>
          <p:nvPr/>
        </p:nvSpPr>
        <p:spPr bwMode="auto">
          <a:xfrm>
            <a:off x="684213" y="1506538"/>
            <a:ext cx="8459787" cy="0"/>
          </a:xfrm>
          <a:prstGeom prst="line">
            <a:avLst/>
          </a:prstGeom>
          <a:noFill/>
          <a:ln w="19050">
            <a:solidFill>
              <a:schemeClr val="folHlink"/>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18"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xStyles>
    <p:titleStyle>
      <a:lvl1pPr algn="ctr" rtl="0" eaLnBrk="0" fontAlgn="base" hangingPunct="0">
        <a:spcBef>
          <a:spcPct val="0"/>
        </a:spcBef>
        <a:spcAft>
          <a:spcPct val="0"/>
        </a:spcAft>
        <a:defRPr sz="4400">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accent2"/>
          </a:solidFill>
          <a:effectLst>
            <a:outerShdw blurRad="38100" dist="38100" dir="2700000" algn="tl">
              <a:srgbClr val="C0C0C0"/>
            </a:outerShdw>
          </a:effectLst>
          <a:latin typeface="Courier New" pitchFamily="49" charset="0"/>
          <a:ea typeface="华文新魏" pitchFamily="2" charset="-122"/>
        </a:defRPr>
      </a:lvl2pPr>
      <a:lvl3pPr algn="ctr" rtl="0" eaLnBrk="0" fontAlgn="base" hangingPunct="0">
        <a:spcBef>
          <a:spcPct val="0"/>
        </a:spcBef>
        <a:spcAft>
          <a:spcPct val="0"/>
        </a:spcAft>
        <a:defRPr sz="4400">
          <a:solidFill>
            <a:schemeClr val="accent2"/>
          </a:solidFill>
          <a:effectLst>
            <a:outerShdw blurRad="38100" dist="38100" dir="2700000" algn="tl">
              <a:srgbClr val="C0C0C0"/>
            </a:outerShdw>
          </a:effectLst>
          <a:latin typeface="Courier New" pitchFamily="49" charset="0"/>
          <a:ea typeface="华文新魏" pitchFamily="2" charset="-122"/>
        </a:defRPr>
      </a:lvl3pPr>
      <a:lvl4pPr algn="ctr" rtl="0" eaLnBrk="0" fontAlgn="base" hangingPunct="0">
        <a:spcBef>
          <a:spcPct val="0"/>
        </a:spcBef>
        <a:spcAft>
          <a:spcPct val="0"/>
        </a:spcAft>
        <a:defRPr sz="4400">
          <a:solidFill>
            <a:schemeClr val="accent2"/>
          </a:solidFill>
          <a:effectLst>
            <a:outerShdw blurRad="38100" dist="38100" dir="2700000" algn="tl">
              <a:srgbClr val="C0C0C0"/>
            </a:outerShdw>
          </a:effectLst>
          <a:latin typeface="Courier New" pitchFamily="49" charset="0"/>
          <a:ea typeface="华文新魏" pitchFamily="2" charset="-122"/>
        </a:defRPr>
      </a:lvl4pPr>
      <a:lvl5pPr algn="ctr" rtl="0" eaLnBrk="0" fontAlgn="base" hangingPunct="0">
        <a:spcBef>
          <a:spcPct val="0"/>
        </a:spcBef>
        <a:spcAft>
          <a:spcPct val="0"/>
        </a:spcAft>
        <a:defRPr sz="4400">
          <a:solidFill>
            <a:schemeClr val="accent2"/>
          </a:solidFill>
          <a:effectLst>
            <a:outerShdw blurRad="38100" dist="38100" dir="2700000" algn="tl">
              <a:srgbClr val="C0C0C0"/>
            </a:outerShdw>
          </a:effectLst>
          <a:latin typeface="Courier New" pitchFamily="49" charset="0"/>
          <a:ea typeface="华文新魏" pitchFamily="2" charset="-122"/>
        </a:defRPr>
      </a:lvl5pPr>
      <a:lvl6pPr marL="457200" algn="ctr" rtl="0" fontAlgn="base">
        <a:spcBef>
          <a:spcPct val="0"/>
        </a:spcBef>
        <a:spcAft>
          <a:spcPct val="0"/>
        </a:spcAft>
        <a:defRPr sz="4400">
          <a:solidFill>
            <a:schemeClr val="accent2"/>
          </a:solidFill>
          <a:effectLst>
            <a:outerShdw blurRad="38100" dist="38100" dir="2700000" algn="tl">
              <a:srgbClr val="C0C0C0"/>
            </a:outerShdw>
          </a:effectLst>
          <a:latin typeface="Courier New" pitchFamily="49" charset="0"/>
          <a:ea typeface="华文新魏" pitchFamily="2" charset="-122"/>
        </a:defRPr>
      </a:lvl6pPr>
      <a:lvl7pPr marL="914400" algn="ctr" rtl="0" fontAlgn="base">
        <a:spcBef>
          <a:spcPct val="0"/>
        </a:spcBef>
        <a:spcAft>
          <a:spcPct val="0"/>
        </a:spcAft>
        <a:defRPr sz="4400">
          <a:solidFill>
            <a:schemeClr val="accent2"/>
          </a:solidFill>
          <a:effectLst>
            <a:outerShdw blurRad="38100" dist="38100" dir="2700000" algn="tl">
              <a:srgbClr val="C0C0C0"/>
            </a:outerShdw>
          </a:effectLst>
          <a:latin typeface="Courier New" pitchFamily="49" charset="0"/>
          <a:ea typeface="华文新魏" pitchFamily="2" charset="-122"/>
        </a:defRPr>
      </a:lvl7pPr>
      <a:lvl8pPr marL="1371600" algn="ctr" rtl="0" fontAlgn="base">
        <a:spcBef>
          <a:spcPct val="0"/>
        </a:spcBef>
        <a:spcAft>
          <a:spcPct val="0"/>
        </a:spcAft>
        <a:defRPr sz="4400">
          <a:solidFill>
            <a:schemeClr val="accent2"/>
          </a:solidFill>
          <a:effectLst>
            <a:outerShdw blurRad="38100" dist="38100" dir="2700000" algn="tl">
              <a:srgbClr val="C0C0C0"/>
            </a:outerShdw>
          </a:effectLst>
          <a:latin typeface="Courier New" pitchFamily="49" charset="0"/>
          <a:ea typeface="华文新魏" pitchFamily="2" charset="-122"/>
        </a:defRPr>
      </a:lvl8pPr>
      <a:lvl9pPr marL="1828800" algn="ctr" rtl="0" fontAlgn="base">
        <a:spcBef>
          <a:spcPct val="0"/>
        </a:spcBef>
        <a:spcAft>
          <a:spcPct val="0"/>
        </a:spcAft>
        <a:defRPr sz="4400">
          <a:solidFill>
            <a:schemeClr val="accent2"/>
          </a:solidFill>
          <a:effectLst>
            <a:outerShdw blurRad="38100" dist="38100" dir="2700000" algn="tl">
              <a:srgbClr val="C0C0C0"/>
            </a:outerShdw>
          </a:effectLst>
          <a:latin typeface="Courier New" pitchFamily="49" charset="0"/>
          <a:ea typeface="华文新魏" pitchFamily="2" charset="-122"/>
        </a:defRPr>
      </a:lvl9pPr>
    </p:titleStyle>
    <p:bodyStyle>
      <a:lvl1pPr marL="342900" indent="-342900" algn="l" rtl="0" eaLnBrk="0" fontAlgn="base" hangingPunct="0">
        <a:lnSpc>
          <a:spcPct val="120000"/>
        </a:lnSpc>
        <a:spcBef>
          <a:spcPct val="0"/>
        </a:spcBef>
        <a:spcAft>
          <a:spcPct val="0"/>
        </a:spcAft>
        <a:buChar char="•"/>
        <a:defRPr sz="2800" b="1">
          <a:solidFill>
            <a:schemeClr val="tx1"/>
          </a:solidFill>
          <a:latin typeface="+mn-lt"/>
          <a:ea typeface="+mn-ea"/>
          <a:cs typeface="+mn-cs"/>
        </a:defRPr>
      </a:lvl1pPr>
      <a:lvl2pPr marL="742950" indent="-285750" algn="l" rtl="0" eaLnBrk="0" fontAlgn="base" hangingPunct="0">
        <a:lnSpc>
          <a:spcPct val="120000"/>
        </a:lnSpc>
        <a:spcBef>
          <a:spcPct val="0"/>
        </a:spcBef>
        <a:spcAft>
          <a:spcPct val="0"/>
        </a:spcAft>
        <a:buChar char="–"/>
        <a:defRPr sz="2400" b="1">
          <a:solidFill>
            <a:schemeClr val="tx1"/>
          </a:solidFill>
          <a:latin typeface="+mn-lt"/>
          <a:ea typeface="+mn-ea"/>
        </a:defRPr>
      </a:lvl2pPr>
      <a:lvl3pPr marL="1143000" indent="-228600" algn="l" rtl="0" eaLnBrk="0" fontAlgn="base" hangingPunct="0">
        <a:lnSpc>
          <a:spcPct val="120000"/>
        </a:lnSpc>
        <a:spcBef>
          <a:spcPct val="0"/>
        </a:spcBef>
        <a:spcAft>
          <a:spcPct val="0"/>
        </a:spcAft>
        <a:buChar char="•"/>
        <a:defRPr sz="2000" b="1">
          <a:solidFill>
            <a:schemeClr val="tx1"/>
          </a:solidFill>
          <a:latin typeface="+mn-lt"/>
          <a:ea typeface="+mn-ea"/>
        </a:defRPr>
      </a:lvl3pPr>
      <a:lvl4pPr marL="1600200" indent="-228600" algn="l" rtl="0" eaLnBrk="0" fontAlgn="base" hangingPunct="0">
        <a:lnSpc>
          <a:spcPct val="120000"/>
        </a:lnSpc>
        <a:spcBef>
          <a:spcPct val="0"/>
        </a:spcBef>
        <a:spcAft>
          <a:spcPct val="0"/>
        </a:spcAft>
        <a:buChar char="–"/>
        <a:defRPr b="1">
          <a:solidFill>
            <a:schemeClr val="tx1"/>
          </a:solidFill>
          <a:latin typeface="+mn-lt"/>
          <a:ea typeface="+mn-ea"/>
        </a:defRPr>
      </a:lvl4pPr>
      <a:lvl5pPr marL="2057400" indent="-228600" algn="l" rtl="0" eaLnBrk="0" fontAlgn="base" hangingPunct="0">
        <a:lnSpc>
          <a:spcPct val="120000"/>
        </a:lnSpc>
        <a:spcBef>
          <a:spcPct val="0"/>
        </a:spcBef>
        <a:spcAft>
          <a:spcPct val="0"/>
        </a:spcAft>
        <a:buChar char="»"/>
        <a:defRPr b="1">
          <a:solidFill>
            <a:schemeClr val="tx1"/>
          </a:solidFill>
          <a:latin typeface="+mn-lt"/>
          <a:ea typeface="+mn-ea"/>
        </a:defRPr>
      </a:lvl5pPr>
      <a:lvl6pPr marL="2514600" indent="-228600" algn="l" rtl="0" fontAlgn="base">
        <a:lnSpc>
          <a:spcPct val="120000"/>
        </a:lnSpc>
        <a:spcBef>
          <a:spcPct val="0"/>
        </a:spcBef>
        <a:spcAft>
          <a:spcPct val="0"/>
        </a:spcAft>
        <a:buChar char="»"/>
        <a:defRPr b="1">
          <a:solidFill>
            <a:schemeClr val="tx1"/>
          </a:solidFill>
          <a:latin typeface="+mn-lt"/>
          <a:ea typeface="+mn-ea"/>
        </a:defRPr>
      </a:lvl6pPr>
      <a:lvl7pPr marL="2971800" indent="-228600" algn="l" rtl="0" fontAlgn="base">
        <a:lnSpc>
          <a:spcPct val="120000"/>
        </a:lnSpc>
        <a:spcBef>
          <a:spcPct val="0"/>
        </a:spcBef>
        <a:spcAft>
          <a:spcPct val="0"/>
        </a:spcAft>
        <a:buChar char="»"/>
        <a:defRPr b="1">
          <a:solidFill>
            <a:schemeClr val="tx1"/>
          </a:solidFill>
          <a:latin typeface="+mn-lt"/>
          <a:ea typeface="+mn-ea"/>
        </a:defRPr>
      </a:lvl7pPr>
      <a:lvl8pPr marL="3429000" indent="-228600" algn="l" rtl="0" fontAlgn="base">
        <a:lnSpc>
          <a:spcPct val="120000"/>
        </a:lnSpc>
        <a:spcBef>
          <a:spcPct val="0"/>
        </a:spcBef>
        <a:spcAft>
          <a:spcPct val="0"/>
        </a:spcAft>
        <a:buChar char="»"/>
        <a:defRPr b="1">
          <a:solidFill>
            <a:schemeClr val="tx1"/>
          </a:solidFill>
          <a:latin typeface="+mn-lt"/>
          <a:ea typeface="+mn-ea"/>
        </a:defRPr>
      </a:lvl8pPr>
      <a:lvl9pPr marL="3886200" indent="-228600" algn="l" rtl="0" fontAlgn="base">
        <a:lnSpc>
          <a:spcPct val="120000"/>
        </a:lnSpc>
        <a:spcBef>
          <a:spcPct val="0"/>
        </a:spcBef>
        <a:spcAft>
          <a:spcPct val="0"/>
        </a:spcAft>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59CD9DF-B80F-45AC-9F8B-50A167BBF597}"/>
              </a:ext>
            </a:extLst>
          </p:cNvPr>
          <p:cNvSpPr>
            <a:spLocks noGrp="1" noChangeArrowheads="1"/>
          </p:cNvSpPr>
          <p:nvPr>
            <p:ph type="ctrTitle"/>
          </p:nvPr>
        </p:nvSpPr>
        <p:spPr>
          <a:xfrm>
            <a:off x="685800" y="2130425"/>
            <a:ext cx="7772400" cy="2090738"/>
          </a:xfrm>
        </p:spPr>
        <p:txBody>
          <a:bodyPr/>
          <a:lstStyle/>
          <a:p>
            <a:pPr eaLnBrk="1" hangingPunct="1">
              <a:defRPr/>
            </a:pPr>
            <a:r>
              <a:rPr lang="zh-CN" altLang="en-US" sz="7200" dirty="0"/>
              <a:t>设计模式</a:t>
            </a:r>
            <a:br>
              <a:rPr lang="zh-CN" altLang="en-US" dirty="0"/>
            </a:br>
            <a:r>
              <a:rPr lang="en-US" altLang="zh-CN" dirty="0"/>
              <a:t>Design Patterns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9EE36A1-A37B-4C28-A20C-BC557F05BEF0}"/>
              </a:ext>
            </a:extLst>
          </p:cNvPr>
          <p:cNvSpPr>
            <a:spLocks noGrp="1" noChangeArrowheads="1"/>
          </p:cNvSpPr>
          <p:nvPr>
            <p:ph type="title"/>
          </p:nvPr>
        </p:nvSpPr>
        <p:spPr/>
        <p:txBody>
          <a:bodyPr/>
          <a:lstStyle/>
          <a:p>
            <a:pPr eaLnBrk="1" hangingPunct="1">
              <a:defRPr/>
            </a:pPr>
            <a:r>
              <a:rPr lang="zh-CN" altLang="en-US" dirty="0"/>
              <a:t>创建型模式</a:t>
            </a:r>
          </a:p>
        </p:txBody>
      </p:sp>
      <p:sp>
        <p:nvSpPr>
          <p:cNvPr id="12291" name="Rectangle 3">
            <a:extLst>
              <a:ext uri="{FF2B5EF4-FFF2-40B4-BE49-F238E27FC236}">
                <a16:creationId xmlns:a16="http://schemas.microsoft.com/office/drawing/2014/main" id="{0E6A1D99-2150-433B-8F34-77EA7FBAE22E}"/>
              </a:ext>
            </a:extLst>
          </p:cNvPr>
          <p:cNvSpPr>
            <a:spLocks noGrp="1" noChangeArrowheads="1"/>
          </p:cNvSpPr>
          <p:nvPr>
            <p:ph type="body" idx="1"/>
          </p:nvPr>
        </p:nvSpPr>
        <p:spPr/>
        <p:txBody>
          <a:bodyPr/>
          <a:lstStyle/>
          <a:p>
            <a:pPr eaLnBrk="1" hangingPunct="1"/>
            <a:r>
              <a:rPr lang="en-US" altLang="zh-CN"/>
              <a:t>Factory Method</a:t>
            </a:r>
            <a:r>
              <a:rPr lang="zh-CN" altLang="en-US"/>
              <a:t>（工厂方法）</a:t>
            </a:r>
          </a:p>
        </p:txBody>
      </p:sp>
      <p:pic>
        <p:nvPicPr>
          <p:cNvPr id="12292" name="Picture 4">
            <a:extLst>
              <a:ext uri="{FF2B5EF4-FFF2-40B4-BE49-F238E27FC236}">
                <a16:creationId xmlns:a16="http://schemas.microsoft.com/office/drawing/2014/main" id="{E8A0B3AE-E9B3-49D2-9015-C53AEDCB6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068638"/>
            <a:ext cx="7272337"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0C0CF175-3CF3-474C-B024-EFC13BA632AF}"/>
              </a:ext>
            </a:extLst>
          </p:cNvPr>
          <p:cNvSpPr>
            <a:spLocks noGrp="1" noChangeArrowheads="1"/>
          </p:cNvSpPr>
          <p:nvPr>
            <p:ph type="title"/>
          </p:nvPr>
        </p:nvSpPr>
        <p:spPr/>
        <p:txBody>
          <a:bodyPr/>
          <a:lstStyle/>
          <a:p>
            <a:pPr eaLnBrk="1" hangingPunct="1">
              <a:defRPr/>
            </a:pPr>
            <a:r>
              <a:rPr lang="zh-CN" altLang="en-US" dirty="0"/>
              <a:t>创建型模式</a:t>
            </a:r>
          </a:p>
        </p:txBody>
      </p:sp>
      <p:sp>
        <p:nvSpPr>
          <p:cNvPr id="13315" name="Rectangle 3">
            <a:extLst>
              <a:ext uri="{FF2B5EF4-FFF2-40B4-BE49-F238E27FC236}">
                <a16:creationId xmlns:a16="http://schemas.microsoft.com/office/drawing/2014/main" id="{670807CC-EEC4-4BE0-9A1F-5C7FC484A48A}"/>
              </a:ext>
            </a:extLst>
          </p:cNvPr>
          <p:cNvSpPr>
            <a:spLocks noGrp="1" noChangeArrowheads="1"/>
          </p:cNvSpPr>
          <p:nvPr>
            <p:ph type="body" idx="1"/>
          </p:nvPr>
        </p:nvSpPr>
        <p:spPr/>
        <p:txBody>
          <a:bodyPr/>
          <a:lstStyle/>
          <a:p>
            <a:pPr eaLnBrk="1" hangingPunct="1"/>
            <a:r>
              <a:rPr lang="en-US" altLang="zh-CN"/>
              <a:t>Factory Method</a:t>
            </a:r>
          </a:p>
        </p:txBody>
      </p:sp>
      <p:pic>
        <p:nvPicPr>
          <p:cNvPr id="13316" name="Picture 4">
            <a:extLst>
              <a:ext uri="{FF2B5EF4-FFF2-40B4-BE49-F238E27FC236}">
                <a16:creationId xmlns:a16="http://schemas.microsoft.com/office/drawing/2014/main" id="{3E6B5E5C-7528-499A-8C67-FE459A0D2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141663"/>
            <a:ext cx="7489825"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09D10BC5-4066-4F0B-8C14-C86740C54E79}"/>
              </a:ext>
            </a:extLst>
          </p:cNvPr>
          <p:cNvSpPr>
            <a:spLocks noGrp="1" noChangeArrowheads="1"/>
          </p:cNvSpPr>
          <p:nvPr>
            <p:ph type="title"/>
          </p:nvPr>
        </p:nvSpPr>
        <p:spPr/>
        <p:txBody>
          <a:bodyPr/>
          <a:lstStyle/>
          <a:p>
            <a:pPr eaLnBrk="1" hangingPunct="1">
              <a:defRPr/>
            </a:pPr>
            <a:r>
              <a:rPr lang="zh-CN" altLang="en-US" dirty="0"/>
              <a:t>创建型模式</a:t>
            </a:r>
          </a:p>
        </p:txBody>
      </p:sp>
      <p:sp>
        <p:nvSpPr>
          <p:cNvPr id="14339" name="Rectangle 3">
            <a:extLst>
              <a:ext uri="{FF2B5EF4-FFF2-40B4-BE49-F238E27FC236}">
                <a16:creationId xmlns:a16="http://schemas.microsoft.com/office/drawing/2014/main" id="{63F45FB1-92BA-4178-BA0F-48F9F33CE4F2}"/>
              </a:ext>
            </a:extLst>
          </p:cNvPr>
          <p:cNvSpPr>
            <a:spLocks noGrp="1" noChangeArrowheads="1"/>
          </p:cNvSpPr>
          <p:nvPr>
            <p:ph type="body" idx="1"/>
          </p:nvPr>
        </p:nvSpPr>
        <p:spPr>
          <a:xfrm>
            <a:off x="900113" y="1700213"/>
            <a:ext cx="7786687" cy="649287"/>
          </a:xfrm>
        </p:spPr>
        <p:txBody>
          <a:bodyPr/>
          <a:lstStyle/>
          <a:p>
            <a:pPr eaLnBrk="1" hangingPunct="1"/>
            <a:r>
              <a:rPr lang="en-US" altLang="zh-CN"/>
              <a:t>Factory Method</a:t>
            </a:r>
            <a:r>
              <a:rPr lang="zh-CN" altLang="en-US"/>
              <a:t>（工厂方法）</a:t>
            </a:r>
          </a:p>
        </p:txBody>
      </p:sp>
      <p:sp>
        <p:nvSpPr>
          <p:cNvPr id="14340" name="Text Box 4">
            <a:extLst>
              <a:ext uri="{FF2B5EF4-FFF2-40B4-BE49-F238E27FC236}">
                <a16:creationId xmlns:a16="http://schemas.microsoft.com/office/drawing/2014/main" id="{B6679E5B-7F01-4FDD-84D9-91513D0E45AF}"/>
              </a:ext>
            </a:extLst>
          </p:cNvPr>
          <p:cNvSpPr txBox="1">
            <a:spLocks noChangeArrowheads="1"/>
          </p:cNvSpPr>
          <p:nvPr/>
        </p:nvSpPr>
        <p:spPr bwMode="auto">
          <a:xfrm>
            <a:off x="1476375" y="2565400"/>
            <a:ext cx="6672263" cy="40132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sz="1600"/>
              <a:t>class Creator</a:t>
            </a:r>
          </a:p>
          <a:p>
            <a:pPr eaLnBrk="1" hangingPunct="1"/>
            <a:r>
              <a:rPr lang="en-US" altLang="zh-CN" sz="1600"/>
              <a:t>{</a:t>
            </a:r>
          </a:p>
          <a:p>
            <a:pPr eaLnBrk="1" hangingPunct="1"/>
            <a:r>
              <a:rPr lang="en-US" altLang="zh-CN" sz="1600"/>
              <a:t>public:</a:t>
            </a:r>
          </a:p>
          <a:p>
            <a:pPr eaLnBrk="1" hangingPunct="1"/>
            <a:r>
              <a:rPr lang="en-US" altLang="zh-CN" sz="1600"/>
              <a:t>    virtual Product *CreateProduct() = 0;</a:t>
            </a:r>
          </a:p>
          <a:p>
            <a:pPr eaLnBrk="1" hangingPunct="1"/>
            <a:r>
              <a:rPr lang="en-US" altLang="zh-CN" sz="1600"/>
              <a:t>};</a:t>
            </a:r>
          </a:p>
          <a:p>
            <a:pPr eaLnBrk="1" hangingPunct="1"/>
            <a:r>
              <a:rPr lang="en-US" altLang="zh-CN" sz="1600"/>
              <a:t>template &lt;class TheProduct&gt;</a:t>
            </a:r>
          </a:p>
          <a:p>
            <a:pPr eaLnBrk="1" hangingPunct="1"/>
            <a:r>
              <a:rPr lang="en-US" altLang="zh-CN" sz="1600"/>
              <a:t>class StandardCreator : public Creator</a:t>
            </a:r>
          </a:p>
          <a:p>
            <a:pPr eaLnBrk="1" hangingPunct="1"/>
            <a:r>
              <a:rPr lang="en-US" altLang="zh-CN" sz="1600"/>
              <a:t>{</a:t>
            </a:r>
          </a:p>
          <a:p>
            <a:pPr eaLnBrk="1" hangingPunct="1"/>
            <a:r>
              <a:rPr lang="en-US" altLang="zh-CN" sz="1600"/>
              <a:t>public:</a:t>
            </a:r>
          </a:p>
          <a:p>
            <a:pPr eaLnBrk="1" hangingPunct="1"/>
            <a:r>
              <a:rPr lang="en-US" altLang="zh-CN" sz="1600"/>
              <a:t>    virtual Product *CreateProduct();</a:t>
            </a:r>
          </a:p>
          <a:p>
            <a:pPr eaLnBrk="1" hangingPunct="1"/>
            <a:r>
              <a:rPr lang="en-US" altLang="zh-CN" sz="1600"/>
              <a:t>};</a:t>
            </a:r>
          </a:p>
          <a:p>
            <a:pPr eaLnBrk="1" hangingPunct="1"/>
            <a:r>
              <a:rPr lang="en-US" altLang="zh-CN" sz="1600"/>
              <a:t>template &lt;class TheProduct&gt;</a:t>
            </a:r>
          </a:p>
          <a:p>
            <a:pPr eaLnBrk="1" hangingPunct="1"/>
            <a:r>
              <a:rPr lang="en-US" altLang="zh-CN" sz="1600"/>
              <a:t>Product *StandardCreator&lt;TheProduct&gt;::CreateProduct()</a:t>
            </a:r>
          </a:p>
          <a:p>
            <a:pPr eaLnBrk="1" hangingPunct="1"/>
            <a:r>
              <a:rPr lang="en-US" altLang="zh-CN" sz="1600"/>
              <a:t>{</a:t>
            </a:r>
          </a:p>
          <a:p>
            <a:pPr eaLnBrk="1" hangingPunct="1"/>
            <a:r>
              <a:rPr lang="en-US" altLang="zh-CN" sz="1600"/>
              <a:t>    return new TheProduct;</a:t>
            </a:r>
          </a:p>
          <a:p>
            <a:pPr eaLnBrk="1" hangingPunct="1"/>
            <a:r>
              <a:rPr lang="en-US" altLang="zh-CN" sz="1600"/>
              <a:t>}</a:t>
            </a:r>
          </a:p>
        </p:txBody>
      </p:sp>
      <p:sp>
        <p:nvSpPr>
          <p:cNvPr id="193541" name="Text Box 5">
            <a:extLst>
              <a:ext uri="{FF2B5EF4-FFF2-40B4-BE49-F238E27FC236}">
                <a16:creationId xmlns:a16="http://schemas.microsoft.com/office/drawing/2014/main" id="{CA5209CC-4B5A-4782-BAD8-FF7C5944890C}"/>
              </a:ext>
            </a:extLst>
          </p:cNvPr>
          <p:cNvSpPr txBox="1">
            <a:spLocks noChangeArrowheads="1"/>
          </p:cNvSpPr>
          <p:nvPr/>
        </p:nvSpPr>
        <p:spPr bwMode="auto">
          <a:xfrm>
            <a:off x="2627313" y="3860800"/>
            <a:ext cx="4716462" cy="156845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sz="1600"/>
              <a:t>class MyProduct : public Product</a:t>
            </a:r>
          </a:p>
          <a:p>
            <a:pPr eaLnBrk="1" hangingPunct="1"/>
            <a:r>
              <a:rPr lang="en-US" altLang="zh-CN" sz="1600"/>
              <a:t>{</a:t>
            </a:r>
          </a:p>
          <a:p>
            <a:pPr eaLnBrk="1" hangingPunct="1"/>
            <a:r>
              <a:rPr lang="en-US" altLang="zh-CN" sz="1600"/>
              <a:t>...</a:t>
            </a:r>
          </a:p>
          <a:p>
            <a:pPr eaLnBrk="1" hangingPunct="1"/>
            <a:r>
              <a:rPr lang="en-US" altLang="zh-CN" sz="1600"/>
              <a:t>};</a:t>
            </a:r>
          </a:p>
          <a:p>
            <a:pPr eaLnBrk="1" hangingPunct="1"/>
            <a:endParaRPr lang="en-US" altLang="zh-CN" sz="1600"/>
          </a:p>
          <a:p>
            <a:pPr eaLnBrk="1" hangingPunct="1"/>
            <a:r>
              <a:rPr lang="en-US" altLang="zh-CN" sz="1600"/>
              <a:t>StandardCreator&lt;MyProduct&gt; mycreator;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3541"/>
                                        </p:tgtEl>
                                        <p:attrNameLst>
                                          <p:attrName>style.visibility</p:attrName>
                                        </p:attrNameLst>
                                      </p:cBhvr>
                                      <p:to>
                                        <p:strVal val="visible"/>
                                      </p:to>
                                    </p:set>
                                    <p:animEffect transition="in" filter="diamond(in)">
                                      <p:cBhvr>
                                        <p:cTn id="7" dur="500"/>
                                        <p:tgtEl>
                                          <p:spTgt spid="193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A41E1283-6EAF-458B-A083-60B79E778833}"/>
              </a:ext>
            </a:extLst>
          </p:cNvPr>
          <p:cNvSpPr>
            <a:spLocks noGrp="1" noChangeArrowheads="1"/>
          </p:cNvSpPr>
          <p:nvPr>
            <p:ph type="title"/>
          </p:nvPr>
        </p:nvSpPr>
        <p:spPr/>
        <p:txBody>
          <a:bodyPr/>
          <a:lstStyle/>
          <a:p>
            <a:pPr eaLnBrk="1" hangingPunct="1">
              <a:defRPr/>
            </a:pPr>
            <a:r>
              <a:rPr lang="zh-CN" altLang="en-US" dirty="0"/>
              <a:t>创建型模式</a:t>
            </a:r>
          </a:p>
        </p:txBody>
      </p:sp>
      <p:sp>
        <p:nvSpPr>
          <p:cNvPr id="15363" name="Rectangle 3">
            <a:extLst>
              <a:ext uri="{FF2B5EF4-FFF2-40B4-BE49-F238E27FC236}">
                <a16:creationId xmlns:a16="http://schemas.microsoft.com/office/drawing/2014/main" id="{25B87E5F-1455-4F6C-AB32-A16101116695}"/>
              </a:ext>
            </a:extLst>
          </p:cNvPr>
          <p:cNvSpPr>
            <a:spLocks noGrp="1" noChangeArrowheads="1"/>
          </p:cNvSpPr>
          <p:nvPr>
            <p:ph type="body" idx="1"/>
          </p:nvPr>
        </p:nvSpPr>
        <p:spPr/>
        <p:txBody>
          <a:bodyPr/>
          <a:lstStyle/>
          <a:p>
            <a:pPr eaLnBrk="1" hangingPunct="1"/>
            <a:r>
              <a:rPr lang="en-US" altLang="zh-CN"/>
              <a:t>Factory Method</a:t>
            </a:r>
            <a:r>
              <a:rPr lang="zh-CN" altLang="en-US"/>
              <a:t>（工厂方法）</a:t>
            </a:r>
          </a:p>
          <a:p>
            <a:pPr lvl="1" eaLnBrk="1" hangingPunct="1"/>
            <a:r>
              <a:rPr lang="zh-CN" altLang="en-US"/>
              <a:t>效果</a:t>
            </a:r>
          </a:p>
          <a:p>
            <a:pPr lvl="2" eaLnBrk="1" hangingPunct="1"/>
            <a:r>
              <a:rPr lang="zh-CN" altLang="en-US"/>
              <a:t>用工厂方法在类中创建对象比直接创建更灵活，子类可以提供对象的扩展版本。</a:t>
            </a:r>
          </a:p>
          <a:p>
            <a:pPr lvl="2" eaLnBrk="1" hangingPunct="1"/>
            <a:r>
              <a:rPr lang="zh-CN" altLang="en-US"/>
              <a:t>连接平行的类层次，将哪些类应一同工作的信息局部化。</a:t>
            </a:r>
          </a:p>
          <a:p>
            <a:pPr lvl="1" eaLnBrk="1" hangingPunct="1"/>
            <a:r>
              <a:rPr lang="zh-CN" altLang="en-US"/>
              <a:t>实现</a:t>
            </a:r>
          </a:p>
          <a:p>
            <a:pPr lvl="2" eaLnBrk="1" hangingPunct="1"/>
            <a:r>
              <a:rPr lang="en-US" altLang="zh-CN"/>
              <a:t>Creator</a:t>
            </a:r>
            <a:r>
              <a:rPr lang="zh-CN" altLang="en-US"/>
              <a:t>可以只声明工厂方法，也可以提供缺省的实现。</a:t>
            </a:r>
          </a:p>
          <a:p>
            <a:pPr lvl="2" eaLnBrk="1" hangingPunct="1"/>
            <a:r>
              <a:rPr lang="zh-CN" altLang="en-US"/>
              <a:t>可以通过参数化工厂方法创建多种产品。</a:t>
            </a:r>
          </a:p>
          <a:p>
            <a:pPr lvl="2" eaLnBrk="1" hangingPunct="1"/>
            <a:r>
              <a:rPr lang="en-US" altLang="zh-CN"/>
              <a:t>C++</a:t>
            </a:r>
            <a:r>
              <a:rPr lang="zh-CN" altLang="en-US"/>
              <a:t>中工厂方法都是虚函数，因此不要在构造函数中调用工厂方法。</a:t>
            </a:r>
          </a:p>
          <a:p>
            <a:pPr lvl="2" eaLnBrk="1" hangingPunct="1"/>
            <a:r>
              <a:rPr lang="zh-CN" altLang="en-US"/>
              <a:t>可以使用模板以避免创建子类。</a:t>
            </a:r>
          </a:p>
          <a:p>
            <a:pPr lvl="2" eaLnBrk="1" hangingPunct="1"/>
            <a:r>
              <a:rPr lang="zh-CN" altLang="en-US"/>
              <a:t>可采用适当的命名约定说明正在使用工厂方法。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147F776F-688C-4D13-A4B3-8638CF9A4D34}"/>
              </a:ext>
            </a:extLst>
          </p:cNvPr>
          <p:cNvSpPr>
            <a:spLocks noGrp="1" noChangeArrowheads="1"/>
          </p:cNvSpPr>
          <p:nvPr>
            <p:ph type="title"/>
          </p:nvPr>
        </p:nvSpPr>
        <p:spPr/>
        <p:txBody>
          <a:bodyPr/>
          <a:lstStyle/>
          <a:p>
            <a:pPr eaLnBrk="1" hangingPunct="1">
              <a:defRPr/>
            </a:pPr>
            <a:r>
              <a:rPr lang="zh-CN" altLang="en-US" dirty="0"/>
              <a:t>创建型模式</a:t>
            </a:r>
          </a:p>
        </p:txBody>
      </p:sp>
      <p:sp>
        <p:nvSpPr>
          <p:cNvPr id="16387" name="Rectangle 3">
            <a:extLst>
              <a:ext uri="{FF2B5EF4-FFF2-40B4-BE49-F238E27FC236}">
                <a16:creationId xmlns:a16="http://schemas.microsoft.com/office/drawing/2014/main" id="{F2510929-24B6-40CC-A87C-C2CF1577C753}"/>
              </a:ext>
            </a:extLst>
          </p:cNvPr>
          <p:cNvSpPr>
            <a:spLocks noGrp="1" noChangeArrowheads="1"/>
          </p:cNvSpPr>
          <p:nvPr>
            <p:ph type="body" idx="1"/>
          </p:nvPr>
        </p:nvSpPr>
        <p:spPr/>
        <p:txBody>
          <a:bodyPr/>
          <a:lstStyle/>
          <a:p>
            <a:pPr eaLnBrk="1" hangingPunct="1">
              <a:lnSpc>
                <a:spcPct val="110000"/>
              </a:lnSpc>
            </a:pPr>
            <a:r>
              <a:rPr lang="en-US" altLang="zh-CN"/>
              <a:t>Abstract Factory</a:t>
            </a:r>
            <a:r>
              <a:rPr lang="zh-CN" altLang="en-US"/>
              <a:t>（抽象工厂）</a:t>
            </a:r>
          </a:p>
          <a:p>
            <a:pPr lvl="1" eaLnBrk="1" hangingPunct="1">
              <a:lnSpc>
                <a:spcPct val="110000"/>
              </a:lnSpc>
            </a:pPr>
            <a:r>
              <a:rPr lang="zh-CN" altLang="en-US"/>
              <a:t>对象创建型模式</a:t>
            </a:r>
          </a:p>
          <a:p>
            <a:pPr lvl="1" eaLnBrk="1" hangingPunct="1">
              <a:lnSpc>
                <a:spcPct val="110000"/>
              </a:lnSpc>
            </a:pPr>
            <a:r>
              <a:rPr lang="zh-CN" altLang="en-US"/>
              <a:t>意图</a:t>
            </a:r>
          </a:p>
          <a:p>
            <a:pPr lvl="2" eaLnBrk="1" hangingPunct="1">
              <a:lnSpc>
                <a:spcPct val="110000"/>
              </a:lnSpc>
            </a:pPr>
            <a:r>
              <a:rPr lang="zh-CN" altLang="en-US"/>
              <a:t>提供一个创建一系列相关或相互依赖对象的接口，而无需指定它们具体的类。</a:t>
            </a:r>
          </a:p>
          <a:p>
            <a:pPr lvl="1" eaLnBrk="1" hangingPunct="1">
              <a:lnSpc>
                <a:spcPct val="110000"/>
              </a:lnSpc>
            </a:pPr>
            <a:r>
              <a:rPr lang="zh-CN" altLang="en-US"/>
              <a:t>适用性</a:t>
            </a:r>
          </a:p>
          <a:p>
            <a:pPr lvl="2" eaLnBrk="1" hangingPunct="1">
              <a:lnSpc>
                <a:spcPct val="110000"/>
              </a:lnSpc>
            </a:pPr>
            <a:r>
              <a:rPr lang="zh-CN" altLang="en-US"/>
              <a:t>一个系统要独立于它的产品的创建、组合和表示时。</a:t>
            </a:r>
          </a:p>
          <a:p>
            <a:pPr lvl="2" eaLnBrk="1" hangingPunct="1">
              <a:lnSpc>
                <a:spcPct val="110000"/>
              </a:lnSpc>
            </a:pPr>
            <a:r>
              <a:rPr lang="zh-CN" altLang="en-US"/>
              <a:t>一个系统要用多个产品系列中的一个来配置时。</a:t>
            </a:r>
          </a:p>
          <a:p>
            <a:pPr lvl="2" eaLnBrk="1" hangingPunct="1">
              <a:lnSpc>
                <a:spcPct val="110000"/>
              </a:lnSpc>
            </a:pPr>
            <a:r>
              <a:rPr lang="zh-CN" altLang="en-US"/>
              <a:t>要强调一系列相关的产品对象的设计以便进行联合使用时。</a:t>
            </a:r>
          </a:p>
          <a:p>
            <a:pPr lvl="2" eaLnBrk="1" hangingPunct="1">
              <a:lnSpc>
                <a:spcPct val="110000"/>
              </a:lnSpc>
            </a:pPr>
            <a:r>
              <a:rPr lang="zh-CN" altLang="en-US"/>
              <a:t>提供一个产品类库，而只想显示它们的接口而不是实现时。</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BEC555A-8A8F-486C-A051-A469D226EEB0}"/>
              </a:ext>
            </a:extLst>
          </p:cNvPr>
          <p:cNvSpPr>
            <a:spLocks noGrp="1" noChangeArrowheads="1"/>
          </p:cNvSpPr>
          <p:nvPr>
            <p:ph type="title"/>
          </p:nvPr>
        </p:nvSpPr>
        <p:spPr/>
        <p:txBody>
          <a:bodyPr/>
          <a:lstStyle/>
          <a:p>
            <a:pPr eaLnBrk="1" hangingPunct="1">
              <a:defRPr/>
            </a:pPr>
            <a:r>
              <a:rPr lang="zh-CN" altLang="en-US"/>
              <a:t>创建型模式</a:t>
            </a:r>
          </a:p>
        </p:txBody>
      </p:sp>
      <p:sp>
        <p:nvSpPr>
          <p:cNvPr id="17411" name="Rectangle 3">
            <a:extLst>
              <a:ext uri="{FF2B5EF4-FFF2-40B4-BE49-F238E27FC236}">
                <a16:creationId xmlns:a16="http://schemas.microsoft.com/office/drawing/2014/main" id="{D846DD1D-CCE7-421A-AC88-B9C88067920B}"/>
              </a:ext>
            </a:extLst>
          </p:cNvPr>
          <p:cNvSpPr>
            <a:spLocks noGrp="1" noChangeArrowheads="1"/>
          </p:cNvSpPr>
          <p:nvPr>
            <p:ph type="body" idx="1"/>
          </p:nvPr>
        </p:nvSpPr>
        <p:spPr>
          <a:xfrm>
            <a:off x="900113" y="1700213"/>
            <a:ext cx="7786687" cy="792162"/>
          </a:xfrm>
        </p:spPr>
        <p:txBody>
          <a:bodyPr/>
          <a:lstStyle/>
          <a:p>
            <a:pPr eaLnBrk="1" hangingPunct="1"/>
            <a:r>
              <a:rPr lang="en-US" altLang="zh-CN"/>
              <a:t>Abstract Factory</a:t>
            </a:r>
            <a:r>
              <a:rPr lang="zh-CN" altLang="en-US"/>
              <a:t>（抽象工厂）</a:t>
            </a:r>
          </a:p>
        </p:txBody>
      </p:sp>
      <p:pic>
        <p:nvPicPr>
          <p:cNvPr id="17412" name="Picture 4">
            <a:extLst>
              <a:ext uri="{FF2B5EF4-FFF2-40B4-BE49-F238E27FC236}">
                <a16:creationId xmlns:a16="http://schemas.microsoft.com/office/drawing/2014/main" id="{70DFC2A4-BA32-4813-B3C2-67FDE0823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068638"/>
            <a:ext cx="7345362" cy="327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8853" name="Picture 5">
            <a:extLst>
              <a:ext uri="{FF2B5EF4-FFF2-40B4-BE49-F238E27FC236}">
                <a16:creationId xmlns:a16="http://schemas.microsoft.com/office/drawing/2014/main" id="{A1BE3825-8B35-4F33-8B8D-F2B865928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349500"/>
            <a:ext cx="7559675"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8854" name="Picture 6">
            <a:extLst>
              <a:ext uri="{FF2B5EF4-FFF2-40B4-BE49-F238E27FC236}">
                <a16:creationId xmlns:a16="http://schemas.microsoft.com/office/drawing/2014/main" id="{E86B2BBE-C145-488C-9DBA-A3623E6BEE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349500"/>
            <a:ext cx="852487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8853"/>
                                        </p:tgtEl>
                                        <p:attrNameLst>
                                          <p:attrName>style.visibility</p:attrName>
                                        </p:attrNameLst>
                                      </p:cBhvr>
                                      <p:to>
                                        <p:strVal val="visible"/>
                                      </p:to>
                                    </p:set>
                                    <p:animEffect transition="in" filter="box(in)">
                                      <p:cBhvr>
                                        <p:cTn id="7" dur="500"/>
                                        <p:tgtEl>
                                          <p:spTgt spid="78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78854"/>
                                        </p:tgtEl>
                                        <p:attrNameLst>
                                          <p:attrName>style.visibility</p:attrName>
                                        </p:attrNameLst>
                                      </p:cBhvr>
                                      <p:to>
                                        <p:strVal val="visible"/>
                                      </p:to>
                                    </p:set>
                                    <p:animEffect transition="in" filter="diamond(in)">
                                      <p:cBhvr>
                                        <p:cTn id="12" dur="10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35A896EA-D431-4443-A87F-9EDC22B877F5}"/>
              </a:ext>
            </a:extLst>
          </p:cNvPr>
          <p:cNvSpPr>
            <a:spLocks noGrp="1" noChangeArrowheads="1"/>
          </p:cNvSpPr>
          <p:nvPr>
            <p:ph type="title"/>
          </p:nvPr>
        </p:nvSpPr>
        <p:spPr/>
        <p:txBody>
          <a:bodyPr/>
          <a:lstStyle/>
          <a:p>
            <a:pPr eaLnBrk="1" hangingPunct="1">
              <a:defRPr/>
            </a:pPr>
            <a:r>
              <a:rPr lang="zh-CN" altLang="en-US"/>
              <a:t>创建型模式</a:t>
            </a:r>
          </a:p>
        </p:txBody>
      </p:sp>
      <p:sp>
        <p:nvSpPr>
          <p:cNvPr id="18435" name="Rectangle 3">
            <a:extLst>
              <a:ext uri="{FF2B5EF4-FFF2-40B4-BE49-F238E27FC236}">
                <a16:creationId xmlns:a16="http://schemas.microsoft.com/office/drawing/2014/main" id="{EA1D2133-95CA-40A7-9042-7716631E4D21}"/>
              </a:ext>
            </a:extLst>
          </p:cNvPr>
          <p:cNvSpPr>
            <a:spLocks noGrp="1" noChangeArrowheads="1"/>
          </p:cNvSpPr>
          <p:nvPr>
            <p:ph type="body" idx="1"/>
          </p:nvPr>
        </p:nvSpPr>
        <p:spPr>
          <a:xfrm>
            <a:off x="900113" y="1700213"/>
            <a:ext cx="7786687" cy="649287"/>
          </a:xfrm>
        </p:spPr>
        <p:txBody>
          <a:bodyPr/>
          <a:lstStyle/>
          <a:p>
            <a:pPr eaLnBrk="1" hangingPunct="1"/>
            <a:r>
              <a:rPr lang="en-US" altLang="zh-CN"/>
              <a:t>Abstract Factory</a:t>
            </a:r>
            <a:r>
              <a:rPr lang="zh-CN" altLang="en-US"/>
              <a:t>（抽象工厂）</a:t>
            </a:r>
          </a:p>
        </p:txBody>
      </p:sp>
      <p:sp>
        <p:nvSpPr>
          <p:cNvPr id="18436" name="Rectangle 4">
            <a:extLst>
              <a:ext uri="{FF2B5EF4-FFF2-40B4-BE49-F238E27FC236}">
                <a16:creationId xmlns:a16="http://schemas.microsoft.com/office/drawing/2014/main" id="{421B9112-619C-4713-935E-2456C857585F}"/>
              </a:ext>
            </a:extLst>
          </p:cNvPr>
          <p:cNvSpPr>
            <a:spLocks noChangeArrowheads="1"/>
          </p:cNvSpPr>
          <p:nvPr/>
        </p:nvSpPr>
        <p:spPr bwMode="auto">
          <a:xfrm>
            <a:off x="539750" y="3357563"/>
            <a:ext cx="8280400" cy="18034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sz="1400" noProof="1"/>
              <a:t>class MazeFactory</a:t>
            </a:r>
          </a:p>
          <a:p>
            <a:pPr eaLnBrk="1" hangingPunct="1"/>
            <a:r>
              <a:rPr lang="en-US" altLang="zh-CN" sz="1400" noProof="1"/>
              <a:t>{</a:t>
            </a:r>
          </a:p>
          <a:p>
            <a:pPr eaLnBrk="1" hangingPunct="1"/>
            <a:r>
              <a:rPr lang="en-US" altLang="zh-CN" sz="1400" noProof="1"/>
              <a:t>public:</a:t>
            </a:r>
          </a:p>
          <a:p>
            <a:pPr eaLnBrk="1" hangingPunct="1"/>
            <a:r>
              <a:rPr lang="en-US" altLang="zh-CN" sz="1400" noProof="1"/>
              <a:t>    Maze *makeMaze() { return new Maze(); }</a:t>
            </a:r>
          </a:p>
          <a:p>
            <a:pPr eaLnBrk="1" hangingPunct="1"/>
            <a:r>
              <a:rPr lang="en-US" altLang="zh-CN" sz="1400" noProof="1"/>
              <a:t>    Room *makeRoom(int number) { return new Room(number); }</a:t>
            </a:r>
          </a:p>
          <a:p>
            <a:pPr eaLnBrk="1" hangingPunct="1"/>
            <a:r>
              <a:rPr lang="en-US" altLang="zh-CN" sz="1400" noProof="1"/>
              <a:t>    Wall *makeWall() { return new Wall(); }</a:t>
            </a:r>
          </a:p>
          <a:p>
            <a:pPr eaLnBrk="1" hangingPunct="1"/>
            <a:r>
              <a:rPr lang="en-US" altLang="zh-CN" sz="1400" noProof="1"/>
              <a:t>    Door *makeDoor(Room *room1,Room *room2) { return new Door(room1,room2); }</a:t>
            </a:r>
          </a:p>
          <a:p>
            <a:pPr eaLnBrk="1" hangingPunct="1"/>
            <a:r>
              <a:rPr lang="en-US" altLang="zh-CN" sz="1400" noProof="1"/>
              <a:t>};</a:t>
            </a:r>
          </a:p>
        </p:txBody>
      </p:sp>
      <p:sp>
        <p:nvSpPr>
          <p:cNvPr id="192517" name="Rectangle 5">
            <a:extLst>
              <a:ext uri="{FF2B5EF4-FFF2-40B4-BE49-F238E27FC236}">
                <a16:creationId xmlns:a16="http://schemas.microsoft.com/office/drawing/2014/main" id="{F91D34DE-C44C-41C6-84E1-BA48E1DAE55C}"/>
              </a:ext>
            </a:extLst>
          </p:cNvPr>
          <p:cNvSpPr>
            <a:spLocks noChangeArrowheads="1"/>
          </p:cNvSpPr>
          <p:nvPr/>
        </p:nvSpPr>
        <p:spPr bwMode="auto">
          <a:xfrm>
            <a:off x="684213" y="2565400"/>
            <a:ext cx="8280400" cy="4117975"/>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sz="1200" noProof="1"/>
              <a:t>class MazeGame</a:t>
            </a:r>
          </a:p>
          <a:p>
            <a:pPr eaLnBrk="1" hangingPunct="1"/>
            <a:r>
              <a:rPr lang="en-US" altLang="zh-CN" sz="1200" noProof="1"/>
              <a:t>{</a:t>
            </a:r>
          </a:p>
          <a:p>
            <a:pPr eaLnBrk="1" hangingPunct="1"/>
            <a:r>
              <a:rPr lang="en-US" altLang="zh-CN" sz="1200" noProof="1"/>
              <a:t>public:</a:t>
            </a:r>
          </a:p>
          <a:p>
            <a:pPr eaLnBrk="1" hangingPunct="1"/>
            <a:r>
              <a:rPr lang="en-US" altLang="zh-CN" sz="1200" noProof="1"/>
              <a:t>    Maze </a:t>
            </a:r>
            <a:r>
              <a:rPr lang="en-US" altLang="zh-CN" sz="1200"/>
              <a:t>*</a:t>
            </a:r>
            <a:r>
              <a:rPr lang="en-US" altLang="zh-CN" sz="1200" noProof="1"/>
              <a:t>createMaze(MazeFactory *factory)</a:t>
            </a:r>
          </a:p>
          <a:p>
            <a:pPr eaLnBrk="1" hangingPunct="1"/>
            <a:r>
              <a:rPr lang="en-US" altLang="zh-CN" sz="1200" noProof="1"/>
              <a:t>    { //object as a parameter to use to create rooms, walls, and doors,</a:t>
            </a:r>
          </a:p>
          <a:p>
            <a:pPr eaLnBrk="1" hangingPunct="1"/>
            <a:r>
              <a:rPr lang="en-US" altLang="zh-CN" sz="1200" noProof="1"/>
              <a:t>        Maze *maze=factory.makeMaze();</a:t>
            </a:r>
          </a:p>
          <a:p>
            <a:pPr eaLnBrk="1" hangingPunct="1"/>
            <a:r>
              <a:rPr lang="en-US" altLang="zh-CN" sz="1200" noProof="1"/>
              <a:t>        Room *room1=factory.makeRoom(1);</a:t>
            </a:r>
          </a:p>
          <a:p>
            <a:pPr eaLnBrk="1" hangingPunct="1"/>
            <a:r>
              <a:rPr lang="en-US" altLang="zh-CN" sz="1200" noProof="1"/>
              <a:t>        Room *room2=factory.makeRoom(2);</a:t>
            </a:r>
          </a:p>
          <a:p>
            <a:pPr eaLnBrk="1" hangingPunct="1"/>
            <a:r>
              <a:rPr lang="en-US" altLang="zh-CN" sz="1200" noProof="1"/>
              <a:t>        Door *door=factory.makeDoor(room1, room2);</a:t>
            </a:r>
          </a:p>
          <a:p>
            <a:pPr eaLnBrk="1" hangingPunct="1"/>
            <a:r>
              <a:rPr lang="en-US" altLang="zh-CN" sz="1200" noProof="1"/>
              <a:t>        maze-&gt;add(room1);</a:t>
            </a:r>
          </a:p>
          <a:p>
            <a:pPr eaLnBrk="1" hangingPunct="1"/>
            <a:r>
              <a:rPr lang="en-US" altLang="zh-CN" sz="1200" noProof="1"/>
              <a:t>        maze-&gt;add(room2);</a:t>
            </a:r>
          </a:p>
          <a:p>
            <a:pPr eaLnBrk="1" hangingPunct="1"/>
            <a:r>
              <a:rPr lang="en-US" altLang="zh-CN" sz="1200" noProof="1"/>
              <a:t>        room1-&gt;setSide(Direction.north,factory.makeWall());</a:t>
            </a:r>
          </a:p>
          <a:p>
            <a:pPr eaLnBrk="1" hangingPunct="1"/>
            <a:r>
              <a:rPr lang="en-US" altLang="zh-CN" sz="1200" noProof="1"/>
              <a:t>        room1-&gt;setSide(Direction.south,factory.makeWall());</a:t>
            </a:r>
          </a:p>
          <a:p>
            <a:pPr eaLnBrk="1" hangingPunct="1"/>
            <a:r>
              <a:rPr lang="en-US" altLang="zh-CN" sz="1200" noProof="1"/>
              <a:t>        room1-&gt;setSide(Direction.east,door);</a:t>
            </a:r>
          </a:p>
          <a:p>
            <a:pPr eaLnBrk="1" hangingPunct="1"/>
            <a:r>
              <a:rPr lang="en-US" altLang="zh-CN" sz="1200" noProof="1"/>
              <a:t>        room1-&gt;setSide(Direction.west,factory.makeWall());</a:t>
            </a:r>
          </a:p>
          <a:p>
            <a:pPr eaLnBrk="1" hangingPunct="1"/>
            <a:r>
              <a:rPr lang="en-US" altLang="zh-CN" sz="1200" noProof="1"/>
              <a:t>        room2-&gt;setSide(Direction.north,factory.makeWall());</a:t>
            </a:r>
          </a:p>
          <a:p>
            <a:pPr eaLnBrk="1" hangingPunct="1"/>
            <a:r>
              <a:rPr lang="en-US" altLang="zh-CN" sz="1200" noProof="1"/>
              <a:t>        room2-&gt;setSide(Direction.south,factory.makeWall());</a:t>
            </a:r>
          </a:p>
          <a:p>
            <a:pPr eaLnBrk="1" hangingPunct="1"/>
            <a:r>
              <a:rPr lang="en-US" altLang="zh-CN" sz="1200" noProof="1"/>
              <a:t>        room2-&gt;setSide(Direction.east,factory.makeWall());</a:t>
            </a:r>
          </a:p>
          <a:p>
            <a:pPr eaLnBrk="1" hangingPunct="1"/>
            <a:r>
              <a:rPr lang="en-US" altLang="zh-CN" sz="1200" noProof="1"/>
              <a:t>        room2-&gt;setSide(Direction.west,door);</a:t>
            </a:r>
          </a:p>
          <a:p>
            <a:pPr eaLnBrk="1" hangingPunct="1"/>
            <a:r>
              <a:rPr lang="en-US" altLang="zh-CN" sz="1200" noProof="1"/>
              <a:t>        return maze;</a:t>
            </a:r>
          </a:p>
          <a:p>
            <a:pPr eaLnBrk="1" hangingPunct="1"/>
            <a:r>
              <a:rPr lang="en-US" altLang="zh-CN" sz="1200" noProof="1"/>
              <a:t>    }</a:t>
            </a:r>
          </a:p>
          <a:p>
            <a:pPr eaLnBrk="1" hangingPunct="1"/>
            <a:r>
              <a:rPr lang="en-US" altLang="zh-CN" sz="1200" noProof="1"/>
              <a:t>}</a:t>
            </a:r>
          </a:p>
        </p:txBody>
      </p:sp>
      <p:sp>
        <p:nvSpPr>
          <p:cNvPr id="192518" name="Rectangle 6">
            <a:extLst>
              <a:ext uri="{FF2B5EF4-FFF2-40B4-BE49-F238E27FC236}">
                <a16:creationId xmlns:a16="http://schemas.microsoft.com/office/drawing/2014/main" id="{DF527C36-106E-4DD6-99FD-41273929B579}"/>
              </a:ext>
            </a:extLst>
          </p:cNvPr>
          <p:cNvSpPr>
            <a:spLocks noChangeArrowheads="1"/>
          </p:cNvSpPr>
          <p:nvPr/>
        </p:nvSpPr>
        <p:spPr bwMode="auto">
          <a:xfrm>
            <a:off x="323850" y="3789363"/>
            <a:ext cx="8280400" cy="229235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sz="1200" noProof="1"/>
              <a:t>class BombedMazeFactory : public MazeFactory</a:t>
            </a:r>
          </a:p>
          <a:p>
            <a:pPr eaLnBrk="1" hangingPunct="1"/>
            <a:r>
              <a:rPr lang="en-US" altLang="zh-CN" sz="1200" noProof="1"/>
              <a:t>{</a:t>
            </a:r>
          </a:p>
          <a:p>
            <a:pPr eaLnBrk="1" hangingPunct="1"/>
            <a:r>
              <a:rPr lang="en-US" altLang="zh-CN" sz="1200" noProof="1"/>
              <a:t>public:</a:t>
            </a:r>
          </a:p>
          <a:p>
            <a:pPr eaLnBrk="1" hangingPunct="1"/>
            <a:r>
              <a:rPr lang="en-US" altLang="zh-CN" sz="1200" noProof="1"/>
              <a:t>    Wall *makeWall() { return new BombedWall(); }</a:t>
            </a:r>
          </a:p>
          <a:p>
            <a:pPr eaLnBrk="1" hangingPunct="1"/>
            <a:r>
              <a:rPr lang="en-US" altLang="zh-CN" sz="1200" noProof="1"/>
              <a:t>    Room *makeRoom(int n) { return new RoomWithABomb(n); }</a:t>
            </a:r>
          </a:p>
          <a:p>
            <a:pPr eaLnBrk="1" hangingPunct="1"/>
            <a:r>
              <a:rPr lang="en-US" altLang="zh-CN" sz="1200" noProof="1"/>
              <a:t>}</a:t>
            </a:r>
          </a:p>
          <a:p>
            <a:pPr eaLnBrk="1" hangingPunct="1"/>
            <a:r>
              <a:rPr lang="en-US" altLang="zh-CN" sz="1200" noProof="1"/>
              <a:t>class EnchantedMazeFactory : public MazeFactory</a:t>
            </a:r>
          </a:p>
          <a:p>
            <a:pPr eaLnBrk="1" hangingPunct="1"/>
            <a:r>
              <a:rPr lang="en-US" altLang="zh-CN" sz="1200" noProof="1"/>
              <a:t>{</a:t>
            </a:r>
          </a:p>
          <a:p>
            <a:pPr eaLnBrk="1" hangingPunct="1"/>
            <a:r>
              <a:rPr lang="en-US" altLang="zh-CN" sz="1200" noProof="1"/>
              <a:t>public:</a:t>
            </a:r>
          </a:p>
          <a:p>
            <a:pPr eaLnBrk="1" hangingPunct="1"/>
            <a:r>
              <a:rPr lang="en-US" altLang="zh-CN" sz="1200" noProof="1"/>
              <a:t>    Room *makeRoom(int n) { return new EnchantedRoom(n,CastSpell()); }</a:t>
            </a:r>
          </a:p>
          <a:p>
            <a:pPr eaLnBrk="1" hangingPunct="1"/>
            <a:r>
              <a:rPr lang="en-US" altLang="zh-CN" sz="1200" noProof="1"/>
              <a:t>    Door *makeDoor(Room *r1,Room *r2) { return new DoorNeedingSpell(r1,r2); }</a:t>
            </a:r>
          </a:p>
          <a:p>
            <a:pPr eaLnBrk="1" hangingPunct="1"/>
            <a:r>
              <a:rPr lang="en-US" altLang="zh-CN" sz="1200" noProof="1"/>
              <a:t>}</a:t>
            </a:r>
          </a:p>
        </p:txBody>
      </p:sp>
      <p:sp>
        <p:nvSpPr>
          <p:cNvPr id="192520" name="Rectangle 8">
            <a:extLst>
              <a:ext uri="{FF2B5EF4-FFF2-40B4-BE49-F238E27FC236}">
                <a16:creationId xmlns:a16="http://schemas.microsoft.com/office/drawing/2014/main" id="{34A89E95-B231-4C40-9D9E-CAA27FF9FA68}"/>
              </a:ext>
            </a:extLst>
          </p:cNvPr>
          <p:cNvSpPr>
            <a:spLocks noChangeArrowheads="1"/>
          </p:cNvSpPr>
          <p:nvPr/>
        </p:nvSpPr>
        <p:spPr bwMode="auto">
          <a:xfrm>
            <a:off x="539750" y="2781300"/>
            <a:ext cx="8280400" cy="3570288"/>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sz="1200" noProof="1"/>
              <a:t>int Application()</a:t>
            </a:r>
          </a:p>
          <a:p>
            <a:pPr eaLnBrk="1" hangingPunct="1"/>
            <a:r>
              <a:rPr lang="en-US" altLang="zh-CN" sz="1200" noProof="1"/>
              <a:t>{</a:t>
            </a:r>
          </a:p>
          <a:p>
            <a:pPr eaLnBrk="1" hangingPunct="1"/>
            <a:r>
              <a:rPr lang="en-US" altLang="zh-CN" sz="1200" noProof="1"/>
              <a:t>    Maze *maze;</a:t>
            </a:r>
          </a:p>
          <a:p>
            <a:pPr eaLnBrk="1" hangingPunct="1"/>
            <a:r>
              <a:rPr lang="en-US" altLang="zh-CN" sz="1200" noProof="1"/>
              <a:t>    MazeGame *game;</a:t>
            </a:r>
          </a:p>
          <a:p>
            <a:pPr eaLnBrk="1" hangingPunct="1"/>
            <a:endParaRPr lang="en-US" altLang="zh-CN" sz="1200" noProof="1"/>
          </a:p>
          <a:p>
            <a:pPr eaLnBrk="1" hangingPunct="1"/>
            <a:r>
              <a:rPr lang="en-US" altLang="zh-CN" sz="1200" noProof="1"/>
              <a:t>    game=new MazeGame();</a:t>
            </a:r>
          </a:p>
          <a:p>
            <a:pPr eaLnBrk="1" hangingPunct="1"/>
            <a:r>
              <a:rPr lang="en-US" altLang="zh-CN" sz="1200" noProof="1"/>
              <a:t>    // make game with standard parts</a:t>
            </a:r>
          </a:p>
          <a:p>
            <a:pPr eaLnBrk="1" hangingPunct="1"/>
            <a:r>
              <a:rPr lang="en-US" altLang="zh-CN" sz="1200" noProof="1"/>
              <a:t>    maze=game-&gt;createMaze(new MazeFactory());</a:t>
            </a:r>
          </a:p>
          <a:p>
            <a:pPr eaLnBrk="1" hangingPunct="1"/>
            <a:r>
              <a:rPr lang="en-US" altLang="zh-CN" sz="1200" noProof="1"/>
              <a:t>    Output(maze);</a:t>
            </a:r>
          </a:p>
          <a:p>
            <a:pPr eaLnBrk="1" hangingPunct="1"/>
            <a:endParaRPr lang="en-US" altLang="zh-CN" sz="1200" noProof="1"/>
          </a:p>
          <a:p>
            <a:pPr eaLnBrk="1" hangingPunct="1"/>
            <a:r>
              <a:rPr lang="en-US" altLang="zh-CN" sz="1200" noProof="1"/>
              <a:t>    // change the classes of rooms, walls, and doors by passing a different parameter</a:t>
            </a:r>
          </a:p>
          <a:p>
            <a:pPr eaLnBrk="1" hangingPunct="1"/>
            <a:r>
              <a:rPr lang="en-US" altLang="zh-CN" sz="1200" noProof="1"/>
              <a:t>    maze=game-&gt;createMaze(new BombedMazeFactory());</a:t>
            </a:r>
          </a:p>
          <a:p>
            <a:pPr eaLnBrk="1" hangingPunct="1"/>
            <a:r>
              <a:rPr lang="en-US" altLang="zh-CN" sz="1200" noProof="1"/>
              <a:t>    Output(maze);</a:t>
            </a:r>
          </a:p>
          <a:p>
            <a:pPr eaLnBrk="1" hangingPunct="1"/>
            <a:endParaRPr lang="en-US" altLang="zh-CN" sz="1200" noProof="1"/>
          </a:p>
          <a:p>
            <a:pPr eaLnBrk="1" hangingPunct="1"/>
            <a:r>
              <a:rPr lang="en-US" altLang="zh-CN" sz="1200"/>
              <a:t>    </a:t>
            </a:r>
            <a:r>
              <a:rPr lang="en-US" altLang="zh-CN" sz="1200" noProof="1"/>
              <a:t>// change the classes of rooms, walls, and doors by passing a different parameter</a:t>
            </a:r>
          </a:p>
          <a:p>
            <a:pPr eaLnBrk="1" hangingPunct="1"/>
            <a:r>
              <a:rPr lang="en-US" altLang="zh-CN" sz="1200" noProof="1"/>
              <a:t>    maze=game-&gt;createMaze(new EnchantedMazeFactory());</a:t>
            </a:r>
          </a:p>
          <a:p>
            <a:pPr eaLnBrk="1" hangingPunct="1"/>
            <a:r>
              <a:rPr lang="en-US" altLang="zh-CN" sz="1200" noProof="1"/>
              <a:t>    Output(maze);</a:t>
            </a:r>
          </a:p>
          <a:p>
            <a:pPr eaLnBrk="1" hangingPunct="1"/>
            <a:r>
              <a:rPr lang="en-US" altLang="zh-CN" sz="1200" noProof="1"/>
              <a:t>    ....</a:t>
            </a:r>
          </a:p>
          <a:p>
            <a:pPr eaLnBrk="1" hangingPunct="1"/>
            <a:r>
              <a:rPr lang="en-US" altLang="zh-CN" sz="1200" noProof="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25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2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nimBg="1"/>
      <p:bldP spid="192518" grpId="0" animBg="1"/>
      <p:bldP spid="1925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7CAB6E45-9391-4AAF-809A-A4E2F376C475}"/>
              </a:ext>
            </a:extLst>
          </p:cNvPr>
          <p:cNvSpPr>
            <a:spLocks noGrp="1" noChangeArrowheads="1"/>
          </p:cNvSpPr>
          <p:nvPr>
            <p:ph type="title"/>
          </p:nvPr>
        </p:nvSpPr>
        <p:spPr/>
        <p:txBody>
          <a:bodyPr/>
          <a:lstStyle/>
          <a:p>
            <a:pPr eaLnBrk="1" hangingPunct="1">
              <a:defRPr/>
            </a:pPr>
            <a:r>
              <a:rPr lang="zh-CN" altLang="en-US"/>
              <a:t>创建型模式</a:t>
            </a:r>
          </a:p>
        </p:txBody>
      </p:sp>
      <p:sp>
        <p:nvSpPr>
          <p:cNvPr id="19459" name="Rectangle 3">
            <a:extLst>
              <a:ext uri="{FF2B5EF4-FFF2-40B4-BE49-F238E27FC236}">
                <a16:creationId xmlns:a16="http://schemas.microsoft.com/office/drawing/2014/main" id="{989A5262-ECDE-486B-8358-9E2855BC16F7}"/>
              </a:ext>
            </a:extLst>
          </p:cNvPr>
          <p:cNvSpPr>
            <a:spLocks noGrp="1" noChangeArrowheads="1"/>
          </p:cNvSpPr>
          <p:nvPr>
            <p:ph type="body" idx="1"/>
          </p:nvPr>
        </p:nvSpPr>
        <p:spPr/>
        <p:txBody>
          <a:bodyPr/>
          <a:lstStyle/>
          <a:p>
            <a:pPr eaLnBrk="1" hangingPunct="1"/>
            <a:r>
              <a:rPr lang="en-US" altLang="zh-CN"/>
              <a:t>Abstract Factory</a:t>
            </a:r>
            <a:r>
              <a:rPr lang="zh-CN" altLang="en-US"/>
              <a:t>（抽象工厂）</a:t>
            </a:r>
          </a:p>
        </p:txBody>
      </p:sp>
      <p:pic>
        <p:nvPicPr>
          <p:cNvPr id="19460" name="Picture 4">
            <a:extLst>
              <a:ext uri="{FF2B5EF4-FFF2-40B4-BE49-F238E27FC236}">
                <a16:creationId xmlns:a16="http://schemas.microsoft.com/office/drawing/2014/main" id="{6202D296-E3CB-44AB-AFDB-D7F04C682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492375"/>
            <a:ext cx="4464050" cy="376237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28005" name="Picture 5">
            <a:extLst>
              <a:ext uri="{FF2B5EF4-FFF2-40B4-BE49-F238E27FC236}">
                <a16:creationId xmlns:a16="http://schemas.microsoft.com/office/drawing/2014/main" id="{1C49F96D-EA59-4E0A-8171-03433FC1D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2852738"/>
            <a:ext cx="5040312" cy="3668712"/>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0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EC90B762-2F00-4817-9017-1FF14584636F}"/>
              </a:ext>
            </a:extLst>
          </p:cNvPr>
          <p:cNvSpPr>
            <a:spLocks noGrp="1" noChangeArrowheads="1"/>
          </p:cNvSpPr>
          <p:nvPr>
            <p:ph type="title"/>
          </p:nvPr>
        </p:nvSpPr>
        <p:spPr/>
        <p:txBody>
          <a:bodyPr/>
          <a:lstStyle/>
          <a:p>
            <a:pPr eaLnBrk="1" hangingPunct="1">
              <a:defRPr/>
            </a:pPr>
            <a:r>
              <a:rPr lang="zh-CN" altLang="en-US" dirty="0"/>
              <a:t>创建型模式</a:t>
            </a:r>
          </a:p>
        </p:txBody>
      </p:sp>
      <p:sp>
        <p:nvSpPr>
          <p:cNvPr id="20483" name="Rectangle 3">
            <a:extLst>
              <a:ext uri="{FF2B5EF4-FFF2-40B4-BE49-F238E27FC236}">
                <a16:creationId xmlns:a16="http://schemas.microsoft.com/office/drawing/2014/main" id="{75555538-3406-4511-8900-5FF16E484A7F}"/>
              </a:ext>
            </a:extLst>
          </p:cNvPr>
          <p:cNvSpPr>
            <a:spLocks noGrp="1" noChangeArrowheads="1"/>
          </p:cNvSpPr>
          <p:nvPr>
            <p:ph type="body" idx="1"/>
          </p:nvPr>
        </p:nvSpPr>
        <p:spPr>
          <a:xfrm>
            <a:off x="900113" y="1700213"/>
            <a:ext cx="7786687" cy="4852987"/>
          </a:xfrm>
        </p:spPr>
        <p:txBody>
          <a:bodyPr/>
          <a:lstStyle/>
          <a:p>
            <a:pPr eaLnBrk="1" hangingPunct="1"/>
            <a:r>
              <a:rPr lang="en-US" altLang="zh-CN"/>
              <a:t>Abstract Factory</a:t>
            </a:r>
            <a:r>
              <a:rPr lang="zh-CN" altLang="en-US"/>
              <a:t>（抽象工厂）</a:t>
            </a:r>
          </a:p>
          <a:p>
            <a:pPr lvl="1" eaLnBrk="1" hangingPunct="1"/>
            <a:r>
              <a:rPr lang="zh-CN" altLang="en-US"/>
              <a:t>效果</a:t>
            </a:r>
          </a:p>
          <a:p>
            <a:pPr lvl="2" eaLnBrk="1" hangingPunct="1"/>
            <a:r>
              <a:rPr lang="zh-CN" altLang="en-US"/>
              <a:t>由工厂封装产品对象的创建，将客户与类的实现分离。</a:t>
            </a:r>
          </a:p>
          <a:p>
            <a:pPr lvl="2" eaLnBrk="1" hangingPunct="1"/>
            <a:r>
              <a:rPr lang="zh-CN" altLang="en-US"/>
              <a:t>易于交换产品系列。</a:t>
            </a:r>
          </a:p>
          <a:p>
            <a:pPr lvl="2" eaLnBrk="1" hangingPunct="1"/>
            <a:r>
              <a:rPr lang="zh-CN" altLang="en-US"/>
              <a:t>有利于产品的一致性。</a:t>
            </a:r>
          </a:p>
          <a:p>
            <a:pPr lvl="2" eaLnBrk="1" hangingPunct="1"/>
            <a:r>
              <a:rPr lang="zh-CN" altLang="en-US"/>
              <a:t>难以支持新种类的产品。</a:t>
            </a:r>
          </a:p>
          <a:p>
            <a:pPr lvl="1" eaLnBrk="1" hangingPunct="1"/>
            <a:r>
              <a:rPr lang="zh-CN" altLang="en-US"/>
              <a:t>实现</a:t>
            </a:r>
          </a:p>
          <a:p>
            <a:pPr lvl="2" eaLnBrk="1" hangingPunct="1"/>
            <a:r>
              <a:rPr lang="zh-CN" altLang="en-US"/>
              <a:t>通常可以将工厂作为</a:t>
            </a:r>
            <a:r>
              <a:rPr lang="en-US" altLang="zh-CN"/>
              <a:t>Singleton</a:t>
            </a:r>
            <a:r>
              <a:rPr lang="zh-CN" altLang="en-US"/>
              <a:t>。</a:t>
            </a:r>
          </a:p>
          <a:p>
            <a:pPr lvl="2" eaLnBrk="1" hangingPunct="1"/>
            <a:r>
              <a:rPr lang="en-US" altLang="zh-CN"/>
              <a:t>Abstract Factory</a:t>
            </a:r>
            <a:r>
              <a:rPr lang="zh-CN" altLang="en-US"/>
              <a:t>声明创建产品的接口，由工厂子类负责创建产品，通常为每个产品定义一个工厂方法。</a:t>
            </a:r>
          </a:p>
          <a:p>
            <a:pPr lvl="2" eaLnBrk="1" hangingPunct="1"/>
            <a:r>
              <a:rPr lang="zh-CN" altLang="en-US"/>
              <a:t>一种更灵活但不太安全的设计是以参数方式创建对象。</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617126BB-CA59-4B5A-879D-15C95AA02B8B}"/>
              </a:ext>
            </a:extLst>
          </p:cNvPr>
          <p:cNvSpPr>
            <a:spLocks noGrp="1" noChangeArrowheads="1"/>
          </p:cNvSpPr>
          <p:nvPr>
            <p:ph type="title"/>
          </p:nvPr>
        </p:nvSpPr>
        <p:spPr/>
        <p:txBody>
          <a:bodyPr/>
          <a:lstStyle/>
          <a:p>
            <a:pPr eaLnBrk="1" hangingPunct="1">
              <a:defRPr/>
            </a:pPr>
            <a:r>
              <a:rPr lang="zh-CN" altLang="en-US" dirty="0"/>
              <a:t>创建型模式</a:t>
            </a:r>
          </a:p>
        </p:txBody>
      </p:sp>
      <p:sp>
        <p:nvSpPr>
          <p:cNvPr id="21507" name="Rectangle 3">
            <a:extLst>
              <a:ext uri="{FF2B5EF4-FFF2-40B4-BE49-F238E27FC236}">
                <a16:creationId xmlns:a16="http://schemas.microsoft.com/office/drawing/2014/main" id="{B1E6C6DD-C38B-4358-AB4F-31E542E551AD}"/>
              </a:ext>
            </a:extLst>
          </p:cNvPr>
          <p:cNvSpPr>
            <a:spLocks noGrp="1" noChangeArrowheads="1"/>
          </p:cNvSpPr>
          <p:nvPr>
            <p:ph type="body" idx="1"/>
          </p:nvPr>
        </p:nvSpPr>
        <p:spPr/>
        <p:txBody>
          <a:bodyPr/>
          <a:lstStyle/>
          <a:p>
            <a:pPr eaLnBrk="1" hangingPunct="1">
              <a:lnSpc>
                <a:spcPct val="110000"/>
              </a:lnSpc>
            </a:pPr>
            <a:r>
              <a:rPr lang="en-US" altLang="zh-CN"/>
              <a:t>Builder</a:t>
            </a:r>
            <a:r>
              <a:rPr lang="zh-CN" altLang="en-US"/>
              <a:t>（生成器）</a:t>
            </a:r>
          </a:p>
          <a:p>
            <a:pPr lvl="1" eaLnBrk="1" hangingPunct="1">
              <a:lnSpc>
                <a:spcPct val="110000"/>
              </a:lnSpc>
            </a:pPr>
            <a:r>
              <a:rPr lang="zh-CN" altLang="en-US"/>
              <a:t>对象创建型模式</a:t>
            </a:r>
          </a:p>
          <a:p>
            <a:pPr lvl="1" eaLnBrk="1" hangingPunct="1">
              <a:lnSpc>
                <a:spcPct val="110000"/>
              </a:lnSpc>
            </a:pPr>
            <a:r>
              <a:rPr lang="zh-CN" altLang="en-US"/>
              <a:t>意图</a:t>
            </a:r>
          </a:p>
          <a:p>
            <a:pPr lvl="2" eaLnBrk="1" hangingPunct="1">
              <a:lnSpc>
                <a:spcPct val="110000"/>
              </a:lnSpc>
            </a:pPr>
            <a:r>
              <a:rPr lang="zh-CN" altLang="en-US"/>
              <a:t>将一个复杂对象的构建与它的表示分离，使得同样的构建过程可以创建不同的表示。</a:t>
            </a:r>
          </a:p>
          <a:p>
            <a:pPr lvl="1" eaLnBrk="1" hangingPunct="1">
              <a:lnSpc>
                <a:spcPct val="110000"/>
              </a:lnSpc>
            </a:pPr>
            <a:r>
              <a:rPr lang="zh-CN" altLang="en-US"/>
              <a:t>适用性</a:t>
            </a:r>
          </a:p>
          <a:p>
            <a:pPr lvl="2" eaLnBrk="1" hangingPunct="1">
              <a:lnSpc>
                <a:spcPct val="110000"/>
              </a:lnSpc>
            </a:pPr>
            <a:r>
              <a:rPr lang="zh-CN" altLang="en-US"/>
              <a:t>当创建复杂对象的算法应该独立于该对象的组成部分以及它们的装配方式时。 </a:t>
            </a:r>
          </a:p>
          <a:p>
            <a:pPr lvl="2" eaLnBrk="1" hangingPunct="1">
              <a:lnSpc>
                <a:spcPct val="110000"/>
              </a:lnSpc>
            </a:pPr>
            <a:r>
              <a:rPr lang="zh-CN" altLang="en-US"/>
              <a:t>当构造过程必须允许被构造的对象有不同的表示时。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681E668-9B12-4957-AFF7-0CEFD26FC379}"/>
              </a:ext>
            </a:extLst>
          </p:cNvPr>
          <p:cNvSpPr>
            <a:spLocks noGrp="1" noChangeArrowheads="1"/>
          </p:cNvSpPr>
          <p:nvPr>
            <p:ph type="title"/>
          </p:nvPr>
        </p:nvSpPr>
        <p:spPr/>
        <p:txBody>
          <a:bodyPr/>
          <a:lstStyle/>
          <a:p>
            <a:pPr eaLnBrk="1" hangingPunct="1">
              <a:defRPr/>
            </a:pPr>
            <a:r>
              <a:rPr lang="zh-CN" altLang="en-US"/>
              <a:t>概述</a:t>
            </a:r>
          </a:p>
        </p:txBody>
      </p:sp>
      <p:sp>
        <p:nvSpPr>
          <p:cNvPr id="4099" name="Rectangle 3">
            <a:extLst>
              <a:ext uri="{FF2B5EF4-FFF2-40B4-BE49-F238E27FC236}">
                <a16:creationId xmlns:a16="http://schemas.microsoft.com/office/drawing/2014/main" id="{B34A961A-1119-4E31-8EA6-27DD7739ECF5}"/>
              </a:ext>
            </a:extLst>
          </p:cNvPr>
          <p:cNvSpPr>
            <a:spLocks noGrp="1" noChangeArrowheads="1"/>
          </p:cNvSpPr>
          <p:nvPr>
            <p:ph type="body" idx="1"/>
          </p:nvPr>
        </p:nvSpPr>
        <p:spPr/>
        <p:txBody>
          <a:bodyPr/>
          <a:lstStyle/>
          <a:p>
            <a:pPr eaLnBrk="1" hangingPunct="1"/>
            <a:r>
              <a:rPr lang="zh-CN" altLang="en-US"/>
              <a:t>导致重新设计的一般原因</a:t>
            </a:r>
          </a:p>
          <a:p>
            <a:pPr lvl="1" eaLnBrk="1" hangingPunct="1"/>
            <a:r>
              <a:rPr lang="zh-CN" altLang="en-US"/>
              <a:t>通过显式指定一个类来创建对象</a:t>
            </a:r>
          </a:p>
          <a:p>
            <a:pPr lvl="1" eaLnBrk="1" hangingPunct="1"/>
            <a:r>
              <a:rPr lang="zh-CN" altLang="en-US"/>
              <a:t>对特殊操作的依赖</a:t>
            </a:r>
          </a:p>
          <a:p>
            <a:pPr lvl="1" eaLnBrk="1" hangingPunct="1"/>
            <a:r>
              <a:rPr lang="zh-CN" altLang="en-US"/>
              <a:t>对硬件和软件平台的依赖</a:t>
            </a:r>
          </a:p>
          <a:p>
            <a:pPr lvl="1" eaLnBrk="1" hangingPunct="1"/>
            <a:r>
              <a:rPr lang="zh-CN" altLang="en-US"/>
              <a:t>对对象表示和实现的依赖</a:t>
            </a:r>
          </a:p>
          <a:p>
            <a:pPr lvl="1" eaLnBrk="1" hangingPunct="1"/>
            <a:r>
              <a:rPr lang="zh-CN" altLang="en-US"/>
              <a:t>对算法的依赖</a:t>
            </a:r>
          </a:p>
          <a:p>
            <a:pPr lvl="1" eaLnBrk="1" hangingPunct="1"/>
            <a:r>
              <a:rPr lang="zh-CN" altLang="en-US"/>
              <a:t>紧耦合</a:t>
            </a:r>
          </a:p>
          <a:p>
            <a:pPr lvl="1" eaLnBrk="1" hangingPunct="1"/>
            <a:r>
              <a:rPr lang="zh-CN" altLang="en-US"/>
              <a:t>通过生成子类来扩充功能</a:t>
            </a:r>
          </a:p>
          <a:p>
            <a:pPr lvl="1" eaLnBrk="1" hangingPunct="1"/>
            <a:r>
              <a:rPr lang="zh-CN" altLang="en-US"/>
              <a:t>不能方便地对类进行修改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BA51363-C609-4DCE-9098-FA92EA7D1770}"/>
              </a:ext>
            </a:extLst>
          </p:cNvPr>
          <p:cNvSpPr>
            <a:spLocks noGrp="1" noChangeArrowheads="1"/>
          </p:cNvSpPr>
          <p:nvPr>
            <p:ph type="title"/>
          </p:nvPr>
        </p:nvSpPr>
        <p:spPr/>
        <p:txBody>
          <a:bodyPr/>
          <a:lstStyle/>
          <a:p>
            <a:pPr eaLnBrk="1" hangingPunct="1">
              <a:defRPr/>
            </a:pPr>
            <a:r>
              <a:rPr lang="zh-CN" altLang="en-US"/>
              <a:t>创建型模式</a:t>
            </a:r>
          </a:p>
        </p:txBody>
      </p:sp>
      <p:sp>
        <p:nvSpPr>
          <p:cNvPr id="22531" name="Rectangle 3">
            <a:extLst>
              <a:ext uri="{FF2B5EF4-FFF2-40B4-BE49-F238E27FC236}">
                <a16:creationId xmlns:a16="http://schemas.microsoft.com/office/drawing/2014/main" id="{0DBEE2FF-700A-4938-A86A-F37297F9448F}"/>
              </a:ext>
            </a:extLst>
          </p:cNvPr>
          <p:cNvSpPr>
            <a:spLocks noGrp="1" noChangeArrowheads="1"/>
          </p:cNvSpPr>
          <p:nvPr>
            <p:ph type="body" idx="1"/>
          </p:nvPr>
        </p:nvSpPr>
        <p:spPr/>
        <p:txBody>
          <a:bodyPr/>
          <a:lstStyle/>
          <a:p>
            <a:pPr eaLnBrk="1" hangingPunct="1"/>
            <a:r>
              <a:rPr lang="en-US" altLang="zh-CN"/>
              <a:t>Builder</a:t>
            </a:r>
            <a:r>
              <a:rPr lang="zh-CN" altLang="en-US"/>
              <a:t>（生成器）</a:t>
            </a:r>
          </a:p>
        </p:txBody>
      </p:sp>
      <p:pic>
        <p:nvPicPr>
          <p:cNvPr id="22532" name="Picture 4">
            <a:extLst>
              <a:ext uri="{FF2B5EF4-FFF2-40B4-BE49-F238E27FC236}">
                <a16:creationId xmlns:a16="http://schemas.microsoft.com/office/drawing/2014/main" id="{BACEEB5B-DCDA-4B58-BECE-086A6A736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997200"/>
            <a:ext cx="7488238"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8C606A98-8DAE-49F0-B2B0-AD2A48375160}"/>
              </a:ext>
            </a:extLst>
          </p:cNvPr>
          <p:cNvSpPr>
            <a:spLocks noGrp="1" noChangeArrowheads="1"/>
          </p:cNvSpPr>
          <p:nvPr>
            <p:ph type="title"/>
          </p:nvPr>
        </p:nvSpPr>
        <p:spPr/>
        <p:txBody>
          <a:bodyPr/>
          <a:lstStyle/>
          <a:p>
            <a:pPr eaLnBrk="1" hangingPunct="1">
              <a:defRPr/>
            </a:pPr>
            <a:r>
              <a:rPr lang="zh-CN" altLang="en-US"/>
              <a:t>创建型模式</a:t>
            </a:r>
          </a:p>
        </p:txBody>
      </p:sp>
      <p:sp>
        <p:nvSpPr>
          <p:cNvPr id="23555" name="Rectangle 3">
            <a:extLst>
              <a:ext uri="{FF2B5EF4-FFF2-40B4-BE49-F238E27FC236}">
                <a16:creationId xmlns:a16="http://schemas.microsoft.com/office/drawing/2014/main" id="{385352F2-4673-4AB5-B0EC-84A9333A2BC9}"/>
              </a:ext>
            </a:extLst>
          </p:cNvPr>
          <p:cNvSpPr>
            <a:spLocks noGrp="1" noChangeArrowheads="1"/>
          </p:cNvSpPr>
          <p:nvPr>
            <p:ph type="body" idx="1"/>
          </p:nvPr>
        </p:nvSpPr>
        <p:spPr/>
        <p:txBody>
          <a:bodyPr/>
          <a:lstStyle/>
          <a:p>
            <a:pPr eaLnBrk="1" hangingPunct="1"/>
            <a:r>
              <a:rPr lang="en-US" altLang="zh-CN"/>
              <a:t>Builder</a:t>
            </a:r>
            <a:r>
              <a:rPr lang="zh-CN" altLang="en-US"/>
              <a:t>（生成器）</a:t>
            </a:r>
          </a:p>
        </p:txBody>
      </p:sp>
      <p:pic>
        <p:nvPicPr>
          <p:cNvPr id="23556" name="Picture 4">
            <a:extLst>
              <a:ext uri="{FF2B5EF4-FFF2-40B4-BE49-F238E27FC236}">
                <a16:creationId xmlns:a16="http://schemas.microsoft.com/office/drawing/2014/main" id="{DE7FA315-166E-43C7-AAFD-FE337E295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636838"/>
            <a:ext cx="5111750"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87C6736-23BE-4E93-80DA-2D00FD218BA6}"/>
              </a:ext>
            </a:extLst>
          </p:cNvPr>
          <p:cNvSpPr>
            <a:spLocks noGrp="1" noChangeArrowheads="1"/>
          </p:cNvSpPr>
          <p:nvPr>
            <p:ph type="title"/>
          </p:nvPr>
        </p:nvSpPr>
        <p:spPr/>
        <p:txBody>
          <a:bodyPr/>
          <a:lstStyle/>
          <a:p>
            <a:pPr eaLnBrk="1" hangingPunct="1">
              <a:defRPr/>
            </a:pPr>
            <a:r>
              <a:rPr lang="zh-CN" altLang="en-US"/>
              <a:t>创建型模式</a:t>
            </a:r>
          </a:p>
        </p:txBody>
      </p:sp>
      <p:sp>
        <p:nvSpPr>
          <p:cNvPr id="24579" name="Rectangle 3">
            <a:extLst>
              <a:ext uri="{FF2B5EF4-FFF2-40B4-BE49-F238E27FC236}">
                <a16:creationId xmlns:a16="http://schemas.microsoft.com/office/drawing/2014/main" id="{F06D4317-F7B2-40EC-8DCB-8161A7EC1B92}"/>
              </a:ext>
            </a:extLst>
          </p:cNvPr>
          <p:cNvSpPr>
            <a:spLocks noGrp="1" noChangeArrowheads="1"/>
          </p:cNvSpPr>
          <p:nvPr>
            <p:ph type="body" idx="1"/>
          </p:nvPr>
        </p:nvSpPr>
        <p:spPr>
          <a:xfrm>
            <a:off x="900113" y="1700213"/>
            <a:ext cx="2519362" cy="4824412"/>
          </a:xfrm>
        </p:spPr>
        <p:txBody>
          <a:bodyPr/>
          <a:lstStyle/>
          <a:p>
            <a:pPr eaLnBrk="1" hangingPunct="1"/>
            <a:r>
              <a:rPr lang="en-US" altLang="zh-CN"/>
              <a:t>Builder</a:t>
            </a:r>
            <a:r>
              <a:rPr lang="zh-CN" altLang="en-US"/>
              <a:t>（生成器）</a:t>
            </a:r>
          </a:p>
        </p:txBody>
      </p:sp>
      <p:pic>
        <p:nvPicPr>
          <p:cNvPr id="24580" name="Picture 4">
            <a:extLst>
              <a:ext uri="{FF2B5EF4-FFF2-40B4-BE49-F238E27FC236}">
                <a16:creationId xmlns:a16="http://schemas.microsoft.com/office/drawing/2014/main" id="{129612BB-69B2-4AB6-883D-35B4CD852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1773238"/>
            <a:ext cx="5181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0053" name="Rectangle 5">
            <a:extLst>
              <a:ext uri="{FF2B5EF4-FFF2-40B4-BE49-F238E27FC236}">
                <a16:creationId xmlns:a16="http://schemas.microsoft.com/office/drawing/2014/main" id="{C2E2367C-42F9-47EB-ACF6-B187B0A404F8}"/>
              </a:ext>
            </a:extLst>
          </p:cNvPr>
          <p:cNvSpPr>
            <a:spLocks noChangeArrowheads="1"/>
          </p:cNvSpPr>
          <p:nvPr/>
        </p:nvSpPr>
        <p:spPr bwMode="auto">
          <a:xfrm>
            <a:off x="684213" y="2205038"/>
            <a:ext cx="8047037" cy="3946525"/>
          </a:xfrm>
          <a:prstGeom prst="rect">
            <a:avLst/>
          </a:prstGeom>
          <a:solidFill>
            <a:schemeClr val="bg1"/>
          </a:solidFill>
          <a:ln w="9525" algn="ctr">
            <a:solidFill>
              <a:schemeClr val="tx1"/>
            </a:solidFill>
            <a:miter lim="800000"/>
            <a:headEnd/>
            <a:tailEnd/>
          </a:ln>
        </p:spPr>
        <p:txBody>
          <a:bodyPr wrap="none"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class Builder </a:t>
            </a:r>
          </a:p>
          <a:p>
            <a:pPr eaLnBrk="1" hangingPunct="1"/>
            <a:r>
              <a:rPr lang="en-US" altLang="zh-CN"/>
              <a:t>{ </a:t>
            </a:r>
          </a:p>
          <a:p>
            <a:pPr eaLnBrk="1" hangingPunct="1"/>
            <a:r>
              <a:rPr lang="zh-CN" altLang="en-US"/>
              <a:t>　　</a:t>
            </a:r>
            <a:r>
              <a:rPr lang="en-US" altLang="zh-CN"/>
              <a:t>//</a:t>
            </a:r>
            <a:r>
              <a:rPr lang="zh-CN" altLang="en-US"/>
              <a:t>创建部件</a:t>
            </a:r>
            <a:r>
              <a:rPr lang="en-US" altLang="zh-CN"/>
              <a:t>A</a:t>
            </a:r>
            <a:r>
              <a:rPr lang="zh-CN" altLang="en-US"/>
              <a:t>　　比如创建汽车车轮</a:t>
            </a:r>
            <a:br>
              <a:rPr lang="zh-CN" altLang="en-US"/>
            </a:br>
            <a:r>
              <a:rPr lang="zh-CN" altLang="en-US"/>
              <a:t>　　</a:t>
            </a:r>
            <a:r>
              <a:rPr lang="en-US" altLang="zh-CN"/>
              <a:t>void buildPartA(); </a:t>
            </a:r>
            <a:br>
              <a:rPr lang="en-US" altLang="zh-CN"/>
            </a:br>
            <a:r>
              <a:rPr lang="zh-CN" altLang="en-US"/>
              <a:t>　　</a:t>
            </a:r>
            <a:r>
              <a:rPr lang="en-US" altLang="zh-CN"/>
              <a:t>//</a:t>
            </a:r>
            <a:r>
              <a:rPr lang="zh-CN" altLang="en-US"/>
              <a:t>创建部件</a:t>
            </a:r>
            <a:r>
              <a:rPr lang="en-US" altLang="zh-CN"/>
              <a:t>B </a:t>
            </a:r>
            <a:r>
              <a:rPr lang="zh-CN" altLang="en-US"/>
              <a:t>比如创建汽车方向盘</a:t>
            </a:r>
            <a:br>
              <a:rPr lang="zh-CN" altLang="en-US"/>
            </a:br>
            <a:r>
              <a:rPr lang="zh-CN" altLang="en-US"/>
              <a:t>　　</a:t>
            </a:r>
            <a:r>
              <a:rPr lang="en-US" altLang="zh-CN"/>
              <a:t>void buildPartB(); </a:t>
            </a:r>
            <a:br>
              <a:rPr lang="en-US" altLang="zh-CN"/>
            </a:br>
            <a:r>
              <a:rPr lang="zh-CN" altLang="en-US"/>
              <a:t>　　</a:t>
            </a:r>
            <a:r>
              <a:rPr lang="en-US" altLang="zh-CN"/>
              <a:t>//</a:t>
            </a:r>
            <a:r>
              <a:rPr lang="zh-CN" altLang="en-US"/>
              <a:t>创建部件</a:t>
            </a:r>
            <a:r>
              <a:rPr lang="en-US" altLang="zh-CN"/>
              <a:t>C </a:t>
            </a:r>
            <a:r>
              <a:rPr lang="zh-CN" altLang="en-US"/>
              <a:t>比如创建汽车发动机</a:t>
            </a:r>
            <a:br>
              <a:rPr lang="zh-CN" altLang="en-US"/>
            </a:br>
            <a:r>
              <a:rPr lang="zh-CN" altLang="en-US"/>
              <a:t>　　</a:t>
            </a:r>
            <a:r>
              <a:rPr lang="en-US" altLang="zh-CN"/>
              <a:t>void buildPartC(); </a:t>
            </a:r>
            <a:br>
              <a:rPr lang="en-US" altLang="zh-CN"/>
            </a:br>
            <a:br>
              <a:rPr lang="en-US" altLang="zh-CN"/>
            </a:br>
            <a:r>
              <a:rPr lang="zh-CN" altLang="en-US"/>
              <a:t>　　</a:t>
            </a:r>
            <a:r>
              <a:rPr lang="en-US" altLang="zh-CN"/>
              <a:t>//</a:t>
            </a:r>
            <a:r>
              <a:rPr lang="zh-CN" altLang="en-US"/>
              <a:t>返回最后组装成品结果 </a:t>
            </a:r>
            <a:r>
              <a:rPr lang="en-US" altLang="zh-CN"/>
              <a:t>(</a:t>
            </a:r>
            <a:r>
              <a:rPr lang="zh-CN" altLang="en-US"/>
              <a:t>返回最后装配好的汽车</a:t>
            </a:r>
            <a:r>
              <a:rPr lang="en-US" altLang="zh-CN"/>
              <a:t>)</a:t>
            </a:r>
            <a:br>
              <a:rPr lang="en-US" altLang="zh-CN"/>
            </a:br>
            <a:r>
              <a:rPr lang="zh-CN" altLang="en-US"/>
              <a:t>　　</a:t>
            </a:r>
            <a:r>
              <a:rPr lang="en-US" altLang="zh-CN"/>
              <a:t>//</a:t>
            </a:r>
            <a:r>
              <a:rPr lang="zh-CN" altLang="en-US"/>
              <a:t>成品的组装过程不在这里进行</a:t>
            </a:r>
            <a:r>
              <a:rPr lang="en-US" altLang="zh-CN"/>
              <a:t>,</a:t>
            </a:r>
            <a:r>
              <a:rPr lang="zh-CN" altLang="en-US"/>
              <a:t>而是转移到下面的</a:t>
            </a:r>
            <a:r>
              <a:rPr lang="en-US" altLang="zh-CN"/>
              <a:t>Director</a:t>
            </a:r>
            <a:r>
              <a:rPr lang="zh-CN" altLang="en-US"/>
              <a:t>类中进行</a:t>
            </a:r>
            <a:r>
              <a:rPr lang="en-US" altLang="zh-CN"/>
              <a:t>.</a:t>
            </a:r>
            <a:br>
              <a:rPr lang="en-US" altLang="zh-CN"/>
            </a:br>
            <a:r>
              <a:rPr lang="zh-CN" altLang="en-US"/>
              <a:t>　　</a:t>
            </a:r>
            <a:r>
              <a:rPr lang="en-US" altLang="zh-CN"/>
              <a:t>//</a:t>
            </a:r>
            <a:r>
              <a:rPr lang="zh-CN" altLang="en-US"/>
              <a:t>从而实现了解耦</a:t>
            </a:r>
            <a:r>
              <a:rPr lang="zh-CN" altLang="en-US" i="1"/>
              <a:t>过程</a:t>
            </a:r>
            <a:r>
              <a:rPr lang="zh-CN" altLang="en-US"/>
              <a:t>和</a:t>
            </a:r>
            <a:r>
              <a:rPr lang="zh-CN" altLang="en-US" i="1"/>
              <a:t>部件</a:t>
            </a:r>
            <a:br>
              <a:rPr lang="zh-CN" altLang="en-US"/>
            </a:br>
            <a:r>
              <a:rPr lang="zh-CN" altLang="en-US"/>
              <a:t>　　</a:t>
            </a:r>
            <a:r>
              <a:rPr lang="en-US" altLang="zh-CN"/>
              <a:t>Product *getResult(); </a:t>
            </a:r>
          </a:p>
          <a:p>
            <a:pPr eaLnBrk="1" hangingPunct="1"/>
            <a:r>
              <a:rPr lang="en-US" altLang="zh-CN"/>
              <a:t>};</a:t>
            </a:r>
          </a:p>
        </p:txBody>
      </p:sp>
      <p:sp>
        <p:nvSpPr>
          <p:cNvPr id="130054" name="Rectangle 6">
            <a:extLst>
              <a:ext uri="{FF2B5EF4-FFF2-40B4-BE49-F238E27FC236}">
                <a16:creationId xmlns:a16="http://schemas.microsoft.com/office/drawing/2014/main" id="{D48E9C2B-1C2E-4A25-898B-02192A7EA70A}"/>
              </a:ext>
            </a:extLst>
          </p:cNvPr>
          <p:cNvSpPr>
            <a:spLocks noChangeArrowheads="1"/>
          </p:cNvSpPr>
          <p:nvPr/>
        </p:nvSpPr>
        <p:spPr bwMode="auto">
          <a:xfrm>
            <a:off x="1547813" y="2492375"/>
            <a:ext cx="5916612" cy="3946525"/>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class Director </a:t>
            </a:r>
          </a:p>
          <a:p>
            <a:pPr eaLnBrk="1" hangingPunct="1"/>
            <a:r>
              <a:rPr lang="en-US" altLang="zh-CN"/>
              <a:t>{</a:t>
            </a:r>
          </a:p>
          <a:p>
            <a:pPr eaLnBrk="1" hangingPunct="1"/>
            <a:r>
              <a:rPr lang="zh-CN" altLang="en-US"/>
              <a:t>　　</a:t>
            </a:r>
            <a:r>
              <a:rPr lang="en-US" altLang="zh-CN"/>
              <a:t>private Builder *m_builder; </a:t>
            </a:r>
          </a:p>
          <a:p>
            <a:pPr eaLnBrk="1" hangingPunct="1"/>
            <a:r>
              <a:rPr lang="zh-CN" altLang="en-US"/>
              <a:t>　　</a:t>
            </a:r>
            <a:r>
              <a:rPr lang="en-US" altLang="zh-CN"/>
              <a:t>public Director( Builder *builder ){ </a:t>
            </a:r>
            <a:br>
              <a:rPr lang="en-US" altLang="zh-CN"/>
            </a:br>
            <a:r>
              <a:rPr lang="zh-CN" altLang="en-US"/>
              <a:t>　　　　</a:t>
            </a:r>
            <a:r>
              <a:rPr lang="en-US" altLang="zh-CN"/>
              <a:t>m_builder = builder; </a:t>
            </a:r>
            <a:br>
              <a:rPr lang="en-US" altLang="zh-CN"/>
            </a:br>
            <a:r>
              <a:rPr lang="zh-CN" altLang="en-US"/>
              <a:t>　　</a:t>
            </a:r>
            <a:r>
              <a:rPr lang="en-US" altLang="zh-CN"/>
              <a:t>} </a:t>
            </a:r>
            <a:br>
              <a:rPr lang="en-US" altLang="zh-CN"/>
            </a:br>
            <a:r>
              <a:rPr lang="zh-CN" altLang="en-US"/>
              <a:t>　　</a:t>
            </a:r>
            <a:r>
              <a:rPr lang="en-US" altLang="zh-CN"/>
              <a:t>// </a:t>
            </a:r>
            <a:r>
              <a:rPr lang="zh-CN" altLang="en-US"/>
              <a:t>将部件</a:t>
            </a:r>
            <a:r>
              <a:rPr lang="en-US" altLang="zh-CN"/>
              <a:t>partA partB partC</a:t>
            </a:r>
            <a:r>
              <a:rPr lang="zh-CN" altLang="en-US"/>
              <a:t>最后组成复杂对象</a:t>
            </a:r>
            <a:br>
              <a:rPr lang="zh-CN" altLang="en-US"/>
            </a:br>
            <a:r>
              <a:rPr lang="zh-CN" altLang="en-US"/>
              <a:t>　　</a:t>
            </a:r>
            <a:r>
              <a:rPr lang="en-US" altLang="zh-CN"/>
              <a:t>//</a:t>
            </a:r>
            <a:r>
              <a:rPr lang="zh-CN" altLang="en-US"/>
              <a:t>这里是将车轮 方向盘和发动机组装成汽车的过程</a:t>
            </a:r>
            <a:br>
              <a:rPr lang="zh-CN" altLang="en-US"/>
            </a:br>
            <a:r>
              <a:rPr lang="zh-CN" altLang="en-US"/>
              <a:t>　　</a:t>
            </a:r>
            <a:r>
              <a:rPr lang="en-US" altLang="zh-CN"/>
              <a:t>public void construct() { </a:t>
            </a:r>
            <a:br>
              <a:rPr lang="en-US" altLang="zh-CN"/>
            </a:br>
            <a:r>
              <a:rPr lang="zh-CN" altLang="en-US"/>
              <a:t>　　　　</a:t>
            </a:r>
            <a:r>
              <a:rPr lang="en-US" altLang="zh-CN"/>
              <a:t>builder-&gt;buildPartA();</a:t>
            </a:r>
            <a:br>
              <a:rPr lang="en-US" altLang="zh-CN"/>
            </a:br>
            <a:r>
              <a:rPr lang="zh-CN" altLang="en-US"/>
              <a:t>　　　　</a:t>
            </a:r>
            <a:r>
              <a:rPr lang="en-US" altLang="zh-CN"/>
              <a:t>builder-&gt;buildPartB();</a:t>
            </a:r>
            <a:br>
              <a:rPr lang="en-US" altLang="zh-CN"/>
            </a:br>
            <a:r>
              <a:rPr lang="zh-CN" altLang="en-US"/>
              <a:t>　　　　</a:t>
            </a:r>
            <a:r>
              <a:rPr lang="en-US" altLang="zh-CN"/>
              <a:t>builder-&gt;buildPartC(); </a:t>
            </a:r>
          </a:p>
          <a:p>
            <a:pPr eaLnBrk="1" hangingPunct="1"/>
            <a:r>
              <a:rPr lang="zh-CN" altLang="en-US"/>
              <a:t>　　</a:t>
            </a:r>
            <a:r>
              <a:rPr lang="en-US" altLang="zh-CN"/>
              <a:t>} </a:t>
            </a:r>
          </a:p>
          <a:p>
            <a:pPr eaLnBrk="1" hangingPunct="1"/>
            <a:r>
              <a:rPr lang="en-US" altLang="zh-CN"/>
              <a:t>};</a:t>
            </a:r>
          </a:p>
        </p:txBody>
      </p:sp>
      <p:sp>
        <p:nvSpPr>
          <p:cNvPr id="130055" name="Rectangle 7">
            <a:extLst>
              <a:ext uri="{FF2B5EF4-FFF2-40B4-BE49-F238E27FC236}">
                <a16:creationId xmlns:a16="http://schemas.microsoft.com/office/drawing/2014/main" id="{9629E0B2-27F7-4943-94B5-FACAD458E525}"/>
              </a:ext>
            </a:extLst>
          </p:cNvPr>
          <p:cNvSpPr>
            <a:spLocks noChangeArrowheads="1"/>
          </p:cNvSpPr>
          <p:nvPr/>
        </p:nvSpPr>
        <p:spPr bwMode="auto">
          <a:xfrm>
            <a:off x="971550" y="1916113"/>
            <a:ext cx="7250113" cy="4257675"/>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sz="1600"/>
              <a:t>class ConcreteBuilder : public Builder </a:t>
            </a:r>
          </a:p>
          <a:p>
            <a:pPr eaLnBrk="1" hangingPunct="1"/>
            <a:r>
              <a:rPr lang="en-US" altLang="zh-CN" sz="1600"/>
              <a:t>{ </a:t>
            </a:r>
          </a:p>
          <a:p>
            <a:pPr eaLnBrk="1" hangingPunct="1"/>
            <a:r>
              <a:rPr lang="zh-CN" altLang="en-US" sz="1600"/>
              <a:t>　　</a:t>
            </a:r>
            <a:r>
              <a:rPr lang="en-US" altLang="zh-CN" sz="1600"/>
              <a:t>Part partA, partB, partC;</a:t>
            </a:r>
          </a:p>
          <a:p>
            <a:pPr eaLnBrk="1" hangingPunct="1"/>
            <a:r>
              <a:rPr lang="en-US" altLang="zh-CN" sz="1600"/>
              <a:t>public: </a:t>
            </a:r>
            <a:br>
              <a:rPr lang="en-US" altLang="zh-CN" sz="1600"/>
            </a:br>
            <a:r>
              <a:rPr lang="zh-CN" altLang="en-US" sz="1600"/>
              <a:t>　　</a:t>
            </a:r>
            <a:r>
              <a:rPr lang="en-US" altLang="zh-CN" sz="1600"/>
              <a:t>void buildPartA() {</a:t>
            </a:r>
            <a:br>
              <a:rPr lang="en-US" altLang="zh-CN" sz="1600"/>
            </a:br>
            <a:r>
              <a:rPr lang="zh-CN" altLang="en-US" sz="1600"/>
              <a:t>　　　　</a:t>
            </a:r>
            <a:r>
              <a:rPr lang="en-US" altLang="zh-CN" sz="1600"/>
              <a:t>//</a:t>
            </a:r>
            <a:r>
              <a:rPr lang="zh-CN" altLang="en-US" sz="1600"/>
              <a:t>这里是具体如何构建</a:t>
            </a:r>
            <a:r>
              <a:rPr lang="en-US" altLang="zh-CN" sz="1600"/>
              <a:t>partA</a:t>
            </a:r>
            <a:r>
              <a:rPr lang="zh-CN" altLang="en-US" sz="1600"/>
              <a:t>的代码</a:t>
            </a:r>
            <a:br>
              <a:rPr lang="zh-CN" altLang="en-US" sz="1600"/>
            </a:br>
            <a:r>
              <a:rPr lang="zh-CN" altLang="en-US" sz="1600"/>
              <a:t>　　</a:t>
            </a:r>
            <a:r>
              <a:rPr lang="en-US" altLang="zh-CN" sz="1600"/>
              <a:t>} </a:t>
            </a:r>
            <a:br>
              <a:rPr lang="en-US" altLang="zh-CN" sz="1600"/>
            </a:br>
            <a:r>
              <a:rPr lang="zh-CN" altLang="en-US" sz="1600"/>
              <a:t>　　</a:t>
            </a:r>
            <a:r>
              <a:rPr lang="en-US" altLang="zh-CN" sz="1600"/>
              <a:t>void buildPartB() { </a:t>
            </a:r>
            <a:br>
              <a:rPr lang="en-US" altLang="zh-CN" sz="1600"/>
            </a:br>
            <a:r>
              <a:rPr lang="zh-CN" altLang="en-US" sz="1600"/>
              <a:t>　　　　</a:t>
            </a:r>
            <a:r>
              <a:rPr lang="en-US" altLang="zh-CN" sz="1600"/>
              <a:t>//</a:t>
            </a:r>
            <a:r>
              <a:rPr lang="zh-CN" altLang="en-US" sz="1600"/>
              <a:t>这里是具体如何构建</a:t>
            </a:r>
            <a:r>
              <a:rPr lang="en-US" altLang="zh-CN" sz="1600"/>
              <a:t>partB</a:t>
            </a:r>
            <a:r>
              <a:rPr lang="zh-CN" altLang="en-US" sz="1600"/>
              <a:t>的代码</a:t>
            </a:r>
            <a:br>
              <a:rPr lang="zh-CN" altLang="en-US" sz="1600"/>
            </a:br>
            <a:r>
              <a:rPr lang="zh-CN" altLang="en-US" sz="1600"/>
              <a:t>　　</a:t>
            </a:r>
            <a:r>
              <a:rPr lang="en-US" altLang="zh-CN" sz="1600"/>
              <a:t>} </a:t>
            </a:r>
            <a:br>
              <a:rPr lang="en-US" altLang="zh-CN" sz="1600"/>
            </a:br>
            <a:r>
              <a:rPr lang="en-US" altLang="zh-CN" sz="1600"/>
              <a:t> </a:t>
            </a:r>
            <a:r>
              <a:rPr lang="zh-CN" altLang="en-US" sz="1600"/>
              <a:t>　 </a:t>
            </a:r>
            <a:r>
              <a:rPr lang="en-US" altLang="zh-CN" sz="1600"/>
              <a:t>void buildPartC() { </a:t>
            </a:r>
            <a:br>
              <a:rPr lang="en-US" altLang="zh-CN" sz="1600"/>
            </a:br>
            <a:r>
              <a:rPr lang="zh-CN" altLang="en-US" sz="1600"/>
              <a:t>　　　　</a:t>
            </a:r>
            <a:r>
              <a:rPr lang="en-US" altLang="zh-CN" sz="1600"/>
              <a:t>//</a:t>
            </a:r>
            <a:r>
              <a:rPr lang="zh-CN" altLang="en-US" sz="1600"/>
              <a:t>这里是具体如何构建</a:t>
            </a:r>
            <a:r>
              <a:rPr lang="en-US" altLang="zh-CN" sz="1600"/>
              <a:t>partB</a:t>
            </a:r>
            <a:r>
              <a:rPr lang="zh-CN" altLang="en-US" sz="1600"/>
              <a:t>的代码</a:t>
            </a:r>
            <a:br>
              <a:rPr lang="zh-CN" altLang="en-US" sz="1600"/>
            </a:br>
            <a:r>
              <a:rPr lang="zh-CN" altLang="en-US" sz="1600"/>
              <a:t>　　</a:t>
            </a:r>
            <a:r>
              <a:rPr lang="en-US" altLang="zh-CN" sz="1600"/>
              <a:t>} </a:t>
            </a:r>
            <a:br>
              <a:rPr lang="en-US" altLang="zh-CN" sz="1600"/>
            </a:br>
            <a:r>
              <a:rPr lang="zh-CN" altLang="en-US" sz="1600"/>
              <a:t>　  </a:t>
            </a:r>
            <a:r>
              <a:rPr lang="en-US" altLang="zh-CN" sz="1600"/>
              <a:t>Product *getResult() { </a:t>
            </a:r>
            <a:br>
              <a:rPr lang="en-US" altLang="zh-CN" sz="1600"/>
            </a:br>
            <a:r>
              <a:rPr lang="zh-CN" altLang="en-US" sz="1600"/>
              <a:t>　　　　</a:t>
            </a:r>
            <a:r>
              <a:rPr lang="en-US" altLang="zh-CN" sz="1600"/>
              <a:t>//</a:t>
            </a:r>
            <a:r>
              <a:rPr lang="zh-CN" altLang="en-US" sz="1600"/>
              <a:t>返回最后组装成品结果</a:t>
            </a:r>
            <a:br>
              <a:rPr lang="zh-CN" altLang="en-US" sz="1600"/>
            </a:br>
            <a:r>
              <a:rPr lang="zh-CN" altLang="en-US" sz="1600"/>
              <a:t>　　</a:t>
            </a:r>
            <a:r>
              <a:rPr lang="en-US" altLang="zh-CN" sz="1600"/>
              <a:t>} </a:t>
            </a:r>
            <a:br>
              <a:rPr lang="en-US" altLang="zh-CN" sz="1600"/>
            </a:br>
            <a:r>
              <a:rPr lang="en-US" altLang="zh-CN" sz="1600"/>
              <a:t>};</a:t>
            </a:r>
          </a:p>
        </p:txBody>
      </p:sp>
      <p:sp>
        <p:nvSpPr>
          <p:cNvPr id="130056" name="Rectangle 8">
            <a:extLst>
              <a:ext uri="{FF2B5EF4-FFF2-40B4-BE49-F238E27FC236}">
                <a16:creationId xmlns:a16="http://schemas.microsoft.com/office/drawing/2014/main" id="{B24240C3-F927-4EDF-B2E6-DBB391D6920D}"/>
              </a:ext>
            </a:extLst>
          </p:cNvPr>
          <p:cNvSpPr>
            <a:spLocks noChangeArrowheads="1"/>
          </p:cNvSpPr>
          <p:nvPr/>
        </p:nvSpPr>
        <p:spPr bwMode="auto">
          <a:xfrm>
            <a:off x="1331913" y="3429000"/>
            <a:ext cx="7040562" cy="1474788"/>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ConcreteBuilder builder;</a:t>
            </a:r>
            <a:br>
              <a:rPr lang="en-US" altLang="zh-CN"/>
            </a:br>
            <a:r>
              <a:rPr lang="en-US" altLang="zh-CN"/>
              <a:t>Director director( &amp;builder ); </a:t>
            </a:r>
            <a:br>
              <a:rPr lang="en-US" altLang="zh-CN"/>
            </a:br>
            <a:br>
              <a:rPr lang="en-US" altLang="zh-CN"/>
            </a:br>
            <a:r>
              <a:rPr lang="en-US" altLang="zh-CN"/>
              <a:t>director.construct(); </a:t>
            </a:r>
            <a:br>
              <a:rPr lang="en-US" altLang="zh-CN"/>
            </a:br>
            <a:r>
              <a:rPr lang="en-US" altLang="zh-CN"/>
              <a:t>Product *product = builder.getResult();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animEffect transition="in" filter="box(in)">
                                      <p:cBhvr>
                                        <p:cTn id="7" dur="500"/>
                                        <p:tgtEl>
                                          <p:spTgt spid="1300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0054"/>
                                        </p:tgtEl>
                                        <p:attrNameLst>
                                          <p:attrName>style.visibility</p:attrName>
                                        </p:attrNameLst>
                                      </p:cBhvr>
                                      <p:to>
                                        <p:strVal val="visible"/>
                                      </p:to>
                                    </p:set>
                                    <p:animEffect transition="in" filter="box(in)">
                                      <p:cBhvr>
                                        <p:cTn id="12" dur="500"/>
                                        <p:tgtEl>
                                          <p:spTgt spid="130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0055"/>
                                        </p:tgtEl>
                                        <p:attrNameLst>
                                          <p:attrName>style.visibility</p:attrName>
                                        </p:attrNameLst>
                                      </p:cBhvr>
                                      <p:to>
                                        <p:strVal val="visible"/>
                                      </p:to>
                                    </p:set>
                                    <p:animEffect transition="in" filter="box(in)">
                                      <p:cBhvr>
                                        <p:cTn id="17" dur="500"/>
                                        <p:tgtEl>
                                          <p:spTgt spid="1300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0056"/>
                                        </p:tgtEl>
                                        <p:attrNameLst>
                                          <p:attrName>style.visibility</p:attrName>
                                        </p:attrNameLst>
                                      </p:cBhvr>
                                      <p:to>
                                        <p:strVal val="visible"/>
                                      </p:to>
                                    </p:set>
                                    <p:animEffect transition="in" filter="box(in)">
                                      <p:cBhvr>
                                        <p:cTn id="22" dur="500"/>
                                        <p:tgtEl>
                                          <p:spTgt spid="130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p:bldP spid="130054" grpId="0" animBg="1"/>
      <p:bldP spid="130055" grpId="0" animBg="1"/>
      <p:bldP spid="1300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FC332676-AE6F-4DF5-BFF0-2FA14B559AF5}"/>
              </a:ext>
            </a:extLst>
          </p:cNvPr>
          <p:cNvSpPr>
            <a:spLocks noGrp="1" noChangeArrowheads="1"/>
          </p:cNvSpPr>
          <p:nvPr>
            <p:ph type="title"/>
          </p:nvPr>
        </p:nvSpPr>
        <p:spPr/>
        <p:txBody>
          <a:bodyPr/>
          <a:lstStyle/>
          <a:p>
            <a:pPr eaLnBrk="1" hangingPunct="1">
              <a:defRPr/>
            </a:pPr>
            <a:r>
              <a:rPr lang="zh-CN" altLang="en-US"/>
              <a:t>创建型模式</a:t>
            </a:r>
          </a:p>
        </p:txBody>
      </p:sp>
      <p:sp>
        <p:nvSpPr>
          <p:cNvPr id="25603" name="Rectangle 3">
            <a:extLst>
              <a:ext uri="{FF2B5EF4-FFF2-40B4-BE49-F238E27FC236}">
                <a16:creationId xmlns:a16="http://schemas.microsoft.com/office/drawing/2014/main" id="{42230B4D-8F64-4D0D-860A-D9F34E53CF08}"/>
              </a:ext>
            </a:extLst>
          </p:cNvPr>
          <p:cNvSpPr>
            <a:spLocks noGrp="1" noChangeArrowheads="1"/>
          </p:cNvSpPr>
          <p:nvPr>
            <p:ph type="body" idx="1"/>
          </p:nvPr>
        </p:nvSpPr>
        <p:spPr/>
        <p:txBody>
          <a:bodyPr/>
          <a:lstStyle/>
          <a:p>
            <a:pPr eaLnBrk="1" hangingPunct="1"/>
            <a:r>
              <a:rPr lang="en-US" altLang="zh-CN"/>
              <a:t>Builder</a:t>
            </a:r>
            <a:r>
              <a:rPr lang="zh-CN" altLang="en-US"/>
              <a:t>（生成器）</a:t>
            </a:r>
          </a:p>
          <a:p>
            <a:pPr lvl="1" eaLnBrk="1" hangingPunct="1"/>
            <a:r>
              <a:rPr lang="zh-CN" altLang="en-US"/>
              <a:t>效果</a:t>
            </a:r>
          </a:p>
          <a:p>
            <a:pPr lvl="2" eaLnBrk="1" hangingPunct="1"/>
            <a:r>
              <a:rPr lang="zh-CN" altLang="en-US"/>
              <a:t>可以改变一个产品的内部表示。</a:t>
            </a:r>
          </a:p>
          <a:p>
            <a:pPr lvl="2" eaLnBrk="1" hangingPunct="1"/>
            <a:r>
              <a:rPr lang="zh-CN" altLang="en-US"/>
              <a:t>将构造代码和表示代码分开。</a:t>
            </a:r>
          </a:p>
          <a:p>
            <a:pPr lvl="2" eaLnBrk="1" hangingPunct="1"/>
            <a:r>
              <a:rPr lang="zh-CN" altLang="en-US"/>
              <a:t>可以对构造过程进行更精细的控制。</a:t>
            </a:r>
          </a:p>
          <a:p>
            <a:pPr lvl="1" eaLnBrk="1" hangingPunct="1"/>
            <a:r>
              <a:rPr lang="zh-CN" altLang="en-US"/>
              <a:t>实现</a:t>
            </a:r>
          </a:p>
          <a:p>
            <a:pPr lvl="2" eaLnBrk="1" hangingPunct="1"/>
            <a:r>
              <a:rPr lang="en-US" altLang="zh-CN"/>
              <a:t>Builder</a:t>
            </a:r>
            <a:r>
              <a:rPr lang="zh-CN" altLang="en-US"/>
              <a:t>类接口应足够普遍。</a:t>
            </a:r>
          </a:p>
          <a:p>
            <a:pPr lvl="2" eaLnBrk="1" hangingPunct="1"/>
            <a:r>
              <a:rPr lang="zh-CN" altLang="en-US"/>
              <a:t>产品通常不需要有公共抽象类。</a:t>
            </a:r>
          </a:p>
          <a:p>
            <a:pPr lvl="2" eaLnBrk="1" hangingPunct="1"/>
            <a:r>
              <a:rPr lang="en-US" altLang="zh-CN"/>
              <a:t>Builder</a:t>
            </a:r>
            <a:r>
              <a:rPr lang="zh-CN" altLang="en-US"/>
              <a:t>中通常缺省方法为空。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76AF21D-7953-453E-962E-8A3995101F62}"/>
              </a:ext>
            </a:extLst>
          </p:cNvPr>
          <p:cNvSpPr>
            <a:spLocks noGrp="1" noChangeArrowheads="1"/>
          </p:cNvSpPr>
          <p:nvPr>
            <p:ph type="title"/>
          </p:nvPr>
        </p:nvSpPr>
        <p:spPr/>
        <p:txBody>
          <a:bodyPr/>
          <a:lstStyle/>
          <a:p>
            <a:pPr eaLnBrk="1" hangingPunct="1">
              <a:defRPr/>
            </a:pPr>
            <a:r>
              <a:rPr lang="zh-CN" altLang="en-US"/>
              <a:t>创建型模式</a:t>
            </a:r>
          </a:p>
        </p:txBody>
      </p:sp>
      <p:sp>
        <p:nvSpPr>
          <p:cNvPr id="26627" name="Rectangle 3">
            <a:extLst>
              <a:ext uri="{FF2B5EF4-FFF2-40B4-BE49-F238E27FC236}">
                <a16:creationId xmlns:a16="http://schemas.microsoft.com/office/drawing/2014/main" id="{4FC0F368-C1D4-47F7-8CEC-B042B63ACDB3}"/>
              </a:ext>
            </a:extLst>
          </p:cNvPr>
          <p:cNvSpPr>
            <a:spLocks noGrp="1" noChangeArrowheads="1"/>
          </p:cNvSpPr>
          <p:nvPr>
            <p:ph type="body" idx="1"/>
          </p:nvPr>
        </p:nvSpPr>
        <p:spPr/>
        <p:txBody>
          <a:bodyPr/>
          <a:lstStyle/>
          <a:p>
            <a:pPr eaLnBrk="1" hangingPunct="1">
              <a:lnSpc>
                <a:spcPct val="100000"/>
              </a:lnSpc>
            </a:pPr>
            <a:r>
              <a:rPr lang="en-US" altLang="zh-CN"/>
              <a:t>Prototype</a:t>
            </a:r>
            <a:r>
              <a:rPr lang="zh-CN" altLang="en-US"/>
              <a:t>（原型）</a:t>
            </a:r>
          </a:p>
          <a:p>
            <a:pPr lvl="1" eaLnBrk="1" hangingPunct="1">
              <a:lnSpc>
                <a:spcPct val="100000"/>
              </a:lnSpc>
            </a:pPr>
            <a:r>
              <a:rPr lang="zh-CN" altLang="en-US"/>
              <a:t>对象创建型模式</a:t>
            </a:r>
          </a:p>
          <a:p>
            <a:pPr lvl="1" eaLnBrk="1" hangingPunct="1">
              <a:lnSpc>
                <a:spcPct val="100000"/>
              </a:lnSpc>
            </a:pPr>
            <a:r>
              <a:rPr lang="zh-CN" altLang="en-US"/>
              <a:t>意图</a:t>
            </a:r>
          </a:p>
          <a:p>
            <a:pPr lvl="2" eaLnBrk="1" hangingPunct="1">
              <a:lnSpc>
                <a:spcPct val="100000"/>
              </a:lnSpc>
            </a:pPr>
            <a:r>
              <a:rPr lang="zh-CN" altLang="en-US"/>
              <a:t>用原型实例指定创建对象的种类，并且通过拷贝这些原型创建新的对象。</a:t>
            </a:r>
          </a:p>
          <a:p>
            <a:pPr lvl="1" eaLnBrk="1" hangingPunct="1">
              <a:lnSpc>
                <a:spcPct val="100000"/>
              </a:lnSpc>
            </a:pPr>
            <a:r>
              <a:rPr lang="zh-CN" altLang="en-US"/>
              <a:t>适用性</a:t>
            </a:r>
          </a:p>
          <a:p>
            <a:pPr lvl="2" eaLnBrk="1" hangingPunct="1">
              <a:lnSpc>
                <a:spcPct val="100000"/>
              </a:lnSpc>
            </a:pPr>
            <a:r>
              <a:rPr lang="zh-CN" altLang="en-US"/>
              <a:t>当要实例化的类是在运行时刻指定时，例如，通过动态装载；</a:t>
            </a:r>
          </a:p>
          <a:p>
            <a:pPr lvl="2" eaLnBrk="1" hangingPunct="1">
              <a:lnSpc>
                <a:spcPct val="100000"/>
              </a:lnSpc>
            </a:pPr>
            <a:r>
              <a:rPr lang="zh-CN" altLang="en-US"/>
              <a:t>或者为了避免创建一个与产品类层次平行的工厂类层次时；</a:t>
            </a:r>
          </a:p>
          <a:p>
            <a:pPr lvl="2" eaLnBrk="1" hangingPunct="1">
              <a:lnSpc>
                <a:spcPct val="100000"/>
              </a:lnSpc>
            </a:pPr>
            <a:r>
              <a:rPr lang="zh-CN" altLang="en-US"/>
              <a:t>或者当一个类的实例只能有几个不同状态组合中的一种时。</a:t>
            </a:r>
          </a:p>
          <a:p>
            <a:pPr lvl="2" eaLnBrk="1" hangingPunct="1">
              <a:lnSpc>
                <a:spcPct val="100000"/>
              </a:lnSpc>
            </a:pPr>
            <a:r>
              <a:rPr lang="zh-CN" altLang="en-US"/>
              <a:t>建立相应数目的原型并克隆它们可能比每次用合适的状态手工实例化该类更方便一些。</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0513B7B9-8A2C-4FB9-A4AB-3074F5C38EA9}"/>
              </a:ext>
            </a:extLst>
          </p:cNvPr>
          <p:cNvSpPr>
            <a:spLocks noGrp="1" noChangeArrowheads="1"/>
          </p:cNvSpPr>
          <p:nvPr>
            <p:ph type="title"/>
          </p:nvPr>
        </p:nvSpPr>
        <p:spPr/>
        <p:txBody>
          <a:bodyPr/>
          <a:lstStyle/>
          <a:p>
            <a:pPr eaLnBrk="1" hangingPunct="1">
              <a:defRPr/>
            </a:pPr>
            <a:r>
              <a:rPr lang="zh-CN" altLang="en-US"/>
              <a:t>创建型模式</a:t>
            </a:r>
          </a:p>
        </p:txBody>
      </p:sp>
      <p:sp>
        <p:nvSpPr>
          <p:cNvPr id="27651" name="Rectangle 3">
            <a:extLst>
              <a:ext uri="{FF2B5EF4-FFF2-40B4-BE49-F238E27FC236}">
                <a16:creationId xmlns:a16="http://schemas.microsoft.com/office/drawing/2014/main" id="{83F317ED-FB16-440F-B30A-756B3501C1B5}"/>
              </a:ext>
            </a:extLst>
          </p:cNvPr>
          <p:cNvSpPr>
            <a:spLocks noGrp="1" noChangeArrowheads="1"/>
          </p:cNvSpPr>
          <p:nvPr>
            <p:ph type="body" idx="1"/>
          </p:nvPr>
        </p:nvSpPr>
        <p:spPr/>
        <p:txBody>
          <a:bodyPr/>
          <a:lstStyle/>
          <a:p>
            <a:pPr eaLnBrk="1" hangingPunct="1"/>
            <a:r>
              <a:rPr lang="en-US" altLang="zh-CN"/>
              <a:t>Prototype</a:t>
            </a:r>
            <a:r>
              <a:rPr lang="zh-CN" altLang="en-US"/>
              <a:t>（原型）</a:t>
            </a:r>
          </a:p>
        </p:txBody>
      </p:sp>
      <p:pic>
        <p:nvPicPr>
          <p:cNvPr id="27652" name="Picture 4">
            <a:extLst>
              <a:ext uri="{FF2B5EF4-FFF2-40B4-BE49-F238E27FC236}">
                <a16:creationId xmlns:a16="http://schemas.microsoft.com/office/drawing/2014/main" id="{0132C5B6-E4DE-4845-BD2B-506265253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636838"/>
            <a:ext cx="7345363" cy="343217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48485" name="Picture 1029">
            <a:extLst>
              <a:ext uri="{FF2B5EF4-FFF2-40B4-BE49-F238E27FC236}">
                <a16:creationId xmlns:a16="http://schemas.microsoft.com/office/drawing/2014/main" id="{537AA95D-752C-4B60-A4DF-0D0D849C9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708275"/>
            <a:ext cx="7705725" cy="3625850"/>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8485"/>
                                        </p:tgtEl>
                                        <p:attrNameLst>
                                          <p:attrName>style.visibility</p:attrName>
                                        </p:attrNameLst>
                                      </p:cBhvr>
                                      <p:to>
                                        <p:strVal val="visible"/>
                                      </p:to>
                                    </p:set>
                                    <p:animEffect transition="in" filter="box(in)">
                                      <p:cBhvr>
                                        <p:cTn id="7" dur="500"/>
                                        <p:tgtEl>
                                          <p:spTgt spid="148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EBDA2E5C-B1E1-45CD-83AF-850CE5E15421}"/>
              </a:ext>
            </a:extLst>
          </p:cNvPr>
          <p:cNvSpPr>
            <a:spLocks noGrp="1" noChangeArrowheads="1"/>
          </p:cNvSpPr>
          <p:nvPr>
            <p:ph type="title"/>
          </p:nvPr>
        </p:nvSpPr>
        <p:spPr/>
        <p:txBody>
          <a:bodyPr/>
          <a:lstStyle/>
          <a:p>
            <a:pPr eaLnBrk="1" hangingPunct="1">
              <a:defRPr/>
            </a:pPr>
            <a:r>
              <a:rPr lang="zh-CN" altLang="en-US"/>
              <a:t>创建型模式</a:t>
            </a:r>
          </a:p>
        </p:txBody>
      </p:sp>
      <p:sp>
        <p:nvSpPr>
          <p:cNvPr id="28675" name="Rectangle 3">
            <a:extLst>
              <a:ext uri="{FF2B5EF4-FFF2-40B4-BE49-F238E27FC236}">
                <a16:creationId xmlns:a16="http://schemas.microsoft.com/office/drawing/2014/main" id="{6A831462-4811-4BC2-ABE7-9CA94A476FE8}"/>
              </a:ext>
            </a:extLst>
          </p:cNvPr>
          <p:cNvSpPr>
            <a:spLocks noGrp="1" noChangeArrowheads="1"/>
          </p:cNvSpPr>
          <p:nvPr>
            <p:ph type="body" idx="1"/>
          </p:nvPr>
        </p:nvSpPr>
        <p:spPr/>
        <p:txBody>
          <a:bodyPr/>
          <a:lstStyle/>
          <a:p>
            <a:pPr eaLnBrk="1" hangingPunct="1"/>
            <a:r>
              <a:rPr lang="en-US" altLang="zh-CN"/>
              <a:t>Prototype</a:t>
            </a:r>
            <a:r>
              <a:rPr lang="zh-CN" altLang="en-US"/>
              <a:t>（原型）</a:t>
            </a:r>
          </a:p>
          <a:p>
            <a:pPr lvl="1" eaLnBrk="1" hangingPunct="1"/>
            <a:r>
              <a:rPr lang="zh-CN" altLang="en-US"/>
              <a:t>效果</a:t>
            </a:r>
          </a:p>
          <a:p>
            <a:pPr lvl="2" eaLnBrk="1" hangingPunct="1"/>
            <a:r>
              <a:rPr lang="zh-CN" altLang="en-US"/>
              <a:t>可在运行时刻增加和删除产品。</a:t>
            </a:r>
          </a:p>
          <a:p>
            <a:pPr lvl="2" eaLnBrk="1" hangingPunct="1"/>
            <a:r>
              <a:rPr lang="zh-CN" altLang="en-US"/>
              <a:t>可以通过改变值来指定新产品。</a:t>
            </a:r>
          </a:p>
          <a:p>
            <a:pPr lvl="2" eaLnBrk="1" hangingPunct="1"/>
            <a:r>
              <a:rPr lang="zh-CN" altLang="en-US"/>
              <a:t>可以通过改变结构来指定新对象。</a:t>
            </a:r>
          </a:p>
          <a:p>
            <a:pPr lvl="2" eaLnBrk="1" hangingPunct="1"/>
            <a:r>
              <a:rPr lang="zh-CN" altLang="en-US"/>
              <a:t>减少了子类的构造。</a:t>
            </a:r>
          </a:p>
          <a:p>
            <a:pPr lvl="2" eaLnBrk="1" hangingPunct="1"/>
            <a:r>
              <a:rPr lang="zh-CN" altLang="en-US"/>
              <a:t>可以用类动态配置应用。</a:t>
            </a:r>
          </a:p>
          <a:p>
            <a:pPr lvl="1" eaLnBrk="1" hangingPunct="1"/>
            <a:r>
              <a:rPr lang="zh-CN" altLang="en-US"/>
              <a:t>实现</a:t>
            </a:r>
          </a:p>
          <a:p>
            <a:pPr lvl="2" eaLnBrk="1" hangingPunct="1"/>
            <a:r>
              <a:rPr lang="zh-CN" altLang="en-US" sz="2400"/>
              <a:t>使用一个原型管理器；</a:t>
            </a:r>
          </a:p>
          <a:p>
            <a:pPr lvl="2" eaLnBrk="1" hangingPunct="1"/>
            <a:r>
              <a:rPr lang="zh-CN" altLang="en-US" sz="2400"/>
              <a:t>实现克隆操作（浅拷贝和深拷贝）；</a:t>
            </a:r>
          </a:p>
          <a:p>
            <a:pPr lvl="2" eaLnBrk="1" hangingPunct="1"/>
            <a:r>
              <a:rPr lang="zh-CN" altLang="en-US" sz="2400"/>
              <a:t>初始化克隆对象；</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A29F7D31-D7EC-4F76-820E-48B7946ADA40}"/>
              </a:ext>
            </a:extLst>
          </p:cNvPr>
          <p:cNvSpPr>
            <a:spLocks noGrp="1" noChangeArrowheads="1"/>
          </p:cNvSpPr>
          <p:nvPr>
            <p:ph type="title"/>
          </p:nvPr>
        </p:nvSpPr>
        <p:spPr/>
        <p:txBody>
          <a:bodyPr/>
          <a:lstStyle/>
          <a:p>
            <a:pPr eaLnBrk="1" hangingPunct="1">
              <a:defRPr/>
            </a:pPr>
            <a:r>
              <a:rPr lang="zh-CN" altLang="en-US"/>
              <a:t>创建型模式</a:t>
            </a:r>
          </a:p>
        </p:txBody>
      </p:sp>
      <p:sp>
        <p:nvSpPr>
          <p:cNvPr id="29699" name="Rectangle 3">
            <a:extLst>
              <a:ext uri="{FF2B5EF4-FFF2-40B4-BE49-F238E27FC236}">
                <a16:creationId xmlns:a16="http://schemas.microsoft.com/office/drawing/2014/main" id="{DE90FEC5-4FA0-4177-A11E-341F1C6E9AB5}"/>
              </a:ext>
            </a:extLst>
          </p:cNvPr>
          <p:cNvSpPr>
            <a:spLocks noGrp="1" noChangeArrowheads="1"/>
          </p:cNvSpPr>
          <p:nvPr>
            <p:ph type="body" idx="1"/>
          </p:nvPr>
        </p:nvSpPr>
        <p:spPr/>
        <p:txBody>
          <a:bodyPr/>
          <a:lstStyle/>
          <a:p>
            <a:pPr eaLnBrk="1" hangingPunct="1"/>
            <a:r>
              <a:rPr lang="en-US" altLang="zh-CN"/>
              <a:t>Singleton</a:t>
            </a:r>
            <a:r>
              <a:rPr lang="zh-CN" altLang="en-US"/>
              <a:t>（单件）</a:t>
            </a:r>
          </a:p>
          <a:p>
            <a:pPr lvl="1" eaLnBrk="1" hangingPunct="1"/>
            <a:r>
              <a:rPr lang="zh-CN" altLang="en-US"/>
              <a:t>对象创建型模式</a:t>
            </a:r>
          </a:p>
          <a:p>
            <a:pPr lvl="1" eaLnBrk="1" hangingPunct="1"/>
            <a:r>
              <a:rPr lang="zh-CN" altLang="en-US"/>
              <a:t>意图</a:t>
            </a:r>
          </a:p>
          <a:p>
            <a:pPr lvl="2" eaLnBrk="1" hangingPunct="1"/>
            <a:r>
              <a:rPr lang="zh-CN" altLang="en-US"/>
              <a:t>保证一个类仅有一个实例，并提供一个访问它的全局访问点。</a:t>
            </a:r>
          </a:p>
          <a:p>
            <a:pPr lvl="1" eaLnBrk="1" hangingPunct="1"/>
            <a:r>
              <a:rPr lang="zh-CN" altLang="en-US"/>
              <a:t>适用性</a:t>
            </a:r>
          </a:p>
          <a:p>
            <a:pPr lvl="2" eaLnBrk="1" hangingPunct="1"/>
            <a:r>
              <a:rPr lang="zh-CN" altLang="en-US"/>
              <a:t>当类只能有一个实例而且客户可以从一个众所周知的访问点访问它时。 </a:t>
            </a:r>
          </a:p>
          <a:p>
            <a:pPr lvl="2" eaLnBrk="1" hangingPunct="1"/>
            <a:r>
              <a:rPr lang="zh-CN" altLang="en-US"/>
              <a:t>当这个唯一实例应该是通过子类化可扩展的，并且客户应该无需更改代码就能使用一个扩展的实例时。</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7E2A8F1-782B-47CA-83D9-9975A7360A0F}"/>
              </a:ext>
            </a:extLst>
          </p:cNvPr>
          <p:cNvSpPr>
            <a:spLocks noGrp="1" noChangeArrowheads="1"/>
          </p:cNvSpPr>
          <p:nvPr>
            <p:ph type="title"/>
          </p:nvPr>
        </p:nvSpPr>
        <p:spPr/>
        <p:txBody>
          <a:bodyPr/>
          <a:lstStyle/>
          <a:p>
            <a:pPr eaLnBrk="1" hangingPunct="1">
              <a:defRPr/>
            </a:pPr>
            <a:r>
              <a:rPr lang="zh-CN" altLang="en-US"/>
              <a:t>创建型模式</a:t>
            </a:r>
          </a:p>
        </p:txBody>
      </p:sp>
      <p:sp>
        <p:nvSpPr>
          <p:cNvPr id="30723" name="Rectangle 3">
            <a:extLst>
              <a:ext uri="{FF2B5EF4-FFF2-40B4-BE49-F238E27FC236}">
                <a16:creationId xmlns:a16="http://schemas.microsoft.com/office/drawing/2014/main" id="{D999DB26-0280-4C76-B5C4-A9A2C9F7FF2D}"/>
              </a:ext>
            </a:extLst>
          </p:cNvPr>
          <p:cNvSpPr>
            <a:spLocks noGrp="1" noChangeArrowheads="1"/>
          </p:cNvSpPr>
          <p:nvPr>
            <p:ph type="body" idx="1"/>
          </p:nvPr>
        </p:nvSpPr>
        <p:spPr/>
        <p:txBody>
          <a:bodyPr/>
          <a:lstStyle/>
          <a:p>
            <a:pPr eaLnBrk="1" hangingPunct="1"/>
            <a:r>
              <a:rPr lang="en-US" altLang="zh-CN"/>
              <a:t>Singleton</a:t>
            </a:r>
            <a:r>
              <a:rPr lang="zh-CN" altLang="en-US"/>
              <a:t>（单件）</a:t>
            </a:r>
          </a:p>
        </p:txBody>
      </p:sp>
      <p:pic>
        <p:nvPicPr>
          <p:cNvPr id="30724" name="Picture 4">
            <a:extLst>
              <a:ext uri="{FF2B5EF4-FFF2-40B4-BE49-F238E27FC236}">
                <a16:creationId xmlns:a16="http://schemas.microsoft.com/office/drawing/2014/main" id="{E37A257E-08E0-46E2-AD51-E061E508D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068638"/>
            <a:ext cx="698500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020E7C62-3949-448C-B6FE-200AC4640CC8}"/>
              </a:ext>
            </a:extLst>
          </p:cNvPr>
          <p:cNvSpPr>
            <a:spLocks noGrp="1" noChangeArrowheads="1"/>
          </p:cNvSpPr>
          <p:nvPr>
            <p:ph type="title"/>
          </p:nvPr>
        </p:nvSpPr>
        <p:spPr/>
        <p:txBody>
          <a:bodyPr/>
          <a:lstStyle/>
          <a:p>
            <a:pPr eaLnBrk="1" hangingPunct="1">
              <a:defRPr/>
            </a:pPr>
            <a:r>
              <a:rPr lang="zh-CN" altLang="en-US"/>
              <a:t>创建型模式</a:t>
            </a:r>
          </a:p>
        </p:txBody>
      </p:sp>
      <p:sp>
        <p:nvSpPr>
          <p:cNvPr id="31747" name="Rectangle 3">
            <a:extLst>
              <a:ext uri="{FF2B5EF4-FFF2-40B4-BE49-F238E27FC236}">
                <a16:creationId xmlns:a16="http://schemas.microsoft.com/office/drawing/2014/main" id="{AF1F33F3-4155-441B-8A49-95B5BF6BC3F3}"/>
              </a:ext>
            </a:extLst>
          </p:cNvPr>
          <p:cNvSpPr>
            <a:spLocks noGrp="1" noChangeArrowheads="1"/>
          </p:cNvSpPr>
          <p:nvPr>
            <p:ph type="body" idx="1"/>
          </p:nvPr>
        </p:nvSpPr>
        <p:spPr/>
        <p:txBody>
          <a:bodyPr/>
          <a:lstStyle/>
          <a:p>
            <a:pPr eaLnBrk="1" hangingPunct="1"/>
            <a:r>
              <a:rPr lang="en-US" altLang="zh-CN"/>
              <a:t>Singleton</a:t>
            </a:r>
            <a:r>
              <a:rPr lang="zh-CN" altLang="en-US"/>
              <a:t>（单件）</a:t>
            </a:r>
          </a:p>
          <a:p>
            <a:pPr lvl="1" eaLnBrk="1" hangingPunct="1"/>
            <a:r>
              <a:rPr lang="zh-CN" altLang="en-US"/>
              <a:t>在</a:t>
            </a:r>
            <a:r>
              <a:rPr lang="en-US" altLang="zh-CN"/>
              <a:t>C++</a:t>
            </a:r>
            <a:r>
              <a:rPr lang="zh-CN" altLang="en-US"/>
              <a:t>中实现</a:t>
            </a:r>
            <a:r>
              <a:rPr lang="en-US" altLang="zh-CN"/>
              <a:t>Singleton</a:t>
            </a:r>
            <a:r>
              <a:rPr lang="zh-CN" altLang="en-US"/>
              <a:t>模式要注意的问题：</a:t>
            </a:r>
          </a:p>
          <a:p>
            <a:pPr lvl="2" eaLnBrk="1" hangingPunct="1"/>
            <a:r>
              <a:rPr lang="zh-CN" altLang="en-US" sz="2400"/>
              <a:t>保证只有一个对象实例被创建，保证使用者不能通过声明对象、分配对象、拷贝对象等方式来创建对象。</a:t>
            </a:r>
          </a:p>
          <a:p>
            <a:pPr lvl="2" eaLnBrk="1" hangingPunct="1"/>
            <a:r>
              <a:rPr lang="zh-CN" altLang="en-US" sz="2400"/>
              <a:t>考虑对象实例何时、由谁来释放，必要时可以采用智能指针实现自动维护。</a:t>
            </a:r>
          </a:p>
          <a:p>
            <a:pPr lvl="2" eaLnBrk="1" hangingPunct="1"/>
            <a:r>
              <a:rPr lang="zh-CN" altLang="en-US" sz="2400"/>
              <a:t>考虑是否允许派生、如何选择创建哪一个派生类的对象实例。</a:t>
            </a:r>
          </a:p>
        </p:txBody>
      </p:sp>
      <p:sp>
        <p:nvSpPr>
          <p:cNvPr id="131076" name="Text Box 4">
            <a:extLst>
              <a:ext uri="{FF2B5EF4-FFF2-40B4-BE49-F238E27FC236}">
                <a16:creationId xmlns:a16="http://schemas.microsoft.com/office/drawing/2014/main" id="{871F6284-EF93-443A-A873-8D9215EF709A}"/>
              </a:ext>
            </a:extLst>
          </p:cNvPr>
          <p:cNvSpPr txBox="1">
            <a:spLocks noChangeArrowheads="1"/>
          </p:cNvSpPr>
          <p:nvPr/>
        </p:nvSpPr>
        <p:spPr bwMode="auto">
          <a:xfrm>
            <a:off x="1979613" y="3357563"/>
            <a:ext cx="5492750" cy="2847975"/>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class Singleton</a:t>
            </a:r>
          </a:p>
          <a:p>
            <a:pPr eaLnBrk="1" hangingPunct="1"/>
            <a:r>
              <a:rPr lang="en-US" altLang="zh-CN"/>
              <a:t>{</a:t>
            </a:r>
          </a:p>
          <a:p>
            <a:pPr eaLnBrk="1" hangingPunct="1"/>
            <a:r>
              <a:rPr lang="en-US" altLang="zh-CN"/>
              <a:t>public:</a:t>
            </a:r>
          </a:p>
          <a:p>
            <a:pPr eaLnBrk="1" hangingPunct="1"/>
            <a:r>
              <a:rPr lang="en-US" altLang="zh-CN"/>
              <a:t>    static Singleton *Instance();</a:t>
            </a:r>
          </a:p>
          <a:p>
            <a:pPr eaLnBrk="1" hangingPunct="1"/>
            <a:r>
              <a:rPr lang="en-US" altLang="zh-CN"/>
              <a:t>protected:</a:t>
            </a:r>
          </a:p>
          <a:p>
            <a:pPr eaLnBrk="1" hangingPunct="1"/>
            <a:r>
              <a:rPr lang="en-US" altLang="zh-CN"/>
              <a:t>    Singleton();</a:t>
            </a:r>
          </a:p>
          <a:p>
            <a:pPr eaLnBrk="1" hangingPunct="1"/>
            <a:r>
              <a:rPr lang="en-US" altLang="zh-CN"/>
              <a:t>    Singleton(const Singleton &amp;);</a:t>
            </a:r>
          </a:p>
          <a:p>
            <a:pPr eaLnBrk="1" hangingPunct="1"/>
            <a:r>
              <a:rPr lang="en-US" altLang="zh-CN"/>
              <a:t>private:</a:t>
            </a:r>
          </a:p>
          <a:p>
            <a:pPr eaLnBrk="1" hangingPunct="1"/>
            <a:r>
              <a:rPr lang="en-US" altLang="zh-CN"/>
              <a:t>    static Singleton *_instance;</a:t>
            </a:r>
          </a:p>
          <a:p>
            <a:pPr eaLnBrk="1" hangingPunct="1"/>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255D864B-5627-4539-9954-F4D032CDA6DE}"/>
              </a:ext>
            </a:extLst>
          </p:cNvPr>
          <p:cNvSpPr>
            <a:spLocks noGrp="1" noChangeArrowheads="1"/>
          </p:cNvSpPr>
          <p:nvPr>
            <p:ph type="title"/>
          </p:nvPr>
        </p:nvSpPr>
        <p:spPr/>
        <p:txBody>
          <a:bodyPr/>
          <a:lstStyle/>
          <a:p>
            <a:pPr eaLnBrk="1" hangingPunct="1">
              <a:defRPr/>
            </a:pPr>
            <a:r>
              <a:rPr lang="zh-CN" altLang="en-US"/>
              <a:t>概述</a:t>
            </a:r>
          </a:p>
        </p:txBody>
      </p:sp>
      <p:sp>
        <p:nvSpPr>
          <p:cNvPr id="5123" name="Rectangle 3">
            <a:extLst>
              <a:ext uri="{FF2B5EF4-FFF2-40B4-BE49-F238E27FC236}">
                <a16:creationId xmlns:a16="http://schemas.microsoft.com/office/drawing/2014/main" id="{21B90578-45AF-4E46-86C5-785DF7F89CDC}"/>
              </a:ext>
            </a:extLst>
          </p:cNvPr>
          <p:cNvSpPr>
            <a:spLocks noGrp="1" noChangeArrowheads="1"/>
          </p:cNvSpPr>
          <p:nvPr>
            <p:ph type="body" idx="1"/>
          </p:nvPr>
        </p:nvSpPr>
        <p:spPr>
          <a:xfrm>
            <a:off x="900113" y="1700213"/>
            <a:ext cx="7786687" cy="936625"/>
          </a:xfrm>
        </p:spPr>
        <p:txBody>
          <a:bodyPr/>
          <a:lstStyle/>
          <a:p>
            <a:pPr eaLnBrk="1" hangingPunct="1"/>
            <a:r>
              <a:rPr lang="zh-CN" altLang="en-US"/>
              <a:t>可复用模式</a:t>
            </a:r>
          </a:p>
        </p:txBody>
      </p:sp>
      <p:grpSp>
        <p:nvGrpSpPr>
          <p:cNvPr id="5124" name="Group 26">
            <a:extLst>
              <a:ext uri="{FF2B5EF4-FFF2-40B4-BE49-F238E27FC236}">
                <a16:creationId xmlns:a16="http://schemas.microsoft.com/office/drawing/2014/main" id="{E40F5608-681F-492C-B35C-0052FE265FCA}"/>
              </a:ext>
            </a:extLst>
          </p:cNvPr>
          <p:cNvGrpSpPr>
            <a:grpSpLocks/>
          </p:cNvGrpSpPr>
          <p:nvPr/>
        </p:nvGrpSpPr>
        <p:grpSpPr bwMode="auto">
          <a:xfrm>
            <a:off x="2339975" y="3068638"/>
            <a:ext cx="5111750" cy="2806700"/>
            <a:chOff x="1338" y="1933"/>
            <a:chExt cx="3220" cy="1768"/>
          </a:xfrm>
        </p:grpSpPr>
        <p:grpSp>
          <p:nvGrpSpPr>
            <p:cNvPr id="5125" name="Group 13">
              <a:extLst>
                <a:ext uri="{FF2B5EF4-FFF2-40B4-BE49-F238E27FC236}">
                  <a16:creationId xmlns:a16="http://schemas.microsoft.com/office/drawing/2014/main" id="{3B1298A1-6C61-42E7-83A0-A3B8598CFA16}"/>
                </a:ext>
              </a:extLst>
            </p:cNvPr>
            <p:cNvGrpSpPr>
              <a:grpSpLocks/>
            </p:cNvGrpSpPr>
            <p:nvPr/>
          </p:nvGrpSpPr>
          <p:grpSpPr bwMode="auto">
            <a:xfrm>
              <a:off x="1338" y="3067"/>
              <a:ext cx="1315" cy="634"/>
              <a:chOff x="1021" y="1616"/>
              <a:chExt cx="1315" cy="634"/>
            </a:xfrm>
          </p:grpSpPr>
          <p:sp>
            <p:nvSpPr>
              <p:cNvPr id="5143" name="Text Box 5">
                <a:extLst>
                  <a:ext uri="{FF2B5EF4-FFF2-40B4-BE49-F238E27FC236}">
                    <a16:creationId xmlns:a16="http://schemas.microsoft.com/office/drawing/2014/main" id="{10ADB7C5-6B11-4A3C-B818-EB2297705F70}"/>
                  </a:ext>
                </a:extLst>
              </p:cNvPr>
              <p:cNvSpPr txBox="1">
                <a:spLocks noChangeArrowheads="1"/>
              </p:cNvSpPr>
              <p:nvPr/>
            </p:nvSpPr>
            <p:spPr bwMode="auto">
              <a:xfrm>
                <a:off x="1280" y="1801"/>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基类、接口</a:t>
                </a:r>
              </a:p>
            </p:txBody>
          </p:sp>
          <p:sp>
            <p:nvSpPr>
              <p:cNvPr id="5144" name="Oval 9">
                <a:extLst>
                  <a:ext uri="{FF2B5EF4-FFF2-40B4-BE49-F238E27FC236}">
                    <a16:creationId xmlns:a16="http://schemas.microsoft.com/office/drawing/2014/main" id="{829A5D44-5A44-471D-A6AC-7F6BB5276DB1}"/>
                  </a:ext>
                </a:extLst>
              </p:cNvPr>
              <p:cNvSpPr>
                <a:spLocks noChangeArrowheads="1"/>
              </p:cNvSpPr>
              <p:nvPr/>
            </p:nvSpPr>
            <p:spPr bwMode="auto">
              <a:xfrm>
                <a:off x="1021" y="1616"/>
                <a:ext cx="1315" cy="634"/>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grpSp>
        <p:grpSp>
          <p:nvGrpSpPr>
            <p:cNvPr id="5126" name="Group 14">
              <a:extLst>
                <a:ext uri="{FF2B5EF4-FFF2-40B4-BE49-F238E27FC236}">
                  <a16:creationId xmlns:a16="http://schemas.microsoft.com/office/drawing/2014/main" id="{8463B1EC-A8D6-4E87-BB1E-EF18E8158C41}"/>
                </a:ext>
              </a:extLst>
            </p:cNvPr>
            <p:cNvGrpSpPr>
              <a:grpSpLocks/>
            </p:cNvGrpSpPr>
            <p:nvPr/>
          </p:nvGrpSpPr>
          <p:grpSpPr bwMode="auto">
            <a:xfrm>
              <a:off x="3243" y="3067"/>
              <a:ext cx="1315" cy="634"/>
              <a:chOff x="3107" y="1662"/>
              <a:chExt cx="1315" cy="634"/>
            </a:xfrm>
          </p:grpSpPr>
          <p:sp>
            <p:nvSpPr>
              <p:cNvPr id="5141" name="Text Box 6">
                <a:extLst>
                  <a:ext uri="{FF2B5EF4-FFF2-40B4-BE49-F238E27FC236}">
                    <a16:creationId xmlns:a16="http://schemas.microsoft.com/office/drawing/2014/main" id="{6392BB20-2118-4172-8797-4E4B71B256EA}"/>
                  </a:ext>
                </a:extLst>
              </p:cNvPr>
              <p:cNvSpPr txBox="1">
                <a:spLocks noChangeArrowheads="1"/>
              </p:cNvSpPr>
              <p:nvPr/>
            </p:nvSpPr>
            <p:spPr bwMode="auto">
              <a:xfrm>
                <a:off x="3366" y="1846"/>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可复用框架</a:t>
                </a:r>
              </a:p>
            </p:txBody>
          </p:sp>
          <p:sp>
            <p:nvSpPr>
              <p:cNvPr id="5142" name="Oval 10">
                <a:extLst>
                  <a:ext uri="{FF2B5EF4-FFF2-40B4-BE49-F238E27FC236}">
                    <a16:creationId xmlns:a16="http://schemas.microsoft.com/office/drawing/2014/main" id="{3214CCE7-B99D-4DBD-9CD8-1D7AE3DBB158}"/>
                  </a:ext>
                </a:extLst>
              </p:cNvPr>
              <p:cNvSpPr>
                <a:spLocks noChangeArrowheads="1"/>
              </p:cNvSpPr>
              <p:nvPr/>
            </p:nvSpPr>
            <p:spPr bwMode="auto">
              <a:xfrm>
                <a:off x="3107" y="1662"/>
                <a:ext cx="1315" cy="634"/>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grpSp>
        <p:grpSp>
          <p:nvGrpSpPr>
            <p:cNvPr id="5127" name="Group 15">
              <a:extLst>
                <a:ext uri="{FF2B5EF4-FFF2-40B4-BE49-F238E27FC236}">
                  <a16:creationId xmlns:a16="http://schemas.microsoft.com/office/drawing/2014/main" id="{EF20AA6C-2D8F-456A-9549-C393F9C7B141}"/>
                </a:ext>
              </a:extLst>
            </p:cNvPr>
            <p:cNvGrpSpPr>
              <a:grpSpLocks/>
            </p:cNvGrpSpPr>
            <p:nvPr/>
          </p:nvGrpSpPr>
          <p:grpSpPr bwMode="auto">
            <a:xfrm>
              <a:off x="3243" y="1934"/>
              <a:ext cx="1315" cy="634"/>
              <a:chOff x="3379" y="2479"/>
              <a:chExt cx="1315" cy="634"/>
            </a:xfrm>
          </p:grpSpPr>
          <p:sp>
            <p:nvSpPr>
              <p:cNvPr id="5139" name="Text Box 8">
                <a:extLst>
                  <a:ext uri="{FF2B5EF4-FFF2-40B4-BE49-F238E27FC236}">
                    <a16:creationId xmlns:a16="http://schemas.microsoft.com/office/drawing/2014/main" id="{550B408C-3921-4579-97CC-6CC8198B0ADC}"/>
                  </a:ext>
                </a:extLst>
              </p:cNvPr>
              <p:cNvSpPr txBox="1">
                <a:spLocks noChangeArrowheads="1"/>
              </p:cNvSpPr>
              <p:nvPr/>
            </p:nvSpPr>
            <p:spPr bwMode="auto">
              <a:xfrm>
                <a:off x="3638" y="2662"/>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框架使用者</a:t>
                </a:r>
              </a:p>
            </p:txBody>
          </p:sp>
          <p:sp>
            <p:nvSpPr>
              <p:cNvPr id="5140" name="Oval 11">
                <a:extLst>
                  <a:ext uri="{FF2B5EF4-FFF2-40B4-BE49-F238E27FC236}">
                    <a16:creationId xmlns:a16="http://schemas.microsoft.com/office/drawing/2014/main" id="{EF7AAF0F-634D-4C97-9693-DFCD4676ADDA}"/>
                  </a:ext>
                </a:extLst>
              </p:cNvPr>
              <p:cNvSpPr>
                <a:spLocks noChangeArrowheads="1"/>
              </p:cNvSpPr>
              <p:nvPr/>
            </p:nvSpPr>
            <p:spPr bwMode="auto">
              <a:xfrm>
                <a:off x="3379" y="2479"/>
                <a:ext cx="1315" cy="634"/>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grpSp>
        <p:grpSp>
          <p:nvGrpSpPr>
            <p:cNvPr id="5128" name="Group 16">
              <a:extLst>
                <a:ext uri="{FF2B5EF4-FFF2-40B4-BE49-F238E27FC236}">
                  <a16:creationId xmlns:a16="http://schemas.microsoft.com/office/drawing/2014/main" id="{36DD6C42-8CF7-460F-BF7E-B375C9F02CC3}"/>
                </a:ext>
              </a:extLst>
            </p:cNvPr>
            <p:cNvGrpSpPr>
              <a:grpSpLocks/>
            </p:cNvGrpSpPr>
            <p:nvPr/>
          </p:nvGrpSpPr>
          <p:grpSpPr bwMode="auto">
            <a:xfrm>
              <a:off x="1338" y="1934"/>
              <a:ext cx="1315" cy="634"/>
              <a:chOff x="1156" y="2478"/>
              <a:chExt cx="1315" cy="634"/>
            </a:xfrm>
          </p:grpSpPr>
          <p:sp>
            <p:nvSpPr>
              <p:cNvPr id="5137" name="Text Box 7">
                <a:extLst>
                  <a:ext uri="{FF2B5EF4-FFF2-40B4-BE49-F238E27FC236}">
                    <a16:creationId xmlns:a16="http://schemas.microsoft.com/office/drawing/2014/main" id="{FD8B49A8-3013-4ECE-9308-230BF17D22E1}"/>
                  </a:ext>
                </a:extLst>
              </p:cNvPr>
              <p:cNvSpPr txBox="1">
                <a:spLocks noChangeArrowheads="1"/>
              </p:cNvSpPr>
              <p:nvPr/>
            </p:nvSpPr>
            <p:spPr bwMode="auto">
              <a:xfrm>
                <a:off x="1507" y="266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实现类</a:t>
                </a:r>
              </a:p>
            </p:txBody>
          </p:sp>
          <p:sp>
            <p:nvSpPr>
              <p:cNvPr id="5138" name="Oval 12">
                <a:extLst>
                  <a:ext uri="{FF2B5EF4-FFF2-40B4-BE49-F238E27FC236}">
                    <a16:creationId xmlns:a16="http://schemas.microsoft.com/office/drawing/2014/main" id="{54464269-12D6-4D8A-9ABF-3030E822F337}"/>
                  </a:ext>
                </a:extLst>
              </p:cNvPr>
              <p:cNvSpPr>
                <a:spLocks noChangeArrowheads="1"/>
              </p:cNvSpPr>
              <p:nvPr/>
            </p:nvSpPr>
            <p:spPr bwMode="auto">
              <a:xfrm>
                <a:off x="1156" y="2478"/>
                <a:ext cx="1315" cy="634"/>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grpSp>
        <p:sp>
          <p:nvSpPr>
            <p:cNvPr id="5129" name="AutoShape 17">
              <a:extLst>
                <a:ext uri="{FF2B5EF4-FFF2-40B4-BE49-F238E27FC236}">
                  <a16:creationId xmlns:a16="http://schemas.microsoft.com/office/drawing/2014/main" id="{2EDC2397-B703-4DC1-B56E-EA221F4D039E}"/>
                </a:ext>
              </a:extLst>
            </p:cNvPr>
            <p:cNvSpPr>
              <a:spLocks noChangeArrowheads="1"/>
            </p:cNvSpPr>
            <p:nvPr/>
          </p:nvSpPr>
          <p:spPr bwMode="auto">
            <a:xfrm>
              <a:off x="2699" y="3293"/>
              <a:ext cx="499" cy="136"/>
            </a:xfrm>
            <a:prstGeom prst="leftArrow">
              <a:avLst>
                <a:gd name="adj1" fmla="val 50000"/>
                <a:gd name="adj2" fmla="val 91728"/>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sp>
          <p:nvSpPr>
            <p:cNvPr id="5130" name="AutoShape 18">
              <a:extLst>
                <a:ext uri="{FF2B5EF4-FFF2-40B4-BE49-F238E27FC236}">
                  <a16:creationId xmlns:a16="http://schemas.microsoft.com/office/drawing/2014/main" id="{DE1ED8A2-06CE-4D74-8941-C6FF477AF76B}"/>
                </a:ext>
              </a:extLst>
            </p:cNvPr>
            <p:cNvSpPr>
              <a:spLocks noChangeArrowheads="1"/>
            </p:cNvSpPr>
            <p:nvPr/>
          </p:nvSpPr>
          <p:spPr bwMode="auto">
            <a:xfrm>
              <a:off x="2699" y="2159"/>
              <a:ext cx="499" cy="136"/>
            </a:xfrm>
            <a:prstGeom prst="leftArrow">
              <a:avLst>
                <a:gd name="adj1" fmla="val 50000"/>
                <a:gd name="adj2" fmla="val 91728"/>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sp>
          <p:nvSpPr>
            <p:cNvPr id="5131" name="AutoShape 19">
              <a:extLst>
                <a:ext uri="{FF2B5EF4-FFF2-40B4-BE49-F238E27FC236}">
                  <a16:creationId xmlns:a16="http://schemas.microsoft.com/office/drawing/2014/main" id="{DDBA6EE4-0D08-4DB7-BCFC-01AE37969CEC}"/>
                </a:ext>
              </a:extLst>
            </p:cNvPr>
            <p:cNvSpPr>
              <a:spLocks noChangeArrowheads="1"/>
            </p:cNvSpPr>
            <p:nvPr/>
          </p:nvSpPr>
          <p:spPr bwMode="auto">
            <a:xfrm flipV="1">
              <a:off x="1932" y="2594"/>
              <a:ext cx="137" cy="453"/>
            </a:xfrm>
            <a:prstGeom prst="upArrow">
              <a:avLst>
                <a:gd name="adj1" fmla="val 50000"/>
                <a:gd name="adj2" fmla="val 82664"/>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sp>
          <p:nvSpPr>
            <p:cNvPr id="5132" name="AutoShape 20">
              <a:extLst>
                <a:ext uri="{FF2B5EF4-FFF2-40B4-BE49-F238E27FC236}">
                  <a16:creationId xmlns:a16="http://schemas.microsoft.com/office/drawing/2014/main" id="{701EBB36-249F-44D0-A9AA-CA95B7455AB2}"/>
                </a:ext>
              </a:extLst>
            </p:cNvPr>
            <p:cNvSpPr>
              <a:spLocks noChangeArrowheads="1"/>
            </p:cNvSpPr>
            <p:nvPr/>
          </p:nvSpPr>
          <p:spPr bwMode="auto">
            <a:xfrm flipV="1">
              <a:off x="3833" y="2588"/>
              <a:ext cx="137" cy="453"/>
            </a:xfrm>
            <a:prstGeom prst="upArrow">
              <a:avLst>
                <a:gd name="adj1" fmla="val 50000"/>
                <a:gd name="adj2" fmla="val 82664"/>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sp>
          <p:nvSpPr>
            <p:cNvPr id="5133" name="Text Box 21">
              <a:extLst>
                <a:ext uri="{FF2B5EF4-FFF2-40B4-BE49-F238E27FC236}">
                  <a16:creationId xmlns:a16="http://schemas.microsoft.com/office/drawing/2014/main" id="{0FE59DAB-5F6D-449D-82CD-4A2FB3B65976}"/>
                </a:ext>
              </a:extLst>
            </p:cNvPr>
            <p:cNvSpPr txBox="1">
              <a:spLocks noChangeArrowheads="1"/>
            </p:cNvSpPr>
            <p:nvPr/>
          </p:nvSpPr>
          <p:spPr bwMode="auto">
            <a:xfrm>
              <a:off x="2789" y="3112"/>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使用</a:t>
              </a:r>
            </a:p>
          </p:txBody>
        </p:sp>
        <p:sp>
          <p:nvSpPr>
            <p:cNvPr id="5134" name="Text Box 22">
              <a:extLst>
                <a:ext uri="{FF2B5EF4-FFF2-40B4-BE49-F238E27FC236}">
                  <a16:creationId xmlns:a16="http://schemas.microsoft.com/office/drawing/2014/main" id="{D88880FD-EC13-4CDC-B742-C440216F0692}"/>
                </a:ext>
              </a:extLst>
            </p:cNvPr>
            <p:cNvSpPr txBox="1">
              <a:spLocks noChangeArrowheads="1"/>
            </p:cNvSpPr>
            <p:nvPr/>
          </p:nvSpPr>
          <p:spPr bwMode="auto">
            <a:xfrm>
              <a:off x="1569" y="2728"/>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继承</a:t>
              </a:r>
            </a:p>
          </p:txBody>
        </p:sp>
        <p:sp>
          <p:nvSpPr>
            <p:cNvPr id="5135" name="Text Box 23">
              <a:extLst>
                <a:ext uri="{FF2B5EF4-FFF2-40B4-BE49-F238E27FC236}">
                  <a16:creationId xmlns:a16="http://schemas.microsoft.com/office/drawing/2014/main" id="{0023DDCB-D55C-4A6B-AAF9-498F957AE4F1}"/>
                </a:ext>
              </a:extLst>
            </p:cNvPr>
            <p:cNvSpPr txBox="1">
              <a:spLocks noChangeArrowheads="1"/>
            </p:cNvSpPr>
            <p:nvPr/>
          </p:nvSpPr>
          <p:spPr bwMode="auto">
            <a:xfrm>
              <a:off x="2543" y="1933"/>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创建和使用</a:t>
              </a:r>
            </a:p>
          </p:txBody>
        </p:sp>
        <p:sp>
          <p:nvSpPr>
            <p:cNvPr id="5136" name="Text Box 24">
              <a:extLst>
                <a:ext uri="{FF2B5EF4-FFF2-40B4-BE49-F238E27FC236}">
                  <a16:creationId xmlns:a16="http://schemas.microsoft.com/office/drawing/2014/main" id="{016CD5DE-7A3B-4A11-B830-BF8CDB626718}"/>
                </a:ext>
              </a:extLst>
            </p:cNvPr>
            <p:cNvSpPr txBox="1">
              <a:spLocks noChangeArrowheads="1"/>
            </p:cNvSpPr>
            <p:nvPr/>
          </p:nvSpPr>
          <p:spPr bwMode="auto">
            <a:xfrm>
              <a:off x="3923" y="2749"/>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使用</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5E0A7949-7A0C-4D80-9E2B-F9AEC1523B4D}"/>
              </a:ext>
            </a:extLst>
          </p:cNvPr>
          <p:cNvSpPr>
            <a:spLocks noGrp="1" noChangeArrowheads="1"/>
          </p:cNvSpPr>
          <p:nvPr>
            <p:ph type="title"/>
          </p:nvPr>
        </p:nvSpPr>
        <p:spPr/>
        <p:txBody>
          <a:bodyPr/>
          <a:lstStyle/>
          <a:p>
            <a:pPr eaLnBrk="1" hangingPunct="1">
              <a:defRPr/>
            </a:pPr>
            <a:r>
              <a:rPr lang="zh-CN" altLang="en-US"/>
              <a:t>结构型模式</a:t>
            </a:r>
          </a:p>
        </p:txBody>
      </p:sp>
      <p:sp>
        <p:nvSpPr>
          <p:cNvPr id="32771" name="Rectangle 3">
            <a:extLst>
              <a:ext uri="{FF2B5EF4-FFF2-40B4-BE49-F238E27FC236}">
                <a16:creationId xmlns:a16="http://schemas.microsoft.com/office/drawing/2014/main" id="{3ADD294F-1078-44FC-96B7-4529EC55AB3F}"/>
              </a:ext>
            </a:extLst>
          </p:cNvPr>
          <p:cNvSpPr>
            <a:spLocks noGrp="1" noChangeArrowheads="1"/>
          </p:cNvSpPr>
          <p:nvPr>
            <p:ph type="body" idx="1"/>
          </p:nvPr>
        </p:nvSpPr>
        <p:spPr>
          <a:xfrm>
            <a:off x="900113" y="1700213"/>
            <a:ext cx="7786687" cy="3097212"/>
          </a:xfrm>
        </p:spPr>
        <p:txBody>
          <a:bodyPr/>
          <a:lstStyle/>
          <a:p>
            <a:pPr eaLnBrk="1" hangingPunct="1">
              <a:lnSpc>
                <a:spcPct val="110000"/>
              </a:lnSpc>
            </a:pPr>
            <a:r>
              <a:rPr lang="zh-CN" altLang="en-US"/>
              <a:t>结构型模式的目的</a:t>
            </a:r>
          </a:p>
          <a:p>
            <a:pPr lvl="1" eaLnBrk="1" hangingPunct="1">
              <a:lnSpc>
                <a:spcPct val="110000"/>
              </a:lnSpc>
            </a:pPr>
            <a:r>
              <a:rPr lang="zh-CN" altLang="en-US"/>
              <a:t>结构型模式涉及到如何组合类和对象以获得更大的结构。</a:t>
            </a:r>
          </a:p>
          <a:p>
            <a:pPr lvl="1" eaLnBrk="1" hangingPunct="1">
              <a:lnSpc>
                <a:spcPct val="110000"/>
              </a:lnSpc>
            </a:pPr>
            <a:r>
              <a:rPr lang="zh-CN" altLang="en-US"/>
              <a:t>结构型类模式采用继承机制来组合接口或实现。</a:t>
            </a:r>
          </a:p>
          <a:p>
            <a:pPr lvl="1" eaLnBrk="1" hangingPunct="1">
              <a:lnSpc>
                <a:spcPct val="110000"/>
              </a:lnSpc>
            </a:pPr>
            <a:r>
              <a:rPr lang="zh-CN" altLang="en-US"/>
              <a:t>结构型对象模式描述了如何对一些对象进行组合实现新功能，并可以在运行时刻改变对象组合关系的一些方法。</a:t>
            </a:r>
          </a:p>
        </p:txBody>
      </p:sp>
      <p:sp>
        <p:nvSpPr>
          <p:cNvPr id="32772" name="Text Box 4">
            <a:extLst>
              <a:ext uri="{FF2B5EF4-FFF2-40B4-BE49-F238E27FC236}">
                <a16:creationId xmlns:a16="http://schemas.microsoft.com/office/drawing/2014/main" id="{ABE39D34-0296-47D7-B6B8-5DC6399A7AD4}"/>
              </a:ext>
            </a:extLst>
          </p:cNvPr>
          <p:cNvSpPr txBox="1">
            <a:spLocks noChangeArrowheads="1"/>
          </p:cNvSpPr>
          <p:nvPr/>
        </p:nvSpPr>
        <p:spPr bwMode="auto">
          <a:xfrm>
            <a:off x="2339975" y="5157788"/>
            <a:ext cx="1511300" cy="376237"/>
          </a:xfrm>
          <a:prstGeom prst="rect">
            <a:avLst/>
          </a:prstGeom>
          <a:solidFill>
            <a:schemeClr val="bg1"/>
          </a:solidFill>
          <a:ln w="9525" algn="ctr">
            <a:solidFill>
              <a:schemeClr val="tx1"/>
            </a:solidFill>
            <a:miter lim="800000"/>
            <a:headEnd/>
            <a:tailEnd/>
          </a:ln>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Adapter</a:t>
            </a:r>
          </a:p>
        </p:txBody>
      </p:sp>
      <p:sp>
        <p:nvSpPr>
          <p:cNvPr id="32773" name="Text Box 5">
            <a:extLst>
              <a:ext uri="{FF2B5EF4-FFF2-40B4-BE49-F238E27FC236}">
                <a16:creationId xmlns:a16="http://schemas.microsoft.com/office/drawing/2014/main" id="{11BFD18A-E853-40FD-96D0-52191358BCFD}"/>
              </a:ext>
            </a:extLst>
          </p:cNvPr>
          <p:cNvSpPr txBox="1">
            <a:spLocks noChangeArrowheads="1"/>
          </p:cNvSpPr>
          <p:nvPr/>
        </p:nvSpPr>
        <p:spPr bwMode="auto">
          <a:xfrm>
            <a:off x="4068763" y="5157788"/>
            <a:ext cx="1511300" cy="376237"/>
          </a:xfrm>
          <a:prstGeom prst="rect">
            <a:avLst/>
          </a:prstGeom>
          <a:solidFill>
            <a:schemeClr val="bg1"/>
          </a:solidFill>
          <a:ln w="9525" algn="ctr">
            <a:solidFill>
              <a:schemeClr val="tx1"/>
            </a:solidFill>
            <a:miter lim="800000"/>
            <a:headEnd/>
            <a:tailEnd/>
          </a:ln>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Bridge</a:t>
            </a:r>
          </a:p>
        </p:txBody>
      </p:sp>
      <p:sp>
        <p:nvSpPr>
          <p:cNvPr id="32774" name="Text Box 6">
            <a:extLst>
              <a:ext uri="{FF2B5EF4-FFF2-40B4-BE49-F238E27FC236}">
                <a16:creationId xmlns:a16="http://schemas.microsoft.com/office/drawing/2014/main" id="{E6DEF7F1-3581-42C4-B32F-DAED92BDDB72}"/>
              </a:ext>
            </a:extLst>
          </p:cNvPr>
          <p:cNvSpPr txBox="1">
            <a:spLocks noChangeArrowheads="1"/>
          </p:cNvSpPr>
          <p:nvPr/>
        </p:nvSpPr>
        <p:spPr bwMode="auto">
          <a:xfrm>
            <a:off x="5795963" y="5157788"/>
            <a:ext cx="1511300" cy="376237"/>
          </a:xfrm>
          <a:prstGeom prst="rect">
            <a:avLst/>
          </a:prstGeom>
          <a:solidFill>
            <a:schemeClr val="bg1"/>
          </a:solidFill>
          <a:ln w="9525" algn="ctr">
            <a:solidFill>
              <a:schemeClr val="tx1"/>
            </a:solidFill>
            <a:miter lim="800000"/>
            <a:headEnd/>
            <a:tailEnd/>
          </a:ln>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Composite</a:t>
            </a:r>
          </a:p>
        </p:txBody>
      </p:sp>
      <p:sp>
        <p:nvSpPr>
          <p:cNvPr id="32775" name="Text Box 8">
            <a:extLst>
              <a:ext uri="{FF2B5EF4-FFF2-40B4-BE49-F238E27FC236}">
                <a16:creationId xmlns:a16="http://schemas.microsoft.com/office/drawing/2014/main" id="{B32FE81B-A00F-4676-ADD2-15AB43970065}"/>
              </a:ext>
            </a:extLst>
          </p:cNvPr>
          <p:cNvSpPr txBox="1">
            <a:spLocks noChangeArrowheads="1"/>
          </p:cNvSpPr>
          <p:nvPr/>
        </p:nvSpPr>
        <p:spPr bwMode="auto">
          <a:xfrm>
            <a:off x="2339975" y="5661025"/>
            <a:ext cx="1511300" cy="376238"/>
          </a:xfrm>
          <a:prstGeom prst="rect">
            <a:avLst/>
          </a:prstGeom>
          <a:solidFill>
            <a:schemeClr val="bg1"/>
          </a:solidFill>
          <a:ln w="9525" algn="ctr">
            <a:solidFill>
              <a:schemeClr val="tx1"/>
            </a:solidFill>
            <a:miter lim="800000"/>
            <a:headEnd/>
            <a:tailEnd/>
          </a:ln>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Decorator</a:t>
            </a:r>
          </a:p>
        </p:txBody>
      </p:sp>
      <p:sp>
        <p:nvSpPr>
          <p:cNvPr id="32776" name="Text Box 9">
            <a:extLst>
              <a:ext uri="{FF2B5EF4-FFF2-40B4-BE49-F238E27FC236}">
                <a16:creationId xmlns:a16="http://schemas.microsoft.com/office/drawing/2014/main" id="{B86F6A2B-61A2-4E88-A5BD-A73689F39B29}"/>
              </a:ext>
            </a:extLst>
          </p:cNvPr>
          <p:cNvSpPr txBox="1">
            <a:spLocks noChangeArrowheads="1"/>
          </p:cNvSpPr>
          <p:nvPr/>
        </p:nvSpPr>
        <p:spPr bwMode="auto">
          <a:xfrm>
            <a:off x="4068763" y="5661025"/>
            <a:ext cx="1511300" cy="376238"/>
          </a:xfrm>
          <a:prstGeom prst="rect">
            <a:avLst/>
          </a:prstGeom>
          <a:solidFill>
            <a:schemeClr val="bg1"/>
          </a:solidFill>
          <a:ln w="9525" algn="ctr">
            <a:solidFill>
              <a:schemeClr val="tx1"/>
            </a:solidFill>
            <a:miter lim="800000"/>
            <a:headEnd/>
            <a:tailEnd/>
          </a:ln>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Facade</a:t>
            </a:r>
          </a:p>
        </p:txBody>
      </p:sp>
      <p:sp>
        <p:nvSpPr>
          <p:cNvPr id="32777" name="Text Box 10">
            <a:extLst>
              <a:ext uri="{FF2B5EF4-FFF2-40B4-BE49-F238E27FC236}">
                <a16:creationId xmlns:a16="http://schemas.microsoft.com/office/drawing/2014/main" id="{7696DA59-6BE6-4C0E-972C-D815AEFDF0CA}"/>
              </a:ext>
            </a:extLst>
          </p:cNvPr>
          <p:cNvSpPr txBox="1">
            <a:spLocks noChangeArrowheads="1"/>
          </p:cNvSpPr>
          <p:nvPr/>
        </p:nvSpPr>
        <p:spPr bwMode="auto">
          <a:xfrm>
            <a:off x="5795963" y="5661025"/>
            <a:ext cx="1511300" cy="376238"/>
          </a:xfrm>
          <a:prstGeom prst="rect">
            <a:avLst/>
          </a:prstGeom>
          <a:solidFill>
            <a:schemeClr val="bg1"/>
          </a:solidFill>
          <a:ln w="9525" algn="ctr">
            <a:solidFill>
              <a:schemeClr val="tx1"/>
            </a:solidFill>
            <a:miter lim="800000"/>
            <a:headEnd/>
            <a:tailEnd/>
          </a:ln>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Flyweight</a:t>
            </a:r>
          </a:p>
        </p:txBody>
      </p:sp>
      <p:sp>
        <p:nvSpPr>
          <p:cNvPr id="32778" name="Text Box 11">
            <a:extLst>
              <a:ext uri="{FF2B5EF4-FFF2-40B4-BE49-F238E27FC236}">
                <a16:creationId xmlns:a16="http://schemas.microsoft.com/office/drawing/2014/main" id="{695F8C6A-EEFC-4A52-BD8B-C851D1640199}"/>
              </a:ext>
            </a:extLst>
          </p:cNvPr>
          <p:cNvSpPr txBox="1">
            <a:spLocks noChangeArrowheads="1"/>
          </p:cNvSpPr>
          <p:nvPr/>
        </p:nvSpPr>
        <p:spPr bwMode="auto">
          <a:xfrm>
            <a:off x="2339975" y="6165850"/>
            <a:ext cx="1511300" cy="376238"/>
          </a:xfrm>
          <a:prstGeom prst="rect">
            <a:avLst/>
          </a:prstGeom>
          <a:solidFill>
            <a:schemeClr val="bg1"/>
          </a:solidFill>
          <a:ln w="9525" algn="ctr">
            <a:solidFill>
              <a:schemeClr val="tx1"/>
            </a:solidFill>
            <a:miter lim="800000"/>
            <a:headEnd/>
            <a:tailEnd/>
          </a:ln>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Proxy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E6EA9E1B-64D7-4E0C-9288-9C61C91B2C13}"/>
              </a:ext>
            </a:extLst>
          </p:cNvPr>
          <p:cNvSpPr>
            <a:spLocks noGrp="1" noChangeArrowheads="1"/>
          </p:cNvSpPr>
          <p:nvPr>
            <p:ph type="title"/>
          </p:nvPr>
        </p:nvSpPr>
        <p:spPr/>
        <p:txBody>
          <a:bodyPr/>
          <a:lstStyle/>
          <a:p>
            <a:pPr eaLnBrk="1" hangingPunct="1">
              <a:defRPr/>
            </a:pPr>
            <a:r>
              <a:rPr lang="zh-CN" altLang="en-US"/>
              <a:t>结构型模式</a:t>
            </a:r>
          </a:p>
        </p:txBody>
      </p:sp>
      <p:sp>
        <p:nvSpPr>
          <p:cNvPr id="33795" name="Rectangle 3">
            <a:extLst>
              <a:ext uri="{FF2B5EF4-FFF2-40B4-BE49-F238E27FC236}">
                <a16:creationId xmlns:a16="http://schemas.microsoft.com/office/drawing/2014/main" id="{2513F69B-8E84-4D1C-A1E9-C850D8064443}"/>
              </a:ext>
            </a:extLst>
          </p:cNvPr>
          <p:cNvSpPr>
            <a:spLocks noGrp="1" noChangeArrowheads="1"/>
          </p:cNvSpPr>
          <p:nvPr>
            <p:ph type="body" idx="1"/>
          </p:nvPr>
        </p:nvSpPr>
        <p:spPr/>
        <p:txBody>
          <a:bodyPr/>
          <a:lstStyle/>
          <a:p>
            <a:pPr eaLnBrk="1" hangingPunct="1">
              <a:lnSpc>
                <a:spcPct val="110000"/>
              </a:lnSpc>
            </a:pPr>
            <a:r>
              <a:rPr lang="en-US" altLang="zh-CN" sz="2400"/>
              <a:t>Adapter</a:t>
            </a:r>
            <a:r>
              <a:rPr lang="zh-CN" altLang="en-US" sz="2400"/>
              <a:t>（适配器）</a:t>
            </a:r>
          </a:p>
          <a:p>
            <a:pPr lvl="1" eaLnBrk="1" hangingPunct="1">
              <a:lnSpc>
                <a:spcPct val="110000"/>
              </a:lnSpc>
            </a:pPr>
            <a:r>
              <a:rPr lang="zh-CN" altLang="en-US" sz="2000"/>
              <a:t>类</a:t>
            </a:r>
            <a:r>
              <a:rPr lang="en-US" altLang="zh-CN" sz="2000"/>
              <a:t>/</a:t>
            </a:r>
            <a:r>
              <a:rPr lang="zh-CN" altLang="en-US" sz="2000"/>
              <a:t>对象结构型模式</a:t>
            </a:r>
          </a:p>
          <a:p>
            <a:pPr lvl="1" eaLnBrk="1" hangingPunct="1">
              <a:lnSpc>
                <a:spcPct val="110000"/>
              </a:lnSpc>
            </a:pPr>
            <a:r>
              <a:rPr lang="zh-CN" altLang="en-US" sz="2000"/>
              <a:t>意图</a:t>
            </a:r>
          </a:p>
          <a:p>
            <a:pPr lvl="2" eaLnBrk="1" hangingPunct="1">
              <a:lnSpc>
                <a:spcPct val="110000"/>
              </a:lnSpc>
            </a:pPr>
            <a:r>
              <a:rPr lang="zh-CN" altLang="en-US" sz="1800"/>
              <a:t>将一个类的接口转换成客户希望的另外一个接口，使得原本由于接口不兼容而不能一起工作的那些类可以一起工作。</a:t>
            </a:r>
          </a:p>
          <a:p>
            <a:pPr lvl="1" eaLnBrk="1" hangingPunct="1">
              <a:lnSpc>
                <a:spcPct val="110000"/>
              </a:lnSpc>
            </a:pPr>
            <a:r>
              <a:rPr lang="zh-CN" altLang="en-US" sz="2000"/>
              <a:t>适用性</a:t>
            </a:r>
          </a:p>
          <a:p>
            <a:pPr lvl="2" eaLnBrk="1" hangingPunct="1">
              <a:lnSpc>
                <a:spcPct val="110000"/>
              </a:lnSpc>
            </a:pPr>
            <a:r>
              <a:rPr lang="zh-CN" altLang="en-US" sz="1800"/>
              <a:t>你想使用一个已经存在的类，而它的接口不符合你的需求。 </a:t>
            </a:r>
          </a:p>
          <a:p>
            <a:pPr lvl="2" eaLnBrk="1" hangingPunct="1">
              <a:lnSpc>
                <a:spcPct val="110000"/>
              </a:lnSpc>
            </a:pPr>
            <a:r>
              <a:rPr lang="zh-CN" altLang="en-US" sz="1800"/>
              <a:t>你想创建一个可以复用的类，该类可以与其他不相关的类或不可预见的类（即那些接口可能不一定兼容的类）协同工作。 </a:t>
            </a:r>
          </a:p>
          <a:p>
            <a:pPr lvl="2" eaLnBrk="1" hangingPunct="1">
              <a:lnSpc>
                <a:spcPct val="110000"/>
              </a:lnSpc>
            </a:pPr>
            <a:r>
              <a:rPr lang="zh-CN" altLang="en-US" sz="1800"/>
              <a:t>（仅适用于对象</a:t>
            </a:r>
            <a:r>
              <a:rPr lang="en-US" altLang="zh-CN" sz="1800"/>
              <a:t>Adapter</a:t>
            </a:r>
            <a:r>
              <a:rPr lang="zh-CN" altLang="en-US" sz="1800"/>
              <a:t>）你想使用一些已经存在的子类，但是不可能对每一个都进行子类化以匹配它们的接口。对象适配器可以适配它的父类接口。</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4D7AEE9E-813D-4569-AFDB-62A4CF7F22CB}"/>
              </a:ext>
            </a:extLst>
          </p:cNvPr>
          <p:cNvSpPr>
            <a:spLocks noGrp="1" noChangeArrowheads="1"/>
          </p:cNvSpPr>
          <p:nvPr>
            <p:ph type="title"/>
          </p:nvPr>
        </p:nvSpPr>
        <p:spPr/>
        <p:txBody>
          <a:bodyPr/>
          <a:lstStyle/>
          <a:p>
            <a:pPr eaLnBrk="1" hangingPunct="1">
              <a:defRPr/>
            </a:pPr>
            <a:r>
              <a:rPr lang="zh-CN" altLang="en-US"/>
              <a:t>结构型模式</a:t>
            </a:r>
          </a:p>
        </p:txBody>
      </p:sp>
      <p:sp>
        <p:nvSpPr>
          <p:cNvPr id="34819" name="Rectangle 3">
            <a:extLst>
              <a:ext uri="{FF2B5EF4-FFF2-40B4-BE49-F238E27FC236}">
                <a16:creationId xmlns:a16="http://schemas.microsoft.com/office/drawing/2014/main" id="{A5FCAF88-727A-4C3D-AAE3-C19E616CC43C}"/>
              </a:ext>
            </a:extLst>
          </p:cNvPr>
          <p:cNvSpPr>
            <a:spLocks noGrp="1" noChangeArrowheads="1"/>
          </p:cNvSpPr>
          <p:nvPr>
            <p:ph type="body" idx="1"/>
          </p:nvPr>
        </p:nvSpPr>
        <p:spPr/>
        <p:txBody>
          <a:bodyPr/>
          <a:lstStyle/>
          <a:p>
            <a:pPr eaLnBrk="1" hangingPunct="1"/>
            <a:r>
              <a:rPr lang="en-US" altLang="zh-CN"/>
              <a:t>Adapter</a:t>
            </a:r>
            <a:r>
              <a:rPr lang="zh-CN" altLang="en-US"/>
              <a:t>（类适配器）</a:t>
            </a:r>
          </a:p>
        </p:txBody>
      </p:sp>
      <p:pic>
        <p:nvPicPr>
          <p:cNvPr id="34820" name="Picture 4">
            <a:extLst>
              <a:ext uri="{FF2B5EF4-FFF2-40B4-BE49-F238E27FC236}">
                <a16:creationId xmlns:a16="http://schemas.microsoft.com/office/drawing/2014/main" id="{D97C854F-9BF1-4866-B9A0-D566821B9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068638"/>
            <a:ext cx="7488238" cy="271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F8B2F148-C791-498C-B56B-3CE48D52F9A6}"/>
              </a:ext>
            </a:extLst>
          </p:cNvPr>
          <p:cNvSpPr>
            <a:spLocks noGrp="1" noChangeArrowheads="1"/>
          </p:cNvSpPr>
          <p:nvPr>
            <p:ph type="title"/>
          </p:nvPr>
        </p:nvSpPr>
        <p:spPr/>
        <p:txBody>
          <a:bodyPr/>
          <a:lstStyle/>
          <a:p>
            <a:pPr eaLnBrk="1" hangingPunct="1">
              <a:defRPr/>
            </a:pPr>
            <a:r>
              <a:rPr lang="zh-CN" altLang="en-US"/>
              <a:t>结构型模式</a:t>
            </a:r>
          </a:p>
        </p:txBody>
      </p:sp>
      <p:sp>
        <p:nvSpPr>
          <p:cNvPr id="35843" name="Rectangle 3">
            <a:extLst>
              <a:ext uri="{FF2B5EF4-FFF2-40B4-BE49-F238E27FC236}">
                <a16:creationId xmlns:a16="http://schemas.microsoft.com/office/drawing/2014/main" id="{22822A31-5BFE-429A-9DAF-E935FA42B4D1}"/>
              </a:ext>
            </a:extLst>
          </p:cNvPr>
          <p:cNvSpPr>
            <a:spLocks noGrp="1" noChangeArrowheads="1"/>
          </p:cNvSpPr>
          <p:nvPr>
            <p:ph type="body" idx="1"/>
          </p:nvPr>
        </p:nvSpPr>
        <p:spPr/>
        <p:txBody>
          <a:bodyPr/>
          <a:lstStyle/>
          <a:p>
            <a:pPr eaLnBrk="1" hangingPunct="1"/>
            <a:r>
              <a:rPr lang="en-US" altLang="zh-CN"/>
              <a:t>Adapter</a:t>
            </a:r>
            <a:r>
              <a:rPr lang="zh-CN" altLang="en-US"/>
              <a:t>（对象适配器）</a:t>
            </a:r>
          </a:p>
        </p:txBody>
      </p:sp>
      <p:pic>
        <p:nvPicPr>
          <p:cNvPr id="35844" name="Picture 5">
            <a:extLst>
              <a:ext uri="{FF2B5EF4-FFF2-40B4-BE49-F238E27FC236}">
                <a16:creationId xmlns:a16="http://schemas.microsoft.com/office/drawing/2014/main" id="{120457B3-B351-4AE4-8E8A-2E274B541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852738"/>
            <a:ext cx="7200900" cy="27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74D42D2E-ABAC-42B6-AD1B-E23A22251EBE}"/>
              </a:ext>
            </a:extLst>
          </p:cNvPr>
          <p:cNvSpPr>
            <a:spLocks noGrp="1" noChangeArrowheads="1"/>
          </p:cNvSpPr>
          <p:nvPr>
            <p:ph type="title"/>
          </p:nvPr>
        </p:nvSpPr>
        <p:spPr/>
        <p:txBody>
          <a:bodyPr/>
          <a:lstStyle/>
          <a:p>
            <a:pPr eaLnBrk="1" hangingPunct="1">
              <a:defRPr/>
            </a:pPr>
            <a:r>
              <a:rPr lang="zh-CN" altLang="en-US"/>
              <a:t>结构型模式</a:t>
            </a:r>
          </a:p>
        </p:txBody>
      </p:sp>
      <p:sp>
        <p:nvSpPr>
          <p:cNvPr id="36867" name="Rectangle 3">
            <a:extLst>
              <a:ext uri="{FF2B5EF4-FFF2-40B4-BE49-F238E27FC236}">
                <a16:creationId xmlns:a16="http://schemas.microsoft.com/office/drawing/2014/main" id="{3FA8D5EC-8324-461E-849F-AFFAC575749E}"/>
              </a:ext>
            </a:extLst>
          </p:cNvPr>
          <p:cNvSpPr>
            <a:spLocks noGrp="1" noChangeArrowheads="1"/>
          </p:cNvSpPr>
          <p:nvPr>
            <p:ph type="body" idx="1"/>
          </p:nvPr>
        </p:nvSpPr>
        <p:spPr/>
        <p:txBody>
          <a:bodyPr/>
          <a:lstStyle/>
          <a:p>
            <a:pPr eaLnBrk="1" hangingPunct="1"/>
            <a:r>
              <a:rPr lang="en-US" altLang="zh-CN"/>
              <a:t>Adapter</a:t>
            </a:r>
            <a:r>
              <a:rPr lang="zh-CN" altLang="en-US"/>
              <a:t>（适配器）</a:t>
            </a:r>
          </a:p>
          <a:p>
            <a:pPr lvl="1" eaLnBrk="1" hangingPunct="1"/>
            <a:r>
              <a:rPr lang="zh-CN" altLang="en-US"/>
              <a:t>类适配器</a:t>
            </a:r>
          </a:p>
          <a:p>
            <a:pPr lvl="2" eaLnBrk="1" hangingPunct="1"/>
            <a:r>
              <a:rPr lang="en-US" altLang="zh-CN"/>
              <a:t>Adapter</a:t>
            </a:r>
            <a:r>
              <a:rPr lang="zh-CN" altLang="en-US"/>
              <a:t>类可以重定义</a:t>
            </a:r>
            <a:r>
              <a:rPr lang="en-US" altLang="zh-CN"/>
              <a:t>Adaptee</a:t>
            </a:r>
            <a:r>
              <a:rPr lang="zh-CN" altLang="en-US"/>
              <a:t>的部分行为；</a:t>
            </a:r>
          </a:p>
          <a:p>
            <a:pPr lvl="2" eaLnBrk="1" hangingPunct="1"/>
            <a:r>
              <a:rPr lang="en-US" altLang="zh-CN"/>
              <a:t>Adapter</a:t>
            </a:r>
            <a:r>
              <a:rPr lang="zh-CN" altLang="en-US"/>
              <a:t>类中不需要额外的</a:t>
            </a:r>
            <a:r>
              <a:rPr lang="en-US" altLang="zh-CN"/>
              <a:t>Adaptee</a:t>
            </a:r>
            <a:r>
              <a:rPr lang="zh-CN" altLang="en-US"/>
              <a:t>指针；</a:t>
            </a:r>
          </a:p>
          <a:p>
            <a:pPr lvl="2" eaLnBrk="1" hangingPunct="1"/>
            <a:r>
              <a:rPr lang="en-US" altLang="zh-CN"/>
              <a:t>Adapter</a:t>
            </a:r>
            <a:r>
              <a:rPr lang="zh-CN" altLang="en-US"/>
              <a:t>类不能匹配</a:t>
            </a:r>
            <a:r>
              <a:rPr lang="en-US" altLang="zh-CN"/>
              <a:t>Adaptee</a:t>
            </a:r>
            <a:r>
              <a:rPr lang="zh-CN" altLang="en-US"/>
              <a:t>的子类；</a:t>
            </a:r>
          </a:p>
          <a:p>
            <a:pPr lvl="1" eaLnBrk="1" hangingPunct="1"/>
            <a:r>
              <a:rPr lang="zh-CN" altLang="en-US"/>
              <a:t>对象适配器</a:t>
            </a:r>
          </a:p>
          <a:p>
            <a:pPr lvl="2" eaLnBrk="1" hangingPunct="1"/>
            <a:r>
              <a:rPr lang="zh-CN" altLang="en-US"/>
              <a:t>允许</a:t>
            </a:r>
            <a:r>
              <a:rPr lang="en-US" altLang="zh-CN"/>
              <a:t>Adapter</a:t>
            </a:r>
            <a:r>
              <a:rPr lang="zh-CN" altLang="en-US"/>
              <a:t>与多个</a:t>
            </a:r>
            <a:r>
              <a:rPr lang="en-US" altLang="zh-CN"/>
              <a:t>Adaptee</a:t>
            </a:r>
            <a:r>
              <a:rPr lang="zh-CN" altLang="en-US"/>
              <a:t>甚至其子类一起工作；</a:t>
            </a:r>
          </a:p>
          <a:p>
            <a:pPr lvl="2" eaLnBrk="1" hangingPunct="1"/>
            <a:r>
              <a:rPr lang="zh-CN" altLang="en-US"/>
              <a:t>重定义</a:t>
            </a:r>
            <a:r>
              <a:rPr lang="en-US" altLang="zh-CN"/>
              <a:t>Adaptee</a:t>
            </a:r>
            <a:r>
              <a:rPr lang="zh-CN" altLang="en-US"/>
              <a:t>的行为需要生成</a:t>
            </a:r>
            <a:r>
              <a:rPr lang="en-US" altLang="zh-CN"/>
              <a:t>Adaptee</a:t>
            </a:r>
            <a:r>
              <a:rPr lang="zh-CN" altLang="en-US"/>
              <a:t>的子类，并引用其子类对象；</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526824A-3C73-41CB-BBED-C0A5B778DAD3}"/>
              </a:ext>
            </a:extLst>
          </p:cNvPr>
          <p:cNvSpPr>
            <a:spLocks noGrp="1" noChangeArrowheads="1"/>
          </p:cNvSpPr>
          <p:nvPr>
            <p:ph type="title"/>
          </p:nvPr>
        </p:nvSpPr>
        <p:spPr/>
        <p:txBody>
          <a:bodyPr/>
          <a:lstStyle/>
          <a:p>
            <a:pPr eaLnBrk="1" hangingPunct="1">
              <a:defRPr/>
            </a:pPr>
            <a:r>
              <a:rPr lang="zh-CN" altLang="en-US"/>
              <a:t>结构型模式</a:t>
            </a:r>
          </a:p>
        </p:txBody>
      </p:sp>
      <p:sp>
        <p:nvSpPr>
          <p:cNvPr id="37891" name="Rectangle 3">
            <a:extLst>
              <a:ext uri="{FF2B5EF4-FFF2-40B4-BE49-F238E27FC236}">
                <a16:creationId xmlns:a16="http://schemas.microsoft.com/office/drawing/2014/main" id="{FA66D542-8D82-4885-A0B3-9987D873B0B6}"/>
              </a:ext>
            </a:extLst>
          </p:cNvPr>
          <p:cNvSpPr>
            <a:spLocks noGrp="1" noChangeArrowheads="1"/>
          </p:cNvSpPr>
          <p:nvPr>
            <p:ph type="body" idx="1"/>
          </p:nvPr>
        </p:nvSpPr>
        <p:spPr/>
        <p:txBody>
          <a:bodyPr/>
          <a:lstStyle/>
          <a:p>
            <a:pPr eaLnBrk="1" hangingPunct="1">
              <a:lnSpc>
                <a:spcPct val="100000"/>
              </a:lnSpc>
            </a:pPr>
            <a:r>
              <a:rPr lang="en-US" altLang="zh-CN" sz="2400"/>
              <a:t>Bridge</a:t>
            </a:r>
            <a:r>
              <a:rPr lang="zh-CN" altLang="en-US" sz="2400"/>
              <a:t>（桥接）</a:t>
            </a:r>
          </a:p>
          <a:p>
            <a:pPr lvl="1" eaLnBrk="1" hangingPunct="1">
              <a:lnSpc>
                <a:spcPct val="100000"/>
              </a:lnSpc>
            </a:pPr>
            <a:r>
              <a:rPr lang="zh-CN" altLang="en-US" sz="2000"/>
              <a:t>对象结构型模式</a:t>
            </a:r>
          </a:p>
          <a:p>
            <a:pPr lvl="1" eaLnBrk="1" hangingPunct="1">
              <a:lnSpc>
                <a:spcPct val="100000"/>
              </a:lnSpc>
            </a:pPr>
            <a:r>
              <a:rPr lang="zh-CN" altLang="en-US" sz="2000"/>
              <a:t>意图</a:t>
            </a:r>
          </a:p>
          <a:p>
            <a:pPr lvl="2" eaLnBrk="1" hangingPunct="1">
              <a:lnSpc>
                <a:spcPct val="100000"/>
              </a:lnSpc>
            </a:pPr>
            <a:r>
              <a:rPr lang="zh-CN" altLang="en-US" sz="1800"/>
              <a:t>将抽象部分与它的实现部分分离，使它们都可以独立地变化。</a:t>
            </a:r>
          </a:p>
          <a:p>
            <a:pPr lvl="1" eaLnBrk="1" hangingPunct="1">
              <a:lnSpc>
                <a:spcPct val="100000"/>
              </a:lnSpc>
            </a:pPr>
            <a:r>
              <a:rPr lang="zh-CN" altLang="en-US" sz="2000"/>
              <a:t>适用性</a:t>
            </a:r>
          </a:p>
          <a:p>
            <a:pPr lvl="2" eaLnBrk="1" hangingPunct="1">
              <a:lnSpc>
                <a:spcPct val="100000"/>
              </a:lnSpc>
            </a:pPr>
            <a:r>
              <a:rPr lang="zh-CN" altLang="en-US" sz="1800"/>
              <a:t>不希望在抽象和它的实现部分之间有一个固定的绑定关系。</a:t>
            </a:r>
          </a:p>
          <a:p>
            <a:pPr lvl="2" eaLnBrk="1" hangingPunct="1">
              <a:lnSpc>
                <a:spcPct val="100000"/>
              </a:lnSpc>
            </a:pPr>
            <a:r>
              <a:rPr lang="zh-CN" altLang="en-US" sz="1800"/>
              <a:t>类的抽象以及它的实现都应该可以通过生成子类的方法加以扩充。</a:t>
            </a:r>
          </a:p>
          <a:p>
            <a:pPr lvl="2" eaLnBrk="1" hangingPunct="1">
              <a:lnSpc>
                <a:spcPct val="100000"/>
              </a:lnSpc>
            </a:pPr>
            <a:r>
              <a:rPr lang="zh-CN" altLang="en-US" sz="1800"/>
              <a:t>对一个抽象的实现部分的修改应对客户不产生影响，即客户的代码不必重新编译。 </a:t>
            </a:r>
          </a:p>
          <a:p>
            <a:pPr lvl="2" eaLnBrk="1" hangingPunct="1">
              <a:lnSpc>
                <a:spcPct val="100000"/>
              </a:lnSpc>
            </a:pPr>
            <a:r>
              <a:rPr lang="zh-CN" altLang="en-US" sz="1800"/>
              <a:t>（</a:t>
            </a:r>
            <a:r>
              <a:rPr lang="en-US" altLang="zh-CN" sz="1800"/>
              <a:t>C++</a:t>
            </a:r>
            <a:r>
              <a:rPr lang="zh-CN" altLang="en-US" sz="1800"/>
              <a:t>）你想对客户完全隐藏抽象的实现部分。</a:t>
            </a:r>
          </a:p>
          <a:p>
            <a:pPr lvl="2" eaLnBrk="1" hangingPunct="1">
              <a:lnSpc>
                <a:spcPct val="100000"/>
              </a:lnSpc>
            </a:pPr>
            <a:r>
              <a:rPr lang="zh-CN" altLang="en-US" sz="1800"/>
              <a:t>有许多子类要生成。这样一种类层次结构说明你必须将一个对象分解成两个部分。</a:t>
            </a:r>
          </a:p>
          <a:p>
            <a:pPr lvl="2" eaLnBrk="1" hangingPunct="1">
              <a:lnSpc>
                <a:spcPct val="100000"/>
              </a:lnSpc>
            </a:pPr>
            <a:r>
              <a:rPr lang="zh-CN" altLang="en-US" sz="1800"/>
              <a:t>你想在多个对象间共享实现（可能使用引用计数），但同时要求客户并不知道这一点。</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0C82EB-84A8-4C27-9993-AECCA46CDFAE}"/>
              </a:ext>
            </a:extLst>
          </p:cNvPr>
          <p:cNvSpPr>
            <a:spLocks noGrp="1" noChangeArrowheads="1"/>
          </p:cNvSpPr>
          <p:nvPr>
            <p:ph type="title"/>
          </p:nvPr>
        </p:nvSpPr>
        <p:spPr/>
        <p:txBody>
          <a:bodyPr/>
          <a:lstStyle/>
          <a:p>
            <a:pPr eaLnBrk="1" hangingPunct="1">
              <a:defRPr/>
            </a:pPr>
            <a:r>
              <a:rPr lang="zh-CN" altLang="en-US"/>
              <a:t>结构型模式</a:t>
            </a:r>
          </a:p>
        </p:txBody>
      </p:sp>
      <p:sp>
        <p:nvSpPr>
          <p:cNvPr id="38915" name="Rectangle 3">
            <a:extLst>
              <a:ext uri="{FF2B5EF4-FFF2-40B4-BE49-F238E27FC236}">
                <a16:creationId xmlns:a16="http://schemas.microsoft.com/office/drawing/2014/main" id="{999F0146-068B-41CE-B15E-BD663A6B124E}"/>
              </a:ext>
            </a:extLst>
          </p:cNvPr>
          <p:cNvSpPr>
            <a:spLocks noGrp="1" noChangeArrowheads="1"/>
          </p:cNvSpPr>
          <p:nvPr>
            <p:ph type="body" idx="1"/>
          </p:nvPr>
        </p:nvSpPr>
        <p:spPr/>
        <p:txBody>
          <a:bodyPr/>
          <a:lstStyle/>
          <a:p>
            <a:pPr eaLnBrk="1" hangingPunct="1"/>
            <a:r>
              <a:rPr lang="en-US" altLang="zh-CN"/>
              <a:t>Bridge</a:t>
            </a:r>
            <a:r>
              <a:rPr lang="zh-CN" altLang="en-US"/>
              <a:t>（桥接）</a:t>
            </a:r>
          </a:p>
        </p:txBody>
      </p:sp>
      <p:pic>
        <p:nvPicPr>
          <p:cNvPr id="38916" name="Picture 4">
            <a:extLst>
              <a:ext uri="{FF2B5EF4-FFF2-40B4-BE49-F238E27FC236}">
                <a16:creationId xmlns:a16="http://schemas.microsoft.com/office/drawing/2014/main" id="{6EED79ED-9305-4B45-BCE3-DFA28C333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781300"/>
            <a:ext cx="7561263"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FF032FD0-3FD6-4334-B306-356925AFB262}"/>
              </a:ext>
            </a:extLst>
          </p:cNvPr>
          <p:cNvSpPr>
            <a:spLocks noGrp="1" noChangeArrowheads="1"/>
          </p:cNvSpPr>
          <p:nvPr>
            <p:ph type="title"/>
          </p:nvPr>
        </p:nvSpPr>
        <p:spPr/>
        <p:txBody>
          <a:bodyPr/>
          <a:lstStyle/>
          <a:p>
            <a:pPr eaLnBrk="1" hangingPunct="1">
              <a:defRPr/>
            </a:pPr>
            <a:r>
              <a:rPr lang="zh-CN" altLang="en-US"/>
              <a:t>结构型模式</a:t>
            </a:r>
          </a:p>
        </p:txBody>
      </p:sp>
      <p:sp>
        <p:nvSpPr>
          <p:cNvPr id="39939" name="Rectangle 3">
            <a:extLst>
              <a:ext uri="{FF2B5EF4-FFF2-40B4-BE49-F238E27FC236}">
                <a16:creationId xmlns:a16="http://schemas.microsoft.com/office/drawing/2014/main" id="{37D22555-6041-4684-A695-076625AB1A5B}"/>
              </a:ext>
            </a:extLst>
          </p:cNvPr>
          <p:cNvSpPr>
            <a:spLocks noGrp="1" noChangeArrowheads="1"/>
          </p:cNvSpPr>
          <p:nvPr>
            <p:ph type="body" idx="1"/>
          </p:nvPr>
        </p:nvSpPr>
        <p:spPr/>
        <p:txBody>
          <a:bodyPr/>
          <a:lstStyle/>
          <a:p>
            <a:pPr eaLnBrk="1" hangingPunct="1"/>
            <a:r>
              <a:rPr lang="en-US" altLang="zh-CN"/>
              <a:t>Bridge</a:t>
            </a:r>
            <a:r>
              <a:rPr lang="zh-CN" altLang="en-US"/>
              <a:t>（桥接）</a:t>
            </a:r>
          </a:p>
        </p:txBody>
      </p:sp>
      <p:pic>
        <p:nvPicPr>
          <p:cNvPr id="39940" name="Picture 4">
            <a:extLst>
              <a:ext uri="{FF2B5EF4-FFF2-40B4-BE49-F238E27FC236}">
                <a16:creationId xmlns:a16="http://schemas.microsoft.com/office/drawing/2014/main" id="{12326C4D-1CA5-4629-8670-A3388C6D0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3284538"/>
            <a:ext cx="2505075" cy="140017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36197" name="Picture 5">
            <a:extLst>
              <a:ext uri="{FF2B5EF4-FFF2-40B4-BE49-F238E27FC236}">
                <a16:creationId xmlns:a16="http://schemas.microsoft.com/office/drawing/2014/main" id="{4B156AD2-69F5-4EC4-9970-7BBE05421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2852738"/>
            <a:ext cx="4876800" cy="2362200"/>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36198" name="Picture 6">
            <a:extLst>
              <a:ext uri="{FF2B5EF4-FFF2-40B4-BE49-F238E27FC236}">
                <a16:creationId xmlns:a16="http://schemas.microsoft.com/office/drawing/2014/main" id="{6ECAD635-F9B9-4C53-957F-288300BB38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636838"/>
            <a:ext cx="6257925" cy="387667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6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6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6E023E66-1005-4AAC-8294-69BB776872B7}"/>
              </a:ext>
            </a:extLst>
          </p:cNvPr>
          <p:cNvSpPr>
            <a:spLocks noGrp="1" noChangeArrowheads="1"/>
          </p:cNvSpPr>
          <p:nvPr>
            <p:ph type="title"/>
          </p:nvPr>
        </p:nvSpPr>
        <p:spPr/>
        <p:txBody>
          <a:bodyPr/>
          <a:lstStyle/>
          <a:p>
            <a:pPr eaLnBrk="1" hangingPunct="1">
              <a:defRPr/>
            </a:pPr>
            <a:r>
              <a:rPr lang="zh-CN" altLang="en-US"/>
              <a:t>结构型模式</a:t>
            </a:r>
          </a:p>
        </p:txBody>
      </p:sp>
      <p:sp>
        <p:nvSpPr>
          <p:cNvPr id="40963" name="Rectangle 3">
            <a:extLst>
              <a:ext uri="{FF2B5EF4-FFF2-40B4-BE49-F238E27FC236}">
                <a16:creationId xmlns:a16="http://schemas.microsoft.com/office/drawing/2014/main" id="{82183F9D-7E4B-4FDC-9C08-18D48A7EBF51}"/>
              </a:ext>
            </a:extLst>
          </p:cNvPr>
          <p:cNvSpPr>
            <a:spLocks noGrp="1" noChangeArrowheads="1"/>
          </p:cNvSpPr>
          <p:nvPr>
            <p:ph type="body" idx="1"/>
          </p:nvPr>
        </p:nvSpPr>
        <p:spPr/>
        <p:txBody>
          <a:bodyPr/>
          <a:lstStyle/>
          <a:p>
            <a:pPr eaLnBrk="1" hangingPunct="1"/>
            <a:r>
              <a:rPr lang="en-US" altLang="zh-CN"/>
              <a:t>Bridge</a:t>
            </a:r>
            <a:r>
              <a:rPr lang="zh-CN" altLang="en-US"/>
              <a:t>（桥接）</a:t>
            </a:r>
          </a:p>
          <a:p>
            <a:pPr lvl="1" eaLnBrk="1" hangingPunct="1"/>
            <a:r>
              <a:rPr lang="zh-CN" altLang="en-US"/>
              <a:t>效果</a:t>
            </a:r>
          </a:p>
          <a:p>
            <a:pPr lvl="2" eaLnBrk="1" hangingPunct="1"/>
            <a:r>
              <a:rPr lang="zh-CN" altLang="en-US"/>
              <a:t>分离了接口及其实现部分。</a:t>
            </a:r>
          </a:p>
          <a:p>
            <a:pPr lvl="2" eaLnBrk="1" hangingPunct="1"/>
            <a:r>
              <a:rPr lang="zh-CN" altLang="en-US"/>
              <a:t>提高了可扩充性。</a:t>
            </a:r>
          </a:p>
          <a:p>
            <a:pPr lvl="2" eaLnBrk="1" hangingPunct="1"/>
            <a:r>
              <a:rPr lang="zh-CN" altLang="en-US"/>
              <a:t>实现了细节对客户透明。</a:t>
            </a:r>
          </a:p>
          <a:p>
            <a:pPr lvl="1" eaLnBrk="1" hangingPunct="1"/>
            <a:r>
              <a:rPr lang="zh-CN" altLang="en-US"/>
              <a:t>实现</a:t>
            </a:r>
          </a:p>
          <a:p>
            <a:pPr lvl="2" eaLnBrk="1" hangingPunct="1"/>
            <a:r>
              <a:rPr lang="zh-CN" altLang="en-US"/>
              <a:t>当仅有一个</a:t>
            </a:r>
            <a:r>
              <a:rPr lang="en-US" altLang="zh-CN"/>
              <a:t>Implementor</a:t>
            </a:r>
            <a:r>
              <a:rPr lang="zh-CN" altLang="en-US"/>
              <a:t>时不须创建抽象</a:t>
            </a:r>
            <a:r>
              <a:rPr lang="en-US" altLang="zh-CN"/>
              <a:t>Implementor</a:t>
            </a:r>
            <a:r>
              <a:rPr lang="zh-CN" altLang="en-US"/>
              <a:t>。</a:t>
            </a:r>
          </a:p>
          <a:p>
            <a:pPr lvl="2" eaLnBrk="1" hangingPunct="1"/>
            <a:r>
              <a:rPr lang="zh-CN" altLang="en-US"/>
              <a:t>如何创建正确的</a:t>
            </a:r>
            <a:r>
              <a:rPr lang="en-US" altLang="zh-CN"/>
              <a:t>Implementor</a:t>
            </a:r>
            <a:r>
              <a:rPr lang="zh-CN" altLang="en-US"/>
              <a:t>对象。</a:t>
            </a:r>
          </a:p>
          <a:p>
            <a:pPr lvl="2" eaLnBrk="1" hangingPunct="1"/>
            <a:r>
              <a:rPr lang="zh-CN" altLang="en-US"/>
              <a:t>共享</a:t>
            </a:r>
            <a:r>
              <a:rPr lang="en-US" altLang="zh-CN"/>
              <a:t>Implementor</a:t>
            </a:r>
            <a:r>
              <a:rPr lang="zh-CN" altLang="en-US"/>
              <a:t>对象。</a:t>
            </a:r>
          </a:p>
          <a:p>
            <a:pPr lvl="2" eaLnBrk="1" hangingPunct="1"/>
            <a:r>
              <a:rPr lang="zh-CN" altLang="en-US"/>
              <a:t>在</a:t>
            </a:r>
            <a:r>
              <a:rPr lang="en-US" altLang="zh-CN"/>
              <a:t>C++</a:t>
            </a:r>
            <a:r>
              <a:rPr lang="zh-CN" altLang="en-US"/>
              <a:t>中可以采用多重继承将抽象接口和实现结合起来。</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C4DBED91-7AD2-40B7-9184-3F3D2C423FB6}"/>
              </a:ext>
            </a:extLst>
          </p:cNvPr>
          <p:cNvSpPr>
            <a:spLocks noGrp="1" noChangeArrowheads="1"/>
          </p:cNvSpPr>
          <p:nvPr>
            <p:ph type="title"/>
          </p:nvPr>
        </p:nvSpPr>
        <p:spPr/>
        <p:txBody>
          <a:bodyPr/>
          <a:lstStyle/>
          <a:p>
            <a:pPr eaLnBrk="1" hangingPunct="1">
              <a:defRPr/>
            </a:pPr>
            <a:r>
              <a:rPr lang="zh-CN" altLang="en-US"/>
              <a:t>结构型模式</a:t>
            </a:r>
          </a:p>
        </p:txBody>
      </p:sp>
      <p:sp>
        <p:nvSpPr>
          <p:cNvPr id="41987" name="Rectangle 3">
            <a:extLst>
              <a:ext uri="{FF2B5EF4-FFF2-40B4-BE49-F238E27FC236}">
                <a16:creationId xmlns:a16="http://schemas.microsoft.com/office/drawing/2014/main" id="{D49CAA1F-6EB9-4773-BAE3-497DD0F36DEC}"/>
              </a:ext>
            </a:extLst>
          </p:cNvPr>
          <p:cNvSpPr>
            <a:spLocks noGrp="1" noChangeArrowheads="1"/>
          </p:cNvSpPr>
          <p:nvPr>
            <p:ph type="body" idx="1"/>
          </p:nvPr>
        </p:nvSpPr>
        <p:spPr/>
        <p:txBody>
          <a:bodyPr/>
          <a:lstStyle/>
          <a:p>
            <a:pPr eaLnBrk="1" hangingPunct="1">
              <a:lnSpc>
                <a:spcPct val="110000"/>
              </a:lnSpc>
            </a:pPr>
            <a:r>
              <a:rPr lang="en-US" altLang="zh-CN"/>
              <a:t>Composite</a:t>
            </a:r>
            <a:r>
              <a:rPr lang="zh-CN" altLang="en-US"/>
              <a:t>（组合）</a:t>
            </a:r>
          </a:p>
          <a:p>
            <a:pPr lvl="1" eaLnBrk="1" hangingPunct="1">
              <a:lnSpc>
                <a:spcPct val="110000"/>
              </a:lnSpc>
            </a:pPr>
            <a:r>
              <a:rPr lang="zh-CN" altLang="en-US"/>
              <a:t>对象结构型模式</a:t>
            </a:r>
          </a:p>
          <a:p>
            <a:pPr lvl="1" eaLnBrk="1" hangingPunct="1">
              <a:lnSpc>
                <a:spcPct val="110000"/>
              </a:lnSpc>
            </a:pPr>
            <a:r>
              <a:rPr lang="zh-CN" altLang="en-US"/>
              <a:t>意图</a:t>
            </a:r>
          </a:p>
          <a:p>
            <a:pPr lvl="2" eaLnBrk="1" hangingPunct="1">
              <a:lnSpc>
                <a:spcPct val="110000"/>
              </a:lnSpc>
            </a:pPr>
            <a:r>
              <a:rPr lang="zh-CN" altLang="en-US"/>
              <a:t>将对象组合成树形结构以表示“部分</a:t>
            </a:r>
            <a:r>
              <a:rPr lang="en-US" altLang="zh-CN"/>
              <a:t>-</a:t>
            </a:r>
            <a:r>
              <a:rPr lang="zh-CN" altLang="en-US"/>
              <a:t>整体”的层次结构。</a:t>
            </a:r>
            <a:r>
              <a:rPr lang="en-US" altLang="zh-CN"/>
              <a:t>Composite</a:t>
            </a:r>
            <a:r>
              <a:rPr lang="zh-CN" altLang="en-US"/>
              <a:t>使得用户对单个对象和组合对象的使用具有一致性。</a:t>
            </a:r>
          </a:p>
          <a:p>
            <a:pPr lvl="1" eaLnBrk="1" hangingPunct="1">
              <a:lnSpc>
                <a:spcPct val="110000"/>
              </a:lnSpc>
            </a:pPr>
            <a:r>
              <a:rPr lang="zh-CN" altLang="en-US"/>
              <a:t>适用性</a:t>
            </a:r>
          </a:p>
          <a:p>
            <a:pPr lvl="2" eaLnBrk="1" hangingPunct="1">
              <a:lnSpc>
                <a:spcPct val="110000"/>
              </a:lnSpc>
            </a:pPr>
            <a:r>
              <a:rPr lang="zh-CN" altLang="en-US"/>
              <a:t>你想表示对象的部分</a:t>
            </a:r>
            <a:r>
              <a:rPr lang="en-US" altLang="zh-CN"/>
              <a:t>-</a:t>
            </a:r>
            <a:r>
              <a:rPr lang="zh-CN" altLang="en-US"/>
              <a:t>整体层次结构。 </a:t>
            </a:r>
          </a:p>
          <a:p>
            <a:pPr lvl="2" eaLnBrk="1" hangingPunct="1">
              <a:lnSpc>
                <a:spcPct val="110000"/>
              </a:lnSpc>
            </a:pPr>
            <a:r>
              <a:rPr lang="zh-CN" altLang="en-US"/>
              <a:t>你希望用户忽略组合对象与单个对象的不同，用户将统一地使用组合结构中的所有对象。</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EA97573-977D-49D4-B0FA-3569C071B6C2}"/>
              </a:ext>
            </a:extLst>
          </p:cNvPr>
          <p:cNvSpPr>
            <a:spLocks noGrp="1" noChangeArrowheads="1"/>
          </p:cNvSpPr>
          <p:nvPr>
            <p:ph type="title"/>
          </p:nvPr>
        </p:nvSpPr>
        <p:spPr/>
        <p:txBody>
          <a:bodyPr/>
          <a:lstStyle/>
          <a:p>
            <a:pPr eaLnBrk="1" hangingPunct="1">
              <a:defRPr/>
            </a:pPr>
            <a:r>
              <a:rPr lang="zh-CN" altLang="en-US"/>
              <a:t>概述</a:t>
            </a:r>
          </a:p>
        </p:txBody>
      </p:sp>
      <p:sp>
        <p:nvSpPr>
          <p:cNvPr id="6147" name="Rectangle 3">
            <a:extLst>
              <a:ext uri="{FF2B5EF4-FFF2-40B4-BE49-F238E27FC236}">
                <a16:creationId xmlns:a16="http://schemas.microsoft.com/office/drawing/2014/main" id="{1BF5F5C9-AF54-4FEB-BB20-78F90993DA00}"/>
              </a:ext>
            </a:extLst>
          </p:cNvPr>
          <p:cNvSpPr>
            <a:spLocks noGrp="1" noChangeArrowheads="1"/>
          </p:cNvSpPr>
          <p:nvPr>
            <p:ph type="body" idx="1"/>
          </p:nvPr>
        </p:nvSpPr>
        <p:spPr/>
        <p:txBody>
          <a:bodyPr/>
          <a:lstStyle/>
          <a:p>
            <a:pPr eaLnBrk="1" hangingPunct="1">
              <a:lnSpc>
                <a:spcPct val="110000"/>
              </a:lnSpc>
            </a:pPr>
            <a:r>
              <a:rPr lang="zh-CN" altLang="en-US"/>
              <a:t>什么是设计模式</a:t>
            </a:r>
          </a:p>
          <a:p>
            <a:pPr lvl="1" eaLnBrk="1" hangingPunct="1">
              <a:lnSpc>
                <a:spcPct val="110000"/>
              </a:lnSpc>
            </a:pPr>
            <a:r>
              <a:rPr lang="zh-CN" altLang="en-US"/>
              <a:t>设计模式是对被用来在特定场景下解决一般设计问题的类和相互通信的对象的描述。</a:t>
            </a:r>
          </a:p>
          <a:p>
            <a:pPr lvl="1" eaLnBrk="1" hangingPunct="1">
              <a:lnSpc>
                <a:spcPct val="110000"/>
              </a:lnSpc>
            </a:pPr>
            <a:r>
              <a:rPr lang="zh-CN" altLang="en-US"/>
              <a:t>每一个模式描述了一个在我们周围不断重复发生的问题，以及该问题的解决方案的核心。这样，你就能一次又一次地使用该方案而不必做重复劳动。</a:t>
            </a:r>
          </a:p>
          <a:p>
            <a:pPr eaLnBrk="1" hangingPunct="1">
              <a:lnSpc>
                <a:spcPct val="110000"/>
              </a:lnSpc>
            </a:pPr>
            <a:r>
              <a:rPr lang="zh-CN" altLang="en-US"/>
              <a:t>设计模式的内容</a:t>
            </a:r>
          </a:p>
          <a:p>
            <a:pPr lvl="1" eaLnBrk="1" hangingPunct="1">
              <a:lnSpc>
                <a:spcPct val="110000"/>
              </a:lnSpc>
            </a:pPr>
            <a:r>
              <a:rPr lang="zh-CN" altLang="en-US"/>
              <a:t>模式名称 </a:t>
            </a:r>
            <a:r>
              <a:rPr lang="en-US" altLang="zh-CN"/>
              <a:t>Pattern name</a:t>
            </a:r>
          </a:p>
          <a:p>
            <a:pPr lvl="1" eaLnBrk="1" hangingPunct="1">
              <a:lnSpc>
                <a:spcPct val="110000"/>
              </a:lnSpc>
            </a:pPr>
            <a:r>
              <a:rPr lang="zh-CN" altLang="en-US"/>
              <a:t>问题 </a:t>
            </a:r>
            <a:r>
              <a:rPr lang="en-US" altLang="zh-CN"/>
              <a:t>Problem</a:t>
            </a:r>
          </a:p>
          <a:p>
            <a:pPr lvl="1" eaLnBrk="1" hangingPunct="1">
              <a:lnSpc>
                <a:spcPct val="110000"/>
              </a:lnSpc>
            </a:pPr>
            <a:r>
              <a:rPr lang="zh-CN" altLang="en-US"/>
              <a:t>解决方案 </a:t>
            </a:r>
            <a:r>
              <a:rPr lang="en-US" altLang="zh-CN"/>
              <a:t>Solution</a:t>
            </a:r>
          </a:p>
          <a:p>
            <a:pPr lvl="1" eaLnBrk="1" hangingPunct="1">
              <a:lnSpc>
                <a:spcPct val="110000"/>
              </a:lnSpc>
            </a:pPr>
            <a:r>
              <a:rPr lang="zh-CN" altLang="en-US"/>
              <a:t>效果 </a:t>
            </a:r>
            <a:r>
              <a:rPr lang="en-US" altLang="zh-CN"/>
              <a:t>Consequences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C537B53-8F70-4D77-8053-762256916035}"/>
              </a:ext>
            </a:extLst>
          </p:cNvPr>
          <p:cNvSpPr>
            <a:spLocks noGrp="1" noChangeArrowheads="1"/>
          </p:cNvSpPr>
          <p:nvPr>
            <p:ph type="title"/>
          </p:nvPr>
        </p:nvSpPr>
        <p:spPr/>
        <p:txBody>
          <a:bodyPr/>
          <a:lstStyle/>
          <a:p>
            <a:pPr eaLnBrk="1" hangingPunct="1">
              <a:defRPr/>
            </a:pPr>
            <a:r>
              <a:rPr lang="zh-CN" altLang="en-US"/>
              <a:t>结构型模式</a:t>
            </a:r>
          </a:p>
        </p:txBody>
      </p:sp>
      <p:sp>
        <p:nvSpPr>
          <p:cNvPr id="43011" name="Rectangle 3">
            <a:extLst>
              <a:ext uri="{FF2B5EF4-FFF2-40B4-BE49-F238E27FC236}">
                <a16:creationId xmlns:a16="http://schemas.microsoft.com/office/drawing/2014/main" id="{0EA15F98-F1EA-4C22-8DA9-F6988A60D6CC}"/>
              </a:ext>
            </a:extLst>
          </p:cNvPr>
          <p:cNvSpPr>
            <a:spLocks noGrp="1" noChangeArrowheads="1"/>
          </p:cNvSpPr>
          <p:nvPr>
            <p:ph type="body" idx="1"/>
          </p:nvPr>
        </p:nvSpPr>
        <p:spPr/>
        <p:txBody>
          <a:bodyPr/>
          <a:lstStyle/>
          <a:p>
            <a:pPr eaLnBrk="1" hangingPunct="1"/>
            <a:r>
              <a:rPr lang="en-US" altLang="zh-CN"/>
              <a:t>Composite</a:t>
            </a:r>
            <a:r>
              <a:rPr lang="zh-CN" altLang="en-US"/>
              <a:t>（组合）</a:t>
            </a:r>
          </a:p>
        </p:txBody>
      </p:sp>
      <p:pic>
        <p:nvPicPr>
          <p:cNvPr id="43012" name="Picture 4">
            <a:extLst>
              <a:ext uri="{FF2B5EF4-FFF2-40B4-BE49-F238E27FC236}">
                <a16:creationId xmlns:a16="http://schemas.microsoft.com/office/drawing/2014/main" id="{317AF40C-C9D6-43BC-A85F-06F47B981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781300"/>
            <a:ext cx="7561263"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9AA6D0CC-8A5D-43BD-8A59-54350A891613}"/>
              </a:ext>
            </a:extLst>
          </p:cNvPr>
          <p:cNvSpPr>
            <a:spLocks noGrp="1" noChangeArrowheads="1"/>
          </p:cNvSpPr>
          <p:nvPr>
            <p:ph type="title"/>
          </p:nvPr>
        </p:nvSpPr>
        <p:spPr/>
        <p:txBody>
          <a:bodyPr/>
          <a:lstStyle/>
          <a:p>
            <a:pPr eaLnBrk="1" hangingPunct="1">
              <a:defRPr/>
            </a:pPr>
            <a:r>
              <a:rPr lang="zh-CN" altLang="en-US"/>
              <a:t>结构型模式</a:t>
            </a:r>
          </a:p>
        </p:txBody>
      </p:sp>
      <p:sp>
        <p:nvSpPr>
          <p:cNvPr id="44035" name="Rectangle 3">
            <a:extLst>
              <a:ext uri="{FF2B5EF4-FFF2-40B4-BE49-F238E27FC236}">
                <a16:creationId xmlns:a16="http://schemas.microsoft.com/office/drawing/2014/main" id="{A54743C1-3A42-445F-A28C-75960D5086EA}"/>
              </a:ext>
            </a:extLst>
          </p:cNvPr>
          <p:cNvSpPr>
            <a:spLocks noGrp="1" noChangeArrowheads="1"/>
          </p:cNvSpPr>
          <p:nvPr>
            <p:ph type="body" idx="1"/>
          </p:nvPr>
        </p:nvSpPr>
        <p:spPr/>
        <p:txBody>
          <a:bodyPr/>
          <a:lstStyle/>
          <a:p>
            <a:pPr eaLnBrk="1" hangingPunct="1"/>
            <a:r>
              <a:rPr lang="en-US" altLang="zh-CN"/>
              <a:t>Composite</a:t>
            </a:r>
            <a:r>
              <a:rPr lang="zh-CN" altLang="en-US"/>
              <a:t>（组合）</a:t>
            </a:r>
          </a:p>
        </p:txBody>
      </p:sp>
      <p:pic>
        <p:nvPicPr>
          <p:cNvPr id="44036" name="Picture 4">
            <a:extLst>
              <a:ext uri="{FF2B5EF4-FFF2-40B4-BE49-F238E27FC236}">
                <a16:creationId xmlns:a16="http://schemas.microsoft.com/office/drawing/2014/main" id="{E023A6D6-6474-4AFE-BAB0-EFCD4EC07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141663"/>
            <a:ext cx="7138988" cy="294322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3C5FDB1-5B3C-4F17-8ABB-ACFE9E3355B6}"/>
              </a:ext>
            </a:extLst>
          </p:cNvPr>
          <p:cNvSpPr>
            <a:spLocks noGrp="1" noChangeArrowheads="1"/>
          </p:cNvSpPr>
          <p:nvPr>
            <p:ph type="title"/>
          </p:nvPr>
        </p:nvSpPr>
        <p:spPr/>
        <p:txBody>
          <a:bodyPr/>
          <a:lstStyle/>
          <a:p>
            <a:pPr eaLnBrk="1" hangingPunct="1">
              <a:defRPr/>
            </a:pPr>
            <a:r>
              <a:rPr lang="zh-CN" altLang="en-US"/>
              <a:t>结构型模式</a:t>
            </a:r>
          </a:p>
        </p:txBody>
      </p:sp>
      <p:sp>
        <p:nvSpPr>
          <p:cNvPr id="45059" name="Rectangle 3">
            <a:extLst>
              <a:ext uri="{FF2B5EF4-FFF2-40B4-BE49-F238E27FC236}">
                <a16:creationId xmlns:a16="http://schemas.microsoft.com/office/drawing/2014/main" id="{931652E4-9589-48BF-8A15-3C230389FCBB}"/>
              </a:ext>
            </a:extLst>
          </p:cNvPr>
          <p:cNvSpPr>
            <a:spLocks noGrp="1" noChangeArrowheads="1"/>
          </p:cNvSpPr>
          <p:nvPr>
            <p:ph type="body" idx="1"/>
          </p:nvPr>
        </p:nvSpPr>
        <p:spPr/>
        <p:txBody>
          <a:bodyPr/>
          <a:lstStyle/>
          <a:p>
            <a:pPr eaLnBrk="1" hangingPunct="1">
              <a:lnSpc>
                <a:spcPct val="110000"/>
              </a:lnSpc>
            </a:pPr>
            <a:r>
              <a:rPr lang="en-US" altLang="zh-CN"/>
              <a:t>Decorator</a:t>
            </a:r>
            <a:r>
              <a:rPr lang="zh-CN" altLang="en-US"/>
              <a:t>（装饰）</a:t>
            </a:r>
          </a:p>
          <a:p>
            <a:pPr lvl="1" eaLnBrk="1" hangingPunct="1">
              <a:lnSpc>
                <a:spcPct val="110000"/>
              </a:lnSpc>
            </a:pPr>
            <a:r>
              <a:rPr lang="zh-CN" altLang="en-US"/>
              <a:t>对象结构型模式</a:t>
            </a:r>
          </a:p>
          <a:p>
            <a:pPr lvl="1" eaLnBrk="1" hangingPunct="1">
              <a:lnSpc>
                <a:spcPct val="110000"/>
              </a:lnSpc>
            </a:pPr>
            <a:r>
              <a:rPr lang="zh-CN" altLang="en-US"/>
              <a:t>意图</a:t>
            </a:r>
          </a:p>
          <a:p>
            <a:pPr lvl="2" eaLnBrk="1" hangingPunct="1">
              <a:lnSpc>
                <a:spcPct val="110000"/>
              </a:lnSpc>
            </a:pPr>
            <a:r>
              <a:rPr lang="zh-CN" altLang="en-US"/>
              <a:t>动态地给一个对象添加一些额外的职责。就增加功能来说，</a:t>
            </a:r>
            <a:r>
              <a:rPr lang="en-US" altLang="zh-CN"/>
              <a:t>Decorator</a:t>
            </a:r>
            <a:r>
              <a:rPr lang="zh-CN" altLang="en-US"/>
              <a:t>模式相比生成子类更为灵活。</a:t>
            </a:r>
          </a:p>
          <a:p>
            <a:pPr lvl="1" eaLnBrk="1" hangingPunct="1">
              <a:lnSpc>
                <a:spcPct val="110000"/>
              </a:lnSpc>
            </a:pPr>
            <a:r>
              <a:rPr lang="zh-CN" altLang="en-US"/>
              <a:t>适用性</a:t>
            </a:r>
          </a:p>
          <a:p>
            <a:pPr lvl="2" eaLnBrk="1" hangingPunct="1">
              <a:lnSpc>
                <a:spcPct val="110000"/>
              </a:lnSpc>
            </a:pPr>
            <a:r>
              <a:rPr lang="zh-CN" altLang="en-US"/>
              <a:t>在不影响其他对象的情况下，以动态、透明的方式给单个对象添加职责。 </a:t>
            </a:r>
          </a:p>
          <a:p>
            <a:pPr lvl="2" eaLnBrk="1" hangingPunct="1">
              <a:lnSpc>
                <a:spcPct val="110000"/>
              </a:lnSpc>
            </a:pPr>
            <a:r>
              <a:rPr lang="zh-CN" altLang="en-US"/>
              <a:t>处理那些可以撤消的职责。 </a:t>
            </a:r>
          </a:p>
          <a:p>
            <a:pPr lvl="2" eaLnBrk="1" hangingPunct="1">
              <a:lnSpc>
                <a:spcPct val="110000"/>
              </a:lnSpc>
            </a:pPr>
            <a:r>
              <a:rPr lang="zh-CN" altLang="en-US"/>
              <a:t>当不能采用生成子类的方法进行扩充时。一种情况是，可能有大量独立的扩展，为支持每一种组合将产生大量的子类，使得子类数目呈爆炸性增长。另一种情况可能是因为类定义被隐藏，或类定义不能用于生成子类。</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490803C-1A30-4FBF-8412-96F567AF5735}"/>
              </a:ext>
            </a:extLst>
          </p:cNvPr>
          <p:cNvSpPr>
            <a:spLocks noGrp="1" noChangeArrowheads="1"/>
          </p:cNvSpPr>
          <p:nvPr>
            <p:ph type="title"/>
          </p:nvPr>
        </p:nvSpPr>
        <p:spPr/>
        <p:txBody>
          <a:bodyPr/>
          <a:lstStyle/>
          <a:p>
            <a:pPr eaLnBrk="1" hangingPunct="1">
              <a:defRPr/>
            </a:pPr>
            <a:r>
              <a:rPr lang="zh-CN" altLang="en-US"/>
              <a:t>结构型模式</a:t>
            </a:r>
          </a:p>
        </p:txBody>
      </p:sp>
      <p:sp>
        <p:nvSpPr>
          <p:cNvPr id="46083" name="Rectangle 3">
            <a:extLst>
              <a:ext uri="{FF2B5EF4-FFF2-40B4-BE49-F238E27FC236}">
                <a16:creationId xmlns:a16="http://schemas.microsoft.com/office/drawing/2014/main" id="{FBD8A046-EA36-4DC6-9683-32A219556BD4}"/>
              </a:ext>
            </a:extLst>
          </p:cNvPr>
          <p:cNvSpPr>
            <a:spLocks noGrp="1" noChangeArrowheads="1"/>
          </p:cNvSpPr>
          <p:nvPr>
            <p:ph type="body" idx="1"/>
          </p:nvPr>
        </p:nvSpPr>
        <p:spPr/>
        <p:txBody>
          <a:bodyPr/>
          <a:lstStyle/>
          <a:p>
            <a:pPr eaLnBrk="1" hangingPunct="1"/>
            <a:r>
              <a:rPr lang="en-US" altLang="zh-CN"/>
              <a:t>Decorator</a:t>
            </a:r>
            <a:r>
              <a:rPr lang="zh-CN" altLang="en-US"/>
              <a:t>（装饰）</a:t>
            </a:r>
          </a:p>
        </p:txBody>
      </p:sp>
      <p:pic>
        <p:nvPicPr>
          <p:cNvPr id="46084" name="Picture 4">
            <a:extLst>
              <a:ext uri="{FF2B5EF4-FFF2-40B4-BE49-F238E27FC236}">
                <a16:creationId xmlns:a16="http://schemas.microsoft.com/office/drawing/2014/main" id="{335B5D57-4CAE-41FB-8127-2D5D955B6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781300"/>
            <a:ext cx="7848600" cy="346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E9DD35A4-D610-4653-A645-9041F99F30E4}"/>
              </a:ext>
            </a:extLst>
          </p:cNvPr>
          <p:cNvSpPr>
            <a:spLocks noGrp="1" noChangeArrowheads="1"/>
          </p:cNvSpPr>
          <p:nvPr>
            <p:ph type="title"/>
          </p:nvPr>
        </p:nvSpPr>
        <p:spPr/>
        <p:txBody>
          <a:bodyPr/>
          <a:lstStyle/>
          <a:p>
            <a:pPr eaLnBrk="1" hangingPunct="1">
              <a:defRPr/>
            </a:pPr>
            <a:r>
              <a:rPr lang="zh-CN" altLang="en-US"/>
              <a:t>结构型模式</a:t>
            </a:r>
          </a:p>
        </p:txBody>
      </p:sp>
      <p:sp>
        <p:nvSpPr>
          <p:cNvPr id="47107" name="Rectangle 3">
            <a:extLst>
              <a:ext uri="{FF2B5EF4-FFF2-40B4-BE49-F238E27FC236}">
                <a16:creationId xmlns:a16="http://schemas.microsoft.com/office/drawing/2014/main" id="{05D3BC91-5E23-4114-B11B-D1C4DE602C34}"/>
              </a:ext>
            </a:extLst>
          </p:cNvPr>
          <p:cNvSpPr>
            <a:spLocks noGrp="1" noChangeArrowheads="1"/>
          </p:cNvSpPr>
          <p:nvPr>
            <p:ph type="body" idx="1"/>
          </p:nvPr>
        </p:nvSpPr>
        <p:spPr/>
        <p:txBody>
          <a:bodyPr/>
          <a:lstStyle/>
          <a:p>
            <a:pPr eaLnBrk="1" hangingPunct="1"/>
            <a:r>
              <a:rPr lang="en-US" altLang="zh-CN"/>
              <a:t>Decorator</a:t>
            </a:r>
            <a:r>
              <a:rPr lang="zh-CN" altLang="en-US"/>
              <a:t>（装饰）</a:t>
            </a:r>
          </a:p>
        </p:txBody>
      </p:sp>
      <p:pic>
        <p:nvPicPr>
          <p:cNvPr id="47108" name="Picture 4">
            <a:extLst>
              <a:ext uri="{FF2B5EF4-FFF2-40B4-BE49-F238E27FC236}">
                <a16:creationId xmlns:a16="http://schemas.microsoft.com/office/drawing/2014/main" id="{08BC44DA-5CDC-42FD-8A2A-64897CA15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641600"/>
            <a:ext cx="7242175"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90577C7F-807C-4518-920D-57F5ACF8BA9B}"/>
              </a:ext>
            </a:extLst>
          </p:cNvPr>
          <p:cNvSpPr>
            <a:spLocks noGrp="1" noChangeArrowheads="1"/>
          </p:cNvSpPr>
          <p:nvPr>
            <p:ph type="title"/>
          </p:nvPr>
        </p:nvSpPr>
        <p:spPr/>
        <p:txBody>
          <a:bodyPr/>
          <a:lstStyle/>
          <a:p>
            <a:pPr eaLnBrk="1" hangingPunct="1">
              <a:defRPr/>
            </a:pPr>
            <a:r>
              <a:rPr lang="zh-CN" altLang="en-US"/>
              <a:t>结构型模式</a:t>
            </a:r>
          </a:p>
        </p:txBody>
      </p:sp>
      <p:sp>
        <p:nvSpPr>
          <p:cNvPr id="48131" name="Rectangle 3">
            <a:extLst>
              <a:ext uri="{FF2B5EF4-FFF2-40B4-BE49-F238E27FC236}">
                <a16:creationId xmlns:a16="http://schemas.microsoft.com/office/drawing/2014/main" id="{68D33800-204C-4E9A-8CAA-7EA84A2CD1CC}"/>
              </a:ext>
            </a:extLst>
          </p:cNvPr>
          <p:cNvSpPr>
            <a:spLocks noGrp="1" noChangeArrowheads="1"/>
          </p:cNvSpPr>
          <p:nvPr>
            <p:ph type="body" idx="1"/>
          </p:nvPr>
        </p:nvSpPr>
        <p:spPr/>
        <p:txBody>
          <a:bodyPr/>
          <a:lstStyle/>
          <a:p>
            <a:pPr eaLnBrk="1" hangingPunct="1"/>
            <a:r>
              <a:rPr lang="en-US" altLang="zh-CN"/>
              <a:t>Decorator</a:t>
            </a:r>
            <a:r>
              <a:rPr lang="zh-CN" altLang="en-US"/>
              <a:t>（装饰）</a:t>
            </a:r>
          </a:p>
          <a:p>
            <a:pPr lvl="1" eaLnBrk="1" hangingPunct="1"/>
            <a:r>
              <a:rPr lang="zh-CN" altLang="en-US"/>
              <a:t>效果</a:t>
            </a:r>
          </a:p>
          <a:p>
            <a:pPr lvl="2" eaLnBrk="1" hangingPunct="1"/>
            <a:r>
              <a:rPr lang="en-US" altLang="zh-CN"/>
              <a:t>Decorator</a:t>
            </a:r>
            <a:r>
              <a:rPr lang="zh-CN" altLang="en-US"/>
              <a:t>比静态继承更灵活；</a:t>
            </a:r>
          </a:p>
          <a:p>
            <a:pPr lvl="2" eaLnBrk="1" hangingPunct="1"/>
            <a:r>
              <a:rPr lang="en-US" altLang="zh-CN"/>
              <a:t>Decorator</a:t>
            </a:r>
            <a:r>
              <a:rPr lang="zh-CN" altLang="en-US"/>
              <a:t>避免在层次结构高层的类中有太多的特征；</a:t>
            </a:r>
          </a:p>
          <a:p>
            <a:pPr lvl="2" eaLnBrk="1" hangingPunct="1"/>
            <a:r>
              <a:rPr lang="en-US" altLang="zh-CN"/>
              <a:t>Decorator</a:t>
            </a:r>
            <a:r>
              <a:rPr lang="zh-CN" altLang="en-US"/>
              <a:t>不等同于它所装饰的对象；</a:t>
            </a:r>
          </a:p>
          <a:p>
            <a:pPr lvl="2" eaLnBrk="1" hangingPunct="1"/>
            <a:r>
              <a:rPr lang="zh-CN" altLang="en-US"/>
              <a:t>可能产生很多小对象；</a:t>
            </a:r>
          </a:p>
          <a:p>
            <a:pPr lvl="1" eaLnBrk="1" hangingPunct="1"/>
            <a:r>
              <a:rPr lang="zh-CN" altLang="en-US"/>
              <a:t>实现</a:t>
            </a:r>
          </a:p>
          <a:p>
            <a:pPr lvl="2" eaLnBrk="1" hangingPunct="1"/>
            <a:r>
              <a:rPr lang="zh-CN" altLang="en-US"/>
              <a:t>装饰对象应与被装饰组件保持一致的接口，即组件的所有装饰实现类拥有相同的父类；</a:t>
            </a:r>
          </a:p>
          <a:p>
            <a:pPr lvl="2" eaLnBrk="1" hangingPunct="1"/>
            <a:r>
              <a:rPr lang="zh-CN" altLang="en-US"/>
              <a:t>当只有一个装饰实现类时，可省略装饰抽象类；</a:t>
            </a:r>
          </a:p>
          <a:p>
            <a:pPr lvl="2" eaLnBrk="1" hangingPunct="1"/>
            <a:r>
              <a:rPr lang="zh-CN" altLang="en-US"/>
              <a:t>组件与装饰拥有相同父类，应保持该父类的简单性；</a:t>
            </a:r>
          </a:p>
          <a:p>
            <a:pPr lvl="2" eaLnBrk="1" hangingPunct="1"/>
            <a:r>
              <a:rPr lang="zh-CN" altLang="en-US"/>
              <a:t>装饰可以用于改变组件的外观，而不能改变组件的内核；</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9F2139DF-88D3-4818-9407-CCE52392C754}"/>
              </a:ext>
            </a:extLst>
          </p:cNvPr>
          <p:cNvSpPr>
            <a:spLocks noGrp="1" noChangeArrowheads="1"/>
          </p:cNvSpPr>
          <p:nvPr>
            <p:ph type="title"/>
          </p:nvPr>
        </p:nvSpPr>
        <p:spPr/>
        <p:txBody>
          <a:bodyPr/>
          <a:lstStyle/>
          <a:p>
            <a:pPr eaLnBrk="1" hangingPunct="1">
              <a:defRPr/>
            </a:pPr>
            <a:r>
              <a:rPr lang="zh-CN" altLang="en-US"/>
              <a:t>结构型模式</a:t>
            </a:r>
          </a:p>
        </p:txBody>
      </p:sp>
      <p:sp>
        <p:nvSpPr>
          <p:cNvPr id="49155" name="Rectangle 3">
            <a:extLst>
              <a:ext uri="{FF2B5EF4-FFF2-40B4-BE49-F238E27FC236}">
                <a16:creationId xmlns:a16="http://schemas.microsoft.com/office/drawing/2014/main" id="{1D24EF81-CF7F-4236-945A-A8C697B2A1DC}"/>
              </a:ext>
            </a:extLst>
          </p:cNvPr>
          <p:cNvSpPr>
            <a:spLocks noGrp="1" noChangeArrowheads="1"/>
          </p:cNvSpPr>
          <p:nvPr>
            <p:ph type="body" idx="1"/>
          </p:nvPr>
        </p:nvSpPr>
        <p:spPr/>
        <p:txBody>
          <a:bodyPr/>
          <a:lstStyle/>
          <a:p>
            <a:pPr eaLnBrk="1" hangingPunct="1"/>
            <a:r>
              <a:rPr lang="en-US" altLang="zh-CN"/>
              <a:t>Decorator</a:t>
            </a:r>
            <a:r>
              <a:rPr lang="zh-CN" altLang="en-US"/>
              <a:t>（装饰）</a:t>
            </a:r>
          </a:p>
        </p:txBody>
      </p:sp>
      <p:pic>
        <p:nvPicPr>
          <p:cNvPr id="49156" name="Picture 4">
            <a:extLst>
              <a:ext uri="{FF2B5EF4-FFF2-40B4-BE49-F238E27FC236}">
                <a16:creationId xmlns:a16="http://schemas.microsoft.com/office/drawing/2014/main" id="{F9CA6472-1A97-458F-83B8-49B59F617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781300"/>
            <a:ext cx="7632700"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D67A4A9E-B22F-493C-BDF3-2B8852C0BE63}"/>
              </a:ext>
            </a:extLst>
          </p:cNvPr>
          <p:cNvSpPr>
            <a:spLocks noGrp="1" noChangeArrowheads="1"/>
          </p:cNvSpPr>
          <p:nvPr>
            <p:ph type="title"/>
          </p:nvPr>
        </p:nvSpPr>
        <p:spPr/>
        <p:txBody>
          <a:bodyPr/>
          <a:lstStyle/>
          <a:p>
            <a:pPr eaLnBrk="1" hangingPunct="1">
              <a:defRPr/>
            </a:pPr>
            <a:r>
              <a:rPr lang="zh-CN" altLang="en-US"/>
              <a:t>结构型模式</a:t>
            </a:r>
          </a:p>
        </p:txBody>
      </p:sp>
      <p:sp>
        <p:nvSpPr>
          <p:cNvPr id="50179" name="Rectangle 3">
            <a:extLst>
              <a:ext uri="{FF2B5EF4-FFF2-40B4-BE49-F238E27FC236}">
                <a16:creationId xmlns:a16="http://schemas.microsoft.com/office/drawing/2014/main" id="{BCE153B3-2446-4E6F-89B5-37B7CCDAF0DF}"/>
              </a:ext>
            </a:extLst>
          </p:cNvPr>
          <p:cNvSpPr>
            <a:spLocks noGrp="1" noChangeArrowheads="1"/>
          </p:cNvSpPr>
          <p:nvPr>
            <p:ph type="body" idx="1"/>
          </p:nvPr>
        </p:nvSpPr>
        <p:spPr/>
        <p:txBody>
          <a:bodyPr/>
          <a:lstStyle/>
          <a:p>
            <a:pPr eaLnBrk="1" hangingPunct="1">
              <a:lnSpc>
                <a:spcPct val="110000"/>
              </a:lnSpc>
            </a:pPr>
            <a:r>
              <a:rPr lang="en-US" altLang="zh-CN" sz="2400"/>
              <a:t>Facade</a:t>
            </a:r>
            <a:r>
              <a:rPr lang="zh-CN" altLang="en-US" sz="2400"/>
              <a:t>（外观）</a:t>
            </a:r>
          </a:p>
          <a:p>
            <a:pPr lvl="1" eaLnBrk="1" hangingPunct="1">
              <a:lnSpc>
                <a:spcPct val="110000"/>
              </a:lnSpc>
            </a:pPr>
            <a:r>
              <a:rPr lang="zh-CN" altLang="en-US" sz="2000"/>
              <a:t>对象结构型模式</a:t>
            </a:r>
          </a:p>
          <a:p>
            <a:pPr lvl="1" eaLnBrk="1" hangingPunct="1">
              <a:lnSpc>
                <a:spcPct val="110000"/>
              </a:lnSpc>
            </a:pPr>
            <a:r>
              <a:rPr lang="zh-CN" altLang="en-US" sz="2000"/>
              <a:t>意图</a:t>
            </a:r>
          </a:p>
          <a:p>
            <a:pPr lvl="2" eaLnBrk="1" hangingPunct="1">
              <a:lnSpc>
                <a:spcPct val="110000"/>
              </a:lnSpc>
            </a:pPr>
            <a:r>
              <a:rPr lang="zh-CN" altLang="en-US" sz="1800"/>
              <a:t>为子系统中的一组接口提供一个一致的界面，</a:t>
            </a:r>
            <a:r>
              <a:rPr lang="en-US" altLang="zh-CN" sz="1800"/>
              <a:t>Facade</a:t>
            </a:r>
            <a:r>
              <a:rPr lang="zh-CN" altLang="en-US" sz="1800"/>
              <a:t>模式定义了一个高层接口，这个接口使得这一子系统更加容易使用。</a:t>
            </a:r>
          </a:p>
          <a:p>
            <a:pPr lvl="1" eaLnBrk="1" hangingPunct="1">
              <a:lnSpc>
                <a:spcPct val="110000"/>
              </a:lnSpc>
            </a:pPr>
            <a:r>
              <a:rPr lang="zh-CN" altLang="en-US" sz="2000"/>
              <a:t>适用性</a:t>
            </a:r>
          </a:p>
          <a:p>
            <a:pPr lvl="2" eaLnBrk="1" hangingPunct="1">
              <a:lnSpc>
                <a:spcPct val="110000"/>
              </a:lnSpc>
            </a:pPr>
            <a:r>
              <a:rPr lang="zh-CN" altLang="en-US" sz="1800"/>
              <a:t>为一个复杂子系统提供一个简单接口，需要更多的可定制性的用户可以越过</a:t>
            </a:r>
            <a:r>
              <a:rPr lang="en-US" altLang="zh-CN" sz="1800"/>
              <a:t>Facade</a:t>
            </a:r>
            <a:r>
              <a:rPr lang="zh-CN" altLang="en-US" sz="1800"/>
              <a:t>层。 </a:t>
            </a:r>
          </a:p>
          <a:p>
            <a:pPr lvl="2" eaLnBrk="1" hangingPunct="1">
              <a:lnSpc>
                <a:spcPct val="110000"/>
              </a:lnSpc>
            </a:pPr>
            <a:r>
              <a:rPr lang="zh-CN" altLang="en-US" sz="1800"/>
              <a:t>当客户程序与抽象类的实现部分之间存在着很大的依赖性时，引入</a:t>
            </a:r>
            <a:r>
              <a:rPr lang="en-US" altLang="zh-CN" sz="1800"/>
              <a:t>Facade</a:t>
            </a:r>
            <a:r>
              <a:rPr lang="zh-CN" altLang="en-US" sz="1800"/>
              <a:t>将这个子系统与客户以及其他的子系统分离，可以提高子系统的独立性和可移植性。 </a:t>
            </a:r>
          </a:p>
          <a:p>
            <a:pPr lvl="2" eaLnBrk="1" hangingPunct="1">
              <a:lnSpc>
                <a:spcPct val="110000"/>
              </a:lnSpc>
            </a:pPr>
            <a:r>
              <a:rPr lang="zh-CN" altLang="en-US" sz="1800"/>
              <a:t>在构建一个层次结构的子系统时，使用</a:t>
            </a:r>
            <a:r>
              <a:rPr lang="en-US" altLang="zh-CN" sz="1800"/>
              <a:t>Facade</a:t>
            </a:r>
            <a:r>
              <a:rPr lang="zh-CN" altLang="en-US" sz="1800"/>
              <a:t>模式定义子系统中每层的入口点。让相互依赖的子系统之间仅通过</a:t>
            </a:r>
            <a:r>
              <a:rPr lang="en-US" altLang="zh-CN" sz="1800"/>
              <a:t>Facade</a:t>
            </a:r>
            <a:r>
              <a:rPr lang="zh-CN" altLang="en-US" sz="1800"/>
              <a:t>进行通讯，可以简化它们之间的依赖关系。</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D04B989-4327-423F-A29F-AE03719AF00C}"/>
              </a:ext>
            </a:extLst>
          </p:cNvPr>
          <p:cNvSpPr>
            <a:spLocks noGrp="1" noChangeArrowheads="1"/>
          </p:cNvSpPr>
          <p:nvPr>
            <p:ph type="title"/>
          </p:nvPr>
        </p:nvSpPr>
        <p:spPr/>
        <p:txBody>
          <a:bodyPr/>
          <a:lstStyle/>
          <a:p>
            <a:pPr eaLnBrk="1" hangingPunct="1">
              <a:defRPr/>
            </a:pPr>
            <a:r>
              <a:rPr lang="zh-CN" altLang="en-US"/>
              <a:t>结构型模式</a:t>
            </a:r>
          </a:p>
        </p:txBody>
      </p:sp>
      <p:sp>
        <p:nvSpPr>
          <p:cNvPr id="51203" name="Rectangle 3">
            <a:extLst>
              <a:ext uri="{FF2B5EF4-FFF2-40B4-BE49-F238E27FC236}">
                <a16:creationId xmlns:a16="http://schemas.microsoft.com/office/drawing/2014/main" id="{CEF5A5E2-E532-4EB4-92A4-EE117897342F}"/>
              </a:ext>
            </a:extLst>
          </p:cNvPr>
          <p:cNvSpPr>
            <a:spLocks noGrp="1" noChangeArrowheads="1"/>
          </p:cNvSpPr>
          <p:nvPr>
            <p:ph type="body" idx="1"/>
          </p:nvPr>
        </p:nvSpPr>
        <p:spPr/>
        <p:txBody>
          <a:bodyPr/>
          <a:lstStyle/>
          <a:p>
            <a:pPr eaLnBrk="1" hangingPunct="1"/>
            <a:r>
              <a:rPr lang="en-US" altLang="zh-CN"/>
              <a:t>Facade</a:t>
            </a:r>
            <a:r>
              <a:rPr lang="zh-CN" altLang="en-US"/>
              <a:t>（外观）</a:t>
            </a:r>
          </a:p>
        </p:txBody>
      </p:sp>
      <p:pic>
        <p:nvPicPr>
          <p:cNvPr id="51204" name="Picture 4">
            <a:extLst>
              <a:ext uri="{FF2B5EF4-FFF2-40B4-BE49-F238E27FC236}">
                <a16:creationId xmlns:a16="http://schemas.microsoft.com/office/drawing/2014/main" id="{90FC6CCB-7413-490B-AD81-9614AA557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852738"/>
            <a:ext cx="74168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FEF2B9C4-672F-460C-B2B3-AB952A70B67D}"/>
              </a:ext>
            </a:extLst>
          </p:cNvPr>
          <p:cNvSpPr>
            <a:spLocks noGrp="1" noChangeArrowheads="1"/>
          </p:cNvSpPr>
          <p:nvPr>
            <p:ph type="title"/>
          </p:nvPr>
        </p:nvSpPr>
        <p:spPr/>
        <p:txBody>
          <a:bodyPr/>
          <a:lstStyle/>
          <a:p>
            <a:pPr eaLnBrk="1" hangingPunct="1">
              <a:defRPr/>
            </a:pPr>
            <a:r>
              <a:rPr lang="zh-CN" altLang="en-US"/>
              <a:t>结构型模式</a:t>
            </a:r>
          </a:p>
        </p:txBody>
      </p:sp>
      <p:sp>
        <p:nvSpPr>
          <p:cNvPr id="52227" name="Rectangle 3">
            <a:extLst>
              <a:ext uri="{FF2B5EF4-FFF2-40B4-BE49-F238E27FC236}">
                <a16:creationId xmlns:a16="http://schemas.microsoft.com/office/drawing/2014/main" id="{4B28005D-4D28-47B4-8C9C-60928DD2468D}"/>
              </a:ext>
            </a:extLst>
          </p:cNvPr>
          <p:cNvSpPr>
            <a:spLocks noGrp="1" noChangeArrowheads="1"/>
          </p:cNvSpPr>
          <p:nvPr>
            <p:ph type="body" idx="1"/>
          </p:nvPr>
        </p:nvSpPr>
        <p:spPr/>
        <p:txBody>
          <a:bodyPr/>
          <a:lstStyle/>
          <a:p>
            <a:pPr eaLnBrk="1" hangingPunct="1"/>
            <a:r>
              <a:rPr lang="en-US" altLang="zh-CN"/>
              <a:t>Facade</a:t>
            </a:r>
            <a:r>
              <a:rPr lang="zh-CN" altLang="en-US"/>
              <a:t>（外观）</a:t>
            </a:r>
          </a:p>
        </p:txBody>
      </p:sp>
      <p:pic>
        <p:nvPicPr>
          <p:cNvPr id="52228" name="Picture 4">
            <a:extLst>
              <a:ext uri="{FF2B5EF4-FFF2-40B4-BE49-F238E27FC236}">
                <a16:creationId xmlns:a16="http://schemas.microsoft.com/office/drawing/2014/main" id="{2B7FFB4A-4371-4F4E-8D11-A4E7250BB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492375"/>
            <a:ext cx="64484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079BF50-2976-4658-A093-AD8C1C2FFC98}"/>
              </a:ext>
            </a:extLst>
          </p:cNvPr>
          <p:cNvSpPr>
            <a:spLocks noGrp="1" noChangeArrowheads="1"/>
          </p:cNvSpPr>
          <p:nvPr>
            <p:ph type="title"/>
          </p:nvPr>
        </p:nvSpPr>
        <p:spPr/>
        <p:txBody>
          <a:bodyPr/>
          <a:lstStyle/>
          <a:p>
            <a:pPr eaLnBrk="1" hangingPunct="1">
              <a:defRPr/>
            </a:pPr>
            <a:r>
              <a:rPr lang="zh-CN" altLang="en-US"/>
              <a:t>概述</a:t>
            </a:r>
          </a:p>
        </p:txBody>
      </p:sp>
      <p:sp>
        <p:nvSpPr>
          <p:cNvPr id="7171" name="Rectangle 3">
            <a:extLst>
              <a:ext uri="{FF2B5EF4-FFF2-40B4-BE49-F238E27FC236}">
                <a16:creationId xmlns:a16="http://schemas.microsoft.com/office/drawing/2014/main" id="{4B07242D-533A-4A1D-BD23-80E04F7610D5}"/>
              </a:ext>
            </a:extLst>
          </p:cNvPr>
          <p:cNvSpPr>
            <a:spLocks noGrp="1" noChangeArrowheads="1"/>
          </p:cNvSpPr>
          <p:nvPr>
            <p:ph type="body" sz="half" idx="1"/>
          </p:nvPr>
        </p:nvSpPr>
        <p:spPr>
          <a:xfrm>
            <a:off x="900113" y="1700213"/>
            <a:ext cx="7848600" cy="720725"/>
          </a:xfrm>
        </p:spPr>
        <p:txBody>
          <a:bodyPr/>
          <a:lstStyle/>
          <a:p>
            <a:pPr eaLnBrk="1" hangingPunct="1"/>
            <a:r>
              <a:rPr lang="zh-CN" altLang="en-US" sz="2400"/>
              <a:t>设计模式编目</a:t>
            </a:r>
          </a:p>
        </p:txBody>
      </p:sp>
      <p:graphicFrame>
        <p:nvGraphicFramePr>
          <p:cNvPr id="64592" name="Group 80">
            <a:extLst>
              <a:ext uri="{FF2B5EF4-FFF2-40B4-BE49-F238E27FC236}">
                <a16:creationId xmlns:a16="http://schemas.microsoft.com/office/drawing/2014/main" id="{0F3C70E2-CD24-4011-A301-54C9D97AA07B}"/>
              </a:ext>
            </a:extLst>
          </p:cNvPr>
          <p:cNvGraphicFramePr>
            <a:graphicFrameLocks noGrp="1"/>
          </p:cNvGraphicFramePr>
          <p:nvPr>
            <p:ph sz="half" idx="2"/>
          </p:nvPr>
        </p:nvGraphicFramePr>
        <p:xfrm>
          <a:off x="900113" y="2489200"/>
          <a:ext cx="7993062" cy="3694160"/>
        </p:xfrm>
        <a:graphic>
          <a:graphicData uri="http://schemas.openxmlformats.org/drawingml/2006/table">
            <a:tbl>
              <a:tblPr/>
              <a:tblGrid>
                <a:gridCol w="641350">
                  <a:extLst>
                    <a:ext uri="{9D8B030D-6E8A-4147-A177-3AD203B41FA5}">
                      <a16:colId xmlns:a16="http://schemas.microsoft.com/office/drawing/2014/main" val="20000"/>
                    </a:ext>
                  </a:extLst>
                </a:gridCol>
                <a:gridCol w="2368550">
                  <a:extLst>
                    <a:ext uri="{9D8B030D-6E8A-4147-A177-3AD203B41FA5}">
                      <a16:colId xmlns:a16="http://schemas.microsoft.com/office/drawing/2014/main" val="20001"/>
                    </a:ext>
                  </a:extLst>
                </a:gridCol>
                <a:gridCol w="1412875">
                  <a:extLst>
                    <a:ext uri="{9D8B030D-6E8A-4147-A177-3AD203B41FA5}">
                      <a16:colId xmlns:a16="http://schemas.microsoft.com/office/drawing/2014/main" val="20002"/>
                    </a:ext>
                  </a:extLst>
                </a:gridCol>
                <a:gridCol w="3570287">
                  <a:extLst>
                    <a:ext uri="{9D8B030D-6E8A-4147-A177-3AD203B41FA5}">
                      <a16:colId xmlns:a16="http://schemas.microsoft.com/office/drawing/2014/main" val="20003"/>
                    </a:ext>
                  </a:extLst>
                </a:gridCol>
              </a:tblGrid>
              <a:tr h="347465">
                <a:tc rowSpan="2">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Courier New" pitchFamily="49" charset="0"/>
                          <a:ea typeface="楷体_GB2312" pitchFamily="49" charset="-122"/>
                        </a:rPr>
                        <a:t>范围</a:t>
                      </a: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Courier New" pitchFamily="49" charset="0"/>
                          <a:ea typeface="楷体_GB2312" pitchFamily="49" charset="-122"/>
                        </a:rPr>
                        <a:t>目的</a:t>
                      </a: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47465">
                <a:tc vMerge="1">
                  <a:txBody>
                    <a:bodyPr/>
                    <a:lstStyle/>
                    <a:p>
                      <a:endParaRPr lang="zh-CN" altLang="en-US"/>
                    </a:p>
                  </a:txBody>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Courier New" pitchFamily="49" charset="0"/>
                          <a:ea typeface="楷体_GB2312" pitchFamily="49" charset="-122"/>
                        </a:rPr>
                        <a:t>创建型</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Courier New" pitchFamily="49" charset="0"/>
                          <a:ea typeface="楷体_GB2312" pitchFamily="49" charset="-122"/>
                        </a:rPr>
                        <a:t>结构型</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Courier New" pitchFamily="49" charset="0"/>
                          <a:ea typeface="楷体_GB2312" pitchFamily="49" charset="-122"/>
                        </a:rPr>
                        <a:t>行为型</a:t>
                      </a: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3493">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Courier New" pitchFamily="49" charset="0"/>
                          <a:ea typeface="楷体_GB2312" pitchFamily="49" charset="-122"/>
                        </a:rPr>
                        <a:t>类</a:t>
                      </a: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Factory Method</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Adapter</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Interpreter</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Template Method</a:t>
                      </a: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95690">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Courier New" pitchFamily="49" charset="0"/>
                          <a:ea typeface="楷体_GB2312" pitchFamily="49" charset="-122"/>
                        </a:rPr>
                        <a:t>对象</a:t>
                      </a:r>
                    </a:p>
                  </a:txBody>
                  <a:tcPr marT="45718" marB="4571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Abstract Factory</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Builder</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Prototype</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Singleton</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Adapter</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Bridge</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Composite</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Decorator</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Facade</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Flyweight</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Proxy</a:t>
                      </a:r>
                    </a:p>
                  </a:txBody>
                  <a:tcPr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Chain of Responsibility</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Command</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Iterator</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Mediator</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Memento</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Observer</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State</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Strategy</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itchFamily="49" charset="0"/>
                          <a:ea typeface="楷体_GB2312" pitchFamily="49" charset="-122"/>
                        </a:rPr>
                        <a:t>Visitor</a:t>
                      </a:r>
                    </a:p>
                  </a:txBody>
                  <a:tcPr marT="45718" marB="4571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0C396FE0-DCD3-48CF-82D9-399E39FC2A3C}"/>
              </a:ext>
            </a:extLst>
          </p:cNvPr>
          <p:cNvSpPr>
            <a:spLocks noGrp="1" noChangeArrowheads="1"/>
          </p:cNvSpPr>
          <p:nvPr>
            <p:ph type="title"/>
          </p:nvPr>
        </p:nvSpPr>
        <p:spPr/>
        <p:txBody>
          <a:bodyPr/>
          <a:lstStyle/>
          <a:p>
            <a:pPr eaLnBrk="1" hangingPunct="1">
              <a:defRPr/>
            </a:pPr>
            <a:r>
              <a:rPr lang="zh-CN" altLang="en-US"/>
              <a:t>结构型模式</a:t>
            </a:r>
          </a:p>
        </p:txBody>
      </p:sp>
      <p:sp>
        <p:nvSpPr>
          <p:cNvPr id="53251" name="Rectangle 3">
            <a:extLst>
              <a:ext uri="{FF2B5EF4-FFF2-40B4-BE49-F238E27FC236}">
                <a16:creationId xmlns:a16="http://schemas.microsoft.com/office/drawing/2014/main" id="{B04FF444-666D-42CB-B1D2-0B3CA675951E}"/>
              </a:ext>
            </a:extLst>
          </p:cNvPr>
          <p:cNvSpPr>
            <a:spLocks noGrp="1" noChangeArrowheads="1"/>
          </p:cNvSpPr>
          <p:nvPr>
            <p:ph type="body" idx="1"/>
          </p:nvPr>
        </p:nvSpPr>
        <p:spPr/>
        <p:txBody>
          <a:bodyPr/>
          <a:lstStyle/>
          <a:p>
            <a:pPr eaLnBrk="1" hangingPunct="1"/>
            <a:r>
              <a:rPr lang="en-US" altLang="zh-CN"/>
              <a:t>Facade</a:t>
            </a:r>
            <a:r>
              <a:rPr lang="zh-CN" altLang="en-US"/>
              <a:t>（外观）</a:t>
            </a:r>
          </a:p>
        </p:txBody>
      </p:sp>
      <p:pic>
        <p:nvPicPr>
          <p:cNvPr id="53252" name="Picture 4">
            <a:extLst>
              <a:ext uri="{FF2B5EF4-FFF2-40B4-BE49-F238E27FC236}">
                <a16:creationId xmlns:a16="http://schemas.microsoft.com/office/drawing/2014/main" id="{0972FD42-2B97-4C71-BB27-13C2D9856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708275"/>
            <a:ext cx="67627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411F1B84-B58D-42A1-B42E-8BEA99898668}"/>
              </a:ext>
            </a:extLst>
          </p:cNvPr>
          <p:cNvSpPr>
            <a:spLocks noGrp="1" noChangeArrowheads="1"/>
          </p:cNvSpPr>
          <p:nvPr>
            <p:ph type="title"/>
          </p:nvPr>
        </p:nvSpPr>
        <p:spPr/>
        <p:txBody>
          <a:bodyPr/>
          <a:lstStyle/>
          <a:p>
            <a:pPr eaLnBrk="1" hangingPunct="1">
              <a:defRPr/>
            </a:pPr>
            <a:r>
              <a:rPr lang="zh-CN" altLang="en-US"/>
              <a:t>结构型模式</a:t>
            </a:r>
          </a:p>
        </p:txBody>
      </p:sp>
      <p:sp>
        <p:nvSpPr>
          <p:cNvPr id="54275" name="Rectangle 3">
            <a:extLst>
              <a:ext uri="{FF2B5EF4-FFF2-40B4-BE49-F238E27FC236}">
                <a16:creationId xmlns:a16="http://schemas.microsoft.com/office/drawing/2014/main" id="{378F7CB8-309F-406B-95B3-BD334CED0F72}"/>
              </a:ext>
            </a:extLst>
          </p:cNvPr>
          <p:cNvSpPr>
            <a:spLocks noGrp="1" noChangeArrowheads="1"/>
          </p:cNvSpPr>
          <p:nvPr>
            <p:ph type="body" idx="1"/>
          </p:nvPr>
        </p:nvSpPr>
        <p:spPr/>
        <p:txBody>
          <a:bodyPr/>
          <a:lstStyle/>
          <a:p>
            <a:pPr eaLnBrk="1" hangingPunct="1">
              <a:lnSpc>
                <a:spcPct val="110000"/>
              </a:lnSpc>
            </a:pPr>
            <a:r>
              <a:rPr lang="en-US" altLang="zh-CN"/>
              <a:t>Flyweight</a:t>
            </a:r>
            <a:r>
              <a:rPr lang="zh-CN" altLang="en-US"/>
              <a:t>（享元）</a:t>
            </a:r>
          </a:p>
          <a:p>
            <a:pPr lvl="1" eaLnBrk="1" hangingPunct="1">
              <a:lnSpc>
                <a:spcPct val="110000"/>
              </a:lnSpc>
            </a:pPr>
            <a:r>
              <a:rPr lang="zh-CN" altLang="en-US"/>
              <a:t>对象结构型模式</a:t>
            </a:r>
          </a:p>
          <a:p>
            <a:pPr lvl="1" eaLnBrk="1" hangingPunct="1">
              <a:lnSpc>
                <a:spcPct val="110000"/>
              </a:lnSpc>
            </a:pPr>
            <a:r>
              <a:rPr lang="zh-CN" altLang="en-US"/>
              <a:t>意图</a:t>
            </a:r>
          </a:p>
          <a:p>
            <a:pPr lvl="2" eaLnBrk="1" hangingPunct="1">
              <a:lnSpc>
                <a:spcPct val="110000"/>
              </a:lnSpc>
            </a:pPr>
            <a:r>
              <a:rPr lang="zh-CN" altLang="en-US"/>
              <a:t>运用共享技术有效地支持大量细粒度的对象。</a:t>
            </a:r>
          </a:p>
          <a:p>
            <a:pPr lvl="1" eaLnBrk="1" hangingPunct="1">
              <a:lnSpc>
                <a:spcPct val="110000"/>
              </a:lnSpc>
            </a:pPr>
            <a:r>
              <a:rPr lang="zh-CN" altLang="en-US"/>
              <a:t>适用性</a:t>
            </a:r>
          </a:p>
          <a:p>
            <a:pPr lvl="2" eaLnBrk="1" hangingPunct="1">
              <a:lnSpc>
                <a:spcPct val="110000"/>
              </a:lnSpc>
            </a:pPr>
            <a:r>
              <a:rPr lang="zh-CN" altLang="en-US"/>
              <a:t>应用程序使用了大量的对象，造成很大的存储开销。 </a:t>
            </a:r>
          </a:p>
          <a:p>
            <a:pPr lvl="2" eaLnBrk="1" hangingPunct="1">
              <a:lnSpc>
                <a:spcPct val="110000"/>
              </a:lnSpc>
            </a:pPr>
            <a:r>
              <a:rPr lang="zh-CN" altLang="en-US"/>
              <a:t>对象的大多数状态都可变为外部状态。 </a:t>
            </a:r>
          </a:p>
          <a:p>
            <a:pPr lvl="2" eaLnBrk="1" hangingPunct="1">
              <a:lnSpc>
                <a:spcPct val="110000"/>
              </a:lnSpc>
            </a:pPr>
            <a:r>
              <a:rPr lang="zh-CN" altLang="en-US"/>
              <a:t>如果删除对象的外部状态，那么可以用相对较少的共享对象取代很多组对象。 </a:t>
            </a:r>
          </a:p>
          <a:p>
            <a:pPr lvl="2" eaLnBrk="1" hangingPunct="1">
              <a:lnSpc>
                <a:spcPct val="110000"/>
              </a:lnSpc>
            </a:pPr>
            <a:r>
              <a:rPr lang="zh-CN" altLang="en-US"/>
              <a:t>应用程序不依赖于对象标识。由于</a:t>
            </a:r>
            <a:r>
              <a:rPr lang="en-US" altLang="zh-CN"/>
              <a:t>Flyweight</a:t>
            </a:r>
            <a:r>
              <a:rPr lang="zh-CN" altLang="en-US"/>
              <a:t>对象可以被共享，对于概念上明显有别的对象，标识测试将返回真值。</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B20871D-5BFD-4A1C-A156-1F9B2DE161BE}"/>
              </a:ext>
            </a:extLst>
          </p:cNvPr>
          <p:cNvSpPr>
            <a:spLocks noGrp="1" noChangeArrowheads="1"/>
          </p:cNvSpPr>
          <p:nvPr>
            <p:ph type="title"/>
          </p:nvPr>
        </p:nvSpPr>
        <p:spPr/>
        <p:txBody>
          <a:bodyPr/>
          <a:lstStyle/>
          <a:p>
            <a:pPr eaLnBrk="1" hangingPunct="1">
              <a:defRPr/>
            </a:pPr>
            <a:r>
              <a:rPr lang="zh-CN" altLang="en-US"/>
              <a:t>结构型模式</a:t>
            </a:r>
          </a:p>
        </p:txBody>
      </p:sp>
      <p:sp>
        <p:nvSpPr>
          <p:cNvPr id="55299" name="Rectangle 3">
            <a:extLst>
              <a:ext uri="{FF2B5EF4-FFF2-40B4-BE49-F238E27FC236}">
                <a16:creationId xmlns:a16="http://schemas.microsoft.com/office/drawing/2014/main" id="{960040B6-1F29-4618-ACF3-4FEC3DCD70C6}"/>
              </a:ext>
            </a:extLst>
          </p:cNvPr>
          <p:cNvSpPr>
            <a:spLocks noGrp="1" noChangeArrowheads="1"/>
          </p:cNvSpPr>
          <p:nvPr>
            <p:ph type="body" idx="1"/>
          </p:nvPr>
        </p:nvSpPr>
        <p:spPr/>
        <p:txBody>
          <a:bodyPr/>
          <a:lstStyle/>
          <a:p>
            <a:pPr eaLnBrk="1" hangingPunct="1"/>
            <a:r>
              <a:rPr lang="en-US" altLang="zh-CN"/>
              <a:t>Flyweight</a:t>
            </a:r>
            <a:r>
              <a:rPr lang="zh-CN" altLang="en-US"/>
              <a:t>（享元）</a:t>
            </a:r>
          </a:p>
        </p:txBody>
      </p:sp>
      <p:pic>
        <p:nvPicPr>
          <p:cNvPr id="55300" name="Picture 4">
            <a:extLst>
              <a:ext uri="{FF2B5EF4-FFF2-40B4-BE49-F238E27FC236}">
                <a16:creationId xmlns:a16="http://schemas.microsoft.com/office/drawing/2014/main" id="{74D88B61-CD01-483E-AFE4-120D91933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592388"/>
            <a:ext cx="6840538" cy="422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CBF0E512-EAD4-41ED-84E7-FFF61F1949C7}"/>
              </a:ext>
            </a:extLst>
          </p:cNvPr>
          <p:cNvSpPr>
            <a:spLocks noGrp="1" noChangeArrowheads="1"/>
          </p:cNvSpPr>
          <p:nvPr>
            <p:ph type="title"/>
          </p:nvPr>
        </p:nvSpPr>
        <p:spPr/>
        <p:txBody>
          <a:bodyPr/>
          <a:lstStyle/>
          <a:p>
            <a:pPr eaLnBrk="1" hangingPunct="1">
              <a:defRPr/>
            </a:pPr>
            <a:r>
              <a:rPr lang="zh-CN" altLang="en-US"/>
              <a:t>结构型模式</a:t>
            </a:r>
          </a:p>
        </p:txBody>
      </p:sp>
      <p:sp>
        <p:nvSpPr>
          <p:cNvPr id="56323" name="Rectangle 3">
            <a:extLst>
              <a:ext uri="{FF2B5EF4-FFF2-40B4-BE49-F238E27FC236}">
                <a16:creationId xmlns:a16="http://schemas.microsoft.com/office/drawing/2014/main" id="{DFB2FF80-907C-44B8-980B-AF7FC32B2F7A}"/>
              </a:ext>
            </a:extLst>
          </p:cNvPr>
          <p:cNvSpPr>
            <a:spLocks noGrp="1" noChangeArrowheads="1"/>
          </p:cNvSpPr>
          <p:nvPr>
            <p:ph type="body" idx="1"/>
          </p:nvPr>
        </p:nvSpPr>
        <p:spPr/>
        <p:txBody>
          <a:bodyPr/>
          <a:lstStyle/>
          <a:p>
            <a:pPr eaLnBrk="1" hangingPunct="1"/>
            <a:r>
              <a:rPr lang="en-US" altLang="zh-CN"/>
              <a:t>Flyweight</a:t>
            </a:r>
            <a:r>
              <a:rPr lang="zh-CN" altLang="en-US"/>
              <a:t>（享元）</a:t>
            </a:r>
          </a:p>
        </p:txBody>
      </p:sp>
      <p:pic>
        <p:nvPicPr>
          <p:cNvPr id="56324" name="Picture 5">
            <a:extLst>
              <a:ext uri="{FF2B5EF4-FFF2-40B4-BE49-F238E27FC236}">
                <a16:creationId xmlns:a16="http://schemas.microsoft.com/office/drawing/2014/main" id="{DED9CC9A-BE05-460B-B0C3-71C302E32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420938"/>
            <a:ext cx="3895725" cy="286702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43364" name="Picture 4">
            <a:extLst>
              <a:ext uri="{FF2B5EF4-FFF2-40B4-BE49-F238E27FC236}">
                <a16:creationId xmlns:a16="http://schemas.microsoft.com/office/drawing/2014/main" id="{F4E424C8-2A95-4804-9E00-693B24D02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3213100"/>
            <a:ext cx="4419600" cy="1847850"/>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43366" name="Picture 6">
            <a:extLst>
              <a:ext uri="{FF2B5EF4-FFF2-40B4-BE49-F238E27FC236}">
                <a16:creationId xmlns:a16="http://schemas.microsoft.com/office/drawing/2014/main" id="{91D27657-140D-4D7D-AB49-8E33D353D4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3789363"/>
            <a:ext cx="4305300" cy="2705100"/>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7BBFF448-89D4-450A-8137-729D6003230A}"/>
              </a:ext>
            </a:extLst>
          </p:cNvPr>
          <p:cNvSpPr>
            <a:spLocks noGrp="1" noChangeArrowheads="1"/>
          </p:cNvSpPr>
          <p:nvPr>
            <p:ph type="title"/>
          </p:nvPr>
        </p:nvSpPr>
        <p:spPr/>
        <p:txBody>
          <a:bodyPr/>
          <a:lstStyle/>
          <a:p>
            <a:pPr eaLnBrk="1" hangingPunct="1">
              <a:defRPr/>
            </a:pPr>
            <a:r>
              <a:rPr lang="zh-CN" altLang="en-US"/>
              <a:t>结构型模式</a:t>
            </a:r>
          </a:p>
        </p:txBody>
      </p:sp>
      <p:sp>
        <p:nvSpPr>
          <p:cNvPr id="57347" name="Rectangle 3">
            <a:extLst>
              <a:ext uri="{FF2B5EF4-FFF2-40B4-BE49-F238E27FC236}">
                <a16:creationId xmlns:a16="http://schemas.microsoft.com/office/drawing/2014/main" id="{4107DEAC-3E81-44F0-933D-CCFECF84EE2E}"/>
              </a:ext>
            </a:extLst>
          </p:cNvPr>
          <p:cNvSpPr>
            <a:spLocks noGrp="1" noChangeArrowheads="1"/>
          </p:cNvSpPr>
          <p:nvPr>
            <p:ph type="body" idx="1"/>
          </p:nvPr>
        </p:nvSpPr>
        <p:spPr/>
        <p:txBody>
          <a:bodyPr/>
          <a:lstStyle/>
          <a:p>
            <a:pPr eaLnBrk="1" hangingPunct="1"/>
            <a:r>
              <a:rPr lang="en-US" altLang="zh-CN" sz="2400"/>
              <a:t>Proxy</a:t>
            </a:r>
            <a:r>
              <a:rPr lang="zh-CN" altLang="en-US" sz="2400"/>
              <a:t>（代理）</a:t>
            </a:r>
          </a:p>
          <a:p>
            <a:pPr lvl="1" eaLnBrk="1" hangingPunct="1"/>
            <a:r>
              <a:rPr lang="zh-CN" altLang="en-US" sz="2000"/>
              <a:t>对象结构型模式</a:t>
            </a:r>
          </a:p>
          <a:p>
            <a:pPr lvl="1" eaLnBrk="1" hangingPunct="1"/>
            <a:r>
              <a:rPr lang="zh-CN" altLang="en-US" sz="2000"/>
              <a:t>意图</a:t>
            </a:r>
          </a:p>
          <a:p>
            <a:pPr lvl="2" eaLnBrk="1" hangingPunct="1"/>
            <a:r>
              <a:rPr lang="zh-CN" altLang="en-US" sz="1800"/>
              <a:t>为其他对象提供一种代理以控制对这个对象的访问。</a:t>
            </a:r>
          </a:p>
          <a:p>
            <a:pPr lvl="1" eaLnBrk="1" hangingPunct="1"/>
            <a:r>
              <a:rPr lang="zh-CN" altLang="en-US" sz="2000"/>
              <a:t>适用性</a:t>
            </a:r>
          </a:p>
          <a:p>
            <a:pPr lvl="2" eaLnBrk="1" hangingPunct="1"/>
            <a:r>
              <a:rPr lang="zh-CN" altLang="en-US" sz="1800"/>
              <a:t>在需要用比较通用和复杂的对象指针代替简单的指针的时候，使用</a:t>
            </a:r>
            <a:r>
              <a:rPr lang="en-US" altLang="zh-CN" sz="1800"/>
              <a:t>Proxy</a:t>
            </a:r>
            <a:r>
              <a:rPr lang="zh-CN" altLang="en-US" sz="1800"/>
              <a:t>模式。</a:t>
            </a:r>
          </a:p>
          <a:p>
            <a:pPr lvl="2" eaLnBrk="1" hangingPunct="1"/>
            <a:r>
              <a:rPr lang="en-US" altLang="zh-CN" sz="1800"/>
              <a:t>1)</a:t>
            </a:r>
            <a:r>
              <a:rPr lang="zh-CN" altLang="en-US" sz="1800"/>
              <a:t>远程代理（</a:t>
            </a:r>
            <a:r>
              <a:rPr lang="en-US" altLang="zh-CN" sz="1800"/>
              <a:t>Remote Proxy</a:t>
            </a:r>
            <a:r>
              <a:rPr lang="zh-CN" altLang="en-US" sz="1800"/>
              <a:t>）为一个对象在不同的地址空间提供局部代表。</a:t>
            </a:r>
          </a:p>
          <a:p>
            <a:pPr lvl="2" eaLnBrk="1" hangingPunct="1"/>
            <a:r>
              <a:rPr lang="en-US" altLang="zh-CN" sz="1800"/>
              <a:t>2)</a:t>
            </a:r>
            <a:r>
              <a:rPr lang="zh-CN" altLang="en-US" sz="1800"/>
              <a:t>虚代理（</a:t>
            </a:r>
            <a:r>
              <a:rPr lang="en-US" altLang="zh-CN" sz="1800"/>
              <a:t>Virtual Proxy</a:t>
            </a:r>
            <a:r>
              <a:rPr lang="zh-CN" altLang="en-US" sz="1800"/>
              <a:t>）根据需要创建开销很大的对象。</a:t>
            </a:r>
          </a:p>
          <a:p>
            <a:pPr lvl="2" eaLnBrk="1" hangingPunct="1"/>
            <a:r>
              <a:rPr lang="en-US" altLang="zh-CN" sz="1800"/>
              <a:t>3)</a:t>
            </a:r>
            <a:r>
              <a:rPr lang="zh-CN" altLang="en-US" sz="1800"/>
              <a:t>保护代理（</a:t>
            </a:r>
            <a:r>
              <a:rPr lang="en-US" altLang="zh-CN" sz="1800"/>
              <a:t>Protection Proxy</a:t>
            </a:r>
            <a:r>
              <a:rPr lang="zh-CN" altLang="en-US" sz="1800"/>
              <a:t>）控制对原始对象的访问。</a:t>
            </a:r>
          </a:p>
          <a:p>
            <a:pPr lvl="2" eaLnBrk="1" hangingPunct="1"/>
            <a:r>
              <a:rPr lang="en-US" altLang="zh-CN" sz="1800"/>
              <a:t>4)</a:t>
            </a:r>
            <a:r>
              <a:rPr lang="zh-CN" altLang="en-US" sz="1800"/>
              <a:t>智能引用（</a:t>
            </a:r>
            <a:r>
              <a:rPr lang="en-US" altLang="zh-CN" sz="1800"/>
              <a:t>Smart Reference</a:t>
            </a:r>
            <a:r>
              <a:rPr lang="zh-CN" altLang="en-US" sz="1800"/>
              <a:t>）取代了简单的指针，它在访问对象时执行一些附加操作。</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6281587-5D34-49A7-BE18-E04877A69087}"/>
              </a:ext>
            </a:extLst>
          </p:cNvPr>
          <p:cNvSpPr>
            <a:spLocks noGrp="1" noChangeArrowheads="1"/>
          </p:cNvSpPr>
          <p:nvPr>
            <p:ph type="title"/>
          </p:nvPr>
        </p:nvSpPr>
        <p:spPr/>
        <p:txBody>
          <a:bodyPr/>
          <a:lstStyle/>
          <a:p>
            <a:pPr eaLnBrk="1" hangingPunct="1">
              <a:defRPr/>
            </a:pPr>
            <a:r>
              <a:rPr lang="zh-CN" altLang="en-US"/>
              <a:t>结构型模式</a:t>
            </a:r>
          </a:p>
        </p:txBody>
      </p:sp>
      <p:sp>
        <p:nvSpPr>
          <p:cNvPr id="58371" name="Rectangle 3">
            <a:extLst>
              <a:ext uri="{FF2B5EF4-FFF2-40B4-BE49-F238E27FC236}">
                <a16:creationId xmlns:a16="http://schemas.microsoft.com/office/drawing/2014/main" id="{212EC7BE-BAEC-4292-A392-A1545F8AB1C6}"/>
              </a:ext>
            </a:extLst>
          </p:cNvPr>
          <p:cNvSpPr>
            <a:spLocks noGrp="1" noChangeArrowheads="1"/>
          </p:cNvSpPr>
          <p:nvPr>
            <p:ph type="body" idx="1"/>
          </p:nvPr>
        </p:nvSpPr>
        <p:spPr/>
        <p:txBody>
          <a:bodyPr/>
          <a:lstStyle/>
          <a:p>
            <a:pPr eaLnBrk="1" hangingPunct="1"/>
            <a:r>
              <a:rPr lang="en-US" altLang="zh-CN"/>
              <a:t>Proxy</a:t>
            </a:r>
            <a:r>
              <a:rPr lang="zh-CN" altLang="en-US"/>
              <a:t>（代理）</a:t>
            </a:r>
          </a:p>
        </p:txBody>
      </p:sp>
      <p:pic>
        <p:nvPicPr>
          <p:cNvPr id="58372" name="Picture 4">
            <a:extLst>
              <a:ext uri="{FF2B5EF4-FFF2-40B4-BE49-F238E27FC236}">
                <a16:creationId xmlns:a16="http://schemas.microsoft.com/office/drawing/2014/main" id="{2776367E-569A-4859-A583-3A9CF4B18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708275"/>
            <a:ext cx="7812088"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FFA092DB-9CC6-454D-8C4D-8F938982DBD8}"/>
              </a:ext>
            </a:extLst>
          </p:cNvPr>
          <p:cNvSpPr>
            <a:spLocks noGrp="1" noChangeArrowheads="1"/>
          </p:cNvSpPr>
          <p:nvPr>
            <p:ph type="title"/>
          </p:nvPr>
        </p:nvSpPr>
        <p:spPr/>
        <p:txBody>
          <a:bodyPr/>
          <a:lstStyle/>
          <a:p>
            <a:pPr eaLnBrk="1" hangingPunct="1">
              <a:defRPr/>
            </a:pPr>
            <a:r>
              <a:rPr lang="zh-CN" altLang="en-US"/>
              <a:t>结构型模式</a:t>
            </a:r>
          </a:p>
        </p:txBody>
      </p:sp>
      <p:sp>
        <p:nvSpPr>
          <p:cNvPr id="59395" name="Rectangle 3">
            <a:extLst>
              <a:ext uri="{FF2B5EF4-FFF2-40B4-BE49-F238E27FC236}">
                <a16:creationId xmlns:a16="http://schemas.microsoft.com/office/drawing/2014/main" id="{12C88F1C-BFAB-4828-A645-2CDF8A94C346}"/>
              </a:ext>
            </a:extLst>
          </p:cNvPr>
          <p:cNvSpPr>
            <a:spLocks noGrp="1" noChangeArrowheads="1"/>
          </p:cNvSpPr>
          <p:nvPr>
            <p:ph type="body" idx="1"/>
          </p:nvPr>
        </p:nvSpPr>
        <p:spPr/>
        <p:txBody>
          <a:bodyPr/>
          <a:lstStyle/>
          <a:p>
            <a:pPr eaLnBrk="1" hangingPunct="1"/>
            <a:r>
              <a:rPr lang="en-US" altLang="zh-CN"/>
              <a:t>Proxy</a:t>
            </a:r>
            <a:r>
              <a:rPr lang="zh-CN" altLang="en-US"/>
              <a:t>（代理）</a:t>
            </a:r>
          </a:p>
        </p:txBody>
      </p:sp>
      <p:pic>
        <p:nvPicPr>
          <p:cNvPr id="59396" name="Picture 4">
            <a:extLst>
              <a:ext uri="{FF2B5EF4-FFF2-40B4-BE49-F238E27FC236}">
                <a16:creationId xmlns:a16="http://schemas.microsoft.com/office/drawing/2014/main" id="{1038647C-25CD-4481-9410-1D413A224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852738"/>
            <a:ext cx="6696075" cy="3333750"/>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DF397AF2-1E37-4503-B98D-594C3E43061E}"/>
              </a:ext>
            </a:extLst>
          </p:cNvPr>
          <p:cNvSpPr>
            <a:spLocks noGrp="1" noChangeArrowheads="1"/>
          </p:cNvSpPr>
          <p:nvPr>
            <p:ph type="title"/>
          </p:nvPr>
        </p:nvSpPr>
        <p:spPr/>
        <p:txBody>
          <a:bodyPr/>
          <a:lstStyle/>
          <a:p>
            <a:pPr eaLnBrk="1" hangingPunct="1">
              <a:defRPr/>
            </a:pPr>
            <a:r>
              <a:rPr lang="zh-CN" altLang="en-US"/>
              <a:t>结构型模式</a:t>
            </a:r>
          </a:p>
        </p:txBody>
      </p:sp>
      <p:sp>
        <p:nvSpPr>
          <p:cNvPr id="60419" name="Rectangle 3">
            <a:extLst>
              <a:ext uri="{FF2B5EF4-FFF2-40B4-BE49-F238E27FC236}">
                <a16:creationId xmlns:a16="http://schemas.microsoft.com/office/drawing/2014/main" id="{B1899FCF-AC61-45E9-BEBF-38490628CEAD}"/>
              </a:ext>
            </a:extLst>
          </p:cNvPr>
          <p:cNvSpPr>
            <a:spLocks noGrp="1" noChangeArrowheads="1"/>
          </p:cNvSpPr>
          <p:nvPr>
            <p:ph type="body" idx="1"/>
          </p:nvPr>
        </p:nvSpPr>
        <p:spPr/>
        <p:txBody>
          <a:bodyPr/>
          <a:lstStyle/>
          <a:p>
            <a:pPr eaLnBrk="1" hangingPunct="1">
              <a:lnSpc>
                <a:spcPct val="100000"/>
              </a:lnSpc>
            </a:pPr>
            <a:r>
              <a:rPr lang="zh-CN" altLang="en-US" sz="2400"/>
              <a:t>结构型模式的讨论</a:t>
            </a:r>
          </a:p>
          <a:p>
            <a:pPr lvl="1" eaLnBrk="1" hangingPunct="1">
              <a:lnSpc>
                <a:spcPct val="100000"/>
              </a:lnSpc>
            </a:pPr>
            <a:r>
              <a:rPr lang="en-US" altLang="zh-CN" sz="2000"/>
              <a:t>Adapter</a:t>
            </a:r>
            <a:r>
              <a:rPr lang="zh-CN" altLang="en-US" sz="2000"/>
              <a:t>和</a:t>
            </a:r>
            <a:r>
              <a:rPr lang="en-US" altLang="zh-CN" sz="2000"/>
              <a:t>Bridge</a:t>
            </a:r>
            <a:r>
              <a:rPr lang="zh-CN" altLang="en-US" sz="2000"/>
              <a:t>都涉及到从自身以外的接口向另一对象发送请求，</a:t>
            </a:r>
            <a:r>
              <a:rPr lang="en-US" altLang="zh-CN" sz="2000"/>
              <a:t>Adapter</a:t>
            </a:r>
            <a:r>
              <a:rPr lang="zh-CN" altLang="en-US" sz="2000"/>
              <a:t>是为了解决两个接口不匹配，</a:t>
            </a:r>
            <a:r>
              <a:rPr lang="en-US" altLang="zh-CN" sz="2000"/>
              <a:t>Bridge</a:t>
            </a:r>
            <a:r>
              <a:rPr lang="zh-CN" altLang="en-US" sz="2000"/>
              <a:t>则是对抽象接口与其实现部分进行桥接。</a:t>
            </a:r>
            <a:r>
              <a:rPr lang="en-US" altLang="zh-CN" sz="2000"/>
              <a:t>Adapter</a:t>
            </a:r>
            <a:r>
              <a:rPr lang="zh-CN" altLang="en-US" sz="2000"/>
              <a:t>通常在类设计好之后实施，</a:t>
            </a:r>
            <a:r>
              <a:rPr lang="en-US" altLang="zh-CN" sz="2000"/>
              <a:t>Bridge</a:t>
            </a:r>
            <a:r>
              <a:rPr lang="zh-CN" altLang="en-US" sz="2000"/>
              <a:t>则在类设计之前实施。</a:t>
            </a:r>
          </a:p>
          <a:p>
            <a:pPr lvl="1" eaLnBrk="1" hangingPunct="1">
              <a:lnSpc>
                <a:spcPct val="100000"/>
              </a:lnSpc>
            </a:pPr>
            <a:r>
              <a:rPr lang="en-US" altLang="zh-CN" sz="2000"/>
              <a:t>Adapter</a:t>
            </a:r>
            <a:r>
              <a:rPr lang="zh-CN" altLang="en-US" sz="2000"/>
              <a:t>使两个已经存在的接口协同工作，并不定义新的接口，而</a:t>
            </a:r>
            <a:r>
              <a:rPr lang="en-US" altLang="zh-CN" sz="2000"/>
              <a:t>Facade</a:t>
            </a:r>
            <a:r>
              <a:rPr lang="zh-CN" altLang="en-US" sz="2000"/>
              <a:t>则定义了一个新的接口。</a:t>
            </a:r>
          </a:p>
          <a:p>
            <a:pPr lvl="1" eaLnBrk="1" hangingPunct="1">
              <a:lnSpc>
                <a:spcPct val="100000"/>
              </a:lnSpc>
            </a:pPr>
            <a:r>
              <a:rPr lang="en-US" altLang="zh-CN" sz="2000"/>
              <a:t>Composite</a:t>
            </a:r>
            <a:r>
              <a:rPr lang="zh-CN" altLang="en-US" sz="2000"/>
              <a:t>和</a:t>
            </a:r>
            <a:r>
              <a:rPr lang="en-US" altLang="zh-CN" sz="2000"/>
              <a:t>Decorator</a:t>
            </a:r>
            <a:r>
              <a:rPr lang="zh-CN" altLang="en-US" sz="2000"/>
              <a:t>都是基于递归组合来组织可变数目的对象，但</a:t>
            </a:r>
            <a:r>
              <a:rPr lang="en-US" altLang="zh-CN" sz="2000"/>
              <a:t>Composite</a:t>
            </a:r>
            <a:r>
              <a:rPr lang="zh-CN" altLang="en-US" sz="2000"/>
              <a:t>的目的是使多个相关对象能够被当作一个对象来处理，</a:t>
            </a:r>
            <a:r>
              <a:rPr lang="en-US" altLang="zh-CN" sz="2000"/>
              <a:t>Decorator</a:t>
            </a:r>
            <a:r>
              <a:rPr lang="zh-CN" altLang="en-US" sz="2000"/>
              <a:t>的目的则是不需要生成子类即可给对象添加职责。</a:t>
            </a:r>
          </a:p>
          <a:p>
            <a:pPr lvl="1" eaLnBrk="1" hangingPunct="1">
              <a:lnSpc>
                <a:spcPct val="100000"/>
              </a:lnSpc>
            </a:pPr>
            <a:r>
              <a:rPr lang="en-US" altLang="zh-CN" sz="2000"/>
              <a:t>Decorator</a:t>
            </a:r>
            <a:r>
              <a:rPr lang="zh-CN" altLang="en-US" sz="2000"/>
              <a:t>和</a:t>
            </a:r>
            <a:r>
              <a:rPr lang="en-US" altLang="zh-CN" sz="2000"/>
              <a:t>Proxy</a:t>
            </a:r>
            <a:r>
              <a:rPr lang="zh-CN" altLang="en-US" sz="2000"/>
              <a:t>都描述了为对象提供间接引用，但</a:t>
            </a:r>
            <a:r>
              <a:rPr lang="en-US" altLang="zh-CN" sz="2000"/>
              <a:t>Proxy</a:t>
            </a:r>
            <a:r>
              <a:rPr lang="zh-CN" altLang="en-US" sz="2000"/>
              <a:t>不能动态地添加或分离性质，也不是为递归组合而设计的，是由实体完成关键功能，</a:t>
            </a:r>
            <a:r>
              <a:rPr lang="en-US" altLang="zh-CN" sz="2000"/>
              <a:t>Proxy</a:t>
            </a:r>
            <a:r>
              <a:rPr lang="zh-CN" altLang="en-US" sz="2000"/>
              <a:t>控制其访问，而</a:t>
            </a:r>
            <a:r>
              <a:rPr lang="en-US" altLang="zh-CN" sz="2000"/>
              <a:t>Decorator</a:t>
            </a:r>
            <a:r>
              <a:rPr lang="zh-CN" altLang="en-US" sz="2000"/>
              <a:t>则是在组件基本功能之外完成附加的功能。</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5F52CC82-EB47-43F2-998A-8015997A5F62}"/>
              </a:ext>
            </a:extLst>
          </p:cNvPr>
          <p:cNvSpPr>
            <a:spLocks noGrp="1" noChangeArrowheads="1"/>
          </p:cNvSpPr>
          <p:nvPr>
            <p:ph type="title"/>
          </p:nvPr>
        </p:nvSpPr>
        <p:spPr/>
        <p:txBody>
          <a:bodyPr/>
          <a:lstStyle/>
          <a:p>
            <a:pPr eaLnBrk="1" hangingPunct="1">
              <a:defRPr/>
            </a:pPr>
            <a:r>
              <a:rPr lang="zh-CN" altLang="en-US"/>
              <a:t>行为模式</a:t>
            </a:r>
          </a:p>
        </p:txBody>
      </p:sp>
      <p:sp>
        <p:nvSpPr>
          <p:cNvPr id="61443" name="Rectangle 3">
            <a:extLst>
              <a:ext uri="{FF2B5EF4-FFF2-40B4-BE49-F238E27FC236}">
                <a16:creationId xmlns:a16="http://schemas.microsoft.com/office/drawing/2014/main" id="{7CE6D32F-21E5-42D7-B7DF-D291CFE8BBCA}"/>
              </a:ext>
            </a:extLst>
          </p:cNvPr>
          <p:cNvSpPr>
            <a:spLocks noGrp="1" noChangeArrowheads="1"/>
          </p:cNvSpPr>
          <p:nvPr>
            <p:ph type="body" idx="1"/>
          </p:nvPr>
        </p:nvSpPr>
        <p:spPr>
          <a:xfrm>
            <a:off x="900113" y="1700213"/>
            <a:ext cx="7786687" cy="1944687"/>
          </a:xfrm>
        </p:spPr>
        <p:txBody>
          <a:bodyPr/>
          <a:lstStyle/>
          <a:p>
            <a:pPr eaLnBrk="1" hangingPunct="1"/>
            <a:r>
              <a:rPr lang="zh-CN" altLang="en-US"/>
              <a:t>行为模式的目的</a:t>
            </a:r>
          </a:p>
          <a:p>
            <a:pPr lvl="1" eaLnBrk="1" hangingPunct="1"/>
            <a:r>
              <a:rPr lang="zh-CN" altLang="en-US"/>
              <a:t>行为模式涉及到算法和对象间职责的分配。</a:t>
            </a:r>
          </a:p>
          <a:p>
            <a:pPr lvl="1" eaLnBrk="1" hangingPunct="1"/>
            <a:r>
              <a:rPr lang="zh-CN" altLang="en-US"/>
              <a:t>行为模式描述对象或类之间的通信模式，刻划了在运行时难以跟踪的复杂的控制流。</a:t>
            </a:r>
          </a:p>
        </p:txBody>
      </p:sp>
      <p:sp>
        <p:nvSpPr>
          <p:cNvPr id="61444" name="Text Box 4">
            <a:extLst>
              <a:ext uri="{FF2B5EF4-FFF2-40B4-BE49-F238E27FC236}">
                <a16:creationId xmlns:a16="http://schemas.microsoft.com/office/drawing/2014/main" id="{F1702E88-4A1A-4B41-9297-1ADF0B7CDD6B}"/>
              </a:ext>
            </a:extLst>
          </p:cNvPr>
          <p:cNvSpPr txBox="1">
            <a:spLocks noChangeArrowheads="1"/>
          </p:cNvSpPr>
          <p:nvPr/>
        </p:nvSpPr>
        <p:spPr bwMode="auto">
          <a:xfrm>
            <a:off x="1619250" y="4076700"/>
            <a:ext cx="3384550" cy="376238"/>
          </a:xfrm>
          <a:prstGeom prst="rect">
            <a:avLst/>
          </a:prstGeom>
          <a:solidFill>
            <a:schemeClr val="bg1"/>
          </a:solidFill>
          <a:ln w="9525" algn="ctr">
            <a:solidFill>
              <a:schemeClr val="tx1"/>
            </a:solidFill>
            <a:miter lim="800000"/>
            <a:headEnd/>
            <a:tailEnd/>
          </a:ln>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Chain of Responsibility</a:t>
            </a:r>
          </a:p>
        </p:txBody>
      </p:sp>
      <p:sp>
        <p:nvSpPr>
          <p:cNvPr id="61445" name="Text Box 5">
            <a:extLst>
              <a:ext uri="{FF2B5EF4-FFF2-40B4-BE49-F238E27FC236}">
                <a16:creationId xmlns:a16="http://schemas.microsoft.com/office/drawing/2014/main" id="{8222A88A-938C-4988-94AF-4BFB5EC69C2F}"/>
              </a:ext>
            </a:extLst>
          </p:cNvPr>
          <p:cNvSpPr txBox="1">
            <a:spLocks noChangeArrowheads="1"/>
          </p:cNvSpPr>
          <p:nvPr/>
        </p:nvSpPr>
        <p:spPr bwMode="auto">
          <a:xfrm>
            <a:off x="5219700" y="4076700"/>
            <a:ext cx="3316288" cy="376238"/>
          </a:xfrm>
          <a:prstGeom prst="rect">
            <a:avLst/>
          </a:prstGeom>
          <a:solidFill>
            <a:schemeClr val="bg1"/>
          </a:solidFill>
          <a:ln w="9525" algn="ctr">
            <a:solidFill>
              <a:schemeClr val="tx1"/>
            </a:solidFill>
            <a:miter lim="800000"/>
            <a:headEnd/>
            <a:tailEnd/>
          </a:ln>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Observer</a:t>
            </a:r>
          </a:p>
        </p:txBody>
      </p:sp>
      <p:sp>
        <p:nvSpPr>
          <p:cNvPr id="61446" name="Rectangle 6">
            <a:extLst>
              <a:ext uri="{FF2B5EF4-FFF2-40B4-BE49-F238E27FC236}">
                <a16:creationId xmlns:a16="http://schemas.microsoft.com/office/drawing/2014/main" id="{C006AC55-9FE3-4817-A023-9E3FB98996EC}"/>
              </a:ext>
            </a:extLst>
          </p:cNvPr>
          <p:cNvSpPr>
            <a:spLocks noChangeArrowheads="1"/>
          </p:cNvSpPr>
          <p:nvPr/>
        </p:nvSpPr>
        <p:spPr bwMode="auto">
          <a:xfrm>
            <a:off x="1619250" y="4508500"/>
            <a:ext cx="3384550" cy="3762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Command</a:t>
            </a:r>
          </a:p>
        </p:txBody>
      </p:sp>
      <p:sp>
        <p:nvSpPr>
          <p:cNvPr id="61447" name="Rectangle 7">
            <a:extLst>
              <a:ext uri="{FF2B5EF4-FFF2-40B4-BE49-F238E27FC236}">
                <a16:creationId xmlns:a16="http://schemas.microsoft.com/office/drawing/2014/main" id="{42252D88-48D0-416A-9892-23715744B7DF}"/>
              </a:ext>
            </a:extLst>
          </p:cNvPr>
          <p:cNvSpPr>
            <a:spLocks noChangeArrowheads="1"/>
          </p:cNvSpPr>
          <p:nvPr/>
        </p:nvSpPr>
        <p:spPr bwMode="auto">
          <a:xfrm>
            <a:off x="1619250" y="4940300"/>
            <a:ext cx="3384550" cy="3762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Interpreter</a:t>
            </a:r>
          </a:p>
        </p:txBody>
      </p:sp>
      <p:sp>
        <p:nvSpPr>
          <p:cNvPr id="61448" name="Rectangle 8">
            <a:extLst>
              <a:ext uri="{FF2B5EF4-FFF2-40B4-BE49-F238E27FC236}">
                <a16:creationId xmlns:a16="http://schemas.microsoft.com/office/drawing/2014/main" id="{CF27D1A7-19ED-4C8A-B467-DF935A5DB18D}"/>
              </a:ext>
            </a:extLst>
          </p:cNvPr>
          <p:cNvSpPr>
            <a:spLocks noChangeArrowheads="1"/>
          </p:cNvSpPr>
          <p:nvPr/>
        </p:nvSpPr>
        <p:spPr bwMode="auto">
          <a:xfrm>
            <a:off x="1619250" y="5372100"/>
            <a:ext cx="3384550" cy="3762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Iterator</a:t>
            </a:r>
          </a:p>
        </p:txBody>
      </p:sp>
      <p:sp>
        <p:nvSpPr>
          <p:cNvPr id="61449" name="Rectangle 9">
            <a:extLst>
              <a:ext uri="{FF2B5EF4-FFF2-40B4-BE49-F238E27FC236}">
                <a16:creationId xmlns:a16="http://schemas.microsoft.com/office/drawing/2014/main" id="{0498CD87-7B8A-4B3E-BB9C-0E790EA66BB6}"/>
              </a:ext>
            </a:extLst>
          </p:cNvPr>
          <p:cNvSpPr>
            <a:spLocks noChangeArrowheads="1"/>
          </p:cNvSpPr>
          <p:nvPr/>
        </p:nvSpPr>
        <p:spPr bwMode="auto">
          <a:xfrm>
            <a:off x="1619250" y="5803900"/>
            <a:ext cx="3384550" cy="3762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Mediator</a:t>
            </a:r>
          </a:p>
        </p:txBody>
      </p:sp>
      <p:sp>
        <p:nvSpPr>
          <p:cNvPr id="61450" name="Rectangle 10">
            <a:extLst>
              <a:ext uri="{FF2B5EF4-FFF2-40B4-BE49-F238E27FC236}">
                <a16:creationId xmlns:a16="http://schemas.microsoft.com/office/drawing/2014/main" id="{B111DE19-094F-41AE-A2E0-08617350A242}"/>
              </a:ext>
            </a:extLst>
          </p:cNvPr>
          <p:cNvSpPr>
            <a:spLocks noChangeArrowheads="1"/>
          </p:cNvSpPr>
          <p:nvPr/>
        </p:nvSpPr>
        <p:spPr bwMode="auto">
          <a:xfrm>
            <a:off x="1619250" y="6235700"/>
            <a:ext cx="3384550" cy="3762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Memento</a:t>
            </a:r>
          </a:p>
        </p:txBody>
      </p:sp>
      <p:sp>
        <p:nvSpPr>
          <p:cNvPr id="61451" name="Rectangle 11">
            <a:extLst>
              <a:ext uri="{FF2B5EF4-FFF2-40B4-BE49-F238E27FC236}">
                <a16:creationId xmlns:a16="http://schemas.microsoft.com/office/drawing/2014/main" id="{CC874476-FE79-4387-B187-1A67CAFDFAB7}"/>
              </a:ext>
            </a:extLst>
          </p:cNvPr>
          <p:cNvSpPr>
            <a:spLocks noChangeArrowheads="1"/>
          </p:cNvSpPr>
          <p:nvPr/>
        </p:nvSpPr>
        <p:spPr bwMode="auto">
          <a:xfrm>
            <a:off x="5219700" y="4508500"/>
            <a:ext cx="3311525" cy="3762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State</a:t>
            </a:r>
          </a:p>
        </p:txBody>
      </p:sp>
      <p:sp>
        <p:nvSpPr>
          <p:cNvPr id="61452" name="Rectangle 12">
            <a:extLst>
              <a:ext uri="{FF2B5EF4-FFF2-40B4-BE49-F238E27FC236}">
                <a16:creationId xmlns:a16="http://schemas.microsoft.com/office/drawing/2014/main" id="{8F22785E-19D2-48E8-82EF-61F737AD3DDE}"/>
              </a:ext>
            </a:extLst>
          </p:cNvPr>
          <p:cNvSpPr>
            <a:spLocks noChangeArrowheads="1"/>
          </p:cNvSpPr>
          <p:nvPr/>
        </p:nvSpPr>
        <p:spPr bwMode="auto">
          <a:xfrm>
            <a:off x="5219700" y="4940300"/>
            <a:ext cx="3311525" cy="3762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Strategy</a:t>
            </a:r>
          </a:p>
        </p:txBody>
      </p:sp>
      <p:sp>
        <p:nvSpPr>
          <p:cNvPr id="61453" name="Rectangle 13">
            <a:extLst>
              <a:ext uri="{FF2B5EF4-FFF2-40B4-BE49-F238E27FC236}">
                <a16:creationId xmlns:a16="http://schemas.microsoft.com/office/drawing/2014/main" id="{E187F951-FFD8-4695-A6EF-21512D03FC20}"/>
              </a:ext>
            </a:extLst>
          </p:cNvPr>
          <p:cNvSpPr>
            <a:spLocks noChangeArrowheads="1"/>
          </p:cNvSpPr>
          <p:nvPr/>
        </p:nvSpPr>
        <p:spPr bwMode="auto">
          <a:xfrm>
            <a:off x="5219700" y="5372100"/>
            <a:ext cx="3311525" cy="3762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Template Method</a:t>
            </a:r>
          </a:p>
        </p:txBody>
      </p:sp>
      <p:sp>
        <p:nvSpPr>
          <p:cNvPr id="61454" name="Rectangle 14">
            <a:extLst>
              <a:ext uri="{FF2B5EF4-FFF2-40B4-BE49-F238E27FC236}">
                <a16:creationId xmlns:a16="http://schemas.microsoft.com/office/drawing/2014/main" id="{307246AE-4EF7-4E0A-9FE9-9C7C08940649}"/>
              </a:ext>
            </a:extLst>
          </p:cNvPr>
          <p:cNvSpPr>
            <a:spLocks noChangeArrowheads="1"/>
          </p:cNvSpPr>
          <p:nvPr/>
        </p:nvSpPr>
        <p:spPr bwMode="auto">
          <a:xfrm>
            <a:off x="5219700" y="5803900"/>
            <a:ext cx="3311525" cy="3762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Visitor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55179F0-03B8-4836-9FC0-47B97C26E50F}"/>
              </a:ext>
            </a:extLst>
          </p:cNvPr>
          <p:cNvSpPr>
            <a:spLocks noGrp="1" noChangeArrowheads="1"/>
          </p:cNvSpPr>
          <p:nvPr>
            <p:ph type="title"/>
          </p:nvPr>
        </p:nvSpPr>
        <p:spPr/>
        <p:txBody>
          <a:bodyPr/>
          <a:lstStyle/>
          <a:p>
            <a:pPr eaLnBrk="1" hangingPunct="1">
              <a:defRPr/>
            </a:pPr>
            <a:r>
              <a:rPr lang="zh-CN" altLang="en-US"/>
              <a:t>行为模式</a:t>
            </a:r>
          </a:p>
        </p:txBody>
      </p:sp>
      <p:sp>
        <p:nvSpPr>
          <p:cNvPr id="62467" name="Rectangle 3">
            <a:extLst>
              <a:ext uri="{FF2B5EF4-FFF2-40B4-BE49-F238E27FC236}">
                <a16:creationId xmlns:a16="http://schemas.microsoft.com/office/drawing/2014/main" id="{16D999CC-2E40-419A-80EF-6EBC4BD34594}"/>
              </a:ext>
            </a:extLst>
          </p:cNvPr>
          <p:cNvSpPr>
            <a:spLocks noGrp="1" noChangeArrowheads="1"/>
          </p:cNvSpPr>
          <p:nvPr>
            <p:ph type="body" idx="1"/>
          </p:nvPr>
        </p:nvSpPr>
        <p:spPr/>
        <p:txBody>
          <a:bodyPr/>
          <a:lstStyle/>
          <a:p>
            <a:pPr eaLnBrk="1" hangingPunct="1">
              <a:lnSpc>
                <a:spcPct val="110000"/>
              </a:lnSpc>
            </a:pPr>
            <a:r>
              <a:rPr lang="en-US" altLang="zh-CN"/>
              <a:t>Chain of Responsibility</a:t>
            </a:r>
            <a:r>
              <a:rPr lang="zh-CN" altLang="en-US"/>
              <a:t>（响应链）</a:t>
            </a:r>
          </a:p>
          <a:p>
            <a:pPr lvl="1" eaLnBrk="1" hangingPunct="1">
              <a:lnSpc>
                <a:spcPct val="110000"/>
              </a:lnSpc>
            </a:pPr>
            <a:r>
              <a:rPr lang="zh-CN" altLang="en-US"/>
              <a:t>对象行为模式</a:t>
            </a:r>
          </a:p>
          <a:p>
            <a:pPr lvl="1" eaLnBrk="1" hangingPunct="1">
              <a:lnSpc>
                <a:spcPct val="110000"/>
              </a:lnSpc>
            </a:pPr>
            <a:r>
              <a:rPr lang="zh-CN" altLang="en-US"/>
              <a:t>意图</a:t>
            </a:r>
          </a:p>
          <a:p>
            <a:pPr lvl="2" eaLnBrk="1" hangingPunct="1">
              <a:lnSpc>
                <a:spcPct val="110000"/>
              </a:lnSpc>
            </a:pPr>
            <a:r>
              <a:rPr lang="zh-CN" altLang="en-US"/>
              <a:t>使多个对象都有机会处理请求，从而避免请求的发送者和接收者之间的耦合关系。将这些对象连成一条链，并沿着这条链传递该请求，直到有一个对象处理它为止。</a:t>
            </a:r>
          </a:p>
          <a:p>
            <a:pPr lvl="1" eaLnBrk="1" hangingPunct="1">
              <a:lnSpc>
                <a:spcPct val="110000"/>
              </a:lnSpc>
            </a:pPr>
            <a:r>
              <a:rPr lang="zh-CN" altLang="en-US"/>
              <a:t>适用性</a:t>
            </a:r>
          </a:p>
          <a:p>
            <a:pPr lvl="2" eaLnBrk="1" hangingPunct="1">
              <a:lnSpc>
                <a:spcPct val="110000"/>
              </a:lnSpc>
            </a:pPr>
            <a:r>
              <a:rPr lang="zh-CN" altLang="en-US"/>
              <a:t>有多个对象可以处理一个请求，哪个对象处理该请求在运行时刻自动确定。 </a:t>
            </a:r>
          </a:p>
          <a:p>
            <a:pPr lvl="2" eaLnBrk="1" hangingPunct="1">
              <a:lnSpc>
                <a:spcPct val="110000"/>
              </a:lnSpc>
            </a:pPr>
            <a:r>
              <a:rPr lang="zh-CN" altLang="en-US"/>
              <a:t>在不明确指定接收者的情况下，向多个对象中的一个提交一个请求。 </a:t>
            </a:r>
          </a:p>
          <a:p>
            <a:pPr lvl="2" eaLnBrk="1" hangingPunct="1">
              <a:lnSpc>
                <a:spcPct val="110000"/>
              </a:lnSpc>
            </a:pPr>
            <a:r>
              <a:rPr lang="zh-CN" altLang="en-US"/>
              <a:t>可处理一个请求的对象集合应被动态指定。</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a:extLst>
              <a:ext uri="{FF2B5EF4-FFF2-40B4-BE49-F238E27FC236}">
                <a16:creationId xmlns:a16="http://schemas.microsoft.com/office/drawing/2014/main" id="{7616A5C6-5B78-4028-9687-574F0CAA5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692150"/>
            <a:ext cx="47244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195" name="Text Box 5">
            <a:extLst>
              <a:ext uri="{FF2B5EF4-FFF2-40B4-BE49-F238E27FC236}">
                <a16:creationId xmlns:a16="http://schemas.microsoft.com/office/drawing/2014/main" id="{823603F1-942A-4E49-BAFF-7E6BBE2960C4}"/>
              </a:ext>
            </a:extLst>
          </p:cNvPr>
          <p:cNvSpPr txBox="1">
            <a:spLocks noChangeArrowheads="1"/>
          </p:cNvSpPr>
          <p:nvPr/>
        </p:nvSpPr>
        <p:spPr bwMode="auto">
          <a:xfrm>
            <a:off x="3779838" y="6165850"/>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设计模式之间的关系</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2E783E65-7816-413D-B4AB-A583AB0C2B98}"/>
              </a:ext>
            </a:extLst>
          </p:cNvPr>
          <p:cNvSpPr>
            <a:spLocks noGrp="1" noChangeArrowheads="1"/>
          </p:cNvSpPr>
          <p:nvPr>
            <p:ph type="title"/>
          </p:nvPr>
        </p:nvSpPr>
        <p:spPr/>
        <p:txBody>
          <a:bodyPr/>
          <a:lstStyle/>
          <a:p>
            <a:pPr eaLnBrk="1" hangingPunct="1">
              <a:defRPr/>
            </a:pPr>
            <a:r>
              <a:rPr lang="zh-CN" altLang="en-US"/>
              <a:t>行为模式</a:t>
            </a:r>
          </a:p>
        </p:txBody>
      </p:sp>
      <p:sp>
        <p:nvSpPr>
          <p:cNvPr id="63491" name="Rectangle 3">
            <a:extLst>
              <a:ext uri="{FF2B5EF4-FFF2-40B4-BE49-F238E27FC236}">
                <a16:creationId xmlns:a16="http://schemas.microsoft.com/office/drawing/2014/main" id="{032321F8-9044-40E6-8715-0858D0889575}"/>
              </a:ext>
            </a:extLst>
          </p:cNvPr>
          <p:cNvSpPr>
            <a:spLocks noGrp="1" noChangeArrowheads="1"/>
          </p:cNvSpPr>
          <p:nvPr>
            <p:ph type="body" idx="1"/>
          </p:nvPr>
        </p:nvSpPr>
        <p:spPr/>
        <p:txBody>
          <a:bodyPr/>
          <a:lstStyle/>
          <a:p>
            <a:pPr eaLnBrk="1" hangingPunct="1"/>
            <a:r>
              <a:rPr lang="en-US" altLang="zh-CN"/>
              <a:t>Chain of Responsibility</a:t>
            </a:r>
            <a:r>
              <a:rPr lang="zh-CN" altLang="en-US"/>
              <a:t>（响应链）</a:t>
            </a:r>
          </a:p>
        </p:txBody>
      </p:sp>
      <p:pic>
        <p:nvPicPr>
          <p:cNvPr id="63492" name="Picture 4">
            <a:extLst>
              <a:ext uri="{FF2B5EF4-FFF2-40B4-BE49-F238E27FC236}">
                <a16:creationId xmlns:a16="http://schemas.microsoft.com/office/drawing/2014/main" id="{4471FD2D-6BD5-401D-BC08-2B272FFCA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924175"/>
            <a:ext cx="6842125"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C21A2A9B-161B-4A2D-AAD9-BFBF4DEB9B86}"/>
              </a:ext>
            </a:extLst>
          </p:cNvPr>
          <p:cNvSpPr>
            <a:spLocks noGrp="1" noChangeArrowheads="1"/>
          </p:cNvSpPr>
          <p:nvPr>
            <p:ph type="title"/>
          </p:nvPr>
        </p:nvSpPr>
        <p:spPr/>
        <p:txBody>
          <a:bodyPr/>
          <a:lstStyle/>
          <a:p>
            <a:pPr eaLnBrk="1" hangingPunct="1">
              <a:defRPr/>
            </a:pPr>
            <a:r>
              <a:rPr lang="zh-CN" altLang="en-US"/>
              <a:t>行为模式</a:t>
            </a:r>
          </a:p>
        </p:txBody>
      </p:sp>
      <p:sp>
        <p:nvSpPr>
          <p:cNvPr id="64515" name="Rectangle 3">
            <a:extLst>
              <a:ext uri="{FF2B5EF4-FFF2-40B4-BE49-F238E27FC236}">
                <a16:creationId xmlns:a16="http://schemas.microsoft.com/office/drawing/2014/main" id="{11917519-DB41-4FE2-9476-D0E023C23DD9}"/>
              </a:ext>
            </a:extLst>
          </p:cNvPr>
          <p:cNvSpPr>
            <a:spLocks noGrp="1" noChangeArrowheads="1"/>
          </p:cNvSpPr>
          <p:nvPr>
            <p:ph type="body" idx="1"/>
          </p:nvPr>
        </p:nvSpPr>
        <p:spPr/>
        <p:txBody>
          <a:bodyPr/>
          <a:lstStyle/>
          <a:p>
            <a:pPr eaLnBrk="1" hangingPunct="1"/>
            <a:r>
              <a:rPr lang="en-US" altLang="zh-CN"/>
              <a:t>Chain of Reponsibility</a:t>
            </a:r>
            <a:r>
              <a:rPr lang="zh-CN" altLang="en-US"/>
              <a:t>（响应链）</a:t>
            </a:r>
          </a:p>
        </p:txBody>
      </p:sp>
      <p:pic>
        <p:nvPicPr>
          <p:cNvPr id="64516" name="Picture 5">
            <a:extLst>
              <a:ext uri="{FF2B5EF4-FFF2-40B4-BE49-F238E27FC236}">
                <a16:creationId xmlns:a16="http://schemas.microsoft.com/office/drawing/2014/main" id="{54B0AE10-91D3-4CDC-8DD6-68D313790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781300"/>
            <a:ext cx="5543550" cy="2247900"/>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47460" name="Picture 4">
            <a:extLst>
              <a:ext uri="{FF2B5EF4-FFF2-40B4-BE49-F238E27FC236}">
                <a16:creationId xmlns:a16="http://schemas.microsoft.com/office/drawing/2014/main" id="{F6B256D3-5A5F-4336-85EE-7AE7EBF30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3573463"/>
            <a:ext cx="5419725" cy="2686050"/>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7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A1268D87-BA9E-4FB3-AAEA-352561F1C74C}"/>
              </a:ext>
            </a:extLst>
          </p:cNvPr>
          <p:cNvSpPr>
            <a:spLocks noGrp="1" noChangeArrowheads="1"/>
          </p:cNvSpPr>
          <p:nvPr>
            <p:ph type="title"/>
          </p:nvPr>
        </p:nvSpPr>
        <p:spPr/>
        <p:txBody>
          <a:bodyPr/>
          <a:lstStyle/>
          <a:p>
            <a:pPr eaLnBrk="1" hangingPunct="1">
              <a:defRPr/>
            </a:pPr>
            <a:r>
              <a:rPr lang="zh-CN" altLang="en-US"/>
              <a:t>行为模式</a:t>
            </a:r>
          </a:p>
        </p:txBody>
      </p:sp>
      <p:sp>
        <p:nvSpPr>
          <p:cNvPr id="65539" name="Rectangle 3">
            <a:extLst>
              <a:ext uri="{FF2B5EF4-FFF2-40B4-BE49-F238E27FC236}">
                <a16:creationId xmlns:a16="http://schemas.microsoft.com/office/drawing/2014/main" id="{A610E44B-F4BE-4156-8D9A-C70FD57023AC}"/>
              </a:ext>
            </a:extLst>
          </p:cNvPr>
          <p:cNvSpPr>
            <a:spLocks noGrp="1" noChangeArrowheads="1"/>
          </p:cNvSpPr>
          <p:nvPr>
            <p:ph type="body" idx="1"/>
          </p:nvPr>
        </p:nvSpPr>
        <p:spPr/>
        <p:txBody>
          <a:bodyPr/>
          <a:lstStyle/>
          <a:p>
            <a:pPr eaLnBrk="1" hangingPunct="1"/>
            <a:r>
              <a:rPr lang="en-US" altLang="zh-CN"/>
              <a:t>Chain of Reponsibility</a:t>
            </a:r>
            <a:r>
              <a:rPr lang="zh-CN" altLang="en-US"/>
              <a:t>（响应链）</a:t>
            </a:r>
          </a:p>
          <a:p>
            <a:pPr lvl="1" eaLnBrk="1" hangingPunct="1"/>
            <a:r>
              <a:rPr lang="zh-CN" altLang="en-US"/>
              <a:t>效果</a:t>
            </a:r>
          </a:p>
          <a:p>
            <a:pPr lvl="2" eaLnBrk="1" hangingPunct="1"/>
            <a:r>
              <a:rPr lang="zh-CN" altLang="en-US" sz="2400"/>
              <a:t>降低了对象间的耦合度。</a:t>
            </a:r>
          </a:p>
          <a:p>
            <a:pPr lvl="2" eaLnBrk="1" hangingPunct="1"/>
            <a:r>
              <a:rPr lang="zh-CN" altLang="en-US" sz="2400"/>
              <a:t>增强了给对象分配响应（职责）的灵活性。</a:t>
            </a:r>
          </a:p>
          <a:p>
            <a:pPr lvl="2" eaLnBrk="1" hangingPunct="1"/>
            <a:r>
              <a:rPr lang="zh-CN" altLang="en-US" sz="2400"/>
              <a:t>不保证请求被响应。</a:t>
            </a:r>
          </a:p>
          <a:p>
            <a:pPr lvl="1" eaLnBrk="1" hangingPunct="1"/>
            <a:r>
              <a:rPr lang="zh-CN" altLang="en-US"/>
              <a:t>实现</a:t>
            </a:r>
          </a:p>
          <a:p>
            <a:pPr lvl="2" eaLnBrk="1" hangingPunct="1"/>
            <a:r>
              <a:rPr lang="zh-CN" altLang="en-US" sz="2400"/>
              <a:t>后续链的实现</a:t>
            </a:r>
          </a:p>
          <a:p>
            <a:pPr lvl="2" eaLnBrk="1" hangingPunct="1"/>
            <a:r>
              <a:rPr lang="zh-CN" altLang="en-US" sz="2400"/>
              <a:t>请求的表示：硬编码方式或请求码方式</a:t>
            </a:r>
          </a:p>
          <a:p>
            <a:pPr lvl="1" eaLnBrk="1" hangingPunct="1"/>
            <a:endParaRPr lang="en-US" altLang="zh-CN" sz="2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41501A9-3031-4263-B497-BA5C07DBAFF2}"/>
              </a:ext>
            </a:extLst>
          </p:cNvPr>
          <p:cNvSpPr>
            <a:spLocks noGrp="1" noChangeArrowheads="1"/>
          </p:cNvSpPr>
          <p:nvPr>
            <p:ph type="title"/>
          </p:nvPr>
        </p:nvSpPr>
        <p:spPr/>
        <p:txBody>
          <a:bodyPr/>
          <a:lstStyle/>
          <a:p>
            <a:pPr eaLnBrk="1" hangingPunct="1">
              <a:defRPr/>
            </a:pPr>
            <a:r>
              <a:rPr lang="zh-CN" altLang="en-US"/>
              <a:t>行为模式</a:t>
            </a:r>
          </a:p>
        </p:txBody>
      </p:sp>
      <p:sp>
        <p:nvSpPr>
          <p:cNvPr id="66563" name="Rectangle 3">
            <a:extLst>
              <a:ext uri="{FF2B5EF4-FFF2-40B4-BE49-F238E27FC236}">
                <a16:creationId xmlns:a16="http://schemas.microsoft.com/office/drawing/2014/main" id="{E8AB3C6F-F3A9-40B9-B672-6318BB934542}"/>
              </a:ext>
            </a:extLst>
          </p:cNvPr>
          <p:cNvSpPr>
            <a:spLocks noGrp="1" noChangeArrowheads="1"/>
          </p:cNvSpPr>
          <p:nvPr>
            <p:ph type="body" idx="1"/>
          </p:nvPr>
        </p:nvSpPr>
        <p:spPr/>
        <p:txBody>
          <a:bodyPr/>
          <a:lstStyle/>
          <a:p>
            <a:pPr eaLnBrk="1" hangingPunct="1"/>
            <a:r>
              <a:rPr lang="en-US" altLang="zh-CN" sz="2400"/>
              <a:t>Command</a:t>
            </a:r>
            <a:r>
              <a:rPr lang="zh-CN" altLang="en-US" sz="2400"/>
              <a:t>（命令）</a:t>
            </a:r>
          </a:p>
          <a:p>
            <a:pPr lvl="1" eaLnBrk="1" hangingPunct="1"/>
            <a:r>
              <a:rPr lang="zh-CN" altLang="en-US" sz="2000"/>
              <a:t>对象行为模式</a:t>
            </a:r>
          </a:p>
          <a:p>
            <a:pPr lvl="1" eaLnBrk="1" hangingPunct="1"/>
            <a:r>
              <a:rPr lang="zh-CN" altLang="en-US" sz="2000"/>
              <a:t>意图</a:t>
            </a:r>
          </a:p>
          <a:p>
            <a:pPr lvl="2" eaLnBrk="1" hangingPunct="1"/>
            <a:r>
              <a:rPr lang="zh-CN" altLang="en-US" sz="1800"/>
              <a:t>将一个请求封装为一个对象，从而使你可用不同的请求对客户进行参数化；</a:t>
            </a:r>
            <a:br>
              <a:rPr lang="zh-CN" altLang="en-US" sz="1800"/>
            </a:br>
            <a:r>
              <a:rPr lang="zh-CN" altLang="en-US" sz="1800"/>
              <a:t>对请求排队或记录请求日志，以及支持可撤消的操作。</a:t>
            </a:r>
          </a:p>
          <a:p>
            <a:pPr lvl="1" eaLnBrk="1" hangingPunct="1"/>
            <a:r>
              <a:rPr lang="zh-CN" altLang="en-US" sz="2000"/>
              <a:t>适用性</a:t>
            </a:r>
          </a:p>
          <a:p>
            <a:pPr lvl="2" eaLnBrk="1" hangingPunct="1"/>
            <a:r>
              <a:rPr lang="zh-CN" altLang="en-US" sz="1800"/>
              <a:t>抽象出待执行的动作以参数化某对象。</a:t>
            </a:r>
            <a:r>
              <a:rPr lang="en-US" altLang="zh-CN" sz="1800"/>
              <a:t>Command</a:t>
            </a:r>
            <a:r>
              <a:rPr lang="zh-CN" altLang="en-US" sz="1800"/>
              <a:t>模式是回调机制的一个面向对象的替代品。</a:t>
            </a:r>
          </a:p>
          <a:p>
            <a:pPr lvl="2" eaLnBrk="1" hangingPunct="1"/>
            <a:r>
              <a:rPr lang="zh-CN" altLang="en-US" sz="1800"/>
              <a:t>在不同的时刻指定、排列和执行请求。</a:t>
            </a:r>
          </a:p>
          <a:p>
            <a:pPr lvl="2" eaLnBrk="1" hangingPunct="1"/>
            <a:r>
              <a:rPr lang="zh-CN" altLang="en-US" sz="1800"/>
              <a:t>支持取消操作。</a:t>
            </a:r>
          </a:p>
          <a:p>
            <a:pPr lvl="2" eaLnBrk="1" hangingPunct="1"/>
            <a:r>
              <a:rPr lang="zh-CN" altLang="en-US" sz="1800"/>
              <a:t>支持修改日志，这样当系统崩溃时，这些修改可以被重做一遍。</a:t>
            </a:r>
          </a:p>
          <a:p>
            <a:pPr lvl="2" eaLnBrk="1" hangingPunct="1"/>
            <a:r>
              <a:rPr lang="zh-CN" altLang="en-US" sz="1800"/>
              <a:t>用构建在原语操作上的高层操作构造一个系统。</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BBDB4A7-BD71-4E92-89EE-FAE9D9EF578F}"/>
              </a:ext>
            </a:extLst>
          </p:cNvPr>
          <p:cNvSpPr>
            <a:spLocks noGrp="1" noChangeArrowheads="1"/>
          </p:cNvSpPr>
          <p:nvPr>
            <p:ph type="title"/>
          </p:nvPr>
        </p:nvSpPr>
        <p:spPr/>
        <p:txBody>
          <a:bodyPr/>
          <a:lstStyle/>
          <a:p>
            <a:pPr eaLnBrk="1" hangingPunct="1">
              <a:defRPr/>
            </a:pPr>
            <a:r>
              <a:rPr lang="zh-CN" altLang="en-US"/>
              <a:t>行为模式</a:t>
            </a:r>
          </a:p>
        </p:txBody>
      </p:sp>
      <p:sp>
        <p:nvSpPr>
          <p:cNvPr id="67587" name="Rectangle 3">
            <a:extLst>
              <a:ext uri="{FF2B5EF4-FFF2-40B4-BE49-F238E27FC236}">
                <a16:creationId xmlns:a16="http://schemas.microsoft.com/office/drawing/2014/main" id="{F10FD927-8B73-46C1-A214-0EFFD8D00EF0}"/>
              </a:ext>
            </a:extLst>
          </p:cNvPr>
          <p:cNvSpPr>
            <a:spLocks noGrp="1" noChangeArrowheads="1"/>
          </p:cNvSpPr>
          <p:nvPr>
            <p:ph type="body" idx="1"/>
          </p:nvPr>
        </p:nvSpPr>
        <p:spPr/>
        <p:txBody>
          <a:bodyPr/>
          <a:lstStyle/>
          <a:p>
            <a:pPr eaLnBrk="1" hangingPunct="1"/>
            <a:r>
              <a:rPr lang="en-US" altLang="zh-CN"/>
              <a:t>Command</a:t>
            </a:r>
            <a:r>
              <a:rPr lang="zh-CN" altLang="en-US"/>
              <a:t>（命令）</a:t>
            </a:r>
          </a:p>
        </p:txBody>
      </p:sp>
      <p:pic>
        <p:nvPicPr>
          <p:cNvPr id="67588" name="Picture 4">
            <a:extLst>
              <a:ext uri="{FF2B5EF4-FFF2-40B4-BE49-F238E27FC236}">
                <a16:creationId xmlns:a16="http://schemas.microsoft.com/office/drawing/2014/main" id="{D9313972-C71F-40E2-B912-11968F043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357563"/>
            <a:ext cx="76327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6501" name="Picture 5">
            <a:extLst>
              <a:ext uri="{FF2B5EF4-FFF2-40B4-BE49-F238E27FC236}">
                <a16:creationId xmlns:a16="http://schemas.microsoft.com/office/drawing/2014/main" id="{57D28025-48EA-4EF2-A1A2-671BB4EB9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852738"/>
            <a:ext cx="6265863" cy="317817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2B2EE664-09DB-44C8-8C80-9E842CE39480}"/>
              </a:ext>
            </a:extLst>
          </p:cNvPr>
          <p:cNvSpPr>
            <a:spLocks noGrp="1" noChangeArrowheads="1"/>
          </p:cNvSpPr>
          <p:nvPr>
            <p:ph type="title"/>
          </p:nvPr>
        </p:nvSpPr>
        <p:spPr/>
        <p:txBody>
          <a:bodyPr/>
          <a:lstStyle/>
          <a:p>
            <a:pPr eaLnBrk="1" hangingPunct="1">
              <a:defRPr/>
            </a:pPr>
            <a:r>
              <a:rPr lang="zh-CN" altLang="en-US"/>
              <a:t>行为模式</a:t>
            </a:r>
          </a:p>
        </p:txBody>
      </p:sp>
      <p:sp>
        <p:nvSpPr>
          <p:cNvPr id="68611" name="Rectangle 3">
            <a:extLst>
              <a:ext uri="{FF2B5EF4-FFF2-40B4-BE49-F238E27FC236}">
                <a16:creationId xmlns:a16="http://schemas.microsoft.com/office/drawing/2014/main" id="{A07E34D4-874B-47E7-98B7-6F167D5AAD0D}"/>
              </a:ext>
            </a:extLst>
          </p:cNvPr>
          <p:cNvSpPr>
            <a:spLocks noGrp="1" noChangeArrowheads="1"/>
          </p:cNvSpPr>
          <p:nvPr>
            <p:ph type="body" idx="1"/>
          </p:nvPr>
        </p:nvSpPr>
        <p:spPr/>
        <p:txBody>
          <a:bodyPr/>
          <a:lstStyle/>
          <a:p>
            <a:pPr eaLnBrk="1" hangingPunct="1"/>
            <a:r>
              <a:rPr lang="en-US" altLang="zh-CN"/>
              <a:t>Command</a:t>
            </a:r>
            <a:r>
              <a:rPr lang="zh-CN" altLang="en-US"/>
              <a:t>（行为）</a:t>
            </a:r>
          </a:p>
        </p:txBody>
      </p:sp>
      <p:pic>
        <p:nvPicPr>
          <p:cNvPr id="68612" name="Picture 4">
            <a:extLst>
              <a:ext uri="{FF2B5EF4-FFF2-40B4-BE49-F238E27FC236}">
                <a16:creationId xmlns:a16="http://schemas.microsoft.com/office/drawing/2014/main" id="{4B108821-200A-4554-BB4D-90B7FF54F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565400"/>
            <a:ext cx="6192838" cy="1924050"/>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49509" name="Picture 5">
            <a:extLst>
              <a:ext uri="{FF2B5EF4-FFF2-40B4-BE49-F238E27FC236}">
                <a16:creationId xmlns:a16="http://schemas.microsoft.com/office/drawing/2014/main" id="{513A032C-B84E-4CD6-A93A-B5EA05228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429000"/>
            <a:ext cx="5629275" cy="1885950"/>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49510" name="Picture 6">
            <a:extLst>
              <a:ext uri="{FF2B5EF4-FFF2-40B4-BE49-F238E27FC236}">
                <a16:creationId xmlns:a16="http://schemas.microsoft.com/office/drawing/2014/main" id="{173F535F-AECD-4FEB-B861-F290CFE97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141663"/>
            <a:ext cx="5667375" cy="294322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49511" name="Picture 7">
            <a:extLst>
              <a:ext uri="{FF2B5EF4-FFF2-40B4-BE49-F238E27FC236}">
                <a16:creationId xmlns:a16="http://schemas.microsoft.com/office/drawing/2014/main" id="{298B02E0-76C3-46A0-8A0C-BAD78CF05C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3500438"/>
            <a:ext cx="4314825" cy="2743200"/>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09"/>
                                        </p:tgtEl>
                                        <p:attrNameLst>
                                          <p:attrName>style.visibility</p:attrName>
                                        </p:attrNameLst>
                                      </p:cBhvr>
                                      <p:to>
                                        <p:strVal val="visible"/>
                                      </p:to>
                                    </p:set>
                                  </p:childTnLst>
                                  <p:subTnLst>
                                    <p:set>
                                      <p:cBhvr override="childStyle">
                                        <p:cTn dur="1" fill="hold" display="0" masterRel="nextClick" afterEffect="1"/>
                                        <p:tgtEl>
                                          <p:spTgt spid="14950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9510"/>
                                        </p:tgtEl>
                                        <p:attrNameLst>
                                          <p:attrName>style.visibility</p:attrName>
                                        </p:attrNameLst>
                                      </p:cBhvr>
                                      <p:to>
                                        <p:strVal val="visible"/>
                                      </p:to>
                                    </p:set>
                                  </p:childTnLst>
                                  <p:subTnLst>
                                    <p:set>
                                      <p:cBhvr override="childStyle">
                                        <p:cTn dur="1" fill="hold" display="0" masterRel="nextClick" afterEffect="1"/>
                                        <p:tgtEl>
                                          <p:spTgt spid="149510"/>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9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C5A47D6D-EF71-4D34-937D-60C3CB670AEF}"/>
              </a:ext>
            </a:extLst>
          </p:cNvPr>
          <p:cNvSpPr>
            <a:spLocks noGrp="1" noChangeArrowheads="1"/>
          </p:cNvSpPr>
          <p:nvPr>
            <p:ph type="title"/>
          </p:nvPr>
        </p:nvSpPr>
        <p:spPr/>
        <p:txBody>
          <a:bodyPr/>
          <a:lstStyle/>
          <a:p>
            <a:pPr eaLnBrk="1" hangingPunct="1">
              <a:defRPr/>
            </a:pPr>
            <a:r>
              <a:rPr lang="zh-CN" altLang="en-US"/>
              <a:t>行为模式</a:t>
            </a:r>
          </a:p>
        </p:txBody>
      </p:sp>
      <p:sp>
        <p:nvSpPr>
          <p:cNvPr id="69635" name="Rectangle 3">
            <a:extLst>
              <a:ext uri="{FF2B5EF4-FFF2-40B4-BE49-F238E27FC236}">
                <a16:creationId xmlns:a16="http://schemas.microsoft.com/office/drawing/2014/main" id="{DC2CEF57-0D9F-48B0-ADFE-FA4883AAC890}"/>
              </a:ext>
            </a:extLst>
          </p:cNvPr>
          <p:cNvSpPr>
            <a:spLocks noGrp="1" noChangeArrowheads="1"/>
          </p:cNvSpPr>
          <p:nvPr>
            <p:ph type="body" idx="1"/>
          </p:nvPr>
        </p:nvSpPr>
        <p:spPr/>
        <p:txBody>
          <a:bodyPr/>
          <a:lstStyle/>
          <a:p>
            <a:pPr eaLnBrk="1" hangingPunct="1"/>
            <a:r>
              <a:rPr lang="en-US" altLang="zh-CN" sz="2400"/>
              <a:t>Command</a:t>
            </a:r>
            <a:r>
              <a:rPr lang="zh-CN" altLang="en-US" sz="2400"/>
              <a:t>（命令）</a:t>
            </a:r>
          </a:p>
          <a:p>
            <a:pPr lvl="1" eaLnBrk="1" hangingPunct="1"/>
            <a:r>
              <a:rPr lang="zh-CN" altLang="en-US" sz="2000"/>
              <a:t>效果</a:t>
            </a:r>
          </a:p>
          <a:p>
            <a:pPr lvl="2" eaLnBrk="1" hangingPunct="1"/>
            <a:r>
              <a:rPr lang="zh-CN" altLang="en-US"/>
              <a:t>将调用操作的对象与实现操作的对象解耦。</a:t>
            </a:r>
          </a:p>
          <a:p>
            <a:pPr lvl="2" eaLnBrk="1" hangingPunct="1"/>
            <a:r>
              <a:rPr lang="en-US" altLang="zh-CN"/>
              <a:t>Command</a:t>
            </a:r>
            <a:r>
              <a:rPr lang="zh-CN" altLang="en-US"/>
              <a:t>对象也可以被操纵和扩展。</a:t>
            </a:r>
          </a:p>
          <a:p>
            <a:pPr lvl="2" eaLnBrk="1" hangingPunct="1"/>
            <a:r>
              <a:rPr lang="zh-CN" altLang="en-US"/>
              <a:t>可以将多个</a:t>
            </a:r>
            <a:r>
              <a:rPr lang="en-US" altLang="zh-CN"/>
              <a:t>Command</a:t>
            </a:r>
            <a:r>
              <a:rPr lang="zh-CN" altLang="en-US"/>
              <a:t>装配成一个复合</a:t>
            </a:r>
            <a:r>
              <a:rPr lang="en-US" altLang="zh-CN"/>
              <a:t>Command</a:t>
            </a:r>
            <a:r>
              <a:rPr lang="zh-CN" altLang="en-US"/>
              <a:t>。</a:t>
            </a:r>
          </a:p>
          <a:p>
            <a:pPr lvl="2" eaLnBrk="1" hangingPunct="1"/>
            <a:r>
              <a:rPr lang="zh-CN" altLang="en-US"/>
              <a:t>无需改变已有的类，可以容易地增加新</a:t>
            </a:r>
            <a:r>
              <a:rPr lang="en-US" altLang="zh-CN"/>
              <a:t>Command</a:t>
            </a:r>
            <a:r>
              <a:rPr lang="zh-CN" altLang="en-US"/>
              <a:t>。</a:t>
            </a:r>
          </a:p>
          <a:p>
            <a:pPr lvl="1" eaLnBrk="1" hangingPunct="1"/>
            <a:r>
              <a:rPr lang="zh-CN" altLang="en-US" sz="2000"/>
              <a:t>实现</a:t>
            </a:r>
          </a:p>
          <a:p>
            <a:pPr lvl="2" eaLnBrk="1" hangingPunct="1"/>
            <a:r>
              <a:rPr lang="en-US" altLang="zh-CN"/>
              <a:t>Command</a:t>
            </a:r>
            <a:r>
              <a:rPr lang="zh-CN" altLang="en-US"/>
              <a:t>对象的智能程度。</a:t>
            </a:r>
          </a:p>
          <a:p>
            <a:pPr lvl="2" eaLnBrk="1" hangingPunct="1"/>
            <a:r>
              <a:rPr lang="zh-CN" altLang="en-US"/>
              <a:t>对</a:t>
            </a:r>
            <a:r>
              <a:rPr lang="en-US" altLang="zh-CN"/>
              <a:t>Undo</a:t>
            </a:r>
            <a:r>
              <a:rPr lang="zh-CN" altLang="en-US"/>
              <a:t>和</a:t>
            </a:r>
            <a:r>
              <a:rPr lang="en-US" altLang="zh-CN"/>
              <a:t>Redo</a:t>
            </a:r>
            <a:r>
              <a:rPr lang="zh-CN" altLang="en-US"/>
              <a:t>的支持。</a:t>
            </a:r>
          </a:p>
          <a:p>
            <a:pPr lvl="2" eaLnBrk="1" hangingPunct="1"/>
            <a:r>
              <a:rPr lang="zh-CN" altLang="en-US"/>
              <a:t>避免</a:t>
            </a:r>
            <a:r>
              <a:rPr lang="en-US" altLang="zh-CN"/>
              <a:t>Undo</a:t>
            </a:r>
            <a:r>
              <a:rPr lang="zh-CN" altLang="en-US"/>
              <a:t>操作过程中的错误积累。</a:t>
            </a:r>
          </a:p>
          <a:p>
            <a:pPr lvl="2" eaLnBrk="1" hangingPunct="1"/>
            <a:r>
              <a:rPr lang="zh-CN" altLang="en-US" sz="1800"/>
              <a:t>在</a:t>
            </a:r>
            <a:r>
              <a:rPr lang="en-US" altLang="zh-CN" sz="1800"/>
              <a:t>C++</a:t>
            </a:r>
            <a:r>
              <a:rPr lang="zh-CN" altLang="en-US" sz="1800"/>
              <a:t>中可以用模板来实现简单的</a:t>
            </a:r>
            <a:r>
              <a:rPr lang="en-US" altLang="zh-CN" sz="1800"/>
              <a:t>Command</a:t>
            </a:r>
            <a:r>
              <a:rPr lang="zh-CN" altLang="en-US" sz="1800"/>
              <a:t>类。</a:t>
            </a:r>
          </a:p>
          <a:p>
            <a:pPr lvl="2" eaLnBrk="1" hangingPunct="1"/>
            <a:endParaRPr lang="en-US" altLang="zh-CN"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A2BEC7F-D6D4-4057-AD1C-E4A0DE97BA48}"/>
              </a:ext>
            </a:extLst>
          </p:cNvPr>
          <p:cNvSpPr>
            <a:spLocks noGrp="1" noChangeArrowheads="1"/>
          </p:cNvSpPr>
          <p:nvPr>
            <p:ph type="title"/>
          </p:nvPr>
        </p:nvSpPr>
        <p:spPr/>
        <p:txBody>
          <a:bodyPr/>
          <a:lstStyle/>
          <a:p>
            <a:pPr eaLnBrk="1" hangingPunct="1">
              <a:defRPr/>
            </a:pPr>
            <a:r>
              <a:rPr lang="zh-CN" altLang="en-US"/>
              <a:t>行为模式</a:t>
            </a:r>
          </a:p>
        </p:txBody>
      </p:sp>
      <p:sp>
        <p:nvSpPr>
          <p:cNvPr id="70659" name="Rectangle 3">
            <a:extLst>
              <a:ext uri="{FF2B5EF4-FFF2-40B4-BE49-F238E27FC236}">
                <a16:creationId xmlns:a16="http://schemas.microsoft.com/office/drawing/2014/main" id="{042C9E73-EB77-44D9-9B61-900A91A36080}"/>
              </a:ext>
            </a:extLst>
          </p:cNvPr>
          <p:cNvSpPr>
            <a:spLocks noGrp="1" noChangeArrowheads="1"/>
          </p:cNvSpPr>
          <p:nvPr>
            <p:ph type="body" idx="1"/>
          </p:nvPr>
        </p:nvSpPr>
        <p:spPr>
          <a:xfrm>
            <a:off x="900113" y="1700213"/>
            <a:ext cx="7786687" cy="4752975"/>
          </a:xfrm>
        </p:spPr>
        <p:txBody>
          <a:bodyPr/>
          <a:lstStyle/>
          <a:p>
            <a:pPr eaLnBrk="1" hangingPunct="1"/>
            <a:r>
              <a:rPr lang="en-US" altLang="zh-CN"/>
              <a:t>Interpreter</a:t>
            </a:r>
            <a:r>
              <a:rPr lang="zh-CN" altLang="en-US"/>
              <a:t>（解释器）</a:t>
            </a:r>
          </a:p>
          <a:p>
            <a:pPr lvl="1" eaLnBrk="1" hangingPunct="1"/>
            <a:r>
              <a:rPr lang="zh-CN" altLang="en-US"/>
              <a:t>类行为模式</a:t>
            </a:r>
          </a:p>
          <a:p>
            <a:pPr lvl="1" eaLnBrk="1" hangingPunct="1"/>
            <a:r>
              <a:rPr lang="zh-CN" altLang="en-US"/>
              <a:t>意图</a:t>
            </a:r>
          </a:p>
          <a:p>
            <a:pPr lvl="2" eaLnBrk="1" hangingPunct="1"/>
            <a:r>
              <a:rPr lang="zh-CN" altLang="en-US"/>
              <a:t>根据语言的文法，定义一个解释器，用来解释语言中的句子。</a:t>
            </a:r>
          </a:p>
          <a:p>
            <a:pPr lvl="1" eaLnBrk="1" hangingPunct="1"/>
            <a:r>
              <a:rPr lang="zh-CN" altLang="en-US"/>
              <a:t>适用性</a:t>
            </a:r>
          </a:p>
          <a:p>
            <a:pPr lvl="2" eaLnBrk="1" hangingPunct="1"/>
            <a:r>
              <a:rPr lang="zh-CN" altLang="en-US"/>
              <a:t>当有一个语言需要解释执行，并且该语言中的句子可以表示为一个抽象语法树时。</a:t>
            </a:r>
            <a:br>
              <a:rPr lang="zh-CN" altLang="en-US"/>
            </a:br>
            <a:r>
              <a:rPr lang="zh-CN" altLang="en-US"/>
              <a:t>当满足以下情况时，解释器模式的效果最好：</a:t>
            </a:r>
          </a:p>
          <a:p>
            <a:pPr lvl="3" eaLnBrk="1" hangingPunct="1"/>
            <a:r>
              <a:rPr lang="zh-CN" altLang="en-US"/>
              <a:t>文法简单。</a:t>
            </a:r>
          </a:p>
          <a:p>
            <a:pPr lvl="3" eaLnBrk="1" hangingPunct="1"/>
            <a:r>
              <a:rPr lang="zh-CN" altLang="en-US"/>
              <a:t>效率不是一个关键问题。</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4ABE0997-D1D5-481E-A394-F64B6E732F7B}"/>
              </a:ext>
            </a:extLst>
          </p:cNvPr>
          <p:cNvSpPr>
            <a:spLocks noGrp="1" noChangeArrowheads="1"/>
          </p:cNvSpPr>
          <p:nvPr>
            <p:ph type="title"/>
          </p:nvPr>
        </p:nvSpPr>
        <p:spPr/>
        <p:txBody>
          <a:bodyPr/>
          <a:lstStyle/>
          <a:p>
            <a:pPr eaLnBrk="1" hangingPunct="1">
              <a:defRPr/>
            </a:pPr>
            <a:r>
              <a:rPr lang="zh-CN" altLang="en-US"/>
              <a:t>行为模式</a:t>
            </a:r>
          </a:p>
        </p:txBody>
      </p:sp>
      <p:sp>
        <p:nvSpPr>
          <p:cNvPr id="71683" name="Rectangle 3">
            <a:extLst>
              <a:ext uri="{FF2B5EF4-FFF2-40B4-BE49-F238E27FC236}">
                <a16:creationId xmlns:a16="http://schemas.microsoft.com/office/drawing/2014/main" id="{E84AFA0A-B30E-499B-BDC5-EA0E376DA023}"/>
              </a:ext>
            </a:extLst>
          </p:cNvPr>
          <p:cNvSpPr>
            <a:spLocks noGrp="1" noChangeArrowheads="1"/>
          </p:cNvSpPr>
          <p:nvPr>
            <p:ph type="body" idx="1"/>
          </p:nvPr>
        </p:nvSpPr>
        <p:spPr/>
        <p:txBody>
          <a:bodyPr/>
          <a:lstStyle/>
          <a:p>
            <a:pPr eaLnBrk="1" hangingPunct="1"/>
            <a:r>
              <a:rPr lang="en-US" altLang="zh-CN"/>
              <a:t>Interpreter</a:t>
            </a:r>
            <a:r>
              <a:rPr lang="zh-CN" altLang="en-US"/>
              <a:t>（解释器）</a:t>
            </a:r>
          </a:p>
        </p:txBody>
      </p:sp>
      <p:pic>
        <p:nvPicPr>
          <p:cNvPr id="71684" name="Picture 4">
            <a:extLst>
              <a:ext uri="{FF2B5EF4-FFF2-40B4-BE49-F238E27FC236}">
                <a16:creationId xmlns:a16="http://schemas.microsoft.com/office/drawing/2014/main" id="{39507AD5-993A-4035-8162-16AE1764A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708275"/>
            <a:ext cx="6985000"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1FDC9442-E08E-45F8-AB97-CD61576DA85A}"/>
              </a:ext>
            </a:extLst>
          </p:cNvPr>
          <p:cNvSpPr>
            <a:spLocks noGrp="1" noChangeArrowheads="1"/>
          </p:cNvSpPr>
          <p:nvPr>
            <p:ph type="title"/>
          </p:nvPr>
        </p:nvSpPr>
        <p:spPr/>
        <p:txBody>
          <a:bodyPr/>
          <a:lstStyle/>
          <a:p>
            <a:pPr eaLnBrk="1" hangingPunct="1">
              <a:defRPr/>
            </a:pPr>
            <a:r>
              <a:rPr lang="zh-CN" altLang="en-US"/>
              <a:t>行为模式</a:t>
            </a:r>
          </a:p>
        </p:txBody>
      </p:sp>
      <p:sp>
        <p:nvSpPr>
          <p:cNvPr id="72707" name="Rectangle 3">
            <a:extLst>
              <a:ext uri="{FF2B5EF4-FFF2-40B4-BE49-F238E27FC236}">
                <a16:creationId xmlns:a16="http://schemas.microsoft.com/office/drawing/2014/main" id="{507DFBB1-3B5D-4F63-9496-78812C85F391}"/>
              </a:ext>
            </a:extLst>
          </p:cNvPr>
          <p:cNvSpPr>
            <a:spLocks noGrp="1" noChangeArrowheads="1"/>
          </p:cNvSpPr>
          <p:nvPr>
            <p:ph type="body" idx="1"/>
          </p:nvPr>
        </p:nvSpPr>
        <p:spPr/>
        <p:txBody>
          <a:bodyPr/>
          <a:lstStyle/>
          <a:p>
            <a:pPr eaLnBrk="1" hangingPunct="1"/>
            <a:r>
              <a:rPr lang="en-US" altLang="zh-CN"/>
              <a:t>Interpreter</a:t>
            </a:r>
            <a:r>
              <a:rPr lang="zh-CN" altLang="en-US"/>
              <a:t>（解释器）</a:t>
            </a:r>
          </a:p>
          <a:p>
            <a:pPr lvl="1" eaLnBrk="1" hangingPunct="1"/>
            <a:r>
              <a:rPr lang="zh-CN" altLang="en-US"/>
              <a:t>效果</a:t>
            </a:r>
          </a:p>
          <a:p>
            <a:pPr lvl="2" eaLnBrk="1" hangingPunct="1"/>
            <a:r>
              <a:rPr lang="zh-CN" altLang="en-US"/>
              <a:t>通过对文法规则类的继承和扩展可以方便地改变和扩展文法。</a:t>
            </a:r>
          </a:p>
          <a:p>
            <a:pPr lvl="2" eaLnBrk="1" hangingPunct="1"/>
            <a:r>
              <a:rPr lang="zh-CN" altLang="en-US"/>
              <a:t>语法树上各节点类的实现大体相似，易于实现文法。</a:t>
            </a:r>
          </a:p>
          <a:p>
            <a:pPr lvl="2" eaLnBrk="1" hangingPunct="1"/>
            <a:r>
              <a:rPr lang="zh-CN" altLang="en-US"/>
              <a:t>复杂的文法将难以维护。</a:t>
            </a:r>
          </a:p>
          <a:p>
            <a:pPr lvl="2" eaLnBrk="1" hangingPunct="1"/>
            <a:r>
              <a:rPr lang="zh-CN" altLang="en-US"/>
              <a:t>可以方便地增加新的解释表达式的方式。</a:t>
            </a:r>
          </a:p>
          <a:p>
            <a:pPr lvl="1" eaLnBrk="1" hangingPunct="1"/>
            <a:r>
              <a:rPr lang="zh-CN" altLang="en-US"/>
              <a:t>实现</a:t>
            </a:r>
          </a:p>
          <a:p>
            <a:pPr lvl="2" eaLnBrk="1" hangingPunct="1"/>
            <a:r>
              <a:rPr lang="zh-CN" altLang="en-US"/>
              <a:t>抽象语法树的创建。</a:t>
            </a:r>
          </a:p>
          <a:p>
            <a:pPr lvl="2" eaLnBrk="1" hangingPunct="1"/>
            <a:r>
              <a:rPr lang="zh-CN" altLang="en-US"/>
              <a:t>定义解释操作。</a:t>
            </a:r>
          </a:p>
          <a:p>
            <a:pPr lvl="2" eaLnBrk="1" hangingPunct="1"/>
            <a:r>
              <a:rPr lang="zh-CN" altLang="en-US"/>
              <a:t>可以使用</a:t>
            </a:r>
            <a:r>
              <a:rPr lang="en-US" altLang="zh-CN"/>
              <a:t>Flyweight</a:t>
            </a:r>
            <a:r>
              <a:rPr lang="zh-CN" altLang="en-US"/>
              <a:t>模式共享终结符。</a:t>
            </a:r>
          </a:p>
          <a:p>
            <a:pPr lvl="2" eaLnBrk="1" hangingPunct="1"/>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C3A69BB-FA2C-4214-BC52-6B2711E82F3F}"/>
              </a:ext>
            </a:extLst>
          </p:cNvPr>
          <p:cNvSpPr>
            <a:spLocks noGrp="1" noChangeArrowheads="1"/>
          </p:cNvSpPr>
          <p:nvPr>
            <p:ph type="title"/>
          </p:nvPr>
        </p:nvSpPr>
        <p:spPr/>
        <p:txBody>
          <a:bodyPr/>
          <a:lstStyle/>
          <a:p>
            <a:pPr eaLnBrk="1" hangingPunct="1">
              <a:defRPr/>
            </a:pPr>
            <a:r>
              <a:rPr lang="zh-CN" altLang="en-US"/>
              <a:t>概述</a:t>
            </a:r>
          </a:p>
        </p:txBody>
      </p:sp>
      <p:sp>
        <p:nvSpPr>
          <p:cNvPr id="9219" name="Rectangle 3">
            <a:extLst>
              <a:ext uri="{FF2B5EF4-FFF2-40B4-BE49-F238E27FC236}">
                <a16:creationId xmlns:a16="http://schemas.microsoft.com/office/drawing/2014/main" id="{850EAA66-7916-4293-B5DC-C911E74DEF53}"/>
              </a:ext>
            </a:extLst>
          </p:cNvPr>
          <p:cNvSpPr>
            <a:spLocks noGrp="1" noChangeArrowheads="1"/>
          </p:cNvSpPr>
          <p:nvPr>
            <p:ph type="body" idx="1"/>
          </p:nvPr>
        </p:nvSpPr>
        <p:spPr>
          <a:xfrm>
            <a:off x="900113" y="1700213"/>
            <a:ext cx="7786687" cy="865187"/>
          </a:xfrm>
        </p:spPr>
        <p:txBody>
          <a:bodyPr/>
          <a:lstStyle/>
          <a:p>
            <a:pPr eaLnBrk="1" hangingPunct="1"/>
            <a:r>
              <a:rPr lang="en-US" altLang="zh-CN"/>
              <a:t>OMT</a:t>
            </a:r>
            <a:r>
              <a:rPr lang="zh-CN" altLang="en-US"/>
              <a:t>表示法</a:t>
            </a:r>
          </a:p>
        </p:txBody>
      </p:sp>
      <p:grpSp>
        <p:nvGrpSpPr>
          <p:cNvPr id="9220" name="Group 6">
            <a:extLst>
              <a:ext uri="{FF2B5EF4-FFF2-40B4-BE49-F238E27FC236}">
                <a16:creationId xmlns:a16="http://schemas.microsoft.com/office/drawing/2014/main" id="{97A82553-E918-4478-A0BD-B6B2356FCD22}"/>
              </a:ext>
            </a:extLst>
          </p:cNvPr>
          <p:cNvGrpSpPr>
            <a:grpSpLocks/>
          </p:cNvGrpSpPr>
          <p:nvPr/>
        </p:nvGrpSpPr>
        <p:grpSpPr bwMode="auto">
          <a:xfrm>
            <a:off x="1547813" y="2851150"/>
            <a:ext cx="1143000" cy="1519238"/>
            <a:chOff x="1565" y="1797"/>
            <a:chExt cx="720" cy="957"/>
          </a:xfrm>
        </p:grpSpPr>
        <p:pic>
          <p:nvPicPr>
            <p:cNvPr id="9242" name="Picture 4">
              <a:extLst>
                <a:ext uri="{FF2B5EF4-FFF2-40B4-BE49-F238E27FC236}">
                  <a16:creationId xmlns:a16="http://schemas.microsoft.com/office/drawing/2014/main" id="{9C8DB33D-A452-430C-B2B3-38A5796B4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 y="1797"/>
              <a:ext cx="720"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243" name="Text Box 5">
              <a:extLst>
                <a:ext uri="{FF2B5EF4-FFF2-40B4-BE49-F238E27FC236}">
                  <a16:creationId xmlns:a16="http://schemas.microsoft.com/office/drawing/2014/main" id="{7071669F-969C-4932-950F-0EA22176BC31}"/>
                </a:ext>
              </a:extLst>
            </p:cNvPr>
            <p:cNvSpPr txBox="1">
              <a:spLocks noChangeArrowheads="1"/>
            </p:cNvSpPr>
            <p:nvPr/>
          </p:nvSpPr>
          <p:spPr bwMode="auto">
            <a:xfrm>
              <a:off x="1565" y="252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ctr" eaLnBrk="1" hangingPunct="1"/>
              <a:r>
                <a:rPr lang="zh-CN" altLang="en-US"/>
                <a:t>类</a:t>
              </a:r>
            </a:p>
          </p:txBody>
        </p:sp>
      </p:grpSp>
      <p:grpSp>
        <p:nvGrpSpPr>
          <p:cNvPr id="9221" name="Group 9">
            <a:extLst>
              <a:ext uri="{FF2B5EF4-FFF2-40B4-BE49-F238E27FC236}">
                <a16:creationId xmlns:a16="http://schemas.microsoft.com/office/drawing/2014/main" id="{7A05E5DF-6E05-4ABD-81FA-6F13459741B2}"/>
              </a:ext>
            </a:extLst>
          </p:cNvPr>
          <p:cNvGrpSpPr>
            <a:grpSpLocks/>
          </p:cNvGrpSpPr>
          <p:nvPr/>
        </p:nvGrpSpPr>
        <p:grpSpPr bwMode="auto">
          <a:xfrm>
            <a:off x="3348038" y="2708275"/>
            <a:ext cx="2105025" cy="658813"/>
            <a:chOff x="2217" y="2067"/>
            <a:chExt cx="1326" cy="415"/>
          </a:xfrm>
        </p:grpSpPr>
        <p:pic>
          <p:nvPicPr>
            <p:cNvPr id="9240" name="Picture 7">
              <a:extLst>
                <a:ext uri="{FF2B5EF4-FFF2-40B4-BE49-F238E27FC236}">
                  <a16:creationId xmlns:a16="http://schemas.microsoft.com/office/drawing/2014/main" id="{426394F7-890F-4274-903A-2F7373C61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7" y="2067"/>
              <a:ext cx="132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241" name="Text Box 8">
              <a:extLst>
                <a:ext uri="{FF2B5EF4-FFF2-40B4-BE49-F238E27FC236}">
                  <a16:creationId xmlns:a16="http://schemas.microsoft.com/office/drawing/2014/main" id="{ABF7932D-CAB7-46E1-B431-3157DC357067}"/>
                </a:ext>
              </a:extLst>
            </p:cNvPr>
            <p:cNvSpPr txBox="1">
              <a:spLocks noChangeArrowheads="1"/>
            </p:cNvSpPr>
            <p:nvPr/>
          </p:nvSpPr>
          <p:spPr bwMode="auto">
            <a:xfrm>
              <a:off x="2381" y="2251"/>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实例化</a:t>
              </a:r>
            </a:p>
          </p:txBody>
        </p:sp>
      </p:grpSp>
      <p:grpSp>
        <p:nvGrpSpPr>
          <p:cNvPr id="9222" name="Group 12">
            <a:extLst>
              <a:ext uri="{FF2B5EF4-FFF2-40B4-BE49-F238E27FC236}">
                <a16:creationId xmlns:a16="http://schemas.microsoft.com/office/drawing/2014/main" id="{B1A0FAB9-9A9C-463B-AD1E-750691A39B90}"/>
              </a:ext>
            </a:extLst>
          </p:cNvPr>
          <p:cNvGrpSpPr>
            <a:grpSpLocks/>
          </p:cNvGrpSpPr>
          <p:nvPr/>
        </p:nvGrpSpPr>
        <p:grpSpPr bwMode="auto">
          <a:xfrm>
            <a:off x="1619250" y="4868863"/>
            <a:ext cx="828675" cy="1447800"/>
            <a:chOff x="3198" y="1797"/>
            <a:chExt cx="522" cy="912"/>
          </a:xfrm>
        </p:grpSpPr>
        <p:pic>
          <p:nvPicPr>
            <p:cNvPr id="9238" name="Picture 10">
              <a:extLst>
                <a:ext uri="{FF2B5EF4-FFF2-40B4-BE49-F238E27FC236}">
                  <a16:creationId xmlns:a16="http://schemas.microsoft.com/office/drawing/2014/main" id="{8085C652-AB74-494D-8528-29117949D5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 y="1797"/>
              <a:ext cx="52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239" name="Text Box 11">
              <a:extLst>
                <a:ext uri="{FF2B5EF4-FFF2-40B4-BE49-F238E27FC236}">
                  <a16:creationId xmlns:a16="http://schemas.microsoft.com/office/drawing/2014/main" id="{AD1C7CC4-7E35-4728-A8CC-62025F02EC69}"/>
                </a:ext>
              </a:extLst>
            </p:cNvPr>
            <p:cNvSpPr txBox="1">
              <a:spLocks noChangeArrowheads="1"/>
            </p:cNvSpPr>
            <p:nvPr/>
          </p:nvSpPr>
          <p:spPr bwMode="auto">
            <a:xfrm>
              <a:off x="3243" y="2478"/>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继承</a:t>
              </a:r>
            </a:p>
          </p:txBody>
        </p:sp>
      </p:grpSp>
      <p:grpSp>
        <p:nvGrpSpPr>
          <p:cNvPr id="9223" name="Group 15">
            <a:extLst>
              <a:ext uri="{FF2B5EF4-FFF2-40B4-BE49-F238E27FC236}">
                <a16:creationId xmlns:a16="http://schemas.microsoft.com/office/drawing/2014/main" id="{2C1F558C-0BB7-4184-A308-619D00793279}"/>
              </a:ext>
            </a:extLst>
          </p:cNvPr>
          <p:cNvGrpSpPr>
            <a:grpSpLocks/>
          </p:cNvGrpSpPr>
          <p:nvPr/>
        </p:nvGrpSpPr>
        <p:grpSpPr bwMode="auto">
          <a:xfrm>
            <a:off x="3059113" y="4797425"/>
            <a:ext cx="2447925" cy="1590675"/>
            <a:chOff x="2336" y="2704"/>
            <a:chExt cx="1542" cy="1002"/>
          </a:xfrm>
        </p:grpSpPr>
        <p:pic>
          <p:nvPicPr>
            <p:cNvPr id="9236" name="Picture 13">
              <a:extLst>
                <a:ext uri="{FF2B5EF4-FFF2-40B4-BE49-F238E27FC236}">
                  <a16:creationId xmlns:a16="http://schemas.microsoft.com/office/drawing/2014/main" id="{8AD97606-1EEA-4D45-8C13-DB0F75A28D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6" y="2704"/>
              <a:ext cx="1542"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237" name="Text Box 14">
              <a:extLst>
                <a:ext uri="{FF2B5EF4-FFF2-40B4-BE49-F238E27FC236}">
                  <a16:creationId xmlns:a16="http://schemas.microsoft.com/office/drawing/2014/main" id="{0C4B1279-CE85-4955-A98E-83EC0216A0FF}"/>
                </a:ext>
              </a:extLst>
            </p:cNvPr>
            <p:cNvSpPr txBox="1">
              <a:spLocks noChangeArrowheads="1"/>
            </p:cNvSpPr>
            <p:nvPr/>
          </p:nvSpPr>
          <p:spPr bwMode="auto">
            <a:xfrm>
              <a:off x="2381" y="3475"/>
              <a:ext cx="1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抽象继承与派生实现</a:t>
              </a:r>
            </a:p>
          </p:txBody>
        </p:sp>
      </p:grpSp>
      <p:grpSp>
        <p:nvGrpSpPr>
          <p:cNvPr id="9224" name="Group 18">
            <a:extLst>
              <a:ext uri="{FF2B5EF4-FFF2-40B4-BE49-F238E27FC236}">
                <a16:creationId xmlns:a16="http://schemas.microsoft.com/office/drawing/2014/main" id="{A0DCCE86-B7CB-43A2-9A86-9BF5DA58F8E1}"/>
              </a:ext>
            </a:extLst>
          </p:cNvPr>
          <p:cNvGrpSpPr>
            <a:grpSpLocks/>
          </p:cNvGrpSpPr>
          <p:nvPr/>
        </p:nvGrpSpPr>
        <p:grpSpPr bwMode="auto">
          <a:xfrm>
            <a:off x="5940425" y="4724400"/>
            <a:ext cx="2628900" cy="1663700"/>
            <a:chOff x="2744" y="2704"/>
            <a:chExt cx="1656" cy="1048"/>
          </a:xfrm>
        </p:grpSpPr>
        <p:pic>
          <p:nvPicPr>
            <p:cNvPr id="9234" name="Picture 16">
              <a:extLst>
                <a:ext uri="{FF2B5EF4-FFF2-40B4-BE49-F238E27FC236}">
                  <a16:creationId xmlns:a16="http://schemas.microsoft.com/office/drawing/2014/main" id="{0C15B6A1-5904-457A-8393-4EFB26BBEA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4" y="2704"/>
              <a:ext cx="1656"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235" name="Text Box 17">
              <a:extLst>
                <a:ext uri="{FF2B5EF4-FFF2-40B4-BE49-F238E27FC236}">
                  <a16:creationId xmlns:a16="http://schemas.microsoft.com/office/drawing/2014/main" id="{81A0789E-0ACC-4AAC-ADED-AFD683DE1B57}"/>
                </a:ext>
              </a:extLst>
            </p:cNvPr>
            <p:cNvSpPr txBox="1">
              <a:spLocks noChangeArrowheads="1"/>
            </p:cNvSpPr>
            <p:nvPr/>
          </p:nvSpPr>
          <p:spPr bwMode="auto">
            <a:xfrm>
              <a:off x="2880" y="3521"/>
              <a:ext cx="1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多重继承（混入类）</a:t>
              </a:r>
            </a:p>
          </p:txBody>
        </p:sp>
      </p:grpSp>
      <p:grpSp>
        <p:nvGrpSpPr>
          <p:cNvPr id="9225" name="Group 24">
            <a:extLst>
              <a:ext uri="{FF2B5EF4-FFF2-40B4-BE49-F238E27FC236}">
                <a16:creationId xmlns:a16="http://schemas.microsoft.com/office/drawing/2014/main" id="{E1D6965D-A463-4467-A24A-038F6AF59CB5}"/>
              </a:ext>
            </a:extLst>
          </p:cNvPr>
          <p:cNvGrpSpPr>
            <a:grpSpLocks/>
          </p:cNvGrpSpPr>
          <p:nvPr/>
        </p:nvGrpSpPr>
        <p:grpSpPr bwMode="auto">
          <a:xfrm>
            <a:off x="4213225" y="3573463"/>
            <a:ext cx="3095625" cy="760412"/>
            <a:chOff x="1746" y="2568"/>
            <a:chExt cx="1950" cy="479"/>
          </a:xfrm>
        </p:grpSpPr>
        <p:pic>
          <p:nvPicPr>
            <p:cNvPr id="9232" name="Picture 22">
              <a:extLst>
                <a:ext uri="{FF2B5EF4-FFF2-40B4-BE49-F238E27FC236}">
                  <a16:creationId xmlns:a16="http://schemas.microsoft.com/office/drawing/2014/main" id="{41A02BFA-76E7-49BE-80D6-03E40EE63A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6" y="2568"/>
              <a:ext cx="195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233" name="Text Box 23">
              <a:extLst>
                <a:ext uri="{FF2B5EF4-FFF2-40B4-BE49-F238E27FC236}">
                  <a16:creationId xmlns:a16="http://schemas.microsoft.com/office/drawing/2014/main" id="{FEF994C2-D708-4C85-ACAF-8B29AE5CD06E}"/>
                </a:ext>
              </a:extLst>
            </p:cNvPr>
            <p:cNvSpPr txBox="1">
              <a:spLocks noChangeArrowheads="1"/>
            </p:cNvSpPr>
            <p:nvPr/>
          </p:nvSpPr>
          <p:spPr bwMode="auto">
            <a:xfrm>
              <a:off x="2562" y="2816"/>
              <a:ext cx="7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聚合</a:t>
              </a:r>
              <a:r>
                <a:rPr lang="en-US" altLang="zh-CN"/>
                <a:t>/</a:t>
              </a:r>
              <a:r>
                <a:rPr lang="zh-CN" altLang="en-US"/>
                <a:t>相识</a:t>
              </a:r>
            </a:p>
          </p:txBody>
        </p:sp>
      </p:grpSp>
      <p:grpSp>
        <p:nvGrpSpPr>
          <p:cNvPr id="9226" name="Group 31">
            <a:extLst>
              <a:ext uri="{FF2B5EF4-FFF2-40B4-BE49-F238E27FC236}">
                <a16:creationId xmlns:a16="http://schemas.microsoft.com/office/drawing/2014/main" id="{2B384E03-6671-4F3E-9951-49E2F3B2C428}"/>
              </a:ext>
            </a:extLst>
          </p:cNvPr>
          <p:cNvGrpSpPr>
            <a:grpSpLocks/>
          </p:cNvGrpSpPr>
          <p:nvPr/>
        </p:nvGrpSpPr>
        <p:grpSpPr bwMode="auto">
          <a:xfrm>
            <a:off x="6084888" y="2636838"/>
            <a:ext cx="2514600" cy="660400"/>
            <a:chOff x="3696" y="1434"/>
            <a:chExt cx="1584" cy="416"/>
          </a:xfrm>
        </p:grpSpPr>
        <p:pic>
          <p:nvPicPr>
            <p:cNvPr id="9230" name="Picture 29">
              <a:extLst>
                <a:ext uri="{FF2B5EF4-FFF2-40B4-BE49-F238E27FC236}">
                  <a16:creationId xmlns:a16="http://schemas.microsoft.com/office/drawing/2014/main" id="{17356FE3-087B-4559-BA92-B23EF1043C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6" y="1434"/>
              <a:ext cx="158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1" name="Text Box 30">
              <a:extLst>
                <a:ext uri="{FF2B5EF4-FFF2-40B4-BE49-F238E27FC236}">
                  <a16:creationId xmlns:a16="http://schemas.microsoft.com/office/drawing/2014/main" id="{98BD74BE-461F-4F88-AFD6-4CDA655B1791}"/>
                </a:ext>
              </a:extLst>
            </p:cNvPr>
            <p:cNvSpPr txBox="1">
              <a:spLocks noChangeArrowheads="1"/>
            </p:cNvSpPr>
            <p:nvPr/>
          </p:nvSpPr>
          <p:spPr bwMode="auto">
            <a:xfrm>
              <a:off x="4319" y="1619"/>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包含</a:t>
              </a:r>
            </a:p>
          </p:txBody>
        </p:sp>
      </p:grpSp>
      <p:grpSp>
        <p:nvGrpSpPr>
          <p:cNvPr id="9" name="Group 21">
            <a:extLst>
              <a:ext uri="{FF2B5EF4-FFF2-40B4-BE49-F238E27FC236}">
                <a16:creationId xmlns:a16="http://schemas.microsoft.com/office/drawing/2014/main" id="{63E441D7-B9B5-45AD-8950-ABFFAAAE00DD}"/>
              </a:ext>
            </a:extLst>
          </p:cNvPr>
          <p:cNvGrpSpPr>
            <a:grpSpLocks/>
          </p:cNvGrpSpPr>
          <p:nvPr/>
        </p:nvGrpSpPr>
        <p:grpSpPr bwMode="auto">
          <a:xfrm>
            <a:off x="1476375" y="2420938"/>
            <a:ext cx="7127875" cy="4176712"/>
            <a:chOff x="839" y="1525"/>
            <a:chExt cx="4490" cy="2631"/>
          </a:xfrm>
        </p:grpSpPr>
        <p:sp>
          <p:nvSpPr>
            <p:cNvPr id="9228" name="Rectangle 20">
              <a:extLst>
                <a:ext uri="{FF2B5EF4-FFF2-40B4-BE49-F238E27FC236}">
                  <a16:creationId xmlns:a16="http://schemas.microsoft.com/office/drawing/2014/main" id="{21E6F73E-A5EF-432E-AC73-F7083726AC44}"/>
                </a:ext>
              </a:extLst>
            </p:cNvPr>
            <p:cNvSpPr>
              <a:spLocks noChangeArrowheads="1"/>
            </p:cNvSpPr>
            <p:nvPr/>
          </p:nvSpPr>
          <p:spPr bwMode="auto">
            <a:xfrm>
              <a:off x="839" y="1525"/>
              <a:ext cx="4490" cy="2631"/>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pic>
          <p:nvPicPr>
            <p:cNvPr id="9229" name="Picture 19">
              <a:extLst>
                <a:ext uri="{FF2B5EF4-FFF2-40B4-BE49-F238E27FC236}">
                  <a16:creationId xmlns:a16="http://schemas.microsoft.com/office/drawing/2014/main" id="{3C843C3B-9A62-46F1-A417-73DDF7D97A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7" y="2115"/>
              <a:ext cx="2364" cy="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5E566096-B334-417D-B5F8-AD3513A47874}"/>
              </a:ext>
            </a:extLst>
          </p:cNvPr>
          <p:cNvSpPr>
            <a:spLocks noGrp="1" noChangeArrowheads="1"/>
          </p:cNvSpPr>
          <p:nvPr>
            <p:ph type="title"/>
          </p:nvPr>
        </p:nvSpPr>
        <p:spPr/>
        <p:txBody>
          <a:bodyPr/>
          <a:lstStyle/>
          <a:p>
            <a:pPr eaLnBrk="1" hangingPunct="1">
              <a:defRPr/>
            </a:pPr>
            <a:r>
              <a:rPr lang="zh-CN" altLang="en-US"/>
              <a:t>行为模式</a:t>
            </a:r>
          </a:p>
        </p:txBody>
      </p:sp>
      <p:sp>
        <p:nvSpPr>
          <p:cNvPr id="73731" name="Rectangle 3">
            <a:extLst>
              <a:ext uri="{FF2B5EF4-FFF2-40B4-BE49-F238E27FC236}">
                <a16:creationId xmlns:a16="http://schemas.microsoft.com/office/drawing/2014/main" id="{82FBA3DB-F20F-4BB4-8DA6-86D0C8A5C546}"/>
              </a:ext>
            </a:extLst>
          </p:cNvPr>
          <p:cNvSpPr>
            <a:spLocks noGrp="1" noChangeArrowheads="1"/>
          </p:cNvSpPr>
          <p:nvPr>
            <p:ph type="body" idx="1"/>
          </p:nvPr>
        </p:nvSpPr>
        <p:spPr/>
        <p:txBody>
          <a:bodyPr/>
          <a:lstStyle/>
          <a:p>
            <a:pPr eaLnBrk="1" hangingPunct="1"/>
            <a:r>
              <a:rPr lang="en-US" altLang="zh-CN"/>
              <a:t>Iterator</a:t>
            </a:r>
            <a:r>
              <a:rPr lang="zh-CN" altLang="en-US"/>
              <a:t>（迭代器）</a:t>
            </a:r>
          </a:p>
          <a:p>
            <a:pPr lvl="1" eaLnBrk="1" hangingPunct="1"/>
            <a:r>
              <a:rPr lang="zh-CN" altLang="en-US"/>
              <a:t>对象行为模式</a:t>
            </a:r>
          </a:p>
          <a:p>
            <a:pPr lvl="1" eaLnBrk="1" hangingPunct="1"/>
            <a:r>
              <a:rPr lang="zh-CN" altLang="en-US"/>
              <a:t>意图</a:t>
            </a:r>
          </a:p>
          <a:p>
            <a:pPr lvl="2" eaLnBrk="1" hangingPunct="1"/>
            <a:r>
              <a:rPr lang="zh-CN" altLang="en-US"/>
              <a:t>提供一种方法顺序访问一个聚合对象中各个元素</a:t>
            </a:r>
            <a:r>
              <a:rPr lang="en-US" altLang="zh-CN"/>
              <a:t>, </a:t>
            </a:r>
            <a:r>
              <a:rPr lang="zh-CN" altLang="en-US"/>
              <a:t>而又不需暴露该对象的内部表示。</a:t>
            </a:r>
          </a:p>
          <a:p>
            <a:pPr lvl="1" eaLnBrk="1" hangingPunct="1"/>
            <a:r>
              <a:rPr lang="zh-CN" altLang="en-US"/>
              <a:t>适用性</a:t>
            </a:r>
          </a:p>
          <a:p>
            <a:pPr lvl="2" eaLnBrk="1" hangingPunct="1"/>
            <a:r>
              <a:rPr lang="zh-CN" altLang="en-US"/>
              <a:t>访问一个聚合对象的内容而无需暴露它的内部表示。 </a:t>
            </a:r>
          </a:p>
          <a:p>
            <a:pPr lvl="2" eaLnBrk="1" hangingPunct="1"/>
            <a:r>
              <a:rPr lang="zh-CN" altLang="en-US"/>
              <a:t>支持对聚合对象的多个和多种遍历。 </a:t>
            </a:r>
          </a:p>
          <a:p>
            <a:pPr lvl="2" eaLnBrk="1" hangingPunct="1"/>
            <a:r>
              <a:rPr lang="zh-CN" altLang="en-US"/>
              <a:t>为遍历不同的聚合结构提供一个统一的接口。</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014D645E-49CB-4D3C-8C87-713A5833C832}"/>
              </a:ext>
            </a:extLst>
          </p:cNvPr>
          <p:cNvSpPr>
            <a:spLocks noGrp="1" noChangeArrowheads="1"/>
          </p:cNvSpPr>
          <p:nvPr>
            <p:ph type="title"/>
          </p:nvPr>
        </p:nvSpPr>
        <p:spPr/>
        <p:txBody>
          <a:bodyPr/>
          <a:lstStyle/>
          <a:p>
            <a:pPr eaLnBrk="1" hangingPunct="1">
              <a:defRPr/>
            </a:pPr>
            <a:r>
              <a:rPr lang="zh-CN" altLang="en-US"/>
              <a:t>行为模式</a:t>
            </a:r>
          </a:p>
        </p:txBody>
      </p:sp>
      <p:sp>
        <p:nvSpPr>
          <p:cNvPr id="74755" name="Rectangle 3">
            <a:extLst>
              <a:ext uri="{FF2B5EF4-FFF2-40B4-BE49-F238E27FC236}">
                <a16:creationId xmlns:a16="http://schemas.microsoft.com/office/drawing/2014/main" id="{87C26C10-D521-49A3-AF3B-272F229B265B}"/>
              </a:ext>
            </a:extLst>
          </p:cNvPr>
          <p:cNvSpPr>
            <a:spLocks noGrp="1" noChangeArrowheads="1"/>
          </p:cNvSpPr>
          <p:nvPr>
            <p:ph type="body" idx="1"/>
          </p:nvPr>
        </p:nvSpPr>
        <p:spPr/>
        <p:txBody>
          <a:bodyPr/>
          <a:lstStyle/>
          <a:p>
            <a:pPr eaLnBrk="1" hangingPunct="1"/>
            <a:r>
              <a:rPr lang="en-US" altLang="zh-CN"/>
              <a:t>Iterator</a:t>
            </a:r>
            <a:r>
              <a:rPr lang="zh-CN" altLang="en-US"/>
              <a:t>（迭代器）</a:t>
            </a:r>
          </a:p>
        </p:txBody>
      </p:sp>
      <p:pic>
        <p:nvPicPr>
          <p:cNvPr id="74756" name="Picture 4">
            <a:extLst>
              <a:ext uri="{FF2B5EF4-FFF2-40B4-BE49-F238E27FC236}">
                <a16:creationId xmlns:a16="http://schemas.microsoft.com/office/drawing/2014/main" id="{2BFDA88D-47AB-47DC-9D26-D12F29F04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708275"/>
            <a:ext cx="7416800" cy="365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504869F1-96E9-4278-8F7F-3865A1AC53A5}"/>
              </a:ext>
            </a:extLst>
          </p:cNvPr>
          <p:cNvSpPr>
            <a:spLocks noGrp="1" noChangeArrowheads="1"/>
          </p:cNvSpPr>
          <p:nvPr>
            <p:ph type="title"/>
          </p:nvPr>
        </p:nvSpPr>
        <p:spPr/>
        <p:txBody>
          <a:bodyPr/>
          <a:lstStyle/>
          <a:p>
            <a:pPr eaLnBrk="1" hangingPunct="1">
              <a:defRPr/>
            </a:pPr>
            <a:r>
              <a:rPr lang="zh-CN" altLang="en-US"/>
              <a:t>行为模式</a:t>
            </a:r>
          </a:p>
        </p:txBody>
      </p:sp>
      <p:sp>
        <p:nvSpPr>
          <p:cNvPr id="75779" name="Rectangle 3">
            <a:extLst>
              <a:ext uri="{FF2B5EF4-FFF2-40B4-BE49-F238E27FC236}">
                <a16:creationId xmlns:a16="http://schemas.microsoft.com/office/drawing/2014/main" id="{D48BB078-C44A-436A-8A58-34907CB3A9E6}"/>
              </a:ext>
            </a:extLst>
          </p:cNvPr>
          <p:cNvSpPr>
            <a:spLocks noGrp="1" noChangeArrowheads="1"/>
          </p:cNvSpPr>
          <p:nvPr>
            <p:ph type="body" idx="1"/>
          </p:nvPr>
        </p:nvSpPr>
        <p:spPr/>
        <p:txBody>
          <a:bodyPr/>
          <a:lstStyle/>
          <a:p>
            <a:pPr eaLnBrk="1" hangingPunct="1">
              <a:lnSpc>
                <a:spcPct val="110000"/>
              </a:lnSpc>
            </a:pPr>
            <a:r>
              <a:rPr lang="en-US" altLang="zh-CN" sz="2400"/>
              <a:t>Iterator</a:t>
            </a:r>
            <a:r>
              <a:rPr lang="zh-CN" altLang="en-US" sz="2400"/>
              <a:t>（迭代器）</a:t>
            </a:r>
          </a:p>
          <a:p>
            <a:pPr lvl="1" eaLnBrk="1" hangingPunct="1">
              <a:lnSpc>
                <a:spcPct val="110000"/>
              </a:lnSpc>
            </a:pPr>
            <a:r>
              <a:rPr lang="zh-CN" altLang="en-US" sz="2000"/>
              <a:t>效果</a:t>
            </a:r>
          </a:p>
          <a:p>
            <a:pPr lvl="2" eaLnBrk="1" hangingPunct="1">
              <a:lnSpc>
                <a:spcPct val="110000"/>
              </a:lnSpc>
            </a:pPr>
            <a:r>
              <a:rPr lang="zh-CN" altLang="en-US" sz="1800"/>
              <a:t>支持以不同方式遍历一个聚合。</a:t>
            </a:r>
          </a:p>
          <a:p>
            <a:pPr lvl="2" eaLnBrk="1" hangingPunct="1">
              <a:lnSpc>
                <a:spcPct val="110000"/>
              </a:lnSpc>
            </a:pPr>
            <a:r>
              <a:rPr lang="zh-CN" altLang="en-US" sz="1800"/>
              <a:t>简化了聚合的接口，聚合不必再提供用于遍历的接口。</a:t>
            </a:r>
          </a:p>
          <a:p>
            <a:pPr lvl="2" eaLnBrk="1" hangingPunct="1">
              <a:lnSpc>
                <a:spcPct val="110000"/>
              </a:lnSpc>
            </a:pPr>
            <a:r>
              <a:rPr lang="zh-CN" altLang="en-US" sz="1800"/>
              <a:t>在同一个聚合上可以有多个遍历。</a:t>
            </a:r>
          </a:p>
          <a:p>
            <a:pPr lvl="1" eaLnBrk="1" hangingPunct="1">
              <a:lnSpc>
                <a:spcPct val="110000"/>
              </a:lnSpc>
            </a:pPr>
            <a:r>
              <a:rPr lang="zh-CN" altLang="en-US" sz="2000"/>
              <a:t>实现</a:t>
            </a:r>
          </a:p>
          <a:p>
            <a:pPr lvl="2" eaLnBrk="1" hangingPunct="1">
              <a:lnSpc>
                <a:spcPct val="110000"/>
              </a:lnSpc>
            </a:pPr>
            <a:r>
              <a:rPr lang="zh-CN" altLang="en-US" sz="1800"/>
              <a:t>谁来控制迭代</a:t>
            </a:r>
          </a:p>
          <a:p>
            <a:pPr lvl="2" eaLnBrk="1" hangingPunct="1">
              <a:lnSpc>
                <a:spcPct val="110000"/>
              </a:lnSpc>
            </a:pPr>
            <a:r>
              <a:rPr lang="zh-CN" altLang="en-US" sz="1800"/>
              <a:t>谁来提供遍历算法</a:t>
            </a:r>
          </a:p>
          <a:p>
            <a:pPr lvl="2" eaLnBrk="1" hangingPunct="1">
              <a:lnSpc>
                <a:spcPct val="110000"/>
              </a:lnSpc>
            </a:pPr>
            <a:r>
              <a:rPr lang="zh-CN" altLang="en-US" sz="1800"/>
              <a:t>迭代器的健壮程度</a:t>
            </a:r>
          </a:p>
          <a:p>
            <a:pPr lvl="2" eaLnBrk="1" hangingPunct="1">
              <a:lnSpc>
                <a:spcPct val="110000"/>
              </a:lnSpc>
            </a:pPr>
            <a:r>
              <a:rPr lang="zh-CN" altLang="en-US" sz="1800"/>
              <a:t>附加的迭代器操作</a:t>
            </a:r>
          </a:p>
          <a:p>
            <a:pPr lvl="2" eaLnBrk="1" hangingPunct="1">
              <a:lnSpc>
                <a:spcPct val="110000"/>
              </a:lnSpc>
            </a:pPr>
            <a:r>
              <a:rPr lang="zh-CN" altLang="en-US" sz="1800"/>
              <a:t>多态迭代器的管理（堆中分配的迭代器的撤销）</a:t>
            </a:r>
          </a:p>
          <a:p>
            <a:pPr lvl="2" eaLnBrk="1" hangingPunct="1">
              <a:lnSpc>
                <a:spcPct val="110000"/>
              </a:lnSpc>
            </a:pPr>
            <a:r>
              <a:rPr lang="zh-CN" altLang="en-US" sz="1800"/>
              <a:t>迭代器的特权访问</a:t>
            </a:r>
          </a:p>
          <a:p>
            <a:pPr lvl="2" eaLnBrk="1" hangingPunct="1">
              <a:lnSpc>
                <a:spcPct val="110000"/>
              </a:lnSpc>
            </a:pPr>
            <a:r>
              <a:rPr lang="zh-CN" altLang="en-US" sz="1800"/>
              <a:t>复合对象上的迭代器</a:t>
            </a:r>
          </a:p>
          <a:p>
            <a:pPr lvl="2" eaLnBrk="1" hangingPunct="1">
              <a:lnSpc>
                <a:spcPct val="110000"/>
              </a:lnSpc>
            </a:pPr>
            <a:r>
              <a:rPr lang="zh-CN" altLang="en-US" sz="1800"/>
              <a:t>空迭代器</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E84184A5-E056-42CA-AF51-747D12E07EEA}"/>
              </a:ext>
            </a:extLst>
          </p:cNvPr>
          <p:cNvSpPr>
            <a:spLocks noGrp="1" noChangeArrowheads="1"/>
          </p:cNvSpPr>
          <p:nvPr>
            <p:ph type="title"/>
          </p:nvPr>
        </p:nvSpPr>
        <p:spPr/>
        <p:txBody>
          <a:bodyPr/>
          <a:lstStyle/>
          <a:p>
            <a:pPr eaLnBrk="1" hangingPunct="1">
              <a:defRPr/>
            </a:pPr>
            <a:r>
              <a:rPr lang="zh-CN" altLang="en-US"/>
              <a:t>行为模式</a:t>
            </a:r>
          </a:p>
        </p:txBody>
      </p:sp>
      <p:sp>
        <p:nvSpPr>
          <p:cNvPr id="76803" name="Rectangle 3">
            <a:extLst>
              <a:ext uri="{FF2B5EF4-FFF2-40B4-BE49-F238E27FC236}">
                <a16:creationId xmlns:a16="http://schemas.microsoft.com/office/drawing/2014/main" id="{516FB3DA-4BBC-4D2E-993C-0DA5835D1F53}"/>
              </a:ext>
            </a:extLst>
          </p:cNvPr>
          <p:cNvSpPr>
            <a:spLocks noGrp="1" noChangeArrowheads="1"/>
          </p:cNvSpPr>
          <p:nvPr>
            <p:ph type="body" idx="1"/>
          </p:nvPr>
        </p:nvSpPr>
        <p:spPr/>
        <p:txBody>
          <a:bodyPr/>
          <a:lstStyle/>
          <a:p>
            <a:pPr eaLnBrk="1" hangingPunct="1">
              <a:lnSpc>
                <a:spcPct val="110000"/>
              </a:lnSpc>
            </a:pPr>
            <a:r>
              <a:rPr lang="en-US" altLang="zh-CN"/>
              <a:t>Mediator</a:t>
            </a:r>
            <a:r>
              <a:rPr lang="zh-CN" altLang="en-US"/>
              <a:t>（中介者）</a:t>
            </a:r>
          </a:p>
          <a:p>
            <a:pPr lvl="1" eaLnBrk="1" hangingPunct="1">
              <a:lnSpc>
                <a:spcPct val="110000"/>
              </a:lnSpc>
            </a:pPr>
            <a:r>
              <a:rPr lang="zh-CN" altLang="en-US"/>
              <a:t>对象行为模式</a:t>
            </a:r>
          </a:p>
          <a:p>
            <a:pPr lvl="1" eaLnBrk="1" hangingPunct="1">
              <a:lnSpc>
                <a:spcPct val="110000"/>
              </a:lnSpc>
            </a:pPr>
            <a:r>
              <a:rPr lang="zh-CN" altLang="en-US"/>
              <a:t>意图</a:t>
            </a:r>
          </a:p>
          <a:p>
            <a:pPr lvl="2" eaLnBrk="1" hangingPunct="1">
              <a:lnSpc>
                <a:spcPct val="110000"/>
              </a:lnSpc>
            </a:pPr>
            <a:r>
              <a:rPr lang="zh-CN" altLang="en-US"/>
              <a:t>用一个中介对象来封装一系列的对象交互。中介者使各对象不需要显式地相互引用，从而使其耦合松散，而且可以独立地改变它们之间的交互。</a:t>
            </a:r>
          </a:p>
          <a:p>
            <a:pPr lvl="1" eaLnBrk="1" hangingPunct="1">
              <a:lnSpc>
                <a:spcPct val="110000"/>
              </a:lnSpc>
            </a:pPr>
            <a:r>
              <a:rPr lang="zh-CN" altLang="en-US"/>
              <a:t>适用性</a:t>
            </a:r>
          </a:p>
          <a:p>
            <a:pPr lvl="2" eaLnBrk="1" hangingPunct="1">
              <a:lnSpc>
                <a:spcPct val="110000"/>
              </a:lnSpc>
            </a:pPr>
            <a:r>
              <a:rPr lang="zh-CN" altLang="en-US"/>
              <a:t>一组对象以定义良好但是复杂的方式进行通信，产生的相互依赖关系结构混乱且难以理解。 </a:t>
            </a:r>
          </a:p>
          <a:p>
            <a:pPr lvl="2" eaLnBrk="1" hangingPunct="1">
              <a:lnSpc>
                <a:spcPct val="110000"/>
              </a:lnSpc>
            </a:pPr>
            <a:r>
              <a:rPr lang="zh-CN" altLang="en-US"/>
              <a:t>一个对象引用其他很多对象并且直接与这些对象通信，导致难以复用该对象。 </a:t>
            </a:r>
          </a:p>
          <a:p>
            <a:pPr lvl="2" eaLnBrk="1" hangingPunct="1">
              <a:lnSpc>
                <a:spcPct val="110000"/>
              </a:lnSpc>
            </a:pPr>
            <a:r>
              <a:rPr lang="zh-CN" altLang="en-US"/>
              <a:t>想定制一个分布在多个类中的行为，而又不想生成太多的子类。</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4D4727D8-0E22-4F97-8E5E-638EBBD7D2EF}"/>
              </a:ext>
            </a:extLst>
          </p:cNvPr>
          <p:cNvSpPr>
            <a:spLocks noGrp="1" noChangeArrowheads="1"/>
          </p:cNvSpPr>
          <p:nvPr>
            <p:ph type="title"/>
          </p:nvPr>
        </p:nvSpPr>
        <p:spPr/>
        <p:txBody>
          <a:bodyPr/>
          <a:lstStyle/>
          <a:p>
            <a:pPr eaLnBrk="1" hangingPunct="1">
              <a:defRPr/>
            </a:pPr>
            <a:r>
              <a:rPr lang="zh-CN" altLang="en-US"/>
              <a:t>行为模式</a:t>
            </a:r>
          </a:p>
        </p:txBody>
      </p:sp>
      <p:sp>
        <p:nvSpPr>
          <p:cNvPr id="77827" name="Rectangle 3">
            <a:extLst>
              <a:ext uri="{FF2B5EF4-FFF2-40B4-BE49-F238E27FC236}">
                <a16:creationId xmlns:a16="http://schemas.microsoft.com/office/drawing/2014/main" id="{2AAB495B-F0CF-4BB5-B430-0B4F1940465A}"/>
              </a:ext>
            </a:extLst>
          </p:cNvPr>
          <p:cNvSpPr>
            <a:spLocks noGrp="1" noChangeArrowheads="1"/>
          </p:cNvSpPr>
          <p:nvPr>
            <p:ph type="body" idx="1"/>
          </p:nvPr>
        </p:nvSpPr>
        <p:spPr/>
        <p:txBody>
          <a:bodyPr/>
          <a:lstStyle/>
          <a:p>
            <a:pPr eaLnBrk="1" hangingPunct="1"/>
            <a:r>
              <a:rPr lang="en-US" altLang="zh-CN"/>
              <a:t>Mediator</a:t>
            </a:r>
            <a:r>
              <a:rPr lang="zh-CN" altLang="en-US"/>
              <a:t>（中介者）</a:t>
            </a:r>
          </a:p>
        </p:txBody>
      </p:sp>
      <p:pic>
        <p:nvPicPr>
          <p:cNvPr id="77828" name="Picture 4">
            <a:extLst>
              <a:ext uri="{FF2B5EF4-FFF2-40B4-BE49-F238E27FC236}">
                <a16:creationId xmlns:a16="http://schemas.microsoft.com/office/drawing/2014/main" id="{E68BD956-A43D-4A49-9148-FBA951144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284538"/>
            <a:ext cx="770572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7829" name="Picture 5">
            <a:extLst>
              <a:ext uri="{FF2B5EF4-FFF2-40B4-BE49-F238E27FC236}">
                <a16:creationId xmlns:a16="http://schemas.microsoft.com/office/drawing/2014/main" id="{FF54DD11-ED11-45E5-8326-4E53D0C7D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420938"/>
            <a:ext cx="5545138" cy="3868737"/>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39480B63-6FFE-4C06-924E-C6E2D495DC0F}"/>
              </a:ext>
            </a:extLst>
          </p:cNvPr>
          <p:cNvSpPr>
            <a:spLocks noGrp="1" noChangeArrowheads="1"/>
          </p:cNvSpPr>
          <p:nvPr>
            <p:ph type="title"/>
          </p:nvPr>
        </p:nvSpPr>
        <p:spPr/>
        <p:txBody>
          <a:bodyPr/>
          <a:lstStyle/>
          <a:p>
            <a:pPr eaLnBrk="1" hangingPunct="1">
              <a:defRPr/>
            </a:pPr>
            <a:r>
              <a:rPr lang="zh-CN" altLang="en-US"/>
              <a:t>行为模式</a:t>
            </a:r>
          </a:p>
        </p:txBody>
      </p:sp>
      <p:sp>
        <p:nvSpPr>
          <p:cNvPr id="78851" name="Rectangle 3">
            <a:extLst>
              <a:ext uri="{FF2B5EF4-FFF2-40B4-BE49-F238E27FC236}">
                <a16:creationId xmlns:a16="http://schemas.microsoft.com/office/drawing/2014/main" id="{8295B3FB-8CE2-4242-A43C-A98AE42032A4}"/>
              </a:ext>
            </a:extLst>
          </p:cNvPr>
          <p:cNvSpPr>
            <a:spLocks noGrp="1" noChangeArrowheads="1"/>
          </p:cNvSpPr>
          <p:nvPr>
            <p:ph type="body" idx="1"/>
          </p:nvPr>
        </p:nvSpPr>
        <p:spPr/>
        <p:txBody>
          <a:bodyPr/>
          <a:lstStyle/>
          <a:p>
            <a:pPr eaLnBrk="1" hangingPunct="1"/>
            <a:r>
              <a:rPr lang="en-US" altLang="zh-CN"/>
              <a:t>Mediator</a:t>
            </a:r>
            <a:r>
              <a:rPr lang="zh-CN" altLang="en-US"/>
              <a:t>（中介者）</a:t>
            </a:r>
          </a:p>
        </p:txBody>
      </p:sp>
      <p:pic>
        <p:nvPicPr>
          <p:cNvPr id="78852" name="Picture 4">
            <a:extLst>
              <a:ext uri="{FF2B5EF4-FFF2-40B4-BE49-F238E27FC236}">
                <a16:creationId xmlns:a16="http://schemas.microsoft.com/office/drawing/2014/main" id="{84C926AD-1CD5-459D-80C1-A3CB02120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349500"/>
            <a:ext cx="3333750" cy="393382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51557" name="Picture 5">
            <a:extLst>
              <a:ext uri="{FF2B5EF4-FFF2-40B4-BE49-F238E27FC236}">
                <a16:creationId xmlns:a16="http://schemas.microsoft.com/office/drawing/2014/main" id="{AD852017-E171-47CD-A3A8-31ED2EB70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3068638"/>
            <a:ext cx="4724400" cy="294322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51558" name="Picture 6">
            <a:extLst>
              <a:ext uri="{FF2B5EF4-FFF2-40B4-BE49-F238E27FC236}">
                <a16:creationId xmlns:a16="http://schemas.microsoft.com/office/drawing/2014/main" id="{5E1E35E7-0287-4EF5-8297-FCD8FB82F9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141663"/>
            <a:ext cx="4819650" cy="269557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51559" name="Picture 7">
            <a:extLst>
              <a:ext uri="{FF2B5EF4-FFF2-40B4-BE49-F238E27FC236}">
                <a16:creationId xmlns:a16="http://schemas.microsoft.com/office/drawing/2014/main" id="{EB7092C8-C224-4A6D-9634-A6C541AE64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3284538"/>
            <a:ext cx="6419850" cy="252412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15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15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1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1C042C53-32E7-47D8-AC0A-377873F1B3E8}"/>
              </a:ext>
            </a:extLst>
          </p:cNvPr>
          <p:cNvSpPr>
            <a:spLocks noGrp="1" noChangeArrowheads="1"/>
          </p:cNvSpPr>
          <p:nvPr>
            <p:ph type="title"/>
          </p:nvPr>
        </p:nvSpPr>
        <p:spPr/>
        <p:txBody>
          <a:bodyPr/>
          <a:lstStyle/>
          <a:p>
            <a:pPr eaLnBrk="1" hangingPunct="1">
              <a:defRPr/>
            </a:pPr>
            <a:r>
              <a:rPr lang="zh-CN" altLang="en-US"/>
              <a:t>行为模式</a:t>
            </a:r>
          </a:p>
        </p:txBody>
      </p:sp>
      <p:sp>
        <p:nvSpPr>
          <p:cNvPr id="79875" name="Rectangle 3">
            <a:extLst>
              <a:ext uri="{FF2B5EF4-FFF2-40B4-BE49-F238E27FC236}">
                <a16:creationId xmlns:a16="http://schemas.microsoft.com/office/drawing/2014/main" id="{E43E98D0-7931-4B33-95D2-9B9AA5A87D58}"/>
              </a:ext>
            </a:extLst>
          </p:cNvPr>
          <p:cNvSpPr>
            <a:spLocks noGrp="1" noChangeArrowheads="1"/>
          </p:cNvSpPr>
          <p:nvPr>
            <p:ph type="body" idx="1"/>
          </p:nvPr>
        </p:nvSpPr>
        <p:spPr/>
        <p:txBody>
          <a:bodyPr/>
          <a:lstStyle/>
          <a:p>
            <a:pPr eaLnBrk="1" hangingPunct="1">
              <a:lnSpc>
                <a:spcPct val="110000"/>
              </a:lnSpc>
            </a:pPr>
            <a:r>
              <a:rPr lang="en-US" altLang="zh-CN"/>
              <a:t>Mediator</a:t>
            </a:r>
            <a:r>
              <a:rPr lang="zh-CN" altLang="en-US"/>
              <a:t>（中介者）</a:t>
            </a:r>
          </a:p>
          <a:p>
            <a:pPr lvl="1" eaLnBrk="1" hangingPunct="1">
              <a:lnSpc>
                <a:spcPct val="110000"/>
              </a:lnSpc>
            </a:pPr>
            <a:r>
              <a:rPr lang="zh-CN" altLang="en-US"/>
              <a:t>效果</a:t>
            </a:r>
          </a:p>
          <a:p>
            <a:pPr lvl="2" eaLnBrk="1" hangingPunct="1">
              <a:lnSpc>
                <a:spcPct val="110000"/>
              </a:lnSpc>
            </a:pPr>
            <a:r>
              <a:rPr lang="zh-CN" altLang="en-US"/>
              <a:t>减少了子类的生成，要改变行为只须生成</a:t>
            </a:r>
            <a:r>
              <a:rPr lang="en-US" altLang="zh-CN"/>
              <a:t>Mediator</a:t>
            </a:r>
            <a:r>
              <a:rPr lang="zh-CN" altLang="en-US"/>
              <a:t>的子类。</a:t>
            </a:r>
          </a:p>
          <a:p>
            <a:pPr lvl="2" eaLnBrk="1" hangingPunct="1">
              <a:lnSpc>
                <a:spcPct val="110000"/>
              </a:lnSpc>
            </a:pPr>
            <a:r>
              <a:rPr lang="zh-CN" altLang="en-US"/>
              <a:t>将各</a:t>
            </a:r>
            <a:r>
              <a:rPr lang="en-US" altLang="zh-CN"/>
              <a:t>Colleague</a:t>
            </a:r>
            <a:r>
              <a:rPr lang="zh-CN" altLang="en-US"/>
              <a:t>解耦，有利于各</a:t>
            </a:r>
            <a:r>
              <a:rPr lang="en-US" altLang="zh-CN"/>
              <a:t>Colleague</a:t>
            </a:r>
            <a:r>
              <a:rPr lang="zh-CN" altLang="en-US"/>
              <a:t>间的松耦合。</a:t>
            </a:r>
          </a:p>
          <a:p>
            <a:pPr lvl="2" eaLnBrk="1" hangingPunct="1">
              <a:lnSpc>
                <a:spcPct val="110000"/>
              </a:lnSpc>
            </a:pPr>
            <a:r>
              <a:rPr lang="zh-CN" altLang="en-US"/>
              <a:t>用一对多交互代替多对多交互，简化的交互协议。</a:t>
            </a:r>
          </a:p>
          <a:p>
            <a:pPr lvl="2" eaLnBrk="1" hangingPunct="1">
              <a:lnSpc>
                <a:spcPct val="110000"/>
              </a:lnSpc>
            </a:pPr>
            <a:r>
              <a:rPr lang="zh-CN" altLang="en-US"/>
              <a:t>将对象间的协作关系抽象并封装，使交互关系更清楚。</a:t>
            </a:r>
          </a:p>
          <a:p>
            <a:pPr lvl="2" eaLnBrk="1" hangingPunct="1">
              <a:lnSpc>
                <a:spcPct val="110000"/>
              </a:lnSpc>
            </a:pPr>
            <a:r>
              <a:rPr lang="zh-CN" altLang="en-US"/>
              <a:t>控制集中化可能导致</a:t>
            </a:r>
            <a:r>
              <a:rPr lang="en-US" altLang="zh-CN"/>
              <a:t>Mediator</a:t>
            </a:r>
            <a:r>
              <a:rPr lang="zh-CN" altLang="en-US"/>
              <a:t>的复杂性过高，难以维护。</a:t>
            </a:r>
          </a:p>
          <a:p>
            <a:pPr lvl="1" eaLnBrk="1" hangingPunct="1">
              <a:lnSpc>
                <a:spcPct val="110000"/>
              </a:lnSpc>
            </a:pPr>
            <a:r>
              <a:rPr lang="zh-CN" altLang="en-US"/>
              <a:t>实现</a:t>
            </a:r>
          </a:p>
          <a:p>
            <a:pPr lvl="2" eaLnBrk="1" hangingPunct="1">
              <a:lnSpc>
                <a:spcPct val="110000"/>
              </a:lnSpc>
            </a:pPr>
            <a:r>
              <a:rPr lang="zh-CN" altLang="en-US"/>
              <a:t>仅有一个</a:t>
            </a:r>
            <a:r>
              <a:rPr lang="en-US" altLang="zh-CN"/>
              <a:t>Mediator</a:t>
            </a:r>
            <a:r>
              <a:rPr lang="zh-CN" altLang="en-US"/>
              <a:t>时，可忽略抽象</a:t>
            </a:r>
            <a:r>
              <a:rPr lang="en-US" altLang="zh-CN"/>
              <a:t>Mediator</a:t>
            </a:r>
            <a:r>
              <a:rPr lang="zh-CN" altLang="en-US"/>
              <a:t>类。</a:t>
            </a:r>
          </a:p>
          <a:p>
            <a:pPr lvl="2" eaLnBrk="1" hangingPunct="1">
              <a:lnSpc>
                <a:spcPct val="110000"/>
              </a:lnSpc>
            </a:pPr>
            <a:r>
              <a:rPr lang="en-US" altLang="zh-CN"/>
              <a:t>Colleague</a:t>
            </a:r>
            <a:r>
              <a:rPr lang="zh-CN" altLang="en-US"/>
              <a:t>与</a:t>
            </a:r>
            <a:r>
              <a:rPr lang="en-US" altLang="zh-CN"/>
              <a:t>Mediator</a:t>
            </a:r>
            <a:r>
              <a:rPr lang="zh-CN" altLang="en-US"/>
              <a:t>间通信的实现。</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F2CAF886-3647-46E4-B6C7-93C7CD065122}"/>
              </a:ext>
            </a:extLst>
          </p:cNvPr>
          <p:cNvSpPr>
            <a:spLocks noGrp="1" noChangeArrowheads="1"/>
          </p:cNvSpPr>
          <p:nvPr>
            <p:ph type="title"/>
          </p:nvPr>
        </p:nvSpPr>
        <p:spPr/>
        <p:txBody>
          <a:bodyPr/>
          <a:lstStyle/>
          <a:p>
            <a:pPr eaLnBrk="1" hangingPunct="1">
              <a:defRPr/>
            </a:pPr>
            <a:r>
              <a:rPr lang="zh-CN" altLang="en-US"/>
              <a:t>行为模式</a:t>
            </a:r>
          </a:p>
        </p:txBody>
      </p:sp>
      <p:sp>
        <p:nvSpPr>
          <p:cNvPr id="80899" name="Rectangle 3">
            <a:extLst>
              <a:ext uri="{FF2B5EF4-FFF2-40B4-BE49-F238E27FC236}">
                <a16:creationId xmlns:a16="http://schemas.microsoft.com/office/drawing/2014/main" id="{F246CCC2-218D-41FA-B120-E9E062394C6F}"/>
              </a:ext>
            </a:extLst>
          </p:cNvPr>
          <p:cNvSpPr>
            <a:spLocks noGrp="1" noChangeArrowheads="1"/>
          </p:cNvSpPr>
          <p:nvPr>
            <p:ph type="body" idx="1"/>
          </p:nvPr>
        </p:nvSpPr>
        <p:spPr/>
        <p:txBody>
          <a:bodyPr/>
          <a:lstStyle/>
          <a:p>
            <a:pPr eaLnBrk="1" hangingPunct="1"/>
            <a:r>
              <a:rPr lang="en-US" altLang="zh-CN"/>
              <a:t>Memento</a:t>
            </a:r>
            <a:r>
              <a:rPr lang="zh-CN" altLang="en-US"/>
              <a:t>（备忘录）</a:t>
            </a:r>
          </a:p>
          <a:p>
            <a:pPr lvl="1" eaLnBrk="1" hangingPunct="1"/>
            <a:r>
              <a:rPr lang="zh-CN" altLang="en-US"/>
              <a:t>对象行为模式</a:t>
            </a:r>
          </a:p>
          <a:p>
            <a:pPr lvl="1" eaLnBrk="1" hangingPunct="1"/>
            <a:r>
              <a:rPr lang="zh-CN" altLang="en-US"/>
              <a:t>意图</a:t>
            </a:r>
          </a:p>
          <a:p>
            <a:pPr lvl="2" eaLnBrk="1" hangingPunct="1"/>
            <a:r>
              <a:rPr lang="zh-CN" altLang="en-US"/>
              <a:t>在不破坏封装性的前提下，捕获一个对象的内部状态，并在该对象之外保存这个状态。这样以后就可将该对象恢复到原先保存的状态。</a:t>
            </a:r>
          </a:p>
          <a:p>
            <a:pPr lvl="1" eaLnBrk="1" hangingPunct="1"/>
            <a:r>
              <a:rPr lang="zh-CN" altLang="en-US"/>
              <a:t>适用性</a:t>
            </a:r>
          </a:p>
          <a:p>
            <a:pPr lvl="2" eaLnBrk="1" hangingPunct="1"/>
            <a:r>
              <a:rPr lang="zh-CN" altLang="en-US"/>
              <a:t>必须保存一个对象在某一个时刻的</a:t>
            </a:r>
            <a:r>
              <a:rPr lang="en-US" altLang="zh-CN"/>
              <a:t>(</a:t>
            </a:r>
            <a:r>
              <a:rPr lang="zh-CN" altLang="en-US"/>
              <a:t>部分</a:t>
            </a:r>
            <a:r>
              <a:rPr lang="en-US" altLang="zh-CN"/>
              <a:t>)</a:t>
            </a:r>
            <a:r>
              <a:rPr lang="zh-CN" altLang="en-US"/>
              <a:t>状态</a:t>
            </a:r>
            <a:r>
              <a:rPr lang="en-US" altLang="zh-CN"/>
              <a:t>, </a:t>
            </a:r>
            <a:r>
              <a:rPr lang="zh-CN" altLang="en-US"/>
              <a:t>这样以后需要时它才能恢复到先前的状态。 </a:t>
            </a:r>
          </a:p>
          <a:p>
            <a:pPr lvl="2" eaLnBrk="1" hangingPunct="1"/>
            <a:r>
              <a:rPr lang="zh-CN" altLang="en-US"/>
              <a:t>如果一个用接口来让其它对象直接得到这些状态，将会暴露对象的实现细节并破坏对象的封装性。</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1D0C66EF-7850-4473-A170-C6E274399BB3}"/>
              </a:ext>
            </a:extLst>
          </p:cNvPr>
          <p:cNvSpPr>
            <a:spLocks noGrp="1" noChangeArrowheads="1"/>
          </p:cNvSpPr>
          <p:nvPr>
            <p:ph type="title"/>
          </p:nvPr>
        </p:nvSpPr>
        <p:spPr/>
        <p:txBody>
          <a:bodyPr/>
          <a:lstStyle/>
          <a:p>
            <a:pPr eaLnBrk="1" hangingPunct="1">
              <a:defRPr/>
            </a:pPr>
            <a:r>
              <a:rPr lang="zh-CN" altLang="en-US"/>
              <a:t>行为模式</a:t>
            </a:r>
          </a:p>
        </p:txBody>
      </p:sp>
      <p:sp>
        <p:nvSpPr>
          <p:cNvPr id="81923" name="Rectangle 3">
            <a:extLst>
              <a:ext uri="{FF2B5EF4-FFF2-40B4-BE49-F238E27FC236}">
                <a16:creationId xmlns:a16="http://schemas.microsoft.com/office/drawing/2014/main" id="{808F2C46-36F9-4DDD-A316-A166FEF60626}"/>
              </a:ext>
            </a:extLst>
          </p:cNvPr>
          <p:cNvSpPr>
            <a:spLocks noGrp="1" noChangeArrowheads="1"/>
          </p:cNvSpPr>
          <p:nvPr>
            <p:ph type="body" idx="1"/>
          </p:nvPr>
        </p:nvSpPr>
        <p:spPr/>
        <p:txBody>
          <a:bodyPr/>
          <a:lstStyle/>
          <a:p>
            <a:pPr eaLnBrk="1" hangingPunct="1"/>
            <a:r>
              <a:rPr lang="en-US" altLang="zh-CN"/>
              <a:t>Memento</a:t>
            </a:r>
            <a:r>
              <a:rPr lang="zh-CN" altLang="en-US"/>
              <a:t>（备忘录）</a:t>
            </a:r>
          </a:p>
        </p:txBody>
      </p:sp>
      <p:pic>
        <p:nvPicPr>
          <p:cNvPr id="81924" name="Picture 4">
            <a:extLst>
              <a:ext uri="{FF2B5EF4-FFF2-40B4-BE49-F238E27FC236}">
                <a16:creationId xmlns:a16="http://schemas.microsoft.com/office/drawing/2014/main" id="{80C58D93-6575-4C69-BEC1-88A2BFE45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84538"/>
            <a:ext cx="77057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4693" name="Picture 5">
            <a:extLst>
              <a:ext uri="{FF2B5EF4-FFF2-40B4-BE49-F238E27FC236}">
                <a16:creationId xmlns:a16="http://schemas.microsoft.com/office/drawing/2014/main" id="{D7511EC6-D0BC-4577-9152-1DEF24481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708275"/>
            <a:ext cx="5686425" cy="326707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6CC6BF8A-B6F5-49D6-B608-8C3E6739651D}"/>
              </a:ext>
            </a:extLst>
          </p:cNvPr>
          <p:cNvSpPr>
            <a:spLocks noGrp="1" noChangeArrowheads="1"/>
          </p:cNvSpPr>
          <p:nvPr>
            <p:ph type="title"/>
          </p:nvPr>
        </p:nvSpPr>
        <p:spPr/>
        <p:txBody>
          <a:bodyPr/>
          <a:lstStyle/>
          <a:p>
            <a:pPr eaLnBrk="1" hangingPunct="1">
              <a:defRPr/>
            </a:pPr>
            <a:r>
              <a:rPr lang="zh-CN" altLang="en-US"/>
              <a:t>行为模式</a:t>
            </a:r>
          </a:p>
        </p:txBody>
      </p:sp>
      <p:sp>
        <p:nvSpPr>
          <p:cNvPr id="82947" name="Rectangle 3">
            <a:extLst>
              <a:ext uri="{FF2B5EF4-FFF2-40B4-BE49-F238E27FC236}">
                <a16:creationId xmlns:a16="http://schemas.microsoft.com/office/drawing/2014/main" id="{D6A847E7-AF08-42D0-9357-5F82FC281B0E}"/>
              </a:ext>
            </a:extLst>
          </p:cNvPr>
          <p:cNvSpPr>
            <a:spLocks noGrp="1" noChangeArrowheads="1"/>
          </p:cNvSpPr>
          <p:nvPr>
            <p:ph type="body" idx="1"/>
          </p:nvPr>
        </p:nvSpPr>
        <p:spPr/>
        <p:txBody>
          <a:bodyPr/>
          <a:lstStyle/>
          <a:p>
            <a:pPr eaLnBrk="1" hangingPunct="1"/>
            <a:r>
              <a:rPr lang="en-US" altLang="zh-CN"/>
              <a:t>Memento</a:t>
            </a:r>
            <a:r>
              <a:rPr lang="zh-CN" altLang="en-US"/>
              <a:t>（备忘录）</a:t>
            </a:r>
          </a:p>
          <a:p>
            <a:pPr lvl="1" eaLnBrk="1" hangingPunct="1"/>
            <a:r>
              <a:rPr lang="zh-CN" altLang="en-US"/>
              <a:t>效果</a:t>
            </a:r>
          </a:p>
          <a:p>
            <a:pPr lvl="2" eaLnBrk="1" hangingPunct="1"/>
            <a:r>
              <a:rPr lang="zh-CN" altLang="en-US"/>
              <a:t>保持了封装的边界。</a:t>
            </a:r>
          </a:p>
          <a:p>
            <a:pPr lvl="2" eaLnBrk="1" hangingPunct="1"/>
            <a:r>
              <a:rPr lang="zh-CN" altLang="en-US"/>
              <a:t>将状态交给</a:t>
            </a:r>
            <a:r>
              <a:rPr lang="en-US" altLang="zh-CN"/>
              <a:t>Client</a:t>
            </a:r>
            <a:r>
              <a:rPr lang="zh-CN" altLang="en-US"/>
              <a:t>去管理，简化了</a:t>
            </a:r>
            <a:r>
              <a:rPr lang="en-US" altLang="zh-CN"/>
              <a:t>Originator</a:t>
            </a:r>
            <a:r>
              <a:rPr lang="zh-CN" altLang="en-US"/>
              <a:t>。</a:t>
            </a:r>
          </a:p>
          <a:p>
            <a:pPr lvl="2" eaLnBrk="1" hangingPunct="1"/>
            <a:r>
              <a:rPr lang="en-US" altLang="zh-CN"/>
              <a:t>Memento</a:t>
            </a:r>
            <a:r>
              <a:rPr lang="zh-CN" altLang="en-US"/>
              <a:t>的实现代价可能很高。</a:t>
            </a:r>
          </a:p>
          <a:p>
            <a:pPr lvl="2" eaLnBrk="1" hangingPunct="1"/>
            <a:r>
              <a:rPr lang="zh-CN" altLang="en-US"/>
              <a:t>需要对窄接口和宽接口的支持。</a:t>
            </a:r>
          </a:p>
          <a:p>
            <a:pPr lvl="2" eaLnBrk="1" hangingPunct="1"/>
            <a:r>
              <a:rPr lang="zh-CN" altLang="en-US"/>
              <a:t>维护</a:t>
            </a:r>
            <a:r>
              <a:rPr lang="en-US" altLang="zh-CN"/>
              <a:t>Memento</a:t>
            </a:r>
            <a:r>
              <a:rPr lang="zh-CN" altLang="en-US"/>
              <a:t>的潜在代价。</a:t>
            </a:r>
          </a:p>
          <a:p>
            <a:pPr lvl="1" eaLnBrk="1" hangingPunct="1"/>
            <a:r>
              <a:rPr lang="zh-CN" altLang="en-US"/>
              <a:t>实现</a:t>
            </a:r>
          </a:p>
          <a:p>
            <a:pPr lvl="2" eaLnBrk="1" hangingPunct="1"/>
            <a:r>
              <a:rPr lang="zh-CN" altLang="en-US"/>
              <a:t>窄接口和宽接口的实现。</a:t>
            </a:r>
          </a:p>
          <a:p>
            <a:pPr lvl="2" eaLnBrk="1" hangingPunct="1"/>
            <a:r>
              <a:rPr lang="zh-CN" altLang="en-US"/>
              <a:t>在</a:t>
            </a:r>
            <a:r>
              <a:rPr lang="en-US" altLang="zh-CN"/>
              <a:t>Memento</a:t>
            </a:r>
            <a:r>
              <a:rPr lang="zh-CN" altLang="en-US"/>
              <a:t>创建和撤销顺序可预测时，存储增量式改变。</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D3E502DF-0845-4F89-80CD-CB2740CA113B}"/>
              </a:ext>
            </a:extLst>
          </p:cNvPr>
          <p:cNvSpPr>
            <a:spLocks noGrp="1" noChangeArrowheads="1"/>
          </p:cNvSpPr>
          <p:nvPr>
            <p:ph type="title"/>
          </p:nvPr>
        </p:nvSpPr>
        <p:spPr/>
        <p:txBody>
          <a:bodyPr/>
          <a:lstStyle/>
          <a:p>
            <a:pPr eaLnBrk="1" hangingPunct="1">
              <a:defRPr/>
            </a:pPr>
            <a:r>
              <a:rPr lang="zh-CN" altLang="en-US"/>
              <a:t>创建型模式</a:t>
            </a:r>
          </a:p>
        </p:txBody>
      </p:sp>
      <p:sp>
        <p:nvSpPr>
          <p:cNvPr id="10243" name="Rectangle 3">
            <a:extLst>
              <a:ext uri="{FF2B5EF4-FFF2-40B4-BE49-F238E27FC236}">
                <a16:creationId xmlns:a16="http://schemas.microsoft.com/office/drawing/2014/main" id="{F14F5838-58A2-4271-A2A1-6DAB78C9D490}"/>
              </a:ext>
            </a:extLst>
          </p:cNvPr>
          <p:cNvSpPr>
            <a:spLocks noGrp="1" noChangeArrowheads="1"/>
          </p:cNvSpPr>
          <p:nvPr>
            <p:ph type="body" idx="1"/>
          </p:nvPr>
        </p:nvSpPr>
        <p:spPr/>
        <p:txBody>
          <a:bodyPr/>
          <a:lstStyle/>
          <a:p>
            <a:pPr eaLnBrk="1" hangingPunct="1">
              <a:lnSpc>
                <a:spcPct val="130000"/>
              </a:lnSpc>
            </a:pPr>
            <a:r>
              <a:rPr lang="zh-CN" altLang="en-US"/>
              <a:t>创建型模式的目的</a:t>
            </a:r>
          </a:p>
          <a:p>
            <a:pPr lvl="1" eaLnBrk="1" hangingPunct="1">
              <a:lnSpc>
                <a:spcPct val="130000"/>
              </a:lnSpc>
            </a:pPr>
            <a:r>
              <a:rPr lang="zh-CN" altLang="en-US"/>
              <a:t>使系统独立于如何创建、组合和表示对象。</a:t>
            </a:r>
          </a:p>
          <a:p>
            <a:pPr lvl="1" eaLnBrk="1" hangingPunct="1">
              <a:lnSpc>
                <a:spcPct val="130000"/>
              </a:lnSpc>
            </a:pPr>
            <a:r>
              <a:rPr lang="zh-CN" altLang="en-US"/>
              <a:t>类创建型模式使用继承改变被实例化的类。</a:t>
            </a:r>
          </a:p>
          <a:p>
            <a:pPr lvl="1" eaLnBrk="1" hangingPunct="1">
              <a:lnSpc>
                <a:spcPct val="130000"/>
              </a:lnSpc>
            </a:pPr>
            <a:r>
              <a:rPr lang="zh-CN" altLang="en-US"/>
              <a:t>对象创建型模式将实例化委托给另一个对象。</a:t>
            </a:r>
          </a:p>
        </p:txBody>
      </p:sp>
      <p:sp>
        <p:nvSpPr>
          <p:cNvPr id="10244" name="Text Box 4">
            <a:extLst>
              <a:ext uri="{FF2B5EF4-FFF2-40B4-BE49-F238E27FC236}">
                <a16:creationId xmlns:a16="http://schemas.microsoft.com/office/drawing/2014/main" id="{5C242483-C6C6-4345-A410-11AD020492B1}"/>
              </a:ext>
            </a:extLst>
          </p:cNvPr>
          <p:cNvSpPr txBox="1">
            <a:spLocks noChangeArrowheads="1"/>
          </p:cNvSpPr>
          <p:nvPr/>
        </p:nvSpPr>
        <p:spPr bwMode="auto">
          <a:xfrm>
            <a:off x="2555875" y="4941888"/>
            <a:ext cx="2378075" cy="376237"/>
          </a:xfrm>
          <a:prstGeom prst="rect">
            <a:avLst/>
          </a:prstGeom>
          <a:solidFill>
            <a:schemeClr val="bg1"/>
          </a:solidFill>
          <a:ln w="9525" algn="ctr">
            <a:solidFill>
              <a:schemeClr val="tx1"/>
            </a:solidFill>
            <a:miter lim="800000"/>
            <a:headEnd/>
            <a:tailEnd/>
          </a:ln>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Abstract Factory</a:t>
            </a:r>
          </a:p>
        </p:txBody>
      </p:sp>
      <p:sp>
        <p:nvSpPr>
          <p:cNvPr id="10245" name="Text Box 5">
            <a:extLst>
              <a:ext uri="{FF2B5EF4-FFF2-40B4-BE49-F238E27FC236}">
                <a16:creationId xmlns:a16="http://schemas.microsoft.com/office/drawing/2014/main" id="{AE2F16FF-4B8B-4615-8281-9199A98BD10F}"/>
              </a:ext>
            </a:extLst>
          </p:cNvPr>
          <p:cNvSpPr txBox="1">
            <a:spLocks noChangeArrowheads="1"/>
          </p:cNvSpPr>
          <p:nvPr/>
        </p:nvSpPr>
        <p:spPr bwMode="auto">
          <a:xfrm>
            <a:off x="5148263" y="4941888"/>
            <a:ext cx="2087562" cy="376237"/>
          </a:xfrm>
          <a:prstGeom prst="rect">
            <a:avLst/>
          </a:prstGeom>
          <a:solidFill>
            <a:schemeClr val="bg1"/>
          </a:solidFill>
          <a:ln w="9525" algn="ctr">
            <a:solidFill>
              <a:schemeClr val="tx1"/>
            </a:solidFill>
            <a:miter lim="800000"/>
            <a:headEnd/>
            <a:tailEnd/>
          </a:ln>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Builder</a:t>
            </a:r>
          </a:p>
        </p:txBody>
      </p:sp>
      <p:sp>
        <p:nvSpPr>
          <p:cNvPr id="10246" name="Text Box 6">
            <a:extLst>
              <a:ext uri="{FF2B5EF4-FFF2-40B4-BE49-F238E27FC236}">
                <a16:creationId xmlns:a16="http://schemas.microsoft.com/office/drawing/2014/main" id="{B6DAD7AA-0F2C-4603-8CC8-870314CDA561}"/>
              </a:ext>
            </a:extLst>
          </p:cNvPr>
          <p:cNvSpPr txBox="1">
            <a:spLocks noChangeArrowheads="1"/>
          </p:cNvSpPr>
          <p:nvPr/>
        </p:nvSpPr>
        <p:spPr bwMode="auto">
          <a:xfrm>
            <a:off x="2555875" y="5516563"/>
            <a:ext cx="2376488" cy="376237"/>
          </a:xfrm>
          <a:prstGeom prst="rect">
            <a:avLst/>
          </a:prstGeom>
          <a:solidFill>
            <a:schemeClr val="bg1"/>
          </a:solidFill>
          <a:ln w="9525" algn="ctr">
            <a:solidFill>
              <a:schemeClr val="tx1"/>
            </a:solidFill>
            <a:miter lim="800000"/>
            <a:headEnd/>
            <a:tailEnd/>
          </a:ln>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Factory Method</a:t>
            </a:r>
          </a:p>
        </p:txBody>
      </p:sp>
      <p:sp>
        <p:nvSpPr>
          <p:cNvPr id="10247" name="Text Box 7">
            <a:extLst>
              <a:ext uri="{FF2B5EF4-FFF2-40B4-BE49-F238E27FC236}">
                <a16:creationId xmlns:a16="http://schemas.microsoft.com/office/drawing/2014/main" id="{DFD1FD5F-D422-4221-A0E1-80E83AE21E68}"/>
              </a:ext>
            </a:extLst>
          </p:cNvPr>
          <p:cNvSpPr txBox="1">
            <a:spLocks noChangeArrowheads="1"/>
          </p:cNvSpPr>
          <p:nvPr/>
        </p:nvSpPr>
        <p:spPr bwMode="auto">
          <a:xfrm>
            <a:off x="5148263" y="5516563"/>
            <a:ext cx="2087562" cy="376237"/>
          </a:xfrm>
          <a:prstGeom prst="rect">
            <a:avLst/>
          </a:prstGeom>
          <a:solidFill>
            <a:schemeClr val="bg1"/>
          </a:solidFill>
          <a:ln w="9525" algn="ctr">
            <a:solidFill>
              <a:schemeClr val="tx1"/>
            </a:solidFill>
            <a:miter lim="800000"/>
            <a:headEnd/>
            <a:tailEnd/>
          </a:ln>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Prototype</a:t>
            </a:r>
          </a:p>
        </p:txBody>
      </p:sp>
      <p:sp>
        <p:nvSpPr>
          <p:cNvPr id="10248" name="Text Box 8">
            <a:extLst>
              <a:ext uri="{FF2B5EF4-FFF2-40B4-BE49-F238E27FC236}">
                <a16:creationId xmlns:a16="http://schemas.microsoft.com/office/drawing/2014/main" id="{B7F47272-D8E7-48BE-A3DC-11056E6B490A}"/>
              </a:ext>
            </a:extLst>
          </p:cNvPr>
          <p:cNvSpPr txBox="1">
            <a:spLocks noChangeArrowheads="1"/>
          </p:cNvSpPr>
          <p:nvPr/>
        </p:nvSpPr>
        <p:spPr bwMode="auto">
          <a:xfrm>
            <a:off x="2555875" y="6092825"/>
            <a:ext cx="2376488" cy="376238"/>
          </a:xfrm>
          <a:prstGeom prst="rect">
            <a:avLst/>
          </a:prstGeom>
          <a:solidFill>
            <a:schemeClr val="bg1"/>
          </a:solidFill>
          <a:ln w="9525" algn="ctr">
            <a:solidFill>
              <a:schemeClr val="tx1"/>
            </a:solidFill>
            <a:miter lim="800000"/>
            <a:headEnd/>
            <a:tailEnd/>
          </a:ln>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Singleton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42112336-DBEB-4396-8711-BAD7DF70AD17}"/>
              </a:ext>
            </a:extLst>
          </p:cNvPr>
          <p:cNvSpPr>
            <a:spLocks noGrp="1" noChangeArrowheads="1"/>
          </p:cNvSpPr>
          <p:nvPr>
            <p:ph type="title"/>
          </p:nvPr>
        </p:nvSpPr>
        <p:spPr/>
        <p:txBody>
          <a:bodyPr/>
          <a:lstStyle/>
          <a:p>
            <a:pPr eaLnBrk="1" hangingPunct="1">
              <a:defRPr/>
            </a:pPr>
            <a:r>
              <a:rPr lang="zh-CN" altLang="en-US"/>
              <a:t>行为模式</a:t>
            </a:r>
          </a:p>
        </p:txBody>
      </p:sp>
      <p:sp>
        <p:nvSpPr>
          <p:cNvPr id="83971" name="Rectangle 3">
            <a:extLst>
              <a:ext uri="{FF2B5EF4-FFF2-40B4-BE49-F238E27FC236}">
                <a16:creationId xmlns:a16="http://schemas.microsoft.com/office/drawing/2014/main" id="{F78A1874-2A7E-480A-AD4E-5BB05DC090D3}"/>
              </a:ext>
            </a:extLst>
          </p:cNvPr>
          <p:cNvSpPr>
            <a:spLocks noGrp="1" noChangeArrowheads="1"/>
          </p:cNvSpPr>
          <p:nvPr>
            <p:ph type="body" idx="1"/>
          </p:nvPr>
        </p:nvSpPr>
        <p:spPr/>
        <p:txBody>
          <a:bodyPr/>
          <a:lstStyle/>
          <a:p>
            <a:pPr eaLnBrk="1" hangingPunct="1">
              <a:lnSpc>
                <a:spcPct val="100000"/>
              </a:lnSpc>
            </a:pPr>
            <a:r>
              <a:rPr lang="en-US" altLang="zh-CN"/>
              <a:t>Observer</a:t>
            </a:r>
            <a:r>
              <a:rPr lang="zh-CN" altLang="en-US"/>
              <a:t>（观察者）</a:t>
            </a:r>
          </a:p>
          <a:p>
            <a:pPr lvl="1" eaLnBrk="1" hangingPunct="1">
              <a:lnSpc>
                <a:spcPct val="100000"/>
              </a:lnSpc>
            </a:pPr>
            <a:r>
              <a:rPr lang="zh-CN" altLang="en-US"/>
              <a:t>对象行为模式</a:t>
            </a:r>
          </a:p>
          <a:p>
            <a:pPr lvl="1" eaLnBrk="1" hangingPunct="1">
              <a:lnSpc>
                <a:spcPct val="100000"/>
              </a:lnSpc>
            </a:pPr>
            <a:r>
              <a:rPr lang="zh-CN" altLang="en-US"/>
              <a:t>意图</a:t>
            </a:r>
          </a:p>
          <a:p>
            <a:pPr lvl="2" eaLnBrk="1" hangingPunct="1">
              <a:lnSpc>
                <a:spcPct val="100000"/>
              </a:lnSpc>
            </a:pPr>
            <a:r>
              <a:rPr lang="zh-CN" altLang="en-US"/>
              <a:t>定义对象间的一种一对多的依赖关系</a:t>
            </a:r>
            <a:r>
              <a:rPr lang="en-US" altLang="zh-CN"/>
              <a:t>,</a:t>
            </a:r>
            <a:r>
              <a:rPr lang="zh-CN" altLang="en-US"/>
              <a:t>当一个对象的状态发生改变时，所有依赖于它的对象都得到通知并被自动更新。</a:t>
            </a:r>
          </a:p>
          <a:p>
            <a:pPr lvl="1" eaLnBrk="1" hangingPunct="1">
              <a:lnSpc>
                <a:spcPct val="100000"/>
              </a:lnSpc>
            </a:pPr>
            <a:r>
              <a:rPr lang="zh-CN" altLang="en-US"/>
              <a:t>适用性</a:t>
            </a:r>
          </a:p>
          <a:p>
            <a:pPr lvl="2" eaLnBrk="1" hangingPunct="1">
              <a:lnSpc>
                <a:spcPct val="100000"/>
              </a:lnSpc>
            </a:pPr>
            <a:r>
              <a:rPr lang="zh-CN" altLang="en-US"/>
              <a:t>当一个抽象模型有两个方面，其中一个方面依赖于另一方面，将这二者封装在独立的对象中以使它们可以各自独立地改变和复用。 </a:t>
            </a:r>
          </a:p>
          <a:p>
            <a:pPr lvl="2" eaLnBrk="1" hangingPunct="1">
              <a:lnSpc>
                <a:spcPct val="100000"/>
              </a:lnSpc>
            </a:pPr>
            <a:r>
              <a:rPr lang="zh-CN" altLang="en-US"/>
              <a:t>当对一个对象的改变需要同时改变其它对象，而不知道具体有多少对象有待改变。 </a:t>
            </a:r>
          </a:p>
          <a:p>
            <a:pPr lvl="2" eaLnBrk="1" hangingPunct="1">
              <a:lnSpc>
                <a:spcPct val="100000"/>
              </a:lnSpc>
            </a:pPr>
            <a:r>
              <a:rPr lang="zh-CN" altLang="en-US"/>
              <a:t>当一个对象必须通知其它对象，而它又不能假定其它对象是谁。换言之，不希望这些对象是紧密耦合的。</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F9FACEF7-588A-43AF-BAF8-0C5C4536C049}"/>
              </a:ext>
            </a:extLst>
          </p:cNvPr>
          <p:cNvSpPr>
            <a:spLocks noGrp="1" noChangeArrowheads="1"/>
          </p:cNvSpPr>
          <p:nvPr>
            <p:ph type="title"/>
          </p:nvPr>
        </p:nvSpPr>
        <p:spPr/>
        <p:txBody>
          <a:bodyPr/>
          <a:lstStyle/>
          <a:p>
            <a:pPr eaLnBrk="1" hangingPunct="1">
              <a:defRPr/>
            </a:pPr>
            <a:r>
              <a:rPr lang="zh-CN" altLang="en-US"/>
              <a:t>行为模式</a:t>
            </a:r>
          </a:p>
        </p:txBody>
      </p:sp>
      <p:sp>
        <p:nvSpPr>
          <p:cNvPr id="84995" name="Rectangle 3">
            <a:extLst>
              <a:ext uri="{FF2B5EF4-FFF2-40B4-BE49-F238E27FC236}">
                <a16:creationId xmlns:a16="http://schemas.microsoft.com/office/drawing/2014/main" id="{D8877431-BE07-4BCB-907F-B7F20318A686}"/>
              </a:ext>
            </a:extLst>
          </p:cNvPr>
          <p:cNvSpPr>
            <a:spLocks noGrp="1" noChangeArrowheads="1"/>
          </p:cNvSpPr>
          <p:nvPr>
            <p:ph type="body" idx="1"/>
          </p:nvPr>
        </p:nvSpPr>
        <p:spPr/>
        <p:txBody>
          <a:bodyPr/>
          <a:lstStyle/>
          <a:p>
            <a:pPr eaLnBrk="1" hangingPunct="1"/>
            <a:r>
              <a:rPr lang="en-US" altLang="zh-CN"/>
              <a:t>Observer</a:t>
            </a:r>
            <a:r>
              <a:rPr lang="zh-CN" altLang="en-US"/>
              <a:t>（观察者）</a:t>
            </a:r>
          </a:p>
        </p:txBody>
      </p:sp>
      <p:pic>
        <p:nvPicPr>
          <p:cNvPr id="84996" name="Picture 4">
            <a:extLst>
              <a:ext uri="{FF2B5EF4-FFF2-40B4-BE49-F238E27FC236}">
                <a16:creationId xmlns:a16="http://schemas.microsoft.com/office/drawing/2014/main" id="{8D2EEE2F-D9C5-442D-A32B-368B442B9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068638"/>
            <a:ext cx="7704137"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6741" name="Picture 5">
            <a:extLst>
              <a:ext uri="{FF2B5EF4-FFF2-40B4-BE49-F238E27FC236}">
                <a16:creationId xmlns:a16="http://schemas.microsoft.com/office/drawing/2014/main" id="{7E2A5216-6AAA-4A88-AA2C-C8DEE67DE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663" y="2636838"/>
            <a:ext cx="7439025" cy="357187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C267840D-AD58-46CA-B8CD-22344BF99545}"/>
              </a:ext>
            </a:extLst>
          </p:cNvPr>
          <p:cNvSpPr>
            <a:spLocks noGrp="1" noChangeArrowheads="1"/>
          </p:cNvSpPr>
          <p:nvPr>
            <p:ph type="title"/>
          </p:nvPr>
        </p:nvSpPr>
        <p:spPr/>
        <p:txBody>
          <a:bodyPr/>
          <a:lstStyle/>
          <a:p>
            <a:pPr eaLnBrk="1" hangingPunct="1">
              <a:defRPr/>
            </a:pPr>
            <a:r>
              <a:rPr lang="zh-CN" altLang="en-US"/>
              <a:t>行为模式</a:t>
            </a:r>
          </a:p>
        </p:txBody>
      </p:sp>
      <p:sp>
        <p:nvSpPr>
          <p:cNvPr id="86019" name="Rectangle 3">
            <a:extLst>
              <a:ext uri="{FF2B5EF4-FFF2-40B4-BE49-F238E27FC236}">
                <a16:creationId xmlns:a16="http://schemas.microsoft.com/office/drawing/2014/main" id="{A2FA9D4B-0407-4D5C-BFE9-4DEE728CC4E0}"/>
              </a:ext>
            </a:extLst>
          </p:cNvPr>
          <p:cNvSpPr>
            <a:spLocks noGrp="1" noChangeArrowheads="1"/>
          </p:cNvSpPr>
          <p:nvPr>
            <p:ph type="body" idx="1"/>
          </p:nvPr>
        </p:nvSpPr>
        <p:spPr/>
        <p:txBody>
          <a:bodyPr/>
          <a:lstStyle/>
          <a:p>
            <a:pPr eaLnBrk="1" hangingPunct="1">
              <a:lnSpc>
                <a:spcPct val="110000"/>
              </a:lnSpc>
            </a:pPr>
            <a:r>
              <a:rPr lang="en-US" altLang="zh-CN" sz="2400"/>
              <a:t>Observer</a:t>
            </a:r>
            <a:r>
              <a:rPr lang="zh-CN" altLang="en-US" sz="2400"/>
              <a:t>（观察者）</a:t>
            </a:r>
          </a:p>
          <a:p>
            <a:pPr lvl="1" eaLnBrk="1" hangingPunct="1">
              <a:lnSpc>
                <a:spcPct val="110000"/>
              </a:lnSpc>
            </a:pPr>
            <a:r>
              <a:rPr lang="zh-CN" altLang="en-US" sz="2000"/>
              <a:t>效果</a:t>
            </a:r>
          </a:p>
          <a:p>
            <a:pPr lvl="2" eaLnBrk="1" hangingPunct="1">
              <a:lnSpc>
                <a:spcPct val="110000"/>
              </a:lnSpc>
            </a:pPr>
            <a:r>
              <a:rPr lang="zh-CN" altLang="en-US" sz="1800"/>
              <a:t>目标与观察者之间的耦合是抽象和最小的。</a:t>
            </a:r>
          </a:p>
          <a:p>
            <a:pPr lvl="2" eaLnBrk="1" hangingPunct="1">
              <a:lnSpc>
                <a:spcPct val="110000"/>
              </a:lnSpc>
            </a:pPr>
            <a:r>
              <a:rPr lang="zh-CN" altLang="en-US" sz="1800"/>
              <a:t>支持广播通信，对通知的响应取决于观察者。</a:t>
            </a:r>
          </a:p>
          <a:p>
            <a:pPr lvl="2" eaLnBrk="1" hangingPunct="1">
              <a:lnSpc>
                <a:spcPct val="110000"/>
              </a:lnSpc>
            </a:pPr>
            <a:r>
              <a:rPr lang="zh-CN" altLang="en-US" sz="1800"/>
              <a:t>可能引起意外的更新。</a:t>
            </a:r>
          </a:p>
          <a:p>
            <a:pPr lvl="1" eaLnBrk="1" hangingPunct="1">
              <a:lnSpc>
                <a:spcPct val="110000"/>
              </a:lnSpc>
            </a:pPr>
            <a:r>
              <a:rPr lang="zh-CN" altLang="en-US" sz="2000"/>
              <a:t>实现</a:t>
            </a:r>
          </a:p>
          <a:p>
            <a:pPr lvl="2" eaLnBrk="1" hangingPunct="1">
              <a:lnSpc>
                <a:spcPct val="110000"/>
              </a:lnSpc>
            </a:pPr>
            <a:r>
              <a:rPr lang="zh-CN" altLang="en-US" sz="1800"/>
              <a:t>创建目标与观察者之间的映射。</a:t>
            </a:r>
          </a:p>
          <a:p>
            <a:pPr lvl="2" eaLnBrk="1" hangingPunct="1">
              <a:lnSpc>
                <a:spcPct val="110000"/>
              </a:lnSpc>
            </a:pPr>
            <a:r>
              <a:rPr lang="zh-CN" altLang="en-US" sz="1800"/>
              <a:t>观察多个目标时，应修改</a:t>
            </a:r>
            <a:r>
              <a:rPr lang="en-US" altLang="zh-CN" sz="1800"/>
              <a:t>Update</a:t>
            </a:r>
            <a:r>
              <a:rPr lang="zh-CN" altLang="en-US" sz="1800"/>
              <a:t>使观察者知道发出通知的目标。</a:t>
            </a:r>
          </a:p>
          <a:p>
            <a:pPr lvl="2" eaLnBrk="1" hangingPunct="1">
              <a:lnSpc>
                <a:spcPct val="110000"/>
              </a:lnSpc>
            </a:pPr>
            <a:r>
              <a:rPr lang="en-US" altLang="zh-CN" sz="1800"/>
              <a:t>Notify</a:t>
            </a:r>
            <a:r>
              <a:rPr lang="zh-CN" altLang="en-US" sz="1800"/>
              <a:t>的触发。</a:t>
            </a:r>
          </a:p>
          <a:p>
            <a:pPr lvl="2" eaLnBrk="1" hangingPunct="1">
              <a:lnSpc>
                <a:spcPct val="110000"/>
              </a:lnSpc>
            </a:pPr>
            <a:r>
              <a:rPr lang="zh-CN" altLang="en-US" sz="1800"/>
              <a:t>删除一个目标时，应通知观察者，避免悬挂引用。</a:t>
            </a:r>
          </a:p>
          <a:p>
            <a:pPr lvl="2" eaLnBrk="1" hangingPunct="1">
              <a:lnSpc>
                <a:spcPct val="110000"/>
              </a:lnSpc>
            </a:pPr>
            <a:r>
              <a:rPr lang="zh-CN" altLang="en-US" sz="1800"/>
              <a:t>发出通知前确保目标状态的稳定。</a:t>
            </a:r>
          </a:p>
          <a:p>
            <a:pPr lvl="2" eaLnBrk="1" hangingPunct="1">
              <a:lnSpc>
                <a:spcPct val="110000"/>
              </a:lnSpc>
            </a:pPr>
            <a:r>
              <a:rPr lang="zh-CN" altLang="en-US" sz="1800"/>
              <a:t>避免特定于观察者的更新协议</a:t>
            </a:r>
            <a:r>
              <a:rPr lang="en-US" altLang="zh-CN" sz="1800"/>
              <a:t>——</a:t>
            </a:r>
            <a:r>
              <a:rPr lang="zh-CN" altLang="en-US" sz="1800"/>
              <a:t>推</a:t>
            </a:r>
            <a:r>
              <a:rPr lang="en-US" altLang="zh-CN" sz="1800"/>
              <a:t>/</a:t>
            </a:r>
            <a:r>
              <a:rPr lang="zh-CN" altLang="en-US" sz="1800"/>
              <a:t>拉模型。</a:t>
            </a:r>
          </a:p>
          <a:p>
            <a:pPr lvl="2" eaLnBrk="1" hangingPunct="1">
              <a:lnSpc>
                <a:spcPct val="110000"/>
              </a:lnSpc>
            </a:pPr>
            <a:r>
              <a:rPr lang="zh-CN" altLang="en-US" sz="1800"/>
              <a:t>可以显式地指定观察者感兴趣的改变。</a:t>
            </a:r>
          </a:p>
          <a:p>
            <a:pPr lvl="2" eaLnBrk="1" hangingPunct="1">
              <a:lnSpc>
                <a:spcPct val="110000"/>
              </a:lnSpc>
            </a:pPr>
            <a:r>
              <a:rPr lang="zh-CN" altLang="en-US" sz="1800"/>
              <a:t>封装复杂的更新语义。</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9BEA2EE-30A9-4DE4-A83E-157F5D345B74}"/>
              </a:ext>
            </a:extLst>
          </p:cNvPr>
          <p:cNvSpPr>
            <a:spLocks noGrp="1" noChangeArrowheads="1"/>
          </p:cNvSpPr>
          <p:nvPr>
            <p:ph type="title"/>
          </p:nvPr>
        </p:nvSpPr>
        <p:spPr/>
        <p:txBody>
          <a:bodyPr/>
          <a:lstStyle/>
          <a:p>
            <a:pPr eaLnBrk="1" hangingPunct="1">
              <a:defRPr/>
            </a:pPr>
            <a:r>
              <a:rPr lang="zh-CN" altLang="en-US"/>
              <a:t>行为模式</a:t>
            </a:r>
          </a:p>
        </p:txBody>
      </p:sp>
      <p:sp>
        <p:nvSpPr>
          <p:cNvPr id="87043" name="Rectangle 3">
            <a:extLst>
              <a:ext uri="{FF2B5EF4-FFF2-40B4-BE49-F238E27FC236}">
                <a16:creationId xmlns:a16="http://schemas.microsoft.com/office/drawing/2014/main" id="{B49EC31C-705D-42FB-913E-6F62F320CACD}"/>
              </a:ext>
            </a:extLst>
          </p:cNvPr>
          <p:cNvSpPr>
            <a:spLocks noGrp="1" noChangeArrowheads="1"/>
          </p:cNvSpPr>
          <p:nvPr>
            <p:ph type="body" idx="1"/>
          </p:nvPr>
        </p:nvSpPr>
        <p:spPr/>
        <p:txBody>
          <a:bodyPr/>
          <a:lstStyle/>
          <a:p>
            <a:pPr eaLnBrk="1" hangingPunct="1">
              <a:lnSpc>
                <a:spcPct val="100000"/>
              </a:lnSpc>
            </a:pPr>
            <a:r>
              <a:rPr lang="en-US" altLang="zh-CN"/>
              <a:t>State</a:t>
            </a:r>
            <a:r>
              <a:rPr lang="zh-CN" altLang="en-US"/>
              <a:t>（状态）</a:t>
            </a:r>
          </a:p>
          <a:p>
            <a:pPr lvl="1" eaLnBrk="1" hangingPunct="1">
              <a:lnSpc>
                <a:spcPct val="100000"/>
              </a:lnSpc>
            </a:pPr>
            <a:r>
              <a:rPr lang="zh-CN" altLang="en-US"/>
              <a:t>对象行为模式</a:t>
            </a:r>
          </a:p>
          <a:p>
            <a:pPr lvl="1" eaLnBrk="1" hangingPunct="1">
              <a:lnSpc>
                <a:spcPct val="100000"/>
              </a:lnSpc>
            </a:pPr>
            <a:r>
              <a:rPr lang="zh-CN" altLang="en-US"/>
              <a:t>意图</a:t>
            </a:r>
          </a:p>
          <a:p>
            <a:pPr lvl="2" eaLnBrk="1" hangingPunct="1">
              <a:lnSpc>
                <a:spcPct val="100000"/>
              </a:lnSpc>
            </a:pPr>
            <a:r>
              <a:rPr lang="zh-CN" altLang="en-US"/>
              <a:t>允许一个对象在其内部状态改变时改变它的行为。对象看起来似乎修改了它的类。</a:t>
            </a:r>
          </a:p>
          <a:p>
            <a:pPr lvl="1" eaLnBrk="1" hangingPunct="1">
              <a:lnSpc>
                <a:spcPct val="100000"/>
              </a:lnSpc>
            </a:pPr>
            <a:r>
              <a:rPr lang="zh-CN" altLang="en-US"/>
              <a:t>适用性</a:t>
            </a:r>
          </a:p>
          <a:p>
            <a:pPr lvl="2" eaLnBrk="1" hangingPunct="1">
              <a:lnSpc>
                <a:spcPct val="100000"/>
              </a:lnSpc>
            </a:pPr>
            <a:r>
              <a:rPr lang="zh-CN" altLang="en-US"/>
              <a:t>一个对象的行为取决于它的状态，并且它必须在运行时刻根据状态改变它的行为。 </a:t>
            </a:r>
          </a:p>
          <a:p>
            <a:pPr lvl="2" eaLnBrk="1" hangingPunct="1">
              <a:lnSpc>
                <a:spcPct val="100000"/>
              </a:lnSpc>
            </a:pPr>
            <a:r>
              <a:rPr lang="zh-CN" altLang="en-US"/>
              <a:t>一个操作中含有庞大的多分支的条件语句，且这些分支依赖于该对象的状态。这个状态通常用一个或多个枚举常量表示。通常，有多个操作包含这一相同的条件结构。</a:t>
            </a:r>
            <a:r>
              <a:rPr lang="en-US" altLang="zh-CN"/>
              <a:t>State</a:t>
            </a:r>
            <a:r>
              <a:rPr lang="zh-CN" altLang="en-US"/>
              <a:t>模式将每一个条件分支放入一个独立的类中。这使得可以根据对象自身的情况将对象的状态作为一个对象，这一对象可以不依赖于其他对象而独立变化。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C3FE8B92-D07A-4A63-804C-DA9177103E8F}"/>
              </a:ext>
            </a:extLst>
          </p:cNvPr>
          <p:cNvSpPr>
            <a:spLocks noGrp="1" noChangeArrowheads="1"/>
          </p:cNvSpPr>
          <p:nvPr>
            <p:ph type="title"/>
          </p:nvPr>
        </p:nvSpPr>
        <p:spPr/>
        <p:txBody>
          <a:bodyPr/>
          <a:lstStyle/>
          <a:p>
            <a:pPr eaLnBrk="1" hangingPunct="1">
              <a:defRPr/>
            </a:pPr>
            <a:r>
              <a:rPr lang="zh-CN" altLang="en-US"/>
              <a:t>行为模式</a:t>
            </a:r>
          </a:p>
        </p:txBody>
      </p:sp>
      <p:sp>
        <p:nvSpPr>
          <p:cNvPr id="88067" name="Rectangle 3">
            <a:extLst>
              <a:ext uri="{FF2B5EF4-FFF2-40B4-BE49-F238E27FC236}">
                <a16:creationId xmlns:a16="http://schemas.microsoft.com/office/drawing/2014/main" id="{A9DC5B00-B170-47D8-BDC6-010A50AC8D1F}"/>
              </a:ext>
            </a:extLst>
          </p:cNvPr>
          <p:cNvSpPr>
            <a:spLocks noGrp="1" noChangeArrowheads="1"/>
          </p:cNvSpPr>
          <p:nvPr>
            <p:ph type="body" idx="1"/>
          </p:nvPr>
        </p:nvSpPr>
        <p:spPr/>
        <p:txBody>
          <a:bodyPr/>
          <a:lstStyle/>
          <a:p>
            <a:pPr eaLnBrk="1" hangingPunct="1"/>
            <a:r>
              <a:rPr lang="en-US" altLang="zh-CN"/>
              <a:t>State</a:t>
            </a:r>
            <a:r>
              <a:rPr lang="zh-CN" altLang="en-US"/>
              <a:t>（状态）</a:t>
            </a:r>
          </a:p>
        </p:txBody>
      </p:sp>
      <p:pic>
        <p:nvPicPr>
          <p:cNvPr id="88068" name="Picture 4">
            <a:extLst>
              <a:ext uri="{FF2B5EF4-FFF2-40B4-BE49-F238E27FC236}">
                <a16:creationId xmlns:a16="http://schemas.microsoft.com/office/drawing/2014/main" id="{CE5AFA33-A299-4624-B66F-CBD787A5A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924175"/>
            <a:ext cx="7921625"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468F8039-8050-4FB2-83EA-013E3411BE14}"/>
              </a:ext>
            </a:extLst>
          </p:cNvPr>
          <p:cNvSpPr>
            <a:spLocks noGrp="1" noChangeArrowheads="1"/>
          </p:cNvSpPr>
          <p:nvPr>
            <p:ph type="title"/>
          </p:nvPr>
        </p:nvSpPr>
        <p:spPr/>
        <p:txBody>
          <a:bodyPr/>
          <a:lstStyle/>
          <a:p>
            <a:pPr eaLnBrk="1" hangingPunct="1">
              <a:defRPr/>
            </a:pPr>
            <a:r>
              <a:rPr lang="zh-CN" altLang="en-US"/>
              <a:t>行为模式</a:t>
            </a:r>
          </a:p>
        </p:txBody>
      </p:sp>
      <p:sp>
        <p:nvSpPr>
          <p:cNvPr id="89091" name="Rectangle 3">
            <a:extLst>
              <a:ext uri="{FF2B5EF4-FFF2-40B4-BE49-F238E27FC236}">
                <a16:creationId xmlns:a16="http://schemas.microsoft.com/office/drawing/2014/main" id="{0D298D51-D278-4BAC-A5DD-03993DED97B2}"/>
              </a:ext>
            </a:extLst>
          </p:cNvPr>
          <p:cNvSpPr>
            <a:spLocks noGrp="1" noChangeArrowheads="1"/>
          </p:cNvSpPr>
          <p:nvPr>
            <p:ph type="body" idx="1"/>
          </p:nvPr>
        </p:nvSpPr>
        <p:spPr/>
        <p:txBody>
          <a:bodyPr/>
          <a:lstStyle/>
          <a:p>
            <a:pPr eaLnBrk="1" hangingPunct="1"/>
            <a:r>
              <a:rPr lang="en-US" altLang="zh-CN"/>
              <a:t>State</a:t>
            </a:r>
            <a:r>
              <a:rPr lang="zh-CN" altLang="en-US"/>
              <a:t>（状态）</a:t>
            </a:r>
          </a:p>
        </p:txBody>
      </p:sp>
      <p:pic>
        <p:nvPicPr>
          <p:cNvPr id="89092" name="Picture 5">
            <a:extLst>
              <a:ext uri="{FF2B5EF4-FFF2-40B4-BE49-F238E27FC236}">
                <a16:creationId xmlns:a16="http://schemas.microsoft.com/office/drawing/2014/main" id="{543825A4-C457-4342-A060-4A89B9651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997200"/>
            <a:ext cx="7200900" cy="305752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EF19FB9E-1C2D-4AE4-B80D-54F65101697E}"/>
              </a:ext>
            </a:extLst>
          </p:cNvPr>
          <p:cNvSpPr>
            <a:spLocks noGrp="1" noChangeArrowheads="1"/>
          </p:cNvSpPr>
          <p:nvPr>
            <p:ph type="title"/>
          </p:nvPr>
        </p:nvSpPr>
        <p:spPr/>
        <p:txBody>
          <a:bodyPr/>
          <a:lstStyle/>
          <a:p>
            <a:pPr eaLnBrk="1" hangingPunct="1">
              <a:defRPr/>
            </a:pPr>
            <a:r>
              <a:rPr lang="zh-CN" altLang="en-US"/>
              <a:t>行为模式</a:t>
            </a:r>
          </a:p>
        </p:txBody>
      </p:sp>
      <p:sp>
        <p:nvSpPr>
          <p:cNvPr id="90115" name="Rectangle 3">
            <a:extLst>
              <a:ext uri="{FF2B5EF4-FFF2-40B4-BE49-F238E27FC236}">
                <a16:creationId xmlns:a16="http://schemas.microsoft.com/office/drawing/2014/main" id="{36EF2A34-93A4-4A49-9438-B4110FA49C56}"/>
              </a:ext>
            </a:extLst>
          </p:cNvPr>
          <p:cNvSpPr>
            <a:spLocks noGrp="1" noChangeArrowheads="1"/>
          </p:cNvSpPr>
          <p:nvPr>
            <p:ph type="body" idx="1"/>
          </p:nvPr>
        </p:nvSpPr>
        <p:spPr/>
        <p:txBody>
          <a:bodyPr/>
          <a:lstStyle/>
          <a:p>
            <a:pPr eaLnBrk="1" hangingPunct="1"/>
            <a:r>
              <a:rPr lang="en-US" altLang="zh-CN"/>
              <a:t>State</a:t>
            </a:r>
            <a:r>
              <a:rPr lang="zh-CN" altLang="en-US"/>
              <a:t>（状态）</a:t>
            </a:r>
          </a:p>
          <a:p>
            <a:pPr lvl="1" eaLnBrk="1" hangingPunct="1"/>
            <a:r>
              <a:rPr lang="zh-CN" altLang="en-US"/>
              <a:t>效果</a:t>
            </a:r>
          </a:p>
          <a:p>
            <a:pPr lvl="2" eaLnBrk="1" hangingPunct="1"/>
            <a:r>
              <a:rPr lang="zh-CN" altLang="en-US"/>
              <a:t>将与特定状态相关的行为局部化，将不同状态的行为分割开来。</a:t>
            </a:r>
          </a:p>
          <a:p>
            <a:pPr lvl="2" eaLnBrk="1" hangingPunct="1"/>
            <a:r>
              <a:rPr lang="zh-CN" altLang="en-US"/>
              <a:t>使得状态转换显式化。</a:t>
            </a:r>
          </a:p>
          <a:p>
            <a:pPr lvl="2" eaLnBrk="1" hangingPunct="1"/>
            <a:r>
              <a:rPr lang="en-US" altLang="zh-CN"/>
              <a:t>State</a:t>
            </a:r>
            <a:r>
              <a:rPr lang="zh-CN" altLang="en-US"/>
              <a:t>对象可以被共享。</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63652700-0224-40C1-9392-C9912693C5B3}"/>
              </a:ext>
            </a:extLst>
          </p:cNvPr>
          <p:cNvSpPr>
            <a:spLocks noGrp="1" noChangeArrowheads="1"/>
          </p:cNvSpPr>
          <p:nvPr>
            <p:ph type="title"/>
          </p:nvPr>
        </p:nvSpPr>
        <p:spPr/>
        <p:txBody>
          <a:bodyPr/>
          <a:lstStyle/>
          <a:p>
            <a:pPr eaLnBrk="1" hangingPunct="1">
              <a:defRPr/>
            </a:pPr>
            <a:r>
              <a:rPr lang="zh-CN" altLang="en-US"/>
              <a:t>行为模式</a:t>
            </a:r>
          </a:p>
        </p:txBody>
      </p:sp>
      <p:sp>
        <p:nvSpPr>
          <p:cNvPr id="91139" name="Rectangle 3">
            <a:extLst>
              <a:ext uri="{FF2B5EF4-FFF2-40B4-BE49-F238E27FC236}">
                <a16:creationId xmlns:a16="http://schemas.microsoft.com/office/drawing/2014/main" id="{398C5EE1-986E-4C8F-9FC5-C85C9E3008E8}"/>
              </a:ext>
            </a:extLst>
          </p:cNvPr>
          <p:cNvSpPr>
            <a:spLocks noGrp="1" noChangeArrowheads="1"/>
          </p:cNvSpPr>
          <p:nvPr>
            <p:ph type="body" idx="1"/>
          </p:nvPr>
        </p:nvSpPr>
        <p:spPr/>
        <p:txBody>
          <a:bodyPr/>
          <a:lstStyle/>
          <a:p>
            <a:pPr eaLnBrk="1" hangingPunct="1">
              <a:lnSpc>
                <a:spcPct val="110000"/>
              </a:lnSpc>
            </a:pPr>
            <a:r>
              <a:rPr lang="en-US" altLang="zh-CN" sz="2400"/>
              <a:t>Strategy</a:t>
            </a:r>
            <a:r>
              <a:rPr lang="zh-CN" altLang="en-US" sz="2400"/>
              <a:t>（策略）</a:t>
            </a:r>
          </a:p>
          <a:p>
            <a:pPr lvl="1" eaLnBrk="1" hangingPunct="1">
              <a:lnSpc>
                <a:spcPct val="110000"/>
              </a:lnSpc>
            </a:pPr>
            <a:r>
              <a:rPr lang="zh-CN" altLang="en-US" sz="2000"/>
              <a:t>对象行为模式</a:t>
            </a:r>
          </a:p>
          <a:p>
            <a:pPr lvl="1" eaLnBrk="1" hangingPunct="1">
              <a:lnSpc>
                <a:spcPct val="110000"/>
              </a:lnSpc>
            </a:pPr>
            <a:r>
              <a:rPr lang="zh-CN" altLang="en-US" sz="2000"/>
              <a:t>意图</a:t>
            </a:r>
          </a:p>
          <a:p>
            <a:pPr lvl="2" eaLnBrk="1" hangingPunct="1">
              <a:lnSpc>
                <a:spcPct val="110000"/>
              </a:lnSpc>
            </a:pPr>
            <a:r>
              <a:rPr lang="zh-CN" altLang="en-US" sz="1800"/>
              <a:t>定义一系列的算法</a:t>
            </a:r>
            <a:r>
              <a:rPr lang="en-US" altLang="zh-CN" sz="1800"/>
              <a:t>,</a:t>
            </a:r>
            <a:r>
              <a:rPr lang="zh-CN" altLang="en-US" sz="1800"/>
              <a:t>把它们一个个封装起来</a:t>
            </a:r>
            <a:r>
              <a:rPr lang="en-US" altLang="zh-CN" sz="1800"/>
              <a:t>, </a:t>
            </a:r>
            <a:r>
              <a:rPr lang="zh-CN" altLang="en-US" sz="1800"/>
              <a:t>并且使它们可相互替换。本模式使得算法可独立于使用它的客户而变化。</a:t>
            </a:r>
          </a:p>
          <a:p>
            <a:pPr lvl="1" eaLnBrk="1" hangingPunct="1">
              <a:lnSpc>
                <a:spcPct val="110000"/>
              </a:lnSpc>
            </a:pPr>
            <a:r>
              <a:rPr lang="zh-CN" altLang="en-US" sz="2000"/>
              <a:t>适用性</a:t>
            </a:r>
          </a:p>
          <a:p>
            <a:pPr lvl="2" eaLnBrk="1" hangingPunct="1">
              <a:lnSpc>
                <a:spcPct val="110000"/>
              </a:lnSpc>
            </a:pPr>
            <a:r>
              <a:rPr lang="zh-CN" altLang="en-US" sz="1800"/>
              <a:t>许多相关的类仅仅是行为有异。“策略”提供了一种用多个行为中的一个行为来配置一个类的方法。 </a:t>
            </a:r>
          </a:p>
          <a:p>
            <a:pPr lvl="2" eaLnBrk="1" hangingPunct="1">
              <a:lnSpc>
                <a:spcPct val="110000"/>
              </a:lnSpc>
            </a:pPr>
            <a:r>
              <a:rPr lang="zh-CN" altLang="en-US" sz="1800"/>
              <a:t>需要使用一个算法的不同变体。</a:t>
            </a:r>
          </a:p>
          <a:p>
            <a:pPr lvl="2" eaLnBrk="1" hangingPunct="1">
              <a:lnSpc>
                <a:spcPct val="110000"/>
              </a:lnSpc>
            </a:pPr>
            <a:r>
              <a:rPr lang="zh-CN" altLang="en-US" sz="1800"/>
              <a:t>算法使用客户不应该知道的数据，可使用策略模式以避免暴露复杂的、与算法相关的数据结构。 </a:t>
            </a:r>
          </a:p>
          <a:p>
            <a:pPr lvl="2" eaLnBrk="1" hangingPunct="1">
              <a:lnSpc>
                <a:spcPct val="110000"/>
              </a:lnSpc>
            </a:pPr>
            <a:r>
              <a:rPr lang="zh-CN" altLang="en-US" sz="1800"/>
              <a:t>一个类定义了多种行为，并且这些行为在这个类的操作中以多个条件语句的形式出现，将相关的条件分支移入它们各自的</a:t>
            </a:r>
            <a:r>
              <a:rPr lang="en-US" altLang="zh-CN" sz="1800"/>
              <a:t>Strategy</a:t>
            </a:r>
            <a:r>
              <a:rPr lang="zh-CN" altLang="en-US" sz="1800"/>
              <a:t>类中以代替这些条件语句。</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699CE025-D371-41C9-9C68-E5BBDF4D3E35}"/>
              </a:ext>
            </a:extLst>
          </p:cNvPr>
          <p:cNvSpPr>
            <a:spLocks noGrp="1" noChangeArrowheads="1"/>
          </p:cNvSpPr>
          <p:nvPr>
            <p:ph type="title"/>
          </p:nvPr>
        </p:nvSpPr>
        <p:spPr/>
        <p:txBody>
          <a:bodyPr/>
          <a:lstStyle/>
          <a:p>
            <a:pPr eaLnBrk="1" hangingPunct="1">
              <a:defRPr/>
            </a:pPr>
            <a:r>
              <a:rPr lang="zh-CN" altLang="en-US"/>
              <a:t>行为模式</a:t>
            </a:r>
          </a:p>
        </p:txBody>
      </p:sp>
      <p:sp>
        <p:nvSpPr>
          <p:cNvPr id="92163" name="Rectangle 3">
            <a:extLst>
              <a:ext uri="{FF2B5EF4-FFF2-40B4-BE49-F238E27FC236}">
                <a16:creationId xmlns:a16="http://schemas.microsoft.com/office/drawing/2014/main" id="{9BD9D727-4A71-492D-BA98-A37856FD95B6}"/>
              </a:ext>
            </a:extLst>
          </p:cNvPr>
          <p:cNvSpPr>
            <a:spLocks noGrp="1" noChangeArrowheads="1"/>
          </p:cNvSpPr>
          <p:nvPr>
            <p:ph type="body" idx="1"/>
          </p:nvPr>
        </p:nvSpPr>
        <p:spPr/>
        <p:txBody>
          <a:bodyPr/>
          <a:lstStyle/>
          <a:p>
            <a:pPr eaLnBrk="1" hangingPunct="1"/>
            <a:r>
              <a:rPr lang="en-US" altLang="zh-CN"/>
              <a:t>Strategy</a:t>
            </a:r>
            <a:r>
              <a:rPr lang="zh-CN" altLang="en-US"/>
              <a:t>（策略）</a:t>
            </a:r>
          </a:p>
        </p:txBody>
      </p:sp>
      <p:pic>
        <p:nvPicPr>
          <p:cNvPr id="92164" name="Picture 4">
            <a:extLst>
              <a:ext uri="{FF2B5EF4-FFF2-40B4-BE49-F238E27FC236}">
                <a16:creationId xmlns:a16="http://schemas.microsoft.com/office/drawing/2014/main" id="{AC85D8B9-0BB9-42D1-B6A8-0F2AE5376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284538"/>
            <a:ext cx="7488237"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1B34DEC2-0588-4D0A-9CF7-B42793E07EBA}"/>
              </a:ext>
            </a:extLst>
          </p:cNvPr>
          <p:cNvSpPr>
            <a:spLocks noGrp="1" noChangeArrowheads="1"/>
          </p:cNvSpPr>
          <p:nvPr>
            <p:ph type="title"/>
          </p:nvPr>
        </p:nvSpPr>
        <p:spPr/>
        <p:txBody>
          <a:bodyPr/>
          <a:lstStyle/>
          <a:p>
            <a:pPr eaLnBrk="1" hangingPunct="1">
              <a:defRPr/>
            </a:pPr>
            <a:r>
              <a:rPr lang="zh-CN" altLang="en-US"/>
              <a:t>行为模式</a:t>
            </a:r>
          </a:p>
        </p:txBody>
      </p:sp>
      <p:sp>
        <p:nvSpPr>
          <p:cNvPr id="93187" name="Rectangle 3">
            <a:extLst>
              <a:ext uri="{FF2B5EF4-FFF2-40B4-BE49-F238E27FC236}">
                <a16:creationId xmlns:a16="http://schemas.microsoft.com/office/drawing/2014/main" id="{49D937A9-84BA-4790-B801-EBB63F61E2CC}"/>
              </a:ext>
            </a:extLst>
          </p:cNvPr>
          <p:cNvSpPr>
            <a:spLocks noGrp="1" noChangeArrowheads="1"/>
          </p:cNvSpPr>
          <p:nvPr>
            <p:ph type="body" idx="1"/>
          </p:nvPr>
        </p:nvSpPr>
        <p:spPr/>
        <p:txBody>
          <a:bodyPr/>
          <a:lstStyle/>
          <a:p>
            <a:pPr eaLnBrk="1" hangingPunct="1">
              <a:lnSpc>
                <a:spcPct val="100000"/>
              </a:lnSpc>
            </a:pPr>
            <a:r>
              <a:rPr lang="en-US" altLang="zh-CN" sz="2400"/>
              <a:t>Template Method</a:t>
            </a:r>
            <a:r>
              <a:rPr lang="zh-CN" altLang="en-US" sz="2400"/>
              <a:t>（模板方法）</a:t>
            </a:r>
          </a:p>
          <a:p>
            <a:pPr lvl="1" eaLnBrk="1" hangingPunct="1">
              <a:lnSpc>
                <a:spcPct val="100000"/>
              </a:lnSpc>
            </a:pPr>
            <a:r>
              <a:rPr lang="zh-CN" altLang="en-US" sz="2000"/>
              <a:t>类行为模式</a:t>
            </a:r>
          </a:p>
          <a:p>
            <a:pPr lvl="1" eaLnBrk="1" hangingPunct="1">
              <a:lnSpc>
                <a:spcPct val="100000"/>
              </a:lnSpc>
            </a:pPr>
            <a:r>
              <a:rPr lang="zh-CN" altLang="en-US" sz="2000"/>
              <a:t>意图</a:t>
            </a:r>
          </a:p>
          <a:p>
            <a:pPr lvl="2" eaLnBrk="1" hangingPunct="1">
              <a:lnSpc>
                <a:spcPct val="100000"/>
              </a:lnSpc>
            </a:pPr>
            <a:r>
              <a:rPr lang="zh-CN" altLang="en-US" sz="1800"/>
              <a:t>定义一个操作中的算法的骨架，而将一些步骤延迟到子类中。</a:t>
            </a:r>
            <a:r>
              <a:rPr lang="en-US" altLang="zh-CN" sz="1800"/>
              <a:t>Template Method</a:t>
            </a:r>
            <a:r>
              <a:rPr lang="zh-CN" altLang="en-US" sz="1800"/>
              <a:t>使得子类可以不改变一个算法的结构即可重定义该算法的某些特定步骤。</a:t>
            </a:r>
          </a:p>
          <a:p>
            <a:pPr lvl="1" eaLnBrk="1" hangingPunct="1">
              <a:lnSpc>
                <a:spcPct val="100000"/>
              </a:lnSpc>
            </a:pPr>
            <a:r>
              <a:rPr lang="zh-CN" altLang="en-US" sz="2000"/>
              <a:t>适用性</a:t>
            </a:r>
          </a:p>
          <a:p>
            <a:pPr lvl="2" eaLnBrk="1" hangingPunct="1">
              <a:lnSpc>
                <a:spcPct val="100000"/>
              </a:lnSpc>
            </a:pPr>
            <a:r>
              <a:rPr lang="zh-CN" altLang="en-US" sz="1800"/>
              <a:t>一次性实现一个算法的不变的部分，并将可变的行为留给子类来实现。 </a:t>
            </a:r>
          </a:p>
          <a:p>
            <a:pPr lvl="2" eaLnBrk="1" hangingPunct="1">
              <a:lnSpc>
                <a:spcPct val="100000"/>
              </a:lnSpc>
            </a:pPr>
            <a:r>
              <a:rPr lang="zh-CN" altLang="en-US" sz="1800"/>
              <a:t>各子类中公共的行为应被提取出来并集中到一个公共父类中以避免代码重复。这是</a:t>
            </a:r>
            <a:r>
              <a:rPr lang="en-US" altLang="zh-CN" sz="1800"/>
              <a:t>Opdyke</a:t>
            </a:r>
            <a:r>
              <a:rPr lang="zh-CN" altLang="en-US" sz="1800"/>
              <a:t>和</a:t>
            </a:r>
            <a:r>
              <a:rPr lang="en-US" altLang="zh-CN" sz="1800"/>
              <a:t>Johnson</a:t>
            </a:r>
            <a:r>
              <a:rPr lang="zh-CN" altLang="en-US" sz="1800"/>
              <a:t>所描述过的“重分解以一般化”的一个很好的例子</a:t>
            </a:r>
            <a:r>
              <a:rPr lang="en-US" altLang="zh-CN" sz="1800"/>
              <a:t>[OJ93]</a:t>
            </a:r>
            <a:r>
              <a:rPr lang="zh-CN" altLang="en-US" sz="1800"/>
              <a:t>。首先识别现有代码中的不同之处，并且将不同之处分离为新的操作。最后，用一个调用这些新的操作的模板方法来替换这些不同的代码。 </a:t>
            </a:r>
          </a:p>
          <a:p>
            <a:pPr lvl="2" eaLnBrk="1" hangingPunct="1">
              <a:lnSpc>
                <a:spcPct val="100000"/>
              </a:lnSpc>
            </a:pPr>
            <a:r>
              <a:rPr lang="zh-CN" altLang="en-US" sz="1800"/>
              <a:t>控制子类扩展。模板方法只在特定点调用“</a:t>
            </a:r>
            <a:r>
              <a:rPr lang="en-US" altLang="zh-CN" sz="1800"/>
              <a:t>hook”</a:t>
            </a:r>
            <a:r>
              <a:rPr lang="zh-CN" altLang="en-US" sz="1800"/>
              <a:t>操作（参见效果一节），这样就只允许在这些点进行扩展。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97D1AB8-B517-4451-B4CC-952156AC0E2A}"/>
              </a:ext>
            </a:extLst>
          </p:cNvPr>
          <p:cNvSpPr>
            <a:spLocks noGrp="1" noChangeArrowheads="1"/>
          </p:cNvSpPr>
          <p:nvPr>
            <p:ph type="title"/>
          </p:nvPr>
        </p:nvSpPr>
        <p:spPr/>
        <p:txBody>
          <a:bodyPr/>
          <a:lstStyle/>
          <a:p>
            <a:pPr eaLnBrk="1" hangingPunct="1">
              <a:defRPr/>
            </a:pPr>
            <a:r>
              <a:rPr lang="zh-CN" altLang="en-US" dirty="0"/>
              <a:t>创建型模式</a:t>
            </a:r>
          </a:p>
        </p:txBody>
      </p:sp>
      <p:sp>
        <p:nvSpPr>
          <p:cNvPr id="11267" name="Rectangle 3">
            <a:extLst>
              <a:ext uri="{FF2B5EF4-FFF2-40B4-BE49-F238E27FC236}">
                <a16:creationId xmlns:a16="http://schemas.microsoft.com/office/drawing/2014/main" id="{ECA41A90-80C3-4E90-9518-0168B60AA3A6}"/>
              </a:ext>
            </a:extLst>
          </p:cNvPr>
          <p:cNvSpPr>
            <a:spLocks noGrp="1" noChangeArrowheads="1"/>
          </p:cNvSpPr>
          <p:nvPr>
            <p:ph type="body" idx="1"/>
          </p:nvPr>
        </p:nvSpPr>
        <p:spPr/>
        <p:txBody>
          <a:bodyPr/>
          <a:lstStyle/>
          <a:p>
            <a:pPr eaLnBrk="1" hangingPunct="1">
              <a:lnSpc>
                <a:spcPct val="110000"/>
              </a:lnSpc>
            </a:pPr>
            <a:r>
              <a:rPr lang="en-US" altLang="zh-CN"/>
              <a:t>Factory Method</a:t>
            </a:r>
            <a:r>
              <a:rPr lang="zh-CN" altLang="en-US"/>
              <a:t>（工厂方法）</a:t>
            </a:r>
          </a:p>
          <a:p>
            <a:pPr lvl="1" eaLnBrk="1" hangingPunct="1">
              <a:lnSpc>
                <a:spcPct val="110000"/>
              </a:lnSpc>
            </a:pPr>
            <a:r>
              <a:rPr lang="zh-CN" altLang="en-US"/>
              <a:t>类创建型模式</a:t>
            </a:r>
          </a:p>
          <a:p>
            <a:pPr lvl="1" eaLnBrk="1" hangingPunct="1">
              <a:lnSpc>
                <a:spcPct val="110000"/>
              </a:lnSpc>
            </a:pPr>
            <a:r>
              <a:rPr lang="zh-CN" altLang="en-US"/>
              <a:t>意图</a:t>
            </a:r>
          </a:p>
          <a:p>
            <a:pPr lvl="2" eaLnBrk="1" hangingPunct="1">
              <a:lnSpc>
                <a:spcPct val="110000"/>
              </a:lnSpc>
            </a:pPr>
            <a:r>
              <a:rPr lang="zh-CN" altLang="en-US"/>
              <a:t>定义一个用于创建对象的接口，让子类决定实例化哪一个类。</a:t>
            </a:r>
            <a:r>
              <a:rPr lang="en-US" altLang="zh-CN"/>
              <a:t>Factory Method</a:t>
            </a:r>
            <a:r>
              <a:rPr lang="zh-CN" altLang="en-US"/>
              <a:t>使一个类的实例化延迟到其子类。</a:t>
            </a:r>
          </a:p>
          <a:p>
            <a:pPr lvl="1" eaLnBrk="1" hangingPunct="1">
              <a:lnSpc>
                <a:spcPct val="110000"/>
              </a:lnSpc>
            </a:pPr>
            <a:r>
              <a:rPr lang="zh-CN" altLang="en-US"/>
              <a:t>适用性</a:t>
            </a:r>
          </a:p>
          <a:p>
            <a:pPr lvl="2" eaLnBrk="1" hangingPunct="1">
              <a:lnSpc>
                <a:spcPct val="110000"/>
              </a:lnSpc>
            </a:pPr>
            <a:r>
              <a:rPr lang="zh-CN" altLang="en-US"/>
              <a:t>当一个类不知道它所必须创建的对象的类的时候。 </a:t>
            </a:r>
          </a:p>
          <a:p>
            <a:pPr lvl="2" eaLnBrk="1" hangingPunct="1">
              <a:lnSpc>
                <a:spcPct val="110000"/>
              </a:lnSpc>
            </a:pPr>
            <a:r>
              <a:rPr lang="zh-CN" altLang="en-US"/>
              <a:t>当一个类希望由它的子类来指定它所创建的对象的时候。 </a:t>
            </a:r>
          </a:p>
          <a:p>
            <a:pPr lvl="2" eaLnBrk="1" hangingPunct="1">
              <a:lnSpc>
                <a:spcPct val="110000"/>
              </a:lnSpc>
            </a:pPr>
            <a:r>
              <a:rPr lang="zh-CN" altLang="en-US"/>
              <a:t>当类将创建对象的职责委托给多个帮助子类中的某一个，并且你希望将哪一个帮助子类是代理者这一信息局部化的时候。</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D4C647A9-D4FA-481D-A106-816A377A556C}"/>
              </a:ext>
            </a:extLst>
          </p:cNvPr>
          <p:cNvSpPr>
            <a:spLocks noGrp="1" noChangeArrowheads="1"/>
          </p:cNvSpPr>
          <p:nvPr>
            <p:ph type="title"/>
          </p:nvPr>
        </p:nvSpPr>
        <p:spPr/>
        <p:txBody>
          <a:bodyPr/>
          <a:lstStyle/>
          <a:p>
            <a:pPr eaLnBrk="1" hangingPunct="1">
              <a:defRPr/>
            </a:pPr>
            <a:r>
              <a:rPr lang="zh-CN" altLang="en-US"/>
              <a:t>行为模式</a:t>
            </a:r>
          </a:p>
        </p:txBody>
      </p:sp>
      <p:sp>
        <p:nvSpPr>
          <p:cNvPr id="94211" name="Rectangle 3">
            <a:extLst>
              <a:ext uri="{FF2B5EF4-FFF2-40B4-BE49-F238E27FC236}">
                <a16:creationId xmlns:a16="http://schemas.microsoft.com/office/drawing/2014/main" id="{DE4BC8C0-4FF9-4534-A4F2-F1731437DA5C}"/>
              </a:ext>
            </a:extLst>
          </p:cNvPr>
          <p:cNvSpPr>
            <a:spLocks noGrp="1" noChangeArrowheads="1"/>
          </p:cNvSpPr>
          <p:nvPr>
            <p:ph type="body" idx="1"/>
          </p:nvPr>
        </p:nvSpPr>
        <p:spPr/>
        <p:txBody>
          <a:bodyPr/>
          <a:lstStyle/>
          <a:p>
            <a:pPr eaLnBrk="1" hangingPunct="1"/>
            <a:r>
              <a:rPr lang="en-US" altLang="zh-CN"/>
              <a:t>Template Method</a:t>
            </a:r>
            <a:r>
              <a:rPr lang="zh-CN" altLang="en-US"/>
              <a:t>（模板方法）</a:t>
            </a:r>
          </a:p>
        </p:txBody>
      </p:sp>
      <p:pic>
        <p:nvPicPr>
          <p:cNvPr id="94212" name="Picture 4">
            <a:extLst>
              <a:ext uri="{FF2B5EF4-FFF2-40B4-BE49-F238E27FC236}">
                <a16:creationId xmlns:a16="http://schemas.microsoft.com/office/drawing/2014/main" id="{08CAA827-A5A7-4A39-B5D6-E726068B5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852738"/>
            <a:ext cx="62642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2868D219-E1AC-4F8C-AE45-CB572952D6F9}"/>
              </a:ext>
            </a:extLst>
          </p:cNvPr>
          <p:cNvSpPr>
            <a:spLocks noGrp="1" noChangeArrowheads="1"/>
          </p:cNvSpPr>
          <p:nvPr>
            <p:ph type="title"/>
          </p:nvPr>
        </p:nvSpPr>
        <p:spPr/>
        <p:txBody>
          <a:bodyPr/>
          <a:lstStyle/>
          <a:p>
            <a:pPr eaLnBrk="1" hangingPunct="1">
              <a:defRPr/>
            </a:pPr>
            <a:r>
              <a:rPr lang="zh-CN" altLang="en-US"/>
              <a:t>行为模式</a:t>
            </a:r>
          </a:p>
        </p:txBody>
      </p:sp>
      <p:sp>
        <p:nvSpPr>
          <p:cNvPr id="95235" name="Rectangle 3">
            <a:extLst>
              <a:ext uri="{FF2B5EF4-FFF2-40B4-BE49-F238E27FC236}">
                <a16:creationId xmlns:a16="http://schemas.microsoft.com/office/drawing/2014/main" id="{309E9633-24BA-4C3E-A258-D8D58EA5E105}"/>
              </a:ext>
            </a:extLst>
          </p:cNvPr>
          <p:cNvSpPr>
            <a:spLocks noGrp="1" noChangeArrowheads="1"/>
          </p:cNvSpPr>
          <p:nvPr>
            <p:ph type="body" idx="1"/>
          </p:nvPr>
        </p:nvSpPr>
        <p:spPr>
          <a:xfrm>
            <a:off x="900113" y="1700213"/>
            <a:ext cx="7862887" cy="4852987"/>
          </a:xfrm>
        </p:spPr>
        <p:txBody>
          <a:bodyPr/>
          <a:lstStyle/>
          <a:p>
            <a:pPr eaLnBrk="1" hangingPunct="1">
              <a:lnSpc>
                <a:spcPct val="100000"/>
              </a:lnSpc>
            </a:pPr>
            <a:r>
              <a:rPr lang="en-US" altLang="zh-CN" sz="2400"/>
              <a:t>Visitor</a:t>
            </a:r>
            <a:r>
              <a:rPr lang="zh-CN" altLang="en-US" sz="2400"/>
              <a:t>（访问者）</a:t>
            </a:r>
          </a:p>
          <a:p>
            <a:pPr lvl="1" eaLnBrk="1" hangingPunct="1">
              <a:lnSpc>
                <a:spcPct val="100000"/>
              </a:lnSpc>
            </a:pPr>
            <a:r>
              <a:rPr lang="zh-CN" altLang="en-US" sz="2000"/>
              <a:t>对象行为模式</a:t>
            </a:r>
          </a:p>
          <a:p>
            <a:pPr lvl="1" eaLnBrk="1" hangingPunct="1">
              <a:lnSpc>
                <a:spcPct val="100000"/>
              </a:lnSpc>
            </a:pPr>
            <a:r>
              <a:rPr lang="zh-CN" altLang="en-US" sz="2000"/>
              <a:t>意图</a:t>
            </a:r>
          </a:p>
          <a:p>
            <a:pPr lvl="2" eaLnBrk="1" hangingPunct="1">
              <a:lnSpc>
                <a:spcPct val="100000"/>
              </a:lnSpc>
            </a:pPr>
            <a:r>
              <a:rPr lang="zh-CN" altLang="en-US" sz="1800"/>
              <a:t>表示一个作用于某对象结构中的各元素的操作。它使你可以在不改变各元素的类的前提下定义作用于这些元素的新操作。</a:t>
            </a:r>
          </a:p>
          <a:p>
            <a:pPr lvl="1" eaLnBrk="1" hangingPunct="1">
              <a:lnSpc>
                <a:spcPct val="100000"/>
              </a:lnSpc>
            </a:pPr>
            <a:r>
              <a:rPr lang="zh-CN" altLang="en-US" sz="2000"/>
              <a:t>适用性</a:t>
            </a:r>
          </a:p>
          <a:p>
            <a:pPr lvl="2" eaLnBrk="1" hangingPunct="1">
              <a:lnSpc>
                <a:spcPct val="100000"/>
              </a:lnSpc>
            </a:pPr>
            <a:r>
              <a:rPr lang="zh-CN" altLang="en-US" sz="1800"/>
              <a:t>一个对象结构包含很多类对象，它们有不同的接口，想对这些对象实施一些依赖于其具体类的操作。 </a:t>
            </a:r>
          </a:p>
          <a:p>
            <a:pPr lvl="2" eaLnBrk="1" hangingPunct="1">
              <a:lnSpc>
                <a:spcPct val="100000"/>
              </a:lnSpc>
            </a:pPr>
            <a:r>
              <a:rPr lang="zh-CN" altLang="en-US" sz="1800"/>
              <a:t>需要对一个对象结构中的对象进行很多不同的并且不相关的操作，可以通过</a:t>
            </a:r>
            <a:r>
              <a:rPr lang="en-US" altLang="zh-CN" sz="1800"/>
              <a:t>Visitor</a:t>
            </a:r>
            <a:r>
              <a:rPr lang="zh-CN" altLang="en-US" sz="1800"/>
              <a:t>将相关的操作集中起来定义在一个类中。当该对象结构被很多应用共享时，用</a:t>
            </a:r>
            <a:r>
              <a:rPr lang="en-US" altLang="zh-CN" sz="1800"/>
              <a:t>Visitor</a:t>
            </a:r>
            <a:r>
              <a:rPr lang="zh-CN" altLang="en-US" sz="1800"/>
              <a:t>模式让每个应用仅包含需要用到的操作。 </a:t>
            </a:r>
          </a:p>
          <a:p>
            <a:pPr lvl="2" eaLnBrk="1" hangingPunct="1">
              <a:lnSpc>
                <a:spcPct val="100000"/>
              </a:lnSpc>
            </a:pPr>
            <a:r>
              <a:rPr lang="zh-CN" altLang="en-US" sz="1800"/>
              <a:t>定义对象结构的类很少改变，但经常需要在此结构上定义新的操作。改变对象结构类需要重定义对所有访问者的接口，这可能需要很大的代价。如果对象结构类经常改变，那么可能还是在这些类中定义这些操作较好。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F1EBC40A-65BD-4F71-BFC4-FE5D3C9CA2AB}"/>
              </a:ext>
            </a:extLst>
          </p:cNvPr>
          <p:cNvSpPr>
            <a:spLocks noGrp="1" noChangeArrowheads="1"/>
          </p:cNvSpPr>
          <p:nvPr>
            <p:ph type="title"/>
          </p:nvPr>
        </p:nvSpPr>
        <p:spPr/>
        <p:txBody>
          <a:bodyPr/>
          <a:lstStyle/>
          <a:p>
            <a:pPr eaLnBrk="1" hangingPunct="1">
              <a:defRPr/>
            </a:pPr>
            <a:r>
              <a:rPr lang="zh-CN" altLang="en-US"/>
              <a:t>行为模式</a:t>
            </a:r>
          </a:p>
        </p:txBody>
      </p:sp>
      <p:sp>
        <p:nvSpPr>
          <p:cNvPr id="96259" name="Rectangle 3">
            <a:extLst>
              <a:ext uri="{FF2B5EF4-FFF2-40B4-BE49-F238E27FC236}">
                <a16:creationId xmlns:a16="http://schemas.microsoft.com/office/drawing/2014/main" id="{A48B3DC0-E879-4248-AEC2-F4B5551288CD}"/>
              </a:ext>
            </a:extLst>
          </p:cNvPr>
          <p:cNvSpPr>
            <a:spLocks noGrp="1" noChangeArrowheads="1"/>
          </p:cNvSpPr>
          <p:nvPr>
            <p:ph type="body" idx="1"/>
          </p:nvPr>
        </p:nvSpPr>
        <p:spPr/>
        <p:txBody>
          <a:bodyPr/>
          <a:lstStyle/>
          <a:p>
            <a:pPr eaLnBrk="1" hangingPunct="1"/>
            <a:r>
              <a:rPr lang="en-US" altLang="zh-CN" sz="2400"/>
              <a:t>Visitor</a:t>
            </a:r>
            <a:r>
              <a:rPr lang="zh-CN" altLang="en-US" sz="2400"/>
              <a:t>（访问者）</a:t>
            </a:r>
          </a:p>
        </p:txBody>
      </p:sp>
      <p:pic>
        <p:nvPicPr>
          <p:cNvPr id="96260" name="Picture 4">
            <a:extLst>
              <a:ext uri="{FF2B5EF4-FFF2-40B4-BE49-F238E27FC236}">
                <a16:creationId xmlns:a16="http://schemas.microsoft.com/office/drawing/2014/main" id="{60AA446C-FF55-4CF0-B1EB-69493B8AF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274888"/>
            <a:ext cx="5832475" cy="45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A1244A9-82BE-41AB-ABDF-E75D9FBA4923}"/>
              </a:ext>
            </a:extLst>
          </p:cNvPr>
          <p:cNvSpPr>
            <a:spLocks noGrp="1" noChangeArrowheads="1"/>
          </p:cNvSpPr>
          <p:nvPr>
            <p:ph type="title"/>
          </p:nvPr>
        </p:nvSpPr>
        <p:spPr/>
        <p:txBody>
          <a:bodyPr/>
          <a:lstStyle/>
          <a:p>
            <a:pPr eaLnBrk="1" hangingPunct="1">
              <a:defRPr/>
            </a:pPr>
            <a:r>
              <a:rPr lang="zh-CN" altLang="en-US"/>
              <a:t>行为模式</a:t>
            </a:r>
          </a:p>
        </p:txBody>
      </p:sp>
      <p:sp>
        <p:nvSpPr>
          <p:cNvPr id="97283" name="Rectangle 3">
            <a:extLst>
              <a:ext uri="{FF2B5EF4-FFF2-40B4-BE49-F238E27FC236}">
                <a16:creationId xmlns:a16="http://schemas.microsoft.com/office/drawing/2014/main" id="{74DD8F83-2553-4BB5-9331-BBFFE17682B9}"/>
              </a:ext>
            </a:extLst>
          </p:cNvPr>
          <p:cNvSpPr>
            <a:spLocks noGrp="1" noChangeArrowheads="1"/>
          </p:cNvSpPr>
          <p:nvPr>
            <p:ph type="body" idx="1"/>
          </p:nvPr>
        </p:nvSpPr>
        <p:spPr/>
        <p:txBody>
          <a:bodyPr/>
          <a:lstStyle/>
          <a:p>
            <a:pPr eaLnBrk="1" hangingPunct="1"/>
            <a:r>
              <a:rPr lang="en-US" altLang="zh-CN" sz="2400"/>
              <a:t>Visitor</a:t>
            </a:r>
            <a:r>
              <a:rPr lang="zh-CN" altLang="en-US" sz="2400"/>
              <a:t>（访问者）</a:t>
            </a:r>
          </a:p>
          <a:p>
            <a:pPr lvl="1" eaLnBrk="1" hangingPunct="1"/>
            <a:r>
              <a:rPr lang="zh-CN" altLang="en-US" sz="2000"/>
              <a:t>效果</a:t>
            </a:r>
          </a:p>
          <a:p>
            <a:pPr lvl="2" eaLnBrk="1" hangingPunct="1"/>
            <a:r>
              <a:rPr lang="zh-CN" altLang="en-US" sz="1800"/>
              <a:t>易于增加新的操作。</a:t>
            </a:r>
          </a:p>
          <a:p>
            <a:pPr lvl="2" eaLnBrk="1" hangingPunct="1"/>
            <a:r>
              <a:rPr lang="zh-CN" altLang="en-US" sz="1800"/>
              <a:t>集中了相关的操作而分离了无关的操作。</a:t>
            </a:r>
          </a:p>
          <a:p>
            <a:pPr lvl="2" eaLnBrk="1" hangingPunct="1"/>
            <a:r>
              <a:rPr lang="zh-CN" altLang="en-US" sz="1800"/>
              <a:t>增加新的</a:t>
            </a:r>
            <a:r>
              <a:rPr lang="en-US" altLang="zh-CN" sz="1800"/>
              <a:t>ConcreteElement</a:t>
            </a:r>
            <a:r>
              <a:rPr lang="zh-CN" altLang="en-US" sz="1800"/>
              <a:t>类很困难。</a:t>
            </a:r>
          </a:p>
          <a:p>
            <a:pPr lvl="2" eaLnBrk="1" hangingPunct="1"/>
            <a:r>
              <a:rPr lang="zh-CN" altLang="en-US" sz="1800"/>
              <a:t>可以通过类层次进行访问，不需要元素有共同父类。</a:t>
            </a:r>
          </a:p>
          <a:p>
            <a:pPr lvl="2" eaLnBrk="1" hangingPunct="1"/>
            <a:r>
              <a:rPr lang="zh-CN" altLang="en-US" sz="1800"/>
              <a:t>累积状态。</a:t>
            </a:r>
          </a:p>
          <a:p>
            <a:pPr lvl="2" eaLnBrk="1" hangingPunct="1"/>
            <a:r>
              <a:rPr lang="zh-CN" altLang="en-US" sz="1800"/>
              <a:t>破坏封装。</a:t>
            </a:r>
          </a:p>
        </p:txBody>
      </p:sp>
    </p:spTree>
  </p:cSld>
  <p:clrMapOvr>
    <a:masterClrMapping/>
  </p:clrMapOvr>
</p:sld>
</file>

<file path=ppt/theme/theme1.xml><?xml version="1.0" encoding="utf-8"?>
<a:theme xmlns:a="http://schemas.openxmlformats.org/drawingml/2006/main" name="教案">
  <a:themeElements>
    <a:clrScheme name="教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教案">
      <a:majorFont>
        <a:latin typeface="Courier New"/>
        <a:ea typeface="华文新魏"/>
        <a:cs typeface=""/>
      </a:majorFont>
      <a:minorFont>
        <a:latin typeface="Courier Ne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Courier New" pitchFamily="49"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Courier New" pitchFamily="49" charset="0"/>
            <a:ea typeface="楷体_GB2312" pitchFamily="49" charset="-122"/>
          </a:defRPr>
        </a:defPPr>
      </a:lstStyle>
    </a:lnDef>
  </a:objectDefaults>
  <a:extraClrSchemeLst>
    <a:extraClrScheme>
      <a:clrScheme name="教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教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教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教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教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教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教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教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教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教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教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教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教案</Template>
  <TotalTime>2681</TotalTime>
  <Words>5641</Words>
  <Application>Microsoft Office PowerPoint</Application>
  <PresentationFormat>全屏显示(4:3)</PresentationFormat>
  <Paragraphs>713</Paragraphs>
  <Slides>93</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93</vt:i4>
      </vt:variant>
    </vt:vector>
  </HeadingPairs>
  <TitlesOfParts>
    <vt:vector size="99" baseType="lpstr">
      <vt:lpstr>Courier New</vt:lpstr>
      <vt:lpstr>楷体_GB2312</vt:lpstr>
      <vt:lpstr>Arial</vt:lpstr>
      <vt:lpstr>华文新魏</vt:lpstr>
      <vt:lpstr>宋体</vt:lpstr>
      <vt:lpstr>教案</vt:lpstr>
      <vt:lpstr>设计模式 Design Patterns</vt:lpstr>
      <vt:lpstr>概述</vt:lpstr>
      <vt:lpstr>概述</vt:lpstr>
      <vt:lpstr>概述</vt:lpstr>
      <vt:lpstr>概述</vt:lpstr>
      <vt:lpstr>PowerPoint 演示文稿</vt:lpstr>
      <vt:lpstr>概述</vt:lpstr>
      <vt:lpstr>创建型模式</vt:lpstr>
      <vt:lpstr>创建型模式</vt:lpstr>
      <vt:lpstr>创建型模式</vt:lpstr>
      <vt:lpstr>创建型模式</vt:lpstr>
      <vt:lpstr>创建型模式</vt:lpstr>
      <vt:lpstr>创建型模式</vt:lpstr>
      <vt:lpstr>创建型模式</vt:lpstr>
      <vt:lpstr>创建型模式</vt:lpstr>
      <vt:lpstr>创建型模式</vt:lpstr>
      <vt:lpstr>创建型模式</vt:lpstr>
      <vt:lpstr>创建型模式</vt:lpstr>
      <vt:lpstr>创建型模式</vt:lpstr>
      <vt:lpstr>创建型模式</vt:lpstr>
      <vt:lpstr>创建型模式</vt:lpstr>
      <vt:lpstr>创建型模式</vt:lpstr>
      <vt:lpstr>创建型模式</vt:lpstr>
      <vt:lpstr>创建型模式</vt:lpstr>
      <vt:lpstr>创建型模式</vt:lpstr>
      <vt:lpstr>创建型模式</vt:lpstr>
      <vt:lpstr>创建型模式</vt:lpstr>
      <vt:lpstr>创建型模式</vt:lpstr>
      <vt:lpstr>创建型模式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结构型模式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lpstr>行为模式</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 Design Patterns</dc:title>
  <dc:creator>PengSW</dc:creator>
  <cp:lastModifiedBy>PENG SiWei</cp:lastModifiedBy>
  <cp:revision>41</cp:revision>
  <dcterms:created xsi:type="dcterms:W3CDTF">2005-02-20T06:17:47Z</dcterms:created>
  <dcterms:modified xsi:type="dcterms:W3CDTF">2017-09-12T07:55:43Z</dcterms:modified>
</cp:coreProperties>
</file>