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282A6-189B-75E7-8EFA-D37EAA800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5DAD5F-1D75-B085-E3BE-7E85B8801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153AEF-CAB2-C438-0305-BD7B748B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984D28-7AF3-068B-711D-8CD9B995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BAFE5C-1AA4-DD95-F8B8-4185E3E4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60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E80A40-879D-0172-3BE0-1187C32E9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2EF3A9-6B32-A830-F83E-C8CF8A601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6B24B3-33C5-7261-36DF-F0BACF9A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65C330-24CA-0C57-1EA5-13ACC5E26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E55E1A-36D4-9048-2ABE-08CF64D3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19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DCB519E-CFF6-E163-E822-AA01C6B2A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2CFBB4-38D4-F286-7CD7-2C8FA6DE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8B8DF5-70D9-2BBD-C589-C62AE621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690B6E-3DF0-C443-2273-C13425911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76139F-3ED1-8605-A93E-B19866004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13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0CBC6-6FB9-A4B3-58AE-03AEE61C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7B59F9-DD08-EE1E-5F7D-D26AAB4FB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F36DFB-692E-9901-16B8-0B78DB11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12E450-F8F9-1171-D4B2-C51683BF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FE00B4-D752-271C-DEEB-D5D73308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90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BF203B-01A7-1DE8-18D4-290005FC7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D3C722-ED09-B4C4-C5B2-779235AA9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C197DA-2647-00CA-24BD-F7E92464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3CEF5A-D03D-5262-8F52-F579895D6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8566C-F524-F448-BBF0-85C2375C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39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C8EBE-83DD-026B-E16A-56D95A172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17DDFE-0C13-C6E9-6F2F-72B468F4D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4D9304-77D0-D798-E917-38BD16385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332B92-946E-EF07-199F-B035F1067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C77B25-6FA9-F1E0-0FDF-315ED117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A70F4D-66F7-6230-B818-090672806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35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9536-243D-9C2B-FA30-48BB67A8C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F22D3E-F2EC-9B8C-8433-4CA349D2E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439763-B614-499C-49F5-723720D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37197C-B81B-7E81-A43A-8E4EFE885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8ECC51-BB03-FF03-7A1A-6486C4329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9153B88-A905-271A-A7A8-08664C49F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633A62C-8DDA-8795-F38D-01E38B8C0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3E5EA6E-D192-C654-C459-865203E2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02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C23E2A-FF19-DCAE-A687-3B79A52DB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D1CF17-914A-E5FF-5A8D-76B4AC62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1A5C36-A208-EA47-EA92-E5A1282B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F1025-EE43-D92E-2828-0E21D22F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649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BDBE69C-1037-018A-8E60-B8F749792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D24BD4-F3F6-2F0D-5C59-8C82C4E4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FBEC68-D79B-DBC5-94F7-47FC9236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15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ADAA7E-3FDB-8219-2F8C-EB403D384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059443-898F-20A0-93A8-126BB00A1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E05576-F426-5A61-94DE-DA34021D8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FD8CB2-4967-66A9-68BA-71AFBC275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48A2D3-9E86-9B08-C52A-E7A88EEF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6063C9-AEDB-6AED-1C51-35A8ADA8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4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0462B9-E669-CC38-A904-CD33FF1D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3EFD9B-83F9-59D2-851A-730F29440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3B019D-4DBC-09C5-2489-091FB6F11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C5CAFE-D32D-61B4-9166-AA41A4D7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B93E85-9292-FAB4-453A-260A4EF1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E7E5CA-5A82-05A7-7C8C-1AD75585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87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C4FE598-796D-6A08-7209-4C80C1A2C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E60592-EFEF-2777-BC7F-D385DD11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6E6C2C-44DB-FADB-A6EE-77717D4DA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409BDB-24B6-1510-6D80-8635BF505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279639-101A-9B62-B9C8-771E06A7E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01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9CD52-1C22-F345-B460-714959D3A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DHT11_TempHumidity_Sens-LCD_IRremote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111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80942-C75C-E985-9EA6-B46CDC32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Short </a:t>
            </a:r>
            <a:r>
              <a:rPr lang="de-DE" dirty="0" err="1"/>
              <a:t>description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373E77-A245-A27C-2186-2A8679B72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This Arduino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measures</a:t>
            </a:r>
            <a:r>
              <a:rPr lang="de-DE" dirty="0"/>
              <a:t> </a:t>
            </a:r>
            <a:r>
              <a:rPr lang="de-DE" dirty="0" err="1"/>
              <a:t>temperature</a:t>
            </a:r>
            <a:r>
              <a:rPr lang="de-DE" dirty="0"/>
              <a:t> and </a:t>
            </a:r>
            <a:r>
              <a:rPr lang="de-DE" dirty="0" err="1"/>
              <a:t>humidity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DHT11 </a:t>
            </a:r>
            <a:r>
              <a:rPr lang="de-DE" dirty="0" err="1"/>
              <a:t>sensor</a:t>
            </a:r>
            <a:r>
              <a:rPr lang="de-DE" dirty="0"/>
              <a:t> and </a:t>
            </a:r>
            <a:r>
              <a:rPr lang="de-DE" dirty="0" err="1"/>
              <a:t>displays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on a 16x2 LCD.  </a:t>
            </a:r>
          </a:p>
          <a:p>
            <a:r>
              <a:rPr lang="de-DE" dirty="0" err="1"/>
              <a:t>Additionally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an </a:t>
            </a:r>
            <a:r>
              <a:rPr lang="de-DE" dirty="0" err="1"/>
              <a:t>air</a:t>
            </a:r>
            <a:r>
              <a:rPr lang="de-DE" dirty="0"/>
              <a:t> </a:t>
            </a:r>
            <a:r>
              <a:rPr lang="de-DE" dirty="0" err="1"/>
              <a:t>conditioner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an IR LED 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2N2222 </a:t>
            </a:r>
            <a:r>
              <a:rPr lang="de-DE" dirty="0" err="1"/>
              <a:t>transistor</a:t>
            </a:r>
            <a:r>
              <a:rPr lang="de-DE" dirty="0"/>
              <a:t>.  </a:t>
            </a:r>
          </a:p>
          <a:p>
            <a:pPr marL="0" indent="0">
              <a:buNone/>
            </a:pPr>
            <a:r>
              <a:rPr lang="de-DE" dirty="0"/>
              <a:t>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900" b="1" dirty="0"/>
              <a:t>Components</a:t>
            </a:r>
          </a:p>
          <a:p>
            <a:pPr lvl="1"/>
            <a:r>
              <a:rPr lang="de-DE" dirty="0"/>
              <a:t>Arduino </a:t>
            </a:r>
            <a:r>
              <a:rPr lang="de-DE" dirty="0" err="1"/>
              <a:t>Mega</a:t>
            </a:r>
            <a:r>
              <a:rPr lang="de-DE" dirty="0"/>
              <a:t> 2560  </a:t>
            </a:r>
          </a:p>
          <a:p>
            <a:pPr lvl="1"/>
            <a:r>
              <a:rPr lang="de-DE" dirty="0"/>
              <a:t>DHT11 </a:t>
            </a:r>
            <a:r>
              <a:rPr lang="de-DE" dirty="0" err="1"/>
              <a:t>temperature</a:t>
            </a:r>
            <a:r>
              <a:rPr lang="de-DE" dirty="0"/>
              <a:t> &amp; </a:t>
            </a:r>
            <a:r>
              <a:rPr lang="de-DE" dirty="0" err="1"/>
              <a:t>humidity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  </a:t>
            </a:r>
          </a:p>
          <a:p>
            <a:pPr lvl="1"/>
            <a:r>
              <a:rPr lang="de-DE" dirty="0"/>
              <a:t>LCD 16x2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potentiometer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contrast</a:t>
            </a:r>
            <a:r>
              <a:rPr lang="de-DE" dirty="0"/>
              <a:t>  </a:t>
            </a:r>
          </a:p>
          <a:p>
            <a:pPr lvl="1"/>
            <a:r>
              <a:rPr lang="de-DE" dirty="0"/>
              <a:t>IR LED + 2N2222 </a:t>
            </a:r>
            <a:r>
              <a:rPr lang="de-DE" dirty="0" err="1"/>
              <a:t>transistor</a:t>
            </a:r>
            <a:r>
              <a:rPr lang="de-DE" dirty="0"/>
              <a:t>  </a:t>
            </a:r>
          </a:p>
          <a:p>
            <a:pPr lvl="1"/>
            <a:r>
              <a:rPr lang="de-DE" dirty="0" err="1"/>
              <a:t>Resistors</a:t>
            </a:r>
            <a:r>
              <a:rPr lang="de-DE" dirty="0"/>
              <a:t> and </a:t>
            </a:r>
            <a:r>
              <a:rPr lang="de-DE" dirty="0" err="1"/>
              <a:t>breadboard</a:t>
            </a:r>
            <a:r>
              <a:rPr lang="de-DE" dirty="0"/>
              <a:t>  </a:t>
            </a:r>
          </a:p>
          <a:p>
            <a:pPr marL="0" indent="0">
              <a:buNone/>
            </a:pPr>
            <a:r>
              <a:rPr lang="de-DE" dirty="0"/>
              <a:t>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b="1" dirty="0" err="1"/>
              <a:t>Functions</a:t>
            </a:r>
            <a:endParaRPr lang="de-DE" b="1" dirty="0"/>
          </a:p>
          <a:p>
            <a:pPr lvl="1"/>
            <a:r>
              <a:rPr lang="de-DE" dirty="0"/>
              <a:t>Read </a:t>
            </a:r>
            <a:r>
              <a:rPr lang="de-DE" dirty="0" err="1"/>
              <a:t>temperature</a:t>
            </a:r>
            <a:r>
              <a:rPr lang="de-DE" dirty="0"/>
              <a:t> and </a:t>
            </a:r>
            <a:r>
              <a:rPr lang="de-DE" dirty="0" err="1"/>
              <a:t>humidity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DHT11  </a:t>
            </a:r>
          </a:p>
          <a:p>
            <a:pPr lvl="1"/>
            <a:r>
              <a:rPr lang="de-DE" dirty="0"/>
              <a:t>Display </a:t>
            </a:r>
            <a:r>
              <a:rPr lang="de-DE" dirty="0" err="1"/>
              <a:t>values</a:t>
            </a:r>
            <a:r>
              <a:rPr lang="de-DE" dirty="0"/>
              <a:t> on LCD in real time  </a:t>
            </a:r>
          </a:p>
          <a:p>
            <a:pPr lvl="1"/>
            <a:r>
              <a:rPr lang="de-DE" dirty="0"/>
              <a:t>Send </a:t>
            </a:r>
            <a:r>
              <a:rPr lang="de-DE" dirty="0" err="1"/>
              <a:t>infrared</a:t>
            </a:r>
            <a:r>
              <a:rPr lang="de-DE" dirty="0"/>
              <a:t> </a:t>
            </a:r>
            <a:r>
              <a:rPr lang="de-DE" dirty="0" err="1"/>
              <a:t>signals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an AC (ON/OFF)  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666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E6CC15-2BD0-CADF-2551-C80722E9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Details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FFD8CE-FAED-6C1E-E97D-78A9B19F3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367" y="1435768"/>
            <a:ext cx="11225463" cy="228934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sch Office Sans" pitchFamily="2" charset="0"/>
              </a:rPr>
              <a:t>Purpose</a:t>
            </a:r>
          </a:p>
          <a:p>
            <a:pPr marL="0" indent="0">
              <a:buNone/>
            </a:pPr>
            <a:endParaRPr lang="en-US" sz="2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sch Office Sans" pitchFamily="2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Bosch Office Sans" pitchFamily="2" charset="0"/>
              </a:rPr>
              <a:t>This project demonstrates the integration of sensors, display, and actuator control with Arduino.</a:t>
            </a:r>
          </a:p>
          <a:p>
            <a:pPr marL="457200" lvl="1" indent="0">
              <a:buNone/>
            </a:pPr>
            <a:r>
              <a:rPr lang="en-US" sz="2000" dirty="0">
                <a:latin typeface="Bosch Office Sans" pitchFamily="2" charset="0"/>
              </a:rPr>
              <a:t>	- Measure temperature and humidity using the DHT11 sensor.</a:t>
            </a:r>
          </a:p>
          <a:p>
            <a:pPr marL="457200" lvl="1" indent="0">
              <a:buNone/>
            </a:pPr>
            <a:r>
              <a:rPr lang="en-US" sz="2000" dirty="0">
                <a:latin typeface="Bosch Office Sans" pitchFamily="2" charset="0"/>
              </a:rPr>
              <a:t>	- Display the measured values on a 16×2 LCD screen.</a:t>
            </a:r>
          </a:p>
          <a:p>
            <a:pPr marL="457200" lvl="1" indent="0">
              <a:buNone/>
            </a:pPr>
            <a:r>
              <a:rPr lang="en-US" sz="2000" dirty="0">
                <a:latin typeface="Bosch Office Sans" pitchFamily="2" charset="0"/>
              </a:rPr>
              <a:t>	- Automatically control an air conditioner using an IR LED driven by a 2N2222 transistor.</a:t>
            </a:r>
          </a:p>
          <a:p>
            <a:pPr marL="457200" lvl="1" indent="0">
              <a:buNone/>
            </a:pPr>
            <a:r>
              <a:rPr lang="en-US" sz="2000" dirty="0">
                <a:latin typeface="Bosch Office Sans" pitchFamily="2" charset="0"/>
              </a:rPr>
              <a:t>	- Implement a simple hysteresis rule (prevents rapid switching around the threshold) :  </a:t>
            </a:r>
          </a:p>
          <a:p>
            <a:pPr marL="457200" lvl="1" indent="0">
              <a:buNone/>
            </a:pPr>
            <a:r>
              <a:rPr lang="en-US" sz="2000" dirty="0">
                <a:latin typeface="Bosch Office Sans" pitchFamily="2" charset="0"/>
              </a:rPr>
              <a:t>		- If T ≥ 22 °C → AC ON   </a:t>
            </a:r>
          </a:p>
          <a:p>
            <a:pPr marL="457200" lvl="1" indent="0">
              <a:buNone/>
            </a:pPr>
            <a:r>
              <a:rPr lang="en-US" sz="2000" dirty="0">
                <a:latin typeface="Bosch Office Sans" pitchFamily="2" charset="0"/>
              </a:rPr>
              <a:t>		- If T ≤ 21 °C → AC OFF  </a:t>
            </a:r>
          </a:p>
          <a:p>
            <a:pPr marL="914400" lvl="2" indent="0">
              <a:buNone/>
            </a:pPr>
            <a:r>
              <a:rPr lang="en-US" sz="1200" dirty="0">
                <a:latin typeface="Bosch Office Sans" pitchFamily="2" charset="0"/>
              </a:rPr>
              <a:t>	</a:t>
            </a:r>
            <a:endParaRPr lang="en-US" sz="1600" dirty="0">
              <a:latin typeface="Bosch Office Sans" pitchFamily="2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641BE22-4C40-1FA4-F13A-DBC73D5C22C4}"/>
              </a:ext>
            </a:extLst>
          </p:cNvPr>
          <p:cNvSpPr txBox="1"/>
          <p:nvPr/>
        </p:nvSpPr>
        <p:spPr>
          <a:xfrm>
            <a:off x="838198" y="3946359"/>
            <a:ext cx="11225463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sch Office Sans" pitchFamily="2" charset="0"/>
              </a:rPr>
              <a:t>Functionality</a:t>
            </a:r>
          </a:p>
          <a:p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sch Office Sans" pitchFamily="2" charset="0"/>
            </a:endParaRPr>
          </a:p>
          <a:p>
            <a:pPr lvl="1"/>
            <a:r>
              <a:rPr lang="en-US" sz="1400" dirty="0">
                <a:latin typeface="Bosch Office Sans" pitchFamily="2" charset="0"/>
              </a:rPr>
              <a:t>1. The DHT11 sensor is read every 2 seconds.</a:t>
            </a:r>
          </a:p>
          <a:p>
            <a:pPr lvl="1"/>
            <a:r>
              <a:rPr lang="en-US" sz="1400" dirty="0">
                <a:latin typeface="Bosch Office Sans" pitchFamily="2" charset="0"/>
              </a:rPr>
              <a:t>2. Temperature and humidity values are displayed on the LCD.</a:t>
            </a:r>
          </a:p>
          <a:p>
            <a:pPr lvl="1"/>
            <a:r>
              <a:rPr lang="en-US" sz="1400" dirty="0">
                <a:latin typeface="Bosch Office Sans" pitchFamily="2" charset="0"/>
              </a:rPr>
              <a:t>3. The Arduino checks the hysteresis condition:   </a:t>
            </a:r>
          </a:p>
          <a:p>
            <a:pPr lvl="1"/>
            <a:r>
              <a:rPr lang="en-US" sz="1400" dirty="0">
                <a:latin typeface="Bosch Office Sans" pitchFamily="2" charset="0"/>
              </a:rPr>
              <a:t>	- If AC is OFF and temperature ≥ 22 °C → send IR ON command.   </a:t>
            </a:r>
          </a:p>
          <a:p>
            <a:pPr lvl="1"/>
            <a:r>
              <a:rPr lang="en-US" sz="1400" dirty="0">
                <a:latin typeface="Bosch Office Sans" pitchFamily="2" charset="0"/>
              </a:rPr>
              <a:t>       -  If AC is ON and temperature ≤ 21 °C → send IR OFF command.</a:t>
            </a:r>
          </a:p>
          <a:p>
            <a:pPr lvl="1"/>
            <a:r>
              <a:rPr lang="en-US" sz="1400" dirty="0">
                <a:latin typeface="Bosch Office Sans" pitchFamily="2" charset="0"/>
              </a:rPr>
              <a:t>4. The IR LED transmits the ON/OFF commands at 38 kHz carrier frequency.</a:t>
            </a:r>
          </a:p>
          <a:p>
            <a:pPr lvl="1"/>
            <a:r>
              <a:rPr lang="en-US" sz="1400" dirty="0">
                <a:latin typeface="Bosch Office Sans" pitchFamily="2" charset="0"/>
              </a:rPr>
              <a:t>5. The 2N2222 transistor ensures enough current flows through the IR LED for reliable range.</a:t>
            </a:r>
            <a:endParaRPr lang="de-DE" sz="1400" dirty="0">
              <a:latin typeface="Bosch Office Sans" pitchFamily="2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858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D2F9335-A743-04AD-3761-9B783B54B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926" y="795288"/>
            <a:ext cx="7612147" cy="565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31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3FE124B-4104-C7BF-B8A1-07A04E603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595" y="444876"/>
            <a:ext cx="8078810" cy="622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7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2365399-1D81-9F2F-2761-3DA0D7AD2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9714" y="1103897"/>
            <a:ext cx="6200273" cy="4650205"/>
          </a:xfrm>
          <a:prstGeom prst="rect">
            <a:avLst/>
          </a:prstGeom>
          <a:ln w="76200"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49129FA-7730-35EA-CBA0-57D450A90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429" y="308219"/>
            <a:ext cx="5222107" cy="6241562"/>
          </a:xfrm>
          <a:prstGeom prst="rect">
            <a:avLst/>
          </a:prstGeom>
          <a:ln w="76200">
            <a:solidFill>
              <a:schemeClr val="tx2">
                <a:lumMod val="50000"/>
                <a:lumOff val="50000"/>
              </a:schemeClr>
            </a:solidFill>
          </a:ln>
        </p:spPr>
      </p:pic>
      <p:sp>
        <p:nvSpPr>
          <p:cNvPr id="8" name="Sprechblase: rechteckig mit abgerundeten Ecken 7">
            <a:extLst>
              <a:ext uri="{FF2B5EF4-FFF2-40B4-BE49-F238E27FC236}">
                <a16:creationId xmlns:a16="http://schemas.microsoft.com/office/drawing/2014/main" id="{38477E85-BB6F-E29D-ABFC-574EA6EAD67E}"/>
              </a:ext>
            </a:extLst>
          </p:cNvPr>
          <p:cNvSpPr/>
          <p:nvPr/>
        </p:nvSpPr>
        <p:spPr>
          <a:xfrm>
            <a:off x="4130842" y="2294021"/>
            <a:ext cx="914400" cy="368968"/>
          </a:xfrm>
          <a:prstGeom prst="wedgeRoundRectCallout">
            <a:avLst>
              <a:gd name="adj1" fmla="val -255044"/>
              <a:gd name="adj2" fmla="val -93300"/>
              <a:gd name="adj3" fmla="val 16667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AC on/</a:t>
            </a:r>
          </a:p>
          <a:p>
            <a:pPr algn="ctr"/>
            <a:r>
              <a:rPr lang="de-DE" sz="1200" dirty="0"/>
              <a:t>Klima EIN</a:t>
            </a:r>
          </a:p>
        </p:txBody>
      </p:sp>
      <p:sp>
        <p:nvSpPr>
          <p:cNvPr id="9" name="Sprechblase: rechteckig mit abgerundeten Ecken 8">
            <a:extLst>
              <a:ext uri="{FF2B5EF4-FFF2-40B4-BE49-F238E27FC236}">
                <a16:creationId xmlns:a16="http://schemas.microsoft.com/office/drawing/2014/main" id="{1C02D8A7-EF3C-8CD1-2EE2-C564045E9472}"/>
              </a:ext>
            </a:extLst>
          </p:cNvPr>
          <p:cNvSpPr/>
          <p:nvPr/>
        </p:nvSpPr>
        <p:spPr>
          <a:xfrm>
            <a:off x="10242885" y="2173705"/>
            <a:ext cx="914400" cy="368968"/>
          </a:xfrm>
          <a:prstGeom prst="wedgeRoundRectCallout">
            <a:avLst>
              <a:gd name="adj1" fmla="val -255044"/>
              <a:gd name="adj2" fmla="val -93300"/>
              <a:gd name="adj3" fmla="val 16667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AC off/</a:t>
            </a:r>
          </a:p>
          <a:p>
            <a:pPr algn="ctr"/>
            <a:r>
              <a:rPr lang="de-DE" sz="1200" dirty="0"/>
              <a:t>Klima AUS</a:t>
            </a:r>
          </a:p>
        </p:txBody>
      </p:sp>
      <p:sp>
        <p:nvSpPr>
          <p:cNvPr id="10" name="Sprechblase: rechteckig mit abgerundeten Ecken 9">
            <a:extLst>
              <a:ext uri="{FF2B5EF4-FFF2-40B4-BE49-F238E27FC236}">
                <a16:creationId xmlns:a16="http://schemas.microsoft.com/office/drawing/2014/main" id="{9D1B27D6-7853-DD97-1626-E161806AB09A}"/>
              </a:ext>
            </a:extLst>
          </p:cNvPr>
          <p:cNvSpPr/>
          <p:nvPr/>
        </p:nvSpPr>
        <p:spPr>
          <a:xfrm>
            <a:off x="4331369" y="6023811"/>
            <a:ext cx="914400" cy="368968"/>
          </a:xfrm>
          <a:prstGeom prst="wedgeRoundRectCallout">
            <a:avLst>
              <a:gd name="adj1" fmla="val -209430"/>
              <a:gd name="adj2" fmla="val -108518"/>
              <a:gd name="adj3" fmla="val 16667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 ≥ 22°C</a:t>
            </a:r>
          </a:p>
        </p:txBody>
      </p:sp>
      <p:sp>
        <p:nvSpPr>
          <p:cNvPr id="11" name="Sprechblase: rechteckig mit abgerundeten Ecken 10">
            <a:extLst>
              <a:ext uri="{FF2B5EF4-FFF2-40B4-BE49-F238E27FC236}">
                <a16:creationId xmlns:a16="http://schemas.microsoft.com/office/drawing/2014/main" id="{20127F5E-E281-FA34-EAC4-6B7B2D0D5375}"/>
              </a:ext>
            </a:extLst>
          </p:cNvPr>
          <p:cNvSpPr/>
          <p:nvPr/>
        </p:nvSpPr>
        <p:spPr>
          <a:xfrm>
            <a:off x="10795136" y="6055895"/>
            <a:ext cx="914400" cy="368968"/>
          </a:xfrm>
          <a:prstGeom prst="wedgeRoundRectCallout">
            <a:avLst>
              <a:gd name="adj1" fmla="val -181360"/>
              <a:gd name="adj2" fmla="val -112866"/>
              <a:gd name="adj3" fmla="val 16667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T ≤ </a:t>
            </a:r>
            <a:r>
              <a:rPr lang="de-DE" sz="1200" dirty="0"/>
              <a:t>21°C</a:t>
            </a:r>
          </a:p>
        </p:txBody>
      </p:sp>
    </p:spTree>
    <p:extLst>
      <p:ext uri="{BB962C8B-B14F-4D97-AF65-F5344CB8AC3E}">
        <p14:creationId xmlns:p14="http://schemas.microsoft.com/office/powerpoint/2010/main" val="1899681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Microsoft Office PowerPoint</Application>
  <PresentationFormat>Breitbild</PresentationFormat>
  <Paragraphs>42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Bosch Office Sans</vt:lpstr>
      <vt:lpstr>Wingdings</vt:lpstr>
      <vt:lpstr>Office</vt:lpstr>
      <vt:lpstr>DHT11_TempHumidity_Sens-LCD_IRremote</vt:lpstr>
      <vt:lpstr>Short description</vt:lpstr>
      <vt:lpstr>Details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Mitrea Sorana (PS-SC/ESY2)</dc:creator>
  <cp:lastModifiedBy>Mitrea Sorana (PS-SC/ESY2)</cp:lastModifiedBy>
  <cp:revision>9</cp:revision>
  <dcterms:created xsi:type="dcterms:W3CDTF">2025-09-26T15:31:23Z</dcterms:created>
  <dcterms:modified xsi:type="dcterms:W3CDTF">2025-09-26T20:11:49Z</dcterms:modified>
</cp:coreProperties>
</file>