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notesMasterIdLst>
    <p:notesMasterId r:id="rId21"/>
  </p:notesMasterIdLst>
  <p:sldIdLst>
    <p:sldId id="256" r:id="rId4"/>
    <p:sldId id="273" r:id="rId5"/>
    <p:sldId id="263" r:id="rId6"/>
    <p:sldId id="257" r:id="rId7"/>
    <p:sldId id="258" r:id="rId8"/>
    <p:sldId id="259" r:id="rId9"/>
    <p:sldId id="271" r:id="rId10"/>
    <p:sldId id="272" r:id="rId11"/>
    <p:sldId id="267" r:id="rId12"/>
    <p:sldId id="268" r:id="rId13"/>
    <p:sldId id="264" r:id="rId14"/>
    <p:sldId id="261" r:id="rId15"/>
    <p:sldId id="269" r:id="rId16"/>
    <p:sldId id="260" r:id="rId17"/>
    <p:sldId id="266" r:id="rId18"/>
    <p:sldId id="270" r:id="rId19"/>
    <p:sldId id="262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4" autoAdjust="0"/>
    <p:restoredTop sz="69238" autoAdjust="0"/>
  </p:normalViewPr>
  <p:slideViewPr>
    <p:cSldViewPr snapToGrid="0">
      <p:cViewPr varScale="1">
        <p:scale>
          <a:sx n="66" d="100"/>
          <a:sy n="66" d="100"/>
        </p:scale>
        <p:origin x="15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FD641A-91D3-4FE3-B6D5-E7851EFC98F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8D34B36E-4F7F-4AD8-8C7F-71701CA8401C}">
      <dgm:prSet/>
      <dgm:spPr/>
      <dgm:t>
        <a:bodyPr/>
        <a:lstStyle/>
        <a:p>
          <a:pPr rtl="0"/>
          <a:r>
            <a:rPr kumimoji="1" lang="ja-JP" dirty="0" smtClean="0"/>
            <a:t>フォルダを作って</a:t>
          </a:r>
          <a:endParaRPr lang="ja-JP" dirty="0"/>
        </a:p>
      </dgm:t>
    </dgm:pt>
    <dgm:pt modelId="{2D3F11E4-18B0-4D74-841B-4F3FEB234C7C}" type="parTrans" cxnId="{0DD6C067-CD21-4759-B0A7-D1E3F92D48DD}">
      <dgm:prSet/>
      <dgm:spPr/>
      <dgm:t>
        <a:bodyPr/>
        <a:lstStyle/>
        <a:p>
          <a:endParaRPr kumimoji="1" lang="ja-JP" altLang="en-US"/>
        </a:p>
      </dgm:t>
    </dgm:pt>
    <dgm:pt modelId="{40A06C0E-B11C-40B3-9B60-6656A77A226A}" type="sibTrans" cxnId="{0DD6C067-CD21-4759-B0A7-D1E3F92D48DD}">
      <dgm:prSet/>
      <dgm:spPr/>
      <dgm:t>
        <a:bodyPr/>
        <a:lstStyle/>
        <a:p>
          <a:endParaRPr kumimoji="1" lang="ja-JP" altLang="en-US"/>
        </a:p>
      </dgm:t>
    </dgm:pt>
    <dgm:pt modelId="{2C126899-18D9-417F-8B60-2F00344DBDDB}">
      <dgm:prSet/>
      <dgm:spPr/>
      <dgm:t>
        <a:bodyPr/>
        <a:lstStyle/>
        <a:p>
          <a:pPr rtl="0"/>
          <a:r>
            <a:rPr kumimoji="1" lang="ja-JP" dirty="0" smtClean="0"/>
            <a:t>ブックマークの内容を確認し</a:t>
          </a:r>
          <a:endParaRPr kumimoji="1" lang="en-US" altLang="ja-JP" dirty="0" smtClean="0"/>
        </a:p>
        <a:p>
          <a:pPr rtl="0"/>
          <a:r>
            <a:rPr kumimoji="1" lang="ja-JP" dirty="0" smtClean="0"/>
            <a:t>（</a:t>
          </a:r>
          <a:r>
            <a:rPr kumimoji="1" lang="ja-JP" b="1" dirty="0" smtClean="0">
              <a:solidFill>
                <a:srgbClr val="FFFF00"/>
              </a:solidFill>
            </a:rPr>
            <a:t>内容を忘れていたらページにアクセスして</a:t>
          </a:r>
          <a:r>
            <a:rPr kumimoji="1" lang="ja-JP" dirty="0" smtClean="0"/>
            <a:t>）</a:t>
          </a:r>
          <a:endParaRPr lang="ja-JP" dirty="0"/>
        </a:p>
      </dgm:t>
    </dgm:pt>
    <dgm:pt modelId="{CA62BD30-C125-40AF-AC37-31FECAF45B41}" type="parTrans" cxnId="{4C6FD843-37A9-4CCA-9847-F6399602A4D8}">
      <dgm:prSet/>
      <dgm:spPr/>
      <dgm:t>
        <a:bodyPr/>
        <a:lstStyle/>
        <a:p>
          <a:endParaRPr kumimoji="1" lang="ja-JP" altLang="en-US"/>
        </a:p>
      </dgm:t>
    </dgm:pt>
    <dgm:pt modelId="{5DD6F529-088E-43D4-9CC3-97AEC1739B7D}" type="sibTrans" cxnId="{4C6FD843-37A9-4CCA-9847-F6399602A4D8}">
      <dgm:prSet/>
      <dgm:spPr/>
      <dgm:t>
        <a:bodyPr/>
        <a:lstStyle/>
        <a:p>
          <a:endParaRPr kumimoji="1" lang="ja-JP" altLang="en-US"/>
        </a:p>
      </dgm:t>
    </dgm:pt>
    <dgm:pt modelId="{ACCB123E-E023-4C03-84BD-12E4DC1418EF}">
      <dgm:prSet/>
      <dgm:spPr/>
      <dgm:t>
        <a:bodyPr/>
        <a:lstStyle/>
        <a:p>
          <a:pPr rtl="0"/>
          <a:r>
            <a:rPr kumimoji="1" lang="ja-JP" altLang="en-US" dirty="0" smtClean="0"/>
            <a:t>選択して</a:t>
          </a:r>
          <a:r>
            <a:rPr kumimoji="1" lang="ja-JP" dirty="0" smtClean="0"/>
            <a:t>フォルダに入れる</a:t>
          </a:r>
          <a:endParaRPr lang="ja-JP" dirty="0"/>
        </a:p>
      </dgm:t>
    </dgm:pt>
    <dgm:pt modelId="{F84D1F16-A381-4A30-B480-FA93B3AA2372}" type="parTrans" cxnId="{1B0443A9-3E31-4F8B-9BD4-7ED99EA10C8A}">
      <dgm:prSet/>
      <dgm:spPr/>
      <dgm:t>
        <a:bodyPr/>
        <a:lstStyle/>
        <a:p>
          <a:endParaRPr kumimoji="1" lang="ja-JP" altLang="en-US"/>
        </a:p>
      </dgm:t>
    </dgm:pt>
    <dgm:pt modelId="{AF337C74-3CD9-40C2-9A9D-1EC2CFE3E9C4}" type="sibTrans" cxnId="{1B0443A9-3E31-4F8B-9BD4-7ED99EA10C8A}">
      <dgm:prSet/>
      <dgm:spPr/>
      <dgm:t>
        <a:bodyPr/>
        <a:lstStyle/>
        <a:p>
          <a:endParaRPr kumimoji="1" lang="ja-JP" altLang="en-US"/>
        </a:p>
      </dgm:t>
    </dgm:pt>
    <dgm:pt modelId="{01CF0B8C-8D8F-45E7-AE01-0654F64093FD}" type="pres">
      <dgm:prSet presAssocID="{C0FD641A-91D3-4FE3-B6D5-E7851EFC98F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6EDF435-D39A-41A0-98CC-16F416852B0B}" type="pres">
      <dgm:prSet presAssocID="{C0FD641A-91D3-4FE3-B6D5-E7851EFC98F3}" presName="dummyMaxCanvas" presStyleCnt="0">
        <dgm:presLayoutVars/>
      </dgm:prSet>
      <dgm:spPr/>
    </dgm:pt>
    <dgm:pt modelId="{C74CD290-DEAE-4F38-AF8C-530F3E858B69}" type="pres">
      <dgm:prSet presAssocID="{C0FD641A-91D3-4FE3-B6D5-E7851EFC98F3}" presName="ThreeNodes_1" presStyleLbl="node1" presStyleIdx="0" presStyleCnt="3" custScaleX="71536" custScaleY="74987" custLinFactNeighborX="-14265" custLinFactNeighborY="-1216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10BBBAD-AA2A-4A16-B6B5-D0F39E325BCB}" type="pres">
      <dgm:prSet presAssocID="{C0FD641A-91D3-4FE3-B6D5-E7851EFC98F3}" presName="ThreeNodes_2" presStyleLbl="node1" presStyleIdx="1" presStyleCnt="3" custScaleX="83859" custScaleY="82380" custLinFactNeighborX="-8501" custLinFactNeighborY="-4045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4C6B16A-441A-403B-8D98-A7441032647B}" type="pres">
      <dgm:prSet presAssocID="{C0FD641A-91D3-4FE3-B6D5-E7851EFC98F3}" presName="ThreeNodes_3" presStyleLbl="node1" presStyleIdx="2" presStyleCnt="3" custScaleX="82486" custScaleY="70042" custLinFactNeighborX="-4467" custLinFactNeighborY="-6708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26DF81A-527E-4F8C-B4EC-35E8BC803FA0}" type="pres">
      <dgm:prSet presAssocID="{C0FD641A-91D3-4FE3-B6D5-E7851EFC98F3}" presName="ThreeConn_1-2" presStyleLbl="fgAccFollowNode1" presStyleIdx="0" presStyleCnt="2" custLinFactX="-100000" custLinFactNeighborX="-185350" custLinFactNeighborY="-3035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62AF029-F3B2-4AD6-B430-82A93F92459A}" type="pres">
      <dgm:prSet presAssocID="{C0FD641A-91D3-4FE3-B6D5-E7851EFC98F3}" presName="ThreeConn_2-3" presStyleLbl="fgAccFollowNode1" presStyleIdx="1" presStyleCnt="2" custLinFactX="-100000" custLinFactNeighborX="-112495" custLinFactNeighborY="-5008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7ECFE83-2CCF-4B26-AACA-51091798BB10}" type="pres">
      <dgm:prSet presAssocID="{C0FD641A-91D3-4FE3-B6D5-E7851EFC98F3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4932D63-EA15-44E3-94B3-0EA56ED8CFF6}" type="pres">
      <dgm:prSet presAssocID="{C0FD641A-91D3-4FE3-B6D5-E7851EFC98F3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E2DD429-887C-4D4E-BCE4-A8A50B9DF98A}" type="pres">
      <dgm:prSet presAssocID="{C0FD641A-91D3-4FE3-B6D5-E7851EFC98F3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62B3D542-41F7-45EE-9E81-C02CCA2813E1}" type="presOf" srcId="{8D34B36E-4F7F-4AD8-8C7F-71701CA8401C}" destId="{C74CD290-DEAE-4F38-AF8C-530F3E858B69}" srcOrd="0" destOrd="0" presId="urn:microsoft.com/office/officeart/2005/8/layout/vProcess5"/>
    <dgm:cxn modelId="{D3BA5C0E-B627-4614-8B49-CE17501033F6}" type="presOf" srcId="{5DD6F529-088E-43D4-9CC3-97AEC1739B7D}" destId="{E62AF029-F3B2-4AD6-B430-82A93F92459A}" srcOrd="0" destOrd="0" presId="urn:microsoft.com/office/officeart/2005/8/layout/vProcess5"/>
    <dgm:cxn modelId="{8E2E53B1-819B-4630-89B9-B90FAE0152BD}" type="presOf" srcId="{8D34B36E-4F7F-4AD8-8C7F-71701CA8401C}" destId="{A7ECFE83-2CCF-4B26-AACA-51091798BB10}" srcOrd="1" destOrd="0" presId="urn:microsoft.com/office/officeart/2005/8/layout/vProcess5"/>
    <dgm:cxn modelId="{1B0443A9-3E31-4F8B-9BD4-7ED99EA10C8A}" srcId="{C0FD641A-91D3-4FE3-B6D5-E7851EFC98F3}" destId="{ACCB123E-E023-4C03-84BD-12E4DC1418EF}" srcOrd="2" destOrd="0" parTransId="{F84D1F16-A381-4A30-B480-FA93B3AA2372}" sibTransId="{AF337C74-3CD9-40C2-9A9D-1EC2CFE3E9C4}"/>
    <dgm:cxn modelId="{AAB78121-DE17-4965-A4F8-5033347AF619}" type="presOf" srcId="{ACCB123E-E023-4C03-84BD-12E4DC1418EF}" destId="{BE2DD429-887C-4D4E-BCE4-A8A50B9DF98A}" srcOrd="1" destOrd="0" presId="urn:microsoft.com/office/officeart/2005/8/layout/vProcess5"/>
    <dgm:cxn modelId="{464A6CC2-329B-4B09-BF01-E0AD4B67A9CD}" type="presOf" srcId="{2C126899-18D9-417F-8B60-2F00344DBDDB}" destId="{24932D63-EA15-44E3-94B3-0EA56ED8CFF6}" srcOrd="1" destOrd="0" presId="urn:microsoft.com/office/officeart/2005/8/layout/vProcess5"/>
    <dgm:cxn modelId="{69A70D01-A6CC-43FB-8EDE-536AB95A71C7}" type="presOf" srcId="{C0FD641A-91D3-4FE3-B6D5-E7851EFC98F3}" destId="{01CF0B8C-8D8F-45E7-AE01-0654F64093FD}" srcOrd="0" destOrd="0" presId="urn:microsoft.com/office/officeart/2005/8/layout/vProcess5"/>
    <dgm:cxn modelId="{BC83B5F2-5357-4E1B-B864-FCD33C3EA8AA}" type="presOf" srcId="{ACCB123E-E023-4C03-84BD-12E4DC1418EF}" destId="{94C6B16A-441A-403B-8D98-A7441032647B}" srcOrd="0" destOrd="0" presId="urn:microsoft.com/office/officeart/2005/8/layout/vProcess5"/>
    <dgm:cxn modelId="{4ED949B9-9CA2-4FEE-B926-09C9D05511EF}" type="presOf" srcId="{40A06C0E-B11C-40B3-9B60-6656A77A226A}" destId="{626DF81A-527E-4F8C-B4EC-35E8BC803FA0}" srcOrd="0" destOrd="0" presId="urn:microsoft.com/office/officeart/2005/8/layout/vProcess5"/>
    <dgm:cxn modelId="{4C6FD843-37A9-4CCA-9847-F6399602A4D8}" srcId="{C0FD641A-91D3-4FE3-B6D5-E7851EFC98F3}" destId="{2C126899-18D9-417F-8B60-2F00344DBDDB}" srcOrd="1" destOrd="0" parTransId="{CA62BD30-C125-40AF-AC37-31FECAF45B41}" sibTransId="{5DD6F529-088E-43D4-9CC3-97AEC1739B7D}"/>
    <dgm:cxn modelId="{2284DF8D-1DFB-41C8-A4C4-3F4A865D3841}" type="presOf" srcId="{2C126899-18D9-417F-8B60-2F00344DBDDB}" destId="{410BBBAD-AA2A-4A16-B6B5-D0F39E325BCB}" srcOrd="0" destOrd="0" presId="urn:microsoft.com/office/officeart/2005/8/layout/vProcess5"/>
    <dgm:cxn modelId="{0DD6C067-CD21-4759-B0A7-D1E3F92D48DD}" srcId="{C0FD641A-91D3-4FE3-B6D5-E7851EFC98F3}" destId="{8D34B36E-4F7F-4AD8-8C7F-71701CA8401C}" srcOrd="0" destOrd="0" parTransId="{2D3F11E4-18B0-4D74-841B-4F3FEB234C7C}" sibTransId="{40A06C0E-B11C-40B3-9B60-6656A77A226A}"/>
    <dgm:cxn modelId="{2FFAA13C-4A02-47E3-A069-3FCF89088FD8}" type="presParOf" srcId="{01CF0B8C-8D8F-45E7-AE01-0654F64093FD}" destId="{76EDF435-D39A-41A0-98CC-16F416852B0B}" srcOrd="0" destOrd="0" presId="urn:microsoft.com/office/officeart/2005/8/layout/vProcess5"/>
    <dgm:cxn modelId="{78027829-AC64-4B2F-914C-82699819D2B9}" type="presParOf" srcId="{01CF0B8C-8D8F-45E7-AE01-0654F64093FD}" destId="{C74CD290-DEAE-4F38-AF8C-530F3E858B69}" srcOrd="1" destOrd="0" presId="urn:microsoft.com/office/officeart/2005/8/layout/vProcess5"/>
    <dgm:cxn modelId="{F4343CA4-531D-494B-8291-3D80C2B63B93}" type="presParOf" srcId="{01CF0B8C-8D8F-45E7-AE01-0654F64093FD}" destId="{410BBBAD-AA2A-4A16-B6B5-D0F39E325BCB}" srcOrd="2" destOrd="0" presId="urn:microsoft.com/office/officeart/2005/8/layout/vProcess5"/>
    <dgm:cxn modelId="{4E04874C-4819-4A0A-B70E-8B88132C0003}" type="presParOf" srcId="{01CF0B8C-8D8F-45E7-AE01-0654F64093FD}" destId="{94C6B16A-441A-403B-8D98-A7441032647B}" srcOrd="3" destOrd="0" presId="urn:microsoft.com/office/officeart/2005/8/layout/vProcess5"/>
    <dgm:cxn modelId="{3824D164-2DC5-4458-944A-F86BCDF7D037}" type="presParOf" srcId="{01CF0B8C-8D8F-45E7-AE01-0654F64093FD}" destId="{626DF81A-527E-4F8C-B4EC-35E8BC803FA0}" srcOrd="4" destOrd="0" presId="urn:microsoft.com/office/officeart/2005/8/layout/vProcess5"/>
    <dgm:cxn modelId="{894B1BA4-FDB3-4D42-9D18-EB3E9C994356}" type="presParOf" srcId="{01CF0B8C-8D8F-45E7-AE01-0654F64093FD}" destId="{E62AF029-F3B2-4AD6-B430-82A93F92459A}" srcOrd="5" destOrd="0" presId="urn:microsoft.com/office/officeart/2005/8/layout/vProcess5"/>
    <dgm:cxn modelId="{15C18E49-8625-454E-B942-D5C99B609A6F}" type="presParOf" srcId="{01CF0B8C-8D8F-45E7-AE01-0654F64093FD}" destId="{A7ECFE83-2CCF-4B26-AACA-51091798BB10}" srcOrd="6" destOrd="0" presId="urn:microsoft.com/office/officeart/2005/8/layout/vProcess5"/>
    <dgm:cxn modelId="{E33FAC18-70D8-46A1-9750-D44BF4A3A341}" type="presParOf" srcId="{01CF0B8C-8D8F-45E7-AE01-0654F64093FD}" destId="{24932D63-EA15-44E3-94B3-0EA56ED8CFF6}" srcOrd="7" destOrd="0" presId="urn:microsoft.com/office/officeart/2005/8/layout/vProcess5"/>
    <dgm:cxn modelId="{D2ADBFF2-8780-4D3D-B6B1-8850594BA1CB}" type="presParOf" srcId="{01CF0B8C-8D8F-45E7-AE01-0654F64093FD}" destId="{BE2DD429-887C-4D4E-BCE4-A8A50B9DF98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CD290-DEAE-4F38-AF8C-530F3E858B69}">
      <dsp:nvSpPr>
        <dsp:cNvPr id="0" name=""/>
        <dsp:cNvSpPr/>
      </dsp:nvSpPr>
      <dsp:spPr>
        <a:xfrm>
          <a:off x="0" y="4167"/>
          <a:ext cx="6394073" cy="923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200" kern="1200" dirty="0" smtClean="0"/>
            <a:t>フォルダを作って</a:t>
          </a:r>
          <a:endParaRPr lang="ja-JP" sz="2200" kern="1200" dirty="0"/>
        </a:p>
      </dsp:txBody>
      <dsp:txXfrm>
        <a:off x="27043" y="31210"/>
        <a:ext cx="5441119" cy="869217"/>
      </dsp:txXfrm>
    </dsp:sp>
    <dsp:sp modelId="{410BBBAD-AA2A-4A16-B6B5-D0F39E325BCB}">
      <dsp:nvSpPr>
        <dsp:cNvPr id="0" name=""/>
        <dsp:cNvSpPr/>
      </dsp:nvSpPr>
      <dsp:spPr>
        <a:xfrm>
          <a:off x="750190" y="1046920"/>
          <a:ext cx="7495535" cy="1014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200" kern="1200" dirty="0" smtClean="0"/>
            <a:t>ブックマークの内容を確認し</a:t>
          </a:r>
          <a:endParaRPr kumimoji="1" lang="en-US" altLang="ja-JP" sz="2200" kern="1200" dirty="0" smtClean="0"/>
        </a:p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200" kern="1200" dirty="0" smtClean="0"/>
            <a:t>（</a:t>
          </a:r>
          <a:r>
            <a:rPr kumimoji="1" lang="ja-JP" sz="2200" b="1" kern="1200" dirty="0" smtClean="0">
              <a:solidFill>
                <a:srgbClr val="FFFF00"/>
              </a:solidFill>
            </a:rPr>
            <a:t>内容を忘れていたらページにアクセスして</a:t>
          </a:r>
          <a:r>
            <a:rPr kumimoji="1" lang="ja-JP" sz="2200" kern="1200" dirty="0" smtClean="0"/>
            <a:t>）</a:t>
          </a:r>
          <a:endParaRPr lang="ja-JP" sz="2200" kern="1200" dirty="0"/>
        </a:p>
      </dsp:txBody>
      <dsp:txXfrm>
        <a:off x="779899" y="1076629"/>
        <a:ext cx="6103593" cy="954914"/>
      </dsp:txXfrm>
    </dsp:sp>
    <dsp:sp modelId="{94C6B16A-441A-403B-8D98-A7441032647B}">
      <dsp:nvSpPr>
        <dsp:cNvPr id="0" name=""/>
        <dsp:cNvSpPr/>
      </dsp:nvSpPr>
      <dsp:spPr>
        <a:xfrm>
          <a:off x="1960791" y="2231387"/>
          <a:ext cx="7372813" cy="862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200" kern="1200" dirty="0" smtClean="0"/>
            <a:t>選択して</a:t>
          </a:r>
          <a:r>
            <a:rPr kumimoji="1" lang="ja-JP" sz="2200" kern="1200" dirty="0" smtClean="0"/>
            <a:t>フォルダに入れる</a:t>
          </a:r>
          <a:endParaRPr lang="ja-JP" sz="2200" kern="1200" dirty="0"/>
        </a:p>
      </dsp:txBody>
      <dsp:txXfrm>
        <a:off x="1986050" y="2256646"/>
        <a:ext cx="6011588" cy="811898"/>
      </dsp:txXfrm>
    </dsp:sp>
    <dsp:sp modelId="{626DF81A-527E-4F8C-B4EC-35E8BC803FA0}">
      <dsp:nvSpPr>
        <dsp:cNvPr id="0" name=""/>
        <dsp:cNvSpPr/>
      </dsp:nvSpPr>
      <dsp:spPr>
        <a:xfrm>
          <a:off x="5854169" y="690774"/>
          <a:ext cx="800334" cy="80033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600" kern="1200"/>
        </a:p>
      </dsp:txBody>
      <dsp:txXfrm>
        <a:off x="6034244" y="690774"/>
        <a:ext cx="440184" cy="602251"/>
      </dsp:txXfrm>
    </dsp:sp>
    <dsp:sp modelId="{E62AF029-F3B2-4AD6-B430-82A93F92459A}">
      <dsp:nvSpPr>
        <dsp:cNvPr id="0" name=""/>
        <dsp:cNvSpPr/>
      </dsp:nvSpPr>
      <dsp:spPr>
        <a:xfrm>
          <a:off x="7225923" y="1961142"/>
          <a:ext cx="800334" cy="80033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600" kern="1200"/>
        </a:p>
      </dsp:txBody>
      <dsp:txXfrm>
        <a:off x="7405998" y="1961142"/>
        <a:ext cx="440184" cy="602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C5D28-84C3-4D4C-95F9-E71796228AA1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E4D9D-9C68-4300-B20E-3E57F16C8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863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5311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ブックマークの整理は大変じゃないか？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通常　調べてブックマークした　ブックマーク</a:t>
            </a:r>
            <a:r>
              <a:rPr kumimoji="1" lang="ja-JP" altLang="en-US" dirty="0" smtClean="0"/>
              <a:t>を整理する時を想像して？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まずフォルダを作る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そしてそのフォルダに入れるブックマーク選ぶよね？　選択するときページの内容忘れていたらページ開くよね？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そしてまぁフォルダに入れる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大変じゃない？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362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そんな人に提供するサービス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ブックマークを使いやすくするサービスです！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１つめ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２つめ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自動でブックマーク先のページの内容をまとめてブックマークの整理がかんたんにできる！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805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ユーザーとしては</a:t>
            </a:r>
            <a:endParaRPr kumimoji="1" lang="en-US" altLang="ja-JP" dirty="0" smtClean="0"/>
          </a:p>
          <a:p>
            <a:r>
              <a:rPr kumimoji="1" lang="ja-JP" altLang="en-US" dirty="0" smtClean="0"/>
              <a:t>ブックマーク溢れ整理追いつかなくなった人</a:t>
            </a:r>
            <a:endParaRPr kumimoji="1" lang="en-US" altLang="ja-JP" dirty="0" smtClean="0"/>
          </a:p>
          <a:p>
            <a:r>
              <a:rPr kumimoji="1" lang="ja-JP" altLang="en-US" dirty="0" smtClean="0"/>
              <a:t>ブックマーク整理したいんだけど労力の多さ（大変で</a:t>
            </a:r>
            <a:r>
              <a:rPr kumimoji="1" lang="ja-JP" altLang="en-US" dirty="0" err="1" smtClean="0"/>
              <a:t>やっ</a:t>
            </a:r>
            <a:r>
              <a:rPr kumimoji="1" lang="ja-JP" altLang="en-US" dirty="0" smtClean="0"/>
              <a:t>てられない）という人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を対象に見ます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さらにコアユーザーとして</a:t>
            </a:r>
            <a:endParaRPr kumimoji="1" lang="en-US" altLang="ja-JP" dirty="0" smtClean="0"/>
          </a:p>
          <a:p>
            <a:r>
              <a:rPr kumimoji="1" lang="ja-JP" altLang="en-US" dirty="0" smtClean="0"/>
              <a:t>よく調べ物をしてページをどんどん</a:t>
            </a:r>
            <a:r>
              <a:rPr kumimoji="1" lang="en-US" altLang="ja-JP" dirty="0" smtClean="0"/>
              <a:t>BM</a:t>
            </a:r>
            <a:r>
              <a:rPr kumimoji="1" lang="ja-JP" altLang="en-US" dirty="0" smtClean="0"/>
              <a:t>していく事が多いと予想される</a:t>
            </a:r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エンジニアをコアユーザーと考えます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021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実際のサービスのデモをしますぅ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151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サービス価値の調査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246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対象ユーザーにマッチするかどうか</a:t>
            </a:r>
            <a:endParaRPr kumimoji="1" lang="en-US" altLang="ja-JP" dirty="0" smtClean="0"/>
          </a:p>
          <a:p>
            <a:r>
              <a:rPr kumimoji="1" lang="ja-JP" altLang="en-US" dirty="0" smtClean="0"/>
              <a:t>→　事前質問をした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そしてマッチした場合</a:t>
            </a:r>
            <a:endParaRPr kumimoji="1" lang="en-US" altLang="ja-JP" dirty="0" smtClean="0"/>
          </a:p>
          <a:p>
            <a:r>
              <a:rPr kumimoji="1" lang="ja-JP" altLang="en-US" dirty="0" smtClean="0"/>
              <a:t>サービスを提案しプロトタイプを見せ意見を求めた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865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174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シンプルにする必要がある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だから　ページだけでなく　アドオンもつくる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104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02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65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459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22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628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858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936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31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06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204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58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125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6324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688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092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08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55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083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3303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9305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4281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63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262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1326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4646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354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526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67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23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06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51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52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73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3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5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26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cLOUDBM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3600" dirty="0" smtClean="0"/>
              <a:t>~</a:t>
            </a:r>
            <a:r>
              <a:rPr lang="ja-JP" altLang="en-US" sz="3600" dirty="0" smtClean="0"/>
              <a:t>ブックマーク整理サービス</a:t>
            </a:r>
            <a:r>
              <a:rPr lang="en-US" altLang="ja-JP" sz="3600" dirty="0" smtClean="0"/>
              <a:t>~</a:t>
            </a: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2627419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sz="3100" dirty="0"/>
              <a:t>チーム</a:t>
            </a:r>
            <a:r>
              <a:rPr lang="en-US" altLang="ja-JP" sz="3100" dirty="0"/>
              <a:t>F</a:t>
            </a:r>
          </a:p>
          <a:p>
            <a:r>
              <a:rPr lang="en-US" altLang="ja-JP" sz="3100" dirty="0"/>
              <a:t>C0114312 </a:t>
            </a:r>
            <a:r>
              <a:rPr lang="ja-JP" altLang="en-US" sz="3100" dirty="0"/>
              <a:t>高畑 達也</a:t>
            </a:r>
          </a:p>
          <a:p>
            <a:r>
              <a:rPr lang="en-US" altLang="ja-JP" sz="3100" dirty="0"/>
              <a:t>C0114015 </a:t>
            </a:r>
            <a:r>
              <a:rPr lang="ja-JP" altLang="en-US" sz="3100" dirty="0"/>
              <a:t>新井 幸希</a:t>
            </a:r>
          </a:p>
          <a:p>
            <a:r>
              <a:rPr lang="en-US" altLang="ja-JP" sz="3100" dirty="0"/>
              <a:t>C0114234 </a:t>
            </a:r>
            <a:r>
              <a:rPr lang="ja-JP" altLang="en-US" sz="3100" dirty="0"/>
              <a:t>後藤 尚輝</a:t>
            </a:r>
          </a:p>
          <a:p>
            <a:r>
              <a:rPr lang="en-US" altLang="ja-JP" sz="3100" dirty="0"/>
              <a:t>C0114088 </a:t>
            </a:r>
            <a:r>
              <a:rPr lang="ja-JP" altLang="en-US" sz="3100" dirty="0"/>
              <a:t>上原 安里奈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068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市場調査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53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市場調査</a:t>
            </a:r>
            <a:r>
              <a:rPr kumimoji="1" lang="ja-JP" altLang="en-US" sz="3200" dirty="0" smtClean="0"/>
              <a:t>（</a:t>
            </a:r>
            <a:r>
              <a:rPr kumimoji="1" lang="en-US" altLang="ja-JP" sz="3200" dirty="0" smtClean="0"/>
              <a:t>Google</a:t>
            </a:r>
            <a:r>
              <a:rPr kumimoji="1" lang="ja-JP" altLang="en-US" sz="3200" dirty="0" smtClean="0"/>
              <a:t>フォーム</a:t>
            </a:r>
            <a:r>
              <a:rPr kumimoji="1" lang="en-US" altLang="ja-JP" sz="3200" dirty="0" smtClean="0"/>
              <a:t>54</a:t>
            </a:r>
            <a:r>
              <a:rPr kumimoji="1" lang="ja-JP" altLang="en-US" sz="3200" dirty="0" smtClean="0"/>
              <a:t>人）</a:t>
            </a:r>
            <a:endParaRPr kumimoji="1" lang="ja-JP" altLang="en-US" sz="3200" dirty="0"/>
          </a:p>
        </p:txBody>
      </p:sp>
      <p:pic>
        <p:nvPicPr>
          <p:cNvPr id="3" name="image0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932609" y="2014431"/>
            <a:ext cx="8018672" cy="4548230"/>
          </a:xfrm>
          <a:prstGeom prst="rect">
            <a:avLst/>
          </a:prstGeom>
          <a:ln/>
        </p:spPr>
      </p:pic>
      <p:sp>
        <p:nvSpPr>
          <p:cNvPr id="4" name="角丸四角形吹き出し 3"/>
          <p:cNvSpPr/>
          <p:nvPr/>
        </p:nvSpPr>
        <p:spPr>
          <a:xfrm>
            <a:off x="292860" y="2118948"/>
            <a:ext cx="4056845" cy="1725769"/>
          </a:xfrm>
          <a:prstGeom prst="wedgeRoundRectCallout">
            <a:avLst>
              <a:gd name="adj1" fmla="val 89138"/>
              <a:gd name="adj2" fmla="val 281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このうち</a:t>
            </a:r>
            <a:r>
              <a:rPr kumimoji="1" lang="en-US" altLang="ja-JP" sz="3200" dirty="0" smtClean="0">
                <a:solidFill>
                  <a:schemeClr val="tx1"/>
                </a:solidFill>
              </a:rPr>
              <a:t>60%</a:t>
            </a:r>
            <a:r>
              <a:rPr kumimoji="1" lang="ja-JP" altLang="en-US" sz="3200" dirty="0" err="1" smtClean="0">
                <a:solidFill>
                  <a:schemeClr val="tx1"/>
                </a:solidFill>
              </a:rPr>
              <a:t>がブック</a:t>
            </a:r>
            <a:r>
              <a:rPr kumimoji="1" lang="ja-JP" altLang="en-US" sz="3200" dirty="0" smtClean="0">
                <a:solidFill>
                  <a:schemeClr val="tx1"/>
                </a:solidFill>
              </a:rPr>
              <a:t>マークを整理できていない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36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市場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65160" y="1663522"/>
            <a:ext cx="75071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日本生産年齢人口</a:t>
            </a:r>
            <a:r>
              <a:rPr kumimoji="1" lang="en-US" altLang="ja-JP" sz="3200" dirty="0" smtClean="0"/>
              <a:t>8000</a:t>
            </a:r>
            <a:r>
              <a:rPr kumimoji="1" lang="ja-JP" altLang="en-US" sz="3200" dirty="0" smtClean="0"/>
              <a:t>万人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ブック</a:t>
            </a:r>
            <a:r>
              <a:rPr lang="ja-JP" altLang="en-US" sz="3200" dirty="0"/>
              <a:t>マーク</a:t>
            </a:r>
            <a:r>
              <a:rPr lang="ja-JP" altLang="en-US" sz="3200" dirty="0" smtClean="0"/>
              <a:t>が多い人</a:t>
            </a:r>
            <a:r>
              <a:rPr lang="en-US" altLang="ja-JP" sz="3200" dirty="0" smtClean="0"/>
              <a:t>14%</a:t>
            </a:r>
          </a:p>
          <a:p>
            <a:r>
              <a:rPr kumimoji="1" lang="ja-JP" altLang="en-US" sz="3200" dirty="0" smtClean="0"/>
              <a:t>ブック</a:t>
            </a:r>
            <a:r>
              <a:rPr kumimoji="1" lang="ja-JP" altLang="en-US" sz="3200" dirty="0"/>
              <a:t>マーク</a:t>
            </a:r>
            <a:r>
              <a:rPr kumimoji="1" lang="ja-JP" altLang="en-US" sz="3200" dirty="0" smtClean="0"/>
              <a:t>の</a:t>
            </a:r>
            <a:r>
              <a:rPr kumimoji="1" lang="ja-JP" altLang="en-US" sz="3200" dirty="0"/>
              <a:t>整理</a:t>
            </a:r>
            <a:r>
              <a:rPr kumimoji="1" lang="ja-JP" altLang="en-US" sz="3200" dirty="0" smtClean="0"/>
              <a:t>に</a:t>
            </a:r>
            <a:r>
              <a:rPr kumimoji="1" lang="ja-JP" altLang="en-US" sz="3200" dirty="0"/>
              <a:t>困</a:t>
            </a:r>
            <a:r>
              <a:rPr kumimoji="1" lang="ja-JP" altLang="en-US" sz="3200" dirty="0" smtClean="0"/>
              <a:t>っている人</a:t>
            </a:r>
            <a:r>
              <a:rPr kumimoji="1" lang="en-US" altLang="ja-JP" sz="3200" dirty="0" smtClean="0"/>
              <a:t>60%</a:t>
            </a:r>
            <a:endParaRPr kumimoji="1" lang="en-US" altLang="ja-JP" sz="3200" dirty="0"/>
          </a:p>
        </p:txBody>
      </p:sp>
      <p:sp>
        <p:nvSpPr>
          <p:cNvPr id="4" name="角丸四角形吹き出し 3"/>
          <p:cNvSpPr/>
          <p:nvPr/>
        </p:nvSpPr>
        <p:spPr>
          <a:xfrm>
            <a:off x="1425047" y="4121689"/>
            <a:ext cx="9311425" cy="1207607"/>
          </a:xfrm>
          <a:prstGeom prst="wedgeRoundRectCallout">
            <a:avLst>
              <a:gd name="adj1" fmla="val -22078"/>
              <a:gd name="adj2" fmla="val -802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</a:rPr>
              <a:t>650</a:t>
            </a:r>
            <a:r>
              <a:rPr kumimoji="1" lang="ja-JP" altLang="en-US" sz="4000" dirty="0" smtClean="0">
                <a:solidFill>
                  <a:schemeClr val="tx1"/>
                </a:solidFill>
              </a:rPr>
              <a:t>万人の</a:t>
            </a:r>
            <a:r>
              <a:rPr lang="ja-JP" altLang="en-US" sz="4000" dirty="0" smtClean="0">
                <a:solidFill>
                  <a:schemeClr val="tx1"/>
                </a:solidFill>
              </a:rPr>
              <a:t>市場</a:t>
            </a:r>
            <a:r>
              <a:rPr lang="ja-JP" altLang="en-US" sz="4000" dirty="0">
                <a:solidFill>
                  <a:schemeClr val="tx1"/>
                </a:solidFill>
              </a:rPr>
              <a:t>規模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38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インタビュー調査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35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インタビュー内容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30121" y="1931832"/>
            <a:ext cx="46233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/>
              <a:t>１事前質問</a:t>
            </a:r>
            <a:endParaRPr kumimoji="1" lang="en-US" altLang="ja-JP" sz="2800" b="1" dirty="0" smtClean="0"/>
          </a:p>
          <a:p>
            <a:r>
              <a:rPr lang="ja-JP" altLang="en-US" sz="2400" b="1" dirty="0"/>
              <a:t>　</a:t>
            </a:r>
            <a:r>
              <a:rPr lang="ja-JP" altLang="en-US" sz="2000" b="1" dirty="0" smtClean="0"/>
              <a:t>・ブックマークがいくつあるか</a:t>
            </a:r>
            <a:r>
              <a:rPr lang="ja-JP" altLang="en-US" sz="2000" b="1" dirty="0"/>
              <a:t>　</a:t>
            </a:r>
            <a:r>
              <a:rPr lang="ja-JP" altLang="en-US" sz="2000" b="1" dirty="0" smtClean="0"/>
              <a:t>　</a:t>
            </a:r>
            <a:endParaRPr lang="en-US" altLang="ja-JP" sz="2000" b="1" dirty="0" smtClean="0"/>
          </a:p>
          <a:p>
            <a:r>
              <a:rPr kumimoji="1" lang="ja-JP" altLang="en-US" sz="2000" b="1" dirty="0"/>
              <a:t>　</a:t>
            </a:r>
            <a:r>
              <a:rPr kumimoji="1" lang="ja-JP" altLang="en-US" sz="2000" b="1" dirty="0" smtClean="0"/>
              <a:t>・ブックマークで困っていること</a:t>
            </a:r>
            <a:endParaRPr kumimoji="1"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・何をブックマークしているか</a:t>
            </a:r>
            <a:r>
              <a:rPr lang="ja-JP" altLang="en-US" sz="2000" b="1" dirty="0"/>
              <a:t>　</a:t>
            </a:r>
            <a:endParaRPr lang="en-US" altLang="ja-JP" sz="2000" b="1" dirty="0" smtClean="0"/>
          </a:p>
          <a:p>
            <a:r>
              <a:rPr lang="ja-JP" altLang="en-US" sz="2000" b="1" dirty="0" smtClean="0"/>
              <a:t>　</a:t>
            </a:r>
            <a:r>
              <a:rPr kumimoji="1" lang="ja-JP" altLang="en-US" sz="2000" b="1" dirty="0" smtClean="0"/>
              <a:t>・ブックマークを整理したいか</a:t>
            </a:r>
            <a:endParaRPr kumimoji="1" lang="ja-JP" altLang="en-US" sz="20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87888" y="3805707"/>
            <a:ext cx="377350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２サービス提案</a:t>
            </a:r>
            <a:endParaRPr lang="en-US" altLang="ja-JP" sz="2800" b="1" dirty="0"/>
          </a:p>
          <a:p>
            <a:r>
              <a:rPr kumimoji="1" lang="ja-JP" altLang="en-US" sz="2000" dirty="0" smtClean="0"/>
              <a:t>　</a:t>
            </a:r>
            <a:r>
              <a:rPr kumimoji="1" lang="ja-JP" altLang="en-US" sz="2000" b="1" dirty="0" smtClean="0"/>
              <a:t>・サービス概要の説明</a:t>
            </a:r>
            <a:endParaRPr kumimoji="1"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・プロトタイプ</a:t>
            </a:r>
            <a:endParaRPr kumimoji="1" lang="ja-JP" altLang="en-US" sz="20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87888" y="5094807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/>
              <a:t>３サービスについての感想・意見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9369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インタビュー</a:t>
            </a:r>
            <a:r>
              <a:rPr kumimoji="1" lang="ja-JP" altLang="en-US" dirty="0" smtClean="0"/>
              <a:t>結果</a:t>
            </a:r>
            <a:r>
              <a:rPr kumimoji="1" lang="ja-JP" altLang="en-US" sz="3200" dirty="0" smtClean="0"/>
              <a:t>（</a:t>
            </a:r>
            <a:r>
              <a:rPr kumimoji="1" lang="en-US" altLang="ja-JP" sz="3200" dirty="0" smtClean="0"/>
              <a:t>20</a:t>
            </a:r>
            <a:r>
              <a:rPr kumimoji="1" lang="ja-JP" altLang="en-US" sz="3200" dirty="0" smtClean="0"/>
              <a:t>人）</a:t>
            </a:r>
            <a:endParaRPr kumimoji="1" lang="ja-JP" altLang="en-US" sz="3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05299" y="2388378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・インタビューした人（エンジニア層）の特徴</a:t>
            </a:r>
            <a:endParaRPr kumimoji="1"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</a:t>
            </a:r>
            <a:r>
              <a:rPr kumimoji="1" lang="ja-JP" altLang="en-US" sz="2400" dirty="0" smtClean="0"/>
              <a:t>ブックマーク多数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　　ブックマークの内容は技術系のものが多い</a:t>
            </a: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43000" y="3641793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・現在のプロトタイプ、サービスに対して意見を求めた結果</a:t>
            </a:r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1603099" y="4103458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2400" dirty="0"/>
              <a:t>・操作回数の多さ</a:t>
            </a:r>
          </a:p>
          <a:p>
            <a:r>
              <a:rPr lang="ja-JP" altLang="en-US" sz="2400" dirty="0"/>
              <a:t>・自動同期してほしい</a:t>
            </a:r>
          </a:p>
          <a:p>
            <a:r>
              <a:rPr lang="ja-JP" altLang="en-US" sz="2400" dirty="0"/>
              <a:t>・自動分類してほしい</a:t>
            </a:r>
          </a:p>
          <a:p>
            <a:r>
              <a:rPr lang="ja-JP" altLang="en-US" sz="2400" dirty="0"/>
              <a:t>・タグ付けしてほしい</a:t>
            </a:r>
          </a:p>
        </p:txBody>
      </p:sp>
      <p:sp>
        <p:nvSpPr>
          <p:cNvPr id="5" name="右矢印 4"/>
          <p:cNvSpPr/>
          <p:nvPr/>
        </p:nvSpPr>
        <p:spPr>
          <a:xfrm>
            <a:off x="5473522" y="4525876"/>
            <a:ext cx="1403797" cy="766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468607" y="479400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アドオンで解決する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83755" y="5781092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rgbClr val="C00000"/>
                </a:solidFill>
              </a:rPr>
              <a:t>解決すれば使うと答えた人多数</a:t>
            </a:r>
            <a:endParaRPr kumimoji="1" lang="ja-JP" alt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44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インタビュー結果２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>
                <a:solidFill>
                  <a:schemeClr val="tx1"/>
                </a:solidFill>
              </a:rPr>
              <a:t>20</a:t>
            </a:r>
            <a:r>
              <a:rPr kumimoji="1" lang="ja-JP" altLang="en-US" sz="3600" dirty="0" smtClean="0">
                <a:solidFill>
                  <a:schemeClr val="tx1"/>
                </a:solidFill>
              </a:rPr>
              <a:t>人にインタビューしたうち</a:t>
            </a:r>
            <a:r>
              <a:rPr kumimoji="1" lang="en-US" altLang="ja-JP" sz="3600" dirty="0" smtClean="0">
                <a:solidFill>
                  <a:schemeClr val="tx1"/>
                </a:solidFill>
              </a:rPr>
              <a:t>10</a:t>
            </a:r>
            <a:r>
              <a:rPr kumimoji="1" lang="ja-JP" altLang="en-US" sz="3600" dirty="0" smtClean="0">
                <a:solidFill>
                  <a:schemeClr val="tx1"/>
                </a:solidFill>
              </a:rPr>
              <a:t>人が対象ユーザーにマッチ</a:t>
            </a:r>
            <a:endParaRPr kumimoji="1" lang="en-US" altLang="ja-JP" sz="3600" dirty="0" smtClean="0">
              <a:solidFill>
                <a:schemeClr val="tx1"/>
              </a:solidFill>
            </a:endParaRPr>
          </a:p>
          <a:p>
            <a:r>
              <a:rPr lang="ja-JP" altLang="en-US" sz="3600" dirty="0" smtClean="0">
                <a:solidFill>
                  <a:schemeClr val="tx1"/>
                </a:solidFill>
              </a:rPr>
              <a:t>そのうち</a:t>
            </a:r>
            <a:r>
              <a:rPr lang="en-US" altLang="ja-JP" sz="3600" dirty="0" smtClean="0">
                <a:solidFill>
                  <a:schemeClr val="tx1"/>
                </a:solidFill>
              </a:rPr>
              <a:t>8</a:t>
            </a:r>
            <a:r>
              <a:rPr lang="ja-JP" altLang="en-US" sz="3600" dirty="0" smtClean="0">
                <a:solidFill>
                  <a:schemeClr val="tx1"/>
                </a:solidFill>
              </a:rPr>
              <a:t>人が</a:t>
            </a:r>
            <a:r>
              <a:rPr lang="ja-JP" altLang="en-US" sz="3600" dirty="0">
                <a:solidFill>
                  <a:schemeClr val="tx1"/>
                </a:solidFill>
              </a:rPr>
              <a:t>提供</a:t>
            </a:r>
            <a:r>
              <a:rPr lang="ja-JP" altLang="en-US" sz="3600" dirty="0" smtClean="0">
                <a:solidFill>
                  <a:schemeClr val="tx1"/>
                </a:solidFill>
              </a:rPr>
              <a:t>の形（</a:t>
            </a:r>
            <a:r>
              <a:rPr lang="en-US" altLang="ja-JP" sz="3600" dirty="0" smtClean="0">
                <a:solidFill>
                  <a:schemeClr val="tx1"/>
                </a:solidFill>
              </a:rPr>
              <a:t>UI,</a:t>
            </a:r>
            <a:r>
              <a:rPr lang="ja-JP" altLang="en-US" sz="3600" dirty="0" smtClean="0">
                <a:solidFill>
                  <a:schemeClr val="tx1"/>
                </a:solidFill>
              </a:rPr>
              <a:t>操作性）次第で使うと答えた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70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結論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1493949" y="2060620"/>
            <a:ext cx="9659155" cy="3889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/>
              <a:t>・</a:t>
            </a:r>
            <a:r>
              <a:rPr kumimoji="1" lang="ja-JP" altLang="en-US" sz="3200" dirty="0" smtClean="0"/>
              <a:t>サービス使うユーザーは存在する</a:t>
            </a:r>
            <a:endParaRPr kumimoji="1" lang="en-US" altLang="ja-JP" sz="3200" dirty="0" smtClean="0"/>
          </a:p>
          <a:p>
            <a:endParaRPr kumimoji="1" lang="en-US" altLang="ja-JP" sz="3200" dirty="0" smtClean="0"/>
          </a:p>
          <a:p>
            <a:r>
              <a:rPr lang="ja-JP" altLang="en-US" sz="3200" dirty="0" smtClean="0"/>
              <a:t>・操作回数を少なくシンプルに</a:t>
            </a:r>
            <a:r>
              <a:rPr lang="ja-JP" altLang="en-US" sz="3200" dirty="0"/>
              <a:t>改善</a:t>
            </a:r>
            <a:r>
              <a:rPr lang="ja-JP" altLang="en-US" sz="3200" dirty="0" smtClean="0"/>
              <a:t>すべき</a:t>
            </a:r>
            <a:endParaRPr lang="en-US" altLang="ja-JP" sz="3200" dirty="0" smtClean="0"/>
          </a:p>
          <a:p>
            <a:endParaRPr lang="en-US" altLang="ja-JP" sz="3200" dirty="0"/>
          </a:p>
          <a:p>
            <a:r>
              <a:rPr lang="ja-JP" altLang="en-US" sz="3200" dirty="0" smtClean="0"/>
              <a:t>・</a:t>
            </a:r>
            <a:r>
              <a:rPr lang="en-US" altLang="ja-JP" sz="3200" dirty="0" smtClean="0"/>
              <a:t>Web</a:t>
            </a:r>
            <a:r>
              <a:rPr lang="ja-JP" altLang="en-US" sz="3200" dirty="0" smtClean="0"/>
              <a:t>上のページだけでなくアドオンが必要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427980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サービス概要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29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3335" y="609600"/>
            <a:ext cx="11590986" cy="1356360"/>
          </a:xfrm>
        </p:spPr>
        <p:txBody>
          <a:bodyPr/>
          <a:lstStyle/>
          <a:p>
            <a:r>
              <a:rPr kumimoji="1" lang="ja-JP" altLang="en-US" dirty="0" smtClean="0"/>
              <a:t>ブックマークの整理大変じゃないですか？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350568"/>
              </p:ext>
            </p:extLst>
          </p:nvPr>
        </p:nvGraphicFramePr>
        <p:xfrm>
          <a:off x="1027089" y="2463943"/>
          <a:ext cx="10515600" cy="4104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000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サービス機能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43000" y="1811413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目的：ブックマークを</a:t>
            </a:r>
            <a:r>
              <a:rPr lang="ja-JP" altLang="en-US" sz="3600" dirty="0"/>
              <a:t>使</a:t>
            </a:r>
            <a:r>
              <a:rPr lang="ja-JP" altLang="en-US" sz="3600" dirty="0" smtClean="0"/>
              <a:t>いやすくす</a:t>
            </a:r>
            <a:r>
              <a:rPr lang="ja-JP" altLang="en-US" sz="3600" dirty="0"/>
              <a:t>る</a:t>
            </a:r>
            <a:endParaRPr kumimoji="1" lang="ja-JP" altLang="en-US" sz="3600" dirty="0"/>
          </a:p>
        </p:txBody>
      </p:sp>
      <p:sp>
        <p:nvSpPr>
          <p:cNvPr id="4" name="円/楕円 3"/>
          <p:cNvSpPr/>
          <p:nvPr/>
        </p:nvSpPr>
        <p:spPr>
          <a:xfrm>
            <a:off x="650587" y="3167773"/>
            <a:ext cx="5188879" cy="2820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 smtClean="0"/>
              <a:t>エクスプローラーライクな</a:t>
            </a:r>
            <a:r>
              <a:rPr lang="en-US" altLang="ja-JP" sz="2800" b="1" dirty="0" smtClean="0"/>
              <a:t>UI</a:t>
            </a:r>
            <a:r>
              <a:rPr lang="ja-JP" altLang="en-US" sz="2800" b="1" dirty="0" smtClean="0"/>
              <a:t>で使え</a:t>
            </a:r>
            <a:r>
              <a:rPr lang="ja-JP" altLang="en-US" sz="2800" b="1" dirty="0" smtClean="0"/>
              <a:t>　</a:t>
            </a:r>
            <a:r>
              <a:rPr lang="ja-JP" altLang="en-US" sz="2800" b="1" dirty="0" smtClean="0">
                <a:solidFill>
                  <a:srgbClr val="FFFF00"/>
                </a:solidFill>
              </a:rPr>
              <a:t>ページを開ける</a:t>
            </a:r>
            <a:endParaRPr kumimoji="1" lang="ja-JP" altLang="en-US" sz="2800" b="1" dirty="0">
              <a:solidFill>
                <a:srgbClr val="FFFF00"/>
              </a:solidFill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6175512" y="3064311"/>
            <a:ext cx="5486400" cy="2923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自動でフォルダにまとめ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>
                <a:solidFill>
                  <a:srgbClr val="FFFF00"/>
                </a:solidFill>
              </a:rPr>
              <a:t>ブックマークの整理がで</a:t>
            </a:r>
            <a:r>
              <a:rPr lang="ja-JP" altLang="en-US" sz="2800" dirty="0" smtClean="0">
                <a:solidFill>
                  <a:srgbClr val="FFFF00"/>
                </a:solidFill>
              </a:rPr>
              <a:t>き</a:t>
            </a:r>
            <a:r>
              <a:rPr lang="ja-JP" altLang="en-US" sz="2800" dirty="0">
                <a:solidFill>
                  <a:srgbClr val="FFFF00"/>
                </a:solidFill>
              </a:rPr>
              <a:t>る</a:t>
            </a:r>
            <a:endParaRPr kumimoji="1" lang="ja-JP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39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利用するユーザ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39403" y="1790163"/>
            <a:ext cx="108542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・ブックマークが溢れ整理が追い付かなくなった人</a:t>
            </a:r>
            <a:endParaRPr kumimoji="1" lang="en-US" altLang="ja-JP" sz="3200" dirty="0" smtClean="0"/>
          </a:p>
          <a:p>
            <a:r>
              <a:rPr kumimoji="1" lang="ja-JP" altLang="en-US" sz="3200" dirty="0" smtClean="0"/>
              <a:t>・ブックマークを整理したい</a:t>
            </a:r>
            <a:r>
              <a:rPr kumimoji="1" lang="ja-JP" altLang="en-US" sz="3200" dirty="0" smtClean="0"/>
              <a:t>が労力の多さに躊躇する人</a:t>
            </a:r>
            <a:endParaRPr kumimoji="1" lang="ja-JP" altLang="en-US" sz="3200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1339403" y="3696238"/>
            <a:ext cx="9726769" cy="1815921"/>
          </a:xfrm>
          <a:prstGeom prst="wedgeRoundRectCallout">
            <a:avLst>
              <a:gd name="adj1" fmla="val -20303"/>
              <a:gd name="adj2" fmla="val -857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/>
              <a:t>特に、よ</a:t>
            </a:r>
            <a:r>
              <a:rPr kumimoji="1" lang="ja-JP" altLang="en-US" sz="4000" dirty="0" smtClean="0"/>
              <a:t>く調べもの</a:t>
            </a:r>
            <a:r>
              <a:rPr kumimoji="1" lang="ja-JP" altLang="en-US" sz="4000" dirty="0" smtClean="0"/>
              <a:t>をする</a:t>
            </a:r>
            <a:r>
              <a:rPr kumimoji="1" lang="en-US" altLang="ja-JP" sz="4000" dirty="0" smtClean="0"/>
              <a:t>IT</a:t>
            </a:r>
            <a:r>
              <a:rPr kumimoji="1" lang="ja-JP" altLang="en-US" sz="4000" dirty="0" smtClean="0"/>
              <a:t>エンジニアを</a:t>
            </a:r>
            <a:r>
              <a:rPr kumimoji="1" lang="ja-JP" altLang="en-US" sz="4000" dirty="0" smtClean="0"/>
              <a:t>コアユーザーとする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0383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プロトタイプ</a:t>
            </a:r>
            <a:r>
              <a:rPr kumimoji="1" lang="en-US" altLang="ja-JP" dirty="0" smtClean="0"/>
              <a:t>Demo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57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収益方法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143000" y="2542310"/>
            <a:ext cx="9872871" cy="3553690"/>
          </a:xfrm>
        </p:spPr>
        <p:txBody>
          <a:bodyPr/>
          <a:lstStyle/>
          <a:p>
            <a:r>
              <a:rPr kumimoji="1" lang="ja-JP" altLang="en-US" sz="4000" dirty="0" smtClean="0">
                <a:solidFill>
                  <a:schemeClr val="tx1"/>
                </a:solidFill>
              </a:rPr>
              <a:t>月額のサービスとする</a:t>
            </a:r>
            <a:endParaRPr kumimoji="1" lang="en-US" altLang="ja-JP" sz="40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ja-JP" altLang="en-US" sz="4000" dirty="0" smtClean="0">
                <a:solidFill>
                  <a:schemeClr val="tx1"/>
                </a:solidFill>
              </a:rPr>
              <a:t>　無料の機能と有料の機能を分けて、</a:t>
            </a:r>
            <a:endParaRPr lang="en-US" altLang="ja-JP" sz="40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ja-JP" altLang="en-US" sz="4000" dirty="0">
                <a:solidFill>
                  <a:schemeClr val="tx1"/>
                </a:solidFill>
              </a:rPr>
              <a:t>　</a:t>
            </a:r>
            <a:r>
              <a:rPr lang="ja-JP" altLang="en-US" sz="4000" dirty="0" smtClean="0">
                <a:solidFill>
                  <a:schemeClr val="tx1"/>
                </a:solidFill>
              </a:rPr>
              <a:t>有料機能を使うなら月額</a:t>
            </a:r>
            <a:endParaRPr lang="en-US" altLang="ja-JP" sz="40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732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サービス価値調査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41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調査方法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dirty="0" smtClean="0">
                <a:solidFill>
                  <a:schemeClr val="tx1"/>
                </a:solidFill>
              </a:rPr>
              <a:t>市場調査</a:t>
            </a:r>
            <a:endParaRPr kumimoji="1" lang="en-US" altLang="ja-JP" sz="36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altLang="ja-JP" sz="3600" dirty="0">
                <a:solidFill>
                  <a:schemeClr val="tx1"/>
                </a:solidFill>
              </a:rPr>
              <a:t>	</a:t>
            </a:r>
            <a:r>
              <a:rPr kumimoji="1" lang="en-US" altLang="ja-JP" sz="3600" dirty="0" smtClean="0">
                <a:solidFill>
                  <a:schemeClr val="tx1"/>
                </a:solidFill>
              </a:rPr>
              <a:t>Google</a:t>
            </a:r>
            <a:r>
              <a:rPr kumimoji="1" lang="ja-JP" altLang="en-US" sz="36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3600" dirty="0" smtClean="0">
                <a:solidFill>
                  <a:schemeClr val="tx1"/>
                </a:solidFill>
              </a:rPr>
              <a:t>form</a:t>
            </a:r>
            <a:r>
              <a:rPr kumimoji="1" lang="ja-JP" altLang="en-US" sz="3600" dirty="0" smtClean="0">
                <a:solidFill>
                  <a:schemeClr val="tx1"/>
                </a:solidFill>
              </a:rPr>
              <a:t>を用いたアンケート</a:t>
            </a:r>
            <a:endParaRPr lang="en-US" altLang="ja-JP" sz="3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dirty="0" smtClean="0">
                <a:solidFill>
                  <a:schemeClr val="tx1"/>
                </a:solidFill>
              </a:rPr>
              <a:t>サービスの価値の調査</a:t>
            </a:r>
            <a:endParaRPr kumimoji="1" lang="en-US" altLang="ja-JP" sz="36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altLang="ja-JP" sz="3600" dirty="0">
                <a:solidFill>
                  <a:schemeClr val="tx1"/>
                </a:solidFill>
              </a:rPr>
              <a:t>	</a:t>
            </a:r>
            <a:r>
              <a:rPr lang="ja-JP" altLang="en-US" sz="3600" dirty="0" smtClean="0">
                <a:solidFill>
                  <a:schemeClr val="tx1"/>
                </a:solidFill>
              </a:rPr>
              <a:t>プロトタイプを用いたインタビュー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69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基礎">
  <a:themeElements>
    <a:clrScheme name="青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1_基礎">
  <a:themeElements>
    <a:clrScheme name="オレンジ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3.xml><?xml version="1.0" encoding="utf-8"?>
<a:theme xmlns:a="http://schemas.openxmlformats.org/drawingml/2006/main" name="2_基礎">
  <a:themeElements>
    <a:clrScheme name="緑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2237</TotalTime>
  <Words>452</Words>
  <Application>Microsoft Office PowerPoint</Application>
  <PresentationFormat>ワイド画面</PresentationFormat>
  <Paragraphs>116</Paragraphs>
  <Slides>17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17</vt:i4>
      </vt:variant>
    </vt:vector>
  </HeadingPairs>
  <TitlesOfParts>
    <vt:vector size="24" baseType="lpstr">
      <vt:lpstr>ＭＳ ゴシック</vt:lpstr>
      <vt:lpstr>游ゴシック</vt:lpstr>
      <vt:lpstr>Corbel</vt:lpstr>
      <vt:lpstr>Wingdings</vt:lpstr>
      <vt:lpstr>基礎</vt:lpstr>
      <vt:lpstr>1_基礎</vt:lpstr>
      <vt:lpstr>2_基礎</vt:lpstr>
      <vt:lpstr>cLOUDBM ~ブックマーク整理サービス~</vt:lpstr>
      <vt:lpstr>サービス概要</vt:lpstr>
      <vt:lpstr>ブックマークの整理大変じゃないですか？</vt:lpstr>
      <vt:lpstr>サービス機能</vt:lpstr>
      <vt:lpstr>利用するユーザ</vt:lpstr>
      <vt:lpstr>プロトタイプDemo</vt:lpstr>
      <vt:lpstr>収益方法</vt:lpstr>
      <vt:lpstr>サービス価値調査</vt:lpstr>
      <vt:lpstr>調査方法</vt:lpstr>
      <vt:lpstr>市場調査</vt:lpstr>
      <vt:lpstr>市場調査（Googleフォーム54人）</vt:lpstr>
      <vt:lpstr>市場 </vt:lpstr>
      <vt:lpstr>インタビュー調査</vt:lpstr>
      <vt:lpstr>インタビュー内容</vt:lpstr>
      <vt:lpstr>インタビュー結果（20人）</vt:lpstr>
      <vt:lpstr>インタビュー結果２</vt:lpstr>
      <vt:lpstr>結論</vt:lpstr>
    </vt:vector>
  </TitlesOfParts>
  <Company>東京工科大学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cLOUDBM</dc:title>
  <dc:creator>上原安里奈</dc:creator>
  <cp:lastModifiedBy>後藤尚輝</cp:lastModifiedBy>
  <cp:revision>30</cp:revision>
  <dcterms:created xsi:type="dcterms:W3CDTF">2016-11-18T05:55:04Z</dcterms:created>
  <dcterms:modified xsi:type="dcterms:W3CDTF">2016-11-25T06:57:10Z</dcterms:modified>
</cp:coreProperties>
</file>