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6" r:id="rId2"/>
    <p:sldId id="421" r:id="rId3"/>
    <p:sldId id="422" r:id="rId4"/>
    <p:sldId id="426" r:id="rId5"/>
    <p:sldId id="423" r:id="rId6"/>
    <p:sldId id="427" r:id="rId7"/>
    <p:sldId id="424" r:id="rId8"/>
    <p:sldId id="429" r:id="rId9"/>
    <p:sldId id="428" r:id="rId10"/>
    <p:sldId id="420" r:id="rId11"/>
    <p:sldId id="430" r:id="rId12"/>
    <p:sldId id="431" r:id="rId13"/>
    <p:sldId id="432" r:id="rId14"/>
    <p:sldId id="433" r:id="rId15"/>
    <p:sldId id="43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Kader, Abdullah" initials="AKA" lastIdx="2" clrIdx="0">
    <p:extLst>
      <p:ext uri="{19B8F6BF-5375-455C-9EA6-DF929625EA0E}">
        <p15:presenceInfo xmlns:p15="http://schemas.microsoft.com/office/powerpoint/2012/main" userId="S-1-5-21-1167378736-2199707310-2242153877-3241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500000"/>
    <a:srgbClr val="909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88169" autoAdjust="0"/>
  </p:normalViewPr>
  <p:slideViewPr>
    <p:cSldViewPr snapToGrid="0" snapToObjects="1">
      <p:cViewPr>
        <p:scale>
          <a:sx n="100" d="100"/>
          <a:sy n="100" d="100"/>
        </p:scale>
        <p:origin x="1166" y="-43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0EDC6-E937-4830-BE72-0BE43D007842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25810-A08B-4669-B197-D5D0682FC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1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5823C-314A-1445-B0B6-AC41D79B42EC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9617F-532C-6849-BBF0-4F2D255BB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9617F-532C-6849-BBF0-4F2D255BB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617F-532C-6849-BBF0-4F2D255BB3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1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2% improvement with the OPT policy</a:t>
            </a:r>
          </a:p>
          <a:p>
            <a:r>
              <a:rPr lang="en-US"/>
              <a:t>Benchmark samples of </a:t>
            </a:r>
            <a:r>
              <a:rPr lang="en-US" dirty="0"/>
              <a:t>250 million instructions, 50 for warming up the cache, and 200 million to measure the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617F-532C-6849-BBF0-4F2D255BB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3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617F-532C-6849-BBF0-4F2D255BB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6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617F-532C-6849-BBF0-4F2D255BB3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8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9617F-532C-6849-BBF0-4F2D255BB3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961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4539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1"/>
          </a:xfrm>
        </p:spPr>
        <p:txBody>
          <a:bodyPr/>
          <a:lstStyle/>
          <a:p>
            <a:fld id="{B8672867-4B84-3044-819A-BDD5809F0F3B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278"/>
            <a:ext cx="8229600" cy="673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5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167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4/27/2017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1670"/>
          </a:xfrm>
        </p:spPr>
        <p:txBody>
          <a:bodyPr/>
          <a:lstStyle/>
          <a:p>
            <a:r>
              <a:rPr lang="en-US" dirty="0" err="1"/>
              <a:t>EngineeringCareer</a:t>
            </a:r>
            <a:r>
              <a:rPr lang="en-US" dirty="0"/>
              <a:t> Service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1669"/>
          </a:xfrm>
        </p:spPr>
        <p:txBody>
          <a:bodyPr/>
          <a:lstStyle/>
          <a:p>
            <a:r>
              <a:rPr lang="en-US" dirty="0"/>
              <a:t>Page </a:t>
            </a:r>
            <a:fld id="{F06A5241-12CB-C64D-AE38-6540AC6C6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4000" b="0" cap="all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1"/>
          </a:xfrm>
        </p:spPr>
        <p:txBody>
          <a:bodyPr/>
          <a:lstStyle/>
          <a:p>
            <a:fld id="{B8672867-4B84-3044-819A-BDD5809F0F3B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278"/>
            <a:ext cx="8229600" cy="673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677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677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3646"/>
            <a:ext cx="8229600" cy="683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03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603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748"/>
            <a:ext cx="8229600" cy="715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60582"/>
            <a:ext cx="2133600" cy="212731"/>
          </a:xfrm>
        </p:spPr>
        <p:txBody>
          <a:bodyPr/>
          <a:lstStyle/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2732"/>
          </a:xfrm>
        </p:spPr>
        <p:txBody>
          <a:bodyPr/>
          <a:lstStyle/>
          <a:p>
            <a:fld id="{B8672867-4B84-3044-819A-BDD5809F0F3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27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0583"/>
            <a:ext cx="2133600" cy="212730"/>
          </a:xfrm>
        </p:spPr>
        <p:txBody>
          <a:bodyPr/>
          <a:lstStyle/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099"/>
            <a:ext cx="5111750" cy="43222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222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60582"/>
            <a:ext cx="2133600" cy="211670"/>
          </a:xfrm>
        </p:spPr>
        <p:txBody>
          <a:bodyPr/>
          <a:lstStyle/>
          <a:p>
            <a:fld id="{B8672867-4B84-3044-819A-BDD5809F0F3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166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60583"/>
            <a:ext cx="2133600" cy="211669"/>
          </a:xfrm>
        </p:spPr>
        <p:txBody>
          <a:bodyPr/>
          <a:lstStyle/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889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4791" y="808073"/>
            <a:ext cx="7974418" cy="37020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55679"/>
            <a:ext cx="5486400" cy="5593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60581"/>
            <a:ext cx="2133600" cy="211669"/>
          </a:xfrm>
        </p:spPr>
        <p:txBody>
          <a:bodyPr/>
          <a:lstStyle/>
          <a:p>
            <a:fld id="{B8672867-4B84-3044-819A-BDD5809F0F3B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60582"/>
            <a:ext cx="2895600" cy="211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60583"/>
            <a:ext cx="2133600" cy="211667"/>
          </a:xfrm>
        </p:spPr>
        <p:txBody>
          <a:bodyPr/>
          <a:lstStyle/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TAM-PrimaryMarkA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5667" y="-366538"/>
            <a:ext cx="2328333" cy="162983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633019"/>
            <a:ext cx="9144000" cy="221349"/>
          </a:xfrm>
          <a:prstGeom prst="rect">
            <a:avLst/>
          </a:prstGeom>
          <a:solidFill>
            <a:srgbClr val="90908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581560"/>
            <a:ext cx="9144000" cy="0"/>
          </a:xfrm>
          <a:prstGeom prst="line">
            <a:avLst/>
          </a:prstGeom>
          <a:ln w="19050">
            <a:solidFill>
              <a:srgbClr val="90908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184509"/>
            <a:ext cx="9144000" cy="673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695097"/>
            <a:ext cx="9144000" cy="1603359"/>
          </a:xfrm>
          <a:prstGeom prst="rect">
            <a:avLst/>
          </a:prstGeom>
          <a:solidFill>
            <a:srgbClr val="90908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422062"/>
            <a:ext cx="9144000" cy="0"/>
          </a:xfrm>
          <a:prstGeom prst="line">
            <a:avLst/>
          </a:prstGeom>
          <a:ln w="19050">
            <a:solidFill>
              <a:srgbClr val="90908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573217"/>
            <a:ext cx="9144000" cy="0"/>
          </a:xfrm>
          <a:prstGeom prst="line">
            <a:avLst/>
          </a:prstGeom>
          <a:ln w="19050">
            <a:solidFill>
              <a:srgbClr val="90908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1" y="2723285"/>
            <a:ext cx="2297725" cy="1718314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97723" y="2724946"/>
            <a:ext cx="3800477" cy="1716653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8200" y="2724944"/>
            <a:ext cx="3045800" cy="170805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43675" y="1001334"/>
            <a:ext cx="2600325" cy="173322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7479" y="1001334"/>
            <a:ext cx="3056196" cy="173322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480" y="1001333"/>
            <a:ext cx="3492959" cy="173322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47776" y="4726154"/>
            <a:ext cx="7910423" cy="1572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500000"/>
                </a:solidFill>
              </a:rPr>
              <a:t>Cache Replacement Improvement on Last-Level Caches</a:t>
            </a:r>
          </a:p>
          <a:p>
            <a:r>
              <a:rPr lang="en-US" sz="2100" dirty="0">
                <a:solidFill>
                  <a:schemeClr val="bg1"/>
                </a:solidFill>
              </a:rPr>
              <a:t>Abdullah Abdul Kader </a:t>
            </a:r>
          </a:p>
          <a:p>
            <a:r>
              <a:rPr lang="en-US" sz="2100" dirty="0">
                <a:solidFill>
                  <a:schemeClr val="bg1"/>
                </a:solidFill>
              </a:rPr>
              <a:t>Yerania Hernandez</a:t>
            </a:r>
          </a:p>
        </p:txBody>
      </p:sp>
    </p:spTree>
    <p:extLst>
      <p:ext uri="{BB962C8B-B14F-4D97-AF65-F5344CB8AC3E}">
        <p14:creationId xmlns:p14="http://schemas.microsoft.com/office/powerpoint/2010/main" val="38600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6595"/>
            <a:ext cx="8229600" cy="6733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3799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6595"/>
            <a:ext cx="8229600" cy="67335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4678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6C80-D51A-4B18-A97F-BF4F105B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Structure Overview</a:t>
            </a:r>
          </a:p>
        </p:txBody>
      </p:sp>
      <p:pic>
        <p:nvPicPr>
          <p:cNvPr id="5" name="Content Placeholder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727B72C-9F96-411E-BA04-52AD62B8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2" y="2157388"/>
            <a:ext cx="9066179" cy="2821021"/>
          </a:xfrm>
        </p:spPr>
      </p:pic>
    </p:spTree>
    <p:extLst>
      <p:ext uri="{BB962C8B-B14F-4D97-AF65-F5344CB8AC3E}">
        <p14:creationId xmlns:p14="http://schemas.microsoft.com/office/powerpoint/2010/main" val="132779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56A7-1ED7-4D50-8475-48F3299D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960000"/>
                </a:solidFill>
              </a:rPr>
              <a:t>OPTgen</a:t>
            </a:r>
            <a:endParaRPr lang="en-US" b="1" dirty="0">
              <a:solidFill>
                <a:srgbClr val="96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5BDF8-697C-43F5-BDEE-9A56749B1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264" y="2354095"/>
            <a:ext cx="4693472" cy="1966378"/>
          </a:xfrm>
        </p:spPr>
      </p:pic>
    </p:spTree>
    <p:extLst>
      <p:ext uri="{BB962C8B-B14F-4D97-AF65-F5344CB8AC3E}">
        <p14:creationId xmlns:p14="http://schemas.microsoft.com/office/powerpoint/2010/main" val="71349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8743-DF93-4E74-A51A-FA4F4A0E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Prefetch</a:t>
            </a:r>
          </a:p>
        </p:txBody>
      </p:sp>
      <p:pic>
        <p:nvPicPr>
          <p:cNvPr id="5" name="Content Placeholder 4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7EBFC409-FC62-4A24-B753-F93B1DABD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972" y="2524503"/>
            <a:ext cx="5188055" cy="1808993"/>
          </a:xfrm>
        </p:spPr>
      </p:pic>
    </p:spTree>
    <p:extLst>
      <p:ext uri="{BB962C8B-B14F-4D97-AF65-F5344CB8AC3E}">
        <p14:creationId xmlns:p14="http://schemas.microsoft.com/office/powerpoint/2010/main" val="220525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1603-C664-42C1-8F6C-C81A7342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Replacement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03E2C0-B23A-479D-BAEE-8D18DA5EB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262" y="1798947"/>
            <a:ext cx="4585475" cy="3260106"/>
          </a:xfrm>
        </p:spPr>
      </p:pic>
    </p:spTree>
    <p:extLst>
      <p:ext uri="{BB962C8B-B14F-4D97-AF65-F5344CB8AC3E}">
        <p14:creationId xmlns:p14="http://schemas.microsoft.com/office/powerpoint/2010/main" val="43913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On a cache miss. Which cache line to evict?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267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OPT gen</a:t>
            </a:r>
          </a:p>
          <a:p>
            <a:pPr lvl="1"/>
            <a:r>
              <a:rPr lang="en-US" sz="2400" dirty="0">
                <a:latin typeface="+mj-lt"/>
              </a:rPr>
              <a:t>Inspired from </a:t>
            </a:r>
            <a:r>
              <a:rPr lang="en-US" sz="2400" dirty="0" err="1">
                <a:latin typeface="+mj-lt"/>
              </a:rPr>
              <a:t>Belady’s</a:t>
            </a:r>
            <a:r>
              <a:rPr lang="en-US" sz="2400" dirty="0">
                <a:latin typeface="+mj-lt"/>
              </a:rPr>
              <a:t> algorithm</a:t>
            </a:r>
          </a:p>
          <a:p>
            <a:r>
              <a:rPr lang="en-US" sz="2800" dirty="0">
                <a:latin typeface="+mj-lt"/>
              </a:rPr>
              <a:t>Hawkeye Predictor</a:t>
            </a:r>
          </a:p>
          <a:p>
            <a:pPr lvl="1"/>
            <a:r>
              <a:rPr lang="en-US" sz="2400" dirty="0">
                <a:latin typeface="+mj-lt"/>
              </a:rPr>
              <a:t>Identify loaded instruction as cache friendly or cache averse</a:t>
            </a:r>
          </a:p>
          <a:p>
            <a:pPr lvl="1"/>
            <a:r>
              <a:rPr lang="en-US" sz="2400" dirty="0">
                <a:latin typeface="+mj-lt"/>
              </a:rPr>
              <a:t>Learns from OPT policy</a:t>
            </a:r>
          </a:p>
          <a:p>
            <a:pPr lvl="1"/>
            <a:endParaRPr lang="en-US" sz="2400" dirty="0">
              <a:latin typeface="+mj-lt"/>
            </a:endParaRPr>
          </a:p>
          <a:p>
            <a:pPr lvl="1"/>
            <a:endParaRPr lang="en-US" sz="2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Design Overview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7C3D7A-2996-4990-91A6-A7F554FB1885}"/>
              </a:ext>
            </a:extLst>
          </p:cNvPr>
          <p:cNvGrpSpPr/>
          <p:nvPr/>
        </p:nvGrpSpPr>
        <p:grpSpPr>
          <a:xfrm>
            <a:off x="924234" y="4397303"/>
            <a:ext cx="7295531" cy="2203948"/>
            <a:chOff x="827066" y="4743962"/>
            <a:chExt cx="7295531" cy="22039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161C76-9748-43EB-A1B5-E8D54F38BE53}"/>
                </a:ext>
              </a:extLst>
            </p:cNvPr>
            <p:cNvCxnSpPr>
              <a:cxnSpLocks/>
            </p:cNvCxnSpPr>
            <p:nvPr/>
          </p:nvCxnSpPr>
          <p:spPr>
            <a:xfrm>
              <a:off x="1490902" y="6241211"/>
              <a:ext cx="6631694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6CA858-6B5C-4CEF-9B63-9FC725BF8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643" y="6241211"/>
              <a:ext cx="2" cy="37825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5226D8-F57E-49DE-96D5-4A597F67391F}"/>
                </a:ext>
              </a:extLst>
            </p:cNvPr>
            <p:cNvSpPr/>
            <p:nvPr/>
          </p:nvSpPr>
          <p:spPr>
            <a:xfrm>
              <a:off x="4509716" y="6578578"/>
              <a:ext cx="21018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500000"/>
                  </a:solidFill>
                </a:rPr>
                <a:t>What should I evict?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1D18CE-4042-4D1B-8571-280DC7F2BD0F}"/>
                </a:ext>
              </a:extLst>
            </p:cNvPr>
            <p:cNvSpPr/>
            <p:nvPr/>
          </p:nvSpPr>
          <p:spPr>
            <a:xfrm>
              <a:off x="827066" y="6071228"/>
              <a:ext cx="663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500000"/>
                  </a:solidFill>
                </a:rPr>
                <a:t>Time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6CB31DC-4055-4973-857D-F1D2054B961C}"/>
                </a:ext>
              </a:extLst>
            </p:cNvPr>
            <p:cNvSpPr/>
            <p:nvPr/>
          </p:nvSpPr>
          <p:spPr>
            <a:xfrm>
              <a:off x="1938132" y="5458300"/>
              <a:ext cx="3622513" cy="65541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Past Behavior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2CA6DB0-6D8B-4BDF-AC4B-74B665F409FC}"/>
                </a:ext>
              </a:extLst>
            </p:cNvPr>
            <p:cNvSpPr/>
            <p:nvPr/>
          </p:nvSpPr>
          <p:spPr>
            <a:xfrm>
              <a:off x="5560643" y="5452197"/>
              <a:ext cx="2561954" cy="66152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Future</a:t>
              </a:r>
            </a:p>
          </p:txBody>
        </p:sp>
        <p:sp>
          <p:nvSpPr>
            <p:cNvPr id="21" name="Rounded Rectangle 4">
              <a:extLst>
                <a:ext uri="{FF2B5EF4-FFF2-40B4-BE49-F238E27FC236}">
                  <a16:creationId xmlns:a16="http://schemas.microsoft.com/office/drawing/2014/main" id="{C0F79E38-426E-4137-8B31-B788FBE79FC5}"/>
                </a:ext>
              </a:extLst>
            </p:cNvPr>
            <p:cNvSpPr/>
            <p:nvPr/>
          </p:nvSpPr>
          <p:spPr>
            <a:xfrm>
              <a:off x="4796810" y="4743962"/>
              <a:ext cx="1335634" cy="498949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Predictor</a:t>
              </a:r>
            </a:p>
          </p:txBody>
        </p:sp>
        <p:cxnSp>
          <p:nvCxnSpPr>
            <p:cNvPr id="22" name="Elbow Connector 31">
              <a:extLst>
                <a:ext uri="{FF2B5EF4-FFF2-40B4-BE49-F238E27FC236}">
                  <a16:creationId xmlns:a16="http://schemas.microsoft.com/office/drawing/2014/main" id="{CC1F7D9A-27B8-440A-BE18-6FB00CED9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2855" y="4993440"/>
              <a:ext cx="643953" cy="605058"/>
            </a:xfrm>
            <a:prstGeom prst="bentConnector3">
              <a:avLst>
                <a:gd name="adj1" fmla="val 610"/>
              </a:avLst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31">
              <a:extLst>
                <a:ext uri="{FF2B5EF4-FFF2-40B4-BE49-F238E27FC236}">
                  <a16:creationId xmlns:a16="http://schemas.microsoft.com/office/drawing/2014/main" id="{F9A79EA7-E656-41C7-84D6-ABD09D1B4F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27761" y="5005181"/>
              <a:ext cx="604193" cy="582441"/>
            </a:xfrm>
            <a:prstGeom prst="bentConnector3">
              <a:avLst>
                <a:gd name="adj1" fmla="val -996"/>
              </a:avLst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2D439E-4017-4468-BD5F-ED3948F76D91}"/>
                </a:ext>
              </a:extLst>
            </p:cNvPr>
            <p:cNvCxnSpPr/>
            <p:nvPr/>
          </p:nvCxnSpPr>
          <p:spPr>
            <a:xfrm flipH="1" flipV="1">
              <a:off x="5560643" y="5452197"/>
              <a:ext cx="2" cy="789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26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Overall Implementation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16324" y="2484407"/>
            <a:ext cx="1811548" cy="1112807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OPT gen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49947" y="2484407"/>
            <a:ext cx="1811548" cy="111280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PC-based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predictor </a:t>
            </a:r>
          </a:p>
        </p:txBody>
      </p:sp>
      <p:sp>
        <p:nvSpPr>
          <p:cNvPr id="6" name="Rectangle 5"/>
          <p:cNvSpPr/>
          <p:nvPr/>
        </p:nvSpPr>
        <p:spPr>
          <a:xfrm>
            <a:off x="6452558" y="5197415"/>
            <a:ext cx="1958197" cy="940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 level cache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027872" y="3040811"/>
            <a:ext cx="1222075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3"/>
            <a:endCxn id="6" idx="0"/>
          </p:cNvCxnSpPr>
          <p:nvPr/>
        </p:nvCxnSpPr>
        <p:spPr>
          <a:xfrm>
            <a:off x="6061495" y="3040811"/>
            <a:ext cx="1370162" cy="2156604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4" idx="1"/>
          </p:cNvCxnSpPr>
          <p:nvPr/>
        </p:nvCxnSpPr>
        <p:spPr>
          <a:xfrm>
            <a:off x="569343" y="3040811"/>
            <a:ext cx="646981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28489" y="2070112"/>
            <a:ext cx="69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00000"/>
                </a:solidFill>
              </a:rPr>
              <a:t>PC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216" y="2577943"/>
            <a:ext cx="4651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500000"/>
                </a:solidFill>
              </a:rPr>
              <a:t>X</a:t>
            </a:r>
            <a:r>
              <a:rPr lang="en-US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6324" y="3783284"/>
            <a:ext cx="1811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00000"/>
                </a:solidFill>
              </a:rPr>
              <a:t>With OPT, would X be a cache hit or a miss?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99337" y="314940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00000"/>
                </a:solidFill>
              </a:rPr>
              <a:t>Hit/Miss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857" y="1312625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Address: 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82397" y="3783284"/>
            <a:ext cx="2323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500000"/>
                </a:solidFill>
              </a:rPr>
              <a:t>Does this PC tend to load cache- friendly or cache-averse lin</a:t>
            </a:r>
            <a:r>
              <a:rPr lang="en-US" i="1" dirty="0">
                <a:solidFill>
                  <a:srgbClr val="500000"/>
                </a:solidFill>
              </a:rPr>
              <a:t>e</a:t>
            </a:r>
            <a:r>
              <a:rPr lang="en-US" dirty="0">
                <a:solidFill>
                  <a:srgbClr val="500000"/>
                </a:solidFill>
              </a:rPr>
              <a:t>s?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96508" y="4220079"/>
            <a:ext cx="1811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500000"/>
                </a:solidFill>
              </a:rPr>
              <a:t>Insert X with high or low priority</a:t>
            </a:r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3752703" y="2323361"/>
            <a:ext cx="331822" cy="662665"/>
          </a:xfrm>
          <a:prstGeom prst="bentConnector2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7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Cache Replacement Championship Simulator</a:t>
            </a:r>
          </a:p>
          <a:p>
            <a:r>
              <a:rPr lang="en-US" dirty="0">
                <a:latin typeface="+mj-lt"/>
              </a:rPr>
              <a:t>SPEC 2006 Benchmark</a:t>
            </a:r>
          </a:p>
          <a:p>
            <a:r>
              <a:rPr lang="en-US" dirty="0">
                <a:latin typeface="+mj-lt"/>
              </a:rPr>
              <a:t>Configurations:</a:t>
            </a:r>
          </a:p>
          <a:p>
            <a:pPr lvl="1"/>
            <a:r>
              <a:rPr lang="en-US" dirty="0">
                <a:latin typeface="+mj-lt"/>
              </a:rPr>
              <a:t>Single core with 2 MB LLC without a prefetcher</a:t>
            </a:r>
          </a:p>
          <a:p>
            <a:pPr lvl="1"/>
            <a:r>
              <a:rPr lang="en-US" dirty="0">
                <a:latin typeface="+mj-lt"/>
              </a:rPr>
              <a:t>Single core with 2 MB LLC with L1/L2 data prefetchers</a:t>
            </a:r>
          </a:p>
          <a:p>
            <a:r>
              <a:rPr lang="en-US" dirty="0">
                <a:latin typeface="+mj-lt"/>
              </a:rPr>
              <a:t>Replacement Policy Comparison</a:t>
            </a:r>
          </a:p>
          <a:p>
            <a:pPr lvl="1"/>
            <a:r>
              <a:rPr lang="en-US" dirty="0">
                <a:latin typeface="+mj-lt"/>
              </a:rPr>
              <a:t>LRU, SRRIP, Hawkeye</a:t>
            </a:r>
          </a:p>
        </p:txBody>
      </p:sp>
    </p:spTree>
    <p:extLst>
      <p:ext uri="{BB962C8B-B14F-4D97-AF65-F5344CB8AC3E}">
        <p14:creationId xmlns:p14="http://schemas.microsoft.com/office/powerpoint/2010/main" val="52142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046"/>
            <a:ext cx="8229600" cy="4135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+mj-lt"/>
              </a:rPr>
              <a:t>Single Core without Prefetcher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C6534DA-FF1E-4DB8-9747-32BB0381C2F5}"/>
              </a:ext>
            </a:extLst>
          </p:cNvPr>
          <p:cNvGrpSpPr/>
          <p:nvPr/>
        </p:nvGrpSpPr>
        <p:grpSpPr>
          <a:xfrm>
            <a:off x="0" y="2076405"/>
            <a:ext cx="9144000" cy="4171819"/>
            <a:chOff x="0" y="2076405"/>
            <a:chExt cx="9144000" cy="417181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49FC5C-9434-41F7-AD2E-9E290ACA4F2B}"/>
                </a:ext>
              </a:extLst>
            </p:cNvPr>
            <p:cNvGrpSpPr/>
            <p:nvPr/>
          </p:nvGrpSpPr>
          <p:grpSpPr>
            <a:xfrm>
              <a:off x="0" y="2076405"/>
              <a:ext cx="9144000" cy="3248489"/>
              <a:chOff x="0" y="2076405"/>
              <a:chExt cx="9144000" cy="3248489"/>
            </a:xfrm>
          </p:grpSpPr>
          <p:pic>
            <p:nvPicPr>
              <p:cNvPr id="6" name="Picture 5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B5FBC4F2-A509-4F18-AB89-F59983660E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639" t="5095" r="8937"/>
              <a:stretch/>
            </p:blipFill>
            <p:spPr>
              <a:xfrm>
                <a:off x="0" y="2076405"/>
                <a:ext cx="9144000" cy="3248489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B285F0-8F3D-4388-8F92-9B30B75E4118}"/>
                  </a:ext>
                </a:extLst>
              </p:cNvPr>
              <p:cNvSpPr/>
              <p:nvPr/>
            </p:nvSpPr>
            <p:spPr>
              <a:xfrm>
                <a:off x="1694688" y="4602480"/>
                <a:ext cx="396240" cy="55473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4D437C-0104-4929-984B-7FDF9A76A581}"/>
                  </a:ext>
                </a:extLst>
              </p:cNvPr>
              <p:cNvSpPr/>
              <p:nvPr/>
            </p:nvSpPr>
            <p:spPr>
              <a:xfrm>
                <a:off x="774192" y="4602480"/>
                <a:ext cx="396240" cy="55473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393FBB-EB04-4F1B-B0B4-FD89934A98FA}"/>
                  </a:ext>
                </a:extLst>
              </p:cNvPr>
              <p:cNvSpPr/>
              <p:nvPr/>
            </p:nvSpPr>
            <p:spPr>
              <a:xfrm>
                <a:off x="6797040" y="4383024"/>
                <a:ext cx="396240" cy="77419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CB2EBF-CE1D-4C59-B28B-8F30B82C61C1}"/>
                  </a:ext>
                </a:extLst>
              </p:cNvPr>
              <p:cNvSpPr/>
              <p:nvPr/>
            </p:nvSpPr>
            <p:spPr>
              <a:xfrm>
                <a:off x="7260336" y="4383024"/>
                <a:ext cx="396240" cy="77419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AC11E1-F383-489E-A4D8-EC4FB5F00FC4}"/>
                  </a:ext>
                </a:extLst>
              </p:cNvPr>
              <p:cNvSpPr/>
              <p:nvPr/>
            </p:nvSpPr>
            <p:spPr>
              <a:xfrm>
                <a:off x="4943856" y="2365248"/>
                <a:ext cx="396240" cy="279196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A4D6213-18EF-4B5E-88C9-CBC656DE3E08}"/>
                  </a:ext>
                </a:extLst>
              </p:cNvPr>
              <p:cNvSpPr/>
              <p:nvPr/>
            </p:nvSpPr>
            <p:spPr>
              <a:xfrm>
                <a:off x="7723632" y="3797808"/>
                <a:ext cx="396240" cy="1359408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2DAE2FE-591E-43A3-A233-AB57F72B006E}"/>
                  </a:ext>
                </a:extLst>
              </p:cNvPr>
              <p:cNvSpPr/>
              <p:nvPr/>
            </p:nvSpPr>
            <p:spPr>
              <a:xfrm>
                <a:off x="8668512" y="4383024"/>
                <a:ext cx="396240" cy="77419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106C64-60B5-414B-8BCA-48236B6ECB35}"/>
                  </a:ext>
                </a:extLst>
              </p:cNvPr>
              <p:cNvSpPr/>
              <p:nvPr/>
            </p:nvSpPr>
            <p:spPr>
              <a:xfrm>
                <a:off x="4017264" y="4602480"/>
                <a:ext cx="396240" cy="55473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433712-120D-48DF-AD64-8B10BF77CD01}"/>
                </a:ext>
              </a:extLst>
            </p:cNvPr>
            <p:cNvSpPr txBox="1"/>
            <p:nvPr/>
          </p:nvSpPr>
          <p:spPr>
            <a:xfrm>
              <a:off x="7394802" y="5324894"/>
              <a:ext cx="17491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LRU: 14.32</a:t>
              </a:r>
            </a:p>
            <a:p>
              <a:pPr algn="r"/>
              <a:r>
                <a:rPr lang="en-US" dirty="0"/>
                <a:t>SRRIP: 14.05</a:t>
              </a:r>
            </a:p>
            <a:p>
              <a:pPr algn="r"/>
              <a:r>
                <a:rPr lang="en-US" b="1" dirty="0">
                  <a:solidFill>
                    <a:srgbClr val="960000"/>
                  </a:solidFill>
                </a:rPr>
                <a:t>Hawkeye: 14.02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64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046"/>
            <a:ext cx="8229600" cy="4135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+mj-lt"/>
              </a:rPr>
              <a:t>Single Core without Prefetcher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Results and Analysis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C63FE5-0E7E-4DDF-B310-AD8B0AA1E922}"/>
              </a:ext>
            </a:extLst>
          </p:cNvPr>
          <p:cNvGrpSpPr/>
          <p:nvPr/>
        </p:nvGrpSpPr>
        <p:grpSpPr>
          <a:xfrm>
            <a:off x="-42880" y="2076405"/>
            <a:ext cx="9186880" cy="4186410"/>
            <a:chOff x="-42880" y="2076405"/>
            <a:chExt cx="9186880" cy="41864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BBAE0B3-FB8D-466A-A372-9C9FB7D2A5ED}"/>
                </a:ext>
              </a:extLst>
            </p:cNvPr>
            <p:cNvGrpSpPr/>
            <p:nvPr/>
          </p:nvGrpSpPr>
          <p:grpSpPr>
            <a:xfrm>
              <a:off x="159026" y="2076405"/>
              <a:ext cx="8984974" cy="3263080"/>
              <a:chOff x="159026" y="2076405"/>
              <a:chExt cx="8984974" cy="3263080"/>
            </a:xfrm>
          </p:grpSpPr>
          <p:pic>
            <p:nvPicPr>
              <p:cNvPr id="5" name="Picture 4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C67912AD-E7C3-48EB-9EBF-72A30CD545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406" t="4500" r="9149"/>
              <a:stretch/>
            </p:blipFill>
            <p:spPr>
              <a:xfrm>
                <a:off x="159026" y="2076405"/>
                <a:ext cx="8984974" cy="326308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35DEC2-D2BF-4DA9-935F-DCC0FD41BF95}"/>
                  </a:ext>
                </a:extLst>
              </p:cNvPr>
              <p:cNvSpPr/>
              <p:nvPr/>
            </p:nvSpPr>
            <p:spPr>
              <a:xfrm>
                <a:off x="8686800" y="3633216"/>
                <a:ext cx="396240" cy="1524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1D2235-225D-439B-B9B6-6EA3ECC3B9B8}"/>
                  </a:ext>
                </a:extLst>
              </p:cNvPr>
              <p:cNvSpPr/>
              <p:nvPr/>
            </p:nvSpPr>
            <p:spPr>
              <a:xfrm>
                <a:off x="7754112" y="4261104"/>
                <a:ext cx="396240" cy="89611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5A5346-3B55-4B73-97C1-85EAB95733EA}"/>
                  </a:ext>
                </a:extLst>
              </p:cNvPr>
              <p:cNvSpPr/>
              <p:nvPr/>
            </p:nvSpPr>
            <p:spPr>
              <a:xfrm>
                <a:off x="7296911" y="3633216"/>
                <a:ext cx="396240" cy="1524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DE90CA7-B6DB-4B73-881A-B3D428A7ACF7}"/>
                  </a:ext>
                </a:extLst>
              </p:cNvPr>
              <p:cNvSpPr/>
              <p:nvPr/>
            </p:nvSpPr>
            <p:spPr>
              <a:xfrm>
                <a:off x="6839710" y="3633216"/>
                <a:ext cx="396240" cy="1524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8CB569-6E32-42DE-B7FB-CD590D598F8C}"/>
                  </a:ext>
                </a:extLst>
              </p:cNvPr>
              <p:cNvSpPr/>
              <p:nvPr/>
            </p:nvSpPr>
            <p:spPr>
              <a:xfrm>
                <a:off x="6382509" y="4261104"/>
                <a:ext cx="396240" cy="89611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7B26EB-C133-4A1C-A0F7-50FE18DD4B2C}"/>
                  </a:ext>
                </a:extLst>
              </p:cNvPr>
              <p:cNvSpPr/>
              <p:nvPr/>
            </p:nvSpPr>
            <p:spPr>
              <a:xfrm>
                <a:off x="4992620" y="4261104"/>
                <a:ext cx="396240" cy="89611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549F0A-B77F-456C-BE36-F738BA083EF0}"/>
                  </a:ext>
                </a:extLst>
              </p:cNvPr>
              <p:cNvSpPr/>
              <p:nvPr/>
            </p:nvSpPr>
            <p:spPr>
              <a:xfrm>
                <a:off x="4526276" y="3633216"/>
                <a:ext cx="396240" cy="1524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D8D8AF-2A12-41FB-88DB-9E523505F340}"/>
                  </a:ext>
                </a:extLst>
              </p:cNvPr>
              <p:cNvSpPr/>
              <p:nvPr/>
            </p:nvSpPr>
            <p:spPr>
              <a:xfrm>
                <a:off x="4059932" y="2871216"/>
                <a:ext cx="396240" cy="2286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DBFC18-5D8B-4C66-9708-4B928C6D9692}"/>
                  </a:ext>
                </a:extLst>
              </p:cNvPr>
              <p:cNvSpPr/>
              <p:nvPr/>
            </p:nvSpPr>
            <p:spPr>
              <a:xfrm>
                <a:off x="2218938" y="4261104"/>
                <a:ext cx="396240" cy="896112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F69F42-9D64-481C-A226-6654F6D5566C}"/>
                  </a:ext>
                </a:extLst>
              </p:cNvPr>
              <p:cNvSpPr/>
              <p:nvPr/>
            </p:nvSpPr>
            <p:spPr>
              <a:xfrm>
                <a:off x="835145" y="3633216"/>
                <a:ext cx="396240" cy="152400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256D0C-0CB0-4036-B521-6D9336423643}"/>
                </a:ext>
              </a:extLst>
            </p:cNvPr>
            <p:cNvSpPr txBox="1"/>
            <p:nvPr/>
          </p:nvSpPr>
          <p:spPr>
            <a:xfrm>
              <a:off x="7160337" y="5339485"/>
              <a:ext cx="19800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LRU: 56.74%</a:t>
              </a:r>
            </a:p>
            <a:p>
              <a:pPr algn="r"/>
              <a:r>
                <a:rPr lang="en-US" dirty="0"/>
                <a:t>SRRIP: 56.85%</a:t>
              </a:r>
            </a:p>
            <a:p>
              <a:pPr algn="r"/>
              <a:r>
                <a:rPr lang="en-US" b="1" dirty="0">
                  <a:solidFill>
                    <a:srgbClr val="960000"/>
                  </a:solidFill>
                </a:rPr>
                <a:t>Hawkeye: 58.52%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1F3A3B-DC0A-4FAB-9F99-849284B4E631}"/>
                </a:ext>
              </a:extLst>
            </p:cNvPr>
            <p:cNvSpPr txBox="1"/>
            <p:nvPr/>
          </p:nvSpPr>
          <p:spPr>
            <a:xfrm rot="16200000">
              <a:off x="-216325" y="3332529"/>
              <a:ext cx="623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IPC (%)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5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046"/>
            <a:ext cx="8229600" cy="4135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+mj-lt"/>
              </a:rPr>
              <a:t>Single Core with Prefetcher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EC5D05-0C9A-4835-BC60-225A8AD3D898}"/>
              </a:ext>
            </a:extLst>
          </p:cNvPr>
          <p:cNvGrpSpPr/>
          <p:nvPr/>
        </p:nvGrpSpPr>
        <p:grpSpPr>
          <a:xfrm>
            <a:off x="1" y="2022903"/>
            <a:ext cx="9144000" cy="4239020"/>
            <a:chOff x="1" y="2022903"/>
            <a:chExt cx="9144000" cy="42390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4E5DCA4-4852-4BAB-A895-44A03E0F38AA}"/>
                </a:ext>
              </a:extLst>
            </p:cNvPr>
            <p:cNvGrpSpPr/>
            <p:nvPr/>
          </p:nvGrpSpPr>
          <p:grpSpPr>
            <a:xfrm>
              <a:off x="1" y="2022903"/>
              <a:ext cx="9144000" cy="3253354"/>
              <a:chOff x="1" y="2022903"/>
              <a:chExt cx="9144000" cy="3253354"/>
            </a:xfrm>
          </p:grpSpPr>
          <p:pic>
            <p:nvPicPr>
              <p:cNvPr id="8" name="Picture 7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FC546A68-20F7-4751-97E6-3C9DA73B4A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000" t="5437" r="9148"/>
              <a:stretch/>
            </p:blipFill>
            <p:spPr>
              <a:xfrm>
                <a:off x="1" y="2022903"/>
                <a:ext cx="9144000" cy="32533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F4B83C-D091-435F-B67C-C41C15029268}"/>
                  </a:ext>
                </a:extLst>
              </p:cNvPr>
              <p:cNvSpPr/>
              <p:nvPr/>
            </p:nvSpPr>
            <p:spPr>
              <a:xfrm>
                <a:off x="8686800" y="4096512"/>
                <a:ext cx="396240" cy="103375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582532-38B7-490B-B099-FB8E90F8778C}"/>
                  </a:ext>
                </a:extLst>
              </p:cNvPr>
              <p:cNvSpPr/>
              <p:nvPr/>
            </p:nvSpPr>
            <p:spPr>
              <a:xfrm>
                <a:off x="7754112" y="3486912"/>
                <a:ext cx="396240" cy="16324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2B4020-D80C-4937-A57D-DCCE75F7A4E7}"/>
                  </a:ext>
                </a:extLst>
              </p:cNvPr>
              <p:cNvSpPr/>
              <p:nvPr/>
            </p:nvSpPr>
            <p:spPr>
              <a:xfrm>
                <a:off x="6833616" y="4096512"/>
                <a:ext cx="396240" cy="103375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4D5D2C-4D88-4322-9ACA-9A3BA3F1006C}"/>
                  </a:ext>
                </a:extLst>
              </p:cNvPr>
              <p:cNvSpPr/>
              <p:nvPr/>
            </p:nvSpPr>
            <p:spPr>
              <a:xfrm>
                <a:off x="5913120" y="3497822"/>
                <a:ext cx="396240" cy="16324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B8409CD-F598-41C5-8A28-CE1E0A1D2FA7}"/>
                  </a:ext>
                </a:extLst>
              </p:cNvPr>
              <p:cNvSpPr/>
              <p:nvPr/>
            </p:nvSpPr>
            <p:spPr>
              <a:xfrm>
                <a:off x="841247" y="4096512"/>
                <a:ext cx="396240" cy="103375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96EF9B-A99E-4E8D-A3ED-A89CDA5C8128}"/>
                </a:ext>
              </a:extLst>
            </p:cNvPr>
            <p:cNvSpPr txBox="1"/>
            <p:nvPr/>
          </p:nvSpPr>
          <p:spPr>
            <a:xfrm>
              <a:off x="7333842" y="5338593"/>
              <a:ext cx="17491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LRU: 17.99</a:t>
              </a:r>
            </a:p>
            <a:p>
              <a:pPr algn="r"/>
              <a:r>
                <a:rPr lang="en-US" b="1" dirty="0">
                  <a:solidFill>
                    <a:srgbClr val="960000"/>
                  </a:solidFill>
                </a:rPr>
                <a:t>SRRIP: 17.76</a:t>
              </a:r>
            </a:p>
            <a:p>
              <a:pPr algn="r"/>
              <a:r>
                <a:rPr lang="en-US" dirty="0"/>
                <a:t>Hawkeye: 17.98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26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60000"/>
                </a:solidFill>
              </a:rPr>
              <a:t>Results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046"/>
            <a:ext cx="8229600" cy="41359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+mj-lt"/>
              </a:rPr>
              <a:t>Single Core with Prefetcher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52675-3351-4D92-B738-0B42E869FEF6}"/>
              </a:ext>
            </a:extLst>
          </p:cNvPr>
          <p:cNvGrpSpPr/>
          <p:nvPr/>
        </p:nvGrpSpPr>
        <p:grpSpPr>
          <a:xfrm>
            <a:off x="-32614" y="2081523"/>
            <a:ext cx="9196492" cy="4171820"/>
            <a:chOff x="-32614" y="2081523"/>
            <a:chExt cx="9196492" cy="41718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E3BBE2-5F55-495F-8831-EA89831EB4A3}"/>
                </a:ext>
              </a:extLst>
            </p:cNvPr>
            <p:cNvGrpSpPr/>
            <p:nvPr/>
          </p:nvGrpSpPr>
          <p:grpSpPr>
            <a:xfrm>
              <a:off x="139148" y="2081523"/>
              <a:ext cx="9024730" cy="3248490"/>
              <a:chOff x="139148" y="2081523"/>
              <a:chExt cx="9024730" cy="3248490"/>
            </a:xfrm>
          </p:grpSpPr>
          <p:pic>
            <p:nvPicPr>
              <p:cNvPr id="7" name="Picture 6" descr="A screenshot of a cell phone&#10;&#10;Description generated with high confidence">
                <a:extLst>
                  <a:ext uri="{FF2B5EF4-FFF2-40B4-BE49-F238E27FC236}">
                    <a16:creationId xmlns:a16="http://schemas.microsoft.com/office/drawing/2014/main" id="{FA5669C0-BF94-4BD8-BA33-09CDD1A74B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231" t="6333" r="8973" b="-148"/>
              <a:stretch/>
            </p:blipFill>
            <p:spPr>
              <a:xfrm>
                <a:off x="139148" y="2081523"/>
                <a:ext cx="9024730" cy="3248490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B3D9D2-362B-4601-B328-D209B51242BB}"/>
                  </a:ext>
                </a:extLst>
              </p:cNvPr>
              <p:cNvSpPr/>
              <p:nvPr/>
            </p:nvSpPr>
            <p:spPr>
              <a:xfrm>
                <a:off x="835152" y="3535680"/>
                <a:ext cx="396240" cy="16324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6071E45-3F49-495A-A172-0C6B6731BE9E}"/>
                  </a:ext>
                </a:extLst>
              </p:cNvPr>
              <p:cNvSpPr/>
              <p:nvPr/>
            </p:nvSpPr>
            <p:spPr>
              <a:xfrm>
                <a:off x="2194560" y="3534770"/>
                <a:ext cx="438912" cy="16324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2FAC4BB-FC11-4140-A7D3-A0E28A84054D}"/>
                  </a:ext>
                </a:extLst>
              </p:cNvPr>
              <p:cNvSpPr/>
              <p:nvPr/>
            </p:nvSpPr>
            <p:spPr>
              <a:xfrm>
                <a:off x="3596640" y="3535678"/>
                <a:ext cx="396240" cy="16324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6CCD7A-D08E-4113-AA33-2CAC25138608}"/>
                  </a:ext>
                </a:extLst>
              </p:cNvPr>
              <p:cNvSpPr/>
              <p:nvPr/>
            </p:nvSpPr>
            <p:spPr>
              <a:xfrm>
                <a:off x="4535424" y="3535680"/>
                <a:ext cx="396240" cy="16324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BD93B3-74A4-4CA5-91C5-9F58379EEEAD}"/>
                  </a:ext>
                </a:extLst>
              </p:cNvPr>
              <p:cNvSpPr/>
              <p:nvPr/>
            </p:nvSpPr>
            <p:spPr>
              <a:xfrm>
                <a:off x="6833616" y="3535680"/>
                <a:ext cx="396240" cy="16324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F6192D-BB01-48A4-BDA3-A5A6CE7CAB9E}"/>
                  </a:ext>
                </a:extLst>
              </p:cNvPr>
              <p:cNvSpPr/>
              <p:nvPr/>
            </p:nvSpPr>
            <p:spPr>
              <a:xfrm>
                <a:off x="7293864" y="3535677"/>
                <a:ext cx="396240" cy="16324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A13805-53CE-4D2F-964B-CE18B0A8B991}"/>
                  </a:ext>
                </a:extLst>
              </p:cNvPr>
              <p:cNvSpPr/>
              <p:nvPr/>
            </p:nvSpPr>
            <p:spPr>
              <a:xfrm>
                <a:off x="8680704" y="3535680"/>
                <a:ext cx="396240" cy="16324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7285594-14CE-469C-AF02-64640DE9F892}"/>
                  </a:ext>
                </a:extLst>
              </p:cNvPr>
              <p:cNvSpPr/>
              <p:nvPr/>
            </p:nvSpPr>
            <p:spPr>
              <a:xfrm>
                <a:off x="6367272" y="4383024"/>
                <a:ext cx="396240" cy="78510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599DCD6-31AF-408E-A229-0E5ADE8A6125}"/>
                  </a:ext>
                </a:extLst>
              </p:cNvPr>
              <p:cNvSpPr/>
              <p:nvPr/>
            </p:nvSpPr>
            <p:spPr>
              <a:xfrm>
                <a:off x="5913120" y="4383024"/>
                <a:ext cx="396240" cy="785479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2001C5-BF75-401F-BEED-DD6B7D09058C}"/>
                  </a:ext>
                </a:extLst>
              </p:cNvPr>
              <p:cNvSpPr/>
              <p:nvPr/>
            </p:nvSpPr>
            <p:spPr>
              <a:xfrm>
                <a:off x="5458968" y="3535676"/>
                <a:ext cx="396240" cy="16324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254BB8F-C0A6-41F4-824A-C8998F549547}"/>
                  </a:ext>
                </a:extLst>
              </p:cNvPr>
              <p:cNvSpPr/>
              <p:nvPr/>
            </p:nvSpPr>
            <p:spPr>
              <a:xfrm>
                <a:off x="4992624" y="4383024"/>
                <a:ext cx="396240" cy="785096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FA5ADD-06F3-4758-8CC5-DB83049A9A0E}"/>
                  </a:ext>
                </a:extLst>
              </p:cNvPr>
              <p:cNvSpPr/>
              <p:nvPr/>
            </p:nvSpPr>
            <p:spPr>
              <a:xfrm>
                <a:off x="7754112" y="4383024"/>
                <a:ext cx="396240" cy="785479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CC472-DEFA-4D3C-BD89-D2A41D7B4DE4}"/>
                </a:ext>
              </a:extLst>
            </p:cNvPr>
            <p:cNvSpPr txBox="1"/>
            <p:nvPr/>
          </p:nvSpPr>
          <p:spPr>
            <a:xfrm>
              <a:off x="7160337" y="5330013"/>
              <a:ext cx="19800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LRU: 61.55%</a:t>
              </a:r>
            </a:p>
            <a:p>
              <a:pPr algn="r"/>
              <a:r>
                <a:rPr lang="en-US" dirty="0"/>
                <a:t>SRRIP: 61.66%</a:t>
              </a:r>
            </a:p>
            <a:p>
              <a:pPr algn="r"/>
              <a:r>
                <a:rPr lang="en-US" b="1" dirty="0">
                  <a:solidFill>
                    <a:srgbClr val="960000"/>
                  </a:solidFill>
                </a:rPr>
                <a:t>Hawkeye: 62.89%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F753D6-E036-48E5-BF01-7A6FC453A0CB}"/>
                </a:ext>
              </a:extLst>
            </p:cNvPr>
            <p:cNvSpPr txBox="1"/>
            <p:nvPr/>
          </p:nvSpPr>
          <p:spPr>
            <a:xfrm rot="16200000">
              <a:off x="-206059" y="3332529"/>
              <a:ext cx="6238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IPC (%)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54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13610</TotalTime>
  <Words>264</Words>
  <Application>Microsoft Office PowerPoint</Application>
  <PresentationFormat>On-screen Show (4:3)</PresentationFormat>
  <Paragraphs>75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Problem Statement</vt:lpstr>
      <vt:lpstr>Design Overview </vt:lpstr>
      <vt:lpstr>Overall Implementation</vt:lpstr>
      <vt:lpstr>Experimental Setup</vt:lpstr>
      <vt:lpstr>Results and Analysis</vt:lpstr>
      <vt:lpstr>Results and Analysis</vt:lpstr>
      <vt:lpstr>Results and Analysis</vt:lpstr>
      <vt:lpstr>Results and Analysis</vt:lpstr>
      <vt:lpstr>Thank you!</vt:lpstr>
      <vt:lpstr>Appendix</vt:lpstr>
      <vt:lpstr>Structure Overview</vt:lpstr>
      <vt:lpstr>OPTgen</vt:lpstr>
      <vt:lpstr>Prefetch</vt:lpstr>
      <vt:lpstr>Replacement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Yerania Hernandez</cp:lastModifiedBy>
  <cp:revision>307</cp:revision>
  <cp:lastPrinted>2017-05-19T18:48:43Z</cp:lastPrinted>
  <dcterms:created xsi:type="dcterms:W3CDTF">2012-12-04T20:42:30Z</dcterms:created>
  <dcterms:modified xsi:type="dcterms:W3CDTF">2019-04-25T14:32:23Z</dcterms:modified>
</cp:coreProperties>
</file>