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3" r:id="rId4"/>
    <p:sldId id="265" r:id="rId5"/>
    <p:sldId id="277" r:id="rId6"/>
    <p:sldId id="291" r:id="rId7"/>
    <p:sldId id="278" r:id="rId8"/>
    <p:sldId id="279" r:id="rId9"/>
    <p:sldId id="288" r:id="rId10"/>
    <p:sldId id="289" r:id="rId11"/>
    <p:sldId id="284" r:id="rId12"/>
    <p:sldId id="285" r:id="rId13"/>
    <p:sldId id="286" r:id="rId14"/>
    <p:sldId id="276" r:id="rId15"/>
    <p:sldId id="280" r:id="rId16"/>
    <p:sldId id="281" r:id="rId17"/>
    <p:sldId id="283" r:id="rId18"/>
    <p:sldId id="282" r:id="rId19"/>
    <p:sldId id="270" r:id="rId20"/>
    <p:sldId id="272" r:id="rId21"/>
    <p:sldId id="271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cha Sörries" initials="SS" lastIdx="8" clrIdx="0">
    <p:extLst>
      <p:ext uri="{19B8F6BF-5375-455C-9EA6-DF929625EA0E}">
        <p15:presenceInfo xmlns:p15="http://schemas.microsoft.com/office/powerpoint/2012/main" userId="6a322de9aa078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585858"/>
    <a:srgbClr val="7F7F7F"/>
    <a:srgbClr val="F0F0F0"/>
    <a:srgbClr val="F2F2F2"/>
    <a:srgbClr val="0F6FC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712" autoAdjust="0"/>
  </p:normalViewPr>
  <p:slideViewPr>
    <p:cSldViewPr snapToGrid="0">
      <p:cViewPr varScale="1">
        <p:scale>
          <a:sx n="100" d="100"/>
          <a:sy n="100" d="100"/>
        </p:scale>
        <p:origin x="15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4A7C14A-9E93-4C01-87A7-1952A4E79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01D3-1888-44B5-BE6A-0C10D629A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7769-DFFC-40B3-AB5D-E0B3B211AF3D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C74EDF-E0E1-436E-826A-CE46822C34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F5FD1C-3CC9-49CB-BF2A-C42057A9C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2FCC-E6F5-4C40-9456-6E5F6091C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883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EC5B8-ABF5-430F-B6CD-59C5584CCF9A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0462-CFAC-48D7-8C3C-1F007A4B0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2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3 Tabellen , </a:t>
            </a:r>
          </a:p>
          <a:p>
            <a:endParaRPr lang="de-DE" sz="2800" dirty="0"/>
          </a:p>
          <a:p>
            <a:r>
              <a:rPr lang="de-DE" sz="2800" dirty="0"/>
              <a:t>verbunden über n : m Beziehung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5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7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6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Filterregel wird eingerichtet. </a:t>
            </a:r>
          </a:p>
          <a:p>
            <a:r>
              <a:rPr lang="de-DE" dirty="0"/>
              <a:t>HTTPS 443 Remote Port TCP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2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Einrichtung Zugangsdaten zum E-Mail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97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2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6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95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4000" dirty="0"/>
              <a:t>Differenzen erläutern ,</a:t>
            </a:r>
          </a:p>
          <a:p>
            <a:r>
              <a:rPr lang="de-DE" sz="4000" dirty="0"/>
              <a:t>Zeitplan musste eingehalten werden,</a:t>
            </a:r>
          </a:p>
          <a:p>
            <a:r>
              <a:rPr lang="de-DE" sz="4000" dirty="0"/>
              <a:t>Projekt war sehr umfangreich.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563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86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Filterung ein- und ausgehender Datenübertragungen</a:t>
            </a:r>
          </a:p>
          <a:p>
            <a:endParaRPr lang="de-DE" sz="2800" dirty="0"/>
          </a:p>
          <a:p>
            <a:r>
              <a:rPr lang="de-DE" sz="2800" dirty="0"/>
              <a:t>Speicherung Datenbank  </a:t>
            </a:r>
          </a:p>
          <a:p>
            <a:endParaRPr lang="de-DE" sz="2800" dirty="0"/>
          </a:p>
          <a:p>
            <a:r>
              <a:rPr lang="de-DE" sz="2800" dirty="0"/>
              <a:t>Konfiguration mittels GUI</a:t>
            </a:r>
          </a:p>
          <a:p>
            <a:endParaRPr lang="de-DE" sz="2800" dirty="0"/>
          </a:p>
          <a:p>
            <a:r>
              <a:rPr lang="de-DE" sz="2800" dirty="0"/>
              <a:t>Benachrichtigungsversand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6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089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32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0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32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36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Geschäftsprozess empfindlich gestört!</a:t>
            </a:r>
          </a:p>
          <a:p>
            <a:endParaRPr lang="de-DE" sz="2400" dirty="0"/>
          </a:p>
          <a:p>
            <a:r>
              <a:rPr lang="de-DE" sz="2400" dirty="0"/>
              <a:t>Wirtschaftlicher Schaden!</a:t>
            </a:r>
          </a:p>
          <a:p>
            <a:r>
              <a:rPr lang="de-DE" sz="2400" dirty="0"/>
              <a:t>Einbußen , IP wirtschaftlich </a:t>
            </a:r>
            <a:r>
              <a:rPr lang="de-DE" sz="2400" dirty="0" err="1"/>
              <a:t>nícht</a:t>
            </a:r>
            <a:r>
              <a:rPr lang="de-DE" sz="2400" dirty="0"/>
              <a:t> mehr einsetzbar</a:t>
            </a:r>
          </a:p>
          <a:p>
            <a:endParaRPr lang="de-DE" sz="2400" dirty="0"/>
          </a:p>
          <a:p>
            <a:r>
              <a:rPr lang="de-DE" sz="2400" dirty="0"/>
              <a:t>Hoher Aufwand die Reputation wiederherzustellen!</a:t>
            </a:r>
          </a:p>
          <a:p>
            <a:endParaRPr lang="de-DE" sz="2400" dirty="0"/>
          </a:p>
          <a:p>
            <a:r>
              <a:rPr lang="de-DE" sz="2400" dirty="0"/>
              <a:t>Ziel Schaden abwenden!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9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IP Adressen erwähnen</a:t>
            </a:r>
          </a:p>
          <a:p>
            <a:r>
              <a:rPr lang="de-DE" sz="2800" dirty="0"/>
              <a:t>Remote – und Lokalport</a:t>
            </a:r>
          </a:p>
          <a:p>
            <a:r>
              <a:rPr lang="de-DE" sz="2800" dirty="0"/>
              <a:t>Ausgabe der Datenmenge</a:t>
            </a:r>
          </a:p>
          <a:p>
            <a:r>
              <a:rPr lang="de-DE" sz="2800" dirty="0"/>
              <a:t>Parametereinstellung über Datenbank</a:t>
            </a:r>
          </a:p>
          <a:p>
            <a:r>
              <a:rPr lang="de-DE" sz="2800" dirty="0"/>
              <a:t>Benachrichtigungsfunktion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2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57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84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0462-CFAC-48D7-8C3C-1F007A4B031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AF413-B7E5-46EB-9010-6944875E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544C3-E98E-49E4-A454-53B3750E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BCB17-A1CF-41A5-B9FC-FE174C3C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81344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B947C-C253-4932-B54C-75AC6589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94158C-39DD-41AA-9845-B4D6AB9A941B}"/>
              </a:ext>
            </a:extLst>
          </p:cNvPr>
          <p:cNvSpPr txBox="1"/>
          <p:nvPr userDrawn="1"/>
        </p:nvSpPr>
        <p:spPr>
          <a:xfrm>
            <a:off x="3821289" y="4905841"/>
            <a:ext cx="454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Sascha Sörries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Prüflingsnummer 94043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Winterprüfung 2020 / 21</a:t>
            </a:r>
          </a:p>
        </p:txBody>
      </p:sp>
    </p:spTree>
    <p:extLst>
      <p:ext uri="{BB962C8B-B14F-4D97-AF65-F5344CB8AC3E}">
        <p14:creationId xmlns:p14="http://schemas.microsoft.com/office/powerpoint/2010/main" val="16212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78404CD4-3FD1-425E-BDA4-2E0FB767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94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motivation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0694C960-CE29-4AD9-A8CD-C0BFD1E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38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motivation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D7E842A3-0DB7-43D0-BCF2-F6A15434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367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ung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EDF0A459-C951-439B-A383-60DD7188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3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ung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F7C788B1-8548-4066-AC83-6B2F69B7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6883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ierung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108035E7-3652-4DF3-B820-F80E4458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31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ierung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2CE8CF02-89BE-49D0-854B-1A7E9E5D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188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F74C4DC6-DAAD-4A70-A70B-E555EF10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951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24F8EBC1-F15F-4110-A1E1-F9BEC910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999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59EC55D5-88B8-41CC-8786-BB2ECF33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26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F036B-0078-4C37-943A-C13605CE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95A1C-0EA1-45C9-891A-F792A6B7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9D434-36C1-435F-9E59-397ED114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5EB69B9C-72F6-494A-A379-0F59A02F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002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_St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CE560EB9-5FB7-431D-BD16-51692EA6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1937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39644-40F9-49EC-ABC7-70974335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E7A38-BE87-45A1-A563-38F202D7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9E535-DE7E-443A-B69C-C0D752C2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BC22A-1A8A-4D67-9BE8-2AC0CFE3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E7BE1F-38DC-4D5E-A1E7-F1C542B5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3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ADC1-A9AB-4422-B285-5DCB123C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431BD1-F310-440C-B9CD-084C1DEC2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CC2305-DBB2-4E10-8387-DE3248D2F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92503-0DA9-42BB-BD9F-AC025C4F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7F4EE-7357-4A36-816C-003E68F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496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2C62B5-9461-4DD5-A4E4-919BF63F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E9C27-0C41-4AF7-B6CD-CEF78104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96130-2432-46BA-A356-C30177F4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E59504F5-78ED-4C74-962C-FF4976F9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747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406C6B-80F5-4EC0-B29E-7936CE185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1AF652-8F1E-4FB1-AC30-90BC20F9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D822-3029-43AC-85B1-D9086E9E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F09A5-37A8-4B45-BB67-077AC309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18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C093C-D7C8-43AF-9318-D41208D2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FE02A-B86B-48B9-80B5-4F1C72E5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8216A-2C38-461E-B657-1AEAD2FA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0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ED21D-FC33-4485-934A-9216E635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52107"/>
            <a:ext cx="5181600" cy="522485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9D29F2-16AC-414B-AEC3-933E9DBE4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2107"/>
            <a:ext cx="5181600" cy="52248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A2D3B-679C-4D72-88F3-AEB5F13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02A7B-E642-4A36-A691-C95555B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B740B11F-8B2A-4894-9F81-B9EF08A2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831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99727-3EA1-4821-8340-56028FA4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1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3C36D-D305-4573-BE2A-8647F391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9EF0A0-8B85-473E-B854-F78F0B013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E9B2D-C5D6-4708-AD51-B9208B40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EBDC1-6C99-4262-B6A9-448C1F37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4874D8-EBBD-4185-9373-E882EDE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8BB14DC2-926E-4958-811D-50F33AD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2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6C704-8D9A-4826-9A34-27151FD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617FBA-BFC6-4FD7-B452-B26DB455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9115BC4F-B274-4D97-BEAF-E7083B41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37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sfolieOhneNa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27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or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C43E8754-9FE5-4D52-AB58-0C2CBA6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8925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_Dynam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7C3EC-02D6-4D56-AD50-E115876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70553" y="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9E629-AA0D-4F31-A021-C1F5B06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164" y="6492875"/>
            <a:ext cx="598054" cy="365125"/>
          </a:xfrm>
        </p:spPr>
        <p:txBody>
          <a:bodyPr/>
          <a:lstStyle/>
          <a:p>
            <a:fld id="{0ABA2C52-BF66-409E-9C12-34DB1A0EB4F2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5279F93-D506-43A8-B145-790E838127FA}"/>
              </a:ext>
            </a:extLst>
          </p:cNvPr>
          <p:cNvSpPr/>
          <p:nvPr userDrawn="1"/>
        </p:nvSpPr>
        <p:spPr>
          <a:xfrm>
            <a:off x="558000" y="5979148"/>
            <a:ext cx="2076367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CE122-90C3-479E-9D4C-8BEEA4845D04}"/>
              </a:ext>
            </a:extLst>
          </p:cNvPr>
          <p:cNvSpPr txBox="1"/>
          <p:nvPr userDrawn="1"/>
        </p:nvSpPr>
        <p:spPr>
          <a:xfrm>
            <a:off x="850233" y="6061257"/>
            <a:ext cx="206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Vorstellung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06512C-4E6E-40B8-A2EC-2C67AD6D9880}"/>
              </a:ext>
            </a:extLst>
          </p:cNvPr>
          <p:cNvSpPr/>
          <p:nvPr userDrawn="1"/>
        </p:nvSpPr>
        <p:spPr>
          <a:xfrm>
            <a:off x="2340000" y="5979142"/>
            <a:ext cx="2159761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0E3389B-E863-4A8B-AAEF-1EC8F204EC82}"/>
              </a:ext>
            </a:extLst>
          </p:cNvPr>
          <p:cNvSpPr/>
          <p:nvPr userDrawn="1"/>
        </p:nvSpPr>
        <p:spPr>
          <a:xfrm>
            <a:off x="4201200" y="5979600"/>
            <a:ext cx="1828800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012D9B81-B42A-4EDF-A4EB-19EC894E5F6F}"/>
              </a:ext>
            </a:extLst>
          </p:cNvPr>
          <p:cNvSpPr/>
          <p:nvPr userDrawn="1"/>
        </p:nvSpPr>
        <p:spPr>
          <a:xfrm>
            <a:off x="5736024" y="5979600"/>
            <a:ext cx="2753655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E6BD5E4-922C-48B1-A170-1883F3708FD3}"/>
              </a:ext>
            </a:extLst>
          </p:cNvPr>
          <p:cNvSpPr/>
          <p:nvPr userDrawn="1"/>
        </p:nvSpPr>
        <p:spPr>
          <a:xfrm>
            <a:off x="96912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F7CEB46D-5B66-46C6-A730-A1C25E9AE269}"/>
              </a:ext>
            </a:extLst>
          </p:cNvPr>
          <p:cNvSpPr/>
          <p:nvPr userDrawn="1"/>
        </p:nvSpPr>
        <p:spPr>
          <a:xfrm>
            <a:off x="8190000" y="5979600"/>
            <a:ext cx="1791088" cy="646331"/>
          </a:xfrm>
          <a:prstGeom prst="chevron">
            <a:avLst/>
          </a:prstGeom>
          <a:solidFill>
            <a:srgbClr val="A7A7A7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C57B7-2DDA-40AA-A806-9568B6EA46E7}"/>
              </a:ext>
            </a:extLst>
          </p:cNvPr>
          <p:cNvSpPr txBox="1"/>
          <p:nvPr userDrawn="1"/>
        </p:nvSpPr>
        <p:spPr>
          <a:xfrm>
            <a:off x="2748024" y="6071480"/>
            <a:ext cx="2532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F28D78-56E4-4A08-AA42-A39F65D255DD}"/>
              </a:ext>
            </a:extLst>
          </p:cNvPr>
          <p:cNvSpPr txBox="1"/>
          <p:nvPr userDrawn="1"/>
        </p:nvSpPr>
        <p:spPr>
          <a:xfrm>
            <a:off x="4588006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Planung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6C8F6A-1D75-4109-9E99-08755985E232}"/>
              </a:ext>
            </a:extLst>
          </p:cNvPr>
          <p:cNvSpPr txBox="1"/>
          <p:nvPr userDrawn="1"/>
        </p:nvSpPr>
        <p:spPr>
          <a:xfrm>
            <a:off x="6028964" y="6061257"/>
            <a:ext cx="318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3BBEA-5B71-4C7A-8B8E-94AF29E68977}"/>
              </a:ext>
            </a:extLst>
          </p:cNvPr>
          <p:cNvSpPr txBox="1"/>
          <p:nvPr userDrawn="1"/>
        </p:nvSpPr>
        <p:spPr>
          <a:xfrm>
            <a:off x="8727465" y="6061965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F02A9E-A603-44C4-B70F-EA78A40D2112}"/>
              </a:ext>
            </a:extLst>
          </p:cNvPr>
          <p:cNvSpPr txBox="1"/>
          <p:nvPr userDrawn="1"/>
        </p:nvSpPr>
        <p:spPr>
          <a:xfrm>
            <a:off x="10169794" y="6061257"/>
            <a:ext cx="139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Fazit</a:t>
            </a:r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7D4794BF-A847-443F-8413-82FD380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2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BB54A-07E1-4B49-8FE4-0B5DC091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E4407-B882-46AF-B90F-B40DEB0D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9241"/>
            <a:ext cx="10515600" cy="517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E33E7-70A0-45ED-9E3C-739B3DC78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281344" y="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Sascha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Sörries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7B4B2-1CD6-43C8-9096-75846ECF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280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BA2C52-BF66-409E-9C12-34DB1A0EB4F2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56" r:id="rId21"/>
    <p:sldLayoutId id="2147483657" r:id="rId22"/>
    <p:sldLayoutId id="2147483658" r:id="rId23"/>
    <p:sldLayoutId id="2147483659" r:id="rId2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4DFB-7297-4E6B-8324-06A9567A5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TCP/ IP Logging Service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00254C-430A-479F-9487-183E06A27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Datenbankgestütztes Logging-Tool für TCP- und UDP-Datenübertragungen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7C1E1-40C4-446B-BD0F-92345FDC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EF8F0-9E67-4720-8758-EACA0B25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294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39709E-D4BC-49B9-A816-321FFCC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10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67F151-B577-4CE7-B130-7775A2EF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Ablauf 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F999EA-6340-4804-BF80-1D13710593E9}"/>
              </a:ext>
            </a:extLst>
          </p:cNvPr>
          <p:cNvSpPr/>
          <p:nvPr/>
        </p:nvSpPr>
        <p:spPr>
          <a:xfrm>
            <a:off x="409390" y="782425"/>
            <a:ext cx="3829050" cy="12949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Thread Daten sammeln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EEA4F0-BD39-48E7-ADB8-9B4440F44D4B}"/>
              </a:ext>
            </a:extLst>
          </p:cNvPr>
          <p:cNvSpPr/>
          <p:nvPr/>
        </p:nvSpPr>
        <p:spPr>
          <a:xfrm>
            <a:off x="4665354" y="782424"/>
            <a:ext cx="2432481" cy="12949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Datenstruktur</a:t>
            </a:r>
          </a:p>
          <a:p>
            <a:pPr algn="ctr"/>
            <a:r>
              <a:rPr lang="de-DE" sz="2800" dirty="0"/>
              <a:t>Queue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80AE12-4F41-4419-92C2-D2D75AC14078}"/>
              </a:ext>
            </a:extLst>
          </p:cNvPr>
          <p:cNvSpPr/>
          <p:nvPr/>
        </p:nvSpPr>
        <p:spPr>
          <a:xfrm>
            <a:off x="7524750" y="782423"/>
            <a:ext cx="3829050" cy="12949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Threads Daten filtern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A58862-5444-427C-8A1C-D6DBFD618761}"/>
              </a:ext>
            </a:extLst>
          </p:cNvPr>
          <p:cNvSpPr/>
          <p:nvPr/>
        </p:nvSpPr>
        <p:spPr>
          <a:xfrm>
            <a:off x="4665359" y="4350653"/>
            <a:ext cx="2432481" cy="12949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Datenstruktur</a:t>
            </a:r>
          </a:p>
          <a:p>
            <a:pPr algn="ctr"/>
            <a:r>
              <a:rPr lang="de-DE" sz="2800" dirty="0"/>
              <a:t>Queue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61238B89-E91C-42B1-A0CF-C3F251704627}"/>
              </a:ext>
            </a:extLst>
          </p:cNvPr>
          <p:cNvSpPr/>
          <p:nvPr/>
        </p:nvSpPr>
        <p:spPr>
          <a:xfrm rot="10800000">
            <a:off x="4238438" y="1212395"/>
            <a:ext cx="426915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41307777-ADA8-4057-A543-24B63F90E222}"/>
              </a:ext>
            </a:extLst>
          </p:cNvPr>
          <p:cNvSpPr/>
          <p:nvPr/>
        </p:nvSpPr>
        <p:spPr>
          <a:xfrm rot="10800000">
            <a:off x="7097833" y="1212395"/>
            <a:ext cx="426915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07A52114-49B3-489A-8E09-94F7310BF006}"/>
              </a:ext>
            </a:extLst>
          </p:cNvPr>
          <p:cNvSpPr/>
          <p:nvPr/>
        </p:nvSpPr>
        <p:spPr>
          <a:xfrm rot="18445548">
            <a:off x="5328301" y="2993316"/>
            <a:ext cx="2670520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83634BF8-AFB3-4126-81EA-1B748F24D856}"/>
              </a:ext>
            </a:extLst>
          </p:cNvPr>
          <p:cNvSpPr/>
          <p:nvPr/>
        </p:nvSpPr>
        <p:spPr>
          <a:xfrm>
            <a:off x="4238438" y="4780626"/>
            <a:ext cx="426919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A95FA-F5EB-49BE-A40E-C3CB74718368}"/>
              </a:ext>
            </a:extLst>
          </p:cNvPr>
          <p:cNvSpPr/>
          <p:nvPr/>
        </p:nvSpPr>
        <p:spPr>
          <a:xfrm>
            <a:off x="409390" y="4350653"/>
            <a:ext cx="3829050" cy="12949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Thread Nachricht senden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D70EB4-8E88-4B37-AFBC-C01F0C546EAD}"/>
              </a:ext>
            </a:extLst>
          </p:cNvPr>
          <p:cNvSpPr/>
          <p:nvPr/>
        </p:nvSpPr>
        <p:spPr>
          <a:xfrm>
            <a:off x="7524755" y="4350652"/>
            <a:ext cx="3829050" cy="12949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Thread Datenbank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14465B-1A89-4D43-BE9B-CC13BBCB2C93}"/>
              </a:ext>
            </a:extLst>
          </p:cNvPr>
          <p:cNvSpPr/>
          <p:nvPr/>
        </p:nvSpPr>
        <p:spPr>
          <a:xfrm>
            <a:off x="7524748" y="2507344"/>
            <a:ext cx="2432481" cy="12949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Datenstruktur</a:t>
            </a:r>
          </a:p>
          <a:p>
            <a:pPr algn="ctr"/>
            <a:r>
              <a:rPr lang="de-DE" sz="2800" dirty="0"/>
              <a:t>Queue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1A7EF220-CC2B-4633-B649-D0BE068BB5B2}"/>
              </a:ext>
            </a:extLst>
          </p:cNvPr>
          <p:cNvSpPr/>
          <p:nvPr/>
        </p:nvSpPr>
        <p:spPr>
          <a:xfrm rot="5400000">
            <a:off x="8461637" y="3858973"/>
            <a:ext cx="548355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86075CC3-A1D9-4DE0-A425-B879ABE87F87}"/>
              </a:ext>
            </a:extLst>
          </p:cNvPr>
          <p:cNvSpPr/>
          <p:nvPr/>
        </p:nvSpPr>
        <p:spPr>
          <a:xfrm rot="5400000">
            <a:off x="8520826" y="2074857"/>
            <a:ext cx="429967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F7432645-B964-4274-9E9F-C0627EB18BC6}"/>
              </a:ext>
            </a:extLst>
          </p:cNvPr>
          <p:cNvSpPr/>
          <p:nvPr/>
        </p:nvSpPr>
        <p:spPr>
          <a:xfrm>
            <a:off x="10386195" y="2359535"/>
            <a:ext cx="892994" cy="17089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DB</a:t>
            </a:r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AEA1D57D-1053-47BA-94BC-B05E0676A934}"/>
              </a:ext>
            </a:extLst>
          </p:cNvPr>
          <p:cNvSpPr/>
          <p:nvPr/>
        </p:nvSpPr>
        <p:spPr>
          <a:xfrm rot="5400000">
            <a:off x="10711553" y="3992070"/>
            <a:ext cx="282163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39033DD1-64DD-4165-AC2B-3F1EA06DFA42}"/>
              </a:ext>
            </a:extLst>
          </p:cNvPr>
          <p:cNvSpPr/>
          <p:nvPr/>
        </p:nvSpPr>
        <p:spPr>
          <a:xfrm rot="10800000">
            <a:off x="7097833" y="4780622"/>
            <a:ext cx="426915" cy="4350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4BDC06-9334-496B-9D2B-0D4806CE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587FCE-3B99-457B-AF27-9B1301CE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FEAD93-840D-4F2B-8E2C-7FD8A1C2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Übersichtsausschnitt Datenbankmodell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2BC79D9-5A70-440A-B9BA-BB720A93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06709"/>
              </p:ext>
            </p:extLst>
          </p:nvPr>
        </p:nvGraphicFramePr>
        <p:xfrm>
          <a:off x="327487" y="782425"/>
          <a:ext cx="46972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6">
                  <a:extLst>
                    <a:ext uri="{9D8B030D-6E8A-4147-A177-3AD203B41FA5}">
                      <a16:colId xmlns:a16="http://schemas.microsoft.com/office/drawing/2014/main" val="1880819969"/>
                    </a:ext>
                  </a:extLst>
                </a:gridCol>
                <a:gridCol w="4140458">
                  <a:extLst>
                    <a:ext uri="{9D8B030D-6E8A-4147-A177-3AD203B41FA5}">
                      <a16:colId xmlns:a16="http://schemas.microsoft.com/office/drawing/2014/main" val="1662485073"/>
                    </a:ext>
                  </a:extLst>
                </a:gridCol>
              </a:tblGrid>
              <a:tr h="38557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DataTransmissionResult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PK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DataTransmissionResultID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2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ProcessName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RemotePort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8233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856AA47-4DD0-489A-85BF-82BD07F58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8392"/>
              </p:ext>
            </p:extLst>
          </p:nvPr>
        </p:nvGraphicFramePr>
        <p:xfrm>
          <a:off x="327487" y="3429000"/>
          <a:ext cx="46972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6">
                  <a:extLst>
                    <a:ext uri="{9D8B030D-6E8A-4147-A177-3AD203B41FA5}">
                      <a16:colId xmlns:a16="http://schemas.microsoft.com/office/drawing/2014/main" val="1880819969"/>
                    </a:ext>
                  </a:extLst>
                </a:gridCol>
                <a:gridCol w="4140458">
                  <a:extLst>
                    <a:ext uri="{9D8B030D-6E8A-4147-A177-3AD203B41FA5}">
                      <a16:colId xmlns:a16="http://schemas.microsoft.com/office/drawing/2014/main" val="1662485073"/>
                    </a:ext>
                  </a:extLst>
                </a:gridCol>
              </a:tblGrid>
              <a:tr h="38557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FilterRule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PK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FilterRuleID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2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AddressStart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FilterTcp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8233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A9AD1C8-AA47-4688-9BAD-4D9CF4A85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87258"/>
              </p:ext>
            </p:extLst>
          </p:nvPr>
        </p:nvGraphicFramePr>
        <p:xfrm>
          <a:off x="6875890" y="2107706"/>
          <a:ext cx="46972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6">
                  <a:extLst>
                    <a:ext uri="{9D8B030D-6E8A-4147-A177-3AD203B41FA5}">
                      <a16:colId xmlns:a16="http://schemas.microsoft.com/office/drawing/2014/main" val="1880819969"/>
                    </a:ext>
                  </a:extLst>
                </a:gridCol>
                <a:gridCol w="4140458">
                  <a:extLst>
                    <a:ext uri="{9D8B030D-6E8A-4147-A177-3AD203B41FA5}">
                      <a16:colId xmlns:a16="http://schemas.microsoft.com/office/drawing/2014/main" val="1662485073"/>
                    </a:ext>
                  </a:extLst>
                </a:gridCol>
              </a:tblGrid>
              <a:tr h="38557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SupportTableTransfer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PK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Composite Primary Key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2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FK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DataTransmissionResultID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FK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FilterRuleID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82336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19F522AB-3754-4BA3-9D41-AB49E767F3D8}"/>
              </a:ext>
            </a:extLst>
          </p:cNvPr>
          <p:cNvCxnSpPr>
            <a:cxnSpLocks/>
          </p:cNvCxnSpPr>
          <p:nvPr/>
        </p:nvCxnSpPr>
        <p:spPr>
          <a:xfrm>
            <a:off x="5024759" y="1571347"/>
            <a:ext cx="1851130" cy="176977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21750A6-C33B-4E8F-9771-C40349D30BFE}"/>
              </a:ext>
            </a:extLst>
          </p:cNvPr>
          <p:cNvCxnSpPr>
            <a:cxnSpLocks/>
          </p:cNvCxnSpPr>
          <p:nvPr/>
        </p:nvCxnSpPr>
        <p:spPr>
          <a:xfrm flipV="1">
            <a:off x="5024760" y="3915052"/>
            <a:ext cx="1851130" cy="265294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05D226B-361E-45B5-97D6-EA541789A91D}"/>
              </a:ext>
            </a:extLst>
          </p:cNvPr>
          <p:cNvSpPr txBox="1"/>
          <p:nvPr/>
        </p:nvSpPr>
        <p:spPr>
          <a:xfrm>
            <a:off x="5024759" y="10947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F79EBEB-280D-4C53-991F-C52EA47E274B}"/>
              </a:ext>
            </a:extLst>
          </p:cNvPr>
          <p:cNvSpPr txBox="1"/>
          <p:nvPr/>
        </p:nvSpPr>
        <p:spPr>
          <a:xfrm>
            <a:off x="5024759" y="41803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FDE1A1-6451-4A27-A8BE-5AAE2F6FF3D6}"/>
              </a:ext>
            </a:extLst>
          </p:cNvPr>
          <p:cNvSpPr txBox="1"/>
          <p:nvPr/>
        </p:nvSpPr>
        <p:spPr>
          <a:xfrm>
            <a:off x="6379669" y="381771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771BFD3-7EDE-4429-8B73-77A6C3DB5D28}"/>
              </a:ext>
            </a:extLst>
          </p:cNvPr>
          <p:cNvSpPr txBox="1"/>
          <p:nvPr/>
        </p:nvSpPr>
        <p:spPr>
          <a:xfrm>
            <a:off x="6394997" y="28680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A28098-699E-4250-BC00-A0AA03CF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81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2A99AB8-FB1A-418F-A1C7-ECE36857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EF3148-D7E0-4D92-8CFF-236F541F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Hauptübersicht Konfigurationstool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321C138-30FA-4969-B313-C08727490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782425"/>
            <a:ext cx="9698182" cy="500981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74EC88-8D36-49E6-8F6B-312E6042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608785-736C-498E-A20F-5B6BBAA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13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A3BD15-6215-4D22-A468-DA54498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Ordnerstruktur Service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55EA29-CA2A-49FA-9EAD-87D6E6FCB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32" y="782425"/>
            <a:ext cx="2788719" cy="50300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C44827A-2E69-45BB-A9D4-66FEC0F63AD8}"/>
              </a:ext>
            </a:extLst>
          </p:cNvPr>
          <p:cNvSpPr/>
          <p:nvPr/>
        </p:nvSpPr>
        <p:spPr>
          <a:xfrm>
            <a:off x="373380" y="782425"/>
            <a:ext cx="4604546" cy="6341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Datenstrukturen FIFO-Prinzip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B8D6EB42-1186-4F25-BD7C-59042C8D92C5}"/>
              </a:ext>
            </a:extLst>
          </p:cNvPr>
          <p:cNvSpPr/>
          <p:nvPr/>
        </p:nvSpPr>
        <p:spPr>
          <a:xfrm rot="645489">
            <a:off x="5066898" y="1237756"/>
            <a:ext cx="2568378" cy="2503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17FD4A-7CBB-4E3E-87BE-62C24FC616DB}"/>
              </a:ext>
            </a:extLst>
          </p:cNvPr>
          <p:cNvSpPr/>
          <p:nvPr/>
        </p:nvSpPr>
        <p:spPr>
          <a:xfrm>
            <a:off x="8412153" y="1898171"/>
            <a:ext cx="1885944" cy="339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2F6D13-3F35-4BC6-AF58-A21CD151B6C9}"/>
              </a:ext>
            </a:extLst>
          </p:cNvPr>
          <p:cNvSpPr/>
          <p:nvPr/>
        </p:nvSpPr>
        <p:spPr>
          <a:xfrm>
            <a:off x="8412153" y="1523484"/>
            <a:ext cx="1885944" cy="145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0BE09C-EE5D-47CF-B493-2CAE5C7786EB}"/>
              </a:ext>
            </a:extLst>
          </p:cNvPr>
          <p:cNvSpPr/>
          <p:nvPr/>
        </p:nvSpPr>
        <p:spPr>
          <a:xfrm>
            <a:off x="1929724" y="2602932"/>
            <a:ext cx="874436" cy="1306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E6BD96-4D54-4FE6-ACF1-BD1EDA7B73C7}"/>
              </a:ext>
            </a:extLst>
          </p:cNvPr>
          <p:cNvSpPr/>
          <p:nvPr/>
        </p:nvSpPr>
        <p:spPr>
          <a:xfrm>
            <a:off x="3366651" y="2602932"/>
            <a:ext cx="874436" cy="1306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185AD6-834B-4107-BD36-676D03BDB22C}"/>
              </a:ext>
            </a:extLst>
          </p:cNvPr>
          <p:cNvSpPr/>
          <p:nvPr/>
        </p:nvSpPr>
        <p:spPr>
          <a:xfrm>
            <a:off x="4803578" y="2602932"/>
            <a:ext cx="874436" cy="1306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69BDEDF-D554-4779-B7B0-31D0D2A2F238}"/>
              </a:ext>
            </a:extLst>
          </p:cNvPr>
          <p:cNvSpPr/>
          <p:nvPr/>
        </p:nvSpPr>
        <p:spPr>
          <a:xfrm>
            <a:off x="530897" y="4082064"/>
            <a:ext cx="874436" cy="1306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7A65F9F-0248-4996-A388-6835C6A34C34}"/>
              </a:ext>
            </a:extLst>
          </p:cNvPr>
          <p:cNvSpPr/>
          <p:nvPr/>
        </p:nvSpPr>
        <p:spPr>
          <a:xfrm>
            <a:off x="6278605" y="4082064"/>
            <a:ext cx="874436" cy="1306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310C93DE-112A-4642-8781-D3B00672CFBC}"/>
              </a:ext>
            </a:extLst>
          </p:cNvPr>
          <p:cNvSpPr/>
          <p:nvPr/>
        </p:nvSpPr>
        <p:spPr>
          <a:xfrm>
            <a:off x="880383" y="3040380"/>
            <a:ext cx="813816" cy="86868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95944345-5101-423C-836A-4901A7E91465}"/>
              </a:ext>
            </a:extLst>
          </p:cNvPr>
          <p:cNvSpPr/>
          <p:nvPr/>
        </p:nvSpPr>
        <p:spPr>
          <a:xfrm rot="5400000">
            <a:off x="6126777" y="2994660"/>
            <a:ext cx="813816" cy="86868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918769-5754-498C-BED6-C8B557E08E52}"/>
              </a:ext>
            </a:extLst>
          </p:cNvPr>
          <p:cNvSpPr txBox="1"/>
          <p:nvPr/>
        </p:nvSpPr>
        <p:spPr>
          <a:xfrm>
            <a:off x="245824" y="2237963"/>
            <a:ext cx="136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Eingang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1AE7F1E-0705-493C-B67B-3677D554D954}"/>
              </a:ext>
            </a:extLst>
          </p:cNvPr>
          <p:cNvSpPr txBox="1"/>
          <p:nvPr/>
        </p:nvSpPr>
        <p:spPr>
          <a:xfrm>
            <a:off x="5856468" y="2152279"/>
            <a:ext cx="147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Ausgang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52E32C-94CE-426A-B976-6099B5F5C049}"/>
              </a:ext>
            </a:extLst>
          </p:cNvPr>
          <p:cNvSpPr/>
          <p:nvPr/>
        </p:nvSpPr>
        <p:spPr>
          <a:xfrm>
            <a:off x="8024471" y="3743063"/>
            <a:ext cx="1885944" cy="339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958B89BD-F0CA-4A5A-9317-D145CB5CB1B7}"/>
              </a:ext>
            </a:extLst>
          </p:cNvPr>
          <p:cNvSpPr/>
          <p:nvPr/>
        </p:nvSpPr>
        <p:spPr>
          <a:xfrm rot="645489">
            <a:off x="5027975" y="3493508"/>
            <a:ext cx="2568378" cy="2503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612D571-1578-4830-8F70-2CD8457656DB}"/>
              </a:ext>
            </a:extLst>
          </p:cNvPr>
          <p:cNvSpPr/>
          <p:nvPr/>
        </p:nvSpPr>
        <p:spPr>
          <a:xfrm>
            <a:off x="2785986" y="3045730"/>
            <a:ext cx="2156460" cy="6341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Windows API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C7B2F9D-6EE3-4E6F-BE7F-B516CBC159DE}"/>
              </a:ext>
            </a:extLst>
          </p:cNvPr>
          <p:cNvSpPr/>
          <p:nvPr/>
        </p:nvSpPr>
        <p:spPr>
          <a:xfrm>
            <a:off x="8024471" y="4082064"/>
            <a:ext cx="1966230" cy="954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3" name="Pfeil: nach links 22">
            <a:extLst>
              <a:ext uri="{FF2B5EF4-FFF2-40B4-BE49-F238E27FC236}">
                <a16:creationId xmlns:a16="http://schemas.microsoft.com/office/drawing/2014/main" id="{AD1657D3-FDAE-4F4A-A9EB-EE4B03028490}"/>
              </a:ext>
            </a:extLst>
          </p:cNvPr>
          <p:cNvSpPr/>
          <p:nvPr/>
        </p:nvSpPr>
        <p:spPr>
          <a:xfrm>
            <a:off x="5066104" y="4416405"/>
            <a:ext cx="2501018" cy="2503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410C2B-AB5E-4325-BF85-85562F4F093D}"/>
              </a:ext>
            </a:extLst>
          </p:cNvPr>
          <p:cNvSpPr/>
          <p:nvPr/>
        </p:nvSpPr>
        <p:spPr>
          <a:xfrm>
            <a:off x="2441428" y="4224512"/>
            <a:ext cx="2501018" cy="6341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</a:rPr>
              <a:t>Worker</a:t>
            </a:r>
            <a:r>
              <a:rPr lang="de-DE" sz="2800" dirty="0">
                <a:solidFill>
                  <a:schemeClr val="tx1"/>
                </a:solidFill>
              </a:rPr>
              <a:t> Threads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90C00-D852-4D03-A592-D774D5F1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/>
      <p:bldP spid="18" grpId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5A4E50-767E-4973-9E3D-9696BCCF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47976D-329A-4FC1-AFDB-206DC65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Einrichtung einer Filterregel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5C7386C-66ED-47F2-B59E-6431059B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22" y="782424"/>
            <a:ext cx="6742829" cy="5051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6EA98D3-A784-47BC-A804-12457F27A115}"/>
              </a:ext>
            </a:extLst>
          </p:cNvPr>
          <p:cNvSpPr/>
          <p:nvPr/>
        </p:nvSpPr>
        <p:spPr>
          <a:xfrm>
            <a:off x="3611880" y="2065020"/>
            <a:ext cx="1501140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104EFE-02B6-457B-832D-E4B11456CC55}"/>
              </a:ext>
            </a:extLst>
          </p:cNvPr>
          <p:cNvSpPr/>
          <p:nvPr/>
        </p:nvSpPr>
        <p:spPr>
          <a:xfrm>
            <a:off x="3679370" y="3324639"/>
            <a:ext cx="3399609" cy="85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1C54B30B-4E16-4041-9CFF-E7DBFE9BE739}"/>
              </a:ext>
            </a:extLst>
          </p:cNvPr>
          <p:cNvSpPr/>
          <p:nvPr/>
        </p:nvSpPr>
        <p:spPr>
          <a:xfrm rot="20775550">
            <a:off x="3528314" y="2455755"/>
            <a:ext cx="665001" cy="1709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45C94F00-4C54-42AF-BAEE-C54268E10C68}"/>
              </a:ext>
            </a:extLst>
          </p:cNvPr>
          <p:cNvSpPr/>
          <p:nvPr/>
        </p:nvSpPr>
        <p:spPr>
          <a:xfrm rot="8728863">
            <a:off x="7193535" y="3326907"/>
            <a:ext cx="87630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D0ADFF-1220-4F5C-9A4C-465AE1BE0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8" y="1447900"/>
            <a:ext cx="6071175" cy="15753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D8CBEB-215C-42E0-8A26-782076EFC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3" y="2355710"/>
            <a:ext cx="3044276" cy="5535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7ED2E9D-FE45-4B9F-AC44-03218AAB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30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4D7C4CA-191F-442B-93D2-BF82A0AD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15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C87EB4-2C89-4927-800F-B89B63E0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Einstellungen E-Mail-Server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A456-D376-47E9-AC44-8E0B703A8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0" y="782425"/>
            <a:ext cx="9836459" cy="50659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51520-CC49-4233-AC6B-D215A6F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2E34597-0B25-4463-9CCD-29626902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16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637DCE-9AA6-42D8-BF3E-BCC0E2B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Anzeige des Event Viewer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576D21-2B66-4266-952E-FE45599F0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38" y="782425"/>
            <a:ext cx="5009124" cy="5050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4FBB443-6576-4FA0-8EDB-AECACE9B0C19}"/>
              </a:ext>
            </a:extLst>
          </p:cNvPr>
          <p:cNvSpPr/>
          <p:nvPr/>
        </p:nvSpPr>
        <p:spPr>
          <a:xfrm>
            <a:off x="8903270" y="2072001"/>
            <a:ext cx="2324100" cy="390525"/>
          </a:xfrm>
          <a:prstGeom prst="rect">
            <a:avLst/>
          </a:prstGeom>
          <a:solidFill>
            <a:srgbClr val="F2F2F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Service started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82FBA6-7BDD-45BD-88AC-24A863B6942B}"/>
              </a:ext>
            </a:extLst>
          </p:cNvPr>
          <p:cNvSpPr/>
          <p:nvPr/>
        </p:nvSpPr>
        <p:spPr>
          <a:xfrm>
            <a:off x="5908191" y="5055869"/>
            <a:ext cx="1055370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B45A7D10-236B-4B24-9EEA-1C5CB94318AF}"/>
              </a:ext>
            </a:extLst>
          </p:cNvPr>
          <p:cNvSpPr/>
          <p:nvPr/>
        </p:nvSpPr>
        <p:spPr>
          <a:xfrm rot="8441446">
            <a:off x="6611505" y="3640006"/>
            <a:ext cx="3805868" cy="24785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4F473-C849-4597-A661-442F112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0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CE5897-1B36-4494-80AB-48DED96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17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D9A7E6-D882-49BF-8823-E0C0263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Resultate im Konfigurationstool</a:t>
            </a:r>
          </a:p>
        </p:txBody>
      </p:sp>
      <p:pic>
        <p:nvPicPr>
          <p:cNvPr id="4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6EF689-5F28-4698-B39C-3131DE6C1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19" y="782425"/>
            <a:ext cx="7969961" cy="499955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07A221-6ECE-4806-BE0A-A7FE597E853D}"/>
              </a:ext>
            </a:extLst>
          </p:cNvPr>
          <p:cNvSpPr/>
          <p:nvPr/>
        </p:nvSpPr>
        <p:spPr>
          <a:xfrm>
            <a:off x="3000652" y="2676653"/>
            <a:ext cx="3187084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69C035-1420-43FE-A990-12EDE13927B5}"/>
              </a:ext>
            </a:extLst>
          </p:cNvPr>
          <p:cNvSpPr/>
          <p:nvPr/>
        </p:nvSpPr>
        <p:spPr>
          <a:xfrm>
            <a:off x="2111019" y="2676653"/>
            <a:ext cx="490138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BEA25E5-017C-405D-BA1D-4D75C8725A43}"/>
              </a:ext>
            </a:extLst>
          </p:cNvPr>
          <p:cNvSpPr/>
          <p:nvPr/>
        </p:nvSpPr>
        <p:spPr>
          <a:xfrm>
            <a:off x="8256233" y="2676653"/>
            <a:ext cx="479394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95511-4700-4CBB-8199-75C4A0CA89BD}"/>
              </a:ext>
            </a:extLst>
          </p:cNvPr>
          <p:cNvSpPr/>
          <p:nvPr/>
        </p:nvSpPr>
        <p:spPr>
          <a:xfrm>
            <a:off x="9037466" y="2676653"/>
            <a:ext cx="390619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03948B0D-E66B-42C8-B09C-A9290FD8E39B}"/>
              </a:ext>
            </a:extLst>
          </p:cNvPr>
          <p:cNvSpPr/>
          <p:nvPr/>
        </p:nvSpPr>
        <p:spPr>
          <a:xfrm rot="18944220">
            <a:off x="1725825" y="3196745"/>
            <a:ext cx="665001" cy="1709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CCB84-FCA2-4C29-B54F-82FD0EC9263D}"/>
              </a:ext>
            </a:extLst>
          </p:cNvPr>
          <p:cNvSpPr/>
          <p:nvPr/>
        </p:nvSpPr>
        <p:spPr>
          <a:xfrm>
            <a:off x="366768" y="3592276"/>
            <a:ext cx="2787589" cy="9920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Prozess ID: 3356</a:t>
            </a:r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42A524D7-0C68-4B0E-ADD4-F336C4805409}"/>
              </a:ext>
            </a:extLst>
          </p:cNvPr>
          <p:cNvSpPr/>
          <p:nvPr/>
        </p:nvSpPr>
        <p:spPr>
          <a:xfrm rot="1987974">
            <a:off x="3673941" y="2221994"/>
            <a:ext cx="943385" cy="1959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F503B9-4855-4CCB-96DE-C7DF2469228F}"/>
              </a:ext>
            </a:extLst>
          </p:cNvPr>
          <p:cNvSpPr/>
          <p:nvPr/>
        </p:nvSpPr>
        <p:spPr>
          <a:xfrm>
            <a:off x="1284804" y="1001090"/>
            <a:ext cx="4824538" cy="979019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Prozess Name: chrome.exe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7ED6F4A-2071-4419-936D-AB5BFA6053EF}"/>
              </a:ext>
            </a:extLst>
          </p:cNvPr>
          <p:cNvSpPr/>
          <p:nvPr/>
        </p:nvSpPr>
        <p:spPr>
          <a:xfrm>
            <a:off x="7838980" y="3558063"/>
            <a:ext cx="2787589" cy="9920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Local Port: 49702</a:t>
            </a: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5B6D601C-18ED-45F7-BA2B-636FD324D102}"/>
              </a:ext>
            </a:extLst>
          </p:cNvPr>
          <p:cNvSpPr/>
          <p:nvPr/>
        </p:nvSpPr>
        <p:spPr>
          <a:xfrm rot="13159524">
            <a:off x="8474793" y="3166334"/>
            <a:ext cx="665001" cy="1709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60525-7E31-40E3-A61B-0F0AF7823BEF}"/>
              </a:ext>
            </a:extLst>
          </p:cNvPr>
          <p:cNvSpPr/>
          <p:nvPr/>
        </p:nvSpPr>
        <p:spPr>
          <a:xfrm>
            <a:off x="8687185" y="1131331"/>
            <a:ext cx="2787589" cy="992016"/>
          </a:xfrm>
          <a:prstGeom prst="rect">
            <a:avLst/>
          </a:prstGeom>
          <a:solidFill>
            <a:srgbClr val="F0F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Remote Port: 443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E2DF9FB9-D650-4FF4-B997-EEDFF3EAC287}"/>
              </a:ext>
            </a:extLst>
          </p:cNvPr>
          <p:cNvSpPr/>
          <p:nvPr/>
        </p:nvSpPr>
        <p:spPr>
          <a:xfrm rot="8388950">
            <a:off x="9411791" y="2341152"/>
            <a:ext cx="665001" cy="1709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8B321FD2-8B7C-4FF0-BACF-A3B89374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9DEAA82-1A87-4AB8-8EAD-478FF059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18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906E9-6DDB-4936-AD5B-24065E97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E-Mail-Benachrichtigung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FFF291-D0F9-4E0F-B298-AAF19FB57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41" y="782425"/>
            <a:ext cx="9028118" cy="505144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5AB34-597E-4982-A460-4207A21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129F5-2890-4A2E-9B76-0EA826F8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400454-5FE0-4D71-8F18-E1F1ED9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Gegenüberstellung der Projektzeiten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3B6BB30-FD0D-489A-A815-CE1E5F74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29011"/>
              </p:ext>
            </p:extLst>
          </p:nvPr>
        </p:nvGraphicFramePr>
        <p:xfrm>
          <a:off x="683580" y="1287837"/>
          <a:ext cx="10670220" cy="362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445">
                  <a:extLst>
                    <a:ext uri="{9D8B030D-6E8A-4147-A177-3AD203B41FA5}">
                      <a16:colId xmlns:a16="http://schemas.microsoft.com/office/drawing/2014/main" val="2776430585"/>
                    </a:ext>
                  </a:extLst>
                </a:gridCol>
                <a:gridCol w="2609665">
                  <a:extLst>
                    <a:ext uri="{9D8B030D-6E8A-4147-A177-3AD203B41FA5}">
                      <a16:colId xmlns:a16="http://schemas.microsoft.com/office/drawing/2014/main" val="3907775320"/>
                    </a:ext>
                  </a:extLst>
                </a:gridCol>
                <a:gridCol w="2667555">
                  <a:extLst>
                    <a:ext uri="{9D8B030D-6E8A-4147-A177-3AD203B41FA5}">
                      <a16:colId xmlns:a16="http://schemas.microsoft.com/office/drawing/2014/main" val="4117832821"/>
                    </a:ext>
                  </a:extLst>
                </a:gridCol>
                <a:gridCol w="2667555">
                  <a:extLst>
                    <a:ext uri="{9D8B030D-6E8A-4147-A177-3AD203B41FA5}">
                      <a16:colId xmlns:a16="http://schemas.microsoft.com/office/drawing/2014/main" val="189019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In Stunden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Geplante Zeit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Benötigte Zeit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Differenz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7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Analyse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4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Planung/Entwurf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+2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9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+6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Dokumentation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Summe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05038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57B774-327D-43FC-83E7-45AE7773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C48A77-1FA4-4E3A-8D57-02C6F8D6CD3E}"/>
              </a:ext>
            </a:extLst>
          </p:cNvPr>
          <p:cNvSpPr/>
          <p:nvPr/>
        </p:nvSpPr>
        <p:spPr>
          <a:xfrm>
            <a:off x="7636820" y="4914957"/>
            <a:ext cx="371698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800" b="1" dirty="0">
                <a:solidFill>
                  <a:prstClr val="white"/>
                </a:solidFill>
              </a:rPr>
              <a:t>Zeitangaben in Stunden</a:t>
            </a:r>
          </a:p>
        </p:txBody>
      </p:sp>
    </p:spTree>
    <p:extLst>
      <p:ext uri="{BB962C8B-B14F-4D97-AF65-F5344CB8AC3E}">
        <p14:creationId xmlns:p14="http://schemas.microsoft.com/office/powerpoint/2010/main" val="15719488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0DEEF0A-0939-4D6B-8977-F3362A85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Vorstellung des Unternehmens</a:t>
            </a:r>
          </a:p>
          <a:p>
            <a:r>
              <a:rPr lang="de-DE" dirty="0"/>
              <a:t>Projektmotivation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36BD1F-E0F5-4689-8315-681E9BB7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0CE439B-D244-4D2A-98E2-B489A524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48E8D5B8-98CD-455D-97E2-4880E95D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28" y="1690688"/>
            <a:ext cx="4374219" cy="2916146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9F50F-A797-4F9C-A611-28FDD07C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009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45DEBE6-A5A1-4A15-A08C-F31A75E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20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16A201-32F5-4FBA-8E55-F81F72AB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steht noch aus?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C9D957DD-1309-4EF8-A7E8-EF99D07D0C4D}"/>
              </a:ext>
            </a:extLst>
          </p:cNvPr>
          <p:cNvSpPr txBox="1">
            <a:spLocks/>
          </p:cNvSpPr>
          <p:nvPr/>
        </p:nvSpPr>
        <p:spPr>
          <a:xfrm>
            <a:off x="838200" y="1211207"/>
            <a:ext cx="10515600" cy="3591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Filteroption UDP erweitern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Abfrage Datenmenge implementieren</a:t>
            </a:r>
          </a:p>
          <a:p>
            <a:endParaRPr lang="de-DE" dirty="0"/>
          </a:p>
          <a:p>
            <a:r>
              <a:rPr lang="de-DE"/>
              <a:t>Abnahmetest </a:t>
            </a:r>
            <a:r>
              <a:rPr lang="de-DE" dirty="0"/>
              <a:t>durchführen</a:t>
            </a:r>
          </a:p>
          <a:p>
            <a:endParaRPr lang="de-DE" dirty="0"/>
          </a:p>
          <a:p>
            <a:r>
              <a:rPr lang="de-DE" dirty="0"/>
              <a:t>Datenschutzbeauftragten kontaktieren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3BC818-C6C5-49A7-B8B0-9969A8FD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8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E7FAC21-71C3-456D-9E96-C84214E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21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0D7018-49FE-4453-A02E-E3C52C8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wurde umgesetzt?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B2D88-FB8B-4D8A-93EA-7772E99BF26A}"/>
              </a:ext>
            </a:extLst>
          </p:cNvPr>
          <p:cNvSpPr txBox="1">
            <a:spLocks/>
          </p:cNvSpPr>
          <p:nvPr/>
        </p:nvSpPr>
        <p:spPr>
          <a:xfrm>
            <a:off x="838200" y="1211207"/>
            <a:ext cx="10515600" cy="3591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Filterung ein- und ausgehender Datenübertragungen</a:t>
            </a:r>
          </a:p>
          <a:p>
            <a:endParaRPr lang="de-DE" dirty="0"/>
          </a:p>
          <a:p>
            <a:r>
              <a:rPr lang="de-DE" dirty="0"/>
              <a:t>Speicherung Datenbank  </a:t>
            </a:r>
          </a:p>
          <a:p>
            <a:endParaRPr lang="de-DE" dirty="0"/>
          </a:p>
          <a:p>
            <a:r>
              <a:rPr lang="de-DE" dirty="0"/>
              <a:t>Konfiguration mittels GUI</a:t>
            </a:r>
          </a:p>
          <a:p>
            <a:endParaRPr lang="de-DE" dirty="0"/>
          </a:p>
          <a:p>
            <a:r>
              <a:rPr lang="de-DE" dirty="0"/>
              <a:t>Benachrichtigungsversand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 descr="Ein Bild, das Pfeil enthält.&#10;&#10;Automatisch generierte Beschreibung">
            <a:extLst>
              <a:ext uri="{FF2B5EF4-FFF2-40B4-BE49-F238E27FC236}">
                <a16:creationId xmlns:a16="http://schemas.microsoft.com/office/drawing/2014/main" id="{8DF5808D-E249-4683-9927-B80080624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79" y="1034901"/>
            <a:ext cx="636233" cy="636233"/>
          </a:xfrm>
          <a:prstGeom prst="rect">
            <a:avLst/>
          </a:prstGeom>
        </p:spPr>
      </p:pic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40EF7D5-ED28-4367-A991-24F911C05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13" y="2060083"/>
            <a:ext cx="636233" cy="636233"/>
          </a:xfrm>
          <a:prstGeom prst="rect">
            <a:avLst/>
          </a:prstGeom>
        </p:spPr>
      </p:pic>
      <p:pic>
        <p:nvPicPr>
          <p:cNvPr id="11" name="Grafik 10" descr="Ein Bild, das Pfeil enthält.&#10;&#10;Automatisch generierte Beschreibung">
            <a:extLst>
              <a:ext uri="{FF2B5EF4-FFF2-40B4-BE49-F238E27FC236}">
                <a16:creationId xmlns:a16="http://schemas.microsoft.com/office/drawing/2014/main" id="{BC177E59-5FBA-4E2F-81F7-456ACC38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77" y="3062500"/>
            <a:ext cx="636233" cy="636233"/>
          </a:xfrm>
          <a:prstGeom prst="rect">
            <a:avLst/>
          </a:prstGeom>
        </p:spPr>
      </p:pic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FCB8631A-3061-41C0-8F9C-9468E6BC2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78" y="4082529"/>
            <a:ext cx="636233" cy="63623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DB4634-A2D7-4C74-8239-BD5A338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4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BB571E-6AF5-4E38-8416-B7C3B199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Quellenangaben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D9323B0-7892-46C1-ADB7-0781C02E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59C69-798F-49FC-9B78-0B53EB06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8696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A1100A-73E7-4B95-8397-DC518C65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DDA300-93BB-4AB5-A682-335A685B44BB}"/>
              </a:ext>
            </a:extLst>
          </p:cNvPr>
          <p:cNvSpPr txBox="1"/>
          <p:nvPr/>
        </p:nvSpPr>
        <p:spPr>
          <a:xfrm>
            <a:off x="2792092" y="493834"/>
            <a:ext cx="80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Eigenaufnahme des Autors</a:t>
            </a:r>
          </a:p>
        </p:txBody>
      </p:sp>
      <p:pic>
        <p:nvPicPr>
          <p:cNvPr id="6" name="Grafik 5" descr="Ein Bild, das Natur, draußen, Wasser, Wasserfall enthält.&#10;&#10;Automatisch generierte Beschreibung">
            <a:extLst>
              <a:ext uri="{FF2B5EF4-FFF2-40B4-BE49-F238E27FC236}">
                <a16:creationId xmlns:a16="http://schemas.microsoft.com/office/drawing/2014/main" id="{70A94FE7-0CD9-40E3-9068-1ACA71C76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3" y="2699146"/>
            <a:ext cx="1135816" cy="170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4CD6DF-DB2E-4AFE-AF3B-586CE54E90D5}"/>
              </a:ext>
            </a:extLst>
          </p:cNvPr>
          <p:cNvSpPr txBox="1"/>
          <p:nvPr/>
        </p:nvSpPr>
        <p:spPr>
          <a:xfrm>
            <a:off x="2809976" y="2699146"/>
            <a:ext cx="798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https://commons.wikimedia.org/wiki/File:Wasserfall_bei_Chiggiogna,_Kanton_Tessin-8939.jpg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Lizenz: GNU-Lizenz für freie Dokumentation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457586-6D09-4C20-95FB-476E39B03A5A}"/>
              </a:ext>
            </a:extLst>
          </p:cNvPr>
          <p:cNvSpPr txBox="1"/>
          <p:nvPr/>
        </p:nvSpPr>
        <p:spPr>
          <a:xfrm>
            <a:off x="2809976" y="4979171"/>
            <a:ext cx="798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https://commons.wikimedia.org/wiki/File:Subversion-logo.svg</a:t>
            </a:r>
          </a:p>
          <a:p>
            <a:r>
              <a:rPr lang="de-DE" dirty="0">
                <a:solidFill>
                  <a:schemeClr val="bg1"/>
                </a:solidFill>
              </a:rPr>
              <a:t>Urheber: User </a:t>
            </a:r>
            <a:r>
              <a:rPr lang="de-DE" dirty="0" err="1">
                <a:solidFill>
                  <a:schemeClr val="bg1"/>
                </a:solidFill>
              </a:rPr>
              <a:t>RRZEicons</a:t>
            </a:r>
            <a:r>
              <a:rPr lang="de-DE" dirty="0">
                <a:solidFill>
                  <a:schemeClr val="bg1"/>
                </a:solidFill>
              </a:rPr>
              <a:t> (Wikipedia)</a:t>
            </a:r>
          </a:p>
          <a:p>
            <a:r>
              <a:rPr lang="de-DE" dirty="0">
                <a:solidFill>
                  <a:schemeClr val="bg1"/>
                </a:solidFill>
              </a:rPr>
              <a:t>Lizenz: </a:t>
            </a:r>
            <a:r>
              <a:rPr lang="de-DE" b="0" i="0" dirty="0">
                <a:solidFill>
                  <a:schemeClr val="bg1"/>
                </a:solidFill>
                <a:effectLst/>
                <a:latin typeface="Proxima Nova"/>
              </a:rPr>
              <a:t>Creative Commons Wikipedia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650BC2-0BA8-4B11-BEAC-687AD7195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9" y="4251098"/>
            <a:ext cx="1380524" cy="220147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EFFD90F-1A5C-463A-B92A-A8EE7D6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 descr="Ein Bild, das Gebäude, sitzend, groß, Computer enthält.&#10;&#10;Automatisch generierte Beschreibung">
            <a:extLst>
              <a:ext uri="{FF2B5EF4-FFF2-40B4-BE49-F238E27FC236}">
                <a16:creationId xmlns:a16="http://schemas.microsoft.com/office/drawing/2014/main" id="{DC31DE91-710D-434E-BE92-FEEBDA507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8849" y="705870"/>
            <a:ext cx="1703725" cy="10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9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E9C90E-D994-4836-AC3F-5C5F3FEF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24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1D8B9C-81B4-45B8-9B54-8C321B0FA674}"/>
              </a:ext>
            </a:extLst>
          </p:cNvPr>
          <p:cNvSpPr txBox="1"/>
          <p:nvPr/>
        </p:nvSpPr>
        <p:spPr>
          <a:xfrm>
            <a:off x="2840859" y="493834"/>
            <a:ext cx="80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3-D-Modell , enthalten in der Bibliothek von Microsoft </a:t>
            </a:r>
            <a:r>
              <a:rPr lang="de-DE" dirty="0" err="1">
                <a:solidFill>
                  <a:schemeClr val="bg1"/>
                </a:solidFill>
              </a:rPr>
              <a:t>Powerpoint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99B9DA-704F-41BE-A88E-21DD59487275}"/>
              </a:ext>
            </a:extLst>
          </p:cNvPr>
          <p:cNvSpPr txBox="1"/>
          <p:nvPr/>
        </p:nvSpPr>
        <p:spPr>
          <a:xfrm>
            <a:off x="2840859" y="1442993"/>
            <a:ext cx="803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https://unsplash.com/photos/zoCDWPuiRuA</a:t>
            </a:r>
          </a:p>
          <a:p>
            <a:r>
              <a:rPr lang="de-DE" dirty="0">
                <a:solidFill>
                  <a:schemeClr val="bg1"/>
                </a:solidFill>
              </a:rPr>
              <a:t>Urheber:</a:t>
            </a:r>
            <a:r>
              <a:rPr lang="de-DE" dirty="0">
                <a:solidFill>
                  <a:srgbClr val="111111"/>
                </a:solidFill>
              </a:rPr>
              <a:t> </a:t>
            </a:r>
            <a:r>
              <a:rPr lang="de-DE" b="0" i="0" dirty="0">
                <a:solidFill>
                  <a:schemeClr val="bg1"/>
                </a:solidFill>
                <a:effectLst/>
              </a:rPr>
              <a:t>Daria </a:t>
            </a:r>
            <a:r>
              <a:rPr lang="de-DE" b="0" i="0" dirty="0" err="1">
                <a:solidFill>
                  <a:schemeClr val="bg1"/>
                </a:solidFill>
                <a:effectLst/>
              </a:rPr>
              <a:t>Nepriakhina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Lizenz: Lizenzfrei </a:t>
            </a:r>
            <a:r>
              <a:rPr lang="de-DE" b="0" i="0" dirty="0">
                <a:solidFill>
                  <a:srgbClr val="111111"/>
                </a:solidFill>
                <a:effectLst/>
              </a:rPr>
              <a:t> 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2E6D18C2-C308-4B4D-9D94-66963A817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2" y="1442993"/>
            <a:ext cx="1852137" cy="1234758"/>
          </a:xfrm>
          <a:prstGeom prst="rect">
            <a:avLst/>
          </a:prstGeom>
        </p:spPr>
      </p:pic>
      <p:pic>
        <p:nvPicPr>
          <p:cNvPr id="10" name="Grafik 9" descr="Ein Bild, das Text, Computer enthält.&#10;&#10;Automatisch generierte Beschreibung">
            <a:extLst>
              <a:ext uri="{FF2B5EF4-FFF2-40B4-BE49-F238E27FC236}">
                <a16:creationId xmlns:a16="http://schemas.microsoft.com/office/drawing/2014/main" id="{14A4F110-0A01-487C-A571-25E08E28F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11" y="285802"/>
            <a:ext cx="689315" cy="86217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95B6A-584B-453F-A69C-BE02CE1F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A3FEFA1-17B0-48E5-9446-203C63352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55" y="2972765"/>
            <a:ext cx="1112924" cy="111292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62C4FF1-CDE9-4B7B-A1CD-83444600150F}"/>
              </a:ext>
            </a:extLst>
          </p:cNvPr>
          <p:cNvSpPr txBox="1"/>
          <p:nvPr/>
        </p:nvSpPr>
        <p:spPr>
          <a:xfrm>
            <a:off x="2833456" y="3044604"/>
            <a:ext cx="812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https://de.wikipedia.org/wiki/C-Sharp#/media/Datei:C_Sharp_wordmark.svg</a:t>
            </a:r>
          </a:p>
          <a:p>
            <a:r>
              <a:rPr lang="en-US" dirty="0" err="1">
                <a:solidFill>
                  <a:schemeClr val="bg1"/>
                </a:solidFill>
              </a:rPr>
              <a:t>Urheber</a:t>
            </a:r>
            <a:r>
              <a:rPr lang="en-US" dirty="0">
                <a:solidFill>
                  <a:schemeClr val="bg1"/>
                </a:solidFill>
              </a:rPr>
              <a:t>: Jason </a:t>
            </a:r>
            <a:r>
              <a:rPr lang="en-US" dirty="0" err="1">
                <a:solidFill>
                  <a:schemeClr val="bg1"/>
                </a:solidFill>
              </a:rPr>
              <a:t>Groce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Lizenz: gemeinfrei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rafik 12" descr="Ein Bild, das Pfeil enthält.&#10;&#10;Automatisch generierte Beschreibung">
            <a:extLst>
              <a:ext uri="{FF2B5EF4-FFF2-40B4-BE49-F238E27FC236}">
                <a16:creationId xmlns:a16="http://schemas.microsoft.com/office/drawing/2014/main" id="{53A35C23-C07B-425B-AAB6-1821C230B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9" y="4380703"/>
            <a:ext cx="636233" cy="6362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4A1F033-FE06-470B-A72E-CF25682B8872}"/>
              </a:ext>
            </a:extLst>
          </p:cNvPr>
          <p:cNvSpPr txBox="1"/>
          <p:nvPr/>
        </p:nvSpPr>
        <p:spPr>
          <a:xfrm>
            <a:off x="2833456" y="4291099"/>
            <a:ext cx="812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https://pixabay.com/de/illustrations/qualit%C3%A4t-haken-h%C3%A4kchen-abgehakt-ja-500950/</a:t>
            </a:r>
          </a:p>
          <a:p>
            <a:r>
              <a:rPr lang="de-DE" dirty="0">
                <a:solidFill>
                  <a:schemeClr val="bg1"/>
                </a:solidFill>
              </a:rPr>
              <a:t>Urheber:</a:t>
            </a:r>
            <a:r>
              <a:rPr lang="de-DE" dirty="0">
                <a:solidFill>
                  <a:srgbClr val="111111"/>
                </a:solidFill>
              </a:rPr>
              <a:t> </a:t>
            </a:r>
            <a:r>
              <a:rPr lang="de-DE" b="0" i="0" dirty="0">
                <a:solidFill>
                  <a:schemeClr val="bg1"/>
                </a:solidFill>
                <a:effectLst/>
              </a:rPr>
              <a:t>Gerd Altmann </a:t>
            </a:r>
            <a:r>
              <a:rPr lang="de-DE" b="0" i="0" dirty="0" err="1">
                <a:solidFill>
                  <a:schemeClr val="bg1"/>
                </a:solidFill>
                <a:effectLst/>
              </a:rPr>
              <a:t>Pixabay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Lizenz: </a:t>
            </a:r>
            <a:r>
              <a:rPr lang="de-DE" dirty="0" err="1">
                <a:solidFill>
                  <a:schemeClr val="bg1"/>
                </a:solidFill>
              </a:rPr>
              <a:t>Pixabay</a:t>
            </a:r>
            <a:r>
              <a:rPr lang="de-DE" dirty="0">
                <a:solidFill>
                  <a:schemeClr val="bg1"/>
                </a:solidFill>
              </a:rPr>
              <a:t> Licence, Zur freien kommerziellen Nutzung verfügbar</a:t>
            </a:r>
          </a:p>
        </p:txBody>
      </p:sp>
    </p:spTree>
    <p:extLst>
      <p:ext uri="{BB962C8B-B14F-4D97-AF65-F5344CB8AC3E}">
        <p14:creationId xmlns:p14="http://schemas.microsoft.com/office/powerpoint/2010/main" val="17937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0008EF-B31B-4A3D-9100-629617CF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3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9D72A1B-DC03-4732-B45B-352B6F9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ERP Plus GmbH</a:t>
            </a:r>
          </a:p>
        </p:txBody>
      </p:sp>
      <p:pic>
        <p:nvPicPr>
          <p:cNvPr id="7" name="Grafik 6" descr="Ein Bild, das Gebäude, sitzend, groß, Computer enthält.&#10;&#10;Automatisch generierte Beschreibung">
            <a:extLst>
              <a:ext uri="{FF2B5EF4-FFF2-40B4-BE49-F238E27FC236}">
                <a16:creationId xmlns:a16="http://schemas.microsoft.com/office/drawing/2014/main" id="{A42681E5-0E8E-4D60-9869-FE6AF4D5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59449" y="1543879"/>
            <a:ext cx="4997477" cy="2998487"/>
          </a:xfrm>
          <a:prstGeom prst="rect">
            <a:avLst/>
          </a:prstGeom>
        </p:spPr>
      </p:pic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3FF123F3-C3E0-4CA8-88A1-32A37466CAA8}"/>
              </a:ext>
            </a:extLst>
          </p:cNvPr>
          <p:cNvSpPr txBox="1">
            <a:spLocks/>
          </p:cNvSpPr>
          <p:nvPr/>
        </p:nvSpPr>
        <p:spPr>
          <a:xfrm>
            <a:off x="838200" y="1211207"/>
            <a:ext cx="10515600" cy="4202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Gegründet 1994</a:t>
            </a:r>
          </a:p>
          <a:p>
            <a:r>
              <a:rPr lang="de-DE" dirty="0"/>
              <a:t>Ansässig in Hannover am Kröpcke</a:t>
            </a:r>
          </a:p>
          <a:p>
            <a:r>
              <a:rPr lang="de-DE" dirty="0"/>
              <a:t>Unternehmensinhaber J…………</a:t>
            </a:r>
          </a:p>
          <a:p>
            <a:r>
              <a:rPr lang="de-DE" dirty="0"/>
              <a:t>8 Mitarbeiter</a:t>
            </a:r>
          </a:p>
          <a:p>
            <a:r>
              <a:rPr lang="de-DE" dirty="0"/>
              <a:t>Individual- und Anpassungsprogrammierung</a:t>
            </a:r>
          </a:p>
          <a:p>
            <a:r>
              <a:rPr lang="de-DE" dirty="0"/>
              <a:t>Warenwirtschaft, Kassensysteme,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  Anbindung von ERP-Systemen,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  App-Entwicklung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F67A54C-4175-49E9-8D4A-DB3ECB21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F4B230-5411-49C6-BA73-D1A460DDFC90}"/>
              </a:ext>
            </a:extLst>
          </p:cNvPr>
          <p:cNvSpPr/>
          <p:nvPr/>
        </p:nvSpPr>
        <p:spPr>
          <a:xfrm>
            <a:off x="4616388" y="2272683"/>
            <a:ext cx="1100831" cy="355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50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57C3D9-E2EE-445D-BFD6-AC6D89D6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A4A8E-3983-4B50-AED7-84AD0D95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Funktionsweise einer Spamtrap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D617A9-0BB7-4651-8CC5-55F94BC980AE}"/>
              </a:ext>
            </a:extLst>
          </p:cNvPr>
          <p:cNvSpPr/>
          <p:nvPr/>
        </p:nvSpPr>
        <p:spPr>
          <a:xfrm>
            <a:off x="3222170" y="1730108"/>
            <a:ext cx="1793966" cy="107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@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580A1EB1-9DA1-431F-AD81-09A00EBD7C1A}"/>
              </a:ext>
            </a:extLst>
          </p:cNvPr>
          <p:cNvSpPr/>
          <p:nvPr/>
        </p:nvSpPr>
        <p:spPr>
          <a:xfrm rot="10800000">
            <a:off x="3222171" y="1730108"/>
            <a:ext cx="1793965" cy="31179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FADB21A0-9A2F-4ACC-A5D6-CE368292E6EF}"/>
              </a:ext>
            </a:extLst>
          </p:cNvPr>
          <p:cNvSpPr/>
          <p:nvPr/>
        </p:nvSpPr>
        <p:spPr>
          <a:xfrm>
            <a:off x="5460272" y="1643688"/>
            <a:ext cx="2621281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2D3165-D803-43E4-BA2D-EDC3240EFE77}"/>
              </a:ext>
            </a:extLst>
          </p:cNvPr>
          <p:cNvSpPr/>
          <p:nvPr/>
        </p:nvSpPr>
        <p:spPr>
          <a:xfrm>
            <a:off x="8703096" y="3638032"/>
            <a:ext cx="1362270" cy="1325563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100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C10FC6-900C-48B8-A3B2-A6FD5EBA7256}"/>
              </a:ext>
            </a:extLst>
          </p:cNvPr>
          <p:cNvSpPr txBox="1"/>
          <p:nvPr/>
        </p:nvSpPr>
        <p:spPr>
          <a:xfrm>
            <a:off x="9054394" y="4116147"/>
            <a:ext cx="6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75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906166-D502-41DB-8A71-5B3635D9C17B}"/>
              </a:ext>
            </a:extLst>
          </p:cNvPr>
          <p:cNvSpPr txBox="1"/>
          <p:nvPr/>
        </p:nvSpPr>
        <p:spPr>
          <a:xfrm>
            <a:off x="8863894" y="4116147"/>
            <a:ext cx="1040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30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F341EE-A486-4A3E-8373-5390CF5D4E52}"/>
              </a:ext>
            </a:extLst>
          </p:cNvPr>
          <p:cNvSpPr/>
          <p:nvPr/>
        </p:nvSpPr>
        <p:spPr>
          <a:xfrm>
            <a:off x="3222170" y="3601937"/>
            <a:ext cx="1793966" cy="1482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89.160.20.3</a:t>
            </a:r>
          </a:p>
          <a:p>
            <a:pPr algn="ctr"/>
            <a:r>
              <a:rPr lang="de-DE" dirty="0"/>
              <a:t>145.80.0.3</a:t>
            </a:r>
          </a:p>
          <a:p>
            <a:pPr algn="ctr"/>
            <a:r>
              <a:rPr lang="de-DE" dirty="0"/>
              <a:t>…</a:t>
            </a: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5F03E394-2B4C-4C4E-9547-195EDEB41EFF}"/>
              </a:ext>
            </a:extLst>
          </p:cNvPr>
          <p:cNvSpPr/>
          <p:nvPr/>
        </p:nvSpPr>
        <p:spPr>
          <a:xfrm rot="20147334">
            <a:off x="5192723" y="3285885"/>
            <a:ext cx="3273234" cy="5293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87BF3D24-DA36-41DF-AD8C-8BF856CFBD6C}"/>
              </a:ext>
            </a:extLst>
          </p:cNvPr>
          <p:cNvSpPr/>
          <p:nvPr/>
        </p:nvSpPr>
        <p:spPr>
          <a:xfrm>
            <a:off x="5460271" y="2213439"/>
            <a:ext cx="2621281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Computer enthält.&#10;&#10;Automatisch generierte Beschreibung">
            <a:extLst>
              <a:ext uri="{FF2B5EF4-FFF2-40B4-BE49-F238E27FC236}">
                <a16:creationId xmlns:a16="http://schemas.microsoft.com/office/drawing/2014/main" id="{05DDA9B5-3ACB-4E1F-9609-A539212D8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96" y="1026923"/>
            <a:ext cx="1969179" cy="24629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4A948B-3049-4B96-A4E2-06B1F1191AAA}"/>
              </a:ext>
            </a:extLst>
          </p:cNvPr>
          <p:cNvSpPr txBox="1"/>
          <p:nvPr/>
        </p:nvSpPr>
        <p:spPr>
          <a:xfrm>
            <a:off x="1428204" y="1665776"/>
            <a:ext cx="1793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Spamtrap</a:t>
            </a:r>
            <a:r>
              <a:rPr lang="de-DE" sz="2800" dirty="0">
                <a:solidFill>
                  <a:schemeClr val="bg1"/>
                </a:solidFill>
              </a:rPr>
              <a:t> Adresse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62440B-C0CC-4F2E-8C06-9E6DBADF9D8C}"/>
              </a:ext>
            </a:extLst>
          </p:cNvPr>
          <p:cNvSpPr txBox="1"/>
          <p:nvPr/>
        </p:nvSpPr>
        <p:spPr>
          <a:xfrm>
            <a:off x="10482130" y="1605100"/>
            <a:ext cx="179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A51DFA-188C-459D-A8E9-66A50797F4AA}"/>
              </a:ext>
            </a:extLst>
          </p:cNvPr>
          <p:cNvSpPr txBox="1"/>
          <p:nvPr/>
        </p:nvSpPr>
        <p:spPr>
          <a:xfrm>
            <a:off x="8488910" y="5084228"/>
            <a:ext cx="179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Reputation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B73684-B9E2-44C4-AE81-D444DDDD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453FF2-CBFD-4AAE-9AA3-B5802BA2CFBD}"/>
              </a:ext>
            </a:extLst>
          </p:cNvPr>
          <p:cNvSpPr txBox="1"/>
          <p:nvPr/>
        </p:nvSpPr>
        <p:spPr>
          <a:xfrm>
            <a:off x="1390449" y="3489920"/>
            <a:ext cx="179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Blacklist</a:t>
            </a:r>
          </a:p>
        </p:txBody>
      </p:sp>
    </p:spTree>
    <p:extLst>
      <p:ext uri="{BB962C8B-B14F-4D97-AF65-F5344CB8AC3E}">
        <p14:creationId xmlns:p14="http://schemas.microsoft.com/office/powerpoint/2010/main" val="288286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build="allAtOnce"/>
      <p:bldP spid="11" grpId="1" build="allAtOnce"/>
      <p:bldP spid="12" grpId="0" build="allAtOnce"/>
      <p:bldP spid="13" grpId="0" animBg="1"/>
      <p:bldP spid="14" grpId="0" animBg="1"/>
      <p:bldP spid="15" grpId="0" animBg="1"/>
      <p:bldP spid="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0DF15D2-C35D-4AC3-BC4C-E8EB685C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66ED85-3163-4D33-9DC3-4F26892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Folge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4954B74-873E-4A52-ABDF-720CEDA3CF5D}"/>
              </a:ext>
            </a:extLst>
          </p:cNvPr>
          <p:cNvSpPr txBox="1">
            <a:spLocks/>
          </p:cNvSpPr>
          <p:nvPr/>
        </p:nvSpPr>
        <p:spPr>
          <a:xfrm>
            <a:off x="3140964" y="782425"/>
            <a:ext cx="5910072" cy="1405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Geschäftsprozess empfindlich gestört!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040986C2-1C02-482B-90C4-CA26A0E2D60C}"/>
              </a:ext>
            </a:extLst>
          </p:cNvPr>
          <p:cNvSpPr/>
          <p:nvPr/>
        </p:nvSpPr>
        <p:spPr>
          <a:xfrm rot="10800000">
            <a:off x="3285240" y="2523213"/>
            <a:ext cx="597346" cy="5406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DBCD379-90AA-4F4C-8CEC-593AD57AB651}"/>
              </a:ext>
            </a:extLst>
          </p:cNvPr>
          <p:cNvSpPr txBox="1">
            <a:spLocks/>
          </p:cNvSpPr>
          <p:nvPr/>
        </p:nvSpPr>
        <p:spPr>
          <a:xfrm>
            <a:off x="4110975" y="2559750"/>
            <a:ext cx="3970050" cy="46753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Wirtschaftlicher Schaden!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EE1042A-21D5-493B-81D2-08F614F53264}"/>
              </a:ext>
            </a:extLst>
          </p:cNvPr>
          <p:cNvSpPr txBox="1">
            <a:spLocks/>
          </p:cNvSpPr>
          <p:nvPr/>
        </p:nvSpPr>
        <p:spPr>
          <a:xfrm>
            <a:off x="4110975" y="3830715"/>
            <a:ext cx="3970050" cy="46753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Ziel: Schaden abwenden</a:t>
            </a:r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17706329-510A-46CF-B620-1172E5DB723A}"/>
              </a:ext>
            </a:extLst>
          </p:cNvPr>
          <p:cNvSpPr/>
          <p:nvPr/>
        </p:nvSpPr>
        <p:spPr>
          <a:xfrm rot="10800000">
            <a:off x="8381429" y="3794178"/>
            <a:ext cx="597346" cy="54060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17BEAE-93E5-41B9-96DB-8CA70AA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9F332B-D9DB-42E1-9525-3ECABCBA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6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E6D2EA-4491-4D8A-95FE-E5B6AD59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Eckpunkte zu den Anforderungen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FC0CD-58B4-4444-85E6-B1BC2BA99A93}"/>
              </a:ext>
            </a:extLst>
          </p:cNvPr>
          <p:cNvSpPr/>
          <p:nvPr/>
        </p:nvSpPr>
        <p:spPr>
          <a:xfrm>
            <a:off x="1533525" y="914398"/>
            <a:ext cx="3829050" cy="18383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Überwachung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727331-312C-4D29-8663-D26ACD75757E}"/>
              </a:ext>
            </a:extLst>
          </p:cNvPr>
          <p:cNvSpPr/>
          <p:nvPr/>
        </p:nvSpPr>
        <p:spPr>
          <a:xfrm>
            <a:off x="6829425" y="914398"/>
            <a:ext cx="3829050" cy="18383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Filterung</a:t>
            </a:r>
          </a:p>
          <a:p>
            <a:pPr algn="ctr"/>
            <a:r>
              <a:rPr lang="de-DE" sz="2800" dirty="0"/>
              <a:t>(IP, Port, Protokoll)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2196EC-182F-4AB6-B275-B3704440FA24}"/>
              </a:ext>
            </a:extLst>
          </p:cNvPr>
          <p:cNvSpPr/>
          <p:nvPr/>
        </p:nvSpPr>
        <p:spPr>
          <a:xfrm>
            <a:off x="1533525" y="3429000"/>
            <a:ext cx="3829050" cy="1838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Speicherung</a:t>
            </a:r>
          </a:p>
          <a:p>
            <a:pPr algn="ctr"/>
            <a:r>
              <a:rPr lang="de-DE" sz="2800" dirty="0"/>
              <a:t>(Regel, Datenmenge…)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05FA6-E46A-4197-938C-DF1636552457}"/>
              </a:ext>
            </a:extLst>
          </p:cNvPr>
          <p:cNvSpPr/>
          <p:nvPr/>
        </p:nvSpPr>
        <p:spPr>
          <a:xfrm>
            <a:off x="6829425" y="3428999"/>
            <a:ext cx="3829050" cy="18383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Benachrichtigung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7B5BC3-3917-46E5-9EC2-FE5D43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7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21719 0.15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19 0.15324 L -2.5E-6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-7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1.11111E-6 L -0.21719 0.15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19 0.15324 L 2.5E-6 -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76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2.22222E-6 L 0.21719 -0.2134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19 -0.21343 L -3.75E-6 -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106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2.22222E-6 L -0.21719 -0.213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19 -0.21343 L 3.75E-6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EC7F7F0-3C9B-4D29-BAA6-0B0A76D3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55FD8B-B8C2-455E-AC5A-0C31568E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Vorgehensmodell</a:t>
            </a:r>
          </a:p>
        </p:txBody>
      </p:sp>
      <p:pic>
        <p:nvPicPr>
          <p:cNvPr id="5" name="Grafik 4" descr="Ein Bild, das Natur, draußen, Wasser, Wasserfall enthält.&#10;&#10;Automatisch generierte Beschreibung">
            <a:extLst>
              <a:ext uri="{FF2B5EF4-FFF2-40B4-BE49-F238E27FC236}">
                <a16:creationId xmlns:a16="http://schemas.microsoft.com/office/drawing/2014/main" id="{2AE14898-7A55-4C90-8C47-359D538DC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96" y="936229"/>
            <a:ext cx="2856089" cy="4284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5B48AF-4667-42FE-926E-B7E9366AE638}"/>
              </a:ext>
            </a:extLst>
          </p:cNvPr>
          <p:cNvSpPr txBox="1"/>
          <p:nvPr/>
        </p:nvSpPr>
        <p:spPr>
          <a:xfrm>
            <a:off x="3393270" y="2474893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Klassisches Wasserfallmodell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F4F18F-4D29-41AE-A3F2-F53CCF0D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2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9E0539-DB13-4B61-81DC-B871E1E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8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6B3363-D7E5-43D4-9A63-8C4E5DCC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Ressourcenplanung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EDE8A0-EE12-4DD1-8FAF-6F1AB3BE09D0}"/>
              </a:ext>
            </a:extLst>
          </p:cNvPr>
          <p:cNvSpPr txBox="1"/>
          <p:nvPr/>
        </p:nvSpPr>
        <p:spPr>
          <a:xfrm>
            <a:off x="971386" y="782425"/>
            <a:ext cx="10187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Programmiersprache: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Versionsverwaltung: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Relationales Datenbankmanagementsystem: 	</a:t>
            </a:r>
          </a:p>
          <a:p>
            <a:r>
              <a:rPr lang="de-DE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5A4D35-735B-4C97-971E-0636724E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60" y="1220659"/>
            <a:ext cx="1930432" cy="30783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3CC2BC-E159-4652-A721-AB1ED37FC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14" y="887137"/>
            <a:ext cx="1112924" cy="1112924"/>
          </a:xfrm>
          <a:prstGeom prst="rect">
            <a:avLst/>
          </a:prstGeom>
        </p:spPr>
      </p:pic>
      <p:sp>
        <p:nvSpPr>
          <p:cNvPr id="7" name="Zylinder 6">
            <a:extLst>
              <a:ext uri="{FF2B5EF4-FFF2-40B4-BE49-F238E27FC236}">
                <a16:creationId xmlns:a16="http://schemas.microsoft.com/office/drawing/2014/main" id="{8C7E5621-2252-4312-8199-D89858323638}"/>
              </a:ext>
            </a:extLst>
          </p:cNvPr>
          <p:cNvSpPr/>
          <p:nvPr/>
        </p:nvSpPr>
        <p:spPr>
          <a:xfrm>
            <a:off x="7982760" y="3500021"/>
            <a:ext cx="1304508" cy="1944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MS SQL Server Express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438EB3-6E52-49C1-9F87-66FA70B49370}"/>
              </a:ext>
            </a:extLst>
          </p:cNvPr>
          <p:cNvSpPr txBox="1"/>
          <p:nvPr/>
        </p:nvSpPr>
        <p:spPr>
          <a:xfrm>
            <a:off x="971386" y="782425"/>
            <a:ext cx="101878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Klassendiagramme / Datenbankmodell:  Online-Tool draw.io 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Entwicklungsumgebung: Visual Studio CE 2019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Zweiter Rechner: Test mit Telnet Konsole 	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Erstellung Dokumentation: MS Office	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80165E4-2E0C-4A46-98C1-39C72ED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7" grpId="1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6AB4BD-0AD1-47AC-8B61-33C090D6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C52-BF66-409E-9C12-34DB1A0EB4F2}" type="slidenum">
              <a:rPr lang="de-DE" smtClean="0"/>
              <a:t>9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1C33DA-FF3C-41EE-BA38-337C0BB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Eckpunkte zur geplanten Anwendung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E501A623-4D76-4538-A83B-A670E5C69419}"/>
              </a:ext>
            </a:extLst>
          </p:cNvPr>
          <p:cNvSpPr/>
          <p:nvPr/>
        </p:nvSpPr>
        <p:spPr>
          <a:xfrm>
            <a:off x="5016781" y="2885670"/>
            <a:ext cx="1401016" cy="484632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9B35077D-7EC5-486E-B254-4214493A741A}"/>
              </a:ext>
            </a:extLst>
          </p:cNvPr>
          <p:cNvSpPr/>
          <p:nvPr/>
        </p:nvSpPr>
        <p:spPr>
          <a:xfrm rot="10800000">
            <a:off x="5016781" y="3510875"/>
            <a:ext cx="1401016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67BDCB-48F1-49AE-9EE5-A7621D28408F}"/>
              </a:ext>
            </a:extLst>
          </p:cNvPr>
          <p:cNvSpPr/>
          <p:nvPr/>
        </p:nvSpPr>
        <p:spPr>
          <a:xfrm>
            <a:off x="6600021" y="1256321"/>
            <a:ext cx="2886075" cy="114300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Windows Service</a:t>
            </a:r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D2BE87D3-AF7A-43B7-BA0C-4A298F1A7039}"/>
              </a:ext>
            </a:extLst>
          </p:cNvPr>
          <p:cNvSpPr/>
          <p:nvPr/>
        </p:nvSpPr>
        <p:spPr>
          <a:xfrm rot="10800000">
            <a:off x="5567405" y="1982515"/>
            <a:ext cx="850392" cy="731520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Computer enthält.&#10;&#10;Automatisch generierte Beschreibung">
            <a:extLst>
              <a:ext uri="{FF2B5EF4-FFF2-40B4-BE49-F238E27FC236}">
                <a16:creationId xmlns:a16="http://schemas.microsoft.com/office/drawing/2014/main" id="{CA899178-F995-4AAF-9AA4-BA51642F3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54" y="2279376"/>
            <a:ext cx="1969179" cy="2462997"/>
          </a:xfrm>
          <a:prstGeom prst="rect">
            <a:avLst/>
          </a:prstGeom>
        </p:spPr>
      </p:pic>
      <p:pic>
        <p:nvPicPr>
          <p:cNvPr id="14" name="Grafik 13" descr="Netzwerk Silhouette">
            <a:extLst>
              <a:ext uri="{FF2B5EF4-FFF2-40B4-BE49-F238E27FC236}">
                <a16:creationId xmlns:a16="http://schemas.microsoft.com/office/drawing/2014/main" id="{438BAA18-6571-4C9F-A7A1-BB778E7FD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271" y="3081107"/>
            <a:ext cx="914400" cy="914400"/>
          </a:xfrm>
          <a:prstGeom prst="rect">
            <a:avLst/>
          </a:prstGeom>
        </p:spPr>
      </p:pic>
      <p:pic>
        <p:nvPicPr>
          <p:cNvPr id="15" name="Grafik 14" descr="Netzwerk Silhouette">
            <a:extLst>
              <a:ext uri="{FF2B5EF4-FFF2-40B4-BE49-F238E27FC236}">
                <a16:creationId xmlns:a16="http://schemas.microsoft.com/office/drawing/2014/main" id="{8C0E9F11-8990-4B12-BFD8-E3DAD756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3583" y="3601550"/>
            <a:ext cx="914400" cy="914400"/>
          </a:xfrm>
          <a:prstGeom prst="rect">
            <a:avLst/>
          </a:prstGeom>
        </p:spPr>
      </p:pic>
      <p:pic>
        <p:nvPicPr>
          <p:cNvPr id="16" name="Grafik 15" descr="Netzwerk Silhouette">
            <a:extLst>
              <a:ext uri="{FF2B5EF4-FFF2-40B4-BE49-F238E27FC236}">
                <a16:creationId xmlns:a16="http://schemas.microsoft.com/office/drawing/2014/main" id="{D824103C-6C2B-4006-9E23-3A6D5B0EE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7769" y="3935455"/>
            <a:ext cx="914400" cy="914400"/>
          </a:xfrm>
          <a:prstGeom prst="rect">
            <a:avLst/>
          </a:prstGeom>
        </p:spPr>
      </p:pic>
      <p:pic>
        <p:nvPicPr>
          <p:cNvPr id="18" name="Grafik 17" descr="Computer Silhouette">
            <a:extLst>
              <a:ext uri="{FF2B5EF4-FFF2-40B4-BE49-F238E27FC236}">
                <a16:creationId xmlns:a16="http://schemas.microsoft.com/office/drawing/2014/main" id="{07BDA5DB-387B-44B4-ACCA-6E4A87A30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798" y="4264499"/>
            <a:ext cx="914400" cy="914400"/>
          </a:xfrm>
          <a:prstGeom prst="rect">
            <a:avLst/>
          </a:prstGeom>
        </p:spPr>
      </p:pic>
      <p:pic>
        <p:nvPicPr>
          <p:cNvPr id="19" name="Grafik 18" descr="Computer Silhouette">
            <a:extLst>
              <a:ext uri="{FF2B5EF4-FFF2-40B4-BE49-F238E27FC236}">
                <a16:creationId xmlns:a16="http://schemas.microsoft.com/office/drawing/2014/main" id="{815A1F03-6341-4EE1-A4D6-0DE38C7C4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7810" y="2668151"/>
            <a:ext cx="914400" cy="914400"/>
          </a:xfrm>
          <a:prstGeom prst="rect">
            <a:avLst/>
          </a:prstGeom>
        </p:spPr>
      </p:pic>
      <p:pic>
        <p:nvPicPr>
          <p:cNvPr id="20" name="Grafik 19" descr="Computer Silhouette">
            <a:extLst>
              <a:ext uri="{FF2B5EF4-FFF2-40B4-BE49-F238E27FC236}">
                <a16:creationId xmlns:a16="http://schemas.microsoft.com/office/drawing/2014/main" id="{FD07968E-F03F-4E1D-8437-6D1C9F672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7907" y="3034526"/>
            <a:ext cx="914400" cy="914400"/>
          </a:xfrm>
          <a:prstGeom prst="rect">
            <a:avLst/>
          </a:prstGeom>
        </p:spPr>
      </p:pic>
      <p:pic>
        <p:nvPicPr>
          <p:cNvPr id="21" name="Grafik 20" descr="Computer Silhouette">
            <a:extLst>
              <a:ext uri="{FF2B5EF4-FFF2-40B4-BE49-F238E27FC236}">
                <a16:creationId xmlns:a16="http://schemas.microsoft.com/office/drawing/2014/main" id="{31D51971-840E-4E2B-BAEF-9003A8024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0084" y="4225703"/>
            <a:ext cx="914400" cy="9144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3CE191B3-7B26-438F-99EF-13211A1D9F76}"/>
              </a:ext>
            </a:extLst>
          </p:cNvPr>
          <p:cNvSpPr/>
          <p:nvPr/>
        </p:nvSpPr>
        <p:spPr>
          <a:xfrm>
            <a:off x="1447978" y="1081052"/>
            <a:ext cx="2886075" cy="114300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GUI Config-Tool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41C81691-F2AB-44C7-A6FC-D0F1BD83ECD9}"/>
              </a:ext>
            </a:extLst>
          </p:cNvPr>
          <p:cNvSpPr/>
          <p:nvPr/>
        </p:nvSpPr>
        <p:spPr>
          <a:xfrm>
            <a:off x="4494757" y="1477283"/>
            <a:ext cx="1923040" cy="35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6107-EF38-407A-8E35-AFBC202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Sascha Sörries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170DA9-346C-478B-8216-8C13130A84FD}"/>
              </a:ext>
            </a:extLst>
          </p:cNvPr>
          <p:cNvSpPr txBox="1"/>
          <p:nvPr/>
        </p:nvSpPr>
        <p:spPr>
          <a:xfrm>
            <a:off x="1097050" y="3249264"/>
            <a:ext cx="179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FD6A1BE-67CB-474F-8326-9AFBF3448315}"/>
              </a:ext>
            </a:extLst>
          </p:cNvPr>
          <p:cNvSpPr txBox="1"/>
          <p:nvPr/>
        </p:nvSpPr>
        <p:spPr>
          <a:xfrm>
            <a:off x="9572547" y="2559589"/>
            <a:ext cx="179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38587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6341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5742 0.0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22" grpId="0" animBg="1"/>
      <p:bldP spid="23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Breitbild</PresentationFormat>
  <Paragraphs>286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Proxima Nova</vt:lpstr>
      <vt:lpstr>Office</vt:lpstr>
      <vt:lpstr>TCP/ IP Logging Service</vt:lpstr>
      <vt:lpstr>Agenda</vt:lpstr>
      <vt:lpstr>ERP Plus GmbH</vt:lpstr>
      <vt:lpstr>Funktionsweise einer Spamtrap</vt:lpstr>
      <vt:lpstr>Folge</vt:lpstr>
      <vt:lpstr>Eckpunkte zu den Anforderungen</vt:lpstr>
      <vt:lpstr>Vorgehensmodell</vt:lpstr>
      <vt:lpstr>Ressourcenplanung</vt:lpstr>
      <vt:lpstr>Eckpunkte zur geplanten Anwendung</vt:lpstr>
      <vt:lpstr>Ablauf Service</vt:lpstr>
      <vt:lpstr>Übersichtsausschnitt Datenbankmodell</vt:lpstr>
      <vt:lpstr>Hauptübersicht Konfigurationstool</vt:lpstr>
      <vt:lpstr>Ordnerstruktur Service</vt:lpstr>
      <vt:lpstr>Einrichtung einer Filterregel</vt:lpstr>
      <vt:lpstr>Einstellungen E-Mail-Server</vt:lpstr>
      <vt:lpstr>Anzeige des Event Viewer</vt:lpstr>
      <vt:lpstr>Resultate im Konfigurationstool</vt:lpstr>
      <vt:lpstr>E-Mail-Benachrichtigung</vt:lpstr>
      <vt:lpstr>Gegenüberstellung der Projektzeiten</vt:lpstr>
      <vt:lpstr>Was steht noch aus?</vt:lpstr>
      <vt:lpstr>Was wurde umgesetzt?</vt:lpstr>
      <vt:lpstr>Quellenangaben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Sörries</dc:creator>
  <cp:lastModifiedBy>Sascha Sörries</cp:lastModifiedBy>
  <cp:revision>89</cp:revision>
  <dcterms:created xsi:type="dcterms:W3CDTF">2020-12-10T08:54:58Z</dcterms:created>
  <dcterms:modified xsi:type="dcterms:W3CDTF">2021-04-14T12:24:39Z</dcterms:modified>
</cp:coreProperties>
</file>