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0" r:id="rId5"/>
    <p:sldId id="261" r:id="rId6"/>
    <p:sldId id="269" r:id="rId7"/>
    <p:sldId id="270" r:id="rId8"/>
    <p:sldId id="271" r:id="rId9"/>
    <p:sldId id="272" r:id="rId10"/>
    <p:sldId id="273" r:id="rId11"/>
    <p:sldId id="275" r:id="rId12"/>
    <p:sldId id="277" r:id="rId13"/>
    <p:sldId id="274" r:id="rId14"/>
    <p:sldId id="263" r:id="rId15"/>
    <p:sldId id="264" r:id="rId16"/>
    <p:sldId id="265" r:id="rId17"/>
    <p:sldId id="266" r:id="rId18"/>
    <p:sldId id="267" r:id="rId19"/>
    <p:sldId id="268" r:id="rId20"/>
    <p:sldId id="259"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C4DCE-27E9-4AA3-8AD5-4A01C3D36210}"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EFF6F-A9C3-4B0F-AA50-D02ACD492250}" type="slidenum">
              <a:rPr lang="en-US" smtClean="0"/>
              <a:t>‹#›</a:t>
            </a:fld>
            <a:endParaRPr lang="en-US"/>
          </a:p>
        </p:txBody>
      </p:sp>
    </p:spTree>
    <p:extLst>
      <p:ext uri="{BB962C8B-B14F-4D97-AF65-F5344CB8AC3E}">
        <p14:creationId xmlns:p14="http://schemas.microsoft.com/office/powerpoint/2010/main" val="366348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59/000504785" TargetMode="External"/><Relationship Id="rId2" Type="http://schemas.openxmlformats.org/officeDocument/2006/relationships/hyperlink" Target="https://doi.org/10.2196/14512" TargetMode="External"/><Relationship Id="rId1" Type="http://schemas.openxmlformats.org/officeDocument/2006/relationships/slideLayout" Target="../slideLayouts/slideLayout2.xml"/><Relationship Id="rId5" Type="http://schemas.openxmlformats.org/officeDocument/2006/relationships/hyperlink" Target="https://doi.org/10.2147/IJGM.S223882" TargetMode="External"/><Relationship Id="rId4" Type="http://schemas.openxmlformats.org/officeDocument/2006/relationships/hyperlink" Target="https://doi.org/10.1186/s12992-019-0537-z"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371/journal.pone.021235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083" y="588536"/>
            <a:ext cx="10572000" cy="2971051"/>
          </a:xfrm>
        </p:spPr>
        <p:txBody>
          <a:bodyPr/>
          <a:lstStyle/>
          <a:p>
            <a:pPr algn="ctr"/>
            <a:r>
              <a:rPr lang="en-US" dirty="0">
                <a:latin typeface="Baskerville Old Face" panose="02020602080505020303" pitchFamily="18" charset="0"/>
              </a:rPr>
              <a:t>“</a:t>
            </a:r>
            <a:r>
              <a:rPr lang="en-US" dirty="0">
                <a:solidFill>
                  <a:schemeClr val="accent6">
                    <a:lumMod val="75000"/>
                  </a:schemeClr>
                </a:solidFill>
                <a:latin typeface="Baskerville Old Face" panose="02020602080505020303" pitchFamily="18" charset="0"/>
              </a:rPr>
              <a:t>Athena</a:t>
            </a:r>
            <a:r>
              <a:rPr lang="en-US" dirty="0">
                <a:latin typeface="Baskerville Old Face" panose="02020602080505020303" pitchFamily="18" charset="0"/>
              </a:rPr>
              <a:t>”: A Beacon of AI-Enabled Healthcare Transformation- Resource Allocation and Policy Customization</a:t>
            </a:r>
            <a:endParaRPr lang="en-GB" dirty="0">
              <a:latin typeface="Baskerville Old Face" panose="02020602080505020303" pitchFamily="18" charset="0"/>
            </a:endParaRPr>
          </a:p>
        </p:txBody>
      </p:sp>
      <p:sp>
        <p:nvSpPr>
          <p:cNvPr id="3" name="Subtitle 2"/>
          <p:cNvSpPr>
            <a:spLocks noGrp="1"/>
          </p:cNvSpPr>
          <p:nvPr>
            <p:ph type="subTitle" idx="1"/>
          </p:nvPr>
        </p:nvSpPr>
        <p:spPr>
          <a:xfrm>
            <a:off x="810001" y="5280846"/>
            <a:ext cx="10572000" cy="1095569"/>
          </a:xfrm>
        </p:spPr>
        <p:txBody>
          <a:bodyPr>
            <a:normAutofit fontScale="92500" lnSpcReduction="20000"/>
          </a:bodyPr>
          <a:lstStyle/>
          <a:p>
            <a:pPr algn="ctr"/>
            <a:r>
              <a:rPr lang="en-US" sz="2000" dirty="0">
                <a:latin typeface="Baskerville Old Face" panose="02020602080505020303" pitchFamily="18" charset="0"/>
              </a:rPr>
              <a:t>Presented at the eHealth4everyone: AI4Healthcare Hackathon</a:t>
            </a:r>
          </a:p>
          <a:p>
            <a:pPr algn="ctr"/>
            <a:r>
              <a:rPr lang="en-US" sz="2000" dirty="0">
                <a:latin typeface="Baskerville Old Face" panose="02020602080505020303" pitchFamily="18" charset="0"/>
              </a:rPr>
              <a:t>Team B</a:t>
            </a:r>
          </a:p>
          <a:p>
            <a:pPr algn="ctr"/>
            <a:r>
              <a:rPr lang="en-US" sz="2000" dirty="0">
                <a:latin typeface="Baskerville Old Face" panose="02020602080505020303" pitchFamily="18" charset="0"/>
              </a:rPr>
              <a:t>September, 2023</a:t>
            </a:r>
          </a:p>
        </p:txBody>
      </p:sp>
    </p:spTree>
    <p:extLst>
      <p:ext uri="{BB962C8B-B14F-4D97-AF65-F5344CB8AC3E}">
        <p14:creationId xmlns:p14="http://schemas.microsoft.com/office/powerpoint/2010/main" val="4297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&amp; Description- </a:t>
            </a:r>
            <a:r>
              <a:rPr lang="en-US" dirty="0">
                <a:solidFill>
                  <a:schemeClr val="accent6">
                    <a:lumMod val="75000"/>
                  </a:schemeClr>
                </a:solidFill>
              </a:rPr>
              <a:t>“Athena”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297" y="2058696"/>
            <a:ext cx="5595082" cy="39393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22" y="2009989"/>
            <a:ext cx="5415730" cy="3988019"/>
          </a:xfrm>
          <a:prstGeom prst="rect">
            <a:avLst/>
          </a:prstGeom>
        </p:spPr>
      </p:pic>
      <p:sp>
        <p:nvSpPr>
          <p:cNvPr id="6" name="Slide Number Placeholder 5">
            <a:extLst>
              <a:ext uri="{FF2B5EF4-FFF2-40B4-BE49-F238E27FC236}">
                <a16:creationId xmlns:a16="http://schemas.microsoft.com/office/drawing/2014/main" id="{7840DCEF-819F-01EC-BE4C-7B1496561B2A}"/>
              </a:ext>
            </a:extLst>
          </p:cNvPr>
          <p:cNvSpPr>
            <a:spLocks noGrp="1"/>
          </p:cNvSpPr>
          <p:nvPr>
            <p:ph type="sldNum" sz="quarter" idx="12"/>
          </p:nvPr>
        </p:nvSpPr>
        <p:spPr>
          <a:xfrm>
            <a:off x="-531078" y="6252065"/>
            <a:ext cx="1062155" cy="490599"/>
          </a:xfrm>
        </p:spPr>
        <p:txBody>
          <a:bodyPr/>
          <a:lstStyle/>
          <a:p>
            <a:fld id="{D57F1E4F-1CFF-5643-939E-217C01CDF565}" type="slidenum">
              <a:rPr lang="en-US" smtClean="0">
                <a:solidFill>
                  <a:schemeClr val="tx1"/>
                </a:solidFill>
                <a:latin typeface="Algerian" panose="04020705040A02060702" pitchFamily="82" charset="0"/>
              </a:rPr>
              <a:pPr/>
              <a:t>10</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2667998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5FB7-53D8-B0BB-84DD-65F59B2FCDD4}"/>
              </a:ext>
            </a:extLst>
          </p:cNvPr>
          <p:cNvSpPr>
            <a:spLocks noGrp="1"/>
          </p:cNvSpPr>
          <p:nvPr>
            <p:ph type="title"/>
          </p:nvPr>
        </p:nvSpPr>
        <p:spPr>
          <a:xfrm>
            <a:off x="810000" y="513977"/>
            <a:ext cx="10571998" cy="970450"/>
          </a:xfrm>
        </p:spPr>
        <p:txBody>
          <a:bodyPr/>
          <a:lstStyle/>
          <a:p>
            <a:r>
              <a:rPr lang="en-US" dirty="0"/>
              <a:t>Methods &amp; Description- </a:t>
            </a:r>
            <a:r>
              <a:rPr lang="en-US" dirty="0">
                <a:solidFill>
                  <a:schemeClr val="accent6">
                    <a:lumMod val="75000"/>
                  </a:schemeClr>
                </a:solidFill>
              </a:rPr>
              <a:t>“Athena”</a:t>
            </a:r>
            <a:endParaRPr lang="en-US" dirty="0"/>
          </a:p>
        </p:txBody>
      </p:sp>
      <p:sp>
        <p:nvSpPr>
          <p:cNvPr id="3" name="Content Placeholder 2">
            <a:extLst>
              <a:ext uri="{FF2B5EF4-FFF2-40B4-BE49-F238E27FC236}">
                <a16:creationId xmlns:a16="http://schemas.microsoft.com/office/drawing/2014/main" id="{AA717F22-CA0A-BD43-FEB5-767D431245C2}"/>
              </a:ext>
            </a:extLst>
          </p:cNvPr>
          <p:cNvSpPr>
            <a:spLocks noGrp="1"/>
          </p:cNvSpPr>
          <p:nvPr>
            <p:ph idx="1"/>
          </p:nvPr>
        </p:nvSpPr>
        <p:spPr>
          <a:xfrm>
            <a:off x="818712" y="2222287"/>
            <a:ext cx="10563286" cy="3636511"/>
          </a:xfrm>
        </p:spPr>
        <p:txBody>
          <a:bodyPr>
            <a:normAutofit fontScale="77500" lnSpcReduction="20000"/>
          </a:bodyPr>
          <a:lstStyle/>
          <a:p>
            <a:r>
              <a:rPr lang="en-GB" dirty="0"/>
              <a:t>“</a:t>
            </a:r>
            <a:r>
              <a:rPr lang="en-US" dirty="0"/>
              <a:t>Athena: Summary</a:t>
            </a:r>
          </a:p>
          <a:p>
            <a:endParaRPr lang="en-US" dirty="0"/>
          </a:p>
          <a:p>
            <a:r>
              <a:rPr lang="en-US" dirty="0"/>
              <a:t>The healthcare system in Bayelsa, Nigeria, faces several challenges in providing quality care to its population. The data analysis reveals that the state has a fair health index, with varying performance across different healthcare indicators. Some areas of concern include:</a:t>
            </a:r>
          </a:p>
          <a:p>
            <a:endParaRPr lang="en-US" dirty="0"/>
          </a:p>
          <a:p>
            <a:r>
              <a:rPr lang="en-US" dirty="0"/>
              <a:t>Low percentage of health facilities offering essential newborn care services, such as early infant diagnosis test and maternal ARV prophylaxis.</a:t>
            </a:r>
          </a:p>
          <a:p>
            <a:r>
              <a:rPr lang="en-US" dirty="0"/>
              <a:t>Limited availability of critical medicines and supplies, including corticosteroids for pre-term deliveries, HIV testing kits, and ARV drugs for HIV positive patients.</a:t>
            </a:r>
          </a:p>
          <a:p>
            <a:r>
              <a:rPr lang="en-US" dirty="0"/>
              <a:t>Low proportion of health facilities providing comprehensive tuberculosis services, including diagnostic capabilities and trained laboratory staff.</a:t>
            </a:r>
          </a:p>
          <a:p>
            <a:r>
              <a:rPr lang="en-US" dirty="0"/>
              <a:t>Limited access to family planning methods, such as oral contraceptives, injectables, and male condoms.</a:t>
            </a:r>
          </a:p>
          <a:p>
            <a:r>
              <a:rPr lang="en-US" dirty="0"/>
              <a:t>Inadequate infrastructure and equipment, including lack of functional basic delivery equipment and oxytocin with valid expiry dates.</a:t>
            </a:r>
            <a:r>
              <a:rPr lang="en-GB" dirty="0"/>
              <a:t>”</a:t>
            </a:r>
            <a:endParaRPr lang="en-US" dirty="0"/>
          </a:p>
        </p:txBody>
      </p:sp>
      <p:sp>
        <p:nvSpPr>
          <p:cNvPr id="5" name="Slide Number Placeholder 4">
            <a:extLst>
              <a:ext uri="{FF2B5EF4-FFF2-40B4-BE49-F238E27FC236}">
                <a16:creationId xmlns:a16="http://schemas.microsoft.com/office/drawing/2014/main" id="{B488CD90-4D1F-434E-4519-F9C0458DDB12}"/>
              </a:ext>
            </a:extLst>
          </p:cNvPr>
          <p:cNvSpPr>
            <a:spLocks noGrp="1"/>
          </p:cNvSpPr>
          <p:nvPr>
            <p:ph type="sldNum" sz="quarter" idx="12"/>
          </p:nvPr>
        </p:nvSpPr>
        <p:spPr>
          <a:xfrm>
            <a:off x="-531078" y="6367401"/>
            <a:ext cx="1062155" cy="490599"/>
          </a:xfrm>
        </p:spPr>
        <p:txBody>
          <a:bodyPr/>
          <a:lstStyle/>
          <a:p>
            <a:fld id="{D57F1E4F-1CFF-5643-939E-217C01CDF565}" type="slidenum">
              <a:rPr lang="en-US" smtClean="0">
                <a:solidFill>
                  <a:schemeClr val="tx1"/>
                </a:solidFill>
                <a:latin typeface="Algerian" panose="04020705040A02060702" pitchFamily="82" charset="0"/>
              </a:rPr>
              <a:pPr/>
              <a:t>11</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3533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8955-AE35-57FB-C652-47319DFECE91}"/>
              </a:ext>
            </a:extLst>
          </p:cNvPr>
          <p:cNvSpPr>
            <a:spLocks noGrp="1"/>
          </p:cNvSpPr>
          <p:nvPr>
            <p:ph type="title"/>
          </p:nvPr>
        </p:nvSpPr>
        <p:spPr/>
        <p:txBody>
          <a:bodyPr/>
          <a:lstStyle/>
          <a:p>
            <a:r>
              <a:rPr lang="en-US" dirty="0"/>
              <a:t>Methods &amp; Description- </a:t>
            </a:r>
            <a:r>
              <a:rPr lang="en-US" dirty="0">
                <a:solidFill>
                  <a:schemeClr val="accent6">
                    <a:lumMod val="75000"/>
                  </a:schemeClr>
                </a:solidFill>
              </a:rPr>
              <a:t>“Athena”</a:t>
            </a:r>
            <a:endParaRPr lang="en-US" dirty="0"/>
          </a:p>
        </p:txBody>
      </p:sp>
      <p:sp>
        <p:nvSpPr>
          <p:cNvPr id="3" name="Content Placeholder 2">
            <a:extLst>
              <a:ext uri="{FF2B5EF4-FFF2-40B4-BE49-F238E27FC236}">
                <a16:creationId xmlns:a16="http://schemas.microsoft.com/office/drawing/2014/main" id="{A4A13DD9-3001-B39E-A27B-32965AADA9E4}"/>
              </a:ext>
            </a:extLst>
          </p:cNvPr>
          <p:cNvSpPr>
            <a:spLocks noGrp="1"/>
          </p:cNvSpPr>
          <p:nvPr>
            <p:ph idx="1"/>
          </p:nvPr>
        </p:nvSpPr>
        <p:spPr/>
        <p:txBody>
          <a:bodyPr>
            <a:normAutofit lnSpcReduction="10000"/>
          </a:bodyPr>
          <a:lstStyle/>
          <a:p>
            <a:r>
              <a:rPr lang="en-GB" sz="1200" dirty="0"/>
              <a:t>“</a:t>
            </a:r>
            <a:r>
              <a:rPr lang="en-US" sz="1200" dirty="0"/>
              <a:t>Athena: Recommendations</a:t>
            </a:r>
          </a:p>
          <a:p>
            <a:endParaRPr lang="en-US" sz="1200" dirty="0"/>
          </a:p>
          <a:p>
            <a:r>
              <a:rPr lang="en-US" sz="1200" dirty="0"/>
              <a:t>To address the gaps in healthcare service delivery in </a:t>
            </a:r>
            <a:r>
              <a:rPr lang="en-US" sz="1200" dirty="0" err="1"/>
              <a:t>Bayelsa</a:t>
            </a:r>
            <a:r>
              <a:rPr lang="en-US" sz="1200" dirty="0"/>
              <a:t>, the following recommendations are proposed:</a:t>
            </a:r>
          </a:p>
          <a:p>
            <a:endParaRPr lang="en-US" sz="1200" dirty="0"/>
          </a:p>
          <a:p>
            <a:r>
              <a:rPr lang="en-US" sz="1200" dirty="0"/>
              <a:t>1. Strengthen health systems management: Improve leadership and governance structures to enhance coordination and accountability among healthcare providers. Develop robust monitoring and evaluation frameworks to track progress towards healthcare goals.</a:t>
            </a:r>
          </a:p>
          <a:p>
            <a:r>
              <a:rPr lang="en-US" sz="1200" dirty="0"/>
              <a:t>2. Scale up training and capacity building: Provide regular training and capacity building programs for healthcare workers on essential newborn care, HIV testing, and TB diagnosis and treatment. Strengthen mentorship programs to support health workers in rural areas.</a:t>
            </a:r>
          </a:p>
          <a:p>
            <a:r>
              <a:rPr lang="en-US" sz="1200" dirty="0"/>
              <a:t>3. Improve medicine and supply chain management: Streamline procurement processes to ensure timely availability of essential medicines and supplies. Establish an efficient logistics management system to prevent </a:t>
            </a:r>
            <a:r>
              <a:rPr lang="en-US" sz="1200" dirty="0" err="1"/>
              <a:t>stockouts</a:t>
            </a:r>
            <a:r>
              <a:rPr lang="en-US" sz="1200" dirty="0"/>
              <a:t> and wastage.</a:t>
            </a:r>
          </a:p>
          <a:p>
            <a:r>
              <a:rPr lang="en-US" sz="1200" dirty="0"/>
              <a:t>4. Enhance family planning services: Increase awareness campaigns to promote uptake of various family planning methods. Ensure adequate supply of contraceptives and make them accessible to remote communities.</a:t>
            </a:r>
          </a:p>
          <a:p>
            <a:r>
              <a:rPr lang="en-US" sz="1200" dirty="0"/>
              <a:t>5. Upgrade infrastructure and equipment: Prioritize funding for facility renovation and equipping of primary health centers with basic delivery equipment, oxytocin, and other life-saving commodities. Install solar power systems to mitigate electricity challenges in rural areas.</a:t>
            </a:r>
          </a:p>
        </p:txBody>
      </p:sp>
      <p:sp>
        <p:nvSpPr>
          <p:cNvPr id="5" name="Slide Number Placeholder 4">
            <a:extLst>
              <a:ext uri="{FF2B5EF4-FFF2-40B4-BE49-F238E27FC236}">
                <a16:creationId xmlns:a16="http://schemas.microsoft.com/office/drawing/2014/main" id="{4C3828E7-BAE7-4560-C2B3-DB089AD326FC}"/>
              </a:ext>
            </a:extLst>
          </p:cNvPr>
          <p:cNvSpPr>
            <a:spLocks noGrp="1"/>
          </p:cNvSpPr>
          <p:nvPr>
            <p:ph type="sldNum" sz="quarter" idx="12"/>
          </p:nvPr>
        </p:nvSpPr>
        <p:spPr>
          <a:xfrm>
            <a:off x="-531078" y="6265512"/>
            <a:ext cx="1062155" cy="490599"/>
          </a:xfrm>
        </p:spPr>
        <p:txBody>
          <a:bodyPr/>
          <a:lstStyle/>
          <a:p>
            <a:fld id="{D57F1E4F-1CFF-5643-939E-217C01CDF565}" type="slidenum">
              <a:rPr lang="en-US" smtClean="0">
                <a:solidFill>
                  <a:schemeClr val="tx1"/>
                </a:solidFill>
                <a:latin typeface="Algerian" panose="04020705040A02060702" pitchFamily="82" charset="0"/>
              </a:rPr>
              <a:pPr/>
              <a:t>12</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3216577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&amp; Description- </a:t>
            </a:r>
            <a:r>
              <a:rPr lang="en-US" dirty="0">
                <a:solidFill>
                  <a:schemeClr val="accent6">
                    <a:lumMod val="75000"/>
                  </a:schemeClr>
                </a:solidFill>
              </a:rPr>
              <a:t>“Athena”</a:t>
            </a:r>
            <a:endParaRPr lang="en-GB" dirty="0"/>
          </a:p>
        </p:txBody>
      </p:sp>
      <p:sp>
        <p:nvSpPr>
          <p:cNvPr id="3" name="Content Placeholder 2"/>
          <p:cNvSpPr>
            <a:spLocks noGrp="1"/>
          </p:cNvSpPr>
          <p:nvPr>
            <p:ph idx="1"/>
          </p:nvPr>
        </p:nvSpPr>
        <p:spPr>
          <a:xfrm>
            <a:off x="594156" y="2160036"/>
            <a:ext cx="10554574" cy="3636511"/>
          </a:xfrm>
        </p:spPr>
        <p:txBody>
          <a:bodyPr>
            <a:noAutofit/>
          </a:bodyPr>
          <a:lstStyle/>
          <a:p>
            <a:endParaRPr lang="en-US" sz="1400" dirty="0"/>
          </a:p>
          <a:p>
            <a:r>
              <a:rPr lang="en-US" sz="1400" dirty="0"/>
              <a:t>6. Promote community engagement: Foster partnerships between healthcare providers, community leaders, and religious organizations to increase awareness about healthy behaviors and promote demand for healthcare services. Encourage community participation in healthcare decision-making processes.</a:t>
            </a:r>
          </a:p>
          <a:p>
            <a:r>
              <a:rPr lang="en-US" sz="1400" dirty="0"/>
              <a:t>7. Leverage technology: Adopt digital solutions, such as telemedicine and mobile health applications, to extend healthcare services to hard-to-reach populations. Utilize data analytics to monitor disease trends, track healthcare utilization patterns, and optimize resource allocation.</a:t>
            </a:r>
          </a:p>
          <a:p>
            <a:r>
              <a:rPr lang="en-US" sz="1400" dirty="0"/>
              <a:t>8. Collaborate with private sector stakeholders: Engage with local businesses and NGOs to explore opportunities for collaboration in healthcare service delivery, capacity building, and advocacy.</a:t>
            </a:r>
          </a:p>
          <a:p>
            <a:r>
              <a:rPr lang="en-US" sz="1400" dirty="0"/>
              <a:t>9. Advocate for increased funding: Lobby government officials and development partners to allocate more resources to healthcare, particularly for primary healthcare services and essential medicines.</a:t>
            </a:r>
          </a:p>
          <a:p>
            <a:r>
              <a:rPr lang="en-US" sz="1400" dirty="0"/>
              <a:t>10. Monitor and evaluate progress: Regularly assess progress towards healthcare goals using agreed-upon indicators. Use data to hold stakeholders accountable and adjust strategies accordingly.</a:t>
            </a:r>
          </a:p>
          <a:p>
            <a:r>
              <a:rPr lang="en-US" sz="1400" dirty="0"/>
              <a:t>By implementing these recommendations, Bayelsa can significantly improve its healthcare system, move closer to achieving the SDG3 targets, and ultimately ensure better health outcomes for its population.</a:t>
            </a:r>
            <a:endParaRPr lang="en-GB" sz="1400" dirty="0"/>
          </a:p>
        </p:txBody>
      </p:sp>
      <p:sp>
        <p:nvSpPr>
          <p:cNvPr id="5" name="Slide Number Placeholder 4">
            <a:extLst>
              <a:ext uri="{FF2B5EF4-FFF2-40B4-BE49-F238E27FC236}">
                <a16:creationId xmlns:a16="http://schemas.microsoft.com/office/drawing/2014/main" id="{A941AE8C-E847-CB33-9654-67E433AB7A5F}"/>
              </a:ext>
            </a:extLst>
          </p:cNvPr>
          <p:cNvSpPr>
            <a:spLocks noGrp="1"/>
          </p:cNvSpPr>
          <p:nvPr>
            <p:ph type="sldNum" sz="quarter" idx="12"/>
          </p:nvPr>
        </p:nvSpPr>
        <p:spPr>
          <a:xfrm>
            <a:off x="-467999" y="6293645"/>
            <a:ext cx="1062155" cy="490599"/>
          </a:xfrm>
        </p:spPr>
        <p:txBody>
          <a:bodyPr/>
          <a:lstStyle/>
          <a:p>
            <a:fld id="{D57F1E4F-1CFF-5643-939E-217C01CDF565}" type="slidenum">
              <a:rPr lang="en-US" smtClean="0">
                <a:solidFill>
                  <a:schemeClr val="tx1"/>
                </a:solidFill>
                <a:latin typeface="Algerian" panose="04020705040A02060702" pitchFamily="82" charset="0"/>
              </a:rPr>
              <a:pPr/>
              <a:t>13</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67970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size &amp; Opportunities </a:t>
            </a:r>
            <a:endParaRPr lang="en-GB" dirty="0"/>
          </a:p>
        </p:txBody>
      </p:sp>
      <p:sp>
        <p:nvSpPr>
          <p:cNvPr id="3" name="Content Placeholder 2"/>
          <p:cNvSpPr>
            <a:spLocks noGrp="1"/>
          </p:cNvSpPr>
          <p:nvPr>
            <p:ph idx="1"/>
          </p:nvPr>
        </p:nvSpPr>
        <p:spPr>
          <a:xfrm>
            <a:off x="827424" y="2819695"/>
            <a:ext cx="10554574" cy="3636511"/>
          </a:xfrm>
        </p:spPr>
        <p:txBody>
          <a:bodyPr/>
          <a:lstStyle/>
          <a:p>
            <a:r>
              <a:rPr lang="en-US" dirty="0"/>
              <a:t>In 2013, Healthcare AI companies raised USD 4.3 billion globally across more than 500 equity deals.</a:t>
            </a:r>
          </a:p>
          <a:p>
            <a:r>
              <a:rPr lang="en-US" dirty="0"/>
              <a:t>Global market for healthcare predictive analytics valued at USD 1.48 billion in 2015.</a:t>
            </a:r>
          </a:p>
          <a:p>
            <a:r>
              <a:rPr lang="en-US" dirty="0"/>
              <a:t>Expected to grow at a rate of 29.3% (compound annual growth rate) by 2025.</a:t>
            </a:r>
          </a:p>
          <a:p>
            <a:r>
              <a:rPr lang="en-US" dirty="0"/>
              <a:t>Government bodies/initiatives, Policymakers, Funding agencies, Healthcare bodies, research organizations.</a:t>
            </a:r>
          </a:p>
          <a:p>
            <a:r>
              <a:rPr lang="en-US" dirty="0"/>
              <a:t>Partnerships and Collaborations- NGOs, Public-Private etc.</a:t>
            </a:r>
          </a:p>
          <a:p>
            <a:r>
              <a:rPr lang="en-US" dirty="0"/>
              <a:t>Improved healthcare delivery, Health equity, data-driven policies, better health metrics, value-based care, research, telemedicine.</a:t>
            </a:r>
          </a:p>
          <a:p>
            <a:endParaRPr lang="en-US" dirty="0"/>
          </a:p>
          <a:p>
            <a:endParaRPr lang="en-US" dirty="0"/>
          </a:p>
          <a:p>
            <a:endParaRPr lang="en-GB" dirty="0"/>
          </a:p>
        </p:txBody>
      </p:sp>
      <p:sp>
        <p:nvSpPr>
          <p:cNvPr id="5" name="Slide Number Placeholder 4">
            <a:extLst>
              <a:ext uri="{FF2B5EF4-FFF2-40B4-BE49-F238E27FC236}">
                <a16:creationId xmlns:a16="http://schemas.microsoft.com/office/drawing/2014/main" id="{C1A26304-1499-98B5-582C-40AAE18996B7}"/>
              </a:ext>
            </a:extLst>
          </p:cNvPr>
          <p:cNvSpPr>
            <a:spLocks noGrp="1"/>
          </p:cNvSpPr>
          <p:nvPr>
            <p:ph type="sldNum" sz="quarter" idx="12"/>
          </p:nvPr>
        </p:nvSpPr>
        <p:spPr>
          <a:xfrm>
            <a:off x="-531078" y="6367401"/>
            <a:ext cx="1062155" cy="490599"/>
          </a:xfrm>
        </p:spPr>
        <p:txBody>
          <a:bodyPr/>
          <a:lstStyle/>
          <a:p>
            <a:fld id="{D57F1E4F-1CFF-5643-939E-217C01CDF565}" type="slidenum">
              <a:rPr lang="en-US" smtClean="0">
                <a:solidFill>
                  <a:schemeClr val="tx1"/>
                </a:solidFill>
                <a:latin typeface="Algerian" panose="04020705040A02060702" pitchFamily="82" charset="0"/>
              </a:rPr>
              <a:pPr/>
              <a:t>14</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3924249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Recommendations</a:t>
            </a:r>
            <a:endParaRPr lang="en-GB" dirty="0"/>
          </a:p>
        </p:txBody>
      </p:sp>
      <p:sp>
        <p:nvSpPr>
          <p:cNvPr id="3" name="Content Placeholder 2"/>
          <p:cNvSpPr>
            <a:spLocks noGrp="1"/>
          </p:cNvSpPr>
          <p:nvPr>
            <p:ph idx="1"/>
          </p:nvPr>
        </p:nvSpPr>
        <p:spPr>
          <a:xfrm>
            <a:off x="827424" y="2502703"/>
            <a:ext cx="10554574" cy="3636511"/>
          </a:xfrm>
        </p:spPr>
        <p:txBody>
          <a:bodyPr/>
          <a:lstStyle/>
          <a:p>
            <a:pPr lvl="1">
              <a:lnSpc>
                <a:spcPct val="150000"/>
              </a:lnSpc>
            </a:pPr>
            <a:r>
              <a:rPr lang="en-US" dirty="0"/>
              <a:t>Limited data accessibility</a:t>
            </a:r>
          </a:p>
          <a:p>
            <a:pPr lvl="1">
              <a:lnSpc>
                <a:spcPct val="150000"/>
              </a:lnSpc>
            </a:pPr>
            <a:r>
              <a:rPr lang="en-US" dirty="0"/>
              <a:t>Poor data quality from MSDAT- missing values</a:t>
            </a:r>
          </a:p>
          <a:p>
            <a:pPr lvl="1">
              <a:lnSpc>
                <a:spcPct val="150000"/>
              </a:lnSpc>
            </a:pPr>
            <a:r>
              <a:rPr lang="en-US" dirty="0"/>
              <a:t>Restricted computational power</a:t>
            </a:r>
          </a:p>
          <a:p>
            <a:pPr lvl="1">
              <a:lnSpc>
                <a:spcPct val="150000"/>
              </a:lnSpc>
            </a:pPr>
            <a:r>
              <a:rPr lang="en-US" dirty="0"/>
              <a:t>Difficulty validating unsupervised models</a:t>
            </a:r>
          </a:p>
          <a:p>
            <a:pPr lvl="1">
              <a:lnSpc>
                <a:spcPct val="150000"/>
              </a:lnSpc>
            </a:pPr>
            <a:r>
              <a:rPr lang="en-US" dirty="0"/>
              <a:t>Culture and Language agnostic</a:t>
            </a:r>
          </a:p>
          <a:p>
            <a:pPr lvl="1">
              <a:lnSpc>
                <a:spcPct val="150000"/>
              </a:lnSpc>
            </a:pPr>
            <a:r>
              <a:rPr lang="en-US" dirty="0"/>
              <a:t>User Adoption and Training</a:t>
            </a:r>
          </a:p>
          <a:p>
            <a:pPr lvl="1"/>
            <a:endParaRPr lang="en-US" dirty="0"/>
          </a:p>
          <a:p>
            <a:pPr lvl="1"/>
            <a:endParaRPr lang="en-GB" dirty="0"/>
          </a:p>
        </p:txBody>
      </p:sp>
      <p:pic>
        <p:nvPicPr>
          <p:cNvPr id="6" name="Picture 5">
            <a:extLst>
              <a:ext uri="{FF2B5EF4-FFF2-40B4-BE49-F238E27FC236}">
                <a16:creationId xmlns:a16="http://schemas.microsoft.com/office/drawing/2014/main" id="{F6B0EBEC-B3BA-9864-C998-1A0288D3A44C}"/>
              </a:ext>
            </a:extLst>
          </p:cNvPr>
          <p:cNvPicPr>
            <a:picLocks noChangeAspect="1"/>
          </p:cNvPicPr>
          <p:nvPr/>
        </p:nvPicPr>
        <p:blipFill>
          <a:blip r:embed="rId2"/>
          <a:stretch>
            <a:fillRect/>
          </a:stretch>
        </p:blipFill>
        <p:spPr>
          <a:xfrm>
            <a:off x="6963049" y="2502703"/>
            <a:ext cx="4401527" cy="3241605"/>
          </a:xfrm>
          <a:prstGeom prst="rect">
            <a:avLst/>
          </a:prstGeom>
        </p:spPr>
      </p:pic>
      <p:sp>
        <p:nvSpPr>
          <p:cNvPr id="5" name="Slide Number Placeholder 4">
            <a:extLst>
              <a:ext uri="{FF2B5EF4-FFF2-40B4-BE49-F238E27FC236}">
                <a16:creationId xmlns:a16="http://schemas.microsoft.com/office/drawing/2014/main" id="{5E5EA227-2CE8-19DD-DA5D-85533222EE58}"/>
              </a:ext>
            </a:extLst>
          </p:cNvPr>
          <p:cNvSpPr>
            <a:spLocks noGrp="1"/>
          </p:cNvSpPr>
          <p:nvPr>
            <p:ph type="sldNum" sz="quarter" idx="12"/>
          </p:nvPr>
        </p:nvSpPr>
        <p:spPr>
          <a:xfrm>
            <a:off x="-531078" y="6367401"/>
            <a:ext cx="1062155" cy="490599"/>
          </a:xfrm>
        </p:spPr>
        <p:txBody>
          <a:bodyPr/>
          <a:lstStyle/>
          <a:p>
            <a:fld id="{D57F1E4F-1CFF-5643-939E-217C01CDF565}" type="slidenum">
              <a:rPr lang="en-US" smtClean="0">
                <a:solidFill>
                  <a:schemeClr val="tx1"/>
                </a:solidFill>
                <a:latin typeface="Algerian" panose="04020705040A02060702" pitchFamily="82" charset="0"/>
              </a:rPr>
              <a:pPr/>
              <a:t>15</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3655275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Recommendations</a:t>
            </a:r>
            <a:endParaRPr lang="en-GB" b="0"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Collaborative effort between local heath care providers and regional organizations to establish quality, large databases.</a:t>
            </a:r>
          </a:p>
          <a:p>
            <a:pPr>
              <a:lnSpc>
                <a:spcPct val="150000"/>
              </a:lnSpc>
            </a:pPr>
            <a:r>
              <a:rPr lang="en-US" dirty="0"/>
              <a:t>Large-scale practical, public health research to assess performance and implementation of models.</a:t>
            </a:r>
          </a:p>
          <a:p>
            <a:pPr>
              <a:lnSpc>
                <a:spcPct val="150000"/>
              </a:lnSpc>
            </a:pPr>
            <a:r>
              <a:rPr lang="en-US" dirty="0"/>
              <a:t>Effort on legal and ethical adherence of resource Health AI.</a:t>
            </a:r>
          </a:p>
          <a:p>
            <a:pPr>
              <a:lnSpc>
                <a:spcPct val="150000"/>
              </a:lnSpc>
            </a:pPr>
            <a:r>
              <a:rPr lang="en-US" dirty="0"/>
              <a:t>Comprehensive support and training of concerned health bodies on Health AI algorithms.</a:t>
            </a:r>
          </a:p>
          <a:p>
            <a:pPr>
              <a:lnSpc>
                <a:spcPct val="150000"/>
              </a:lnSpc>
            </a:pPr>
            <a:r>
              <a:rPr lang="en-US" dirty="0"/>
              <a:t>Provision of appropriate hardware for massive scalability.</a:t>
            </a:r>
          </a:p>
          <a:p>
            <a:pPr>
              <a:lnSpc>
                <a:spcPct val="150000"/>
              </a:lnSpc>
            </a:pPr>
            <a:r>
              <a:rPr lang="en-US" dirty="0"/>
              <a:t>Community engagement and involvement in healthcare policy discussions.</a:t>
            </a:r>
            <a:endParaRPr lang="en-GB" dirty="0"/>
          </a:p>
        </p:txBody>
      </p:sp>
      <p:sp>
        <p:nvSpPr>
          <p:cNvPr id="5" name="Slide Number Placeholder 4">
            <a:extLst>
              <a:ext uri="{FF2B5EF4-FFF2-40B4-BE49-F238E27FC236}">
                <a16:creationId xmlns:a16="http://schemas.microsoft.com/office/drawing/2014/main" id="{DB72B002-D7D3-2BE0-AC2C-776962CFC152}"/>
              </a:ext>
            </a:extLst>
          </p:cNvPr>
          <p:cNvSpPr>
            <a:spLocks noGrp="1"/>
          </p:cNvSpPr>
          <p:nvPr>
            <p:ph type="sldNum" sz="quarter" idx="12"/>
          </p:nvPr>
        </p:nvSpPr>
        <p:spPr>
          <a:xfrm>
            <a:off x="-531078" y="6367401"/>
            <a:ext cx="1062155" cy="490599"/>
          </a:xfrm>
        </p:spPr>
        <p:txBody>
          <a:bodyPr/>
          <a:lstStyle/>
          <a:p>
            <a:fld id="{D57F1E4F-1CFF-5643-939E-217C01CDF565}" type="slidenum">
              <a:rPr lang="en-US" smtClean="0">
                <a:solidFill>
                  <a:schemeClr val="tx1"/>
                </a:solidFill>
                <a:latin typeface="Algerian" panose="04020705040A02060702" pitchFamily="82" charset="0"/>
              </a:rPr>
              <a:pPr/>
              <a:t>16</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242672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endParaRPr lang="en-GB" dirty="0"/>
          </a:p>
        </p:txBody>
      </p:sp>
      <p:sp>
        <p:nvSpPr>
          <p:cNvPr id="3" name="Content Placeholder 2"/>
          <p:cNvSpPr>
            <a:spLocks noGrp="1"/>
          </p:cNvSpPr>
          <p:nvPr>
            <p:ph idx="1"/>
          </p:nvPr>
        </p:nvSpPr>
        <p:spPr/>
        <p:txBody>
          <a:bodyPr>
            <a:normAutofit lnSpcReduction="10000"/>
          </a:bodyPr>
          <a:lstStyle/>
          <a:p>
            <a:r>
              <a:rPr lang="en-US" dirty="0"/>
              <a:t>Are you a healthcare leader, innovator, or policymaker?</a:t>
            </a:r>
          </a:p>
          <a:p>
            <a:r>
              <a:rPr lang="en-US" dirty="0"/>
              <a:t>Are you passionate about improving healthcare access and outcomes in underserved communities?</a:t>
            </a:r>
          </a:p>
          <a:p>
            <a:r>
              <a:rPr lang="en-US" dirty="0"/>
              <a:t>Do you believe in the power of AI to transform healthcare for the better?</a:t>
            </a:r>
          </a:p>
          <a:p>
            <a:endParaRPr lang="en-US" dirty="0"/>
          </a:p>
          <a:p>
            <a:r>
              <a:rPr lang="en-US" b="1" dirty="0"/>
              <a:t>It’s Time to Act!</a:t>
            </a:r>
          </a:p>
          <a:p>
            <a:r>
              <a:rPr lang="en-US" dirty="0"/>
              <a:t>Collaborate-Global Impact-Innovation-Improving Lives-Research &amp; Development-AI</a:t>
            </a:r>
          </a:p>
          <a:p>
            <a:endParaRPr lang="en-US" dirty="0"/>
          </a:p>
          <a:p>
            <a:r>
              <a:rPr lang="en-US" b="1" dirty="0"/>
              <a:t>Together, we can </a:t>
            </a:r>
            <a:r>
              <a:rPr lang="en-US" b="1" dirty="0">
                <a:solidFill>
                  <a:schemeClr val="accent6">
                    <a:lumMod val="75000"/>
                  </a:schemeClr>
                </a:solidFill>
              </a:rPr>
              <a:t>“Athena” </a:t>
            </a:r>
            <a:r>
              <a:rPr lang="en-US" b="1" dirty="0"/>
              <a:t>the beacon of hope for healthcare transformation in low-resource settings</a:t>
            </a:r>
            <a:endParaRPr lang="en-GB" b="1" dirty="0"/>
          </a:p>
        </p:txBody>
      </p:sp>
      <p:sp>
        <p:nvSpPr>
          <p:cNvPr id="5" name="Slide Number Placeholder 4">
            <a:extLst>
              <a:ext uri="{FF2B5EF4-FFF2-40B4-BE49-F238E27FC236}">
                <a16:creationId xmlns:a16="http://schemas.microsoft.com/office/drawing/2014/main" id="{11D592DD-E7BA-EDA0-2A21-F0CD0BC6F53E}"/>
              </a:ext>
            </a:extLst>
          </p:cNvPr>
          <p:cNvSpPr>
            <a:spLocks noGrp="1"/>
          </p:cNvSpPr>
          <p:nvPr>
            <p:ph type="sldNum" sz="quarter" idx="12"/>
          </p:nvPr>
        </p:nvSpPr>
        <p:spPr>
          <a:xfrm>
            <a:off x="-531078" y="6367401"/>
            <a:ext cx="1062155" cy="490599"/>
          </a:xfrm>
        </p:spPr>
        <p:txBody>
          <a:bodyPr/>
          <a:lstStyle/>
          <a:p>
            <a:fld id="{D57F1E4F-1CFF-5643-939E-217C01CDF565}" type="slidenum">
              <a:rPr lang="en-US" smtClean="0">
                <a:solidFill>
                  <a:schemeClr val="tx1"/>
                </a:solidFill>
                <a:latin typeface="Algerian" panose="04020705040A02060702" pitchFamily="82" charset="0"/>
              </a:rPr>
              <a:pPr/>
              <a:t>17</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178220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profile</a:t>
            </a:r>
            <a:endParaRPr lang="en-GB" dirty="0"/>
          </a:p>
        </p:txBody>
      </p:sp>
      <p:pic>
        <p:nvPicPr>
          <p:cNvPr id="4" name="Picture 3">
            <a:extLst>
              <a:ext uri="{FF2B5EF4-FFF2-40B4-BE49-F238E27FC236}">
                <a16:creationId xmlns:a16="http://schemas.microsoft.com/office/drawing/2014/main" id="{0AF9C137-85CA-044A-863F-1178D3D12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253" y="2522339"/>
            <a:ext cx="3664441" cy="3058190"/>
          </a:xfrm>
          <a:prstGeom prst="rect">
            <a:avLst/>
          </a:prstGeom>
        </p:spPr>
      </p:pic>
      <p:sp>
        <p:nvSpPr>
          <p:cNvPr id="6" name="TextBox 5">
            <a:extLst>
              <a:ext uri="{FF2B5EF4-FFF2-40B4-BE49-F238E27FC236}">
                <a16:creationId xmlns:a16="http://schemas.microsoft.com/office/drawing/2014/main" id="{E020A53C-9116-49E0-1FBF-9D96621C970D}"/>
              </a:ext>
            </a:extLst>
          </p:cNvPr>
          <p:cNvSpPr txBox="1"/>
          <p:nvPr/>
        </p:nvSpPr>
        <p:spPr>
          <a:xfrm>
            <a:off x="537882" y="2522339"/>
            <a:ext cx="6104964" cy="2464906"/>
          </a:xfrm>
          <a:prstGeom prst="rect">
            <a:avLst/>
          </a:prstGeom>
          <a:noFill/>
        </p:spPr>
        <p:txBody>
          <a:bodyPr wrap="square">
            <a:spAutoFit/>
          </a:bodyPr>
          <a:lstStyle/>
          <a:p>
            <a:pPr marL="0" algn="l" rtl="0" eaLnBrk="1" latinLnBrk="0" hangingPunct="1">
              <a:spcBef>
                <a:spcPts val="0"/>
              </a:spcBef>
              <a:spcAft>
                <a:spcPts val="0"/>
              </a:spcAft>
            </a:pPr>
            <a:r>
              <a:rPr lang="en-US" sz="2000" b="1" kern="1200" dirty="0">
                <a:solidFill>
                  <a:schemeClr val="accent6">
                    <a:lumMod val="75000"/>
                  </a:schemeClr>
                </a:solidFill>
                <a:effectLst/>
                <a:latin typeface="Baskerville Old Face" panose="02020602080505020303" pitchFamily="18" charset="0"/>
                <a:ea typeface="+mn-ea"/>
                <a:cs typeface="+mn-cs"/>
              </a:rPr>
              <a:t>Members</a:t>
            </a:r>
            <a:endParaRPr lang="en-US" sz="2000" b="1" dirty="0">
              <a:solidFill>
                <a:schemeClr val="accent6">
                  <a:lumMod val="75000"/>
                </a:schemeClr>
              </a:solidFill>
              <a:effectLst/>
            </a:endParaRPr>
          </a:p>
          <a:p>
            <a:pPr marL="283464" indent="-283464" algn="l" rtl="0" eaLnBrk="1" latinLnBrk="0" hangingPunct="1">
              <a:spcBef>
                <a:spcPts val="0"/>
              </a:spcBef>
              <a:spcAft>
                <a:spcPts val="0"/>
              </a:spcAft>
            </a:pPr>
            <a:r>
              <a:rPr lang="en-US" sz="1800" kern="1200" dirty="0" err="1">
                <a:effectLst/>
                <a:latin typeface="Baskerville Old Face" panose="02020602080505020303" pitchFamily="18" charset="0"/>
                <a:ea typeface="+mn-ea"/>
                <a:cs typeface="+mn-cs"/>
              </a:rPr>
              <a:t>Taofeek</a:t>
            </a:r>
            <a:r>
              <a:rPr lang="en-US" sz="1800" kern="1200" dirty="0">
                <a:effectLst/>
                <a:latin typeface="Baskerville Old Face" panose="02020602080505020303" pitchFamily="18" charset="0"/>
                <a:ea typeface="+mn-ea"/>
                <a:cs typeface="+mn-cs"/>
              </a:rPr>
              <a:t> </a:t>
            </a:r>
            <a:r>
              <a:rPr lang="en-US" sz="1800" kern="1200" dirty="0" err="1">
                <a:effectLst/>
                <a:latin typeface="Baskerville Old Face" panose="02020602080505020303" pitchFamily="18" charset="0"/>
                <a:ea typeface="+mn-ea"/>
                <a:cs typeface="+mn-cs"/>
              </a:rPr>
              <a:t>Togunwa</a:t>
            </a:r>
            <a:r>
              <a:rPr lang="en-US" sz="1800" kern="1200" dirty="0">
                <a:effectLst/>
                <a:latin typeface="Baskerville Old Face" panose="02020602080505020303" pitchFamily="18" charset="0"/>
                <a:ea typeface="+mn-ea"/>
                <a:cs typeface="+mn-cs"/>
              </a:rPr>
              <a:t> (Data Science/AI)</a:t>
            </a:r>
            <a:endParaRPr lang="en-US" dirty="0">
              <a:effectLst/>
            </a:endParaRPr>
          </a:p>
          <a:p>
            <a:pPr marL="283464" indent="-283464" algn="l" rtl="0" eaLnBrk="1" latinLnBrk="0" hangingPunct="1">
              <a:lnSpc>
                <a:spcPct val="150000"/>
              </a:lnSpc>
              <a:spcBef>
                <a:spcPts val="0"/>
              </a:spcBef>
              <a:spcAft>
                <a:spcPts val="0"/>
              </a:spcAft>
            </a:pPr>
            <a:r>
              <a:rPr lang="en-US" sz="1800" kern="1200" dirty="0">
                <a:effectLst/>
                <a:latin typeface="Baskerville Old Face" panose="02020602080505020303" pitchFamily="18" charset="0"/>
                <a:ea typeface="+mn-ea"/>
                <a:cs typeface="+mn-cs"/>
              </a:rPr>
              <a:t>Sodiq Jinad (Data Science/AI)</a:t>
            </a:r>
            <a:r>
              <a:rPr lang="en-US" dirty="0">
                <a:effectLst/>
              </a:rPr>
              <a:t> </a:t>
            </a:r>
          </a:p>
          <a:p>
            <a:pPr marL="283464" indent="-283464" algn="l" rtl="0" eaLnBrk="1" latinLnBrk="0" hangingPunct="1">
              <a:lnSpc>
                <a:spcPct val="150000"/>
              </a:lnSpc>
              <a:spcBef>
                <a:spcPts val="0"/>
              </a:spcBef>
              <a:spcAft>
                <a:spcPts val="0"/>
              </a:spcAft>
            </a:pPr>
            <a:endParaRPr lang="en-US" sz="1800" kern="1200" dirty="0">
              <a:latin typeface="Baskerville Old Face" panose="02020602080505020303" pitchFamily="18" charset="0"/>
              <a:ea typeface="+mn-ea"/>
              <a:cs typeface="+mn-cs"/>
            </a:endParaRPr>
          </a:p>
          <a:p>
            <a:pPr marL="283464" indent="-283464" algn="l" rtl="0" eaLnBrk="1" latinLnBrk="0" hangingPunct="1">
              <a:spcBef>
                <a:spcPts val="0"/>
              </a:spcBef>
              <a:spcAft>
                <a:spcPts val="0"/>
              </a:spcAft>
            </a:pPr>
            <a:r>
              <a:rPr lang="en-US" sz="2000" b="1" kern="1200" dirty="0">
                <a:solidFill>
                  <a:schemeClr val="accent6">
                    <a:lumMod val="75000"/>
                  </a:schemeClr>
                </a:solidFill>
                <a:effectLst/>
                <a:latin typeface="Baskerville Old Face" panose="02020602080505020303" pitchFamily="18" charset="0"/>
                <a:ea typeface="+mn-ea"/>
                <a:cs typeface="+mn-cs"/>
              </a:rPr>
              <a:t>Mentors</a:t>
            </a:r>
            <a:endParaRPr lang="en-US" sz="2000" b="1" dirty="0">
              <a:solidFill>
                <a:schemeClr val="accent6">
                  <a:lumMod val="75000"/>
                </a:schemeClr>
              </a:solidFill>
              <a:effectLst/>
            </a:endParaRPr>
          </a:p>
          <a:p>
            <a:pPr marL="457200" indent="-457200" algn="l" rtl="0" eaLnBrk="1" latinLnBrk="0" hangingPunct="1">
              <a:spcBef>
                <a:spcPts val="0"/>
              </a:spcBef>
              <a:spcAft>
                <a:spcPts val="0"/>
              </a:spcAft>
            </a:pPr>
            <a:r>
              <a:rPr lang="en-US" sz="1800" kern="1200" dirty="0">
                <a:effectLst/>
                <a:latin typeface="Baskerville Old Face" panose="02020602080505020303" pitchFamily="18" charset="0"/>
                <a:ea typeface="+mn-ea"/>
                <a:cs typeface="+mn-cs"/>
              </a:rPr>
              <a:t>Joseph </a:t>
            </a:r>
            <a:r>
              <a:rPr lang="en-US" sz="1800" kern="1200" dirty="0" err="1">
                <a:effectLst/>
                <a:latin typeface="Baskerville Old Face" panose="02020602080505020303" pitchFamily="18" charset="0"/>
                <a:ea typeface="+mn-ea"/>
                <a:cs typeface="+mn-cs"/>
              </a:rPr>
              <a:t>Ologunja</a:t>
            </a:r>
            <a:r>
              <a:rPr lang="en-US" sz="1800" kern="1200" dirty="0">
                <a:effectLst/>
                <a:latin typeface="Baskerville Old Face" panose="02020602080505020303" pitchFamily="18" charset="0"/>
                <a:ea typeface="+mn-ea"/>
                <a:cs typeface="+mn-cs"/>
              </a:rPr>
              <a:t> (AI Mentor)</a:t>
            </a:r>
            <a:endParaRPr lang="en-US" dirty="0">
              <a:effectLst/>
            </a:endParaRPr>
          </a:p>
          <a:p>
            <a:pPr>
              <a:lnSpc>
                <a:spcPct val="150000"/>
              </a:lnSpc>
            </a:pPr>
            <a:r>
              <a:rPr lang="en-US" sz="1800" kern="1200" dirty="0" err="1">
                <a:effectLst/>
                <a:latin typeface="Baskerville Old Face" panose="02020602080505020303" pitchFamily="18" charset="0"/>
                <a:ea typeface="+mn-ea"/>
                <a:cs typeface="+mn-cs"/>
              </a:rPr>
              <a:t>Aniekan</a:t>
            </a:r>
            <a:r>
              <a:rPr lang="en-US" sz="1800" kern="1200" dirty="0">
                <a:effectLst/>
                <a:latin typeface="Baskerville Old Face" panose="02020602080505020303" pitchFamily="18" charset="0"/>
                <a:ea typeface="+mn-ea"/>
                <a:cs typeface="+mn-cs"/>
              </a:rPr>
              <a:t> Eric (Public </a:t>
            </a:r>
            <a:r>
              <a:rPr lang="en-US" sz="1800" kern="1200">
                <a:effectLst/>
                <a:latin typeface="Baskerville Old Face" panose="02020602080505020303" pitchFamily="18" charset="0"/>
                <a:ea typeface="+mn-ea"/>
                <a:cs typeface="+mn-cs"/>
              </a:rPr>
              <a:t>Health Mentor)</a:t>
            </a:r>
            <a:endParaRPr lang="en-US" dirty="0"/>
          </a:p>
        </p:txBody>
      </p:sp>
      <p:sp>
        <p:nvSpPr>
          <p:cNvPr id="5" name="Slide Number Placeholder 4">
            <a:extLst>
              <a:ext uri="{FF2B5EF4-FFF2-40B4-BE49-F238E27FC236}">
                <a16:creationId xmlns:a16="http://schemas.microsoft.com/office/drawing/2014/main" id="{ACB82C6E-A2D8-EAB5-96A1-26A30CEC9C06}"/>
              </a:ext>
            </a:extLst>
          </p:cNvPr>
          <p:cNvSpPr>
            <a:spLocks noGrp="1"/>
          </p:cNvSpPr>
          <p:nvPr>
            <p:ph type="sldNum" sz="quarter" idx="12"/>
          </p:nvPr>
        </p:nvSpPr>
        <p:spPr>
          <a:xfrm>
            <a:off x="-524273" y="6283284"/>
            <a:ext cx="1062155" cy="490599"/>
          </a:xfrm>
        </p:spPr>
        <p:txBody>
          <a:bodyPr/>
          <a:lstStyle/>
          <a:p>
            <a:fld id="{D57F1E4F-1CFF-5643-939E-217C01CDF565}" type="slidenum">
              <a:rPr lang="en-US" smtClean="0">
                <a:solidFill>
                  <a:schemeClr val="tx1"/>
                </a:solidFill>
                <a:latin typeface="Algerian" panose="04020705040A02060702" pitchFamily="82" charset="0"/>
              </a:rPr>
              <a:pPr/>
              <a:t>18</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82821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GB" dirty="0"/>
          </a:p>
        </p:txBody>
      </p:sp>
      <p:sp>
        <p:nvSpPr>
          <p:cNvPr id="3" name="Content Placeholder 2"/>
          <p:cNvSpPr>
            <a:spLocks noGrp="1"/>
          </p:cNvSpPr>
          <p:nvPr>
            <p:ph idx="1"/>
          </p:nvPr>
        </p:nvSpPr>
        <p:spPr/>
        <p:txBody>
          <a:bodyPr/>
          <a:lstStyle/>
          <a:p>
            <a:r>
              <a:rPr lang="en-US" dirty="0"/>
              <a:t>In the journey to address the complex challenges of healthcare, particularly in low-resource settings, </a:t>
            </a:r>
            <a:r>
              <a:rPr lang="en-US" b="1" dirty="0">
                <a:solidFill>
                  <a:schemeClr val="accent6">
                    <a:lumMod val="75000"/>
                  </a:schemeClr>
                </a:solidFill>
              </a:rPr>
              <a:t>“Athena”</a:t>
            </a:r>
            <a:r>
              <a:rPr lang="en-US" dirty="0"/>
              <a:t>- with a focus on AI-enabled healthcare prioritization, resource allocation, and policy customization; is posed to revolutionize healthcare delivery worldwide.</a:t>
            </a:r>
          </a:p>
          <a:p>
            <a:endParaRPr lang="en-US" dirty="0"/>
          </a:p>
          <a:p>
            <a:r>
              <a:rPr lang="en-US" b="1" dirty="0"/>
              <a:t>“Of all the forms of inequality, injustice in health is the most shocking and inhumane.”</a:t>
            </a:r>
            <a:br>
              <a:rPr lang="en-US" dirty="0"/>
            </a:br>
            <a:r>
              <a:rPr lang="en-US" dirty="0"/>
              <a:t>— </a:t>
            </a:r>
            <a:r>
              <a:rPr lang="en-US" u="sng" dirty="0"/>
              <a:t>Martin Luther King Jr.</a:t>
            </a:r>
            <a:endParaRPr lang="en-GB" dirty="0"/>
          </a:p>
        </p:txBody>
      </p:sp>
      <p:sp>
        <p:nvSpPr>
          <p:cNvPr id="5" name="Slide Number Placeholder 4">
            <a:extLst>
              <a:ext uri="{FF2B5EF4-FFF2-40B4-BE49-F238E27FC236}">
                <a16:creationId xmlns:a16="http://schemas.microsoft.com/office/drawing/2014/main" id="{5F42BB0F-DA0F-54DB-2BBB-86D775EE1EFC}"/>
              </a:ext>
            </a:extLst>
          </p:cNvPr>
          <p:cNvSpPr>
            <a:spLocks noGrp="1"/>
          </p:cNvSpPr>
          <p:nvPr>
            <p:ph type="sldNum" sz="quarter" idx="12"/>
          </p:nvPr>
        </p:nvSpPr>
        <p:spPr>
          <a:xfrm>
            <a:off x="-531078" y="6265511"/>
            <a:ext cx="1062155" cy="490599"/>
          </a:xfrm>
        </p:spPr>
        <p:txBody>
          <a:bodyPr/>
          <a:lstStyle/>
          <a:p>
            <a:fld id="{D57F1E4F-1CFF-5643-939E-217C01CDF565}" type="slidenum">
              <a:rPr lang="en-US" smtClean="0">
                <a:solidFill>
                  <a:schemeClr val="tx1"/>
                </a:solidFill>
                <a:latin typeface="Algerian" panose="04020705040A02060702" pitchFamily="82" charset="0"/>
              </a:rPr>
              <a:pPr/>
              <a:t>19</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333509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06846"/>
            <a:ext cx="10571998" cy="970450"/>
          </a:xfrm>
        </p:spPr>
        <p:txBody>
          <a:bodyPr/>
          <a:lstStyle/>
          <a:p>
            <a:r>
              <a:rPr lang="en-US" dirty="0">
                <a:latin typeface="Century Gothic" panose="020B0502020202020204" pitchFamily="34" charset="0"/>
              </a:rPr>
              <a:t>Outline</a:t>
            </a:r>
            <a:endParaRPr lang="en-GB" dirty="0">
              <a:latin typeface="Century Gothic" panose="020B0502020202020204" pitchFamily="34" charset="0"/>
            </a:endParaRPr>
          </a:p>
        </p:txBody>
      </p:sp>
      <p:sp>
        <p:nvSpPr>
          <p:cNvPr id="3" name="Content Placeholder 2"/>
          <p:cNvSpPr>
            <a:spLocks noGrp="1"/>
          </p:cNvSpPr>
          <p:nvPr>
            <p:ph idx="1"/>
          </p:nvPr>
        </p:nvSpPr>
        <p:spPr>
          <a:xfrm>
            <a:off x="818712" y="2380783"/>
            <a:ext cx="10554574" cy="3636511"/>
          </a:xfrm>
        </p:spPr>
        <p:txBody>
          <a:bodyPr>
            <a:normAutofit/>
          </a:bodyPr>
          <a:lstStyle/>
          <a:p>
            <a:r>
              <a:rPr lang="en-US" dirty="0">
                <a:latin typeface="Century Gothic" panose="020B0502020202020204" pitchFamily="34" charset="0"/>
              </a:rPr>
              <a:t>Introduction</a:t>
            </a:r>
          </a:p>
          <a:p>
            <a:r>
              <a:rPr lang="en-US" dirty="0">
                <a:latin typeface="Century Gothic" panose="020B0502020202020204" pitchFamily="34" charset="0"/>
              </a:rPr>
              <a:t>Problem Statement</a:t>
            </a:r>
          </a:p>
          <a:p>
            <a:r>
              <a:rPr lang="en-US" dirty="0">
                <a:latin typeface="Century Gothic" panose="020B0502020202020204" pitchFamily="34" charset="0"/>
              </a:rPr>
              <a:t>Methods &amp; Description- </a:t>
            </a:r>
            <a:r>
              <a:rPr lang="en-US" b="1" dirty="0">
                <a:solidFill>
                  <a:schemeClr val="accent6">
                    <a:lumMod val="75000"/>
                  </a:schemeClr>
                </a:solidFill>
                <a:latin typeface="Century Gothic" panose="020B0502020202020204" pitchFamily="34" charset="0"/>
              </a:rPr>
              <a:t>“Athena”</a:t>
            </a:r>
            <a:endParaRPr lang="en-US" dirty="0">
              <a:latin typeface="Century Gothic" panose="020B0502020202020204" pitchFamily="34" charset="0"/>
            </a:endParaRPr>
          </a:p>
          <a:p>
            <a:r>
              <a:rPr lang="en-US" dirty="0">
                <a:latin typeface="Century Gothic" panose="020B0502020202020204" pitchFamily="34" charset="0"/>
              </a:rPr>
              <a:t>Market size &amp; Opportunities</a:t>
            </a:r>
          </a:p>
          <a:p>
            <a:r>
              <a:rPr lang="en-US" dirty="0">
                <a:latin typeface="Century Gothic" panose="020B0502020202020204" pitchFamily="34" charset="0"/>
              </a:rPr>
              <a:t>Challenges and Recommendations</a:t>
            </a:r>
          </a:p>
          <a:p>
            <a:r>
              <a:rPr lang="en-US" dirty="0">
                <a:latin typeface="Century Gothic" panose="020B0502020202020204" pitchFamily="34" charset="0"/>
              </a:rPr>
              <a:t>Call to action</a:t>
            </a:r>
          </a:p>
          <a:p>
            <a:r>
              <a:rPr lang="en-US" dirty="0">
                <a:latin typeface="Century Gothic" panose="020B0502020202020204" pitchFamily="34" charset="0"/>
              </a:rPr>
              <a:t>Team profile</a:t>
            </a:r>
          </a:p>
          <a:p>
            <a:r>
              <a:rPr lang="en-US" dirty="0">
                <a:latin typeface="Century Gothic" panose="020B0502020202020204" pitchFamily="34" charset="0"/>
              </a:rPr>
              <a:t>Conclusion</a:t>
            </a:r>
          </a:p>
          <a:p>
            <a:r>
              <a:rPr lang="en-US" dirty="0">
                <a:latin typeface="Century Gothic" panose="020B0502020202020204" pitchFamily="34" charset="0"/>
              </a:rPr>
              <a:t>References</a:t>
            </a:r>
            <a:endParaRPr lang="en-GB" dirty="0">
              <a:latin typeface="Century Gothic" panose="020B0502020202020204" pitchFamily="34" charset="0"/>
            </a:endParaRPr>
          </a:p>
        </p:txBody>
      </p:sp>
      <p:pic>
        <p:nvPicPr>
          <p:cNvPr id="5" name="Picture 4">
            <a:extLst>
              <a:ext uri="{FF2B5EF4-FFF2-40B4-BE49-F238E27FC236}">
                <a16:creationId xmlns:a16="http://schemas.microsoft.com/office/drawing/2014/main" id="{472F39AD-DABE-E8EB-F75D-538D9FEAE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217" y="2261219"/>
            <a:ext cx="4167669" cy="3875638"/>
          </a:xfrm>
          <a:prstGeom prst="rect">
            <a:avLst/>
          </a:prstGeom>
        </p:spPr>
      </p:pic>
      <p:sp>
        <p:nvSpPr>
          <p:cNvPr id="6" name="Slide Number Placeholder 5">
            <a:extLst>
              <a:ext uri="{FF2B5EF4-FFF2-40B4-BE49-F238E27FC236}">
                <a16:creationId xmlns:a16="http://schemas.microsoft.com/office/drawing/2014/main" id="{B4DA053B-3C97-37E7-D691-E13F3CBF9297}"/>
              </a:ext>
            </a:extLst>
          </p:cNvPr>
          <p:cNvSpPr>
            <a:spLocks noGrp="1"/>
          </p:cNvSpPr>
          <p:nvPr>
            <p:ph type="sldNum" sz="quarter" idx="12"/>
          </p:nvPr>
        </p:nvSpPr>
        <p:spPr>
          <a:xfrm>
            <a:off x="-531078" y="6246195"/>
            <a:ext cx="1062155" cy="490599"/>
          </a:xfrm>
        </p:spPr>
        <p:txBody>
          <a:bodyPr/>
          <a:lstStyle/>
          <a:p>
            <a:fld id="{D57F1E4F-1CFF-5643-939E-217C01CDF565}" type="slidenum">
              <a:rPr lang="en-US" smtClean="0">
                <a:solidFill>
                  <a:schemeClr val="tx1"/>
                </a:solidFill>
                <a:latin typeface="Algerian" panose="04020705040A02060702" pitchFamily="82" charset="0"/>
              </a:rPr>
              <a:pPr/>
              <a:t>2</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3773634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818712" y="2222287"/>
            <a:ext cx="10812456" cy="4519889"/>
          </a:xfrm>
        </p:spPr>
        <p:txBody>
          <a:bodyPr>
            <a:normAutofit fontScale="92500" lnSpcReduction="10000"/>
          </a:bodyPr>
          <a:lstStyle/>
          <a:p>
            <a:r>
              <a:rPr lang="en-US" dirty="0"/>
              <a:t>Brewer LC, Fortuna KL, Jones C, Walker R, Hayes SN, Patten CA, Cooper LA</a:t>
            </a:r>
            <a:br>
              <a:rPr lang="en-US" dirty="0"/>
            </a:br>
            <a:r>
              <a:rPr lang="en-US" dirty="0"/>
              <a:t>Back to the Future: Achieving Health Equity Through Health Informatics and Digital Health</a:t>
            </a:r>
            <a:br>
              <a:rPr lang="en-US" dirty="0"/>
            </a:br>
            <a:r>
              <a:rPr lang="en-US" dirty="0"/>
              <a:t>JMIR </a:t>
            </a:r>
            <a:r>
              <a:rPr lang="en-US" dirty="0" err="1"/>
              <a:t>Mhealth</a:t>
            </a:r>
            <a:r>
              <a:rPr lang="en-US" dirty="0"/>
              <a:t> </a:t>
            </a:r>
            <a:r>
              <a:rPr lang="en-US" dirty="0" err="1"/>
              <a:t>Uhealth</a:t>
            </a:r>
            <a:r>
              <a:rPr lang="en-US" dirty="0"/>
              <a:t> 2020;8(1):e14512</a:t>
            </a:r>
            <a:br>
              <a:rPr lang="en-US" dirty="0"/>
            </a:br>
            <a:r>
              <a:rPr lang="en-US" dirty="0" err="1"/>
              <a:t>doi</a:t>
            </a:r>
            <a:r>
              <a:rPr lang="en-US" dirty="0"/>
              <a:t>: </a:t>
            </a:r>
            <a:r>
              <a:rPr lang="en-US" dirty="0">
                <a:hlinkClick r:id="rId2"/>
              </a:rPr>
              <a:t>10.2196/14512</a:t>
            </a:r>
            <a:endParaRPr lang="en-US" dirty="0"/>
          </a:p>
          <a:p>
            <a:r>
              <a:rPr lang="en-GB" dirty="0"/>
              <a:t>Denis </a:t>
            </a:r>
            <a:r>
              <a:rPr lang="en-GB" dirty="0" err="1"/>
              <a:t>Horgan</a:t>
            </a:r>
            <a:r>
              <a:rPr lang="en-GB" dirty="0"/>
              <a:t>, Mario </a:t>
            </a:r>
            <a:r>
              <a:rPr lang="en-GB" dirty="0" err="1"/>
              <a:t>Romao</a:t>
            </a:r>
            <a:r>
              <a:rPr lang="en-GB" dirty="0"/>
              <a:t>, Servaas A. </a:t>
            </a:r>
            <a:r>
              <a:rPr lang="en-GB" dirty="0" err="1"/>
              <a:t>Morré</a:t>
            </a:r>
            <a:r>
              <a:rPr lang="en-GB" dirty="0"/>
              <a:t>, </a:t>
            </a:r>
            <a:r>
              <a:rPr lang="en-GB" dirty="0" err="1"/>
              <a:t>Dipak</a:t>
            </a:r>
            <a:r>
              <a:rPr lang="en-GB" dirty="0"/>
              <a:t> </a:t>
            </a:r>
            <a:r>
              <a:rPr lang="en-GB" dirty="0" err="1"/>
              <a:t>Kalra</a:t>
            </a:r>
            <a:r>
              <a:rPr lang="en-GB" dirty="0"/>
              <a:t>; Artificial Intelligence: Power for Civilisation – and for Better Healthcare. </a:t>
            </a:r>
            <a:r>
              <a:rPr lang="en-GB" i="1" dirty="0"/>
              <a:t>Public Health Genomics</a:t>
            </a:r>
            <a:r>
              <a:rPr lang="en-GB" dirty="0"/>
              <a:t> 5 February 2020; 22 (5-6): 145–161. </a:t>
            </a:r>
            <a:r>
              <a:rPr lang="en-GB" u="sng" dirty="0">
                <a:hlinkClick r:id="rId3"/>
              </a:rPr>
              <a:t>https://doi.org/10.1159/000504785</a:t>
            </a:r>
            <a:endParaRPr lang="en-US" dirty="0"/>
          </a:p>
          <a:p>
            <a:r>
              <a:rPr lang="en-US" dirty="0"/>
              <a:t>Love-</a:t>
            </a:r>
            <a:r>
              <a:rPr lang="en-US" dirty="0" err="1"/>
              <a:t>Koh</a:t>
            </a:r>
            <a:r>
              <a:rPr lang="en-US" dirty="0"/>
              <a:t>, J., Griffin, S., </a:t>
            </a:r>
            <a:r>
              <a:rPr lang="en-US" dirty="0" err="1"/>
              <a:t>Kataika</a:t>
            </a:r>
            <a:r>
              <a:rPr lang="en-US" dirty="0"/>
              <a:t>, E. </a:t>
            </a:r>
            <a:r>
              <a:rPr lang="en-US" i="1" dirty="0"/>
              <a:t>et al.</a:t>
            </a:r>
            <a:r>
              <a:rPr lang="en-US" dirty="0"/>
              <a:t> Methods to promote equity in health resource allocation in low- and middle-income countries: an overview. </a:t>
            </a:r>
            <a:r>
              <a:rPr lang="en-US" i="1" dirty="0"/>
              <a:t>Global Health</a:t>
            </a:r>
            <a:r>
              <a:rPr lang="en-US" dirty="0"/>
              <a:t> </a:t>
            </a:r>
            <a:r>
              <a:rPr lang="en-US" b="1" dirty="0"/>
              <a:t>16</a:t>
            </a:r>
            <a:r>
              <a:rPr lang="en-US" dirty="0"/>
              <a:t>, 6 (2020). </a:t>
            </a:r>
            <a:r>
              <a:rPr lang="en-US" dirty="0">
                <a:hlinkClick r:id="rId4"/>
              </a:rPr>
              <a:t>https://doi.org/10.1186/s12992-019-0537-z</a:t>
            </a:r>
            <a:endParaRPr lang="en-US" dirty="0"/>
          </a:p>
          <a:p>
            <a:r>
              <a:rPr lang="en-US" dirty="0" err="1"/>
              <a:t>Mhasawade</a:t>
            </a:r>
            <a:r>
              <a:rPr lang="en-US" dirty="0"/>
              <a:t>, V., Zhao, Y. &amp; </a:t>
            </a:r>
            <a:r>
              <a:rPr lang="en-US" dirty="0" err="1"/>
              <a:t>Chunara</a:t>
            </a:r>
            <a:r>
              <a:rPr lang="en-US" dirty="0"/>
              <a:t>, R. Machine learning and algorithmic fairness in public and population health. </a:t>
            </a:r>
            <a:r>
              <a:rPr lang="en-US" i="1" dirty="0"/>
              <a:t>Nat Mach </a:t>
            </a:r>
            <a:r>
              <a:rPr lang="en-US" i="1" dirty="0" err="1"/>
              <a:t>Intell</a:t>
            </a:r>
            <a:r>
              <a:rPr lang="en-US" dirty="0"/>
              <a:t> </a:t>
            </a:r>
            <a:r>
              <a:rPr lang="en-US" b="1" dirty="0"/>
              <a:t>3</a:t>
            </a:r>
            <a:r>
              <a:rPr lang="en-US" dirty="0"/>
              <a:t>, 659–666 (2021). https://doi.org/10.1038/s42256-021-00373-4</a:t>
            </a:r>
            <a:endParaRPr lang="en-GB" dirty="0"/>
          </a:p>
          <a:p>
            <a:r>
              <a:rPr lang="en-GB" dirty="0" err="1"/>
              <a:t>Obinna</a:t>
            </a:r>
            <a:r>
              <a:rPr lang="en-GB" dirty="0"/>
              <a:t> O </a:t>
            </a:r>
            <a:r>
              <a:rPr lang="en-GB" dirty="0" err="1"/>
              <a:t>Oleribe</a:t>
            </a:r>
            <a:r>
              <a:rPr lang="en-GB" dirty="0"/>
              <a:t>, Jenny </a:t>
            </a:r>
            <a:r>
              <a:rPr lang="en-GB" dirty="0" err="1"/>
              <a:t>Momoh</a:t>
            </a:r>
            <a:r>
              <a:rPr lang="en-GB" dirty="0"/>
              <a:t>, Benjamin SC </a:t>
            </a:r>
            <a:r>
              <a:rPr lang="en-GB" dirty="0" err="1"/>
              <a:t>Uzochukwu</a:t>
            </a:r>
            <a:r>
              <a:rPr lang="en-GB" dirty="0"/>
              <a:t>, Francisco </a:t>
            </a:r>
            <a:r>
              <a:rPr lang="en-GB" dirty="0" err="1"/>
              <a:t>Mbofana</a:t>
            </a:r>
            <a:r>
              <a:rPr lang="en-GB" dirty="0"/>
              <a:t>, Akin </a:t>
            </a:r>
            <a:r>
              <a:rPr lang="en-GB" dirty="0" err="1"/>
              <a:t>Adebiyi</a:t>
            </a:r>
            <a:r>
              <a:rPr lang="en-GB" dirty="0"/>
              <a:t>, Thomas </a:t>
            </a:r>
            <a:r>
              <a:rPr lang="en-GB" dirty="0" err="1"/>
              <a:t>Barbera</a:t>
            </a:r>
            <a:r>
              <a:rPr lang="en-GB" dirty="0"/>
              <a:t>, Roger Williams &amp; Simon D Taylor-Robinson (2019) Identifying Key Challenges Facing Healthcare Systems In Africa And Potential Solutions, International Journal of General Medicine, 12:, 395-403, DOI: </a:t>
            </a:r>
            <a:r>
              <a:rPr lang="en-GB" u="sng" dirty="0">
                <a:hlinkClick r:id="rId5"/>
              </a:rPr>
              <a:t>10.2147/IJGM.S223882</a:t>
            </a:r>
            <a:endParaRPr lang="en-GB" u="sng" dirty="0"/>
          </a:p>
        </p:txBody>
      </p:sp>
    </p:spTree>
    <p:extLst>
      <p:ext uri="{BB962C8B-B14F-4D97-AF65-F5344CB8AC3E}">
        <p14:creationId xmlns:p14="http://schemas.microsoft.com/office/powerpoint/2010/main" val="2812760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Cont’d</a:t>
            </a:r>
            <a:endParaRPr lang="en-GB" dirty="0"/>
          </a:p>
        </p:txBody>
      </p:sp>
      <p:sp>
        <p:nvSpPr>
          <p:cNvPr id="3" name="Content Placeholder 2"/>
          <p:cNvSpPr>
            <a:spLocks noGrp="1"/>
          </p:cNvSpPr>
          <p:nvPr>
            <p:ph idx="1"/>
          </p:nvPr>
        </p:nvSpPr>
        <p:spPr/>
        <p:txBody>
          <a:bodyPr/>
          <a:lstStyle/>
          <a:p>
            <a:r>
              <a:rPr lang="en-US" dirty="0" err="1"/>
              <a:t>Shahid</a:t>
            </a:r>
            <a:r>
              <a:rPr lang="en-US" dirty="0"/>
              <a:t> N, </a:t>
            </a:r>
            <a:r>
              <a:rPr lang="en-US" dirty="0" err="1"/>
              <a:t>Rappon</a:t>
            </a:r>
            <a:r>
              <a:rPr lang="en-US" dirty="0"/>
              <a:t> T, Berta W (2019) Applications of artificial neural networks in health care organizational decision-making: A scoping review. PLOS ONE 14(2): e0212356. </a:t>
            </a:r>
            <a:r>
              <a:rPr lang="en-US" u="sng" dirty="0">
                <a:hlinkClick r:id="rId2"/>
              </a:rPr>
              <a:t>https://doi.org/10.1371/journal.pone.0212356</a:t>
            </a:r>
            <a:endParaRPr lang="en-US" b="1" dirty="0"/>
          </a:p>
          <a:p>
            <a:r>
              <a:rPr lang="en-US" b="1" dirty="0"/>
              <a:t>The </a:t>
            </a:r>
            <a:r>
              <a:rPr lang="en-US" b="1" i="1" dirty="0"/>
              <a:t>Lancet</a:t>
            </a:r>
            <a:r>
              <a:rPr lang="en-US" b="1" dirty="0"/>
              <a:t> Nigeria Commission: investing in health and the future of the nation. </a:t>
            </a:r>
            <a:r>
              <a:rPr lang="en-US" dirty="0" err="1"/>
              <a:t>Abubakar</a:t>
            </a:r>
            <a:r>
              <a:rPr lang="en-US" dirty="0"/>
              <a:t>, Ibrahim et al. ,The Lancet, Volume 399, Issue 10330, 1155 - 1200</a:t>
            </a:r>
          </a:p>
          <a:p>
            <a:endParaRPr lang="en-GB" dirty="0"/>
          </a:p>
        </p:txBody>
      </p:sp>
    </p:spTree>
    <p:extLst>
      <p:ext uri="{BB962C8B-B14F-4D97-AF65-F5344CB8AC3E}">
        <p14:creationId xmlns:p14="http://schemas.microsoft.com/office/powerpoint/2010/main" val="329156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GB" dirty="0"/>
          </a:p>
        </p:txBody>
      </p:sp>
      <p:sp>
        <p:nvSpPr>
          <p:cNvPr id="3" name="Content Placeholder 2"/>
          <p:cNvSpPr>
            <a:spLocks noGrp="1"/>
          </p:cNvSpPr>
          <p:nvPr>
            <p:ph idx="1"/>
          </p:nvPr>
        </p:nvSpPr>
        <p:spPr>
          <a:xfrm>
            <a:off x="257907" y="2774301"/>
            <a:ext cx="9706707" cy="3636511"/>
          </a:xfrm>
        </p:spPr>
        <p:txBody>
          <a:bodyPr>
            <a:normAutofit/>
          </a:bodyPr>
          <a:lstStyle/>
          <a:p>
            <a:pPr>
              <a:lnSpc>
                <a:spcPct val="150000"/>
              </a:lnSpc>
            </a:pPr>
            <a:r>
              <a:rPr lang="en-US" dirty="0"/>
              <a:t>SDG3: Ensure healthy lives and promote well-being for all at all ages.</a:t>
            </a:r>
          </a:p>
          <a:p>
            <a:pPr>
              <a:lnSpc>
                <a:spcPct val="150000"/>
              </a:lnSpc>
            </a:pPr>
            <a:r>
              <a:rPr lang="en-US" dirty="0"/>
              <a:t>Poor healthcare resource allocation and financing key challenges in Africa.</a:t>
            </a:r>
          </a:p>
          <a:p>
            <a:pPr>
              <a:lnSpc>
                <a:spcPct val="150000"/>
              </a:lnSpc>
            </a:pPr>
            <a:r>
              <a:rPr lang="en-US" dirty="0"/>
              <a:t>Poorly informed policy decisions, a major cause of persistently depressed metrics.</a:t>
            </a:r>
          </a:p>
          <a:p>
            <a:pPr>
              <a:lnSpc>
                <a:spcPct val="150000"/>
              </a:lnSpc>
            </a:pPr>
            <a:r>
              <a:rPr lang="en-US" dirty="0"/>
              <a:t>About 40% of Nigerians live in poverty, social conditions that create ill health.</a:t>
            </a:r>
          </a:p>
          <a:p>
            <a:pPr>
              <a:lnSpc>
                <a:spcPct val="150000"/>
              </a:lnSpc>
            </a:pPr>
            <a:r>
              <a:rPr lang="en-US" dirty="0"/>
              <a:t>Low life-expectancy in Nigeria (54 years); High U-5 mortality than other countries!</a:t>
            </a:r>
          </a:p>
          <a:p>
            <a:pPr>
              <a:lnSpc>
                <a:spcPct val="150000"/>
              </a:lnSpc>
            </a:pPr>
            <a:r>
              <a:rPr lang="en-US" dirty="0"/>
              <a:t>Improving health equity and tailored policies, vital in achieving SDG3.</a:t>
            </a:r>
          </a:p>
          <a:p>
            <a:endParaRPr lang="en-US" dirty="0"/>
          </a:p>
          <a:p>
            <a:endParaRPr lang="en-GB" dirty="0"/>
          </a:p>
        </p:txBody>
      </p:sp>
      <p:sp>
        <p:nvSpPr>
          <p:cNvPr id="5" name="Slide Number Placeholder 4">
            <a:extLst>
              <a:ext uri="{FF2B5EF4-FFF2-40B4-BE49-F238E27FC236}">
                <a16:creationId xmlns:a16="http://schemas.microsoft.com/office/drawing/2014/main" id="{3112BD35-9FC8-CC51-46C9-5EB42BCA69B3}"/>
              </a:ext>
            </a:extLst>
          </p:cNvPr>
          <p:cNvSpPr>
            <a:spLocks noGrp="1"/>
          </p:cNvSpPr>
          <p:nvPr>
            <p:ph type="sldNum" sz="quarter" idx="12"/>
          </p:nvPr>
        </p:nvSpPr>
        <p:spPr>
          <a:xfrm>
            <a:off x="-531078" y="6165512"/>
            <a:ext cx="1062155" cy="490599"/>
          </a:xfrm>
        </p:spPr>
        <p:txBody>
          <a:bodyPr/>
          <a:lstStyle/>
          <a:p>
            <a:fld id="{D57F1E4F-1CFF-5643-939E-217C01CDF565}" type="slidenum">
              <a:rPr lang="en-US" smtClean="0">
                <a:solidFill>
                  <a:schemeClr val="tx1"/>
                </a:solidFill>
                <a:latin typeface="Algerian" panose="04020705040A02060702" pitchFamily="82" charset="0"/>
              </a:rPr>
              <a:pPr/>
              <a:t>3</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234299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GB" dirty="0"/>
          </a:p>
        </p:txBody>
      </p:sp>
      <p:sp>
        <p:nvSpPr>
          <p:cNvPr id="3" name="Content Placeholder 2"/>
          <p:cNvSpPr>
            <a:spLocks noGrp="1"/>
          </p:cNvSpPr>
          <p:nvPr>
            <p:ph idx="1"/>
          </p:nvPr>
        </p:nvSpPr>
        <p:spPr>
          <a:xfrm>
            <a:off x="361512" y="2101264"/>
            <a:ext cx="7168841" cy="3636511"/>
          </a:xfrm>
        </p:spPr>
        <p:txBody>
          <a:bodyPr/>
          <a:lstStyle/>
          <a:p>
            <a:pPr>
              <a:lnSpc>
                <a:spcPct val="150000"/>
              </a:lnSpc>
            </a:pPr>
            <a:r>
              <a:rPr lang="en-US" dirty="0"/>
              <a:t>Health informatics and Digital health proposed as tools to achieve fairness in healthcare resource allocation.</a:t>
            </a:r>
          </a:p>
          <a:p>
            <a:pPr>
              <a:lnSpc>
                <a:spcPct val="150000"/>
              </a:lnSpc>
            </a:pPr>
            <a:r>
              <a:rPr lang="en-US" dirty="0"/>
              <a:t>Algorithmic fairness highlights specific opportunities where machine learning, public and population health may synergize to achieve health equity.</a:t>
            </a:r>
          </a:p>
          <a:p>
            <a:pPr>
              <a:lnSpc>
                <a:spcPct val="150000"/>
              </a:lnSpc>
            </a:pPr>
            <a:r>
              <a:rPr lang="en-US" dirty="0"/>
              <a:t>AI’s role functional in contributing novel knowledge to public health.</a:t>
            </a:r>
            <a:endParaRPr lang="en-GB" dirty="0"/>
          </a:p>
        </p:txBody>
      </p:sp>
      <p:pic>
        <p:nvPicPr>
          <p:cNvPr id="4" name="Picture 3">
            <a:extLst>
              <a:ext uri="{FF2B5EF4-FFF2-40B4-BE49-F238E27FC236}">
                <a16:creationId xmlns:a16="http://schemas.microsoft.com/office/drawing/2014/main" id="{C1C04409-C960-BC98-7D05-7CAF34CA9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901" y="2441532"/>
            <a:ext cx="4121587" cy="3068313"/>
          </a:xfrm>
          <a:prstGeom prst="rect">
            <a:avLst/>
          </a:prstGeom>
        </p:spPr>
      </p:pic>
      <p:sp>
        <p:nvSpPr>
          <p:cNvPr id="6" name="Slide Number Placeholder 5">
            <a:extLst>
              <a:ext uri="{FF2B5EF4-FFF2-40B4-BE49-F238E27FC236}">
                <a16:creationId xmlns:a16="http://schemas.microsoft.com/office/drawing/2014/main" id="{B94BBB36-3365-1EA0-8A5A-A77D750C7A12}"/>
              </a:ext>
            </a:extLst>
          </p:cNvPr>
          <p:cNvSpPr>
            <a:spLocks noGrp="1"/>
          </p:cNvSpPr>
          <p:nvPr>
            <p:ph type="sldNum" sz="quarter" idx="12"/>
          </p:nvPr>
        </p:nvSpPr>
        <p:spPr>
          <a:xfrm>
            <a:off x="-531078" y="6176101"/>
            <a:ext cx="1062155" cy="490599"/>
          </a:xfrm>
        </p:spPr>
        <p:txBody>
          <a:bodyPr/>
          <a:lstStyle/>
          <a:p>
            <a:fld id="{D57F1E4F-1CFF-5643-939E-217C01CDF565}" type="slidenum">
              <a:rPr lang="en-US" smtClean="0">
                <a:solidFill>
                  <a:schemeClr val="tx1"/>
                </a:solidFill>
                <a:latin typeface="Algerian" panose="04020705040A02060702" pitchFamily="82" charset="0"/>
              </a:rPr>
              <a:pPr/>
              <a:t>4</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387278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endParaRPr lang="en-GB" dirty="0"/>
          </a:p>
        </p:txBody>
      </p:sp>
      <p:sp>
        <p:nvSpPr>
          <p:cNvPr id="3" name="Content Placeholder 2"/>
          <p:cNvSpPr>
            <a:spLocks noGrp="1"/>
          </p:cNvSpPr>
          <p:nvPr>
            <p:ph idx="1"/>
          </p:nvPr>
        </p:nvSpPr>
        <p:spPr>
          <a:xfrm>
            <a:off x="810000" y="2249181"/>
            <a:ext cx="9360710" cy="3636511"/>
          </a:xfrm>
        </p:spPr>
        <p:txBody>
          <a:bodyPr/>
          <a:lstStyle/>
          <a:p>
            <a:pPr>
              <a:lnSpc>
                <a:spcPct val="150000"/>
              </a:lnSpc>
            </a:pPr>
            <a:r>
              <a:rPr lang="en-US" dirty="0"/>
              <a:t>Significant challenge in efficiently allocating resources and customizing healthcare policies, especially in low-resource settings.</a:t>
            </a:r>
          </a:p>
          <a:p>
            <a:pPr>
              <a:lnSpc>
                <a:spcPct val="150000"/>
              </a:lnSpc>
            </a:pPr>
            <a:r>
              <a:rPr lang="en-US" dirty="0"/>
              <a:t>Healthcare administrators and policy makers lack tools and systems needed to make informed decisions regarding resource allocation and policy adjustments.</a:t>
            </a:r>
          </a:p>
          <a:p>
            <a:pPr>
              <a:lnSpc>
                <a:spcPct val="150000"/>
              </a:lnSpc>
            </a:pPr>
            <a:r>
              <a:rPr lang="en-US" dirty="0"/>
              <a:t>Consequent, regional health disparities and poor healthcare indices.</a:t>
            </a:r>
            <a:endParaRPr lang="en-GB" dirty="0"/>
          </a:p>
        </p:txBody>
      </p:sp>
      <p:sp>
        <p:nvSpPr>
          <p:cNvPr id="5" name="Slide Number Placeholder 4">
            <a:extLst>
              <a:ext uri="{FF2B5EF4-FFF2-40B4-BE49-F238E27FC236}">
                <a16:creationId xmlns:a16="http://schemas.microsoft.com/office/drawing/2014/main" id="{4F49DD4B-80E1-BB57-626C-1773E818DFEE}"/>
              </a:ext>
            </a:extLst>
          </p:cNvPr>
          <p:cNvSpPr>
            <a:spLocks noGrp="1"/>
          </p:cNvSpPr>
          <p:nvPr>
            <p:ph type="sldNum" sz="quarter" idx="12"/>
          </p:nvPr>
        </p:nvSpPr>
        <p:spPr>
          <a:xfrm>
            <a:off x="-531078" y="6252064"/>
            <a:ext cx="1062155" cy="490599"/>
          </a:xfrm>
        </p:spPr>
        <p:txBody>
          <a:bodyPr/>
          <a:lstStyle/>
          <a:p>
            <a:fld id="{D57F1E4F-1CFF-5643-939E-217C01CDF565}" type="slidenum">
              <a:rPr lang="en-US" smtClean="0">
                <a:solidFill>
                  <a:schemeClr val="tx1"/>
                </a:solidFill>
                <a:latin typeface="Algerian" panose="04020705040A02060702" pitchFamily="82" charset="0"/>
              </a:rPr>
              <a:pPr/>
              <a:t>5</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28595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&amp; Description- </a:t>
            </a:r>
            <a:r>
              <a:rPr lang="en-US" dirty="0">
                <a:solidFill>
                  <a:schemeClr val="accent6">
                    <a:lumMod val="75000"/>
                  </a:schemeClr>
                </a:solidFill>
              </a:rPr>
              <a:t>“Athena”</a:t>
            </a:r>
            <a:endParaRPr lang="en-GB" dirty="0">
              <a:solidFill>
                <a:schemeClr val="accent6">
                  <a:lumMod val="75000"/>
                </a:schemeClr>
              </a:solidFill>
            </a:endParaRPr>
          </a:p>
        </p:txBody>
      </p:sp>
      <p:sp>
        <p:nvSpPr>
          <p:cNvPr id="3" name="Content Placeholder 2"/>
          <p:cNvSpPr>
            <a:spLocks noGrp="1"/>
          </p:cNvSpPr>
          <p:nvPr>
            <p:ph idx="1"/>
          </p:nvPr>
        </p:nvSpPr>
        <p:spPr>
          <a:xfrm>
            <a:off x="207976" y="1966255"/>
            <a:ext cx="10728248" cy="806493"/>
          </a:xfrm>
        </p:spPr>
        <p:txBody>
          <a:bodyPr>
            <a:normAutofit fontScale="62500" lnSpcReduction="20000"/>
          </a:bodyPr>
          <a:lstStyle/>
          <a:p>
            <a:r>
              <a:rPr lang="en-US" b="1" dirty="0"/>
              <a:t>DATA</a:t>
            </a:r>
          </a:p>
          <a:p>
            <a:r>
              <a:rPr lang="en-US" dirty="0"/>
              <a:t>Raw data from MSDAT. Considered 49 unique health service access metrics and the various locations.</a:t>
            </a:r>
          </a:p>
          <a:p>
            <a:r>
              <a:rPr lang="en-US" dirty="0"/>
              <a:t>Initial preprocessing considered 29 metrics. Details of access metrics are shown:</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76" y="2985247"/>
            <a:ext cx="11174022" cy="3267636"/>
          </a:xfrm>
          <a:prstGeom prst="rect">
            <a:avLst/>
          </a:prstGeom>
        </p:spPr>
      </p:pic>
      <p:sp>
        <p:nvSpPr>
          <p:cNvPr id="6" name="Slide Number Placeholder 5">
            <a:extLst>
              <a:ext uri="{FF2B5EF4-FFF2-40B4-BE49-F238E27FC236}">
                <a16:creationId xmlns:a16="http://schemas.microsoft.com/office/drawing/2014/main" id="{F029AF85-4EA8-9A3A-824B-5FABE63D7E9E}"/>
              </a:ext>
            </a:extLst>
          </p:cNvPr>
          <p:cNvSpPr>
            <a:spLocks noGrp="1"/>
          </p:cNvSpPr>
          <p:nvPr>
            <p:ph type="sldNum" sz="quarter" idx="12"/>
          </p:nvPr>
        </p:nvSpPr>
        <p:spPr>
          <a:xfrm>
            <a:off x="-531078" y="6320119"/>
            <a:ext cx="1062155" cy="490599"/>
          </a:xfrm>
        </p:spPr>
        <p:txBody>
          <a:bodyPr/>
          <a:lstStyle/>
          <a:p>
            <a:fld id="{D57F1E4F-1CFF-5643-939E-217C01CDF565}" type="slidenum">
              <a:rPr lang="en-US" smtClean="0">
                <a:solidFill>
                  <a:schemeClr val="tx1"/>
                </a:solidFill>
                <a:latin typeface="Algerian" panose="04020705040A02060702" pitchFamily="82" charset="0"/>
              </a:rPr>
              <a:pPr/>
              <a:t>6</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356282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&amp; Description- </a:t>
            </a:r>
            <a:r>
              <a:rPr lang="en-US" dirty="0">
                <a:solidFill>
                  <a:schemeClr val="accent6">
                    <a:lumMod val="75000"/>
                  </a:schemeClr>
                </a:solidFill>
              </a:rPr>
              <a:t>“Athena”</a:t>
            </a:r>
            <a:endParaRPr lang="en-GB" dirty="0"/>
          </a:p>
        </p:txBody>
      </p:sp>
      <p:sp>
        <p:nvSpPr>
          <p:cNvPr id="3" name="Content Placeholder 2"/>
          <p:cNvSpPr>
            <a:spLocks noGrp="1"/>
          </p:cNvSpPr>
          <p:nvPr>
            <p:ph idx="1"/>
          </p:nvPr>
        </p:nvSpPr>
        <p:spPr>
          <a:xfrm>
            <a:off x="0" y="2490511"/>
            <a:ext cx="3194304" cy="837905"/>
          </a:xfrm>
        </p:spPr>
        <p:txBody>
          <a:bodyPr>
            <a:normAutofit fontScale="85000" lnSpcReduction="10000"/>
          </a:bodyPr>
          <a:lstStyle/>
          <a:p>
            <a:r>
              <a:rPr lang="en-US" b="1" dirty="0"/>
              <a:t>DATA</a:t>
            </a:r>
          </a:p>
          <a:p>
            <a:r>
              <a:rPr lang="en-US" dirty="0"/>
              <a:t>Further descriptive statistics of select variables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49824"/>
            <a:ext cx="8839200" cy="4456663"/>
          </a:xfrm>
          <a:prstGeom prst="rect">
            <a:avLst/>
          </a:prstGeom>
        </p:spPr>
      </p:pic>
      <p:sp>
        <p:nvSpPr>
          <p:cNvPr id="6" name="Slide Number Placeholder 5">
            <a:extLst>
              <a:ext uri="{FF2B5EF4-FFF2-40B4-BE49-F238E27FC236}">
                <a16:creationId xmlns:a16="http://schemas.microsoft.com/office/drawing/2014/main" id="{F3C113EF-6B48-7FC4-BDE7-4D199B1BDCE3}"/>
              </a:ext>
            </a:extLst>
          </p:cNvPr>
          <p:cNvSpPr>
            <a:spLocks noGrp="1"/>
          </p:cNvSpPr>
          <p:nvPr>
            <p:ph type="sldNum" sz="quarter" idx="12"/>
          </p:nvPr>
        </p:nvSpPr>
        <p:spPr>
          <a:xfrm>
            <a:off x="-531078" y="6268763"/>
            <a:ext cx="1062155" cy="490599"/>
          </a:xfrm>
        </p:spPr>
        <p:txBody>
          <a:bodyPr/>
          <a:lstStyle/>
          <a:p>
            <a:fld id="{D57F1E4F-1CFF-5643-939E-217C01CDF565}" type="slidenum">
              <a:rPr lang="en-US" smtClean="0">
                <a:solidFill>
                  <a:schemeClr val="tx1"/>
                </a:solidFill>
                <a:latin typeface="Algerian" panose="04020705040A02060702" pitchFamily="82" charset="0"/>
              </a:rPr>
              <a:pPr/>
              <a:t>7</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242074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&amp; Description- </a:t>
            </a:r>
            <a:r>
              <a:rPr lang="en-US" dirty="0">
                <a:solidFill>
                  <a:schemeClr val="accent6">
                    <a:lumMod val="75000"/>
                  </a:schemeClr>
                </a:solidFill>
              </a:rPr>
              <a:t>“Athena”</a:t>
            </a:r>
            <a:endParaRPr lang="en-GB" dirty="0"/>
          </a:p>
        </p:txBody>
      </p:sp>
      <p:sp>
        <p:nvSpPr>
          <p:cNvPr id="3" name="Content Placeholder 2"/>
          <p:cNvSpPr>
            <a:spLocks noGrp="1"/>
          </p:cNvSpPr>
          <p:nvPr>
            <p:ph idx="1"/>
          </p:nvPr>
        </p:nvSpPr>
        <p:spPr>
          <a:xfrm>
            <a:off x="482535" y="2017146"/>
            <a:ext cx="7626041" cy="4612254"/>
          </a:xfrm>
        </p:spPr>
        <p:txBody>
          <a:bodyPr>
            <a:normAutofit/>
          </a:bodyPr>
          <a:lstStyle/>
          <a:p>
            <a:pPr>
              <a:lnSpc>
                <a:spcPct val="150000"/>
              </a:lnSpc>
            </a:pPr>
            <a:r>
              <a:rPr lang="en-US" b="1" dirty="0"/>
              <a:t>DATA</a:t>
            </a:r>
          </a:p>
          <a:p>
            <a:pPr>
              <a:lnSpc>
                <a:spcPct val="150000"/>
              </a:lnSpc>
            </a:pPr>
            <a:r>
              <a:rPr lang="en-US" dirty="0"/>
              <a:t>Nulls filled with mean of group.</a:t>
            </a:r>
          </a:p>
          <a:p>
            <a:pPr>
              <a:lnSpc>
                <a:spcPct val="150000"/>
              </a:lnSpc>
            </a:pPr>
            <a:r>
              <a:rPr lang="en-US" dirty="0"/>
              <a:t>Correlational analysis revealed trends e.g. % of health facilities to conduct early Infact diagnosis test was strongly correlated with facilities that provide ARV to HIV + ANC patients.</a:t>
            </a:r>
          </a:p>
          <a:p>
            <a:pPr>
              <a:lnSpc>
                <a:spcPct val="150000"/>
              </a:lnSpc>
            </a:pPr>
            <a:r>
              <a:rPr lang="en-US" dirty="0"/>
              <a:t>Also, % of facilities offering HIV testing as part of routine ANC was negatively correlated with % facilities offering TB services that had National guidelines for diag. &amp; treat. of TB in children. (Perhaps resource scarcity has lead to a focus on a single disease).</a:t>
            </a:r>
            <a:endParaRPr lang="en-GB" dirty="0"/>
          </a:p>
        </p:txBody>
      </p:sp>
      <p:pic>
        <p:nvPicPr>
          <p:cNvPr id="4" name="Picture 3">
            <a:extLst>
              <a:ext uri="{FF2B5EF4-FFF2-40B4-BE49-F238E27FC236}">
                <a16:creationId xmlns:a16="http://schemas.microsoft.com/office/drawing/2014/main" id="{FD378998-7E85-1E8F-F268-3386AB014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576" y="2368061"/>
            <a:ext cx="3600890" cy="4209127"/>
          </a:xfrm>
          <a:prstGeom prst="rect">
            <a:avLst/>
          </a:prstGeom>
        </p:spPr>
      </p:pic>
      <p:sp>
        <p:nvSpPr>
          <p:cNvPr id="6" name="Slide Number Placeholder 5">
            <a:extLst>
              <a:ext uri="{FF2B5EF4-FFF2-40B4-BE49-F238E27FC236}">
                <a16:creationId xmlns:a16="http://schemas.microsoft.com/office/drawing/2014/main" id="{27C3961A-E2A6-272B-6528-C2E293021854}"/>
              </a:ext>
            </a:extLst>
          </p:cNvPr>
          <p:cNvSpPr>
            <a:spLocks noGrp="1"/>
          </p:cNvSpPr>
          <p:nvPr>
            <p:ph type="sldNum" sz="quarter" idx="12"/>
          </p:nvPr>
        </p:nvSpPr>
        <p:spPr>
          <a:xfrm>
            <a:off x="-503582" y="6367400"/>
            <a:ext cx="1007163" cy="490599"/>
          </a:xfrm>
        </p:spPr>
        <p:txBody>
          <a:bodyPr/>
          <a:lstStyle/>
          <a:p>
            <a:fld id="{D57F1E4F-1CFF-5643-939E-217C01CDF565}" type="slidenum">
              <a:rPr lang="en-US" smtClean="0">
                <a:solidFill>
                  <a:schemeClr val="tx1"/>
                </a:solidFill>
                <a:latin typeface="Algerian" panose="04020705040A02060702" pitchFamily="82" charset="0"/>
              </a:rPr>
              <a:pPr/>
              <a:t>8</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293462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13977"/>
            <a:ext cx="10571998" cy="970450"/>
          </a:xfrm>
        </p:spPr>
        <p:txBody>
          <a:bodyPr/>
          <a:lstStyle/>
          <a:p>
            <a:r>
              <a:rPr lang="en-US" dirty="0"/>
              <a:t>Methods &amp; Description- </a:t>
            </a:r>
            <a:r>
              <a:rPr lang="en-US" dirty="0">
                <a:solidFill>
                  <a:schemeClr val="accent6">
                    <a:lumMod val="75000"/>
                  </a:schemeClr>
                </a:solidFill>
              </a:rPr>
              <a:t>“Athena”</a:t>
            </a:r>
            <a:endParaRPr lang="en-GB" dirty="0"/>
          </a:p>
        </p:txBody>
      </p:sp>
      <p:sp>
        <p:nvSpPr>
          <p:cNvPr id="3" name="Content Placeholder 2"/>
          <p:cNvSpPr>
            <a:spLocks noGrp="1"/>
          </p:cNvSpPr>
          <p:nvPr>
            <p:ph idx="1"/>
          </p:nvPr>
        </p:nvSpPr>
        <p:spPr>
          <a:xfrm>
            <a:off x="818712" y="2222287"/>
            <a:ext cx="7437782" cy="3636511"/>
          </a:xfrm>
        </p:spPr>
        <p:txBody>
          <a:bodyPr>
            <a:normAutofit fontScale="77500" lnSpcReduction="20000"/>
          </a:bodyPr>
          <a:lstStyle/>
          <a:p>
            <a:pPr>
              <a:lnSpc>
                <a:spcPct val="150000"/>
              </a:lnSpc>
            </a:pPr>
            <a:r>
              <a:rPr lang="en-US" dirty="0"/>
              <a:t>MODEL – </a:t>
            </a:r>
            <a:r>
              <a:rPr lang="en-US" b="1" dirty="0">
                <a:solidFill>
                  <a:schemeClr val="accent6">
                    <a:lumMod val="75000"/>
                  </a:schemeClr>
                </a:solidFill>
              </a:rPr>
              <a:t>“Athena”</a:t>
            </a:r>
          </a:p>
          <a:p>
            <a:pPr>
              <a:lnSpc>
                <a:spcPct val="150000"/>
              </a:lnSpc>
            </a:pPr>
            <a:r>
              <a:rPr lang="en-US" dirty="0"/>
              <a:t>Tripartite system- [Clustering </a:t>
            </a:r>
            <a:r>
              <a:rPr lang="en-US" dirty="0" err="1"/>
              <a:t>algo</a:t>
            </a:r>
            <a:r>
              <a:rPr lang="en-US" dirty="0"/>
              <a:t>, Health index categorization </a:t>
            </a:r>
            <a:r>
              <a:rPr lang="en-US" dirty="0" err="1"/>
              <a:t>algo</a:t>
            </a:r>
            <a:r>
              <a:rPr lang="en-US" dirty="0"/>
              <a:t>, Summary &amp; recommendation chat LM]</a:t>
            </a:r>
            <a:endParaRPr lang="en-GB" dirty="0"/>
          </a:p>
          <a:p>
            <a:pPr>
              <a:lnSpc>
                <a:spcPct val="150000"/>
              </a:lnSpc>
            </a:pPr>
            <a:r>
              <a:rPr lang="en-GB" dirty="0"/>
              <a:t>Clustering </a:t>
            </a:r>
            <a:r>
              <a:rPr lang="en-GB" dirty="0" err="1"/>
              <a:t>algo</a:t>
            </a:r>
            <a:r>
              <a:rPr lang="en-GB" dirty="0"/>
              <a:t>- PCA + </a:t>
            </a:r>
            <a:r>
              <a:rPr lang="en-GB" dirty="0" err="1"/>
              <a:t>Kmeans</a:t>
            </a:r>
            <a:r>
              <a:rPr lang="en-GB" dirty="0"/>
              <a:t>. Clusters based on granular data semblances. Similar resources, policies and interventions are expected to work for groups in same clusters</a:t>
            </a:r>
            <a:endParaRPr lang="en-US" dirty="0"/>
          </a:p>
          <a:p>
            <a:pPr>
              <a:lnSpc>
                <a:spcPct val="150000"/>
              </a:lnSpc>
            </a:pPr>
            <a:r>
              <a:rPr lang="en-GB" dirty="0"/>
              <a:t>Health index categorization </a:t>
            </a:r>
            <a:r>
              <a:rPr lang="en-GB" dirty="0" err="1"/>
              <a:t>algo</a:t>
            </a:r>
            <a:r>
              <a:rPr lang="en-GB" dirty="0"/>
              <a:t>- DL </a:t>
            </a:r>
            <a:r>
              <a:rPr lang="en-GB" dirty="0" err="1"/>
              <a:t>AutoEncoder</a:t>
            </a:r>
            <a:r>
              <a:rPr lang="en-GB" dirty="0"/>
              <a:t> + Quantile stats. Prioritization in resource allocation and policy formulation based on health index</a:t>
            </a:r>
          </a:p>
          <a:p>
            <a:pPr>
              <a:lnSpc>
                <a:spcPct val="150000"/>
              </a:lnSpc>
            </a:pPr>
            <a:r>
              <a:rPr lang="en-GB" dirty="0"/>
              <a:t>Summary &amp; recommendation chat LM- meta-llama/Llama-2-70b-chat-hf. </a:t>
            </a:r>
            <a:r>
              <a:rPr lang="en-GB" dirty="0" err="1"/>
              <a:t>Chatbot</a:t>
            </a:r>
            <a:r>
              <a:rPr lang="en-GB" dirty="0"/>
              <a:t> provides summary of health metrics and recommendations. Abstracts non-technicality and allows for data driven, tailor-made health policies </a:t>
            </a:r>
          </a:p>
        </p:txBody>
      </p:sp>
      <p:pic>
        <p:nvPicPr>
          <p:cNvPr id="4" name="Picture 3">
            <a:extLst>
              <a:ext uri="{FF2B5EF4-FFF2-40B4-BE49-F238E27FC236}">
                <a16:creationId xmlns:a16="http://schemas.microsoft.com/office/drawing/2014/main" id="{A2963A4D-BD80-22CB-E418-69D1358F0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2407023"/>
            <a:ext cx="3213611" cy="3451775"/>
          </a:xfrm>
          <a:prstGeom prst="rect">
            <a:avLst/>
          </a:prstGeom>
        </p:spPr>
      </p:pic>
      <p:sp>
        <p:nvSpPr>
          <p:cNvPr id="6" name="Slide Number Placeholder 5">
            <a:extLst>
              <a:ext uri="{FF2B5EF4-FFF2-40B4-BE49-F238E27FC236}">
                <a16:creationId xmlns:a16="http://schemas.microsoft.com/office/drawing/2014/main" id="{6CFBF2FE-6A85-D35A-F0D1-939154A3C1EF}"/>
              </a:ext>
            </a:extLst>
          </p:cNvPr>
          <p:cNvSpPr>
            <a:spLocks noGrp="1"/>
          </p:cNvSpPr>
          <p:nvPr>
            <p:ph type="sldNum" sz="quarter" idx="12"/>
          </p:nvPr>
        </p:nvSpPr>
        <p:spPr>
          <a:xfrm>
            <a:off x="-531078" y="6211723"/>
            <a:ext cx="1062155" cy="490599"/>
          </a:xfrm>
        </p:spPr>
        <p:txBody>
          <a:bodyPr/>
          <a:lstStyle/>
          <a:p>
            <a:fld id="{D57F1E4F-1CFF-5643-939E-217C01CDF565}" type="slidenum">
              <a:rPr lang="en-US" smtClean="0">
                <a:solidFill>
                  <a:schemeClr val="tx1"/>
                </a:solidFill>
                <a:latin typeface="Algerian" panose="04020705040A02060702" pitchFamily="82" charset="0"/>
              </a:rPr>
              <a:pPr/>
              <a:t>9</a:t>
            </a:fld>
            <a:r>
              <a:rPr lang="en-US" dirty="0">
                <a:solidFill>
                  <a:schemeClr val="tx1"/>
                </a:solidFill>
                <a:latin typeface="Algerian" panose="04020705040A02060702" pitchFamily="82" charset="0"/>
              </a:rPr>
              <a:t>.</a:t>
            </a:r>
          </a:p>
        </p:txBody>
      </p:sp>
    </p:spTree>
    <p:extLst>
      <p:ext uri="{BB962C8B-B14F-4D97-AF65-F5344CB8AC3E}">
        <p14:creationId xmlns:p14="http://schemas.microsoft.com/office/powerpoint/2010/main" val="73798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374</TotalTime>
  <Words>1798</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Baskerville Old Face</vt:lpstr>
      <vt:lpstr>Calibri</vt:lpstr>
      <vt:lpstr>Century Gothic</vt:lpstr>
      <vt:lpstr>Wingdings 2</vt:lpstr>
      <vt:lpstr>Quotable</vt:lpstr>
      <vt:lpstr>“Athena”: A Beacon of AI-Enabled Healthcare Transformation- Resource Allocation and Policy Customization</vt:lpstr>
      <vt:lpstr>Outline</vt:lpstr>
      <vt:lpstr>Introduction</vt:lpstr>
      <vt:lpstr>Introduction</vt:lpstr>
      <vt:lpstr>Problem Statement </vt:lpstr>
      <vt:lpstr>Methods &amp; Description- “Athena”</vt:lpstr>
      <vt:lpstr>Methods &amp; Description- “Athena”</vt:lpstr>
      <vt:lpstr>Methods &amp; Description- “Athena”</vt:lpstr>
      <vt:lpstr>Methods &amp; Description- “Athena”</vt:lpstr>
      <vt:lpstr>Methods &amp; Description- “Athena”</vt:lpstr>
      <vt:lpstr>Methods &amp; Description- “Athena”</vt:lpstr>
      <vt:lpstr>Methods &amp; Description- “Athena”</vt:lpstr>
      <vt:lpstr>Methods &amp; Description- “Athena”</vt:lpstr>
      <vt:lpstr>Market size &amp; Opportunities </vt:lpstr>
      <vt:lpstr>Challenges and Recommendations</vt:lpstr>
      <vt:lpstr>Challenges and Recommendations</vt:lpstr>
      <vt:lpstr>Call to action</vt:lpstr>
      <vt:lpstr>Team profile</vt:lpstr>
      <vt:lpstr>Conclusion</vt:lpstr>
      <vt:lpstr>References</vt:lpstr>
      <vt:lpstr>References Cont’d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A Beacon of AI-Enabled Healthcare Transformation- Resource Allocation and Policy Customization</dc:title>
  <dc:creator>OLUWATOSIN</dc:creator>
  <cp:lastModifiedBy>Sordhiq</cp:lastModifiedBy>
  <cp:revision>45</cp:revision>
  <dcterms:created xsi:type="dcterms:W3CDTF">2023-09-08T11:21:53Z</dcterms:created>
  <dcterms:modified xsi:type="dcterms:W3CDTF">2023-09-08T18:27:19Z</dcterms:modified>
</cp:coreProperties>
</file>