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61" r:id="rId6"/>
    <p:sldId id="269" r:id="rId7"/>
    <p:sldId id="270" r:id="rId8"/>
    <p:sldId id="271" r:id="rId9"/>
    <p:sldId id="272" r:id="rId10"/>
    <p:sldId id="273" r:id="rId11"/>
    <p:sldId id="275" r:id="rId12"/>
    <p:sldId id="277" r:id="rId13"/>
    <p:sldId id="263" r:id="rId14"/>
    <p:sldId id="264" r:id="rId15"/>
    <p:sldId id="265" r:id="rId16"/>
    <p:sldId id="266" r:id="rId17"/>
    <p:sldId id="267" r:id="rId18"/>
    <p:sldId id="268" r:id="rId19"/>
    <p:sldId id="259" r:id="rId20"/>
    <p:sldId id="26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108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C4DCE-27E9-4AA3-8AD5-4A01C3D36210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EFF6F-A9C3-4B0F-AA50-D02ACD492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85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9/8/2023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9/8/2023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9/8/2023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9/8/2023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9/8/2023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9/8/2023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9/8/2023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9/8/2023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9/8/2023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59/000504785" TargetMode="External"/><Relationship Id="rId2" Type="http://schemas.openxmlformats.org/officeDocument/2006/relationships/hyperlink" Target="https://doi.org/10.2196/1451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2147/IJGM.S223882" TargetMode="External"/><Relationship Id="rId4" Type="http://schemas.openxmlformats.org/officeDocument/2006/relationships/hyperlink" Target="https://doi.org/10.1186/s12992-019-0537-z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371/journal.pone.021235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083" y="588536"/>
            <a:ext cx="10572000" cy="2971051"/>
          </a:xfrm>
        </p:spPr>
        <p:txBody>
          <a:bodyPr/>
          <a:lstStyle/>
          <a:p>
            <a:pPr algn="ctr"/>
            <a:r>
              <a:rPr lang="en-US" dirty="0">
                <a:latin typeface="Baskerville Old Face" panose="02020602080505020303" pitchFamily="18" charset="0"/>
              </a:rPr>
              <a:t>“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Baskerville Old Face" panose="02020602080505020303" pitchFamily="18" charset="0"/>
              </a:rPr>
              <a:t>Athena</a:t>
            </a:r>
            <a:r>
              <a:rPr lang="en-US" dirty="0">
                <a:latin typeface="Baskerville Old Face" panose="02020602080505020303" pitchFamily="18" charset="0"/>
              </a:rPr>
              <a:t>”: A Beacon of AI-Enabled Healthcare Transformation- Resource Allocation and Policy Customization</a:t>
            </a:r>
            <a:endParaRPr lang="en-GB" dirty="0">
              <a:latin typeface="Baskerville Old Face" panose="020206020805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095569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2000" dirty="0">
                <a:latin typeface="Baskerville Old Face" panose="02020602080505020303" pitchFamily="18" charset="0"/>
              </a:rPr>
              <a:t>Presented at the eHealth4everyone: AI4Healthcare Hackathon</a:t>
            </a:r>
          </a:p>
          <a:p>
            <a:pPr algn="ctr"/>
            <a:r>
              <a:rPr lang="en-US" sz="2000" dirty="0">
                <a:latin typeface="Baskerville Old Face" panose="02020602080505020303" pitchFamily="18" charset="0"/>
              </a:rPr>
              <a:t>Team B</a:t>
            </a:r>
          </a:p>
          <a:p>
            <a:pPr algn="ctr"/>
            <a:r>
              <a:rPr lang="en-US" sz="2000" dirty="0">
                <a:latin typeface="Baskerville Old Face" panose="02020602080505020303" pitchFamily="18" charset="0"/>
              </a:rPr>
              <a:t>September, 2023</a:t>
            </a:r>
          </a:p>
        </p:txBody>
      </p:sp>
    </p:spTree>
    <p:extLst>
      <p:ext uri="{BB962C8B-B14F-4D97-AF65-F5344CB8AC3E}">
        <p14:creationId xmlns:p14="http://schemas.microsoft.com/office/powerpoint/2010/main" val="42978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&amp; Description-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“Athena”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97" y="2058696"/>
            <a:ext cx="5595082" cy="393931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622" y="2009989"/>
            <a:ext cx="5415730" cy="398801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0DCEF-819F-01EC-BE4C-7B1496561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531078" y="6252065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  <a:latin typeface="Algerian" panose="04020705040A02060702" pitchFamily="82" charset="0"/>
              </a:rPr>
              <a:pPr/>
              <a:t>10</a:t>
            </a:fld>
            <a:r>
              <a:rPr lang="en-US" dirty="0">
                <a:solidFill>
                  <a:schemeClr val="tx1"/>
                </a:solidFill>
                <a:latin typeface="Algerian" panose="04020705040A02060702" pitchFamily="8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7998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65FB7-53D8-B0BB-84DD-65F59B2FC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13977"/>
            <a:ext cx="10571998" cy="970450"/>
          </a:xfrm>
        </p:spPr>
        <p:txBody>
          <a:bodyPr/>
          <a:lstStyle/>
          <a:p>
            <a:r>
              <a:rPr lang="en-US" dirty="0"/>
              <a:t>Methods &amp; Description-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“Athena”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17F22-CA0A-BD43-FEB5-767D43124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63286" cy="4145114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AI Generated </a:t>
            </a:r>
            <a:r>
              <a:rPr lang="en-US" sz="2400" dirty="0"/>
              <a:t>Summary:</a:t>
            </a:r>
          </a:p>
          <a:p>
            <a:r>
              <a:rPr lang="en-US" sz="2400" i="1" dirty="0"/>
              <a:t>The healthcare system in Bayelsa, Nigeria, faces several challenges in providing quality care to its population. Some areas of concern include:</a:t>
            </a:r>
          </a:p>
          <a:p>
            <a:r>
              <a:rPr lang="en-US" sz="2400" i="1" dirty="0"/>
              <a:t>Low percentage of health facilities offering essential newborn care services, such as early infant diagnosis tests and maternal ARV prophylaxis.</a:t>
            </a:r>
          </a:p>
          <a:p>
            <a:r>
              <a:rPr lang="en-US" sz="2400" i="1" dirty="0"/>
              <a:t>Limited availability of critical medicines and supplies, including corticosteroids for pre-term deliveries, HIV testing kits, and ARV drugs for HIV-positive patients, ……………… </a:t>
            </a: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88CD90-4D1F-434E-4519-F9C0458DD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531078" y="6367401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  <a:latin typeface="Algerian" panose="04020705040A02060702" pitchFamily="82" charset="0"/>
              </a:rPr>
              <a:pPr/>
              <a:t>11</a:t>
            </a:fld>
            <a:r>
              <a:rPr lang="en-US" dirty="0">
                <a:solidFill>
                  <a:schemeClr val="tx1"/>
                </a:solidFill>
                <a:latin typeface="Algerian" panose="04020705040A02060702" pitchFamily="8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3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68955-AE35-57FB-C652-47319DFEC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&amp; Description-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“Athena”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13DD9-3001-B39E-A27B-32965AADA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077" y="2322286"/>
            <a:ext cx="10571998" cy="4188525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AI-Generated Recommendations</a:t>
            </a:r>
          </a:p>
          <a:p>
            <a:r>
              <a:rPr lang="en-US" sz="2400" dirty="0"/>
              <a:t>To address the gaps in healthcare service delivery in Bayelsa, the following recommendations are proposed:</a:t>
            </a:r>
          </a:p>
          <a:p>
            <a:r>
              <a:rPr lang="en-US" sz="2400" dirty="0"/>
              <a:t>1. Strengthen health systems management: Improve leadership and governance structures to enhance coordination and accountability among healthcare providers. Develop robust monitoring and evaluation frameworks to track progress towards healthcare goals.</a:t>
            </a:r>
          </a:p>
          <a:p>
            <a:r>
              <a:rPr lang="en-US" sz="2400" dirty="0"/>
              <a:t>2. Scale up training and capacity building: Provide regular training and capacity-building programs for healthcare workers on essential newborn care, HIV testing, and TB diagnosis and treatment. Strengthen mentorship programs to support health workers in rural areas………..</a:t>
            </a:r>
          </a:p>
          <a:p>
            <a:r>
              <a:rPr lang="en-US" sz="2400" dirty="0"/>
              <a:t>By implementing these recommendations, Bayelsa can significantly improve its healthcare system, move closer to achieving the SDG3 targets, and ultimately ensure better health outcomes for its population.</a:t>
            </a:r>
            <a:endParaRPr lang="en-GB" sz="2400" dirty="0"/>
          </a:p>
          <a:p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828E7-BAE7-4560-C2B3-DB089AD32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531078" y="6265512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  <a:latin typeface="Algerian" panose="04020705040A02060702" pitchFamily="82" charset="0"/>
              </a:rPr>
              <a:pPr/>
              <a:t>12</a:t>
            </a:fld>
            <a:r>
              <a:rPr lang="en-US" dirty="0">
                <a:solidFill>
                  <a:schemeClr val="tx1"/>
                </a:solidFill>
                <a:latin typeface="Algerian" panose="04020705040A02060702" pitchFamily="8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6577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size &amp; Opportunities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077" y="3221489"/>
            <a:ext cx="10554574" cy="3636511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/>
              <a:t>In 2013, Healthcare AI companies raised USD 4.3 billion globally across more than 500 equity deals.</a:t>
            </a:r>
          </a:p>
          <a:p>
            <a:r>
              <a:rPr lang="en-US" sz="2400" dirty="0"/>
              <a:t>Global market for healthcare predictive analytics valued at USD 1.48 billion in 2015.</a:t>
            </a:r>
          </a:p>
          <a:p>
            <a:r>
              <a:rPr lang="en-US" sz="2400" dirty="0"/>
              <a:t>Expected to grow at a rate of 29.3% (compound annual growth rate) by 2025.</a:t>
            </a:r>
          </a:p>
          <a:p>
            <a:r>
              <a:rPr lang="en-US" sz="2400" b="1" dirty="0"/>
              <a:t>Government bodies/initiatives, Policymakers, Funding agencies, Healthcare bodies, and research organizations.</a:t>
            </a:r>
          </a:p>
          <a:p>
            <a:r>
              <a:rPr lang="en-US" sz="2400" b="1" dirty="0"/>
              <a:t>Partnerships and Collaborations- NGOs, Public-Private etc.</a:t>
            </a:r>
          </a:p>
          <a:p>
            <a:r>
              <a:rPr lang="en-US" sz="2400" dirty="0"/>
              <a:t>Improved healthcare delivery, Health Equity, data-driven policies, better health metrics, value-based care, research, and telemedicine.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GB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A26304-1499-98B5-582C-40AAE1899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531078" y="6367401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  <a:latin typeface="Algerian" panose="04020705040A02060702" pitchFamily="82" charset="0"/>
              </a:rPr>
              <a:pPr/>
              <a:t>13</a:t>
            </a:fld>
            <a:r>
              <a:rPr lang="en-US" dirty="0">
                <a:solidFill>
                  <a:schemeClr val="tx1"/>
                </a:solidFill>
                <a:latin typeface="Algerian" panose="04020705040A02060702" pitchFamily="8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4249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8335" y="2502703"/>
            <a:ext cx="10554574" cy="3636511"/>
          </a:xfrm>
        </p:spPr>
        <p:txBody>
          <a:bodyPr>
            <a:normAutofit fontScale="92500" lnSpcReduction="20000"/>
          </a:bodyPr>
          <a:lstStyle/>
          <a:p>
            <a:pPr lvl="1">
              <a:lnSpc>
                <a:spcPct val="150000"/>
              </a:lnSpc>
            </a:pPr>
            <a:r>
              <a:rPr lang="en-US" sz="2400" dirty="0"/>
              <a:t>Limited data accessibility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Poor data quality from MSDAT - missing values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Restricted computational power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Difficulty validating unsupervised models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Culture and Language agnostic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User Adoption and Training</a:t>
            </a:r>
          </a:p>
          <a:p>
            <a:pPr lvl="1"/>
            <a:endParaRPr lang="en-US" sz="2400" dirty="0"/>
          </a:p>
          <a:p>
            <a:pPr lvl="1"/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B0EBEC-B3BA-9864-C998-1A0288D3A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649" y="2502703"/>
            <a:ext cx="4401527" cy="324160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5EA227-2CE8-19DD-DA5D-85533222E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531078" y="6367401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  <a:latin typeface="Algerian" panose="04020705040A02060702" pitchFamily="82" charset="0"/>
              </a:rPr>
              <a:pPr/>
              <a:t>14</a:t>
            </a:fld>
            <a:r>
              <a:rPr lang="en-US" dirty="0">
                <a:solidFill>
                  <a:schemeClr val="tx1"/>
                </a:solidFill>
                <a:latin typeface="Algerian" panose="04020705040A02060702" pitchFamily="8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5275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endParaRPr lang="en-GB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92705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Collaborative effort between local heath care providers and regional organizations to establish quality, large databases.</a:t>
            </a:r>
          </a:p>
          <a:p>
            <a:pPr>
              <a:lnSpc>
                <a:spcPct val="150000"/>
              </a:lnSpc>
            </a:pPr>
            <a:r>
              <a:rPr lang="en-US" dirty="0"/>
              <a:t>Large-scale practical, public health research to assess performance and implementation of models.</a:t>
            </a:r>
          </a:p>
          <a:p>
            <a:pPr>
              <a:lnSpc>
                <a:spcPct val="150000"/>
              </a:lnSpc>
            </a:pPr>
            <a:r>
              <a:rPr lang="en-US" dirty="0"/>
              <a:t>Effort on legal and ethical adherence to resource Health AI.</a:t>
            </a:r>
          </a:p>
          <a:p>
            <a:pPr>
              <a:lnSpc>
                <a:spcPct val="150000"/>
              </a:lnSpc>
            </a:pPr>
            <a:r>
              <a:rPr lang="en-US" dirty="0"/>
              <a:t>Comprehensive support and training of concerned health bodies on Health AI algorithms.</a:t>
            </a:r>
          </a:p>
          <a:p>
            <a:pPr>
              <a:lnSpc>
                <a:spcPct val="150000"/>
              </a:lnSpc>
            </a:pPr>
            <a:r>
              <a:rPr lang="en-US" dirty="0"/>
              <a:t>Provision of appropriate hardware for massive scalability.</a:t>
            </a:r>
          </a:p>
          <a:p>
            <a:pPr>
              <a:lnSpc>
                <a:spcPct val="150000"/>
              </a:lnSpc>
            </a:pPr>
            <a:r>
              <a:rPr lang="en-US" dirty="0"/>
              <a:t>Community engagement and involvement in healthcare policy discussions.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2B002-D7D3-2BE0-AC2C-776962CFC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531078" y="6367401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  <a:latin typeface="Algerian" panose="04020705040A02060702" pitchFamily="82" charset="0"/>
              </a:rPr>
              <a:pPr/>
              <a:t>15</a:t>
            </a:fld>
            <a:r>
              <a:rPr lang="en-US" dirty="0">
                <a:solidFill>
                  <a:schemeClr val="tx1"/>
                </a:solidFill>
                <a:latin typeface="Algerian" panose="04020705040A02060702" pitchFamily="8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6724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to action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45114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Are you a healthcare leader, innovator, or policymaker?</a:t>
            </a:r>
          </a:p>
          <a:p>
            <a:r>
              <a:rPr lang="en-US" sz="2000" dirty="0"/>
              <a:t>Are you passionate about improving healthcare access and outcomes in underserved communities?</a:t>
            </a:r>
          </a:p>
          <a:p>
            <a:r>
              <a:rPr lang="en-US" sz="2000" dirty="0"/>
              <a:t>Do you believe in the power of AI to transform healthcare for the better?</a:t>
            </a:r>
          </a:p>
          <a:p>
            <a:endParaRPr lang="en-US" sz="2000" dirty="0"/>
          </a:p>
          <a:p>
            <a:r>
              <a:rPr lang="en-US" sz="2000" b="1" dirty="0"/>
              <a:t>It’s Time to Act!</a:t>
            </a:r>
          </a:p>
          <a:p>
            <a:r>
              <a:rPr lang="en-US" sz="2000" dirty="0"/>
              <a:t>Collaborate-Global Impact-Innovation-Improving Lives-Research &amp; Development-AI</a:t>
            </a:r>
          </a:p>
          <a:p>
            <a:endParaRPr lang="en-US" sz="2000" dirty="0"/>
          </a:p>
          <a:p>
            <a:r>
              <a:rPr lang="en-US" sz="2000" b="1" dirty="0"/>
              <a:t>Together, we can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“Athena” </a:t>
            </a:r>
            <a:r>
              <a:rPr lang="en-US" sz="2000" b="1" dirty="0"/>
              <a:t>the beacon of hope for healthcare transformation in low-resource settings</a:t>
            </a:r>
            <a:endParaRPr lang="en-GB" sz="20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592DD-E7BA-EDA0-2A21-F0CD0BC6F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531078" y="6367401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  <a:latin typeface="Algerian" panose="04020705040A02060702" pitchFamily="82" charset="0"/>
              </a:rPr>
              <a:pPr/>
              <a:t>16</a:t>
            </a:fld>
            <a:r>
              <a:rPr lang="en-US" dirty="0">
                <a:solidFill>
                  <a:schemeClr val="tx1"/>
                </a:solidFill>
                <a:latin typeface="Algerian" panose="04020705040A02060702" pitchFamily="8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2208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Profile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F9C137-85CA-044A-863F-1178D3D12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253" y="2522339"/>
            <a:ext cx="3664441" cy="30581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20A53C-9116-49E0-1FBF-9D96621C970D}"/>
              </a:ext>
            </a:extLst>
          </p:cNvPr>
          <p:cNvSpPr txBox="1"/>
          <p:nvPr/>
        </p:nvSpPr>
        <p:spPr>
          <a:xfrm>
            <a:off x="537882" y="2522339"/>
            <a:ext cx="6104964" cy="3810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3200" b="1" kern="1200" dirty="0">
                <a:solidFill>
                  <a:schemeClr val="accent6">
                    <a:lumMod val="75000"/>
                  </a:schemeClr>
                </a:solidFill>
                <a:effectLst/>
                <a:latin typeface="Baskerville Old Face" panose="02020602080505020303" pitchFamily="18" charset="0"/>
                <a:ea typeface="+mn-ea"/>
                <a:cs typeface="+mn-cs"/>
              </a:rPr>
              <a:t>Members</a:t>
            </a:r>
            <a:endParaRPr lang="en-US" sz="3200" b="1" dirty="0">
              <a:solidFill>
                <a:schemeClr val="accent6">
                  <a:lumMod val="75000"/>
                </a:schemeClr>
              </a:solidFill>
              <a:effectLst/>
            </a:endParaRPr>
          </a:p>
          <a:p>
            <a:pPr marL="283464" indent="-283464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800" kern="1200" dirty="0" err="1">
                <a:effectLst/>
                <a:latin typeface="Baskerville Old Face" panose="02020602080505020303" pitchFamily="18" charset="0"/>
                <a:ea typeface="+mn-ea"/>
                <a:cs typeface="+mn-cs"/>
              </a:rPr>
              <a:t>Taofeeq</a:t>
            </a:r>
            <a:r>
              <a:rPr lang="en-US" sz="2800" kern="1200" dirty="0">
                <a:effectLst/>
                <a:latin typeface="Baskerville Old Face" panose="02020602080505020303" pitchFamily="18" charset="0"/>
                <a:ea typeface="+mn-ea"/>
                <a:cs typeface="+mn-cs"/>
              </a:rPr>
              <a:t> </a:t>
            </a:r>
            <a:r>
              <a:rPr lang="en-US" sz="2800" kern="1200" dirty="0" err="1">
                <a:effectLst/>
                <a:latin typeface="Baskerville Old Face" panose="02020602080505020303" pitchFamily="18" charset="0"/>
                <a:ea typeface="+mn-ea"/>
                <a:cs typeface="+mn-cs"/>
              </a:rPr>
              <a:t>Togunwa</a:t>
            </a:r>
            <a:r>
              <a:rPr lang="en-US" sz="2800" kern="1200" dirty="0">
                <a:effectLst/>
                <a:latin typeface="Baskerville Old Face" panose="02020602080505020303" pitchFamily="18" charset="0"/>
                <a:ea typeface="+mn-ea"/>
                <a:cs typeface="+mn-cs"/>
              </a:rPr>
              <a:t> (Data Science/AI)</a:t>
            </a:r>
            <a:endParaRPr lang="en-US" sz="2800" dirty="0">
              <a:effectLst/>
            </a:endParaRPr>
          </a:p>
          <a:p>
            <a:pPr marL="283464" indent="-283464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kern="1200" dirty="0">
                <a:effectLst/>
                <a:latin typeface="Baskerville Old Face" panose="02020602080505020303" pitchFamily="18" charset="0"/>
                <a:ea typeface="+mn-ea"/>
                <a:cs typeface="+mn-cs"/>
              </a:rPr>
              <a:t>Sodiq Jinad (Data Science/AI)</a:t>
            </a:r>
            <a:r>
              <a:rPr lang="en-US" sz="2800" dirty="0">
                <a:effectLst/>
              </a:rPr>
              <a:t> </a:t>
            </a:r>
          </a:p>
          <a:p>
            <a:pPr marL="283464" indent="-283464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800" kern="1200" dirty="0">
              <a:latin typeface="Baskerville Old Face" panose="02020602080505020303" pitchFamily="18" charset="0"/>
              <a:ea typeface="+mn-ea"/>
              <a:cs typeface="+mn-cs"/>
            </a:endParaRPr>
          </a:p>
          <a:p>
            <a:pPr marL="283464" indent="-283464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3200" b="1" kern="1200" dirty="0">
                <a:solidFill>
                  <a:schemeClr val="accent6">
                    <a:lumMod val="75000"/>
                  </a:schemeClr>
                </a:solidFill>
                <a:effectLst/>
                <a:latin typeface="Baskerville Old Face" panose="02020602080505020303" pitchFamily="18" charset="0"/>
                <a:ea typeface="+mn-ea"/>
                <a:cs typeface="+mn-cs"/>
              </a:rPr>
              <a:t>Mentors</a:t>
            </a:r>
            <a:endParaRPr lang="en-US" sz="3200" b="1" dirty="0">
              <a:solidFill>
                <a:schemeClr val="accent6">
                  <a:lumMod val="75000"/>
                </a:schemeClr>
              </a:solidFill>
              <a:effectLst/>
            </a:endParaRPr>
          </a:p>
          <a:p>
            <a:pPr marL="457200" indent="-45720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800" kern="1200" dirty="0">
                <a:effectLst/>
                <a:latin typeface="Baskerville Old Face" panose="02020602080505020303" pitchFamily="18" charset="0"/>
                <a:ea typeface="+mn-ea"/>
                <a:cs typeface="+mn-cs"/>
              </a:rPr>
              <a:t>Joseph </a:t>
            </a:r>
            <a:r>
              <a:rPr lang="en-US" sz="2800" kern="1200" dirty="0" err="1">
                <a:effectLst/>
                <a:latin typeface="Baskerville Old Face" panose="02020602080505020303" pitchFamily="18" charset="0"/>
                <a:ea typeface="+mn-ea"/>
                <a:cs typeface="+mn-cs"/>
              </a:rPr>
              <a:t>Ologunja</a:t>
            </a:r>
            <a:r>
              <a:rPr lang="en-US" sz="2800" kern="1200" dirty="0">
                <a:effectLst/>
                <a:latin typeface="Baskerville Old Face" panose="02020602080505020303" pitchFamily="18" charset="0"/>
                <a:ea typeface="+mn-ea"/>
                <a:cs typeface="+mn-cs"/>
              </a:rPr>
              <a:t> (AI Mentor)</a:t>
            </a:r>
            <a:endParaRPr lang="en-US" sz="280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en-US" sz="2800" kern="1200" dirty="0" err="1">
                <a:effectLst/>
                <a:latin typeface="Baskerville Old Face" panose="02020602080505020303" pitchFamily="18" charset="0"/>
                <a:ea typeface="+mn-ea"/>
                <a:cs typeface="+mn-cs"/>
              </a:rPr>
              <a:t>Aniekan</a:t>
            </a:r>
            <a:r>
              <a:rPr lang="en-US" sz="2800" kern="1200" dirty="0">
                <a:effectLst/>
                <a:latin typeface="Baskerville Old Face" panose="02020602080505020303" pitchFamily="18" charset="0"/>
                <a:ea typeface="+mn-ea"/>
                <a:cs typeface="+mn-cs"/>
              </a:rPr>
              <a:t> Eric (Public Health Mentor)</a:t>
            </a:r>
            <a:endParaRPr lang="en-US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B82C6E-A2D8-EAB5-96A1-26A30CEC9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524273" y="6283284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  <a:latin typeface="Algerian" panose="04020705040A02060702" pitchFamily="82" charset="0"/>
              </a:rPr>
              <a:pPr/>
              <a:t>17</a:t>
            </a:fld>
            <a:r>
              <a:rPr lang="en-US" dirty="0">
                <a:solidFill>
                  <a:schemeClr val="tx1"/>
                </a:solidFill>
                <a:latin typeface="Algerian" panose="04020705040A02060702" pitchFamily="8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8216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In the journey to address the complex challenges of healthcare, particularly in low-resource settings,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“Athena”</a:t>
            </a:r>
            <a:r>
              <a:rPr lang="en-US" sz="2400" dirty="0"/>
              <a:t>- with a focus on AI-enabled healthcare prioritization, resource allocation, and policy customization; is posed to revolutionize healthcare delivery worldwide.</a:t>
            </a:r>
          </a:p>
          <a:p>
            <a:endParaRPr lang="en-US" sz="2400" dirty="0"/>
          </a:p>
          <a:p>
            <a:r>
              <a:rPr lang="en-US" sz="2400" b="1" dirty="0"/>
              <a:t>“Of all the forms of inequality, injustice in health is the most shocking and inhumane.”</a:t>
            </a:r>
            <a:br>
              <a:rPr lang="en-US" sz="2400" dirty="0"/>
            </a:br>
            <a:r>
              <a:rPr lang="en-US" sz="2400" dirty="0"/>
              <a:t>— </a:t>
            </a:r>
            <a:r>
              <a:rPr lang="en-US" sz="2400" u="sng" dirty="0"/>
              <a:t>Martin Luther King Jr.</a:t>
            </a:r>
            <a:endParaRPr lang="en-GB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42BB0F-DA0F-54DB-2BBB-86D775EE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531078" y="6265511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  <a:latin typeface="Algerian" panose="04020705040A02060702" pitchFamily="82" charset="0"/>
              </a:rPr>
              <a:pPr/>
              <a:t>18</a:t>
            </a:fld>
            <a:r>
              <a:rPr lang="en-US" dirty="0">
                <a:solidFill>
                  <a:schemeClr val="tx1"/>
                </a:solidFill>
                <a:latin typeface="Algerian" panose="04020705040A02060702" pitchFamily="8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5093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812456" cy="451988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Brewer LC, Fortuna KL, Jones C, Walker R, Hayes SN, Patten CA, Cooper LA</a:t>
            </a:r>
            <a:br>
              <a:rPr lang="en-US" dirty="0"/>
            </a:br>
            <a:r>
              <a:rPr lang="en-US" dirty="0"/>
              <a:t>Back to the Future: Achieving Health Equity Through Health Informatics and Digital Health</a:t>
            </a:r>
            <a:br>
              <a:rPr lang="en-US" dirty="0"/>
            </a:br>
            <a:r>
              <a:rPr lang="en-US" dirty="0"/>
              <a:t>JMIR </a:t>
            </a:r>
            <a:r>
              <a:rPr lang="en-US" dirty="0" err="1"/>
              <a:t>Mhealth</a:t>
            </a:r>
            <a:r>
              <a:rPr lang="en-US" dirty="0"/>
              <a:t> </a:t>
            </a:r>
            <a:r>
              <a:rPr lang="en-US" dirty="0" err="1"/>
              <a:t>Uhealth</a:t>
            </a:r>
            <a:r>
              <a:rPr lang="en-US" dirty="0"/>
              <a:t> 2020;8(1):e14512</a:t>
            </a:r>
            <a:br>
              <a:rPr lang="en-US" dirty="0"/>
            </a:br>
            <a:r>
              <a:rPr lang="en-US" dirty="0" err="1"/>
              <a:t>doi</a:t>
            </a:r>
            <a:r>
              <a:rPr lang="en-US" dirty="0"/>
              <a:t>: </a:t>
            </a:r>
            <a:r>
              <a:rPr lang="en-US" dirty="0">
                <a:hlinkClick r:id="rId2"/>
              </a:rPr>
              <a:t>10.2196/14512</a:t>
            </a:r>
            <a:endParaRPr lang="en-US" dirty="0"/>
          </a:p>
          <a:p>
            <a:r>
              <a:rPr lang="en-GB" dirty="0"/>
              <a:t>Denis </a:t>
            </a:r>
            <a:r>
              <a:rPr lang="en-GB" dirty="0" err="1"/>
              <a:t>Horgan</a:t>
            </a:r>
            <a:r>
              <a:rPr lang="en-GB" dirty="0"/>
              <a:t>, Mario </a:t>
            </a:r>
            <a:r>
              <a:rPr lang="en-GB" dirty="0" err="1"/>
              <a:t>Romao</a:t>
            </a:r>
            <a:r>
              <a:rPr lang="en-GB" dirty="0"/>
              <a:t>, Servaas A. </a:t>
            </a:r>
            <a:r>
              <a:rPr lang="en-GB" dirty="0" err="1"/>
              <a:t>Morré</a:t>
            </a:r>
            <a:r>
              <a:rPr lang="en-GB" dirty="0"/>
              <a:t>, </a:t>
            </a:r>
            <a:r>
              <a:rPr lang="en-GB" dirty="0" err="1"/>
              <a:t>Dipak</a:t>
            </a:r>
            <a:r>
              <a:rPr lang="en-GB" dirty="0"/>
              <a:t> </a:t>
            </a:r>
            <a:r>
              <a:rPr lang="en-GB" dirty="0" err="1"/>
              <a:t>Kalra</a:t>
            </a:r>
            <a:r>
              <a:rPr lang="en-GB" dirty="0"/>
              <a:t>; Artificial Intelligence: Power for Civilisation – and for Better Healthcare. </a:t>
            </a:r>
            <a:r>
              <a:rPr lang="en-GB" i="1" dirty="0"/>
              <a:t>Public Health Genomics</a:t>
            </a:r>
            <a:r>
              <a:rPr lang="en-GB" dirty="0"/>
              <a:t> 5 February 2020; 22 (5-6): 145–161. </a:t>
            </a:r>
            <a:r>
              <a:rPr lang="en-GB" u="sng" dirty="0">
                <a:hlinkClick r:id="rId3"/>
              </a:rPr>
              <a:t>https://doi.org/10.1159/000504785</a:t>
            </a:r>
            <a:endParaRPr lang="en-US" dirty="0"/>
          </a:p>
          <a:p>
            <a:r>
              <a:rPr lang="en-US" dirty="0"/>
              <a:t>Love-</a:t>
            </a:r>
            <a:r>
              <a:rPr lang="en-US" dirty="0" err="1"/>
              <a:t>Koh</a:t>
            </a:r>
            <a:r>
              <a:rPr lang="en-US" dirty="0"/>
              <a:t>, J., Griffin, S., </a:t>
            </a:r>
            <a:r>
              <a:rPr lang="en-US" dirty="0" err="1"/>
              <a:t>Kataika</a:t>
            </a:r>
            <a:r>
              <a:rPr lang="en-US" dirty="0"/>
              <a:t>, E. </a:t>
            </a:r>
            <a:r>
              <a:rPr lang="en-US" i="1" dirty="0"/>
              <a:t>et al.</a:t>
            </a:r>
            <a:r>
              <a:rPr lang="en-US" dirty="0"/>
              <a:t> Methods to promote equity in health resource allocation in low- and middle-income countries: an overview. </a:t>
            </a:r>
            <a:r>
              <a:rPr lang="en-US" i="1" dirty="0"/>
              <a:t>Global Health</a:t>
            </a:r>
            <a:r>
              <a:rPr lang="en-US" dirty="0"/>
              <a:t> </a:t>
            </a:r>
            <a:r>
              <a:rPr lang="en-US" b="1" dirty="0"/>
              <a:t>16</a:t>
            </a:r>
            <a:r>
              <a:rPr lang="en-US" dirty="0"/>
              <a:t>, 6 (2020). </a:t>
            </a:r>
            <a:r>
              <a:rPr lang="en-US" dirty="0">
                <a:hlinkClick r:id="rId4"/>
              </a:rPr>
              <a:t>https://doi.org/10.1186/s12992-019-0537-z</a:t>
            </a:r>
            <a:endParaRPr lang="en-US" dirty="0"/>
          </a:p>
          <a:p>
            <a:r>
              <a:rPr lang="en-US" dirty="0" err="1"/>
              <a:t>Mhasawade</a:t>
            </a:r>
            <a:r>
              <a:rPr lang="en-US" dirty="0"/>
              <a:t>, V., Zhao, Y. &amp; </a:t>
            </a:r>
            <a:r>
              <a:rPr lang="en-US" dirty="0" err="1"/>
              <a:t>Chunara</a:t>
            </a:r>
            <a:r>
              <a:rPr lang="en-US" dirty="0"/>
              <a:t>, R. Machine learning and algorithmic fairness in public and population health. </a:t>
            </a:r>
            <a:r>
              <a:rPr lang="en-US" i="1" dirty="0"/>
              <a:t>Nat Mach </a:t>
            </a:r>
            <a:r>
              <a:rPr lang="en-US" i="1" dirty="0" err="1"/>
              <a:t>Intell</a:t>
            </a:r>
            <a:r>
              <a:rPr lang="en-US" dirty="0"/>
              <a:t> </a:t>
            </a:r>
            <a:r>
              <a:rPr lang="en-US" b="1" dirty="0"/>
              <a:t>3</a:t>
            </a:r>
            <a:r>
              <a:rPr lang="en-US" dirty="0"/>
              <a:t>, 659–666 (2021). https://doi.org/10.1038/s42256-021-00373-4</a:t>
            </a:r>
            <a:endParaRPr lang="en-GB" dirty="0"/>
          </a:p>
          <a:p>
            <a:r>
              <a:rPr lang="en-GB" dirty="0" err="1"/>
              <a:t>Obinna</a:t>
            </a:r>
            <a:r>
              <a:rPr lang="en-GB" dirty="0"/>
              <a:t> O </a:t>
            </a:r>
            <a:r>
              <a:rPr lang="en-GB" dirty="0" err="1"/>
              <a:t>Oleribe</a:t>
            </a:r>
            <a:r>
              <a:rPr lang="en-GB" dirty="0"/>
              <a:t>, Jenny </a:t>
            </a:r>
            <a:r>
              <a:rPr lang="en-GB" dirty="0" err="1"/>
              <a:t>Momoh</a:t>
            </a:r>
            <a:r>
              <a:rPr lang="en-GB" dirty="0"/>
              <a:t>, Benjamin SC </a:t>
            </a:r>
            <a:r>
              <a:rPr lang="en-GB" dirty="0" err="1"/>
              <a:t>Uzochukwu</a:t>
            </a:r>
            <a:r>
              <a:rPr lang="en-GB" dirty="0"/>
              <a:t>, Francisco </a:t>
            </a:r>
            <a:r>
              <a:rPr lang="en-GB" dirty="0" err="1"/>
              <a:t>Mbofana</a:t>
            </a:r>
            <a:r>
              <a:rPr lang="en-GB" dirty="0"/>
              <a:t>, Akin </a:t>
            </a:r>
            <a:r>
              <a:rPr lang="en-GB" dirty="0" err="1"/>
              <a:t>Adebiyi</a:t>
            </a:r>
            <a:r>
              <a:rPr lang="en-GB" dirty="0"/>
              <a:t>, Thomas </a:t>
            </a:r>
            <a:r>
              <a:rPr lang="en-GB" dirty="0" err="1"/>
              <a:t>Barbera</a:t>
            </a:r>
            <a:r>
              <a:rPr lang="en-GB" dirty="0"/>
              <a:t>, Roger Williams &amp; Simon D Taylor-Robinson (2019) Identifying Key Challenges Facing Healthcare Systems In Africa And Potential Solutions, International Journal of General Medicine, 12:, 395-403, DOI: </a:t>
            </a:r>
            <a:r>
              <a:rPr lang="en-GB" u="sng" dirty="0">
                <a:hlinkClick r:id="rId5"/>
              </a:rPr>
              <a:t>10.2147/IJGM.S223882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2812760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06846"/>
            <a:ext cx="10571998" cy="970450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Outline</a:t>
            </a:r>
            <a:endParaRPr lang="en-GB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380783"/>
            <a:ext cx="10554574" cy="3636511"/>
          </a:xfrm>
        </p:spPr>
        <p:txBody>
          <a:bodyPr>
            <a:norm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Introduction</a:t>
            </a:r>
          </a:p>
          <a:p>
            <a:r>
              <a:rPr lang="en-US" dirty="0">
                <a:latin typeface="Century Gothic" panose="020B0502020202020204" pitchFamily="34" charset="0"/>
              </a:rPr>
              <a:t>Problem Statement</a:t>
            </a:r>
          </a:p>
          <a:p>
            <a:r>
              <a:rPr lang="en-US" dirty="0">
                <a:latin typeface="Century Gothic" panose="020B0502020202020204" pitchFamily="34" charset="0"/>
              </a:rPr>
              <a:t>Methods &amp; Description-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“Athena”</a:t>
            </a:r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Market size &amp; Opportunities</a:t>
            </a:r>
          </a:p>
          <a:p>
            <a:r>
              <a:rPr lang="en-US" dirty="0">
                <a:latin typeface="Century Gothic" panose="020B0502020202020204" pitchFamily="34" charset="0"/>
              </a:rPr>
              <a:t>Challenges and Recommendations</a:t>
            </a:r>
          </a:p>
          <a:p>
            <a:r>
              <a:rPr lang="en-US" dirty="0">
                <a:latin typeface="Century Gothic" panose="020B0502020202020204" pitchFamily="34" charset="0"/>
              </a:rPr>
              <a:t>Call to action</a:t>
            </a:r>
          </a:p>
          <a:p>
            <a:r>
              <a:rPr lang="en-US" dirty="0">
                <a:latin typeface="Century Gothic" panose="020B0502020202020204" pitchFamily="34" charset="0"/>
              </a:rPr>
              <a:t>Team profile</a:t>
            </a:r>
          </a:p>
          <a:p>
            <a:r>
              <a:rPr lang="en-US" dirty="0">
                <a:latin typeface="Century Gothic" panose="020B0502020202020204" pitchFamily="34" charset="0"/>
              </a:rPr>
              <a:t>Conclusion</a:t>
            </a:r>
          </a:p>
          <a:p>
            <a:r>
              <a:rPr lang="en-US" dirty="0">
                <a:latin typeface="Century Gothic" panose="020B0502020202020204" pitchFamily="34" charset="0"/>
              </a:rPr>
              <a:t>References</a:t>
            </a:r>
            <a:endParaRPr lang="en-GB" dirty="0">
              <a:latin typeface="Century Gothic" panose="020B0502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2F39AD-DABE-E8EB-F75D-538D9FEAE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217" y="2261219"/>
            <a:ext cx="4167669" cy="387563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A053B-3C97-37E7-D691-E13F3CBF9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531078" y="6246195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  <a:latin typeface="Algerian" panose="04020705040A02060702" pitchFamily="82" charset="0"/>
              </a:rPr>
              <a:pPr/>
              <a:t>2</a:t>
            </a:fld>
            <a:r>
              <a:rPr lang="en-US" dirty="0">
                <a:solidFill>
                  <a:schemeClr val="tx1"/>
                </a:solidFill>
                <a:latin typeface="Algerian" panose="04020705040A02060702" pitchFamily="8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3634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Cont’d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405167"/>
            <a:ext cx="10554574" cy="3636511"/>
          </a:xfrm>
        </p:spPr>
        <p:txBody>
          <a:bodyPr>
            <a:normAutofit/>
          </a:bodyPr>
          <a:lstStyle/>
          <a:p>
            <a:r>
              <a:rPr lang="en-US" sz="2800" dirty="0" err="1"/>
              <a:t>Shahid</a:t>
            </a:r>
            <a:r>
              <a:rPr lang="en-US" sz="2800" dirty="0"/>
              <a:t> N, </a:t>
            </a:r>
            <a:r>
              <a:rPr lang="en-US" sz="2800" dirty="0" err="1"/>
              <a:t>Rappon</a:t>
            </a:r>
            <a:r>
              <a:rPr lang="en-US" sz="2800" dirty="0"/>
              <a:t> T, Berta W (2019) Applications of artificial neural networks in health care organizational decision-making: A scoping review. PLOS ONE 14(2): e0212356. </a:t>
            </a:r>
            <a:r>
              <a:rPr lang="en-US" sz="2800" u="sng" dirty="0">
                <a:hlinkClick r:id="rId2"/>
              </a:rPr>
              <a:t>https://doi.org/10.1371/journal.pone.0212356</a:t>
            </a:r>
            <a:endParaRPr lang="en-US" sz="2800" b="1" dirty="0"/>
          </a:p>
          <a:p>
            <a:r>
              <a:rPr lang="en-US" sz="2800" b="1" dirty="0"/>
              <a:t>The </a:t>
            </a:r>
            <a:r>
              <a:rPr lang="en-US" sz="2800" b="1" i="1" dirty="0"/>
              <a:t>Lancet</a:t>
            </a:r>
            <a:r>
              <a:rPr lang="en-US" sz="2800" b="1" dirty="0"/>
              <a:t> Nigeria Commission: investing in health and the future of the nation. </a:t>
            </a:r>
            <a:r>
              <a:rPr lang="en-US" sz="2800" dirty="0" err="1"/>
              <a:t>Abubakar</a:t>
            </a:r>
            <a:r>
              <a:rPr lang="en-US" sz="2800" dirty="0"/>
              <a:t>, Ibrahim et al. ,The Lancet, Volume 399, Issue 10330, 1155 - 1200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291567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907" y="2774301"/>
            <a:ext cx="9706707" cy="36365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SDG3: Ensure healthy lives and promote well-being for all at all ages.</a:t>
            </a:r>
          </a:p>
          <a:p>
            <a:pPr>
              <a:lnSpc>
                <a:spcPct val="150000"/>
              </a:lnSpc>
            </a:pPr>
            <a:r>
              <a:rPr lang="en-US" dirty="0"/>
              <a:t>Poor healthcare resource allocation and financing key challenges in Africa.</a:t>
            </a:r>
          </a:p>
          <a:p>
            <a:pPr>
              <a:lnSpc>
                <a:spcPct val="150000"/>
              </a:lnSpc>
            </a:pPr>
            <a:r>
              <a:rPr lang="en-US" dirty="0"/>
              <a:t>Poorly informed policy decisions, a major cause of persistently depressed metrics.</a:t>
            </a:r>
          </a:p>
          <a:p>
            <a:pPr>
              <a:lnSpc>
                <a:spcPct val="150000"/>
              </a:lnSpc>
            </a:pPr>
            <a:r>
              <a:rPr lang="en-US" dirty="0"/>
              <a:t>About 40% of Nigerians live in poverty, social conditions that create ill health.</a:t>
            </a:r>
          </a:p>
          <a:p>
            <a:pPr>
              <a:lnSpc>
                <a:spcPct val="150000"/>
              </a:lnSpc>
            </a:pPr>
            <a:r>
              <a:rPr lang="en-US" dirty="0"/>
              <a:t>Low life-expectancy in Nigeria (54 years); High U-5 mortality than other countries!</a:t>
            </a:r>
          </a:p>
          <a:p>
            <a:pPr>
              <a:lnSpc>
                <a:spcPct val="150000"/>
              </a:lnSpc>
            </a:pPr>
            <a:r>
              <a:rPr lang="en-US" dirty="0"/>
              <a:t>Improving health equity and tailored policies, vital in achieving SDG3.</a:t>
            </a:r>
          </a:p>
          <a:p>
            <a:endParaRPr lang="en-US" dirty="0"/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12BD35-9FC8-CC51-46C9-5EB42BCA6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531078" y="6165512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  <a:latin typeface="Algerian" panose="04020705040A02060702" pitchFamily="82" charset="0"/>
              </a:rPr>
              <a:pPr/>
              <a:t>3</a:t>
            </a:fld>
            <a:r>
              <a:rPr lang="en-US" dirty="0">
                <a:solidFill>
                  <a:schemeClr val="tx1"/>
                </a:solidFill>
                <a:latin typeface="Algerian" panose="04020705040A02060702" pitchFamily="8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2994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512" y="2101264"/>
            <a:ext cx="7347389" cy="40748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Health informatics and Digital health are proposed as tools to achieve fairness in healthcare resource allocation.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Algorithmic fairness highlights specific opportunities where machine learning, public and population health may synergize to achieve health equity.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AI’s role is functional in contributing novel knowledge to public health.</a:t>
            </a:r>
            <a:endParaRPr lang="en-GB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C04409-C960-BC98-7D05-7CAF34CA9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901" y="2441532"/>
            <a:ext cx="4121587" cy="306831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BBB36-3365-1EA0-8A5A-A77D750C7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531078" y="6176101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  <a:latin typeface="Algerian" panose="04020705040A02060702" pitchFamily="82" charset="0"/>
              </a:rPr>
              <a:pPr/>
              <a:t>4</a:t>
            </a:fld>
            <a:r>
              <a:rPr lang="en-US" dirty="0">
                <a:solidFill>
                  <a:schemeClr val="tx1"/>
                </a:solidFill>
                <a:latin typeface="Algerian" panose="04020705040A02060702" pitchFamily="8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2784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249181"/>
            <a:ext cx="9360710" cy="3636511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Significant challenge in efficiently allocating resources and customizing healthcare policies, especially in low-resource settings.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Healthcare administrators and policy makers lack tools and systems needed to make informed decisions regarding resource allocation and policy adjustments.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Consequent, regional health disparities and poor healthcare indices.</a:t>
            </a:r>
            <a:endParaRPr lang="en-GB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49DD4B-80E1-BB57-626C-1773E818D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531078" y="6252064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  <a:latin typeface="Algerian" panose="04020705040A02060702" pitchFamily="82" charset="0"/>
              </a:rPr>
              <a:pPr/>
              <a:t>5</a:t>
            </a:fld>
            <a:r>
              <a:rPr lang="en-US" dirty="0">
                <a:solidFill>
                  <a:schemeClr val="tx1"/>
                </a:solidFill>
                <a:latin typeface="Algerian" panose="04020705040A02060702" pitchFamily="8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9524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&amp; Description-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“Athena”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976" y="1966255"/>
            <a:ext cx="10728248" cy="806493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88" y="2211554"/>
            <a:ext cx="11174022" cy="435386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9AF85-4EA8-9A3A-824B-5FABE63D7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531078" y="6320119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  <a:latin typeface="Algerian" panose="04020705040A02060702" pitchFamily="82" charset="0"/>
              </a:rPr>
              <a:pPr/>
              <a:t>6</a:t>
            </a:fld>
            <a:r>
              <a:rPr lang="en-US" dirty="0">
                <a:solidFill>
                  <a:schemeClr val="tx1"/>
                </a:solidFill>
                <a:latin typeface="Algerian" panose="04020705040A02060702" pitchFamily="8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2822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&amp; Description-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“Athena”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057399"/>
            <a:ext cx="12192000" cy="445666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113EF-6B48-7FC4-BDE7-4D199B1BD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531078" y="6268763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  <a:latin typeface="Algerian" panose="04020705040A02060702" pitchFamily="82" charset="0"/>
              </a:rPr>
              <a:pPr/>
              <a:t>7</a:t>
            </a:fld>
            <a:r>
              <a:rPr lang="en-US" dirty="0">
                <a:solidFill>
                  <a:schemeClr val="tx1"/>
                </a:solidFill>
                <a:latin typeface="Algerian" panose="04020705040A02060702" pitchFamily="8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0747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&amp; Description-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“Athena”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535" y="2017146"/>
            <a:ext cx="7626041" cy="461225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Nulls filled with mean of group.</a:t>
            </a:r>
          </a:p>
          <a:p>
            <a:pPr>
              <a:lnSpc>
                <a:spcPct val="150000"/>
              </a:lnSpc>
            </a:pPr>
            <a:r>
              <a:rPr lang="en-US" dirty="0"/>
              <a:t>Correlational analysis revealed trends </a:t>
            </a:r>
          </a:p>
          <a:p>
            <a:pPr>
              <a:lnSpc>
                <a:spcPct val="150000"/>
              </a:lnSpc>
            </a:pPr>
            <a:r>
              <a:rPr lang="en-US" dirty="0"/>
              <a:t>Also, % of facilities offering HIV testing as part of routine ANC was negatively correlated with % facilities offering TB services that had National guidelines for diag. &amp; treat. of TB in children. 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378998-7E85-1E8F-F268-3386AB014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576" y="2368061"/>
            <a:ext cx="3600890" cy="420912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3961A-E2A6-272B-6528-C2E29302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503582" y="6367400"/>
            <a:ext cx="1007163" cy="490599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  <a:latin typeface="Algerian" panose="04020705040A02060702" pitchFamily="82" charset="0"/>
              </a:rPr>
              <a:pPr/>
              <a:t>8</a:t>
            </a:fld>
            <a:r>
              <a:rPr lang="en-US" dirty="0">
                <a:solidFill>
                  <a:schemeClr val="tx1"/>
                </a:solidFill>
                <a:latin typeface="Algerian" panose="04020705040A02060702" pitchFamily="8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4622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513977"/>
            <a:ext cx="10571998" cy="970450"/>
          </a:xfrm>
        </p:spPr>
        <p:txBody>
          <a:bodyPr/>
          <a:lstStyle/>
          <a:p>
            <a:r>
              <a:rPr lang="en-US" dirty="0"/>
              <a:t>Methods &amp; Description-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“Athena”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7437782" cy="41217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Clustering algo- PCA + </a:t>
            </a:r>
            <a:r>
              <a:rPr lang="en-GB" dirty="0" err="1"/>
              <a:t>Kmeans</a:t>
            </a:r>
            <a:r>
              <a:rPr lang="en-GB" dirty="0"/>
              <a:t>. Similar resources, policies and interventions are expected to work for groups in the same clusters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GB" dirty="0"/>
              <a:t>Health index categorization </a:t>
            </a:r>
            <a:r>
              <a:rPr lang="en-GB" dirty="0" err="1"/>
              <a:t>algo</a:t>
            </a:r>
            <a:r>
              <a:rPr lang="en-GB" dirty="0"/>
              <a:t>- DL </a:t>
            </a:r>
            <a:r>
              <a:rPr lang="en-GB" dirty="0" err="1"/>
              <a:t>AutoEncoder</a:t>
            </a:r>
            <a:r>
              <a:rPr lang="en-GB" dirty="0"/>
              <a:t> + Quantile stats. Prioritization in resource allocation and policy formulation based on health index</a:t>
            </a:r>
          </a:p>
          <a:p>
            <a:pPr>
              <a:lnSpc>
                <a:spcPct val="150000"/>
              </a:lnSpc>
            </a:pPr>
            <a:r>
              <a:rPr lang="en-GB" dirty="0"/>
              <a:t>Summary &amp; recommendation chat LM- meta-llama/Llama-2-70b-chat-hf. Inferences are non-technical and allow for data-driven, tailor-made health policies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963A4D-BD80-22CB-E418-69D1358F0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2407023"/>
            <a:ext cx="3213611" cy="345177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BF2FE-6A85-D35A-F0D1-939154A3C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531078" y="6211723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  <a:latin typeface="Algerian" panose="04020705040A02060702" pitchFamily="82" charset="0"/>
              </a:rPr>
              <a:pPr/>
              <a:t>9</a:t>
            </a:fld>
            <a:r>
              <a:rPr lang="en-US" dirty="0">
                <a:solidFill>
                  <a:schemeClr val="tx1"/>
                </a:solidFill>
                <a:latin typeface="Algerian" panose="04020705040A02060702" pitchFamily="8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7985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413</TotalTime>
  <Words>1316</Words>
  <Application>Microsoft Office PowerPoint</Application>
  <PresentationFormat>Widescreen</PresentationFormat>
  <Paragraphs>120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Algerian</vt:lpstr>
      <vt:lpstr>Baskerville Old Face</vt:lpstr>
      <vt:lpstr>Calibri</vt:lpstr>
      <vt:lpstr>Century Gothic</vt:lpstr>
      <vt:lpstr>Wingdings 2</vt:lpstr>
      <vt:lpstr>Quotable</vt:lpstr>
      <vt:lpstr>“Athena”: A Beacon of AI-Enabled Healthcare Transformation- Resource Allocation and Policy Customization</vt:lpstr>
      <vt:lpstr>Outline</vt:lpstr>
      <vt:lpstr>Introduction</vt:lpstr>
      <vt:lpstr>Introduction</vt:lpstr>
      <vt:lpstr>Problem Statement </vt:lpstr>
      <vt:lpstr>Methods &amp; Description- “Athena”</vt:lpstr>
      <vt:lpstr>Methods &amp; Description- “Athena”</vt:lpstr>
      <vt:lpstr>Methods &amp; Description- “Athena”</vt:lpstr>
      <vt:lpstr>Methods &amp; Description- “Athena”</vt:lpstr>
      <vt:lpstr>Methods &amp; Description- “Athena”</vt:lpstr>
      <vt:lpstr>Methods &amp; Description- “Athena”</vt:lpstr>
      <vt:lpstr>Methods &amp; Description- “Athena”</vt:lpstr>
      <vt:lpstr>Market size &amp; Opportunities </vt:lpstr>
      <vt:lpstr>Challenges</vt:lpstr>
      <vt:lpstr>Recommendations</vt:lpstr>
      <vt:lpstr>Call to action</vt:lpstr>
      <vt:lpstr>Team Profile</vt:lpstr>
      <vt:lpstr>Conclusion</vt:lpstr>
      <vt:lpstr>References</vt:lpstr>
      <vt:lpstr>References Cont’d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“Athena”: A Beacon of AI-Enabled Healthcare Transformation- Resource Allocation and Policy Customization</dc:title>
  <dc:creator>OLUWATOSIN</dc:creator>
  <cp:lastModifiedBy>Ologunja Joseph</cp:lastModifiedBy>
  <cp:revision>47</cp:revision>
  <dcterms:created xsi:type="dcterms:W3CDTF">2023-09-08T11:21:53Z</dcterms:created>
  <dcterms:modified xsi:type="dcterms:W3CDTF">2023-09-08T19:49:42Z</dcterms:modified>
</cp:coreProperties>
</file>