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57" r:id="rId2"/>
    <p:sldId id="1492" r:id="rId3"/>
    <p:sldId id="1913" r:id="rId4"/>
    <p:sldId id="1897" r:id="rId5"/>
    <p:sldId id="1906" r:id="rId6"/>
    <p:sldId id="1917" r:id="rId7"/>
    <p:sldId id="1907" r:id="rId8"/>
    <p:sldId id="1918" r:id="rId9"/>
    <p:sldId id="1914" r:id="rId10"/>
    <p:sldId id="1894" r:id="rId11"/>
    <p:sldId id="1865" r:id="rId12"/>
    <p:sldId id="1915" r:id="rId13"/>
    <p:sldId id="1909" r:id="rId14"/>
    <p:sldId id="559" r:id="rId15"/>
    <p:sldId id="527" r:id="rId16"/>
    <p:sldId id="560" r:id="rId17"/>
    <p:sldId id="561" r:id="rId18"/>
    <p:sldId id="1910" r:id="rId19"/>
    <p:sldId id="1911" r:id="rId20"/>
    <p:sldId id="1912" r:id="rId21"/>
    <p:sldId id="528" r:id="rId22"/>
    <p:sldId id="562" r:id="rId23"/>
    <p:sldId id="563" r:id="rId24"/>
    <p:sldId id="564" r:id="rId25"/>
    <p:sldId id="565" r:id="rId26"/>
    <p:sldId id="566" r:id="rId27"/>
    <p:sldId id="581" r:id="rId28"/>
    <p:sldId id="529" r:id="rId29"/>
    <p:sldId id="657" r:id="rId30"/>
    <p:sldId id="658" r:id="rId31"/>
    <p:sldId id="659" r:id="rId32"/>
    <p:sldId id="660" r:id="rId33"/>
    <p:sldId id="661" r:id="rId34"/>
    <p:sldId id="594" r:id="rId35"/>
    <p:sldId id="662" r:id="rId36"/>
    <p:sldId id="572" r:id="rId37"/>
    <p:sldId id="596" r:id="rId38"/>
    <p:sldId id="574" r:id="rId39"/>
    <p:sldId id="597" r:id="rId40"/>
    <p:sldId id="598" r:id="rId41"/>
    <p:sldId id="599" r:id="rId42"/>
    <p:sldId id="600" r:id="rId43"/>
    <p:sldId id="580" r:id="rId44"/>
    <p:sldId id="601" r:id="rId45"/>
    <p:sldId id="582" r:id="rId46"/>
    <p:sldId id="663" r:id="rId47"/>
    <p:sldId id="664" r:id="rId48"/>
    <p:sldId id="608" r:id="rId49"/>
    <p:sldId id="666" r:id="rId50"/>
    <p:sldId id="665" r:id="rId51"/>
    <p:sldId id="583" r:id="rId52"/>
    <p:sldId id="584" r:id="rId53"/>
    <p:sldId id="609" r:id="rId54"/>
    <p:sldId id="610" r:id="rId55"/>
    <p:sldId id="611" r:id="rId56"/>
    <p:sldId id="612" r:id="rId57"/>
    <p:sldId id="613" r:id="rId58"/>
    <p:sldId id="614" r:id="rId59"/>
    <p:sldId id="667" r:id="rId60"/>
    <p:sldId id="615" r:id="rId61"/>
    <p:sldId id="616" r:id="rId62"/>
    <p:sldId id="617" r:id="rId63"/>
    <p:sldId id="618" r:id="rId64"/>
    <p:sldId id="619" r:id="rId65"/>
    <p:sldId id="620" r:id="rId66"/>
    <p:sldId id="673" r:id="rId67"/>
    <p:sldId id="621" r:id="rId68"/>
    <p:sldId id="622" r:id="rId69"/>
    <p:sldId id="623" r:id="rId70"/>
    <p:sldId id="624" r:id="rId71"/>
    <p:sldId id="625" r:id="rId72"/>
    <p:sldId id="626" r:id="rId73"/>
    <p:sldId id="627" r:id="rId74"/>
    <p:sldId id="628" r:id="rId75"/>
    <p:sldId id="629" r:id="rId76"/>
    <p:sldId id="630" r:id="rId77"/>
    <p:sldId id="631" r:id="rId78"/>
    <p:sldId id="632" r:id="rId79"/>
    <p:sldId id="669" r:id="rId80"/>
    <p:sldId id="633" r:id="rId81"/>
    <p:sldId id="670" r:id="rId82"/>
    <p:sldId id="635" r:id="rId83"/>
    <p:sldId id="671" r:id="rId84"/>
    <p:sldId id="636" r:id="rId85"/>
    <p:sldId id="637" r:id="rId86"/>
    <p:sldId id="638" r:id="rId87"/>
    <p:sldId id="639" r:id="rId88"/>
    <p:sldId id="640" r:id="rId89"/>
    <p:sldId id="641" r:id="rId90"/>
    <p:sldId id="642" r:id="rId91"/>
    <p:sldId id="643" r:id="rId92"/>
    <p:sldId id="644" r:id="rId93"/>
    <p:sldId id="645" r:id="rId94"/>
    <p:sldId id="646" r:id="rId95"/>
    <p:sldId id="647" r:id="rId96"/>
    <p:sldId id="648" r:id="rId97"/>
    <p:sldId id="649" r:id="rId98"/>
    <p:sldId id="1916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16,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Basic blocks</a:t>
            </a:r>
          </a:p>
          <a:p>
            <a:r>
              <a:rPr lang="en-US" i="1" dirty="0"/>
              <a:t>Local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flow.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9236066" y="329362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154796" y="3031356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520084-2B80-5445-8AA7-2B3E3944A5D4}"/>
              </a:ext>
            </a:extLst>
          </p:cNvPr>
          <p:cNvSpPr txBox="1"/>
          <p:nvPr/>
        </p:nvSpPr>
        <p:spPr>
          <a:xfrm>
            <a:off x="2365786" y="617919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1D0CB-75F4-6B48-8FDF-F01B746A00A3}"/>
              </a:ext>
            </a:extLst>
          </p:cNvPr>
          <p:cNvSpPr txBox="1"/>
          <p:nvPr/>
        </p:nvSpPr>
        <p:spPr>
          <a:xfrm>
            <a:off x="3507949" y="538200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47E171-637F-5A42-BB01-1FDCFC644AF4}"/>
              </a:ext>
            </a:extLst>
          </p:cNvPr>
          <p:cNvCxnSpPr>
            <a:cxnSpLocks/>
          </p:cNvCxnSpPr>
          <p:nvPr/>
        </p:nvCxnSpPr>
        <p:spPr>
          <a:xfrm flipH="1">
            <a:off x="2570091" y="574902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24F8D-365A-B445-BB0C-2EEBE62B1D6E}"/>
              </a:ext>
            </a:extLst>
          </p:cNvPr>
          <p:cNvCxnSpPr>
            <a:cxnSpLocks/>
          </p:cNvCxnSpPr>
          <p:nvPr/>
        </p:nvCxnSpPr>
        <p:spPr>
          <a:xfrm>
            <a:off x="3794464" y="574902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D89B4E-50C3-1845-8BB7-DB2BE9201D8C}"/>
              </a:ext>
            </a:extLst>
          </p:cNvPr>
          <p:cNvSpPr txBox="1"/>
          <p:nvPr/>
        </p:nvSpPr>
        <p:spPr>
          <a:xfrm>
            <a:off x="4738631" y="617919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F7746-BADE-6645-9289-9361BEAF83A6}"/>
              </a:ext>
            </a:extLst>
          </p:cNvPr>
          <p:cNvSpPr txBox="1"/>
          <p:nvPr/>
        </p:nvSpPr>
        <p:spPr>
          <a:xfrm>
            <a:off x="5349112" y="44878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ECE81B-4549-474F-909F-B4BD531DF5F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875088" y="4857219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159AC7-86EC-414D-80CB-A20F3E9FD5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33499" y="4857219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EF687C-EFE0-2846-B3F4-68AEEC4E9A96}"/>
              </a:ext>
            </a:extLst>
          </p:cNvPr>
          <p:cNvSpPr txBox="1"/>
          <p:nvPr/>
        </p:nvSpPr>
        <p:spPr>
          <a:xfrm>
            <a:off x="6669081" y="539386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0ADB63-E7B8-E748-A71E-C2143AB5DF2D}"/>
              </a:ext>
            </a:extLst>
          </p:cNvPr>
          <p:cNvSpPr txBox="1"/>
          <p:nvPr/>
        </p:nvSpPr>
        <p:spPr>
          <a:xfrm>
            <a:off x="5684403" y="3856791"/>
            <a:ext cx="534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4036A1-C22B-C449-A652-BF722E816A0C}"/>
              </a:ext>
            </a:extLst>
          </p:cNvPr>
          <p:cNvSpPr/>
          <p:nvPr/>
        </p:nvSpPr>
        <p:spPr>
          <a:xfrm>
            <a:off x="493440" y="561203"/>
            <a:ext cx="721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A656D-035C-8E4B-86A3-CBFBEF5620EC}"/>
              </a:ext>
            </a:extLst>
          </p:cNvPr>
          <p:cNvSpPr txBox="1"/>
          <p:nvPr/>
        </p:nvSpPr>
        <p:spPr>
          <a:xfrm>
            <a:off x="543064" y="977890"/>
            <a:ext cx="17956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if (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r>
              <a:rPr lang="en-US" sz="1400" dirty="0">
                <a:latin typeface="Courier" pitchFamily="2" charset="0"/>
              </a:rPr>
              <a:t>else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8A9B33-194F-4A4B-8548-705706AC113A}"/>
              </a:ext>
            </a:extLst>
          </p:cNvPr>
          <p:cNvSpPr txBox="1"/>
          <p:nvPr/>
        </p:nvSpPr>
        <p:spPr>
          <a:xfrm>
            <a:off x="543064" y="106889"/>
            <a:ext cx="1886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Implicit parse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DC11EB-D790-2B4A-A049-7DC0441792BB}"/>
              </a:ext>
            </a:extLst>
          </p:cNvPr>
          <p:cNvSpPr txBox="1"/>
          <p:nvPr/>
        </p:nvSpPr>
        <p:spPr>
          <a:xfrm>
            <a:off x="4434446" y="1732057"/>
            <a:ext cx="364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have several structures to utilize</a:t>
            </a:r>
          </a:p>
          <a:p>
            <a:r>
              <a:rPr lang="en-US" b="1" i="1" dirty="0"/>
              <a:t>to analyze and optimize programs!</a:t>
            </a:r>
          </a:p>
        </p:txBody>
      </p:sp>
    </p:spTree>
    <p:extLst>
      <p:ext uri="{BB962C8B-B14F-4D97-AF65-F5344CB8AC3E}">
        <p14:creationId xmlns:p14="http://schemas.microsoft.com/office/powerpoint/2010/main" val="285346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109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local optimizations</a:t>
            </a:r>
            <a:r>
              <a:rPr lang="en-US" dirty="0"/>
              <a:t>: examine a ”</a:t>
            </a:r>
            <a:r>
              <a:rPr lang="en-US" dirty="0">
                <a:highlight>
                  <a:srgbClr val="FFFF00"/>
                </a:highlight>
              </a:rPr>
              <a:t>basic block</a:t>
            </a:r>
            <a:r>
              <a:rPr lang="en-US" dirty="0"/>
              <a:t>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C284-1D9E-C142-B4EB-85B5441B854F}"/>
              </a:ext>
            </a:extLst>
          </p:cNvPr>
          <p:cNvSpPr txBox="1"/>
          <p:nvPr/>
        </p:nvSpPr>
        <p:spPr>
          <a:xfrm>
            <a:off x="1329267" y="4504267"/>
            <a:ext cx="4306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Discussion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pros and cons of 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don’t we go further than functions?</a:t>
            </a:r>
          </a:p>
        </p:txBody>
      </p:sp>
    </p:spTree>
    <p:extLst>
      <p:ext uri="{BB962C8B-B14F-4D97-AF65-F5344CB8AC3E}">
        <p14:creationId xmlns:p14="http://schemas.microsoft.com/office/powerpoint/2010/main" val="169661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475-C868-364B-AA56-2B11424A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</p:spTree>
    <p:extLst>
      <p:ext uri="{BB962C8B-B14F-4D97-AF65-F5344CB8AC3E}">
        <p14:creationId xmlns:p14="http://schemas.microsoft.com/office/powerpoint/2010/main" val="144733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</p:spTree>
    <p:extLst>
      <p:ext uri="{BB962C8B-B14F-4D97-AF65-F5344CB8AC3E}">
        <p14:creationId xmlns:p14="http://schemas.microsoft.com/office/powerpoint/2010/main" val="422248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B68AB-E4B1-7C40-99C8-38AFD3439135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0086FF-8571-7C49-814E-9EBA614D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416851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95C5A-D4F8-554F-9C82-3AB1104FDF00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B1A7B-F103-F540-B18C-6A6C2E390D3A}"/>
              </a:ext>
            </a:extLst>
          </p:cNvPr>
          <p:cNvSpPr txBox="1"/>
          <p:nvPr/>
        </p:nvSpPr>
        <p:spPr>
          <a:xfrm>
            <a:off x="8515844" y="437992"/>
            <a:ext cx="359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they appear in a </a:t>
            </a:r>
            <a:br>
              <a:rPr lang="en-US" dirty="0"/>
            </a:br>
            <a:r>
              <a:rPr lang="en-US" dirty="0"/>
              <a:t>high-level language? What are some</a:t>
            </a:r>
            <a:br>
              <a:rPr lang="en-US" dirty="0"/>
            </a:br>
            <a:r>
              <a:rPr lang="en-US" dirty="0"/>
              <a:t>examples?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5AF11-EEA7-6D47-93FE-E5039DAF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218962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95C5A-D4F8-554F-9C82-3AB1104FDF00}"/>
              </a:ext>
            </a:extLst>
          </p:cNvPr>
          <p:cNvSpPr txBox="1"/>
          <p:nvPr/>
        </p:nvSpPr>
        <p:spPr>
          <a:xfrm>
            <a:off x="10515625" y="4341812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op3;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 err="1">
                <a:latin typeface="Courier" pitchFamily="2" charset="0"/>
              </a:rPr>
              <a:t>Label_y</a:t>
            </a:r>
            <a:r>
              <a:rPr lang="en-US" i="1" dirty="0">
                <a:latin typeface="Courier" pitchFamily="2" charset="0"/>
              </a:rPr>
              <a:t>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op4;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op5;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3F2A-FE2E-854F-8BDB-B917D5BF7ADA}"/>
              </a:ext>
            </a:extLst>
          </p:cNvPr>
          <p:cNvSpPr txBox="1"/>
          <p:nvPr/>
        </p:nvSpPr>
        <p:spPr>
          <a:xfrm>
            <a:off x="7798864" y="4806283"/>
            <a:ext cx="170110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Label_x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op1;</a:t>
            </a:r>
          </a:p>
          <a:p>
            <a:r>
              <a:rPr lang="en-US" dirty="0">
                <a:latin typeface="Courier" pitchFamily="2" charset="0"/>
              </a:rPr>
              <a:t>op2;</a:t>
            </a:r>
          </a:p>
          <a:p>
            <a:r>
              <a:rPr lang="en-US" dirty="0">
                <a:latin typeface="Courier" pitchFamily="2" charset="0"/>
              </a:rPr>
              <a:t>op3;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label_z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B1A7B-F103-F540-B18C-6A6C2E390D3A}"/>
              </a:ext>
            </a:extLst>
          </p:cNvPr>
          <p:cNvSpPr txBox="1"/>
          <p:nvPr/>
        </p:nvSpPr>
        <p:spPr>
          <a:xfrm>
            <a:off x="8515844" y="437992"/>
            <a:ext cx="283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they appear in a </a:t>
            </a:r>
            <a:br>
              <a:rPr lang="en-US" dirty="0"/>
            </a:br>
            <a:r>
              <a:rPr lang="en-US" dirty="0"/>
              <a:t>high-level language?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716E-5B57-BD4E-A45E-7CD0742E47B4}"/>
              </a:ext>
            </a:extLst>
          </p:cNvPr>
          <p:cNvSpPr txBox="1"/>
          <p:nvPr/>
        </p:nvSpPr>
        <p:spPr>
          <a:xfrm>
            <a:off x="9313334" y="1551305"/>
            <a:ext cx="128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if (x)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else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AF7E6-4934-7841-A836-FF9A4A4F36B1}"/>
              </a:ext>
            </a:extLst>
          </p:cNvPr>
          <p:cNvSpPr txBox="1"/>
          <p:nvPr/>
        </p:nvSpPr>
        <p:spPr>
          <a:xfrm>
            <a:off x="7673830" y="438330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Basic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13F75-6473-E944-B450-A48000F54E96}"/>
              </a:ext>
            </a:extLst>
          </p:cNvPr>
          <p:cNvSpPr txBox="1"/>
          <p:nvPr/>
        </p:nvSpPr>
        <p:spPr>
          <a:xfrm>
            <a:off x="10246320" y="3954561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Basic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E81FA-A522-264A-939F-E36DD0988EDB}"/>
              </a:ext>
            </a:extLst>
          </p:cNvPr>
          <p:cNvSpPr txBox="1"/>
          <p:nvPr/>
        </p:nvSpPr>
        <p:spPr>
          <a:xfrm>
            <a:off x="9063173" y="1181109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basic blocks?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9FB716-DD97-8549-BD53-1CCB90DB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908"/>
          </a:xfrm>
        </p:spPr>
        <p:txBody>
          <a:bodyPr/>
          <a:lstStyle/>
          <a:p>
            <a:r>
              <a:rPr lang="en-US" dirty="0"/>
              <a:t>A sequence of 3 address instructions</a:t>
            </a:r>
          </a:p>
          <a:p>
            <a:endParaRPr lang="en-US" dirty="0"/>
          </a:p>
          <a:p>
            <a:r>
              <a:rPr lang="en-US" dirty="0"/>
              <a:t>Programs can be split into </a:t>
            </a:r>
            <a:r>
              <a:rPr lang="en-US" b="1" dirty="0"/>
              <a:t>Basic Blocks:</a:t>
            </a:r>
          </a:p>
          <a:p>
            <a:pPr lvl="1"/>
            <a:r>
              <a:rPr lang="en-US" dirty="0"/>
              <a:t>A sequence of 3 address instructions such that:</a:t>
            </a:r>
          </a:p>
          <a:p>
            <a:pPr lvl="1"/>
            <a:r>
              <a:rPr lang="en-US" dirty="0"/>
              <a:t>There is a single entry, single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Important property</a:t>
            </a:r>
            <a:r>
              <a:rPr lang="en-US" dirty="0"/>
              <a:t>: an instruction</a:t>
            </a:r>
            <a:br>
              <a:rPr lang="en-US" dirty="0"/>
            </a:br>
            <a:r>
              <a:rPr lang="en-US" dirty="0"/>
              <a:t>in a basic block can assume that all</a:t>
            </a:r>
            <a:br>
              <a:rPr lang="en-US" dirty="0"/>
            </a:br>
            <a:r>
              <a:rPr lang="en-US" dirty="0"/>
              <a:t>preceding instructions will execute</a:t>
            </a:r>
          </a:p>
        </p:txBody>
      </p:sp>
    </p:spTree>
    <p:extLst>
      <p:ext uri="{BB962C8B-B14F-4D97-AF65-F5344CB8AC3E}">
        <p14:creationId xmlns:p14="http://schemas.microsoft.com/office/powerpoint/2010/main" val="354413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FEDD-D6A4-714B-B9B7-72B69298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an example: test 4 in HW 3:</a:t>
            </a:r>
          </a:p>
        </p:txBody>
      </p:sp>
    </p:spTree>
    <p:extLst>
      <p:ext uri="{BB962C8B-B14F-4D97-AF65-F5344CB8AC3E}">
        <p14:creationId xmlns:p14="http://schemas.microsoft.com/office/powerpoint/2010/main" val="401418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FEDD-D6A4-714B-B9B7-72B69298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keep a list of basic blocks</a:t>
            </a:r>
          </a:p>
          <a:p>
            <a:pPr lvl="1"/>
            <a:r>
              <a:rPr lang="en-US" dirty="0"/>
              <a:t>a basic block is a list of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 over the 3 address instructions</a:t>
            </a:r>
          </a:p>
          <a:p>
            <a:pPr lvl="1"/>
            <a:r>
              <a:rPr lang="en-US" dirty="0"/>
              <a:t>if you see a branch or a label, finalize the current basic block and start a new one.</a:t>
            </a:r>
          </a:p>
          <a:p>
            <a:pPr lvl="1"/>
            <a:r>
              <a:rPr lang="en-US" dirty="0"/>
              <a:t>otherwise just add the current instruction to the current basic block</a:t>
            </a:r>
          </a:p>
        </p:txBody>
      </p:sp>
    </p:spTree>
    <p:extLst>
      <p:ext uri="{BB962C8B-B14F-4D97-AF65-F5344CB8AC3E}">
        <p14:creationId xmlns:p14="http://schemas.microsoft.com/office/powerpoint/2010/main" val="157243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grades:</a:t>
            </a:r>
          </a:p>
          <a:p>
            <a:pPr lvl="1"/>
            <a:r>
              <a:rPr lang="en-US" dirty="0"/>
              <a:t>HW 2 posted</a:t>
            </a:r>
          </a:p>
          <a:p>
            <a:pPr lvl="1"/>
            <a:r>
              <a:rPr lang="en-US" dirty="0"/>
              <a:t>Please let us know within 1 week if there are any issues!</a:t>
            </a:r>
          </a:p>
          <a:p>
            <a:endParaRPr lang="en-US" dirty="0"/>
          </a:p>
          <a:p>
            <a:r>
              <a:rPr lang="en-US" dirty="0"/>
              <a:t>Pending grades</a:t>
            </a:r>
          </a:p>
          <a:p>
            <a:pPr lvl="1"/>
            <a:r>
              <a:rPr lang="en-US" dirty="0"/>
              <a:t>Midterm (expect by next Friday)</a:t>
            </a:r>
          </a:p>
          <a:p>
            <a:pPr lvl="1"/>
            <a:endParaRPr lang="en-US" dirty="0"/>
          </a:p>
          <a:p>
            <a:r>
              <a:rPr lang="en-US" dirty="0"/>
              <a:t>HW 3 is released</a:t>
            </a:r>
          </a:p>
          <a:p>
            <a:pPr lvl="1"/>
            <a:r>
              <a:rPr lang="en-US" dirty="0"/>
              <a:t>Due in two weeks from release date</a:t>
            </a:r>
          </a:p>
          <a:p>
            <a:pPr lvl="1"/>
            <a:r>
              <a:rPr lang="en-US" dirty="0"/>
              <a:t>Get started early; you have all the material you need!</a:t>
            </a:r>
          </a:p>
          <a:p>
            <a:pPr lvl="1"/>
            <a:r>
              <a:rPr lang="en-US" dirty="0"/>
              <a:t>Packet updated (hopefully for the last time). Just updated the path to </a:t>
            </a:r>
            <a:r>
              <a:rPr lang="en-US" dirty="0" err="1"/>
              <a:t>classir.h</a:t>
            </a:r>
            <a:r>
              <a:rPr lang="en-US" dirty="0"/>
              <a:t> in </a:t>
            </a:r>
            <a:r>
              <a:rPr lang="en-US" dirty="0" err="1"/>
              <a:t>ir_compiler.py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Keep your eye on piazza for this assignment!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A02-8D04-F646-8A1F-A42163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3 address code into basic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EDE37-5113-8D43-959A-B9173E4E7FA2}"/>
              </a:ext>
            </a:extLst>
          </p:cNvPr>
          <p:cNvSpPr txBox="1"/>
          <p:nvPr/>
        </p:nvSpPr>
        <p:spPr>
          <a:xfrm>
            <a:off x="1975104" y="2212848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pseudo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903B9-6DF8-7A46-82C6-76F8DFAC0411}"/>
              </a:ext>
            </a:extLst>
          </p:cNvPr>
          <p:cNvSpPr/>
          <p:nvPr/>
        </p:nvSpPr>
        <p:spPr>
          <a:xfrm>
            <a:off x="2974848" y="298315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basic_blocks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  <a:endParaRPr lang="en-US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bb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program: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[branch, label]: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bb.append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basic_blocks.append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[bb]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bb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bb.append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1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</p:txBody>
      </p:sp>
    </p:spTree>
    <p:extLst>
      <p:ext uri="{BB962C8B-B14F-4D97-AF65-F5344CB8AC3E}">
        <p14:creationId xmlns:p14="http://schemas.microsoft.com/office/powerpoint/2010/main" val="369661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</p:spTree>
    <p:extLst>
      <p:ext uri="{BB962C8B-B14F-4D97-AF65-F5344CB8AC3E}">
        <p14:creationId xmlns:p14="http://schemas.microsoft.com/office/powerpoint/2010/main" val="267281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466012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3112-4C90-594F-8B56-0178F161AFF8}"/>
              </a:ext>
            </a:extLst>
          </p:cNvPr>
          <p:cNvSpPr txBox="1"/>
          <p:nvPr/>
        </p:nvSpPr>
        <p:spPr>
          <a:xfrm>
            <a:off x="7289799" y="2634827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CE849-23AC-884D-9812-FBCB7F1088FE}"/>
              </a:ext>
            </a:extLst>
          </p:cNvPr>
          <p:cNvCxnSpPr/>
          <p:nvPr/>
        </p:nvCxnSpPr>
        <p:spPr>
          <a:xfrm>
            <a:off x="9067800" y="33860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6A6167-2589-294D-A055-CEA48F2C9A73}"/>
              </a:ext>
            </a:extLst>
          </p:cNvPr>
          <p:cNvSpPr txBox="1"/>
          <p:nvPr/>
        </p:nvSpPr>
        <p:spPr>
          <a:xfrm>
            <a:off x="8881014" y="2683133"/>
            <a:ext cx="129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CANNOT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always optimized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B99A4-848F-8F40-B854-5BDD6C5E89C7}"/>
              </a:ext>
            </a:extLst>
          </p:cNvPr>
          <p:cNvSpPr txBox="1"/>
          <p:nvPr/>
        </p:nvSpPr>
        <p:spPr>
          <a:xfrm>
            <a:off x="10286999" y="259080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x;</a:t>
            </a:r>
          </a:p>
        </p:txBody>
      </p:sp>
    </p:spTree>
    <p:extLst>
      <p:ext uri="{BB962C8B-B14F-4D97-AF65-F5344CB8AC3E}">
        <p14:creationId xmlns:p14="http://schemas.microsoft.com/office/powerpoint/2010/main" val="55117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21A5-1777-7D46-980A-2A9B1FD6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b="1" dirty="0"/>
              <a:t>Local optimizations: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Optimizes an individual basic block</a:t>
            </a:r>
          </a:p>
          <a:p>
            <a:pPr lvl="1"/>
            <a:endParaRPr lang="en-US" dirty="0"/>
          </a:p>
          <a:p>
            <a:r>
              <a:rPr lang="en-US" b="1" dirty="0"/>
              <a:t>Regional optimizations:</a:t>
            </a:r>
          </a:p>
          <a:p>
            <a:pPr lvl="1"/>
            <a:r>
              <a:rPr lang="en-US" dirty="0"/>
              <a:t>Combines several basic blocks</a:t>
            </a:r>
          </a:p>
          <a:p>
            <a:pPr lvl="1"/>
            <a:endParaRPr lang="en-US" dirty="0"/>
          </a:p>
          <a:p>
            <a:r>
              <a:rPr lang="en-US" b="1" dirty="0"/>
              <a:t>Global optimizations:</a:t>
            </a:r>
          </a:p>
          <a:p>
            <a:pPr lvl="1"/>
            <a:r>
              <a:rPr lang="en-US" dirty="0"/>
              <a:t>operates across an entire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F7F9-77AF-2C4B-BFA5-9960DB6907DE}"/>
              </a:ext>
            </a:extLst>
          </p:cNvPr>
          <p:cNvSpPr txBox="1"/>
          <p:nvPr/>
        </p:nvSpPr>
        <p:spPr>
          <a:xfrm>
            <a:off x="7289799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3112-4C90-594F-8B56-0178F161AFF8}"/>
              </a:ext>
            </a:extLst>
          </p:cNvPr>
          <p:cNvSpPr txBox="1"/>
          <p:nvPr/>
        </p:nvSpPr>
        <p:spPr>
          <a:xfrm>
            <a:off x="7289799" y="262636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B6FF-7E22-2148-A2E2-097EB19F43F0}"/>
              </a:ext>
            </a:extLst>
          </p:cNvPr>
          <p:cNvSpPr txBox="1"/>
          <p:nvPr/>
        </p:nvSpPr>
        <p:spPr>
          <a:xfrm>
            <a:off x="10154223" y="102790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y = x;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10FE0-15C8-A143-9499-99B9E4C201BB}"/>
              </a:ext>
            </a:extLst>
          </p:cNvPr>
          <p:cNvCxnSpPr/>
          <p:nvPr/>
        </p:nvCxnSpPr>
        <p:spPr>
          <a:xfrm>
            <a:off x="9067800" y="1489571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67966-C7BF-5C4C-9393-3EBB699BF0D5}"/>
              </a:ext>
            </a:extLst>
          </p:cNvPr>
          <p:cNvSpPr txBox="1"/>
          <p:nvPr/>
        </p:nvSpPr>
        <p:spPr>
          <a:xfrm>
            <a:off x="9114251" y="998190"/>
            <a:ext cx="8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optimized </a:t>
            </a:r>
            <a:br>
              <a:rPr lang="en-US" sz="1200" i="1" dirty="0"/>
            </a:br>
            <a:r>
              <a:rPr lang="en-US" sz="1200" i="1" dirty="0"/>
              <a:t>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CE849-23AC-884D-9812-FBCB7F1088FE}"/>
              </a:ext>
            </a:extLst>
          </p:cNvPr>
          <p:cNvCxnSpPr/>
          <p:nvPr/>
        </p:nvCxnSpPr>
        <p:spPr>
          <a:xfrm>
            <a:off x="9067800" y="33860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6A6167-2589-294D-A055-CEA48F2C9A73}"/>
              </a:ext>
            </a:extLst>
          </p:cNvPr>
          <p:cNvSpPr txBox="1"/>
          <p:nvPr/>
        </p:nvSpPr>
        <p:spPr>
          <a:xfrm>
            <a:off x="8881014" y="2683133"/>
            <a:ext cx="129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CANNOT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always optimized </a:t>
            </a:r>
            <a:br>
              <a:rPr lang="en-US" sz="1200" i="1" dirty="0">
                <a:solidFill>
                  <a:srgbClr val="FF0000"/>
                </a:solidFill>
              </a:rPr>
            </a:br>
            <a:r>
              <a:rPr lang="en-US" sz="1200" i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B99A4-848F-8F40-B854-5BDD6C5E89C7}"/>
              </a:ext>
            </a:extLst>
          </p:cNvPr>
          <p:cNvSpPr txBox="1"/>
          <p:nvPr/>
        </p:nvSpPr>
        <p:spPr>
          <a:xfrm>
            <a:off x="10286999" y="2590800"/>
            <a:ext cx="15632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x;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837BD-3252-204E-BACC-72A6691ADDE4}"/>
              </a:ext>
            </a:extLst>
          </p:cNvPr>
          <p:cNvSpPr txBox="1"/>
          <p:nvPr/>
        </p:nvSpPr>
        <p:spPr>
          <a:xfrm>
            <a:off x="8853047" y="4707692"/>
            <a:ext cx="17011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i="1" dirty="0">
                <a:latin typeface="Courier" pitchFamily="2" charset="0"/>
              </a:rPr>
              <a:t> Label_1;</a:t>
            </a:r>
            <a:br>
              <a:rPr lang="en-US" i="1" dirty="0">
                <a:latin typeface="Courier" pitchFamily="2" charset="0"/>
              </a:rPr>
            </a:br>
            <a:br>
              <a:rPr lang="en-US" i="1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Label_0:</a:t>
            </a:r>
          </a:p>
          <a:p>
            <a:r>
              <a:rPr lang="en-US" dirty="0">
                <a:latin typeface="Courier" pitchFamily="2" charset="0"/>
              </a:rPr>
              <a:t>x = a + b;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Label_1:</a:t>
            </a:r>
          </a:p>
          <a:p>
            <a:r>
              <a:rPr lang="en-US" dirty="0">
                <a:latin typeface="Courier" pitchFamily="2" charset="0"/>
              </a:rPr>
              <a:t>y = a + b;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BF7BE-9F73-444C-82BF-905EBBA32DE4}"/>
              </a:ext>
            </a:extLst>
          </p:cNvPr>
          <p:cNvSpPr txBox="1"/>
          <p:nvPr/>
        </p:nvSpPr>
        <p:spPr>
          <a:xfrm>
            <a:off x="6510873" y="5138579"/>
            <a:ext cx="218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code could skip Label_0,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leaving x undefined!</a:t>
            </a:r>
          </a:p>
        </p:txBody>
      </p:sp>
    </p:spTree>
    <p:extLst>
      <p:ext uri="{BB962C8B-B14F-4D97-AF65-F5344CB8AC3E}">
        <p14:creationId xmlns:p14="http://schemas.microsoft.com/office/powerpoint/2010/main" val="117343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8919-F282-6A43-BE75-63DED4ACAF5F}"/>
              </a:ext>
            </a:extLst>
          </p:cNvPr>
          <p:cNvSpPr txBox="1"/>
          <p:nvPr/>
        </p:nvSpPr>
        <p:spPr>
          <a:xfrm>
            <a:off x="5064327" y="1488156"/>
            <a:ext cx="166584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…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x = a + b;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3B48E-B832-2546-8F5B-DBBAC0F8BEBA}"/>
              </a:ext>
            </a:extLst>
          </p:cNvPr>
          <p:cNvSpPr txBox="1"/>
          <p:nvPr/>
        </p:nvSpPr>
        <p:spPr>
          <a:xfrm>
            <a:off x="6939143" y="1903847"/>
            <a:ext cx="1761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 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we cannot replace: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y = a + b.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with 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y = x;</a:t>
            </a:r>
          </a:p>
        </p:txBody>
      </p:sp>
    </p:spTree>
    <p:extLst>
      <p:ext uri="{BB962C8B-B14F-4D97-AF65-F5344CB8AC3E}">
        <p14:creationId xmlns:p14="http://schemas.microsoft.com/office/powerpoint/2010/main" val="391216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7B3D-8D00-2049-8161-2022F7B5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48919-F282-6A43-BE75-63DED4ACAF5F}"/>
              </a:ext>
            </a:extLst>
          </p:cNvPr>
          <p:cNvSpPr txBox="1"/>
          <p:nvPr/>
        </p:nvSpPr>
        <p:spPr>
          <a:xfrm>
            <a:off x="5064327" y="1488156"/>
            <a:ext cx="166584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…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x = a + b;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3B48E-B832-2546-8F5B-DBBAC0F8BEBA}"/>
              </a:ext>
            </a:extLst>
          </p:cNvPr>
          <p:cNvSpPr txBox="1"/>
          <p:nvPr/>
        </p:nvSpPr>
        <p:spPr>
          <a:xfrm>
            <a:off x="6939143" y="1903847"/>
            <a:ext cx="1761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we cannot replace: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y = a + b.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with </a:t>
            </a:r>
          </a:p>
          <a:p>
            <a:pPr algn="ctr"/>
            <a:r>
              <a:rPr lang="en-US" sz="1600" i="1" dirty="0">
                <a:solidFill>
                  <a:srgbClr val="FF0000"/>
                </a:solidFill>
              </a:rPr>
              <a:t>y = x;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52811-ECDA-6C44-8B81-8C56264880F2}"/>
              </a:ext>
            </a:extLst>
          </p:cNvPr>
          <p:cNvSpPr txBox="1"/>
          <p:nvPr/>
        </p:nvSpPr>
        <p:spPr>
          <a:xfrm>
            <a:off x="5064327" y="4293503"/>
            <a:ext cx="14189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x = a + b;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if (x)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else 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y = a + b;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36CD6-E955-404A-B3F2-18C09AA92488}"/>
              </a:ext>
            </a:extLst>
          </p:cNvPr>
          <p:cNvSpPr txBox="1"/>
          <p:nvPr/>
        </p:nvSpPr>
        <p:spPr>
          <a:xfrm>
            <a:off x="6856847" y="4699411"/>
            <a:ext cx="2919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But in this case, we can check if a and b are not redefined, then</a:t>
            </a:r>
            <a:br>
              <a:rPr lang="en-US" sz="1600" i="1" dirty="0"/>
            </a:br>
            <a:r>
              <a:rPr lang="en-US" sz="1600" i="1" dirty="0"/>
              <a:t>y = a + b;</a:t>
            </a:r>
            <a:br>
              <a:rPr lang="en-US" sz="1600" i="1" dirty="0"/>
            </a:br>
            <a:r>
              <a:rPr lang="en-US" sz="1600" i="1" dirty="0"/>
              <a:t>can be replaced with</a:t>
            </a:r>
            <a:br>
              <a:rPr lang="en-US" sz="1600" i="1" dirty="0"/>
            </a:br>
            <a:r>
              <a:rPr lang="en-US" sz="1600" i="1" dirty="0"/>
              <a:t>y = x;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9811-C6E6-944D-A22A-5C72C8D97303}"/>
              </a:ext>
            </a:extLst>
          </p:cNvPr>
          <p:cNvSpPr txBox="1"/>
          <p:nvPr/>
        </p:nvSpPr>
        <p:spPr>
          <a:xfrm>
            <a:off x="1392093" y="458969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This requires regional analysis</a:t>
            </a:r>
          </a:p>
        </p:txBody>
      </p:sp>
    </p:spTree>
    <p:extLst>
      <p:ext uri="{BB962C8B-B14F-4D97-AF65-F5344CB8AC3E}">
        <p14:creationId xmlns:p14="http://schemas.microsoft.com/office/powerpoint/2010/main" val="1085319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0745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AF001-8FC5-EE49-A7B3-37F83BF356CD}"/>
              </a:ext>
            </a:extLst>
          </p:cNvPr>
          <p:cNvSpPr txBox="1"/>
          <p:nvPr/>
        </p:nvSpPr>
        <p:spPr>
          <a:xfrm>
            <a:off x="1460985" y="5360539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 = b + c;</a:t>
            </a:r>
          </a:p>
          <a:p>
            <a:r>
              <a:rPr lang="en-US" dirty="0">
                <a:latin typeface="Courier" pitchFamily="2" charset="0"/>
              </a:rPr>
              <a:t>d = a - d;</a:t>
            </a:r>
          </a:p>
        </p:txBody>
      </p:sp>
    </p:spTree>
    <p:extLst>
      <p:ext uri="{BB962C8B-B14F-4D97-AF65-F5344CB8AC3E}">
        <p14:creationId xmlns:p14="http://schemas.microsoft.com/office/powerpoint/2010/main" val="44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4 should be released by May 23</a:t>
            </a:r>
          </a:p>
          <a:p>
            <a:pPr lvl="1"/>
            <a:r>
              <a:rPr lang="en-US" dirty="0"/>
              <a:t>This will give you 2 weeks to get it in before the final date (June 7)</a:t>
            </a:r>
          </a:p>
          <a:p>
            <a:pPr lvl="1"/>
            <a:r>
              <a:rPr lang="en-US" dirty="0"/>
              <a:t>You cannot turn this homework in after June 7</a:t>
            </a:r>
          </a:p>
          <a:p>
            <a:pPr lvl="2"/>
            <a:r>
              <a:rPr lang="en-US" dirty="0"/>
              <a:t>This is not my policy, it is the department policy!</a:t>
            </a:r>
          </a:p>
        </p:txBody>
      </p:sp>
    </p:spTree>
    <p:extLst>
      <p:ext uri="{BB962C8B-B14F-4D97-AF65-F5344CB8AC3E}">
        <p14:creationId xmlns:p14="http://schemas.microsoft.com/office/powerpoint/2010/main" val="994817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72002-A78C-774F-9598-8BE7850F6885}"/>
              </a:ext>
            </a:extLst>
          </p:cNvPr>
          <p:cNvSpPr txBox="1"/>
          <p:nvPr/>
        </p:nvSpPr>
        <p:spPr>
          <a:xfrm>
            <a:off x="1383356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c = b + c;</a:t>
            </a:r>
          </a:p>
          <a:p>
            <a:r>
              <a:rPr lang="en-US" dirty="0">
                <a:latin typeface="Courier" pitchFamily="2" charset="0"/>
              </a:rPr>
              <a:t>d = a - d;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A0F5D-F02E-F14E-BBEA-D1A8960A4F36}"/>
              </a:ext>
            </a:extLst>
          </p:cNvPr>
          <p:cNvSpPr txBox="1"/>
          <p:nvPr/>
        </p:nvSpPr>
        <p:spPr>
          <a:xfrm>
            <a:off x="4249580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c = a;</a:t>
            </a:r>
          </a:p>
          <a:p>
            <a:r>
              <a:rPr lang="en-US" dirty="0">
                <a:latin typeface="Courier" pitchFamily="2" charset="0"/>
              </a:rPr>
              <a:t>d = a - d;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DF2A48-1709-C348-812B-30BE22835FAE}"/>
              </a:ext>
            </a:extLst>
          </p:cNvPr>
          <p:cNvCxnSpPr/>
          <p:nvPr/>
        </p:nvCxnSpPr>
        <p:spPr>
          <a:xfrm>
            <a:off x="3121454" y="6120802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07C285-5078-F04A-BB81-5BB4EB24C2E5}"/>
              </a:ext>
            </a:extLst>
          </p:cNvPr>
          <p:cNvSpPr txBox="1"/>
          <p:nvPr/>
        </p:nvSpPr>
        <p:spPr>
          <a:xfrm>
            <a:off x="3224694" y="5687066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valid?</a:t>
            </a:r>
          </a:p>
        </p:txBody>
      </p:sp>
    </p:spTree>
    <p:extLst>
      <p:ext uri="{BB962C8B-B14F-4D97-AF65-F5344CB8AC3E}">
        <p14:creationId xmlns:p14="http://schemas.microsoft.com/office/powerpoint/2010/main" val="377137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CED85-947E-034D-84A3-4EEC31B5EAE4}"/>
              </a:ext>
            </a:extLst>
          </p:cNvPr>
          <p:cNvSpPr txBox="1"/>
          <p:nvPr/>
        </p:nvSpPr>
        <p:spPr>
          <a:xfrm>
            <a:off x="1334719" y="5435183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c = b + c;</a:t>
            </a:r>
          </a:p>
          <a:p>
            <a:r>
              <a:rPr lang="en-US" dirty="0">
                <a:latin typeface="Courier" pitchFamily="2" charset="0"/>
              </a:rPr>
              <a:t>d = a - d;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B2727-BDBF-2942-B6EE-5C462DE996D7}"/>
              </a:ext>
            </a:extLst>
          </p:cNvPr>
          <p:cNvSpPr txBox="1"/>
          <p:nvPr/>
        </p:nvSpPr>
        <p:spPr>
          <a:xfrm>
            <a:off x="4200943" y="5435183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b = a - d;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c = a;</a:t>
            </a:r>
          </a:p>
          <a:p>
            <a:r>
              <a:rPr lang="en-US" dirty="0">
                <a:latin typeface="Courier" pitchFamily="2" charset="0"/>
              </a:rPr>
              <a:t>d = a - d;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FCD4-5DE6-F643-8688-AF1501C3B06E}"/>
              </a:ext>
            </a:extLst>
          </p:cNvPr>
          <p:cNvCxnSpPr/>
          <p:nvPr/>
        </p:nvCxnSpPr>
        <p:spPr>
          <a:xfrm>
            <a:off x="3072817" y="6130529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948382-319C-F44E-A92A-6BD8677DBA4A}"/>
              </a:ext>
            </a:extLst>
          </p:cNvPr>
          <p:cNvSpPr txBox="1"/>
          <p:nvPr/>
        </p:nvSpPr>
        <p:spPr>
          <a:xfrm>
            <a:off x="3176057" y="5696793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DDD74-C947-9A4C-AF48-E38FCD428576}"/>
              </a:ext>
            </a:extLst>
          </p:cNvPr>
          <p:cNvSpPr txBox="1"/>
          <p:nvPr/>
        </p:nvSpPr>
        <p:spPr>
          <a:xfrm>
            <a:off x="6014869" y="5666015"/>
            <a:ext cx="26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No! Because b is redefined</a:t>
            </a:r>
          </a:p>
        </p:txBody>
      </p:sp>
    </p:spTree>
    <p:extLst>
      <p:ext uri="{BB962C8B-B14F-4D97-AF65-F5344CB8AC3E}">
        <p14:creationId xmlns:p14="http://schemas.microsoft.com/office/powerpoint/2010/main" val="2411819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0BDE3-630A-6045-BB86-8165852859B3}"/>
              </a:ext>
            </a:extLst>
          </p:cNvPr>
          <p:cNvSpPr txBox="1"/>
          <p:nvPr/>
        </p:nvSpPr>
        <p:spPr>
          <a:xfrm>
            <a:off x="1422267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 = b + c;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 = a - d;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53FEA-123D-DB4E-8AB3-07D1462343CF}"/>
              </a:ext>
            </a:extLst>
          </p:cNvPr>
          <p:cNvSpPr txBox="1"/>
          <p:nvPr/>
        </p:nvSpPr>
        <p:spPr>
          <a:xfrm>
            <a:off x="4288491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 = b + c;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 = b;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8F916-4045-9E41-8DCB-EE6E691BB5C5}"/>
              </a:ext>
            </a:extLst>
          </p:cNvPr>
          <p:cNvCxnSpPr/>
          <p:nvPr/>
        </p:nvCxnSpPr>
        <p:spPr>
          <a:xfrm>
            <a:off x="3160365" y="6120802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A0ADFB-2DA6-5C46-9D1B-850716812014}"/>
              </a:ext>
            </a:extLst>
          </p:cNvPr>
          <p:cNvSpPr txBox="1"/>
          <p:nvPr/>
        </p:nvSpPr>
        <p:spPr>
          <a:xfrm>
            <a:off x="3263605" y="5687066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valid?</a:t>
            </a:r>
          </a:p>
        </p:txBody>
      </p:sp>
    </p:spTree>
    <p:extLst>
      <p:ext uri="{BB962C8B-B14F-4D97-AF65-F5344CB8AC3E}">
        <p14:creationId xmlns:p14="http://schemas.microsoft.com/office/powerpoint/2010/main" val="2151745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720" cy="1325563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A054-0879-904C-9DAE-49F9695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local optimization over 3 address code </a:t>
            </a:r>
          </a:p>
          <a:p>
            <a:endParaRPr lang="en-US" dirty="0"/>
          </a:p>
          <a:p>
            <a:r>
              <a:rPr lang="en-US" dirty="0"/>
              <a:t>Attempts to replace arithmetic operations (expensive) with copy instructions (cheap)</a:t>
            </a:r>
          </a:p>
          <a:p>
            <a:endParaRPr lang="en-US" dirty="0"/>
          </a:p>
          <a:p>
            <a:r>
              <a:rPr lang="en-US" dirty="0"/>
              <a:t>Can be extended to a regional optimization using flow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0BDE3-630A-6045-BB86-8165852859B3}"/>
              </a:ext>
            </a:extLst>
          </p:cNvPr>
          <p:cNvSpPr txBox="1"/>
          <p:nvPr/>
        </p:nvSpPr>
        <p:spPr>
          <a:xfrm>
            <a:off x="1422267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 = b + c;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 = a - d;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53FEA-123D-DB4E-8AB3-07D1462343CF}"/>
              </a:ext>
            </a:extLst>
          </p:cNvPr>
          <p:cNvSpPr txBox="1"/>
          <p:nvPr/>
        </p:nvSpPr>
        <p:spPr>
          <a:xfrm>
            <a:off x="4288491" y="5425456"/>
            <a:ext cx="1563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b + c;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b = a - d;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 = b + c;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 = b;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8F916-4045-9E41-8DCB-EE6E691BB5C5}"/>
              </a:ext>
            </a:extLst>
          </p:cNvPr>
          <p:cNvCxnSpPr/>
          <p:nvPr/>
        </p:nvCxnSpPr>
        <p:spPr>
          <a:xfrm>
            <a:off x="3160365" y="6120802"/>
            <a:ext cx="87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A0ADFB-2DA6-5C46-9D1B-850716812014}"/>
              </a:ext>
            </a:extLst>
          </p:cNvPr>
          <p:cNvSpPr txBox="1"/>
          <p:nvPr/>
        </p:nvSpPr>
        <p:spPr>
          <a:xfrm>
            <a:off x="3263605" y="5687066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valid?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2996A-2E71-A54A-B912-ECADA3347DBA}"/>
              </a:ext>
            </a:extLst>
          </p:cNvPr>
          <p:cNvSpPr txBox="1"/>
          <p:nvPr/>
        </p:nvSpPr>
        <p:spPr>
          <a:xfrm>
            <a:off x="6303523" y="6001966"/>
            <a:ext cx="5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307684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072C-154D-8B4D-B3B6-298C6D10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6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</a:t>
            </a:r>
          </a:p>
          <a:p>
            <a:r>
              <a:rPr lang="en-US" dirty="0"/>
              <a:t>Provide a number to each variable. Update the number each time the variable is updated.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Keep a global counter; increment with new variables or assignments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4805422" y="512127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 = a - d;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b + c;</a:t>
            </a:r>
          </a:p>
          <a:p>
            <a:r>
              <a:rPr lang="en-US" sz="2400" dirty="0">
                <a:latin typeface="Courier" pitchFamily="2" charset="0"/>
              </a:rPr>
              <a:t>d = a - d;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E8083-C141-8249-8A65-DA668153F41A}"/>
              </a:ext>
            </a:extLst>
          </p:cNvPr>
          <p:cNvSpPr txBox="1"/>
          <p:nvPr/>
        </p:nvSpPr>
        <p:spPr>
          <a:xfrm>
            <a:off x="8106926" y="5120640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Global_counter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44959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4805422" y="512127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E8083-C141-8249-8A65-DA668153F41A}"/>
              </a:ext>
            </a:extLst>
          </p:cNvPr>
          <p:cNvSpPr txBox="1"/>
          <p:nvPr/>
        </p:nvSpPr>
        <p:spPr>
          <a:xfrm>
            <a:off x="8106926" y="5120640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Global_counter</a:t>
            </a:r>
            <a:r>
              <a:rPr lang="en-US" dirty="0"/>
              <a:t> = 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BB7F16-F4E8-F84B-847F-85F40E8F3B38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96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Algorithm: </a:t>
            </a:r>
          </a:p>
          <a:p>
            <a:r>
              <a:rPr lang="en-US"/>
              <a:t>Provide a number to each variable. Update the number each time the variable is updated.</a:t>
            </a:r>
            <a:br>
              <a:rPr lang="en-US"/>
            </a:br>
            <a:endParaRPr lang="en-US"/>
          </a:p>
          <a:p>
            <a:r>
              <a:rPr lang="en-US"/>
              <a:t>Keep a global counter; increment with new variables 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072C-154D-8B4D-B3B6-298C6D10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4805422" y="512127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</p:spTree>
    <p:extLst>
      <p:ext uri="{BB962C8B-B14F-4D97-AF65-F5344CB8AC3E}">
        <p14:creationId xmlns:p14="http://schemas.microsoft.com/office/powerpoint/2010/main" val="25015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1232D-FAE0-8F4B-9171-913DDC1A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175103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A00F-DA66-6B4D-9EB5-482FF24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61109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56373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CC0F9-E819-D74A-99A8-82E0A223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40899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56373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“a2 - d3” : ”b4”,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C2C0B3-B83F-6F4A-B9CC-DD468131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394462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59753" y="5949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04CDF-7AFE-DE44-BA9F-00526B3998A7}"/>
              </a:ext>
            </a:extLst>
          </p:cNvPr>
          <p:cNvSpPr txBox="1"/>
          <p:nvPr/>
        </p:nvSpPr>
        <p:spPr>
          <a:xfrm>
            <a:off x="5984240" y="4864645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“a2 - d3” : ”b4”,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D5D75A-3ADC-6A43-9B55-186D9709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395881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59753" y="5949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D42FF-9344-C549-A91C-317339CE3BEC}"/>
              </a:ext>
            </a:extLst>
          </p:cNvPr>
          <p:cNvSpPr txBox="1"/>
          <p:nvPr/>
        </p:nvSpPr>
        <p:spPr>
          <a:xfrm>
            <a:off x="5984240" y="4864645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“b0 + c1”</a:t>
            </a:r>
            <a:r>
              <a:rPr lang="en-US" dirty="0">
                <a:latin typeface="Courier" pitchFamily="2" charset="0"/>
              </a:rPr>
              <a:t>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“a2 - d3” : ”b4”,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30CD-945C-944B-A237-BFDC8CAD2C3B}"/>
              </a:ext>
            </a:extLst>
          </p:cNvPr>
          <p:cNvSpPr txBox="1"/>
          <p:nvPr/>
        </p:nvSpPr>
        <p:spPr>
          <a:xfrm>
            <a:off x="10190480" y="5039360"/>
            <a:ext cx="175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mismatch due to</a:t>
            </a:r>
            <a:br>
              <a:rPr lang="en-US" i="1" dirty="0"/>
            </a:br>
            <a:r>
              <a:rPr lang="en-US" i="1" dirty="0"/>
              <a:t>numberings!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A8926-DD74-C649-83AF-920F8CDE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2531859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59753" y="5949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“a2 - d3” : ”b4”,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“b4 +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6C2A0-380D-BD4A-AF89-926F5C5B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1076876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39433" y="6341973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C45889-1B40-904E-8845-EE8EBAD3DC6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“a2 - d3” : ”b4”,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“b4 +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D5CA46-23C2-BA4D-B737-F11982D7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4147574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6A25-E2A7-224A-9DBF-0139B3FB8371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b4;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39433" y="6341973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395A82-4A2C-4E4F-B5F0-6CBFA77A8127}"/>
              </a:ext>
            </a:extLst>
          </p:cNvPr>
          <p:cNvSpPr txBox="1"/>
          <p:nvPr/>
        </p:nvSpPr>
        <p:spPr>
          <a:xfrm>
            <a:off x="10204329" y="5749320"/>
            <a:ext cx="84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57A61-56B8-A045-ADEB-E096E53BF3B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a2 - d3</a:t>
            </a:r>
            <a:r>
              <a:rPr lang="en-US" dirty="0">
                <a:latin typeface="Courier" pitchFamily="2" charset="0"/>
              </a:rPr>
              <a:t>” : ”b4”,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“b4 +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C81CCF-7A4F-BF4A-851B-0BB69566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Algorithm: Now that variables are numbered</a:t>
            </a:r>
          </a:p>
          <a:p>
            <a:r>
              <a:rPr lang="en-US" dirty="0"/>
              <a:t>Iterate sequentially through instructions. Keep a hash table of the </a:t>
            </a:r>
            <a:r>
              <a:rPr lang="en-US" dirty="0" err="1"/>
              <a:t>rhs</a:t>
            </a:r>
            <a:r>
              <a:rPr lang="en-US" dirty="0"/>
              <a:t> (numbered variables and operation) mapped to their </a:t>
            </a:r>
            <a:r>
              <a:rPr lang="en-US" dirty="0" err="1"/>
              <a:t>lhs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At each step, check to see if the </a:t>
            </a:r>
            <a:r>
              <a:rPr lang="en-US" dirty="0" err="1"/>
              <a:t>rhs</a:t>
            </a:r>
            <a:r>
              <a:rPr lang="en-US" dirty="0"/>
              <a:t> has already been computed.</a:t>
            </a:r>
          </a:p>
        </p:txBody>
      </p:sp>
    </p:spTree>
    <p:extLst>
      <p:ext uri="{BB962C8B-B14F-4D97-AF65-F5344CB8AC3E}">
        <p14:creationId xmlns:p14="http://schemas.microsoft.com/office/powerpoint/2010/main" val="3646119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B512-62E7-6045-A3A4-50FABDB4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1829091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B512-62E7-6045-A3A4-50FABDB4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7A764-A58B-1F4B-A61A-D843811ED6E3}"/>
              </a:ext>
            </a:extLst>
          </p:cNvPr>
          <p:cNvSpPr txBox="1"/>
          <p:nvPr/>
        </p:nvSpPr>
        <p:spPr>
          <a:xfrm>
            <a:off x="4385403" y="332051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00501-8963-3748-8075-79C1A0C33595}"/>
              </a:ext>
            </a:extLst>
          </p:cNvPr>
          <p:cNvSpPr txBox="1"/>
          <p:nvPr/>
        </p:nvSpPr>
        <p:spPr>
          <a:xfrm>
            <a:off x="4565549" y="2636196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this snippet:</a:t>
            </a:r>
          </a:p>
        </p:txBody>
      </p:sp>
    </p:spTree>
    <p:extLst>
      <p:ext uri="{BB962C8B-B14F-4D97-AF65-F5344CB8AC3E}">
        <p14:creationId xmlns:p14="http://schemas.microsoft.com/office/powerpoint/2010/main" val="1418825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75B-ED3F-1E4A-9B0C-24353521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E6B-AA25-4F4A-A3AD-1646E480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definition of commutative?</a:t>
            </a:r>
          </a:p>
        </p:txBody>
      </p:sp>
    </p:spTree>
    <p:extLst>
      <p:ext uri="{BB962C8B-B14F-4D97-AF65-F5344CB8AC3E}">
        <p14:creationId xmlns:p14="http://schemas.microsoft.com/office/powerpoint/2010/main" val="38888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75B-ED3F-1E4A-9B0C-24353521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E6B-AA25-4F4A-A3AD-1646E480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definition of commutative?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OP y == y OP x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What operators are commutative? Which ones are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7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20971-97A3-304C-BFB7-D90FC1B7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75" y="317500"/>
            <a:ext cx="81407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5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75B-ED3F-1E4A-9B0C-24353521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commutativity to local value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E6B-AA25-4F4A-A3AD-1646E480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 commutative operators (e.g. + *), the analysis should consider a deterministic order of operands. </a:t>
            </a:r>
          </a:p>
          <a:p>
            <a:endParaRPr lang="en-US" dirty="0"/>
          </a:p>
          <a:p>
            <a:r>
              <a:rPr lang="en-US" dirty="0"/>
              <a:t>You can use variable numbers or </a:t>
            </a:r>
            <a:r>
              <a:rPr lang="en-US" dirty="0" err="1"/>
              <a:t>lexigraphical</a:t>
            </a:r>
            <a:r>
              <a:rPr lang="en-US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3986525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F56-EA63-D04D-8084-A34E153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072C-154D-8B4D-B3B6-298C6D10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605F6-C593-A44E-99C9-FE32480826B7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</p:spTree>
    <p:extLst>
      <p:ext uri="{BB962C8B-B14F-4D97-AF65-F5344CB8AC3E}">
        <p14:creationId xmlns:p14="http://schemas.microsoft.com/office/powerpoint/2010/main" val="301826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6E47E-06E0-0A41-945A-656FAFCE98B6}"/>
              </a:ext>
            </a:extLst>
          </p:cNvPr>
          <p:cNvSpPr txBox="1"/>
          <p:nvPr/>
        </p:nvSpPr>
        <p:spPr>
          <a:xfrm>
            <a:off x="7140102" y="4202349"/>
            <a:ext cx="447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re-order because - is not commutative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7849F-FF8B-0F49-A57A-3FB7CA9AACB3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721CB-C395-AE40-9732-CD021BF8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D813B3-6A94-A04E-929E-939B7D07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1996942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99096" y="554773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ECA24-A36E-7342-9AB8-7C63225B161C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1E3782-66D4-0D43-BB6F-4E38BC87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50C4D5-55A7-6E41-9731-E7A596CB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3177531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99096" y="554773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a2</a:t>
            </a:r>
            <a:r>
              <a:rPr lang="en-US" dirty="0">
                <a:latin typeface="Courier" pitchFamily="2" charset="0"/>
              </a:rPr>
              <a:t> *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d3</a:t>
            </a:r>
            <a:r>
              <a:rPr lang="en-US" dirty="0">
                <a:latin typeface="Courier" pitchFamily="2" charset="0"/>
              </a:rPr>
              <a:t>” : “f4”,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BD3C7-4513-2C43-ADD4-F2133B26C39A}"/>
              </a:ext>
            </a:extLst>
          </p:cNvPr>
          <p:cNvSpPr txBox="1"/>
          <p:nvPr/>
        </p:nvSpPr>
        <p:spPr>
          <a:xfrm>
            <a:off x="7052553" y="4036979"/>
            <a:ext cx="414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re-ordered because a2 &lt; d3 </a:t>
            </a:r>
            <a:r>
              <a:rPr lang="en-US" dirty="0" err="1"/>
              <a:t>lexigraphically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2EB70-C805-9C4C-BB1B-EFEF2B11A676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0171A1-CBF5-0A42-B9A5-9C198467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88D4B4-B180-1240-A6B8-2DA71119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256783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99096" y="594656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”a2 * d3” : “f4”,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115C3-98AD-2647-BFB9-EE257D7A2D52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DBC554-0BB1-344B-976B-6A75EEEE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1AB67F-C72B-3246-9F8F-2D7BFE9C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3139340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999096" y="594656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”a2 * d3” : “f4”,</a:t>
            </a:r>
          </a:p>
          <a:p>
            <a:r>
              <a:rPr lang="en-US" dirty="0">
                <a:latin typeface="Courier" pitchFamily="2" charset="0"/>
              </a:rPr>
              <a:t>      ”b0 -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FFEAC-34DE-D548-89E7-405F15E3DCED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A3047E-7A98-E14A-886E-3A2905F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25D252-3BAB-3E4B-8C33-2B004E74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910164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1028279" y="626758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”a2 * d3” : “f4”,</a:t>
            </a:r>
          </a:p>
          <a:p>
            <a:r>
              <a:rPr lang="en-US" dirty="0">
                <a:latin typeface="Courier" pitchFamily="2" charset="0"/>
              </a:rPr>
              <a:t>      ”b0 -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BC03-D4CA-4E4A-B1E8-494E52E7278A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a2 * d3;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4C803B-3224-9341-98F2-40D38BD0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2D9767-D289-EE49-8F91-670FA5CD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3871997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0DFB9-3606-8C42-B8BA-0261EBF0C86E}"/>
              </a:ext>
            </a:extLst>
          </p:cNvPr>
          <p:cNvCxnSpPr>
            <a:cxnSpLocks/>
          </p:cNvCxnSpPr>
          <p:nvPr/>
        </p:nvCxnSpPr>
        <p:spPr>
          <a:xfrm>
            <a:off x="1028279" y="626758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029465-4004-4345-8FB7-6A14C149EC8C}"/>
              </a:ext>
            </a:extLst>
          </p:cNvPr>
          <p:cNvSpPr txBox="1"/>
          <p:nvPr/>
        </p:nvSpPr>
        <p:spPr>
          <a:xfrm>
            <a:off x="5984240" y="4864645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“c1 - b0” : “a2”,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a2 * d3</a:t>
            </a:r>
            <a:r>
              <a:rPr lang="en-US" dirty="0">
                <a:latin typeface="Courier" pitchFamily="2" charset="0"/>
              </a:rPr>
              <a:t>” : “f4”,</a:t>
            </a:r>
          </a:p>
          <a:p>
            <a:r>
              <a:rPr lang="en-US" dirty="0">
                <a:latin typeface="Courier" pitchFamily="2" charset="0"/>
              </a:rPr>
              <a:t>      ”b0 - c1” : “c5”,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BC03-D4CA-4E4A-B1E8-494E52E7278A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c1 - b0;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f4 = d3 * a2;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b0 - c1;</a:t>
            </a:r>
          </a:p>
          <a:p>
            <a:r>
              <a:rPr lang="en-US" sz="2400" dirty="0">
                <a:latin typeface="Courier" pitchFamily="2" charset="0"/>
              </a:rPr>
              <a:t>d6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f4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633A93-E2CE-004F-9447-CB65CBB9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value numbering: commutative operations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C0F74-B776-2845-B3D8-801752DF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optimization: </a:t>
            </a:r>
          </a:p>
          <a:p>
            <a:r>
              <a:rPr lang="en-US" dirty="0"/>
              <a:t>for commutative operations, re-order operands into a deterministic order</a:t>
            </a:r>
          </a:p>
        </p:txBody>
      </p:sp>
    </p:spTree>
    <p:extLst>
      <p:ext uri="{BB962C8B-B14F-4D97-AF65-F5344CB8AC3E}">
        <p14:creationId xmlns:p14="http://schemas.microsoft.com/office/powerpoint/2010/main" val="3164612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B512-62E7-6045-A3A4-50FABDB4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26092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8DD-769A-4C48-BD2E-6BCDA546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C1CAC-0EDA-3E49-9050-0F02440C6655}"/>
              </a:ext>
            </a:extLst>
          </p:cNvPr>
          <p:cNvSpPr/>
          <p:nvPr/>
        </p:nvSpPr>
        <p:spPr>
          <a:xfrm>
            <a:off x="7026782" y="2231993"/>
            <a:ext cx="419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3B45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x = 1 + 2;</a:t>
            </a:r>
          </a:p>
          <a:p>
            <a:r>
              <a:rPr lang="en-US" b="1" dirty="0">
                <a:solidFill>
                  <a:srgbClr val="2D3B45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y = 1 + x * x * x;</a:t>
            </a:r>
          </a:p>
          <a:p>
            <a:r>
              <a:rPr lang="en-US" b="1" dirty="0">
                <a:solidFill>
                  <a:srgbClr val="2D3B45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z = x + y * 1 + 2 + 3;</a:t>
            </a:r>
          </a:p>
          <a:p>
            <a:r>
              <a:rPr lang="en-US" b="1" dirty="0">
                <a:solidFill>
                  <a:srgbClr val="2D3B45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(z == 2+ y * 1) {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        </a:t>
            </a:r>
            <a:r>
              <a:rPr lang="en-US" b="1" dirty="0">
                <a:solidFill>
                  <a:srgbClr val="2D3B45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w = 1 + 2 + 3;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}</a:t>
            </a:r>
            <a:endParaRPr lang="en-US" b="0" dirty="0">
              <a:solidFill>
                <a:srgbClr val="2D3B45"/>
              </a:solidFill>
              <a:effectLst/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2E77-7C16-5F42-89F6-F6AAEAC3A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30" r="68375"/>
          <a:stretch/>
        </p:blipFill>
        <p:spPr>
          <a:xfrm>
            <a:off x="1074001" y="2231993"/>
            <a:ext cx="2574546" cy="23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assumed we have access to an unlimited number of virtual registers.</a:t>
            </a:r>
          </a:p>
          <a:p>
            <a:endParaRPr lang="en-US" dirty="0"/>
          </a:p>
          <a:p>
            <a:r>
              <a:rPr lang="en-US" dirty="0"/>
              <a:t>In some cases we may not be able to add virtual registers</a:t>
            </a:r>
          </a:p>
          <a:p>
            <a:pPr lvl="1"/>
            <a:r>
              <a:rPr lang="en-US" dirty="0"/>
              <a:t>If an expensive register allocation pass has already occurred. </a:t>
            </a:r>
          </a:p>
          <a:p>
            <a:pPr lvl="1"/>
            <a:endParaRPr lang="en-US" dirty="0"/>
          </a:p>
          <a:p>
            <a:r>
              <a:rPr lang="en-US" dirty="0"/>
              <a:t>New constraint:</a:t>
            </a:r>
          </a:p>
          <a:p>
            <a:pPr lvl="1"/>
            <a:r>
              <a:rPr lang="en-US" dirty="0"/>
              <a:t>We need to produce a program such that variables without the numbers is still valid.</a:t>
            </a:r>
          </a:p>
        </p:txBody>
      </p:sp>
    </p:spTree>
    <p:extLst>
      <p:ext uri="{BB962C8B-B14F-4D97-AF65-F5344CB8AC3E}">
        <p14:creationId xmlns:p14="http://schemas.microsoft.com/office/powerpoint/2010/main" val="405279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002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515524" y="4285035"/>
            <a:ext cx="20281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latin typeface="Courier" pitchFamily="2" charset="0"/>
              </a:rPr>
              <a:t>b = 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BCA2B-3558-9B4B-A901-623C9A5CE93D}"/>
              </a:ext>
            </a:extLst>
          </p:cNvPr>
          <p:cNvSpPr txBox="1"/>
          <p:nvPr/>
        </p:nvSpPr>
        <p:spPr>
          <a:xfrm>
            <a:off x="3965601" y="4285036"/>
            <a:ext cx="25811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E6AF5-187A-8B45-8FCE-17396611EF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43643" y="4885200"/>
            <a:ext cx="1421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0C28D-43AD-794C-9B71-AE19B7F5B60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546757" y="3255816"/>
            <a:ext cx="1258027" cy="16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55295B-919D-6940-A3B5-71A8D6ED44A3}"/>
              </a:ext>
            </a:extLst>
          </p:cNvPr>
          <p:cNvSpPr txBox="1"/>
          <p:nvPr/>
        </p:nvSpPr>
        <p:spPr>
          <a:xfrm>
            <a:off x="7804784" y="2655651"/>
            <a:ext cx="25811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a3;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022E1-6186-2C46-9B9A-C968E3C05D25}"/>
              </a:ext>
            </a:extLst>
          </p:cNvPr>
          <p:cNvSpPr txBox="1"/>
          <p:nvPr/>
        </p:nvSpPr>
        <p:spPr>
          <a:xfrm>
            <a:off x="8081302" y="4885200"/>
            <a:ext cx="20281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 = a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4542D-39A0-C244-8ABA-A207978E832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095362" y="3855980"/>
            <a:ext cx="0" cy="10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CB3B2F-5A40-864D-B994-048AE76F6561}"/>
              </a:ext>
            </a:extLst>
          </p:cNvPr>
          <p:cNvSpPr txBox="1"/>
          <p:nvPr/>
        </p:nvSpPr>
        <p:spPr>
          <a:xfrm>
            <a:off x="2675023" y="440045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E454A-B58E-D74E-8FD8-A56AF85BE391}"/>
              </a:ext>
            </a:extLst>
          </p:cNvPr>
          <p:cNvSpPr txBox="1"/>
          <p:nvPr/>
        </p:nvSpPr>
        <p:spPr>
          <a:xfrm>
            <a:off x="5588542" y="2355569"/>
            <a:ext cx="182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value numbering with unlimited virtual registers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25847-F007-8641-9F27-C902012390E1}"/>
              </a:ext>
            </a:extLst>
          </p:cNvPr>
          <p:cNvSpPr txBox="1"/>
          <p:nvPr/>
        </p:nvSpPr>
        <p:spPr>
          <a:xfrm>
            <a:off x="10250710" y="4885200"/>
            <a:ext cx="182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drop the numbers, the optimization is invalid. </a:t>
            </a:r>
          </a:p>
        </p:txBody>
      </p:sp>
    </p:spTree>
    <p:extLst>
      <p:ext uri="{BB962C8B-B14F-4D97-AF65-F5344CB8AC3E}">
        <p14:creationId xmlns:p14="http://schemas.microsoft.com/office/powerpoint/2010/main" val="380482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515524" y="4285035"/>
            <a:ext cx="20281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latin typeface="Courier" pitchFamily="2" charset="0"/>
              </a:rPr>
              <a:t>b = 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BCA2B-3558-9B4B-A901-623C9A5CE93D}"/>
              </a:ext>
            </a:extLst>
          </p:cNvPr>
          <p:cNvSpPr txBox="1"/>
          <p:nvPr/>
        </p:nvSpPr>
        <p:spPr>
          <a:xfrm>
            <a:off x="3965601" y="4285036"/>
            <a:ext cx="25811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E6AF5-187A-8B45-8FCE-17396611EF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43643" y="4885200"/>
            <a:ext cx="1421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CB3B2F-5A40-864D-B994-048AE76F6561}"/>
              </a:ext>
            </a:extLst>
          </p:cNvPr>
          <p:cNvSpPr txBox="1"/>
          <p:nvPr/>
        </p:nvSpPr>
        <p:spPr>
          <a:xfrm>
            <a:off x="2675023" y="440045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numbering</a:t>
            </a:r>
          </a:p>
        </p:txBody>
      </p:sp>
    </p:spTree>
    <p:extLst>
      <p:ext uri="{BB962C8B-B14F-4D97-AF65-F5344CB8AC3E}">
        <p14:creationId xmlns:p14="http://schemas.microsoft.com/office/powerpoint/2010/main" val="1990631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latin typeface="Courier" pitchFamily="2" charset="0"/>
              </a:rPr>
              <a:t>b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x + y;</a:t>
            </a:r>
          </a:p>
        </p:txBody>
      </p:sp>
    </p:spTree>
    <p:extLst>
      <p:ext uri="{BB962C8B-B14F-4D97-AF65-F5344CB8AC3E}">
        <p14:creationId xmlns:p14="http://schemas.microsoft.com/office/powerpoint/2010/main" val="803587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highlight>
                  <a:srgbClr val="FF0000"/>
                </a:highlight>
                <a:latin typeface="Courier" pitchFamily="2" charset="0"/>
              </a:rPr>
              <a:t>b = x + y;</a:t>
            </a:r>
            <a:br>
              <a:rPr lang="en-US" sz="2400" dirty="0">
                <a:highlight>
                  <a:srgbClr val="FF00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 = 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5E7F1-2E23-B049-ABFB-35CA9F332316}"/>
              </a:ext>
            </a:extLst>
          </p:cNvPr>
          <p:cNvSpPr txBox="1"/>
          <p:nvPr/>
        </p:nvSpPr>
        <p:spPr>
          <a:xfrm>
            <a:off x="4075891" y="4418510"/>
            <a:ext cx="295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cannot optimize the first line, but we can optimize the second</a:t>
            </a:r>
          </a:p>
        </p:txBody>
      </p:sp>
    </p:spTree>
    <p:extLst>
      <p:ext uri="{BB962C8B-B14F-4D97-AF65-F5344CB8AC3E}">
        <p14:creationId xmlns:p14="http://schemas.microsoft.com/office/powerpoint/2010/main" val="2492585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latin typeface="Courier" pitchFamily="2" charset="0"/>
              </a:rPr>
              <a:t>b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x + y;</a:t>
            </a:r>
          </a:p>
        </p:txBody>
      </p:sp>
    </p:spTree>
    <p:extLst>
      <p:ext uri="{BB962C8B-B14F-4D97-AF65-F5344CB8AC3E}">
        <p14:creationId xmlns:p14="http://schemas.microsoft.com/office/powerpoint/2010/main" val="3971282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 = z;</a:t>
            </a:r>
          </a:p>
          <a:p>
            <a:r>
              <a:rPr lang="en-US" sz="2400" dirty="0">
                <a:latin typeface="Courier" pitchFamily="2" charset="0"/>
              </a:rPr>
              <a:t>b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x + 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9D1E6-E83D-254D-9754-C1D4539C8BD6}"/>
              </a:ext>
            </a:extLst>
          </p:cNvPr>
          <p:cNvSpPr txBox="1"/>
          <p:nvPr/>
        </p:nvSpPr>
        <p:spPr>
          <a:xfrm>
            <a:off x="4295955" y="6012611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we number</a:t>
            </a:r>
          </a:p>
        </p:txBody>
      </p:sp>
    </p:spTree>
    <p:extLst>
      <p:ext uri="{BB962C8B-B14F-4D97-AF65-F5344CB8AC3E}">
        <p14:creationId xmlns:p14="http://schemas.microsoft.com/office/powerpoint/2010/main" val="3722819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</p:spTree>
    <p:extLst>
      <p:ext uri="{BB962C8B-B14F-4D97-AF65-F5344CB8AC3E}">
        <p14:creationId xmlns:p14="http://schemas.microsoft.com/office/powerpoint/2010/main" val="3293051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45011" y="4331777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19B-AA86-ED42-BD72-BAC3429C246E}"/>
              </a:ext>
            </a:extLst>
          </p:cNvPr>
          <p:cNvSpPr txBox="1"/>
          <p:nvPr/>
        </p:nvSpPr>
        <p:spPr>
          <a:xfrm>
            <a:off x="5659021" y="2811852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452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45011" y="4331777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”a3”,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3,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5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7C2CF-B340-1F48-B129-48098220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879600"/>
            <a:ext cx="9232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6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74194" y="4711155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”a3”,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3,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01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74194" y="4711155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”a3”,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4074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64466" y="504109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”a3”,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849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64466" y="504109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dirty="0">
                <a:latin typeface="Courier" pitchFamily="2" charset="0"/>
              </a:rPr>
              <a:t>” :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a3</a:t>
            </a:r>
            <a:r>
              <a:rPr lang="en-US" dirty="0">
                <a:latin typeface="Courier" pitchFamily="2" charset="0"/>
              </a:rPr>
              <a:t>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”a” : 5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782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164466" y="504109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”b6”,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                ”b” : 6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115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”b6”,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                ”b” : 6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9556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x1 + y2;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dirty="0">
                <a:latin typeface="Courier" pitchFamily="2" charset="0"/>
              </a:rPr>
              <a:t>” :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b6</a:t>
            </a:r>
            <a:r>
              <a:rPr lang="en-US" dirty="0">
                <a:latin typeface="Courier" pitchFamily="2" charset="0"/>
              </a:rPr>
              <a:t>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                ”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” 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251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 w/out adding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Keep another hash table to keep the current variable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a5 = z4;</a:t>
            </a:r>
          </a:p>
          <a:p>
            <a:r>
              <a:rPr lang="en-US" sz="2400" dirty="0">
                <a:latin typeface="Courier" pitchFamily="2" charset="0"/>
              </a:rPr>
              <a:t>b6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b6;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C43276-FC8C-D648-B552-F6CBF870AA92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0953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”x1 + y2” : ”b6”,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”a” : 5,</a:t>
            </a:r>
          </a:p>
          <a:p>
            <a:r>
              <a:rPr lang="en-US" dirty="0">
                <a:latin typeface="Courier" pitchFamily="2" charset="0"/>
              </a:rPr>
              <a:t>                ”b” : 6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810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 we can add to local value numbering?</a:t>
            </a:r>
          </a:p>
        </p:txBody>
      </p:sp>
    </p:spTree>
    <p:extLst>
      <p:ext uri="{BB962C8B-B14F-4D97-AF65-F5344CB8AC3E}">
        <p14:creationId xmlns:p14="http://schemas.microsoft.com/office/powerpoint/2010/main" val="330549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 we can add to local value numbering?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13540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3027-CE1D-144E-B93B-AA69045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38B54-7F99-764B-9BF2-A305D7CFC455}"/>
              </a:ext>
            </a:extLst>
          </p:cNvPr>
          <p:cNvSpPr/>
          <p:nvPr/>
        </p:nvSpPr>
        <p:spPr>
          <a:xfrm>
            <a:off x="3736064" y="21190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a = 30; </a:t>
            </a:r>
          </a:p>
          <a:p>
            <a:r>
              <a:rPr lang="en-US" b="1" dirty="0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b = 9 - (a / 5); </a:t>
            </a:r>
          </a:p>
          <a:p>
            <a:r>
              <a:rPr lang="en-US" b="1" dirty="0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c; </a:t>
            </a:r>
          </a:p>
          <a:p>
            <a:r>
              <a:rPr lang="en-US" dirty="0">
                <a:latin typeface="Courier" pitchFamily="2" charset="0"/>
              </a:rPr>
              <a:t>c = b * 4; </a:t>
            </a:r>
          </a:p>
          <a:p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(c &gt; 10) { c = c - 10; } </a:t>
            </a:r>
          </a:p>
          <a:p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c * (60 / a);</a:t>
            </a:r>
          </a:p>
        </p:txBody>
      </p:sp>
    </p:spTree>
    <p:extLst>
      <p:ext uri="{BB962C8B-B14F-4D97-AF65-F5344CB8AC3E}">
        <p14:creationId xmlns:p14="http://schemas.microsoft.com/office/powerpoint/2010/main" val="35336724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02811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x + y;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 = x + y;</a:t>
            </a:r>
          </a:p>
          <a:p>
            <a:r>
              <a:rPr lang="en-US" sz="2400" dirty="0">
                <a:latin typeface="Courier" pitchFamily="2" charset="0"/>
              </a:rPr>
              <a:t>a = z;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 = x + y;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9070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x1 + y2;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9085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a3;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338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“x1 + y2” : “a3”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6,</a:t>
            </a:r>
          </a:p>
          <a:p>
            <a:r>
              <a:rPr lang="en-US" dirty="0">
                <a:latin typeface="Courier" pitchFamily="2" charset="0"/>
              </a:rPr>
              <a:t>                “b” : 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69398-1BD0-D84A-814C-4EE303EEC96F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359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a3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338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dirty="0">
                <a:latin typeface="Courier" pitchFamily="2" charset="0"/>
              </a:rPr>
              <a:t>” :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a3</a:t>
            </a:r>
            <a:r>
              <a:rPr lang="en-US" dirty="0">
                <a:latin typeface="Courier" pitchFamily="2" charset="0"/>
              </a:rPr>
              <a:t>”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6,</a:t>
            </a:r>
          </a:p>
          <a:p>
            <a:r>
              <a:rPr lang="en-US" dirty="0">
                <a:latin typeface="Courier" pitchFamily="2" charset="0"/>
              </a:rPr>
              <a:t>                “b” : 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69398-1BD0-D84A-814C-4EE303EEC96F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255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a3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338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dirty="0">
                <a:latin typeface="Courier" pitchFamily="2" charset="0"/>
              </a:rPr>
              <a:t>” :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a3</a:t>
            </a:r>
            <a:r>
              <a:rPr lang="en-US" dirty="0">
                <a:latin typeface="Courier" pitchFamily="2" charset="0"/>
              </a:rPr>
              <a:t>”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6,</a:t>
            </a:r>
          </a:p>
          <a:p>
            <a:r>
              <a:rPr lang="en-US" dirty="0">
                <a:latin typeface="Courier" pitchFamily="2" charset="0"/>
              </a:rPr>
              <a:t>                “b” : 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69398-1BD0-D84A-814C-4EE303EEC96F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EB197-2F46-E94A-A3AD-2C865BBCE87F}"/>
              </a:ext>
            </a:extLst>
          </p:cNvPr>
          <p:cNvSpPr txBox="1"/>
          <p:nvPr/>
        </p:nvSpPr>
        <p:spPr>
          <a:xfrm>
            <a:off x="9476795" y="4419865"/>
            <a:ext cx="258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could have replaced it with b4!</a:t>
            </a:r>
          </a:p>
        </p:txBody>
      </p:sp>
    </p:spTree>
    <p:extLst>
      <p:ext uri="{BB962C8B-B14F-4D97-AF65-F5344CB8AC3E}">
        <p14:creationId xmlns:p14="http://schemas.microsoft.com/office/powerpoint/2010/main" val="3509493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x1 + y2;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57274-0BD8-EA4A-9B1F-AB31C386D28B}"/>
              </a:ext>
            </a:extLst>
          </p:cNvPr>
          <p:cNvSpPr txBox="1"/>
          <p:nvPr/>
        </p:nvSpPr>
        <p:spPr>
          <a:xfrm>
            <a:off x="5659021" y="4357992"/>
            <a:ext cx="338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“x1 + y2” : “a3”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4CC-DF05-7E43-89EF-46529A515B93}"/>
              </a:ext>
            </a:extLst>
          </p:cNvPr>
          <p:cNvSpPr txBox="1"/>
          <p:nvPr/>
        </p:nvSpPr>
        <p:spPr>
          <a:xfrm>
            <a:off x="5659021" y="2811852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3,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54774-08E8-C043-BACA-6F0E1C950CA7}"/>
              </a:ext>
            </a:extLst>
          </p:cNvPr>
          <p:cNvCxnSpPr>
            <a:cxnSpLocks/>
          </p:cNvCxnSpPr>
          <p:nvPr/>
        </p:nvCxnSpPr>
        <p:spPr>
          <a:xfrm>
            <a:off x="1242288" y="466251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644BDB-AD7E-FB40-BD04-5BF15C9C53EA}"/>
              </a:ext>
            </a:extLst>
          </p:cNvPr>
          <p:cNvSpPr txBox="1"/>
          <p:nvPr/>
        </p:nvSpPr>
        <p:spPr>
          <a:xfrm>
            <a:off x="244035" y="3961870"/>
            <a:ext cx="116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rewind to this point</a:t>
            </a:r>
          </a:p>
        </p:txBody>
      </p:sp>
    </p:spTree>
    <p:extLst>
      <p:ext uri="{BB962C8B-B14F-4D97-AF65-F5344CB8AC3E}">
        <p14:creationId xmlns:p14="http://schemas.microsoft.com/office/powerpoint/2010/main" val="3592557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a3;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x1 + y2;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57274-0BD8-EA4A-9B1F-AB31C386D28B}"/>
              </a:ext>
            </a:extLst>
          </p:cNvPr>
          <p:cNvSpPr txBox="1"/>
          <p:nvPr/>
        </p:nvSpPr>
        <p:spPr>
          <a:xfrm>
            <a:off x="5659021" y="4357992"/>
            <a:ext cx="414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“x1 + y2” 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[“a3”, “b4”]</a:t>
            </a:r>
            <a:r>
              <a:rPr lang="en-US" dirty="0">
                <a:latin typeface="Courier" pitchFamily="2" charset="0"/>
              </a:rPr>
              <a:t>,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E24CC-DF05-7E43-89EF-46529A515B93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3,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    ”b” : 4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54774-08E8-C043-BACA-6F0E1C950CA7}"/>
              </a:ext>
            </a:extLst>
          </p:cNvPr>
          <p:cNvCxnSpPr>
            <a:cxnSpLocks/>
          </p:cNvCxnSpPr>
          <p:nvPr/>
        </p:nvCxnSpPr>
        <p:spPr>
          <a:xfrm>
            <a:off x="1242288" y="4662518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0BF1E5-0F2C-544D-813B-4914774E1979}"/>
              </a:ext>
            </a:extLst>
          </p:cNvPr>
          <p:cNvSpPr txBox="1"/>
          <p:nvPr/>
        </p:nvSpPr>
        <p:spPr>
          <a:xfrm>
            <a:off x="8667344" y="5257801"/>
            <a:ext cx="28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a list of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5715779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a3;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454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x1 + y2</a:t>
            </a:r>
            <a:r>
              <a:rPr lang="en-US" dirty="0">
                <a:latin typeface="Courier" pitchFamily="2" charset="0"/>
              </a:rPr>
              <a:t>” : [“a3”, ”b4”],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6,</a:t>
            </a:r>
          </a:p>
          <a:p>
            <a:r>
              <a:rPr lang="en-US" dirty="0">
                <a:latin typeface="Courier" pitchFamily="2" charset="0"/>
              </a:rPr>
              <a:t>                “b” : 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69398-1BD0-D84A-814C-4EE303EEC96F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15DB5-1423-3C4C-991D-B8214C7928DD}"/>
              </a:ext>
            </a:extLst>
          </p:cNvPr>
          <p:cNvSpPr txBox="1"/>
          <p:nvPr/>
        </p:nvSpPr>
        <p:spPr>
          <a:xfrm>
            <a:off x="263437" y="4634991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 </a:t>
            </a:r>
            <a:br>
              <a:rPr lang="en-US" dirty="0"/>
            </a:br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1582316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>
            <a:normAutofit/>
          </a:bodyPr>
          <a:lstStyle/>
          <a:p>
            <a:r>
              <a:rPr lang="en-US" dirty="0"/>
              <a:t>Final heuristic: keep sets of possible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1862084" y="4095345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a3 = x1 + y2;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a3;</a:t>
            </a:r>
          </a:p>
          <a:p>
            <a:r>
              <a:rPr lang="en-US" sz="2400" dirty="0">
                <a:latin typeface="Courier" pitchFamily="2" charset="0"/>
              </a:rPr>
              <a:t>a6 = z5;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c7 = b4;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003DE-CC90-2342-ABF5-20742A65B0AA}"/>
              </a:ext>
            </a:extLst>
          </p:cNvPr>
          <p:cNvSpPr txBox="1"/>
          <p:nvPr/>
        </p:nvSpPr>
        <p:spPr>
          <a:xfrm>
            <a:off x="5659021" y="4357992"/>
            <a:ext cx="454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“x1 + y2” : [“a3”, ”b4”],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398F-7BFC-F849-8473-D5F4CAFFE415}"/>
              </a:ext>
            </a:extLst>
          </p:cNvPr>
          <p:cNvSpPr txBox="1"/>
          <p:nvPr/>
        </p:nvSpPr>
        <p:spPr>
          <a:xfrm>
            <a:off x="5659021" y="281185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Current_val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              “a” : 6,</a:t>
            </a:r>
          </a:p>
          <a:p>
            <a:r>
              <a:rPr lang="en-US" dirty="0">
                <a:latin typeface="Courier" pitchFamily="2" charset="0"/>
              </a:rPr>
              <a:t>                “b” : 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69398-1BD0-D84A-814C-4EE303EEC96F}"/>
              </a:ext>
            </a:extLst>
          </p:cNvPr>
          <p:cNvCxnSpPr>
            <a:cxnSpLocks/>
          </p:cNvCxnSpPr>
          <p:nvPr/>
        </p:nvCxnSpPr>
        <p:spPr>
          <a:xfrm>
            <a:off x="1203377" y="5430204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15DB5-1423-3C4C-991D-B8214C7928DD}"/>
              </a:ext>
            </a:extLst>
          </p:cNvPr>
          <p:cNvSpPr txBox="1"/>
          <p:nvPr/>
        </p:nvSpPr>
        <p:spPr>
          <a:xfrm>
            <a:off x="263437" y="4634991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 </a:t>
            </a:r>
            <a:br>
              <a:rPr lang="en-US" dirty="0"/>
            </a:br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7155523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45E-ECC1-3640-AD97-EDDB4FF67DC4}"/>
              </a:ext>
            </a:extLst>
          </p:cNvPr>
          <p:cNvSpPr txBox="1"/>
          <p:nvPr/>
        </p:nvSpPr>
        <p:spPr>
          <a:xfrm>
            <a:off x="2835182" y="4597650"/>
            <a:ext cx="308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transformation allowed?</a:t>
            </a:r>
            <a:br>
              <a:rPr lang="en-US" i="1" dirty="0"/>
            </a:br>
            <a:r>
              <a:rPr lang="en-US" i="1" dirty="0"/>
              <a:t>No!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06C24-E40F-E94D-8E93-6A8913D3758F}"/>
              </a:ext>
            </a:extLst>
          </p:cNvPr>
          <p:cNvSpPr txBox="1"/>
          <p:nvPr/>
        </p:nvSpPr>
        <p:spPr>
          <a:xfrm>
            <a:off x="6186791" y="4597650"/>
            <a:ext cx="570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the compiler can prove that </a:t>
            </a: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 does not alias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D57D-3E00-1540-9097-9F4DC0CEF07A}"/>
              </a:ext>
            </a:extLst>
          </p:cNvPr>
          <p:cNvSpPr txBox="1"/>
          <p:nvPr/>
        </p:nvSpPr>
        <p:spPr>
          <a:xfrm>
            <a:off x="6079787" y="5642043"/>
            <a:ext cx="578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worst case, every time a memory location is updated,</a:t>
            </a:r>
            <a:br>
              <a:rPr lang="en-US" dirty="0"/>
            </a:br>
            <a:r>
              <a:rPr lang="en-US" dirty="0"/>
              <a:t>the compiler must update the value for all pointers.</a:t>
            </a:r>
          </a:p>
        </p:txBody>
      </p:sp>
    </p:spTree>
    <p:extLst>
      <p:ext uri="{BB962C8B-B14F-4D97-AF65-F5344CB8AC3E}">
        <p14:creationId xmlns:p14="http://schemas.microsoft.com/office/powerpoint/2010/main" val="118940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5C1FC-E93C-3040-8E0C-07B7A322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171700"/>
            <a:ext cx="9232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2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0766"/>
          </a:xfrm>
        </p:spPr>
        <p:txBody>
          <a:bodyPr>
            <a:normAutofit/>
          </a:bodyPr>
          <a:lstStyle/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611631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</p:spTree>
    <p:extLst>
      <p:ext uri="{BB962C8B-B14F-4D97-AF65-F5344CB8AC3E}">
        <p14:creationId xmlns:p14="http://schemas.microsoft.com/office/powerpoint/2010/main" val="28960087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979464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51B54-B664-D046-85EB-8C93784D518E}"/>
              </a:ext>
            </a:extLst>
          </p:cNvPr>
          <p:cNvSpPr txBox="1"/>
          <p:nvPr/>
        </p:nvSpPr>
        <p:spPr>
          <a:xfrm>
            <a:off x="8346332" y="4143983"/>
            <a:ext cx="3289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analysis: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trace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a = malloc(…);</a:t>
            </a:r>
          </a:p>
          <a:p>
            <a:r>
              <a:rPr lang="en-US" dirty="0">
                <a:latin typeface="Courier" pitchFamily="2" charset="0"/>
              </a:rPr>
              <a:t>x = malloc(…);</a:t>
            </a:r>
          </a:p>
          <a:p>
            <a:r>
              <a:rPr lang="en-US" dirty="0">
                <a:latin typeface="Courier" pitchFamily="2" charset="0"/>
              </a:rPr>
              <a:t>y = malloc(…);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are never overwritten</a:t>
            </a:r>
          </a:p>
        </p:txBody>
      </p:sp>
    </p:spTree>
    <p:extLst>
      <p:ext uri="{BB962C8B-B14F-4D97-AF65-F5344CB8AC3E}">
        <p14:creationId xmlns:p14="http://schemas.microsoft.com/office/powerpoint/2010/main" val="33636533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(x[j],1) + (y[k],2);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F013-E6D8-1540-860E-2D8DF61D57E7}"/>
              </a:ext>
            </a:extLst>
          </p:cNvPr>
          <p:cNvSpPr txBox="1"/>
          <p:nvPr/>
        </p:nvSpPr>
        <p:spPr>
          <a:xfrm>
            <a:off x="8346332" y="4143983"/>
            <a:ext cx="3289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analysis: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trace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a = malloc(…);</a:t>
            </a:r>
          </a:p>
          <a:p>
            <a:r>
              <a:rPr lang="en-US" dirty="0">
                <a:latin typeface="Courier" pitchFamily="2" charset="0"/>
              </a:rPr>
              <a:t>x = malloc(…);</a:t>
            </a:r>
          </a:p>
          <a:p>
            <a:r>
              <a:rPr lang="en-US" dirty="0">
                <a:latin typeface="Courier" pitchFamily="2" charset="0"/>
              </a:rPr>
              <a:t>y = malloc(…);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>
                <a:latin typeface="Courier" pitchFamily="2" charset="0"/>
              </a:rPr>
              <a:t>a,x,y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are never overwritten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75DE7-8951-C84A-B984-6D20F215AA9B}"/>
              </a:ext>
            </a:extLst>
          </p:cNvPr>
          <p:cNvSpPr txBox="1"/>
          <p:nvPr/>
        </p:nvSpPr>
        <p:spPr>
          <a:xfrm>
            <a:off x="2519464" y="5307480"/>
            <a:ext cx="485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 we do not have to update the number</a:t>
            </a:r>
          </a:p>
        </p:txBody>
      </p:sp>
    </p:spTree>
    <p:extLst>
      <p:ext uri="{BB962C8B-B14F-4D97-AF65-F5344CB8AC3E}">
        <p14:creationId xmlns:p14="http://schemas.microsoft.com/office/powerpoint/2010/main" val="12379756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F3034-AF87-804B-AAB8-C7FEAD50A984}"/>
              </a:ext>
            </a:extLst>
          </p:cNvPr>
          <p:cNvSpPr txBox="1"/>
          <p:nvPr/>
        </p:nvSpPr>
        <p:spPr>
          <a:xfrm>
            <a:off x="7733489" y="4813120"/>
            <a:ext cx="395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annotations can also tell the compiler that no other pointer</a:t>
            </a:r>
            <a:br>
              <a:rPr lang="en-US" dirty="0"/>
            </a:br>
            <a:r>
              <a:rPr lang="en-US" dirty="0"/>
              <a:t>can access the memory pointed to by a</a:t>
            </a:r>
          </a:p>
        </p:txBody>
      </p:sp>
    </p:spTree>
    <p:extLst>
      <p:ext uri="{BB962C8B-B14F-4D97-AF65-F5344CB8AC3E}">
        <p14:creationId xmlns:p14="http://schemas.microsoft.com/office/powerpoint/2010/main" val="743931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(x[j],4) + (y[k],5);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B823F-0092-A54B-8815-E9B7FFD26D27}"/>
              </a:ext>
            </a:extLst>
          </p:cNvPr>
          <p:cNvSpPr txBox="1"/>
          <p:nvPr/>
        </p:nvSpPr>
        <p:spPr>
          <a:xfrm>
            <a:off x="7733489" y="437744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restrict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F3034-AF87-804B-AAB8-C7FEAD50A984}"/>
              </a:ext>
            </a:extLst>
          </p:cNvPr>
          <p:cNvSpPr txBox="1"/>
          <p:nvPr/>
        </p:nvSpPr>
        <p:spPr>
          <a:xfrm>
            <a:off x="7733489" y="4813120"/>
            <a:ext cx="395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annotations can also tell the compiler that no other pointer</a:t>
            </a:r>
            <a:br>
              <a:rPr lang="en-US" dirty="0"/>
            </a:br>
            <a:r>
              <a:rPr lang="en-US" dirty="0"/>
              <a:t>can access the memory pointed to by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578D1-D64F-9B46-92DD-92FCAB82FA8C}"/>
              </a:ext>
            </a:extLst>
          </p:cNvPr>
          <p:cNvSpPr txBox="1"/>
          <p:nvPr/>
        </p:nvSpPr>
        <p:spPr>
          <a:xfrm>
            <a:off x="2519464" y="5307480"/>
            <a:ext cx="485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 we do not have to update the number</a:t>
            </a:r>
          </a:p>
        </p:txBody>
      </p:sp>
    </p:spTree>
    <p:extLst>
      <p:ext uri="{BB962C8B-B14F-4D97-AF65-F5344CB8AC3E}">
        <p14:creationId xmlns:p14="http://schemas.microsoft.com/office/powerpoint/2010/main" val="17781754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838200" y="4397622"/>
            <a:ext cx="644781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 = (x[j],1) + (y[k],2);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(b[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],6) = (a[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],3);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number: </a:t>
            </a:r>
          </a:p>
          <a:p>
            <a:pPr lvl="1"/>
            <a:r>
              <a:rPr lang="en-US" dirty="0"/>
              <a:t>Number each pointer/index pair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pointer/index pair that might alias must be incremented at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21852366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over wider regions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B9225C-4407-FB41-9FEF-627F0F6F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Local value numbering operated over just one basic block.</a:t>
            </a:r>
          </a:p>
          <a:p>
            <a:endParaRPr lang="en-US" dirty="0"/>
          </a:p>
          <a:p>
            <a:r>
              <a:rPr lang="en-US" dirty="0"/>
              <a:t>We want optimizations that operate over several basic blocks (a region), or across an entire procedure (global)</a:t>
            </a:r>
          </a:p>
          <a:p>
            <a:endParaRPr lang="en-US" dirty="0"/>
          </a:p>
          <a:p>
            <a:r>
              <a:rPr lang="en-US" dirty="0"/>
              <a:t>For this, we need Control Flow Graphs and Flow Analysis</a:t>
            </a:r>
          </a:p>
          <a:p>
            <a:pPr lvl="1"/>
            <a:r>
              <a:rPr lang="en-US" dirty="0"/>
              <a:t>We may have time to discuss this later in the module</a:t>
            </a:r>
          </a:p>
        </p:txBody>
      </p:sp>
    </p:spTree>
    <p:extLst>
      <p:ext uri="{BB962C8B-B14F-4D97-AF65-F5344CB8AC3E}">
        <p14:creationId xmlns:p14="http://schemas.microsoft.com/office/powerpoint/2010/main" val="8873347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 Loop unrolling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68680</TotalTime>
  <Words>6452</Words>
  <Application>Microsoft Macintosh PowerPoint</Application>
  <PresentationFormat>Widescreen</PresentationFormat>
  <Paragraphs>815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Courier</vt:lpstr>
      <vt:lpstr>Menlo</vt:lpstr>
      <vt:lpstr>Office Theme</vt:lpstr>
      <vt:lpstr>CSE110A: Compilers May 16, 2022</vt:lpstr>
      <vt:lpstr>Announcements</vt:lpstr>
      <vt:lpstr>Announcements</vt:lpstr>
      <vt:lpstr>Quiz</vt:lpstr>
      <vt:lpstr>Quiz</vt:lpstr>
      <vt:lpstr>Discussion</vt:lpstr>
      <vt:lpstr>Quiz</vt:lpstr>
      <vt:lpstr>Discussion</vt:lpstr>
      <vt:lpstr>Quiz</vt:lpstr>
      <vt:lpstr>Optimization categories</vt:lpstr>
      <vt:lpstr>PowerPoint Presentation</vt:lpstr>
      <vt:lpstr>Optimization categories</vt:lpstr>
      <vt:lpstr>Basic blocks</vt:lpstr>
      <vt:lpstr>IR Program structure</vt:lpstr>
      <vt:lpstr>IR Program structure</vt:lpstr>
      <vt:lpstr>IR Program structure</vt:lpstr>
      <vt:lpstr>IR Program structure</vt:lpstr>
      <vt:lpstr>Converting 3 address code into basic blocks</vt:lpstr>
      <vt:lpstr>Converting 3 address code into basic blocks</vt:lpstr>
      <vt:lpstr>Converting 3 address code into basic blocks</vt:lpstr>
      <vt:lpstr>Optimization levels</vt:lpstr>
      <vt:lpstr>Optimization levels</vt:lpstr>
      <vt:lpstr>Optimization levels</vt:lpstr>
      <vt:lpstr>Optimization levels</vt:lpstr>
      <vt:lpstr>Optimization levels</vt:lpstr>
      <vt:lpstr>Regional Optimization</vt:lpstr>
      <vt:lpstr>Regional Optimization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Local value numbering</vt:lpstr>
      <vt:lpstr>What else can we do?</vt:lpstr>
      <vt:lpstr>What else can we do?</vt:lpstr>
      <vt:lpstr>Commutative operations</vt:lpstr>
      <vt:lpstr>Commutative operations</vt:lpstr>
      <vt:lpstr>Adding commutativity to local value numbering</vt:lpstr>
      <vt:lpstr>Local value numbering: commutative operations</vt:lpstr>
      <vt:lpstr>Local value numbering: commutative operations</vt:lpstr>
      <vt:lpstr>Local value numbering: commutative operations</vt:lpstr>
      <vt:lpstr>Local value numbering: commutative operations</vt:lpstr>
      <vt:lpstr>Local value numbering: commutative operations</vt:lpstr>
      <vt:lpstr>Local value numbering: commutative operations</vt:lpstr>
      <vt:lpstr>Local value numbering: commutative operations</vt:lpstr>
      <vt:lpstr>Local value numbering: commutative operations</vt:lpstr>
      <vt:lpstr>Other considerations?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Local value numbering w/out adding registers</vt:lpstr>
      <vt:lpstr>Anything else we can add to local value numbering?</vt:lpstr>
      <vt:lpstr>Anything else we can add to local value numbering?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value sets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Local value numbering: Memory</vt:lpstr>
      <vt:lpstr>Optimizing over wider regions</vt:lpstr>
      <vt:lpstr>See everyone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1121</cp:revision>
  <dcterms:created xsi:type="dcterms:W3CDTF">2021-03-23T23:59:42Z</dcterms:created>
  <dcterms:modified xsi:type="dcterms:W3CDTF">2022-05-16T22:34:48Z</dcterms:modified>
</cp:coreProperties>
</file>