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7" r:id="rId2"/>
    <p:sldId id="1492" r:id="rId3"/>
    <p:sldId id="1765" r:id="rId4"/>
    <p:sldId id="1833" r:id="rId5"/>
    <p:sldId id="1834" r:id="rId6"/>
    <p:sldId id="1836" r:id="rId7"/>
    <p:sldId id="1837" r:id="rId8"/>
    <p:sldId id="1838" r:id="rId9"/>
    <p:sldId id="1839" r:id="rId10"/>
    <p:sldId id="1840" r:id="rId11"/>
    <p:sldId id="1841" r:id="rId12"/>
    <p:sldId id="1842" r:id="rId13"/>
    <p:sldId id="1843" r:id="rId14"/>
    <p:sldId id="1844" r:id="rId15"/>
    <p:sldId id="1845" r:id="rId16"/>
    <p:sldId id="1846" r:id="rId17"/>
    <p:sldId id="1847" r:id="rId18"/>
    <p:sldId id="1848" r:id="rId19"/>
    <p:sldId id="1849" r:id="rId20"/>
    <p:sldId id="1850" r:id="rId21"/>
    <p:sldId id="1851" r:id="rId22"/>
    <p:sldId id="1852" r:id="rId23"/>
    <p:sldId id="1853" r:id="rId24"/>
    <p:sldId id="1854" r:id="rId25"/>
    <p:sldId id="1855" r:id="rId26"/>
    <p:sldId id="1856" r:id="rId27"/>
    <p:sldId id="1857" r:id="rId28"/>
    <p:sldId id="1860" r:id="rId29"/>
    <p:sldId id="1858" r:id="rId30"/>
    <p:sldId id="1859" r:id="rId31"/>
    <p:sldId id="1861" r:id="rId32"/>
    <p:sldId id="1862" r:id="rId33"/>
    <p:sldId id="1863" r:id="rId34"/>
    <p:sldId id="1867" r:id="rId35"/>
    <p:sldId id="1868" r:id="rId36"/>
    <p:sldId id="1871" r:id="rId37"/>
    <p:sldId id="1872" r:id="rId38"/>
    <p:sldId id="1873" r:id="rId39"/>
    <p:sldId id="1874" r:id="rId40"/>
    <p:sldId id="1875" r:id="rId41"/>
    <p:sldId id="1876" r:id="rId42"/>
    <p:sldId id="1877" r:id="rId43"/>
    <p:sldId id="1878" r:id="rId44"/>
    <p:sldId id="1870" r:id="rId45"/>
    <p:sldId id="1880" r:id="rId46"/>
    <p:sldId id="1881" r:id="rId47"/>
    <p:sldId id="1882" r:id="rId48"/>
    <p:sldId id="1883" r:id="rId49"/>
    <p:sldId id="1879" r:id="rId50"/>
    <p:sldId id="1885" r:id="rId51"/>
    <p:sldId id="1884" r:id="rId52"/>
    <p:sldId id="1886" r:id="rId53"/>
    <p:sldId id="1887" r:id="rId54"/>
    <p:sldId id="1888" r:id="rId55"/>
    <p:sldId id="1889" r:id="rId56"/>
    <p:sldId id="1890" r:id="rId57"/>
    <p:sldId id="692" r:id="rId58"/>
    <p:sldId id="700" r:id="rId59"/>
    <p:sldId id="1864" r:id="rId60"/>
    <p:sldId id="1866" r:id="rId61"/>
    <p:sldId id="1865" r:id="rId62"/>
    <p:sldId id="1891" r:id="rId63"/>
    <p:sldId id="1892" r:id="rId64"/>
    <p:sldId id="1893" r:id="rId65"/>
    <p:sldId id="1894" r:id="rId66"/>
    <p:sldId id="1895" r:id="rId67"/>
    <p:sldId id="1896" r:id="rId68"/>
    <p:sldId id="139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3"/>
    <p:restoredTop sz="96405"/>
  </p:normalViewPr>
  <p:slideViewPr>
    <p:cSldViewPr snapToGrid="0" snapToObjects="1">
      <p:cViewPr>
        <p:scale>
          <a:sx n="150" d="100"/>
          <a:sy n="150" d="100"/>
        </p:scale>
        <p:origin x="10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11,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Finishing up scopes for 3 address code</a:t>
            </a:r>
          </a:p>
          <a:p>
            <a:r>
              <a:rPr lang="en-US" i="1" dirty="0"/>
              <a:t>Homework review</a:t>
            </a:r>
          </a:p>
          <a:p>
            <a:r>
              <a:rPr lang="en-US" i="1" dirty="0"/>
              <a:t>Start of Module 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9868755" y="30113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891340" y="612988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243270" y="612988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494240" y="931005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283799" y="938302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432" y="1260443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139294" y="1250151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697227" y="157172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764779" y="1562000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B500-1416-664B-BD1D-A70789932F8B}"/>
              </a:ext>
            </a:extLst>
          </p:cNvPr>
          <p:cNvSpPr/>
          <p:nvPr/>
        </p:nvSpPr>
        <p:spPr>
          <a:xfrm>
            <a:off x="8841912" y="243109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2BC6D-A4F3-7945-9BA8-DDAD5EBAD05E}"/>
              </a:ext>
            </a:extLst>
          </p:cNvPr>
          <p:cNvSpPr/>
          <p:nvPr/>
        </p:nvSpPr>
        <p:spPr>
          <a:xfrm>
            <a:off x="8261222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66087-E008-CB41-9E49-F43BE5B52E3C}"/>
              </a:ext>
            </a:extLst>
          </p:cNvPr>
          <p:cNvSpPr/>
          <p:nvPr/>
        </p:nvSpPr>
        <p:spPr>
          <a:xfrm>
            <a:off x="9404049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40F58-CF90-CE41-89B9-CE8DBABC9991}"/>
              </a:ext>
            </a:extLst>
          </p:cNvPr>
          <p:cNvSpPr/>
          <p:nvPr/>
        </p:nvSpPr>
        <p:spPr>
          <a:xfrm>
            <a:off x="8801537" y="387484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10088-ADEF-7F4E-A316-E753418CD634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8562478" y="2849305"/>
            <a:ext cx="580690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5B716-F904-F04C-85D6-57BAB595954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9143168" y="2849305"/>
            <a:ext cx="562137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CD5CE6-7944-5940-BF7F-AD6B8EF5481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62478" y="3571180"/>
            <a:ext cx="540315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481C4-ED00-5E48-8D57-93234F440C6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02793" y="3571180"/>
            <a:ext cx="602512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BAFE9-DB06-D242-9A86-5A5DBAE793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006561" y="2839576"/>
            <a:ext cx="277238" cy="522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5BD84F-A29B-7844-AA4E-821E0B90D38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9444424" y="2640198"/>
            <a:ext cx="839375" cy="19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8C64CD-6438-0642-90A2-AB2F8FAC4216}"/>
              </a:ext>
            </a:extLst>
          </p:cNvPr>
          <p:cNvSpPr txBox="1"/>
          <p:nvPr/>
        </p:nvSpPr>
        <p:spPr>
          <a:xfrm>
            <a:off x="10858582" y="3011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111E8-20FD-9A4E-BB6A-BF339F777B74}"/>
              </a:ext>
            </a:extLst>
          </p:cNvPr>
          <p:cNvSpPr txBox="1"/>
          <p:nvPr/>
        </p:nvSpPr>
        <p:spPr>
          <a:xfrm>
            <a:off x="8063655" y="244713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A20544-E545-DB40-AE9C-D75E51A5C0A6}"/>
              </a:ext>
            </a:extLst>
          </p:cNvPr>
          <p:cNvSpPr/>
          <p:nvPr/>
        </p:nvSpPr>
        <p:spPr>
          <a:xfrm>
            <a:off x="8859121" y="4978934"/>
            <a:ext cx="31759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B2E933-E9AD-4341-9CF9-2422F61D7ABC}"/>
              </a:ext>
            </a:extLst>
          </p:cNvPr>
          <p:cNvSpPr txBox="1"/>
          <p:nvPr/>
        </p:nvSpPr>
        <p:spPr>
          <a:xfrm>
            <a:off x="10296120" y="455526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665-5DC7-324C-918C-4771F1DE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Scopes</a:t>
            </a:r>
          </a:p>
        </p:txBody>
      </p:sp>
    </p:spTree>
    <p:extLst>
      <p:ext uri="{BB962C8B-B14F-4D97-AF65-F5344CB8AC3E}">
        <p14:creationId xmlns:p14="http://schemas.microsoft.com/office/powerpoint/2010/main" val="282849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936266" y="23066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5988-5228-6145-A8D0-E8F457FD5FDE}"/>
              </a:ext>
            </a:extLst>
          </p:cNvPr>
          <p:cNvSpPr txBox="1"/>
          <p:nvPr/>
        </p:nvSpPr>
        <p:spPr>
          <a:xfrm>
            <a:off x="838200" y="5199118"/>
            <a:ext cx="477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x and y hold at the end of the program?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7D644-6ABF-4B4A-81D0-0AED4BDD1675}"/>
              </a:ext>
            </a:extLst>
          </p:cNvPr>
          <p:cNvSpPr txBox="1"/>
          <p:nvPr/>
        </p:nvSpPr>
        <p:spPr>
          <a:xfrm>
            <a:off x="2772832" y="3117316"/>
            <a:ext cx="30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get rid of the {}’s?</a:t>
            </a:r>
          </a:p>
        </p:txBody>
      </p:sp>
    </p:spTree>
    <p:extLst>
      <p:ext uri="{BB962C8B-B14F-4D97-AF65-F5344CB8AC3E}">
        <p14:creationId xmlns:p14="http://schemas.microsoft.com/office/powerpoint/2010/main" val="159100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</p:spTree>
    <p:extLst>
      <p:ext uri="{BB962C8B-B14F-4D97-AF65-F5344CB8AC3E}">
        <p14:creationId xmlns:p14="http://schemas.microsoft.com/office/powerpoint/2010/main" val="12688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</p:spTree>
    <p:extLst>
      <p:ext uri="{BB962C8B-B14F-4D97-AF65-F5344CB8AC3E}">
        <p14:creationId xmlns:p14="http://schemas.microsoft.com/office/powerpoint/2010/main" val="21495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6179-EF85-014A-A151-7B74CAFFC1AA}"/>
              </a:ext>
            </a:extLst>
          </p:cNvPr>
          <p:cNvSpPr txBox="1"/>
          <p:nvPr/>
        </p:nvSpPr>
        <p:spPr>
          <a:xfrm>
            <a:off x="1781681" y="1837267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9AF37-615B-1C41-857C-23184566DE33}"/>
              </a:ext>
            </a:extLst>
          </p:cNvPr>
          <p:cNvSpPr txBox="1"/>
          <p:nvPr/>
        </p:nvSpPr>
        <p:spPr>
          <a:xfrm>
            <a:off x="8211463" y="4398496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new unique name for x</a:t>
            </a:r>
          </a:p>
        </p:txBody>
      </p:sp>
    </p:spTree>
    <p:extLst>
      <p:ext uri="{BB962C8B-B14F-4D97-AF65-F5344CB8AC3E}">
        <p14:creationId xmlns:p14="http://schemas.microsoft.com/office/powerpoint/2010/main" val="340686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</p:spTree>
    <p:extLst>
      <p:ext uri="{BB962C8B-B14F-4D97-AF65-F5344CB8AC3E}">
        <p14:creationId xmlns:p14="http://schemas.microsoft.com/office/powerpoint/2010/main" val="162186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6179-EF85-014A-A151-7B74CAFFC1AA}"/>
              </a:ext>
            </a:extLst>
          </p:cNvPr>
          <p:cNvSpPr txBox="1"/>
          <p:nvPr/>
        </p:nvSpPr>
        <p:spPr>
          <a:xfrm>
            <a:off x="1781681" y="1837267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F6F0A-CEC8-B247-908E-3AE85BC8EF87}"/>
              </a:ext>
            </a:extLst>
          </p:cNvPr>
          <p:cNvSpPr txBox="1"/>
          <p:nvPr/>
        </p:nvSpPr>
        <p:spPr>
          <a:xfrm>
            <a:off x="8211463" y="4398496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new unique name for y</a:t>
            </a:r>
          </a:p>
        </p:txBody>
      </p:sp>
    </p:spTree>
    <p:extLst>
      <p:ext uri="{BB962C8B-B14F-4D97-AF65-F5344CB8AC3E}">
        <p14:creationId xmlns:p14="http://schemas.microsoft.com/office/powerpoint/2010/main" val="202658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138C0-BB90-2D4E-AC55-1D91C8DB0A51}"/>
              </a:ext>
            </a:extLst>
          </p:cNvPr>
          <p:cNvSpPr txBox="1"/>
          <p:nvPr/>
        </p:nvSpPr>
        <p:spPr>
          <a:xfrm>
            <a:off x="2183446" y="1794934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10222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138C0-BB90-2D4E-AC55-1D91C8DB0A51}"/>
              </a:ext>
            </a:extLst>
          </p:cNvPr>
          <p:cNvSpPr txBox="1"/>
          <p:nvPr/>
        </p:nvSpPr>
        <p:spPr>
          <a:xfrm>
            <a:off x="2183446" y="1794934"/>
            <a:ext cx="1170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168678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</p:spTree>
    <p:extLst>
      <p:ext uri="{BB962C8B-B14F-4D97-AF65-F5344CB8AC3E}">
        <p14:creationId xmlns:p14="http://schemas.microsoft.com/office/powerpoint/2010/main" val="154409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Pending grades</a:t>
            </a:r>
          </a:p>
          <a:p>
            <a:pPr lvl="1"/>
            <a:r>
              <a:rPr lang="en-US" dirty="0"/>
              <a:t>HW 2 (expect by Monday)</a:t>
            </a:r>
          </a:p>
          <a:p>
            <a:pPr lvl="1"/>
            <a:r>
              <a:rPr lang="en-US" dirty="0"/>
              <a:t>Midterm (expect by next Friday)</a:t>
            </a:r>
          </a:p>
          <a:p>
            <a:pPr lvl="1"/>
            <a:endParaRPr lang="en-US" dirty="0"/>
          </a:p>
          <a:p>
            <a:r>
              <a:rPr lang="en-US" dirty="0"/>
              <a:t>HW 3 is released</a:t>
            </a:r>
          </a:p>
          <a:p>
            <a:pPr lvl="1"/>
            <a:r>
              <a:rPr lang="en-US" dirty="0"/>
              <a:t>Due in two weeks from release date</a:t>
            </a:r>
          </a:p>
          <a:p>
            <a:pPr lvl="1"/>
            <a:r>
              <a:rPr lang="en-US" dirty="0"/>
              <a:t>We will go over some of it during class today</a:t>
            </a:r>
          </a:p>
          <a:p>
            <a:pPr lvl="1"/>
            <a:r>
              <a:rPr lang="en-US" dirty="0"/>
              <a:t>Get started early; you have all the material you need!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</p:spTree>
    <p:extLst>
      <p:ext uri="{BB962C8B-B14F-4D97-AF65-F5344CB8AC3E}">
        <p14:creationId xmlns:p14="http://schemas.microsoft.com/office/powerpoint/2010/main" val="115108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D0B-8BBE-F24D-9944-749F1B0379FE}"/>
              </a:ext>
            </a:extLst>
          </p:cNvPr>
          <p:cNvSpPr txBox="1"/>
          <p:nvPr/>
        </p:nvSpPr>
        <p:spPr>
          <a:xfrm>
            <a:off x="3208867" y="3708400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369897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D0B-8BBE-F24D-9944-749F1B0379FE}"/>
              </a:ext>
            </a:extLst>
          </p:cNvPr>
          <p:cNvSpPr txBox="1"/>
          <p:nvPr/>
        </p:nvSpPr>
        <p:spPr>
          <a:xfrm>
            <a:off x="3208867" y="3708400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211647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D0B-8BBE-F24D-9944-749F1B0379FE}"/>
              </a:ext>
            </a:extLst>
          </p:cNvPr>
          <p:cNvSpPr txBox="1"/>
          <p:nvPr/>
        </p:nvSpPr>
        <p:spPr>
          <a:xfrm>
            <a:off x="3208867" y="3708400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208610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y_0 = x_1;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D0B-8BBE-F24D-9944-749F1B0379FE}"/>
              </a:ext>
            </a:extLst>
          </p:cNvPr>
          <p:cNvSpPr txBox="1"/>
          <p:nvPr/>
        </p:nvSpPr>
        <p:spPr>
          <a:xfrm>
            <a:off x="3208867" y="3708400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415641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y_0 = x_1;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24B41-36F0-F449-92C1-ACBBEC235B74}"/>
              </a:ext>
            </a:extLst>
          </p:cNvPr>
          <p:cNvSpPr txBox="1"/>
          <p:nvPr/>
        </p:nvSpPr>
        <p:spPr>
          <a:xfrm>
            <a:off x="2328333" y="5249333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need for {}</a:t>
            </a:r>
          </a:p>
        </p:txBody>
      </p:sp>
    </p:spTree>
    <p:extLst>
      <p:ext uri="{BB962C8B-B14F-4D97-AF65-F5344CB8AC3E}">
        <p14:creationId xmlns:p14="http://schemas.microsoft.com/office/powerpoint/2010/main" val="189808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y_0 = x_1;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24B41-36F0-F449-92C1-ACBBEC235B74}"/>
              </a:ext>
            </a:extLst>
          </p:cNvPr>
          <p:cNvSpPr txBox="1"/>
          <p:nvPr/>
        </p:nvSpPr>
        <p:spPr>
          <a:xfrm>
            <a:off x="2328333" y="5249333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need for {}</a:t>
            </a:r>
          </a:p>
        </p:txBody>
      </p:sp>
    </p:spTree>
    <p:extLst>
      <p:ext uri="{BB962C8B-B14F-4D97-AF65-F5344CB8AC3E}">
        <p14:creationId xmlns:p14="http://schemas.microsoft.com/office/powerpoint/2010/main" val="217199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C266-85C9-3A42-B765-281F6AF7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implement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D4C3-6784-9F4E-B43F-C870F387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 “search and replace” preprocess</a:t>
            </a:r>
          </a:p>
          <a:p>
            <a:r>
              <a:rPr lang="en-US" dirty="0"/>
              <a:t>You do it during parsing</a:t>
            </a:r>
          </a:p>
          <a:p>
            <a:r>
              <a:rPr lang="en-US" dirty="0"/>
              <a:t>Only required for program variables, not IO variables</a:t>
            </a:r>
          </a:p>
        </p:txBody>
      </p:sp>
    </p:spTree>
    <p:extLst>
      <p:ext uri="{BB962C8B-B14F-4D97-AF65-F5344CB8AC3E}">
        <p14:creationId xmlns:p14="http://schemas.microsoft.com/office/powerpoint/2010/main" val="143099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B40FC-2098-104B-A309-290F86173275}"/>
              </a:ext>
            </a:extLst>
          </p:cNvPr>
          <p:cNvSpPr/>
          <p:nvPr/>
        </p:nvSpPr>
        <p:spPr>
          <a:xfrm>
            <a:off x="1004515" y="2551837"/>
            <a:ext cx="52849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test4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x = x +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81E96-79B3-084D-8892-3B5D54BF3CD0}"/>
              </a:ext>
            </a:extLst>
          </p:cNvPr>
          <p:cNvSpPr txBox="1"/>
          <p:nvPr/>
        </p:nvSpPr>
        <p:spPr>
          <a:xfrm>
            <a:off x="1004515" y="2067338"/>
            <a:ext cx="401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Remind ourselves what we are compiling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EF97-BF11-7B49-923B-06D789EE7EDB}"/>
              </a:ext>
            </a:extLst>
          </p:cNvPr>
          <p:cNvSpPr txBox="1"/>
          <p:nvPr/>
        </p:nvSpPr>
        <p:spPr>
          <a:xfrm>
            <a:off x="7172077" y="2719346"/>
            <a:ext cx="37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only need new names for program</a:t>
            </a:r>
          </a:p>
          <a:p>
            <a:r>
              <a:rPr lang="en-US" dirty="0"/>
              <a:t>variables, not for IO variables</a:t>
            </a:r>
          </a:p>
        </p:txBody>
      </p:sp>
    </p:spTree>
    <p:extLst>
      <p:ext uri="{BB962C8B-B14F-4D97-AF65-F5344CB8AC3E}">
        <p14:creationId xmlns:p14="http://schemas.microsoft.com/office/powerpoint/2010/main" val="2107088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620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Get the new name put in the symbol table when the declaration</a:t>
            </a:r>
          </a:p>
          <a:p>
            <a:r>
              <a:rPr lang="en-US" i="1" dirty="0"/>
              <a:t>is parsed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9AF37-615B-1C41-857C-23184566DE33}"/>
              </a:ext>
            </a:extLst>
          </p:cNvPr>
          <p:cNvSpPr txBox="1"/>
          <p:nvPr/>
        </p:nvSpPr>
        <p:spPr>
          <a:xfrm>
            <a:off x="8211463" y="4398496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new unique name for x</a:t>
            </a:r>
          </a:p>
        </p:txBody>
      </p:sp>
    </p:spTree>
    <p:extLst>
      <p:ext uri="{BB962C8B-B14F-4D97-AF65-F5344CB8AC3E}">
        <p14:creationId xmlns:p14="http://schemas.microsoft.com/office/powerpoint/2010/main" val="22185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F8F9-C1AD-2A45-81E5-60745BF1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F750-D43D-414B-8C9B-2D86699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statements into </a:t>
            </a:r>
            <a:r>
              <a:rPr lang="en-US" dirty="0" err="1"/>
              <a:t>ClassIeR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5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4182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 the new names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</a:t>
            </a:r>
            <a:r>
              <a:rPr lang="en-US" i="1" dirty="0" err="1"/>
              <a:t>lhs</a:t>
            </a:r>
            <a:r>
              <a:rPr lang="en-US" i="1" dirty="0"/>
              <a:t> side of an assignment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unit nodes in expressions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C8DF72-38A4-EA46-A729-F84F81CE64F2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32890-DA30-6B47-99DD-94577831B62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7F161-0F78-064C-AA0A-C88F09FB44B7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386FC-60F3-FD45-A040-4D2FCBC3ED7F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4591F-ADF4-E444-8FE3-839AF81ECE19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EC5FD7-6557-5B4E-8D22-1A2FEFC30FC0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9C9FD-5EEA-3B4D-A544-D14290206FE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98044-41EC-934C-BB69-3BC26B04466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</p:spTree>
    <p:extLst>
      <p:ext uri="{BB962C8B-B14F-4D97-AF65-F5344CB8AC3E}">
        <p14:creationId xmlns:p14="http://schemas.microsoft.com/office/powerpoint/2010/main" val="11746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E0790-AAE7-E442-BF58-E06983DA75E7}"/>
              </a:ext>
            </a:extLst>
          </p:cNvPr>
          <p:cNvSpPr/>
          <p:nvPr/>
        </p:nvSpPr>
        <p:spPr>
          <a:xfrm>
            <a:off x="612249" y="1095453"/>
            <a:ext cx="272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unit := ID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|  ...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9FF41-5AA1-5F4B-95F9-EB6737D7F1A2}"/>
              </a:ext>
            </a:extLst>
          </p:cNvPr>
          <p:cNvSpPr txBox="1"/>
          <p:nvPr/>
        </p:nvSpPr>
        <p:spPr>
          <a:xfrm>
            <a:off x="3336896" y="1372452"/>
            <a:ext cx="596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know whether to make an IO node or a Var node?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40A9-0892-A747-B13D-5625B33D333F}"/>
              </a:ext>
            </a:extLst>
          </p:cNvPr>
          <p:cNvSpPr txBox="1"/>
          <p:nvPr/>
        </p:nvSpPr>
        <p:spPr>
          <a:xfrm>
            <a:off x="612249" y="1948070"/>
            <a:ext cx="9660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# get </a:t>
            </a:r>
            <a:r>
              <a:rPr lang="en-US" dirty="0" err="1">
                <a:latin typeface="Courier" pitchFamily="2" charset="0"/>
              </a:rPr>
              <a:t>id_data</a:t>
            </a:r>
            <a:r>
              <a:rPr lang="en-US" dirty="0">
                <a:latin typeface="Courier" pitchFamily="2" charset="0"/>
              </a:rPr>
              <a:t> from the symbol table</a:t>
            </a:r>
          </a:p>
          <a:p>
            <a:r>
              <a:rPr lang="en-US" dirty="0">
                <a:latin typeface="Courier" pitchFamily="2" charset="0"/>
              </a:rPr>
              <a:t>   eat(“ID”)</a:t>
            </a:r>
          </a:p>
          <a:p>
            <a:r>
              <a:rPr lang="en-US" dirty="0">
                <a:latin typeface="Courier" pitchFamily="2" charset="0"/>
              </a:rPr>
              <a:t>   if (</a:t>
            </a:r>
            <a:r>
              <a:rPr lang="en-US" dirty="0" err="1">
                <a:latin typeface="Courier" pitchFamily="2" charset="0"/>
              </a:rPr>
              <a:t>id_data.id_type</a:t>
            </a:r>
            <a:r>
              <a:rPr lang="en-US" dirty="0">
                <a:latin typeface="Courier" pitchFamily="2" charset="0"/>
              </a:rPr>
              <a:t> == IO)</a:t>
            </a:r>
          </a:p>
          <a:p>
            <a:r>
              <a:rPr lang="en-US" dirty="0">
                <a:latin typeface="Courier" pitchFamily="2" charset="0"/>
              </a:rPr>
              <a:t>    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ASTIOIDNode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id_data.data_type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else</a:t>
            </a:r>
          </a:p>
          <a:p>
            <a:r>
              <a:rPr lang="en-US" dirty="0">
                <a:latin typeface="Courier" pitchFamily="2" charset="0"/>
              </a:rPr>
              <a:t>    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ASTVarIDNode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id_data.new_name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id_data.data_type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42D58-0189-9B40-9E88-37D087A42EAC}"/>
              </a:ext>
            </a:extLst>
          </p:cNvPr>
          <p:cNvSpPr txBox="1"/>
          <p:nvPr/>
        </p:nvSpPr>
        <p:spPr>
          <a:xfrm>
            <a:off x="355157" y="438312"/>
            <a:ext cx="530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an expression AST, we parse a unit at the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E5C40-B1AA-D541-BA6F-ADB97C7F5C41}"/>
              </a:ext>
            </a:extLst>
          </p:cNvPr>
          <p:cNvSpPr txBox="1"/>
          <p:nvPr/>
        </p:nvSpPr>
        <p:spPr>
          <a:xfrm>
            <a:off x="1248355" y="4603805"/>
            <a:ext cx="3006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id_data</a:t>
            </a:r>
            <a:r>
              <a:rPr lang="en-US" i="1" dirty="0"/>
              <a:t> should contain:</a:t>
            </a:r>
          </a:p>
          <a:p>
            <a:r>
              <a:rPr lang="en-US" b="1" i="1" dirty="0" err="1">
                <a:latin typeface="Courier" pitchFamily="2" charset="0"/>
              </a:rPr>
              <a:t>id_type</a:t>
            </a:r>
            <a:r>
              <a:rPr lang="en-US" i="1" dirty="0"/>
              <a:t>: IO or Var</a:t>
            </a:r>
          </a:p>
          <a:p>
            <a:r>
              <a:rPr lang="en-US" b="1" i="1" dirty="0" err="1">
                <a:latin typeface="Courier" pitchFamily="2" charset="0"/>
              </a:rPr>
              <a:t>data_type</a:t>
            </a:r>
            <a:r>
              <a:rPr lang="en-US" i="1" dirty="0"/>
              <a:t>: int or float</a:t>
            </a:r>
          </a:p>
          <a:p>
            <a:r>
              <a:rPr lang="en-US" b="1" i="1" dirty="0" err="1"/>
              <a:t>new_name</a:t>
            </a:r>
            <a:r>
              <a:rPr lang="en-US" i="1" dirty="0"/>
              <a:t>: new unique name</a:t>
            </a:r>
          </a:p>
        </p:txBody>
      </p:sp>
    </p:spTree>
    <p:extLst>
      <p:ext uri="{BB962C8B-B14F-4D97-AF65-F5344CB8AC3E}">
        <p14:creationId xmlns:p14="http://schemas.microsoft.com/office/powerpoint/2010/main" val="3317258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9C57-7A9D-534F-B386-BF3DEDA4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</p:spTree>
    <p:extLst>
      <p:ext uri="{BB962C8B-B14F-4D97-AF65-F5344CB8AC3E}">
        <p14:creationId xmlns:p14="http://schemas.microsoft.com/office/powerpoint/2010/main" val="1801580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849C-4A37-A347-AFAE-4637C5D5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went from an implicit parse tree to an explicit AST</a:t>
            </a:r>
          </a:p>
          <a:p>
            <a:endParaRPr lang="en-US" dirty="0"/>
          </a:p>
          <a:p>
            <a:r>
              <a:rPr lang="en-US" dirty="0"/>
              <a:t>We transformed typed expressions into equivalent untyped expressions</a:t>
            </a:r>
          </a:p>
          <a:p>
            <a:endParaRPr lang="en-US" dirty="0"/>
          </a:p>
          <a:p>
            <a:r>
              <a:rPr lang="en-US" dirty="0"/>
              <a:t>We defined a simple 3-address code and compiled expressions and statements to that 3-address code</a:t>
            </a:r>
          </a:p>
          <a:p>
            <a:endParaRPr lang="en-US" dirty="0"/>
          </a:p>
          <a:p>
            <a:r>
              <a:rPr lang="en-US" dirty="0"/>
              <a:t>By the end of the homework, you will have a functioning IR compiler!</a:t>
            </a:r>
          </a:p>
          <a:p>
            <a:pPr lvl="1"/>
            <a:r>
              <a:rPr lang="en-US" dirty="0" err="1"/>
              <a:t>ClassIeR</a:t>
            </a:r>
            <a:r>
              <a:rPr lang="en-US" dirty="0"/>
              <a:t> is pretty close to an assembly ISA!</a:t>
            </a:r>
          </a:p>
        </p:txBody>
      </p:sp>
    </p:spTree>
    <p:extLst>
      <p:ext uri="{BB962C8B-B14F-4D97-AF65-F5344CB8AC3E}">
        <p14:creationId xmlns:p14="http://schemas.microsoft.com/office/powerpoint/2010/main" val="3444563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module 4: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217293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compiler optimizations?</a:t>
            </a:r>
          </a:p>
          <a:p>
            <a:endParaRPr lang="en-US" dirty="0"/>
          </a:p>
          <a:p>
            <a:r>
              <a:rPr lang="en-US" dirty="0"/>
              <a:t>Why do we want compiler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1504995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compiler optimizations?</a:t>
            </a:r>
          </a:p>
          <a:p>
            <a:pPr lvl="1"/>
            <a:r>
              <a:rPr lang="en-US" dirty="0"/>
              <a:t>automated program transforms designed to make code more optimal</a:t>
            </a:r>
          </a:p>
          <a:p>
            <a:pPr lvl="1"/>
            <a:r>
              <a:rPr lang="en-US" dirty="0"/>
              <a:t>optimal can mean different things</a:t>
            </a:r>
          </a:p>
          <a:p>
            <a:pPr lvl="2"/>
            <a:r>
              <a:rPr lang="en-US" dirty="0"/>
              <a:t>code optimized for one system might be different for code optimized for a different system</a:t>
            </a:r>
          </a:p>
          <a:p>
            <a:pPr lvl="2"/>
            <a:r>
              <a:rPr lang="en-US" dirty="0"/>
              <a:t>we can optimize for speed, for energy efficiency, or for code size. What else?</a:t>
            </a:r>
          </a:p>
          <a:p>
            <a:pPr lvl="2"/>
            <a:endParaRPr lang="en-US" dirty="0"/>
          </a:p>
          <a:p>
            <a:r>
              <a:rPr lang="en-US" dirty="0"/>
              <a:t>Why do we want the compiler to help us optimize?</a:t>
            </a:r>
          </a:p>
          <a:p>
            <a:pPr lvl="1"/>
            <a:r>
              <a:rPr lang="en-US" dirty="0"/>
              <a:t>So we can write more maintainable/portable code</a:t>
            </a:r>
          </a:p>
          <a:p>
            <a:pPr lvl="1"/>
            <a:r>
              <a:rPr lang="en-US" dirty="0"/>
              <a:t>So we don’t have to worry about learning nuanced details about every possible system</a:t>
            </a:r>
          </a:p>
        </p:txBody>
      </p:sp>
    </p:spTree>
    <p:extLst>
      <p:ext uri="{BB962C8B-B14F-4D97-AF65-F5344CB8AC3E}">
        <p14:creationId xmlns:p14="http://schemas.microsoft.com/office/powerpoint/2010/main" val="366139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3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822D-EC64-E845-AFEC-D38D4B7B0515}"/>
              </a:ext>
            </a:extLst>
          </p:cNvPr>
          <p:cNvSpPr/>
          <p:nvPr/>
        </p:nvSpPr>
        <p:spPr>
          <a:xfrm>
            <a:off x="896698" y="2925002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E9C9D-55D1-B746-AA85-C8BA2A47BFFD}"/>
              </a:ext>
            </a:extLst>
          </p:cNvPr>
          <p:cNvSpPr/>
          <p:nvPr/>
        </p:nvSpPr>
        <p:spPr>
          <a:xfrm>
            <a:off x="896698" y="4526466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B4-260F-C54D-AB64-87296B7B6E98}"/>
              </a:ext>
            </a:extLst>
          </p:cNvPr>
          <p:cNvSpPr txBox="1"/>
          <p:nvPr/>
        </p:nvSpPr>
        <p:spPr>
          <a:xfrm>
            <a:off x="896698" y="40027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136135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822D-EC64-E845-AFEC-D38D4B7B0515}"/>
              </a:ext>
            </a:extLst>
          </p:cNvPr>
          <p:cNvSpPr/>
          <p:nvPr/>
        </p:nvSpPr>
        <p:spPr>
          <a:xfrm>
            <a:off x="896698" y="2925002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E9C9D-55D1-B746-AA85-C8BA2A47BFFD}"/>
              </a:ext>
            </a:extLst>
          </p:cNvPr>
          <p:cNvSpPr/>
          <p:nvPr/>
        </p:nvSpPr>
        <p:spPr>
          <a:xfrm>
            <a:off x="896698" y="4526466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B4-260F-C54D-AB64-87296B7B6E98}"/>
              </a:ext>
            </a:extLst>
          </p:cNvPr>
          <p:cNvSpPr txBox="1"/>
          <p:nvPr/>
        </p:nvSpPr>
        <p:spPr>
          <a:xfrm>
            <a:off x="896698" y="40027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B9AA4-76FA-0042-9B96-62F658A5B4B8}"/>
              </a:ext>
            </a:extLst>
          </p:cNvPr>
          <p:cNvSpPr/>
          <p:nvPr/>
        </p:nvSpPr>
        <p:spPr>
          <a:xfrm>
            <a:off x="6477000" y="2619201"/>
            <a:ext cx="43942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i,j,k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k = j;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59B41-2935-984F-B947-4D20275C5047}"/>
              </a:ext>
            </a:extLst>
          </p:cNvPr>
          <p:cNvSpPr/>
          <p:nvPr/>
        </p:nvSpPr>
        <p:spPr>
          <a:xfrm>
            <a:off x="6477000" y="5265130"/>
            <a:ext cx="4394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i,j,k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E2D23-7B67-724A-8D93-935809A56A40}"/>
              </a:ext>
            </a:extLst>
          </p:cNvPr>
          <p:cNvSpPr txBox="1"/>
          <p:nvPr/>
        </p:nvSpPr>
        <p:spPr>
          <a:xfrm>
            <a:off x="6477000" y="4773162"/>
            <a:ext cx="22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78756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F0F9E-225E-2648-BCB2-E88AA1F1B969}"/>
              </a:ext>
            </a:extLst>
          </p:cNvPr>
          <p:cNvSpPr/>
          <p:nvPr/>
        </p:nvSpPr>
        <p:spPr>
          <a:xfrm>
            <a:off x="2725782" y="1433140"/>
            <a:ext cx="6992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7A2FD-8733-5343-A139-CBC1784C1CFD}"/>
              </a:ext>
            </a:extLst>
          </p:cNvPr>
          <p:cNvSpPr txBox="1"/>
          <p:nvPr/>
        </p:nvSpPr>
        <p:spPr>
          <a:xfrm>
            <a:off x="660400" y="431800"/>
            <a:ext cx="276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another one</a:t>
            </a:r>
          </a:p>
        </p:txBody>
      </p:sp>
    </p:spTree>
    <p:extLst>
      <p:ext uri="{BB962C8B-B14F-4D97-AF65-F5344CB8AC3E}">
        <p14:creationId xmlns:p14="http://schemas.microsoft.com/office/powerpoint/2010/main" val="2219456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822D-EC64-E845-AFEC-D38D4B7B0515}"/>
              </a:ext>
            </a:extLst>
          </p:cNvPr>
          <p:cNvSpPr/>
          <p:nvPr/>
        </p:nvSpPr>
        <p:spPr>
          <a:xfrm>
            <a:off x="896698" y="2925002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E9C9D-55D1-B746-AA85-C8BA2A47BFFD}"/>
              </a:ext>
            </a:extLst>
          </p:cNvPr>
          <p:cNvSpPr/>
          <p:nvPr/>
        </p:nvSpPr>
        <p:spPr>
          <a:xfrm>
            <a:off x="896698" y="4526466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B4-260F-C54D-AB64-87296B7B6E98}"/>
              </a:ext>
            </a:extLst>
          </p:cNvPr>
          <p:cNvSpPr txBox="1"/>
          <p:nvPr/>
        </p:nvSpPr>
        <p:spPr>
          <a:xfrm>
            <a:off x="896698" y="40027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63EC3-CB28-704B-BD88-13724DFB7F77}"/>
              </a:ext>
            </a:extLst>
          </p:cNvPr>
          <p:cNvSpPr txBox="1"/>
          <p:nvPr/>
        </p:nvSpPr>
        <p:spPr>
          <a:xfrm>
            <a:off x="812800" y="6280793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does this save us?</a:t>
            </a:r>
          </a:p>
        </p:txBody>
      </p:sp>
    </p:spTree>
    <p:extLst>
      <p:ext uri="{BB962C8B-B14F-4D97-AF65-F5344CB8AC3E}">
        <p14:creationId xmlns:p14="http://schemas.microsoft.com/office/powerpoint/2010/main" val="1616938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6822D-EC64-E845-AFEC-D38D4B7B0515}"/>
              </a:ext>
            </a:extLst>
          </p:cNvPr>
          <p:cNvSpPr/>
          <p:nvPr/>
        </p:nvSpPr>
        <p:spPr>
          <a:xfrm>
            <a:off x="896698" y="2925002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E9C9D-55D1-B746-AA85-C8BA2A47BFFD}"/>
              </a:ext>
            </a:extLst>
          </p:cNvPr>
          <p:cNvSpPr/>
          <p:nvPr/>
        </p:nvSpPr>
        <p:spPr>
          <a:xfrm>
            <a:off x="896698" y="4526466"/>
            <a:ext cx="4216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x = 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B4-260F-C54D-AB64-87296B7B6E98}"/>
              </a:ext>
            </a:extLst>
          </p:cNvPr>
          <p:cNvSpPr txBox="1"/>
          <p:nvPr/>
        </p:nvSpPr>
        <p:spPr>
          <a:xfrm>
            <a:off x="896698" y="4002733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unrolling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63EC3-CB28-704B-BD88-13724DFB7F77}"/>
              </a:ext>
            </a:extLst>
          </p:cNvPr>
          <p:cNvSpPr txBox="1"/>
          <p:nvPr/>
        </p:nvSpPr>
        <p:spPr>
          <a:xfrm>
            <a:off x="812800" y="6280793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does this save us?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DB0F5-613C-8847-8E6C-848976C28BD8}"/>
              </a:ext>
            </a:extLst>
          </p:cNvPr>
          <p:cNvSpPr txBox="1"/>
          <p:nvPr/>
        </p:nvSpPr>
        <p:spPr>
          <a:xfrm>
            <a:off x="6308508" y="3199819"/>
            <a:ext cx="5045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 at one stage can enable optimizations</a:t>
            </a:r>
            <a:br>
              <a:rPr lang="en-US" dirty="0"/>
            </a:br>
            <a:r>
              <a:rPr lang="en-US" dirty="0"/>
              <a:t>at another stage: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41885-0A85-FC45-A5D6-083863A7AC0C}"/>
              </a:ext>
            </a:extLst>
          </p:cNvPr>
          <p:cNvSpPr/>
          <p:nvPr/>
        </p:nvSpPr>
        <p:spPr>
          <a:xfrm>
            <a:off x="7078902" y="4803465"/>
            <a:ext cx="42164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+=2)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 = x + </a:t>
            </a:r>
            <a:r>
              <a:rPr lang="en-US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5203B-A2F6-7E48-9B7B-F609429F3A77}"/>
              </a:ext>
            </a:extLst>
          </p:cNvPr>
          <p:cNvSpPr txBox="1"/>
          <p:nvPr/>
        </p:nvSpPr>
        <p:spPr>
          <a:xfrm>
            <a:off x="5816600" y="6123543"/>
            <a:ext cx="418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provides a bigger window for local analysis</a:t>
            </a:r>
          </a:p>
        </p:txBody>
      </p:sp>
    </p:spTree>
    <p:extLst>
      <p:ext uri="{BB962C8B-B14F-4D97-AF65-F5344CB8AC3E}">
        <p14:creationId xmlns:p14="http://schemas.microsoft.com/office/powerpoint/2010/main" val="2640922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2EE9-DC71-9246-AE6A-692152B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3A4-E6BC-6843-80EB-AF65C196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05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B6C67-3330-FA45-9A5A-4F145C1B0A96}"/>
              </a:ext>
            </a:extLst>
          </p:cNvPr>
          <p:cNvSpPr txBox="1"/>
          <p:nvPr/>
        </p:nvSpPr>
        <p:spPr>
          <a:xfrm>
            <a:off x="838200" y="2566471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do a few more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BBBE6-2F9E-514F-9E46-5BD3A086AFCA}"/>
              </a:ext>
            </a:extLst>
          </p:cNvPr>
          <p:cNvSpPr/>
          <p:nvPr/>
        </p:nvSpPr>
        <p:spPr>
          <a:xfrm>
            <a:off x="838200" y="3676649"/>
            <a:ext cx="4445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2936B-9719-1044-8A25-EE768DA335A8}"/>
              </a:ext>
            </a:extLst>
          </p:cNvPr>
          <p:cNvSpPr/>
          <p:nvPr/>
        </p:nvSpPr>
        <p:spPr>
          <a:xfrm>
            <a:off x="6527800" y="4230646"/>
            <a:ext cx="4445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186D02-0CB4-DF47-8825-C0129101DBA4}"/>
              </a:ext>
            </a:extLst>
          </p:cNvPr>
          <p:cNvSpPr txBox="1"/>
          <p:nvPr/>
        </p:nvSpPr>
        <p:spPr>
          <a:xfrm>
            <a:off x="5486399" y="2869425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F2BC7-F98D-7842-8BA2-A18A8306BDBF}"/>
              </a:ext>
            </a:extLst>
          </p:cNvPr>
          <p:cNvSpPr txBox="1"/>
          <p:nvPr/>
        </p:nvSpPr>
        <p:spPr>
          <a:xfrm>
            <a:off x="5066075" y="6033819"/>
            <a:ext cx="686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save us? </a:t>
            </a:r>
          </a:p>
          <a:p>
            <a:r>
              <a:rPr lang="en-US" dirty="0"/>
              <a:t>code size? speed? the ability to debug? local regions to optimize more?</a:t>
            </a:r>
          </a:p>
        </p:txBody>
      </p:sp>
    </p:spTree>
    <p:extLst>
      <p:ext uri="{BB962C8B-B14F-4D97-AF65-F5344CB8AC3E}">
        <p14:creationId xmlns:p14="http://schemas.microsoft.com/office/powerpoint/2010/main" val="115912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07E4-8C13-F541-B86A-3C0899A0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8DA9-F7A4-AC40-8482-D31AE2CB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603375"/>
          </a:xfrm>
        </p:spPr>
        <p:txBody>
          <a:bodyPr/>
          <a:lstStyle/>
          <a:p>
            <a:r>
              <a:rPr lang="en-US" dirty="0"/>
              <a:t>What are some compiler optimizations you know about?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many more! This is an active area of research and development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9F707-688A-CD4C-AEBB-45E118692079}"/>
              </a:ext>
            </a:extLst>
          </p:cNvPr>
          <p:cNvSpPr txBox="1"/>
          <p:nvPr/>
        </p:nvSpPr>
        <p:spPr>
          <a:xfrm>
            <a:off x="550333" y="3708400"/>
            <a:ext cx="6225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rough metric: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git effort </a:t>
            </a:r>
            <a:r>
              <a:rPr lang="en-US" dirty="0"/>
              <a:t>shows activities on different files and directories</a:t>
            </a:r>
          </a:p>
          <a:p>
            <a:endParaRPr lang="en-US" dirty="0"/>
          </a:p>
          <a:p>
            <a:r>
              <a:rPr lang="en-US" i="1" dirty="0"/>
              <a:t>clang C++/C parser: 3.5K commits</a:t>
            </a:r>
          </a:p>
          <a:p>
            <a:r>
              <a:rPr lang="en-US" i="1" dirty="0"/>
              <a:t>clang AST: 8.7K commits</a:t>
            </a:r>
          </a:p>
          <a:p>
            <a:r>
              <a:rPr lang="en-US" i="1" dirty="0"/>
              <a:t>LLVM transforms/optimizations: 30K commits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187FE-D078-244C-9D36-AA351B8C9F7E}"/>
              </a:ext>
            </a:extLst>
          </p:cNvPr>
          <p:cNvSpPr txBox="1"/>
          <p:nvPr/>
        </p:nvSpPr>
        <p:spPr>
          <a:xfrm>
            <a:off x="6311542" y="5782732"/>
            <a:ext cx="413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transformation part of the code base</a:t>
            </a:r>
          </a:p>
          <a:p>
            <a:r>
              <a:rPr lang="en-US" dirty="0"/>
              <a:t>has the most activity by far</a:t>
            </a:r>
          </a:p>
        </p:txBody>
      </p:sp>
    </p:spTree>
    <p:extLst>
      <p:ext uri="{BB962C8B-B14F-4D97-AF65-F5344CB8AC3E}">
        <p14:creationId xmlns:p14="http://schemas.microsoft.com/office/powerpoint/2010/main" val="1882703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do you enable compiler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1251878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do you enable compiler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2350889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enable compiler optimizations?</a:t>
            </a:r>
          </a:p>
          <a:p>
            <a:endParaRPr lang="en-US" dirty="0"/>
          </a:p>
          <a:p>
            <a:r>
              <a:rPr lang="en-US" dirty="0"/>
              <a:t>most C/++ compilers</a:t>
            </a:r>
          </a:p>
          <a:p>
            <a:pPr lvl="1"/>
            <a:r>
              <a:rPr lang="en-US" dirty="0"/>
              <a:t>optimizing for speed</a:t>
            </a:r>
          </a:p>
          <a:p>
            <a:pPr lvl="2"/>
            <a:r>
              <a:rPr lang="en-US" dirty="0"/>
              <a:t>-O0, -O1, -O2, -O3</a:t>
            </a:r>
          </a:p>
          <a:p>
            <a:pPr lvl="2"/>
            <a:r>
              <a:rPr lang="en-US" dirty="0"/>
              <a:t>what about O4?</a:t>
            </a:r>
          </a:p>
          <a:p>
            <a:pPr lvl="1"/>
            <a:r>
              <a:rPr lang="en-US" dirty="0"/>
              <a:t>optimizing for size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Os</a:t>
            </a:r>
            <a:r>
              <a:rPr lang="en-US" dirty="0"/>
              <a:t>, -Oz</a:t>
            </a:r>
          </a:p>
          <a:p>
            <a:pPr lvl="1"/>
            <a:r>
              <a:rPr lang="en-US" dirty="0"/>
              <a:t>relax some constraints (especially around floating point):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pPr lvl="2"/>
            <a:r>
              <a:rPr lang="en-US" dirty="0"/>
              <a:t>Godbolt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5B393-5692-B741-B68D-301E00CDD92A}"/>
              </a:ext>
            </a:extLst>
          </p:cNvPr>
          <p:cNvSpPr txBox="1"/>
          <p:nvPr/>
        </p:nvSpPr>
        <p:spPr>
          <a:xfrm>
            <a:off x="313266" y="6308209"/>
            <a:ext cx="709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stackoverflow.com</a:t>
            </a:r>
            <a:r>
              <a:rPr lang="en-US" u="sng" dirty="0">
                <a:solidFill>
                  <a:schemeClr val="accent1"/>
                </a:solidFill>
              </a:rPr>
              <a:t>/questions/15548023/clang-optimization-levels</a:t>
            </a:r>
          </a:p>
        </p:txBody>
      </p:sp>
    </p:spTree>
    <p:extLst>
      <p:ext uri="{BB962C8B-B14F-4D97-AF65-F5344CB8AC3E}">
        <p14:creationId xmlns:p14="http://schemas.microsoft.com/office/powerpoint/2010/main" val="2424315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enable compiler optimizations?</a:t>
            </a:r>
          </a:p>
          <a:p>
            <a:endParaRPr lang="en-US" dirty="0"/>
          </a:p>
          <a:p>
            <a:r>
              <a:rPr lang="en-US" dirty="0"/>
              <a:t>most C/++ compilers</a:t>
            </a:r>
          </a:p>
          <a:p>
            <a:pPr lvl="1"/>
            <a:r>
              <a:rPr lang="en-US" dirty="0"/>
              <a:t>optimizing for speed</a:t>
            </a:r>
          </a:p>
          <a:p>
            <a:pPr lvl="2"/>
            <a:r>
              <a:rPr lang="en-US" dirty="0"/>
              <a:t>-O0, -O1, -O2, -O3</a:t>
            </a:r>
          </a:p>
          <a:p>
            <a:pPr lvl="2"/>
            <a:r>
              <a:rPr lang="en-US" dirty="0"/>
              <a:t>what about O4?</a:t>
            </a:r>
          </a:p>
          <a:p>
            <a:pPr lvl="1"/>
            <a:r>
              <a:rPr lang="en-US" dirty="0"/>
              <a:t>optimizing for size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Os</a:t>
            </a:r>
            <a:r>
              <a:rPr lang="en-US" dirty="0"/>
              <a:t>, -Oz</a:t>
            </a:r>
          </a:p>
          <a:p>
            <a:pPr lvl="1"/>
            <a:r>
              <a:rPr lang="en-US" dirty="0"/>
              <a:t>relax some constraints (especially around floating point):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pPr lvl="2"/>
            <a:r>
              <a:rPr lang="en-US" dirty="0"/>
              <a:t>Godbolt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5B393-5692-B741-B68D-301E00CDD92A}"/>
              </a:ext>
            </a:extLst>
          </p:cNvPr>
          <p:cNvSpPr txBox="1"/>
          <p:nvPr/>
        </p:nvSpPr>
        <p:spPr>
          <a:xfrm>
            <a:off x="313266" y="6308209"/>
            <a:ext cx="709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err="1">
                <a:solidFill>
                  <a:schemeClr val="accent1"/>
                </a:solidFill>
              </a:rPr>
              <a:t>stackoverflow.com</a:t>
            </a:r>
            <a:r>
              <a:rPr lang="en-US" u="sng" dirty="0">
                <a:solidFill>
                  <a:schemeClr val="accent1"/>
                </a:solidFill>
              </a:rPr>
              <a:t>/questions/15548023/clang-optimization-levels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26493-79D9-C740-B602-BE6D96695484}"/>
              </a:ext>
            </a:extLst>
          </p:cNvPr>
          <p:cNvSpPr txBox="1"/>
          <p:nvPr/>
        </p:nvSpPr>
        <p:spPr>
          <a:xfrm>
            <a:off x="5054600" y="3631962"/>
            <a:ext cx="366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 -O3 actually make a difference?</a:t>
            </a:r>
          </a:p>
        </p:txBody>
      </p:sp>
    </p:spTree>
    <p:extLst>
      <p:ext uri="{BB962C8B-B14F-4D97-AF65-F5344CB8AC3E}">
        <p14:creationId xmlns:p14="http://schemas.microsoft.com/office/powerpoint/2010/main" val="1026366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0C81-350E-0642-8DFC-D198CE25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B3E8D-166B-DE43-82CA-D43F5FCA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1466">
            <a:off x="1526117" y="1509782"/>
            <a:ext cx="941070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D6209-A5ED-F942-8673-2C4A7966E316}"/>
              </a:ext>
            </a:extLst>
          </p:cNvPr>
          <p:cNvSpPr txBox="1"/>
          <p:nvPr/>
        </p:nvSpPr>
        <p:spPr>
          <a:xfrm>
            <a:off x="9240721" y="441113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2013 research paper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B3AE6-0931-1C4A-B28A-30F5CDBE50AB}"/>
              </a:ext>
            </a:extLst>
          </p:cNvPr>
          <p:cNvSpPr/>
          <p:nvPr/>
        </p:nvSpPr>
        <p:spPr>
          <a:xfrm>
            <a:off x="3691466" y="52966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“the performance impact of -O3 over -O2 optimizations is indistinguishable from random noise.”</a:t>
            </a:r>
          </a:p>
        </p:txBody>
      </p:sp>
    </p:spTree>
    <p:extLst>
      <p:ext uri="{BB962C8B-B14F-4D97-AF65-F5344CB8AC3E}">
        <p14:creationId xmlns:p14="http://schemas.microsoft.com/office/powerpoint/2010/main" val="2838534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some of the biggest improvements you’ve seen from compiler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40323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339633" y="1859339"/>
            <a:ext cx="7396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eat(“IF”);</a:t>
            </a:r>
          </a:p>
          <a:p>
            <a:r>
              <a:rPr lang="en-US" dirty="0">
                <a:latin typeface="Courier" pitchFamily="2" charset="0"/>
              </a:rPr>
              <a:t>   eat(“LPAR”);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...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program0 = </a:t>
            </a:r>
            <a:r>
              <a:rPr lang="en-US" dirty="0">
                <a:latin typeface="Courier" pitchFamily="2" charset="0"/>
              </a:rPr>
              <a:t># type safe and linearized </a:t>
            </a:r>
            <a:r>
              <a:rPr lang="en-US" dirty="0" err="1">
                <a:latin typeface="Courier" pitchFamily="2" charset="0"/>
              </a:rPr>
              <a:t>ast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eat(“RPAR”);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eat(“ELSE”)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CD11-C9E7-A84C-841E-B6F212D50409}"/>
              </a:ext>
            </a:extLst>
          </p:cNvPr>
          <p:cNvSpPr txBox="1"/>
          <p:nvPr/>
        </p:nvSpPr>
        <p:spPr>
          <a:xfrm>
            <a:off x="9562011" y="1254036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360-0EFC-604A-960F-9F645DCB8740}"/>
              </a:ext>
            </a:extLst>
          </p:cNvPr>
          <p:cNvSpPr txBox="1"/>
          <p:nvPr/>
        </p:nvSpPr>
        <p:spPr>
          <a:xfrm>
            <a:off x="9562011" y="3108679"/>
            <a:ext cx="243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convert this</a:t>
            </a:r>
            <a:br>
              <a:rPr lang="en-US" i="1" dirty="0"/>
            </a:br>
            <a:r>
              <a:rPr lang="en-US" i="1" dirty="0"/>
              <a:t>to 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946586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6908"/>
          </a:xfrm>
        </p:spPr>
        <p:txBody>
          <a:bodyPr>
            <a:normAutofit/>
          </a:bodyPr>
          <a:lstStyle/>
          <a:p>
            <a:r>
              <a:rPr lang="en-US" dirty="0"/>
              <a:t>What are some of the biggest improvements you’ve seen from compiler optimizations?</a:t>
            </a:r>
          </a:p>
          <a:p>
            <a:endParaRPr lang="en-US" dirty="0"/>
          </a:p>
          <a:p>
            <a:r>
              <a:rPr lang="en-US" dirty="0"/>
              <a:t>compiler optimizations are great at well-structured, regular loops and arrays</a:t>
            </a:r>
          </a:p>
          <a:p>
            <a:endParaRPr lang="en-US" dirty="0"/>
          </a:p>
          <a:p>
            <a:r>
              <a:rPr lang="en-US" dirty="0"/>
              <a:t>Example: adding together two matrices</a:t>
            </a:r>
          </a:p>
        </p:txBody>
      </p:sp>
    </p:spTree>
    <p:extLst>
      <p:ext uri="{BB962C8B-B14F-4D97-AF65-F5344CB8AC3E}">
        <p14:creationId xmlns:p14="http://schemas.microsoft.com/office/powerpoint/2010/main" val="1508764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kind of transforms on your code is the compiler allowed to do?</a:t>
            </a:r>
          </a:p>
          <a:p>
            <a:endParaRPr lang="en-US" dirty="0"/>
          </a:p>
          <a:p>
            <a:r>
              <a:rPr lang="en-US" dirty="0" err="1"/>
              <a:t>many_add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458399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kind of transforms on your code is the compiler allowed to do?</a:t>
            </a:r>
          </a:p>
          <a:p>
            <a:endParaRPr lang="en-US" dirty="0"/>
          </a:p>
          <a:p>
            <a:r>
              <a:rPr lang="en-US" dirty="0" err="1"/>
              <a:t>many_add</a:t>
            </a:r>
            <a:r>
              <a:rPr lang="en-US" dirty="0"/>
              <a:t> example</a:t>
            </a:r>
          </a:p>
          <a:p>
            <a:endParaRPr lang="en-US" dirty="0"/>
          </a:p>
          <a:p>
            <a:r>
              <a:rPr lang="en-US" dirty="0"/>
              <a:t>Why did we get such a dramatic increase? </a:t>
            </a:r>
          </a:p>
        </p:txBody>
      </p:sp>
    </p:spTree>
    <p:extLst>
      <p:ext uri="{BB962C8B-B14F-4D97-AF65-F5344CB8AC3E}">
        <p14:creationId xmlns:p14="http://schemas.microsoft.com/office/powerpoint/2010/main" val="1149375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kind of transforms on your code is the compiler allowed to do?</a:t>
            </a:r>
          </a:p>
          <a:p>
            <a:endParaRPr lang="en-US" dirty="0"/>
          </a:p>
          <a:p>
            <a:r>
              <a:rPr lang="en-US" dirty="0" err="1"/>
              <a:t>many_add</a:t>
            </a:r>
            <a:r>
              <a:rPr lang="en-US" dirty="0"/>
              <a:t> example</a:t>
            </a:r>
          </a:p>
          <a:p>
            <a:endParaRPr lang="en-US" dirty="0"/>
          </a:p>
          <a:p>
            <a:r>
              <a:rPr lang="en-US" dirty="0"/>
              <a:t>Why did we get such a dramatic increase? </a:t>
            </a:r>
          </a:p>
          <a:p>
            <a:pPr lvl="1"/>
            <a:r>
              <a:rPr lang="en-US" dirty="0"/>
              <a:t>Programs must maintain their input/output behavior</a:t>
            </a:r>
          </a:p>
          <a:p>
            <a:pPr lvl="1"/>
            <a:r>
              <a:rPr lang="en-US" dirty="0"/>
              <a:t>Hard to precisely define (and still being discussed in C++ groups)</a:t>
            </a:r>
          </a:p>
          <a:p>
            <a:pPr lvl="1"/>
            <a:r>
              <a:rPr lang="en-US" dirty="0"/>
              <a:t>input/output can be files, volatile memory, console log, etc.</a:t>
            </a:r>
          </a:p>
        </p:txBody>
      </p:sp>
    </p:spTree>
    <p:extLst>
      <p:ext uri="{BB962C8B-B14F-4D97-AF65-F5344CB8AC3E}">
        <p14:creationId xmlns:p14="http://schemas.microsoft.com/office/powerpoint/2010/main" val="3974462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58"/>
            <a:ext cx="10515600" cy="16033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Extreme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55A02-C510-4147-903F-C6BC82248F0D}"/>
              </a:ext>
            </a:extLst>
          </p:cNvPr>
          <p:cNvSpPr/>
          <p:nvPr/>
        </p:nvSpPr>
        <p:spPr>
          <a:xfrm>
            <a:off x="457200" y="3098505"/>
            <a:ext cx="54525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void foo(int *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, int n)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, j;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for (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&lt; n - 1;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++)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for (j = 0; j &lt; n -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if (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 &gt;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+ 1]) {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+ 1]);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}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5048C-13F0-5446-AE15-4787A3C9BBAD}"/>
              </a:ext>
            </a:extLst>
          </p:cNvPr>
          <p:cNvSpPr/>
          <p:nvPr/>
        </p:nvSpPr>
        <p:spPr>
          <a:xfrm>
            <a:off x="7696199" y="282350"/>
            <a:ext cx="38777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int p(int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[], int start, int end)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pivot =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[start];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count = 0;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for (int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= start + 1;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&lt;= end;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++)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if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] &lt;= pivot)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count++;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= start + count;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swap(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],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[start]);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= start, j = end;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while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&amp;&amp; j &gt;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while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] &lt;= pivot)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++;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while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[j] &gt; pivot)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j--;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if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&amp;&amp; j &gt;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swap(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++],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[j--]);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return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void foo(int *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, int n)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if (start &gt;= end)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return;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p = p(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, m, n);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foo(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, start, p - 1);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foo(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, p + 1, end);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sz="8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24211-162A-CB4D-B5DC-B85D8D54CAAB}"/>
              </a:ext>
            </a:extLst>
          </p:cNvPr>
          <p:cNvSpPr txBox="1"/>
          <p:nvPr/>
        </p:nvSpPr>
        <p:spPr>
          <a:xfrm>
            <a:off x="5760852" y="6249494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 legal?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2A2A4-9197-5446-8CC2-576B974EF15C}"/>
              </a:ext>
            </a:extLst>
          </p:cNvPr>
          <p:cNvSpPr txBox="1"/>
          <p:nvPr/>
        </p:nvSpPr>
        <p:spPr>
          <a:xfrm>
            <a:off x="0" y="6488668"/>
            <a:ext cx="424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from https://</a:t>
            </a:r>
            <a:r>
              <a:rPr lang="en-US" dirty="0" err="1"/>
              <a:t>www.geeksforgeeks.org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83776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77-153F-614A-BC30-4962C9A1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ADF-FBC1-C640-BF06-A202C496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58"/>
            <a:ext cx="10515600" cy="16033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Extreme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55A02-C510-4147-903F-C6BC82248F0D}"/>
              </a:ext>
            </a:extLst>
          </p:cNvPr>
          <p:cNvSpPr/>
          <p:nvPr/>
        </p:nvSpPr>
        <p:spPr>
          <a:xfrm>
            <a:off x="457200" y="3098505"/>
            <a:ext cx="54525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void foo(int *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, int n)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, j;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for (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&lt; n - 1;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++)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for (j = 0; j &lt; n -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if (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 &gt;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+ 1]) {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+ 1]);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[j + 1] = </a:t>
            </a:r>
            <a:r>
              <a:rPr 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        }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5048C-13F0-5446-AE15-4787A3C9BBAD}"/>
              </a:ext>
            </a:extLst>
          </p:cNvPr>
          <p:cNvSpPr/>
          <p:nvPr/>
        </p:nvSpPr>
        <p:spPr>
          <a:xfrm>
            <a:off x="7696199" y="282350"/>
            <a:ext cx="38777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int p(int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[], int start, int end)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pivot =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[start];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count = 0;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for (int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= start + 1;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&lt;= end;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++)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if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] &lt;= pivot)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count++;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= start + count;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swap(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],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[start]);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= start, j = end;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while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&amp;&amp; j &gt;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while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] &lt;= pivot)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++;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while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[j] &gt; pivot)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j--;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if 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&amp;&amp; j &gt;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swap(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++],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[j--]);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return 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pivotIndex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void foo(int *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, int n)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if (start &gt;= end)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return;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int p = p(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, m, n);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foo(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, start, p - 1);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   foo(</a:t>
            </a:r>
            <a:r>
              <a:rPr lang="en-US" sz="8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, p + 1, end);</a:t>
            </a:r>
          </a:p>
          <a:p>
            <a:pPr fontAlgn="base"/>
            <a:r>
              <a:rPr 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US" sz="8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24211-162A-CB4D-B5DC-B85D8D54CAAB}"/>
              </a:ext>
            </a:extLst>
          </p:cNvPr>
          <p:cNvSpPr txBox="1"/>
          <p:nvPr/>
        </p:nvSpPr>
        <p:spPr>
          <a:xfrm>
            <a:off x="5760852" y="6249494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is this transform legal?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2A2A4-9197-5446-8CC2-576B974EF15C}"/>
              </a:ext>
            </a:extLst>
          </p:cNvPr>
          <p:cNvSpPr txBox="1"/>
          <p:nvPr/>
        </p:nvSpPr>
        <p:spPr>
          <a:xfrm>
            <a:off x="0" y="6488668"/>
            <a:ext cx="424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from https://</a:t>
            </a:r>
            <a:r>
              <a:rPr lang="en-US" dirty="0" err="1"/>
              <a:t>www.geeksforgeeks.org</a:t>
            </a:r>
            <a:r>
              <a:rPr lang="en-US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C99D4-7D93-414E-87C1-77B178EC9AEB}"/>
              </a:ext>
            </a:extLst>
          </p:cNvPr>
          <p:cNvSpPr txBox="1"/>
          <p:nvPr/>
        </p:nvSpPr>
        <p:spPr>
          <a:xfrm>
            <a:off x="618067" y="2625054"/>
            <a:ext cx="12618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AF0BC-5B2D-BC42-996C-F501554F1B33}"/>
              </a:ext>
            </a:extLst>
          </p:cNvPr>
          <p:cNvSpPr txBox="1"/>
          <p:nvPr/>
        </p:nvSpPr>
        <p:spPr>
          <a:xfrm>
            <a:off x="9922933" y="5984285"/>
            <a:ext cx="1104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6EDD3-4CD7-CC4F-9DF1-4226B753DA11}"/>
              </a:ext>
            </a:extLst>
          </p:cNvPr>
          <p:cNvSpPr txBox="1"/>
          <p:nvPr/>
        </p:nvSpPr>
        <p:spPr>
          <a:xfrm>
            <a:off x="4332935" y="337783"/>
            <a:ext cx="32531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this transform</a:t>
            </a:r>
          </a:p>
          <a:p>
            <a:r>
              <a:rPr lang="en-US" dirty="0"/>
              <a:t>would be legal!</a:t>
            </a:r>
          </a:p>
          <a:p>
            <a:endParaRPr lang="en-US" dirty="0"/>
          </a:p>
          <a:p>
            <a:r>
              <a:rPr lang="en-US" dirty="0"/>
              <a:t>Could any compiler figure it out?</a:t>
            </a:r>
          </a:p>
          <a:p>
            <a:r>
              <a:rPr lang="en-US" dirty="0"/>
              <a:t>currently unlikely..</a:t>
            </a:r>
          </a:p>
          <a:p>
            <a:endParaRPr lang="en-US" dirty="0"/>
          </a:p>
          <a:p>
            <a:r>
              <a:rPr lang="en-US" dirty="0"/>
              <a:t>This is a technique called</a:t>
            </a:r>
            <a:br>
              <a:rPr lang="en-US" dirty="0"/>
            </a:br>
            <a:r>
              <a:rPr lang="en-US" dirty="0"/>
              <a:t>“super optimizing” and it is</a:t>
            </a:r>
          </a:p>
          <a:p>
            <a:r>
              <a:rPr lang="en-US" dirty="0"/>
              <a:t>getting more and more interest</a:t>
            </a:r>
          </a:p>
        </p:txBody>
      </p:sp>
    </p:spTree>
    <p:extLst>
      <p:ext uri="{BB962C8B-B14F-4D97-AF65-F5344CB8AC3E}">
        <p14:creationId xmlns:p14="http://schemas.microsoft.com/office/powerpoint/2010/main" val="503015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AA33-ECBD-1645-AB34-30891837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on</a:t>
            </a:r>
          </a:p>
        </p:txBody>
      </p:sp>
    </p:spTree>
    <p:extLst>
      <p:ext uri="{BB962C8B-B14F-4D97-AF65-F5344CB8AC3E}">
        <p14:creationId xmlns:p14="http://schemas.microsoft.com/office/powerpoint/2010/main" val="495080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1DE59F-C753-BF43-8241-72F9E8A22B16}"/>
              </a:ext>
            </a:extLst>
          </p:cNvPr>
          <p:cNvSpPr/>
          <p:nvPr/>
        </p:nvSpPr>
        <p:spPr>
          <a:xfrm>
            <a:off x="4494004" y="2470198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891F54-A6FD-BC4A-9CFD-9BB478DB73C1}"/>
              </a:ext>
            </a:extLst>
          </p:cNvPr>
          <p:cNvSpPr/>
          <p:nvPr/>
        </p:nvSpPr>
        <p:spPr>
          <a:xfrm>
            <a:off x="4618016" y="263288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A3AC4-D615-E74D-A086-484ABE441DB2}"/>
              </a:ext>
            </a:extLst>
          </p:cNvPr>
          <p:cNvSpPr/>
          <p:nvPr/>
        </p:nvSpPr>
        <p:spPr>
          <a:xfrm>
            <a:off x="4771189" y="2840074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911C6-9A1D-8E46-9CEC-47222CC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again: Compiler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2369085" y="3008584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231012" y="3015049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10556083" y="2974888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743009" y="3428999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BE4C43D-4464-9A4F-915B-1AF6600016A4}"/>
              </a:ext>
            </a:extLst>
          </p:cNvPr>
          <p:cNvSpPr/>
          <p:nvPr/>
        </p:nvSpPr>
        <p:spPr>
          <a:xfrm>
            <a:off x="9930007" y="3435472"/>
            <a:ext cx="51898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8452022" y="3015049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57D7B-6672-DC42-993E-959C20A7F0F1}"/>
              </a:ext>
            </a:extLst>
          </p:cNvPr>
          <p:cNvSpPr/>
          <p:nvPr/>
        </p:nvSpPr>
        <p:spPr>
          <a:xfrm>
            <a:off x="4894218" y="3015049"/>
            <a:ext cx="1976846" cy="1210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691963" y="3435471"/>
            <a:ext cx="76817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91B1CE3-AAAB-2F4A-93E1-46E70C081969}"/>
              </a:ext>
            </a:extLst>
          </p:cNvPr>
          <p:cNvSpPr/>
          <p:nvPr/>
        </p:nvSpPr>
        <p:spPr>
          <a:xfrm>
            <a:off x="7096549" y="3462694"/>
            <a:ext cx="1019373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A1853F-08A3-B94A-A039-400C7E67917F}"/>
              </a:ext>
            </a:extLst>
          </p:cNvPr>
          <p:cNvSpPr/>
          <p:nvPr/>
        </p:nvSpPr>
        <p:spPr>
          <a:xfrm>
            <a:off x="1959429" y="1837509"/>
            <a:ext cx="8107679" cy="3701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45F39-87B8-4048-B8D4-A577F1CD9348}"/>
              </a:ext>
            </a:extLst>
          </p:cNvPr>
          <p:cNvSpPr txBox="1"/>
          <p:nvPr/>
        </p:nvSpPr>
        <p:spPr>
          <a:xfrm>
            <a:off x="5240958" y="1871122"/>
            <a:ext cx="1283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CCDB7-7FA2-5942-B45D-FD4218C019BE}"/>
              </a:ext>
            </a:extLst>
          </p:cNvPr>
          <p:cNvSpPr txBox="1"/>
          <p:nvPr/>
        </p:nvSpPr>
        <p:spPr>
          <a:xfrm>
            <a:off x="2447109" y="4299838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E094A-0FE9-2043-9F37-0659F8A260E8}"/>
              </a:ext>
            </a:extLst>
          </p:cNvPr>
          <p:cNvSpPr txBox="1"/>
          <p:nvPr/>
        </p:nvSpPr>
        <p:spPr>
          <a:xfrm>
            <a:off x="8541504" y="4226011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53302D6-7755-6D4B-84A2-19AB17545C5A}"/>
              </a:ext>
            </a:extLst>
          </p:cNvPr>
          <p:cNvSpPr/>
          <p:nvPr/>
        </p:nvSpPr>
        <p:spPr>
          <a:xfrm rot="8848743">
            <a:off x="5884098" y="4443973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6B06C5-8D02-2E43-9B16-CA8BF2231F67}"/>
              </a:ext>
            </a:extLst>
          </p:cNvPr>
          <p:cNvSpPr/>
          <p:nvPr/>
        </p:nvSpPr>
        <p:spPr>
          <a:xfrm rot="12718130">
            <a:off x="5026115" y="4517799"/>
            <a:ext cx="1019373" cy="302741"/>
          </a:xfrm>
          <a:prstGeom prst="rightArrow">
            <a:avLst>
              <a:gd name="adj1" fmla="val 5575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540AF-F8AB-1043-BE5B-D1675E9B18A6}"/>
              </a:ext>
            </a:extLst>
          </p:cNvPr>
          <p:cNvSpPr txBox="1"/>
          <p:nvPr/>
        </p:nvSpPr>
        <p:spPr>
          <a:xfrm>
            <a:off x="6465912" y="477590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optimizations</a:t>
            </a:r>
          </a:p>
          <a:p>
            <a:r>
              <a:rPr lang="en-US" dirty="0"/>
              <a:t>build on each other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FEF8E-36DF-FB47-99C4-01EC345A7D76}"/>
              </a:ext>
            </a:extLst>
          </p:cNvPr>
          <p:cNvSpPr txBox="1"/>
          <p:nvPr/>
        </p:nvSpPr>
        <p:spPr>
          <a:xfrm>
            <a:off x="3454104" y="2296268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3DCD5-0038-B646-93C6-C85CBE640171}"/>
              </a:ext>
            </a:extLst>
          </p:cNvPr>
          <p:cNvSpPr txBox="1"/>
          <p:nvPr/>
        </p:nvSpPr>
        <p:spPr>
          <a:xfrm>
            <a:off x="287383" y="433686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42029-AE5D-884E-8594-EAD473DCF4E3}"/>
              </a:ext>
            </a:extLst>
          </p:cNvPr>
          <p:cNvSpPr txBox="1"/>
          <p:nvPr/>
        </p:nvSpPr>
        <p:spPr>
          <a:xfrm>
            <a:off x="8115922" y="2252299"/>
            <a:ext cx="17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</a:t>
            </a:r>
            <a:br>
              <a:rPr lang="en-US" dirty="0"/>
            </a:br>
            <a:r>
              <a:rPr lang="en-US" dirty="0"/>
              <a:t>executable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BF111-BCFF-1847-B6E9-269A5485F34F}"/>
              </a:ext>
            </a:extLst>
          </p:cNvPr>
          <p:cNvSpPr txBox="1"/>
          <p:nvPr/>
        </p:nvSpPr>
        <p:spPr>
          <a:xfrm>
            <a:off x="2194409" y="6069538"/>
            <a:ext cx="830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IRs and type inference type inference are at the boundary of parsing and optimizations</a:t>
            </a:r>
          </a:p>
        </p:txBody>
      </p:sp>
    </p:spTree>
    <p:extLst>
      <p:ext uri="{BB962C8B-B14F-4D97-AF65-F5344CB8AC3E}">
        <p14:creationId xmlns:p14="http://schemas.microsoft.com/office/powerpoint/2010/main" val="778431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580129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3AF0D5-9E77-F645-917F-69901671B47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381000" y="2839808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</p:spTree>
    <p:extLst>
      <p:ext uri="{BB962C8B-B14F-4D97-AF65-F5344CB8AC3E}">
        <p14:creationId xmlns:p14="http://schemas.microsoft.com/office/powerpoint/2010/main" val="3717393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580129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3AF0D5-9E77-F645-917F-69901671B47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381000" y="2839808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BDC33-8777-6748-9EAC-9FEBA1ACBB25}"/>
              </a:ext>
            </a:extLst>
          </p:cNvPr>
          <p:cNvSpPr/>
          <p:nvPr/>
        </p:nvSpPr>
        <p:spPr>
          <a:xfrm>
            <a:off x="405782" y="4379081"/>
            <a:ext cx="2830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vr3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vr0 = int2vr(5);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_new_name0 = vr0;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vr1 = int2vr(6);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C4C79-731C-934E-93DE-C29B945F7E2D}"/>
              </a:ext>
            </a:extLst>
          </p:cNvPr>
          <p:cNvSpPr txBox="1"/>
          <p:nvPr/>
        </p:nvSpPr>
        <p:spPr>
          <a:xfrm>
            <a:off x="405782" y="3856791"/>
            <a:ext cx="1588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122086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CD11-C9E7-A84C-841E-B6F212D50409}"/>
              </a:ext>
            </a:extLst>
          </p:cNvPr>
          <p:cNvSpPr txBox="1"/>
          <p:nvPr/>
        </p:nvSpPr>
        <p:spPr>
          <a:xfrm>
            <a:off x="9562011" y="1254036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360-0EFC-604A-960F-9F645DCB8740}"/>
              </a:ext>
            </a:extLst>
          </p:cNvPr>
          <p:cNvSpPr txBox="1"/>
          <p:nvPr/>
        </p:nvSpPr>
        <p:spPr>
          <a:xfrm>
            <a:off x="9562011" y="3108679"/>
            <a:ext cx="243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convert this</a:t>
            </a:r>
            <a:br>
              <a:rPr lang="en-US" i="1" dirty="0"/>
            </a:br>
            <a:r>
              <a:rPr lang="en-US" i="1" dirty="0"/>
              <a:t>to 3 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8AA79-486E-3B45-96F4-BC323830C51C}"/>
              </a:ext>
            </a:extLst>
          </p:cNvPr>
          <p:cNvSpPr txBox="1"/>
          <p:nvPr/>
        </p:nvSpPr>
        <p:spPr>
          <a:xfrm>
            <a:off x="6662824" y="4212285"/>
            <a:ext cx="5147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program0;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= int2vr(0)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program1</a:t>
            </a:r>
          </a:p>
          <a:p>
            <a:r>
              <a:rPr lang="en-US" dirty="0">
                <a:latin typeface="Courier" pitchFamily="2" charset="0"/>
              </a:rPr>
              <a:t>  branch(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program2</a:t>
            </a:r>
            <a:br>
              <a:rPr lang="en-US" dirty="0">
                <a:highlight>
                  <a:srgbClr val="00FFFF"/>
                </a:highlight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67D15-4671-C846-A139-5B7636F03274}"/>
              </a:ext>
            </a:extLst>
          </p:cNvPr>
          <p:cNvSpPr/>
          <p:nvPr/>
        </p:nvSpPr>
        <p:spPr>
          <a:xfrm>
            <a:off x="339633" y="1859339"/>
            <a:ext cx="7396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eat(“IF”);</a:t>
            </a:r>
          </a:p>
          <a:p>
            <a:r>
              <a:rPr lang="en-US" dirty="0">
                <a:latin typeface="Courier" pitchFamily="2" charset="0"/>
              </a:rPr>
              <a:t>   eat(“LPAR”);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...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program0 = </a:t>
            </a:r>
            <a:r>
              <a:rPr lang="en-US" dirty="0">
                <a:latin typeface="Courier" pitchFamily="2" charset="0"/>
              </a:rPr>
              <a:t># type safe and linearized </a:t>
            </a:r>
            <a:r>
              <a:rPr lang="en-US" dirty="0" err="1">
                <a:latin typeface="Courier" pitchFamily="2" charset="0"/>
              </a:rPr>
              <a:t>ast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eat(“RPAR”);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eat(“ELSE”)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42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3C3FB4-8387-7740-8B88-F7681E85B088}"/>
              </a:ext>
            </a:extLst>
          </p:cNvPr>
          <p:cNvSpPr/>
          <p:nvPr/>
        </p:nvSpPr>
        <p:spPr>
          <a:xfrm>
            <a:off x="1922537" y="837898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A6023-EC82-A348-A446-E8B7B9D4A2B7}"/>
              </a:ext>
            </a:extLst>
          </p:cNvPr>
          <p:cNvSpPr/>
          <p:nvPr/>
        </p:nvSpPr>
        <p:spPr>
          <a:xfrm>
            <a:off x="47212" y="837898"/>
            <a:ext cx="1404904" cy="106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E88B5D4-B47A-AA4B-8096-1E8840A62035}"/>
              </a:ext>
            </a:extLst>
          </p:cNvPr>
          <p:cNvSpPr/>
          <p:nvPr/>
        </p:nvSpPr>
        <p:spPr>
          <a:xfrm>
            <a:off x="1500856" y="1258320"/>
            <a:ext cx="394616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73E7D-D501-6942-9579-E59C05EE34A5}"/>
              </a:ext>
            </a:extLst>
          </p:cNvPr>
          <p:cNvSpPr/>
          <p:nvPr/>
        </p:nvSpPr>
        <p:spPr>
          <a:xfrm>
            <a:off x="7081986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 gen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6F6209B-87CB-9A4D-AC1B-B23FA21FDAEB}"/>
              </a:ext>
            </a:extLst>
          </p:cNvPr>
          <p:cNvSpPr/>
          <p:nvPr/>
        </p:nvSpPr>
        <p:spPr>
          <a:xfrm>
            <a:off x="3168554" y="1288507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487E-1082-0946-B393-D2E9537FF66C}"/>
              </a:ext>
            </a:extLst>
          </p:cNvPr>
          <p:cNvSpPr/>
          <p:nvPr/>
        </p:nvSpPr>
        <p:spPr>
          <a:xfrm>
            <a:off x="3607889" y="844261"/>
            <a:ext cx="1215787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Analyzer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B5584FA-4115-7746-BEA9-9A88F9BE9C9A}"/>
              </a:ext>
            </a:extLst>
          </p:cNvPr>
          <p:cNvSpPr/>
          <p:nvPr/>
        </p:nvSpPr>
        <p:spPr>
          <a:xfrm>
            <a:off x="8574214" y="125183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551A3-B151-DF4C-9EDD-7C069FE1AA46}"/>
              </a:ext>
            </a:extLst>
          </p:cNvPr>
          <p:cNvSpPr txBox="1"/>
          <p:nvPr/>
        </p:nvSpPr>
        <p:spPr>
          <a:xfrm>
            <a:off x="2649402" y="212319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stream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F4CBF-B7BE-334B-A671-A40DCDC70253}"/>
              </a:ext>
            </a:extLst>
          </p:cNvPr>
          <p:cNvSpPr txBox="1"/>
          <p:nvPr/>
        </p:nvSpPr>
        <p:spPr>
          <a:xfrm>
            <a:off x="4580129" y="2123195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8046930" y="40694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3AF0D5-9E77-F645-917F-69901671B475}"/>
              </a:ext>
            </a:extLst>
          </p:cNvPr>
          <p:cNvSpPr/>
          <p:nvPr/>
        </p:nvSpPr>
        <p:spPr>
          <a:xfrm>
            <a:off x="4881566" y="1258320"/>
            <a:ext cx="2093327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381000" y="2839808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BDC33-8777-6748-9EAC-9FEBA1ACBB25}"/>
              </a:ext>
            </a:extLst>
          </p:cNvPr>
          <p:cNvSpPr/>
          <p:nvPr/>
        </p:nvSpPr>
        <p:spPr>
          <a:xfrm>
            <a:off x="405782" y="4379081"/>
            <a:ext cx="2830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vr3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vr0 = int2vr(5);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_new_name0 = vr0;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vr1 = int2vr(6);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C4C79-731C-934E-93DE-C29B945F7E2D}"/>
              </a:ext>
            </a:extLst>
          </p:cNvPr>
          <p:cNvSpPr txBox="1"/>
          <p:nvPr/>
        </p:nvSpPr>
        <p:spPr>
          <a:xfrm>
            <a:off x="405782" y="3856791"/>
            <a:ext cx="1588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778A6B-2403-4845-AC35-F4943A2AE978}"/>
              </a:ext>
            </a:extLst>
          </p:cNvPr>
          <p:cNvSpPr txBox="1"/>
          <p:nvPr/>
        </p:nvSpPr>
        <p:spPr>
          <a:xfrm>
            <a:off x="2365786" y="617919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2CBFE7-E6C6-8046-BDA2-77E72C8C01E1}"/>
              </a:ext>
            </a:extLst>
          </p:cNvPr>
          <p:cNvSpPr txBox="1"/>
          <p:nvPr/>
        </p:nvSpPr>
        <p:spPr>
          <a:xfrm>
            <a:off x="3507949" y="538200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5D004C-AFD7-D84C-A49D-9B6650E4FD45}"/>
              </a:ext>
            </a:extLst>
          </p:cNvPr>
          <p:cNvCxnSpPr>
            <a:cxnSpLocks/>
          </p:cNvCxnSpPr>
          <p:nvPr/>
        </p:nvCxnSpPr>
        <p:spPr>
          <a:xfrm flipH="1">
            <a:off x="2570091" y="574902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68AA9-BB56-DD4C-A6C4-46194F7368F9}"/>
              </a:ext>
            </a:extLst>
          </p:cNvPr>
          <p:cNvCxnSpPr>
            <a:cxnSpLocks/>
          </p:cNvCxnSpPr>
          <p:nvPr/>
        </p:nvCxnSpPr>
        <p:spPr>
          <a:xfrm>
            <a:off x="3794464" y="574902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5C9CDD-6EF6-154A-AE4E-4726583D78A1}"/>
              </a:ext>
            </a:extLst>
          </p:cNvPr>
          <p:cNvSpPr txBox="1"/>
          <p:nvPr/>
        </p:nvSpPr>
        <p:spPr>
          <a:xfrm>
            <a:off x="4738631" y="6179190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23854-ED99-CF4F-A4BF-2FFEFC7026FD}"/>
              </a:ext>
            </a:extLst>
          </p:cNvPr>
          <p:cNvSpPr txBox="1"/>
          <p:nvPr/>
        </p:nvSpPr>
        <p:spPr>
          <a:xfrm>
            <a:off x="5349112" y="448788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D781BB-6753-9449-BA5E-18D7B69B6449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875088" y="4857219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35BE3-2FB3-1A49-8AD0-73854AEF78D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033499" y="4857219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B37277F-1D71-E946-AE6A-66F426D35B6C}"/>
              </a:ext>
            </a:extLst>
          </p:cNvPr>
          <p:cNvSpPr txBox="1"/>
          <p:nvPr/>
        </p:nvSpPr>
        <p:spPr>
          <a:xfrm>
            <a:off x="6669081" y="539386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557B78-DF69-7640-A602-1143EBF7FE28}"/>
              </a:ext>
            </a:extLst>
          </p:cNvPr>
          <p:cNvSpPr txBox="1"/>
          <p:nvPr/>
        </p:nvSpPr>
        <p:spPr>
          <a:xfrm>
            <a:off x="5684403" y="3856791"/>
            <a:ext cx="534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598963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69E972-31FB-0F46-9209-4DF577D2E41D}"/>
              </a:ext>
            </a:extLst>
          </p:cNvPr>
          <p:cNvSpPr/>
          <p:nvPr/>
        </p:nvSpPr>
        <p:spPr>
          <a:xfrm>
            <a:off x="9056912" y="5620832"/>
            <a:ext cx="1404904" cy="1210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0B9C32-F0CB-924E-B890-FDD2192B46F8}"/>
              </a:ext>
            </a:extLst>
          </p:cNvPr>
          <p:cNvSpPr/>
          <p:nvPr/>
        </p:nvSpPr>
        <p:spPr>
          <a:xfrm>
            <a:off x="8955658" y="2468664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FDD22-BE96-6841-8DF1-B72E4176D3BC}"/>
              </a:ext>
            </a:extLst>
          </p:cNvPr>
          <p:cNvSpPr/>
          <p:nvPr/>
        </p:nvSpPr>
        <p:spPr>
          <a:xfrm>
            <a:off x="8955658" y="4070875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code optimizations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4E85ACC-A0A9-5B40-B04D-04D2E2D5F1B0}"/>
              </a:ext>
            </a:extLst>
          </p:cNvPr>
          <p:cNvSpPr/>
          <p:nvPr/>
        </p:nvSpPr>
        <p:spPr>
          <a:xfrm rot="5400000">
            <a:off x="9494694" y="212657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4DC3868-88DC-A441-A2CD-782954D64A82}"/>
              </a:ext>
            </a:extLst>
          </p:cNvPr>
          <p:cNvSpPr/>
          <p:nvPr/>
        </p:nvSpPr>
        <p:spPr>
          <a:xfrm rot="5400000">
            <a:off x="9460816" y="3736112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E6E5538-E97A-8340-B25C-EC8500DCEC46}"/>
              </a:ext>
            </a:extLst>
          </p:cNvPr>
          <p:cNvSpPr/>
          <p:nvPr/>
        </p:nvSpPr>
        <p:spPr>
          <a:xfrm rot="5400000">
            <a:off x="9494694" y="5324966"/>
            <a:ext cx="381444" cy="302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1F425-5E4D-5148-B4C9-0A4E542242CD}"/>
              </a:ext>
            </a:extLst>
          </p:cNvPr>
          <p:cNvSpPr txBox="1"/>
          <p:nvPr/>
        </p:nvSpPr>
        <p:spPr>
          <a:xfrm>
            <a:off x="10522267" y="1255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A8FD6D-0DD9-BB45-B8EF-80BED5F821C7}"/>
              </a:ext>
            </a:extLst>
          </p:cNvPr>
          <p:cNvSpPr txBox="1"/>
          <p:nvPr/>
        </p:nvSpPr>
        <p:spPr>
          <a:xfrm>
            <a:off x="10522267" y="449169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656A9-DC2E-4C41-B273-66D5C0257639}"/>
              </a:ext>
            </a:extLst>
          </p:cNvPr>
          <p:cNvSpPr txBox="1"/>
          <p:nvPr/>
        </p:nvSpPr>
        <p:spPr>
          <a:xfrm>
            <a:off x="9236066" y="329362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IR programs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05C77B-8A57-A24F-B30D-7A2E09E73D11}"/>
              </a:ext>
            </a:extLst>
          </p:cNvPr>
          <p:cNvSpPr txBox="1"/>
          <p:nvPr/>
        </p:nvSpPr>
        <p:spPr>
          <a:xfrm>
            <a:off x="10497484" y="1954776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IR </a:t>
            </a:r>
            <a:br>
              <a:rPr lang="en-US" dirty="0"/>
            </a:br>
            <a:r>
              <a:rPr lang="en-US" dirty="0"/>
              <a:t>program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23C1ED-5C30-7146-9FF3-5E432133924D}"/>
              </a:ext>
            </a:extLst>
          </p:cNvPr>
          <p:cNvSpPr/>
          <p:nvPr/>
        </p:nvSpPr>
        <p:spPr>
          <a:xfrm>
            <a:off x="8955658" y="844261"/>
            <a:ext cx="1459518" cy="12109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  <a:r>
              <a:rPr lang="en-US" dirty="0"/>
              <a:t>/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C3A80-815D-EB41-AD0B-927CE022F437}"/>
              </a:ext>
            </a:extLst>
          </p:cNvPr>
          <p:cNvSpPr txBox="1"/>
          <p:nvPr/>
        </p:nvSpPr>
        <p:spPr>
          <a:xfrm>
            <a:off x="154796" y="3031356"/>
            <a:ext cx="34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IRs do we have at this point?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BDC33-8777-6748-9EAC-9FEBA1ACBB25}"/>
              </a:ext>
            </a:extLst>
          </p:cNvPr>
          <p:cNvSpPr/>
          <p:nvPr/>
        </p:nvSpPr>
        <p:spPr>
          <a:xfrm>
            <a:off x="405782" y="4379081"/>
            <a:ext cx="28305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vr3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2FB41D"/>
                </a:solidFill>
                <a:latin typeface="Menlo" panose="020B0609030804020204" pitchFamily="49" charset="0"/>
              </a:rPr>
              <a:t>virtual_reg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_new_name1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vr0 = int2vr(5);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_new_name0 = vr0;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vr1 = int2vr(6);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C4C79-731C-934E-93DE-C29B945F7E2D}"/>
              </a:ext>
            </a:extLst>
          </p:cNvPr>
          <p:cNvSpPr txBox="1"/>
          <p:nvPr/>
        </p:nvSpPr>
        <p:spPr>
          <a:xfrm>
            <a:off x="405782" y="3856791"/>
            <a:ext cx="1588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520084-2B80-5445-8AA7-2B3E3944A5D4}"/>
              </a:ext>
            </a:extLst>
          </p:cNvPr>
          <p:cNvSpPr txBox="1"/>
          <p:nvPr/>
        </p:nvSpPr>
        <p:spPr>
          <a:xfrm>
            <a:off x="2365786" y="617919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1D0CB-75F4-6B48-8FDF-F01B746A00A3}"/>
              </a:ext>
            </a:extLst>
          </p:cNvPr>
          <p:cNvSpPr txBox="1"/>
          <p:nvPr/>
        </p:nvSpPr>
        <p:spPr>
          <a:xfrm>
            <a:off x="3507949" y="538200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47E171-637F-5A42-BB01-1FDCFC644AF4}"/>
              </a:ext>
            </a:extLst>
          </p:cNvPr>
          <p:cNvCxnSpPr>
            <a:cxnSpLocks/>
          </p:cNvCxnSpPr>
          <p:nvPr/>
        </p:nvCxnSpPr>
        <p:spPr>
          <a:xfrm flipH="1">
            <a:off x="2570091" y="5749024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24F8D-365A-B445-BB0C-2EEBE62B1D6E}"/>
              </a:ext>
            </a:extLst>
          </p:cNvPr>
          <p:cNvCxnSpPr>
            <a:cxnSpLocks/>
          </p:cNvCxnSpPr>
          <p:nvPr/>
        </p:nvCxnSpPr>
        <p:spPr>
          <a:xfrm>
            <a:off x="3794464" y="5749024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D89B4E-50C3-1845-8BB7-DB2BE9201D8C}"/>
              </a:ext>
            </a:extLst>
          </p:cNvPr>
          <p:cNvSpPr txBox="1"/>
          <p:nvPr/>
        </p:nvSpPr>
        <p:spPr>
          <a:xfrm>
            <a:off x="4738631" y="6179190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7F7746-BADE-6645-9289-9361BEAF83A6}"/>
              </a:ext>
            </a:extLst>
          </p:cNvPr>
          <p:cNvSpPr txBox="1"/>
          <p:nvPr/>
        </p:nvSpPr>
        <p:spPr>
          <a:xfrm>
            <a:off x="5349112" y="4487887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ECE81B-4549-474F-909F-B4BD531DF5F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875088" y="4857219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159AC7-86EC-414D-80CB-A20F3E9FD54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033499" y="4857219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EF687C-EFE0-2846-B3F4-68AEEC4E9A96}"/>
              </a:ext>
            </a:extLst>
          </p:cNvPr>
          <p:cNvSpPr txBox="1"/>
          <p:nvPr/>
        </p:nvSpPr>
        <p:spPr>
          <a:xfrm>
            <a:off x="6669081" y="5393863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0ADB63-E7B8-E748-A71E-C2143AB5DF2D}"/>
              </a:ext>
            </a:extLst>
          </p:cNvPr>
          <p:cNvSpPr txBox="1"/>
          <p:nvPr/>
        </p:nvSpPr>
        <p:spPr>
          <a:xfrm>
            <a:off x="5684403" y="3856791"/>
            <a:ext cx="534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4036A1-C22B-C449-A652-BF722E816A0C}"/>
              </a:ext>
            </a:extLst>
          </p:cNvPr>
          <p:cNvSpPr/>
          <p:nvPr/>
        </p:nvSpPr>
        <p:spPr>
          <a:xfrm>
            <a:off x="493440" y="561203"/>
            <a:ext cx="7216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sz="1400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sz="1400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4A656D-035C-8E4B-86A3-CBFBEF5620EC}"/>
              </a:ext>
            </a:extLst>
          </p:cNvPr>
          <p:cNvSpPr txBox="1"/>
          <p:nvPr/>
        </p:nvSpPr>
        <p:spPr>
          <a:xfrm>
            <a:off x="543064" y="977890"/>
            <a:ext cx="17956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if (</a:t>
            </a:r>
            <a:r>
              <a:rPr lang="en-US" sz="1400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sz="1400" dirty="0">
                <a:latin typeface="Courier" pitchFamily="2" charset="0"/>
              </a:rPr>
              <a:t>) {</a:t>
            </a:r>
          </a:p>
          <a:p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  <a:p>
            <a:r>
              <a:rPr lang="en-US" sz="1400" dirty="0">
                <a:latin typeface="Courier" pitchFamily="2" charset="0"/>
              </a:rPr>
              <a:t>else {</a:t>
            </a:r>
          </a:p>
          <a:p>
            <a:r>
              <a:rPr lang="en-US" sz="1400" dirty="0">
                <a:latin typeface="Courier" pitchFamily="2" charset="0"/>
              </a:rPr>
              <a:t>  </a:t>
            </a:r>
            <a:r>
              <a:rPr lang="en-US" sz="1400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8A9B33-194F-4A4B-8548-705706AC113A}"/>
              </a:ext>
            </a:extLst>
          </p:cNvPr>
          <p:cNvSpPr txBox="1"/>
          <p:nvPr/>
        </p:nvSpPr>
        <p:spPr>
          <a:xfrm>
            <a:off x="543064" y="106889"/>
            <a:ext cx="1886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Implicit parse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DC11EB-D790-2B4A-A049-7DC0441792BB}"/>
              </a:ext>
            </a:extLst>
          </p:cNvPr>
          <p:cNvSpPr txBox="1"/>
          <p:nvPr/>
        </p:nvSpPr>
        <p:spPr>
          <a:xfrm>
            <a:off x="4434446" y="1732057"/>
            <a:ext cx="3644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have several structures to utilize</a:t>
            </a:r>
          </a:p>
          <a:p>
            <a:r>
              <a:rPr lang="en-US" b="1" i="1" dirty="0"/>
              <a:t>to analyze and optimize programs!</a:t>
            </a:r>
          </a:p>
        </p:txBody>
      </p:sp>
    </p:spTree>
    <p:extLst>
      <p:ext uri="{BB962C8B-B14F-4D97-AF65-F5344CB8AC3E}">
        <p14:creationId xmlns:p14="http://schemas.microsoft.com/office/powerpoint/2010/main" val="2853469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Machine-independent - these optimizations should work well across many different systems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Machine dependent - these optimizations start to optimize the code for a given system</a:t>
            </a:r>
          </a:p>
          <a:p>
            <a:pPr lvl="1"/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696560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Machine-independent - these optimizations should work well across many different systems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r>
              <a:rPr lang="en-US" dirty="0"/>
              <a:t>All the examples we looked at before seem like they will help across many systems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Machine dependent - these optimizations start to optimize the code for a given system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r>
              <a:rPr lang="en-US" dirty="0"/>
              <a:t>loop chunking for cache line size and vectorization.</a:t>
            </a:r>
          </a:p>
          <a:p>
            <a:pPr lvl="1"/>
            <a:r>
              <a:rPr lang="en-US" dirty="0"/>
              <a:t>instruction re-orderings to take advantage of processor pipelines.</a:t>
            </a:r>
          </a:p>
          <a:p>
            <a:pPr lvl="1"/>
            <a:r>
              <a:rPr lang="en-US" dirty="0"/>
              <a:t>fused multiply-and-add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379233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b="1" dirty="0"/>
              <a:t>Machine-independent</a:t>
            </a:r>
            <a:r>
              <a:rPr lang="en-US" dirty="0"/>
              <a:t> - these optimizations should work well across many different systems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r>
              <a:rPr lang="en-US" dirty="0"/>
              <a:t>All the examples we looked at before seem like they will help across many systems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this module we will be looking at machine-independent optimizations. Module 5 might start to look at others</a:t>
            </a:r>
          </a:p>
          <a:p>
            <a:endParaRPr lang="en-US" dirty="0"/>
          </a:p>
          <a:p>
            <a:r>
              <a:rPr lang="en-US" dirty="0"/>
              <a:t>What are the pros of machine-independent optimizations?</a:t>
            </a:r>
          </a:p>
        </p:txBody>
      </p:sp>
    </p:spTree>
    <p:extLst>
      <p:ext uri="{BB962C8B-B14F-4D97-AF65-F5344CB8AC3E}">
        <p14:creationId xmlns:p14="http://schemas.microsoft.com/office/powerpoint/2010/main" val="2862633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category level is how much code we need to reason about for the optimization.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/>
              <a:t>local optimizations</a:t>
            </a:r>
            <a:r>
              <a:rPr lang="en-US" dirty="0"/>
              <a:t>: examine a ”basic block”, i.e. a small region of code with no control flow.</a:t>
            </a:r>
          </a:p>
          <a:p>
            <a:pPr lvl="1"/>
            <a:r>
              <a:rPr lang="en-US" dirty="0"/>
              <a:t>Examples?</a:t>
            </a:r>
          </a:p>
          <a:p>
            <a:r>
              <a:rPr lang="en-US" b="1" dirty="0"/>
              <a:t>Regional optimizations</a:t>
            </a:r>
            <a:r>
              <a:rPr lang="en-US" dirty="0"/>
              <a:t>: several basic blocks with simple control flow.</a:t>
            </a:r>
          </a:p>
          <a:p>
            <a:pPr lvl="1"/>
            <a:r>
              <a:rPr lang="en-US" dirty="0"/>
              <a:t>Examples?</a:t>
            </a:r>
          </a:p>
          <a:p>
            <a:r>
              <a:rPr lang="en-US" b="1" dirty="0"/>
              <a:t>Global optimization: </a:t>
            </a:r>
            <a:r>
              <a:rPr lang="en-US" dirty="0"/>
              <a:t>optimizes across an entire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29451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52109"/>
          </a:xfrm>
        </p:spPr>
        <p:txBody>
          <a:bodyPr>
            <a:normAutofit/>
          </a:bodyPr>
          <a:lstStyle/>
          <a:p>
            <a:r>
              <a:rPr lang="en-US" b="1" dirty="0"/>
              <a:t>local optimizations</a:t>
            </a:r>
            <a:r>
              <a:rPr lang="en-US" dirty="0"/>
              <a:t>: examine a ”basic block”, i.e. a small region of code with no control flow.</a:t>
            </a:r>
          </a:p>
          <a:p>
            <a:r>
              <a:rPr lang="en-US" b="1" dirty="0"/>
              <a:t>Regional optimizations</a:t>
            </a:r>
            <a:r>
              <a:rPr lang="en-US" dirty="0"/>
              <a:t>: several basic blocks with simple control flow</a:t>
            </a:r>
          </a:p>
          <a:p>
            <a:r>
              <a:rPr lang="en-US" b="1" dirty="0"/>
              <a:t>Global optimization: </a:t>
            </a:r>
            <a:r>
              <a:rPr lang="en-US" dirty="0"/>
              <a:t>optimizes across an entire function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1C284-1D9E-C142-B4EB-85B5441B854F}"/>
              </a:ext>
            </a:extLst>
          </p:cNvPr>
          <p:cNvSpPr txBox="1"/>
          <p:nvPr/>
        </p:nvSpPr>
        <p:spPr>
          <a:xfrm>
            <a:off x="1329267" y="4504267"/>
            <a:ext cx="4306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Discussion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pros and cons of each?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don’t we go further than functions?</a:t>
            </a:r>
          </a:p>
        </p:txBody>
      </p:sp>
    </p:spTree>
    <p:extLst>
      <p:ext uri="{BB962C8B-B14F-4D97-AF65-F5344CB8AC3E}">
        <p14:creationId xmlns:p14="http://schemas.microsoft.com/office/powerpoint/2010/main" val="14519638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D3F5-8DED-D44C-8CC5-D0183A61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E76-7531-F743-AD10-9A99994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52109"/>
          </a:xfrm>
        </p:spPr>
        <p:txBody>
          <a:bodyPr>
            <a:normAutofit/>
          </a:bodyPr>
          <a:lstStyle/>
          <a:p>
            <a:r>
              <a:rPr lang="en-US" b="1" dirty="0"/>
              <a:t>local optimizations</a:t>
            </a:r>
            <a:r>
              <a:rPr lang="en-US" dirty="0"/>
              <a:t>: examine a ”basic block”, i.e. a small region of code with no control flow.</a:t>
            </a:r>
          </a:p>
          <a:p>
            <a:r>
              <a:rPr lang="en-US" b="1" dirty="0"/>
              <a:t>Regional optimizations</a:t>
            </a:r>
            <a:r>
              <a:rPr lang="en-US" dirty="0"/>
              <a:t>: several basic blocks with simple control flow</a:t>
            </a:r>
          </a:p>
          <a:p>
            <a:r>
              <a:rPr lang="en-US" b="1" dirty="0"/>
              <a:t>Global optimization: </a:t>
            </a:r>
            <a:r>
              <a:rPr lang="en-US" dirty="0"/>
              <a:t>optimizes across an entire function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1C284-1D9E-C142-B4EB-85B5441B854F}"/>
              </a:ext>
            </a:extLst>
          </p:cNvPr>
          <p:cNvSpPr txBox="1"/>
          <p:nvPr/>
        </p:nvSpPr>
        <p:spPr>
          <a:xfrm>
            <a:off x="1329267" y="4504267"/>
            <a:ext cx="567328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this module: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look at two optimizations in detail: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local optimization: Local value numbering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regional optimization: Loop unrolling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implement both as homework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discuss several other optimizations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644452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080-E9A9-8A4C-A750-D16FD5D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2C4-13A4-7F4D-8F47-CAF6D3A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optimizations!</a:t>
            </a:r>
          </a:p>
        </p:txBody>
      </p:sp>
    </p:spTree>
    <p:extLst>
      <p:ext uri="{BB962C8B-B14F-4D97-AF65-F5344CB8AC3E}">
        <p14:creationId xmlns:p14="http://schemas.microsoft.com/office/powerpoint/2010/main" val="165376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199002" y="1743149"/>
            <a:ext cx="6992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   # get resources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       = </a:t>
            </a:r>
            <a:r>
              <a:rPr lang="en-US" dirty="0" err="1">
                <a:latin typeface="Courier" pitchFamily="2" charset="0"/>
              </a:rPr>
              <a:t>mk_new_vr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make instructions</a:t>
            </a:r>
          </a:p>
          <a:p>
            <a:r>
              <a:rPr lang="en-US" dirty="0">
                <a:latin typeface="Courier" pitchFamily="2" charset="0"/>
              </a:rPr>
              <a:t>   ins0 = “%s = int2vr(0)” % </a:t>
            </a:r>
            <a:r>
              <a:rPr lang="en-US" dirty="0" err="1">
                <a:latin typeface="Courier" pitchFamily="2" charset="0"/>
              </a:rPr>
              <a:t>vrX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ins1 = “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(%s, %s, %s);” % </a:t>
            </a:r>
          </a:p>
          <a:p>
            <a:r>
              <a:rPr lang="en-US" dirty="0">
                <a:latin typeface="Courier" pitchFamily="2" charset="0"/>
              </a:rPr>
              <a:t>          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ins2 = “branch(%s)” % </a:t>
            </a:r>
            <a:r>
              <a:rPr lang="en-US" dirty="0" err="1">
                <a:latin typeface="Courier" pitchFamily="2" charset="0"/>
              </a:rPr>
              <a:t>end_label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concatenate all programs</a:t>
            </a:r>
          </a:p>
          <a:p>
            <a:r>
              <a:rPr lang="en-US" dirty="0">
                <a:latin typeface="Courier" pitchFamily="2" charset="0"/>
              </a:rPr>
              <a:t>   return program0 + [ins0, ins1] + program1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[ins2, 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)]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program2 + [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)]  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CD11-C9E7-A84C-841E-B6F212D50409}"/>
              </a:ext>
            </a:extLst>
          </p:cNvPr>
          <p:cNvSpPr txBox="1"/>
          <p:nvPr/>
        </p:nvSpPr>
        <p:spPr>
          <a:xfrm>
            <a:off x="9562011" y="1254036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360-0EFC-604A-960F-9F645DCB8740}"/>
              </a:ext>
            </a:extLst>
          </p:cNvPr>
          <p:cNvSpPr txBox="1"/>
          <p:nvPr/>
        </p:nvSpPr>
        <p:spPr>
          <a:xfrm>
            <a:off x="9562011" y="3108679"/>
            <a:ext cx="243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convert this</a:t>
            </a:r>
            <a:br>
              <a:rPr lang="en-US" i="1" dirty="0"/>
            </a:br>
            <a:r>
              <a:rPr lang="en-US" i="1" dirty="0"/>
              <a:t>to 3 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8AA79-486E-3B45-96F4-BC323830C51C}"/>
              </a:ext>
            </a:extLst>
          </p:cNvPr>
          <p:cNvSpPr txBox="1"/>
          <p:nvPr/>
        </p:nvSpPr>
        <p:spPr>
          <a:xfrm>
            <a:off x="6988229" y="4236139"/>
            <a:ext cx="5147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program0;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= int2vr(0)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program1</a:t>
            </a:r>
          </a:p>
          <a:p>
            <a:r>
              <a:rPr lang="en-US" dirty="0">
                <a:latin typeface="Courier" pitchFamily="2" charset="0"/>
              </a:rPr>
              <a:t>  branch(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program2</a:t>
            </a:r>
            <a:br>
              <a:rPr lang="en-US" dirty="0">
                <a:highlight>
                  <a:srgbClr val="00FFFF"/>
                </a:highlight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7861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199002" y="1743149"/>
            <a:ext cx="6992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   # get resources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       = 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mk_new_vr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make instructions</a:t>
            </a:r>
          </a:p>
          <a:p>
            <a:r>
              <a:rPr lang="en-US" dirty="0">
                <a:latin typeface="Courier" pitchFamily="2" charset="0"/>
              </a:rPr>
              <a:t>   ins0 = “%s = int2vr(0)” % </a:t>
            </a:r>
            <a:r>
              <a:rPr lang="en-US" dirty="0" err="1">
                <a:latin typeface="Courier" pitchFamily="2" charset="0"/>
              </a:rPr>
              <a:t>vrX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ins1 = “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(%s, %s, %s);” % </a:t>
            </a:r>
          </a:p>
          <a:p>
            <a:r>
              <a:rPr lang="en-US" dirty="0">
                <a:latin typeface="Courier" pitchFamily="2" charset="0"/>
              </a:rPr>
              <a:t>          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ins2 = “branch(%s)” % </a:t>
            </a:r>
            <a:r>
              <a:rPr lang="en-US" dirty="0" err="1">
                <a:latin typeface="Courier" pitchFamily="2" charset="0"/>
              </a:rPr>
              <a:t>end_label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concatenate all programs</a:t>
            </a:r>
          </a:p>
          <a:p>
            <a:r>
              <a:rPr lang="en-US" dirty="0">
                <a:latin typeface="Courier" pitchFamily="2" charset="0"/>
              </a:rPr>
              <a:t>   return program0 + [ins0, ins1] + program1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[ins2, 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)]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program2 + [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)]  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F6C79-BAD0-ED4A-B303-C52E2AB144B0}"/>
              </a:ext>
            </a:extLst>
          </p:cNvPr>
          <p:cNvSpPr/>
          <p:nvPr/>
        </p:nvSpPr>
        <p:spPr>
          <a:xfrm>
            <a:off x="6377360" y="2073445"/>
            <a:ext cx="535876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VRAllocator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get_new_register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vr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199002" y="1743149"/>
            <a:ext cx="6992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   # get resources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mk_new_label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mk_new_label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       = </a:t>
            </a:r>
            <a:r>
              <a:rPr lang="en-US" dirty="0" err="1">
                <a:latin typeface="Courier" pitchFamily="2" charset="0"/>
              </a:rPr>
              <a:t>mk_new_vr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make instructions</a:t>
            </a:r>
          </a:p>
          <a:p>
            <a:r>
              <a:rPr lang="en-US" dirty="0">
                <a:latin typeface="Courier" pitchFamily="2" charset="0"/>
              </a:rPr>
              <a:t>   ins0 = “%s = int2vr(0)” % </a:t>
            </a:r>
            <a:r>
              <a:rPr lang="en-US" dirty="0" err="1">
                <a:latin typeface="Courier" pitchFamily="2" charset="0"/>
              </a:rPr>
              <a:t>vrX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ins1 = “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(%s, %s, %s);” % </a:t>
            </a:r>
          </a:p>
          <a:p>
            <a:r>
              <a:rPr lang="en-US" dirty="0">
                <a:latin typeface="Courier" pitchFamily="2" charset="0"/>
              </a:rPr>
              <a:t>          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ins2 = “branch(%s)” % </a:t>
            </a:r>
            <a:r>
              <a:rPr lang="en-US" dirty="0" err="1">
                <a:latin typeface="Courier" pitchFamily="2" charset="0"/>
              </a:rPr>
              <a:t>end_label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concatenate all programs</a:t>
            </a:r>
          </a:p>
          <a:p>
            <a:r>
              <a:rPr lang="en-US" dirty="0">
                <a:latin typeface="Courier" pitchFamily="2" charset="0"/>
              </a:rPr>
              <a:t>   return program0 + [ins0, ins1] + program1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[ins2, 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)]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program2 + [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)]  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F6C79-BAD0-ED4A-B303-C52E2AB144B0}"/>
              </a:ext>
            </a:extLst>
          </p:cNvPr>
          <p:cNvSpPr/>
          <p:nvPr/>
        </p:nvSpPr>
        <p:spPr>
          <a:xfrm>
            <a:off x="6377360" y="2073445"/>
            <a:ext cx="5517791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LabelAllocator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get_new_register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lb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”label"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lb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64146</TotalTime>
  <Words>5267</Words>
  <Application>Microsoft Macintosh PowerPoint</Application>
  <PresentationFormat>Widescreen</PresentationFormat>
  <Paragraphs>961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May 11, 2022</vt:lpstr>
      <vt:lpstr>Announcements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Compiling 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How do you implement this?</vt:lpstr>
      <vt:lpstr>Class-IR</vt:lpstr>
      <vt:lpstr>Scopes</vt:lpstr>
      <vt:lpstr>Scopes</vt:lpstr>
      <vt:lpstr>PowerPoint Presentation</vt:lpstr>
      <vt:lpstr>Homework review</vt:lpstr>
      <vt:lpstr>End of Module 3</vt:lpstr>
      <vt:lpstr>Start of module 4: optimizations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 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Moving on</vt:lpstr>
      <vt:lpstr>Zooming out again: Compiler Architecture</vt:lpstr>
      <vt:lpstr>PowerPoint Presentation</vt:lpstr>
      <vt:lpstr>PowerPoint Presentation</vt:lpstr>
      <vt:lpstr>PowerPoint Presentation</vt:lpstr>
      <vt:lpstr>PowerPoint Presentation</vt:lpstr>
      <vt:lpstr>Optimization categories</vt:lpstr>
      <vt:lpstr>Optimization categories</vt:lpstr>
      <vt:lpstr>Optimization categories</vt:lpstr>
      <vt:lpstr>Optimization categories</vt:lpstr>
      <vt:lpstr>Optimization categories</vt:lpstr>
      <vt:lpstr>Optimization categories</vt:lpstr>
      <vt:lpstr>See everyone on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1090</cp:revision>
  <dcterms:created xsi:type="dcterms:W3CDTF">2021-03-23T23:59:42Z</dcterms:created>
  <dcterms:modified xsi:type="dcterms:W3CDTF">2022-05-11T22:15:33Z</dcterms:modified>
</cp:coreProperties>
</file>