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4"/>
  </p:notesMasterIdLst>
  <p:sldIdLst>
    <p:sldId id="257" r:id="rId2"/>
    <p:sldId id="651" r:id="rId3"/>
    <p:sldId id="708" r:id="rId4"/>
    <p:sldId id="656" r:id="rId5"/>
    <p:sldId id="657" r:id="rId6"/>
    <p:sldId id="710" r:id="rId7"/>
    <p:sldId id="709" r:id="rId8"/>
    <p:sldId id="711" r:id="rId9"/>
    <p:sldId id="712" r:id="rId10"/>
    <p:sldId id="714" r:id="rId11"/>
    <p:sldId id="715" r:id="rId12"/>
    <p:sldId id="717" r:id="rId13"/>
    <p:sldId id="720" r:id="rId14"/>
    <p:sldId id="788" r:id="rId15"/>
    <p:sldId id="719" r:id="rId16"/>
    <p:sldId id="302" r:id="rId17"/>
    <p:sldId id="718" r:id="rId18"/>
    <p:sldId id="789" r:id="rId19"/>
    <p:sldId id="716" r:id="rId20"/>
    <p:sldId id="721" r:id="rId21"/>
    <p:sldId id="722" r:id="rId22"/>
    <p:sldId id="723" r:id="rId23"/>
    <p:sldId id="724" r:id="rId24"/>
    <p:sldId id="725" r:id="rId25"/>
    <p:sldId id="726" r:id="rId26"/>
    <p:sldId id="727" r:id="rId27"/>
    <p:sldId id="728" r:id="rId28"/>
    <p:sldId id="729" r:id="rId29"/>
    <p:sldId id="790" r:id="rId30"/>
    <p:sldId id="791" r:id="rId31"/>
    <p:sldId id="258" r:id="rId32"/>
    <p:sldId id="276" r:id="rId33"/>
    <p:sldId id="277" r:id="rId34"/>
    <p:sldId id="337" r:id="rId35"/>
    <p:sldId id="338" r:id="rId36"/>
    <p:sldId id="339" r:id="rId37"/>
    <p:sldId id="280" r:id="rId38"/>
    <p:sldId id="281" r:id="rId39"/>
    <p:sldId id="283" r:id="rId40"/>
    <p:sldId id="284" r:id="rId41"/>
    <p:sldId id="285" r:id="rId42"/>
    <p:sldId id="286" r:id="rId43"/>
    <p:sldId id="340" r:id="rId44"/>
    <p:sldId id="358" r:id="rId45"/>
    <p:sldId id="733" r:id="rId46"/>
    <p:sldId id="359" r:id="rId47"/>
    <p:sldId id="734" r:id="rId48"/>
    <p:sldId id="793" r:id="rId49"/>
    <p:sldId id="735" r:id="rId50"/>
    <p:sldId id="792" r:id="rId51"/>
    <p:sldId id="750" r:id="rId52"/>
    <p:sldId id="751" r:id="rId53"/>
    <p:sldId id="736" r:id="rId54"/>
    <p:sldId id="753" r:id="rId55"/>
    <p:sldId id="754" r:id="rId56"/>
    <p:sldId id="752" r:id="rId57"/>
    <p:sldId id="755" r:id="rId58"/>
    <p:sldId id="756" r:id="rId59"/>
    <p:sldId id="757" r:id="rId60"/>
    <p:sldId id="759" r:id="rId61"/>
    <p:sldId id="760" r:id="rId62"/>
    <p:sldId id="761" r:id="rId63"/>
    <p:sldId id="762" r:id="rId64"/>
    <p:sldId id="763" r:id="rId65"/>
    <p:sldId id="764" r:id="rId66"/>
    <p:sldId id="765" r:id="rId67"/>
    <p:sldId id="766" r:id="rId68"/>
    <p:sldId id="744" r:id="rId69"/>
    <p:sldId id="767" r:id="rId70"/>
    <p:sldId id="768" r:id="rId71"/>
    <p:sldId id="769" r:id="rId72"/>
    <p:sldId id="770" r:id="rId73"/>
    <p:sldId id="771" r:id="rId74"/>
    <p:sldId id="772" r:id="rId75"/>
    <p:sldId id="775" r:id="rId76"/>
    <p:sldId id="774" r:id="rId77"/>
    <p:sldId id="776" r:id="rId78"/>
    <p:sldId id="777" r:id="rId79"/>
    <p:sldId id="778" r:id="rId80"/>
    <p:sldId id="352" r:id="rId81"/>
    <p:sldId id="779" r:id="rId82"/>
    <p:sldId id="353" r:id="rId83"/>
    <p:sldId id="794" r:id="rId84"/>
    <p:sldId id="795" r:id="rId85"/>
    <p:sldId id="780" r:id="rId86"/>
    <p:sldId id="781" r:id="rId87"/>
    <p:sldId id="782" r:id="rId88"/>
    <p:sldId id="783" r:id="rId89"/>
    <p:sldId id="784" r:id="rId90"/>
    <p:sldId id="785" r:id="rId91"/>
    <p:sldId id="786" r:id="rId92"/>
    <p:sldId id="787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34"/>
    <p:restoredTop sz="96405"/>
  </p:normalViewPr>
  <p:slideViewPr>
    <p:cSldViewPr snapToGrid="0" snapToObjects="1">
      <p:cViewPr varScale="1">
        <p:scale>
          <a:sx n="139" d="100"/>
          <a:sy n="139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6930-6FE4-5249-A389-5C34F8D02512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7B7F8-0CD4-BB49-9045-2C974462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3C2-07A5-BB44-9F43-B20E7E53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C6CB-5CAA-DD48-BDA4-0592D5FF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2CB0-8583-4540-BE1C-F84CB37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658-7209-954E-8DDF-07C641D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4973-44DE-7342-BA01-547EED3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DD4-B6A1-124E-97F1-BA84186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E7DE-9595-5745-A856-48AB8F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81CC-8DBA-1342-88D3-380AA2B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341-EA27-6943-B20F-AFA538A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FE79-E424-E945-ADDC-83D446C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F054-886E-8B44-8EBE-87FBB615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284C-386A-6C4E-9A40-04DA68EF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BE6-4A2A-6549-898B-B2545B8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D32C-794E-1143-802D-3AD6C9B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F59B-F6CF-464E-93D4-AA7B3EE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8217-0850-FA42-8B72-F673F24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092-A792-584F-8A1C-32C0316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6E26-FE36-7B4D-AAF5-904CF3B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109-2568-4B4F-B7F4-2C7AD01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3A7-3697-7C4A-A781-66DD5DC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55C-64CB-F548-ABB6-4B46393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69A-28B6-FB43-BB47-BA94CF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21C4-BC30-3646-824D-F119E61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182C-D8EA-B948-8737-5A6BD5B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7B1-6592-9044-9667-44816CA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A981-5F59-8940-A2F7-8CE7EAE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ABA-0EEF-254E-B417-1B2EB274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200-086D-EA44-85BA-8D8F7BA4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51E-2A31-AF4F-8A27-A2301E3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D8DF-7DBC-294E-82B1-1823611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2C9E-91E9-FD42-9F13-932CADEB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95-0013-6F49-9741-2EA0BF40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D280-4929-384B-8615-16761209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9458-FF2B-1440-8335-632CAA8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A800-81C1-B646-A953-E8DBE47B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C6B-205E-0B45-A0F3-6C8FCEE9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920B-F361-C64F-BB0E-35F2D2CB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4ECE-207A-FA4C-9475-C03DC72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820C-AD96-D443-8AA8-5641E03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FF-6ED0-6243-A2AE-B253809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91E3-DFC5-0540-9C75-2259569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9A3-0384-754C-BED0-DC0D47B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BA99-1D12-C64F-996A-85628B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606B-79E4-A34B-BE97-997D9D7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57CB-8103-3B41-A940-4FD4799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19D0-3FCE-CF4E-9D34-9E0CD3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B636-4EDD-7341-9B7D-17AAD47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0136-D7DD-1044-B848-27E313D5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AE57-151C-234A-AA03-81AA7510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D6AC-BAC0-EB4C-9277-A63F666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925-827B-DA4D-8CDF-AC1503B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4FF9-5EE1-A94C-9742-0AC2B9C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654-18D6-F84E-B59E-E18CBEE4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D7EFC-4004-0145-A2F9-E508D09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5D9-4FFF-1643-9F8A-2708D6AA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2FC-F0E3-2D4D-B116-98471B6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2221-F75B-BA43-B4BA-2865508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9E1C-49AC-D74C-B71C-A5DC2EB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F7A43-3B09-424D-B3CE-5FDEDAF2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7AA5-45BE-FB42-A660-04610BF8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802-9596-D94B-AF54-17577EF8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0162-12AB-E644-9FE6-953D5843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02E1-3BE0-DA47-8CDF-D1AE848A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freedesktop.org/mesa/mesa/-/issues/447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5548023/clang-optimization-level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orensenucsc.github.io/CSE110A-sp2022/homework-setup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ex_(software)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987-81F9-C64A-BD1F-BC0CF5D7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70459"/>
            <a:ext cx="10515600" cy="1553757"/>
          </a:xfrm>
        </p:spPr>
        <p:txBody>
          <a:bodyPr/>
          <a:lstStyle/>
          <a:p>
            <a:r>
              <a:rPr lang="en-US" sz="5000" b="1" dirty="0"/>
              <a:t>CSE110A: Compilers</a:t>
            </a:r>
            <a:br>
              <a:rPr lang="en-US" dirty="0"/>
            </a:br>
            <a:r>
              <a:rPr lang="en-US" sz="3200" dirty="0"/>
              <a:t>April 1,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6C47-D610-254E-AA36-5D7C3512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0" y="4040340"/>
            <a:ext cx="6901683" cy="2405459"/>
          </a:xfrm>
        </p:spPr>
        <p:txBody>
          <a:bodyPr>
            <a:normAutofit/>
          </a:bodyPr>
          <a:lstStyle/>
          <a:p>
            <a:r>
              <a:rPr lang="en-US" b="1" dirty="0"/>
              <a:t>Topics</a:t>
            </a:r>
            <a:r>
              <a:rPr lang="en-US" dirty="0"/>
              <a:t>: </a:t>
            </a:r>
          </a:p>
          <a:p>
            <a:pPr lvl="1"/>
            <a:r>
              <a:rPr lang="en-US" i="1" dirty="0"/>
              <a:t>Lexical Analysis</a:t>
            </a:r>
          </a:p>
          <a:p>
            <a:pPr lvl="2"/>
            <a:r>
              <a:rPr lang="en-US" dirty="0"/>
              <a:t>Introduction</a:t>
            </a:r>
          </a:p>
          <a:p>
            <a:pPr lvl="2"/>
            <a:r>
              <a:rPr lang="en-US" dirty="0"/>
              <a:t>Scanners</a:t>
            </a:r>
          </a:p>
          <a:p>
            <a:pPr lvl="2"/>
            <a:r>
              <a:rPr lang="en-US" dirty="0"/>
              <a:t>Ad hoc scanner</a:t>
            </a:r>
          </a:p>
          <a:p>
            <a:pPr lvl="2"/>
            <a:r>
              <a:rPr lang="en-US" dirty="0"/>
              <a:t>Limitations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1714B3-537B-5C42-AD19-F844B17759C3}"/>
              </a:ext>
            </a:extLst>
          </p:cNvPr>
          <p:cNvSpPr/>
          <p:nvPr/>
        </p:nvSpPr>
        <p:spPr>
          <a:xfrm>
            <a:off x="4649103" y="1924216"/>
            <a:ext cx="48690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The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5"/>
                </a:solidFill>
              </a:rPr>
              <a:t>dog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2"/>
                </a:solidFill>
              </a:rPr>
              <a:t>ran</a:t>
            </a:r>
            <a:r>
              <a:rPr lang="en-US" sz="3200" b="1" dirty="0"/>
              <a:t> across </a:t>
            </a:r>
            <a:r>
              <a:rPr lang="en-US" sz="3200" b="1" dirty="0">
                <a:solidFill>
                  <a:schemeClr val="accent6"/>
                </a:solidFill>
              </a:rPr>
              <a:t>the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5"/>
                </a:solidFill>
              </a:rPr>
              <a:t>park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891319-2C73-B54C-B35D-159A9AA498AF}"/>
              </a:ext>
            </a:extLst>
          </p:cNvPr>
          <p:cNvCxnSpPr>
            <a:cxnSpLocks/>
          </p:cNvCxnSpPr>
          <p:nvPr/>
        </p:nvCxnSpPr>
        <p:spPr>
          <a:xfrm flipH="1">
            <a:off x="4168273" y="2396041"/>
            <a:ext cx="883920" cy="594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3EA9F5-08D1-284D-B035-0D8D50D39BA8}"/>
              </a:ext>
            </a:extLst>
          </p:cNvPr>
          <p:cNvCxnSpPr>
            <a:cxnSpLocks/>
          </p:cNvCxnSpPr>
          <p:nvPr/>
        </p:nvCxnSpPr>
        <p:spPr>
          <a:xfrm flipH="1">
            <a:off x="5245233" y="2396041"/>
            <a:ext cx="47752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65DA11-333F-0846-BFA3-5313C2D4AD6F}"/>
              </a:ext>
            </a:extLst>
          </p:cNvPr>
          <p:cNvCxnSpPr>
            <a:cxnSpLocks/>
          </p:cNvCxnSpPr>
          <p:nvPr/>
        </p:nvCxnSpPr>
        <p:spPr>
          <a:xfrm>
            <a:off x="6362833" y="2508991"/>
            <a:ext cx="0" cy="583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2F45E6-893A-E444-A5E7-C51559334FC6}"/>
              </a:ext>
            </a:extLst>
          </p:cNvPr>
          <p:cNvCxnSpPr>
            <a:cxnSpLocks/>
          </p:cNvCxnSpPr>
          <p:nvPr/>
        </p:nvCxnSpPr>
        <p:spPr>
          <a:xfrm>
            <a:off x="7328033" y="2396041"/>
            <a:ext cx="52832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F50CC5-BFE2-F544-B8CB-F0D34782591E}"/>
              </a:ext>
            </a:extLst>
          </p:cNvPr>
          <p:cNvCxnSpPr>
            <a:cxnSpLocks/>
          </p:cNvCxnSpPr>
          <p:nvPr/>
        </p:nvCxnSpPr>
        <p:spPr>
          <a:xfrm>
            <a:off x="8191633" y="2396041"/>
            <a:ext cx="1534160" cy="601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236746-7C04-9240-BF01-282709C0DBD9}"/>
              </a:ext>
            </a:extLst>
          </p:cNvPr>
          <p:cNvCxnSpPr>
            <a:cxnSpLocks/>
          </p:cNvCxnSpPr>
          <p:nvPr/>
        </p:nvCxnSpPr>
        <p:spPr>
          <a:xfrm>
            <a:off x="9288913" y="2396041"/>
            <a:ext cx="1880383" cy="648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D871749-56FA-A64F-BE8B-A85DC581410C}"/>
              </a:ext>
            </a:extLst>
          </p:cNvPr>
          <p:cNvSpPr/>
          <p:nvPr/>
        </p:nvSpPr>
        <p:spPr>
          <a:xfrm>
            <a:off x="3369356" y="3011793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EE2DC9-CB4F-FE45-9A12-53D1ACF8CE7E}"/>
              </a:ext>
            </a:extLst>
          </p:cNvPr>
          <p:cNvSpPr/>
          <p:nvPr/>
        </p:nvSpPr>
        <p:spPr>
          <a:xfrm>
            <a:off x="9126814" y="3015235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74B643-0EEA-FD4C-9AD7-B1668FA027B3}"/>
              </a:ext>
            </a:extLst>
          </p:cNvPr>
          <p:cNvSpPr/>
          <p:nvPr/>
        </p:nvSpPr>
        <p:spPr>
          <a:xfrm>
            <a:off x="4739792" y="3092001"/>
            <a:ext cx="9973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NOUN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DD3D7F-CEC2-934C-82BE-C20FADB762E6}"/>
              </a:ext>
            </a:extLst>
          </p:cNvPr>
          <p:cNvSpPr/>
          <p:nvPr/>
        </p:nvSpPr>
        <p:spPr>
          <a:xfrm>
            <a:off x="5895232" y="3075873"/>
            <a:ext cx="8643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VERB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C233AD-020A-E940-9574-ABCC9F87FD1A}"/>
              </a:ext>
            </a:extLst>
          </p:cNvPr>
          <p:cNvSpPr/>
          <p:nvPr/>
        </p:nvSpPr>
        <p:spPr>
          <a:xfrm>
            <a:off x="7020711" y="3092000"/>
            <a:ext cx="191590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/>
              <a:t>PREPOSITION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D4542D-EF33-3F4D-BC9C-4EAB7ABF0FB9}"/>
              </a:ext>
            </a:extLst>
          </p:cNvPr>
          <p:cNvSpPr/>
          <p:nvPr/>
        </p:nvSpPr>
        <p:spPr>
          <a:xfrm>
            <a:off x="10730831" y="3047048"/>
            <a:ext cx="9973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NOUN</a:t>
            </a:r>
          </a:p>
        </p:txBody>
      </p:sp>
    </p:spTree>
    <p:extLst>
      <p:ext uri="{BB962C8B-B14F-4D97-AF65-F5344CB8AC3E}">
        <p14:creationId xmlns:p14="http://schemas.microsoft.com/office/powerpoint/2010/main" val="26198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05A3-BFA4-8348-A4EC-A29C2CF8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modifying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CA790-18C0-F841-A2F5-287824FE5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292350"/>
            <a:ext cx="90297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2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05A3-BFA4-8348-A4EC-A29C2CF8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modifying code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90A2C1-1D86-EC40-8230-666453DC0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2564"/>
          </a:xfrm>
        </p:spPr>
        <p:txBody>
          <a:bodyPr/>
          <a:lstStyle/>
          <a:p>
            <a:r>
              <a:rPr lang="en-US" dirty="0"/>
              <a:t>Consider this: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88EE6-2411-FD4E-AFA9-6AED268C4E29}"/>
              </a:ext>
            </a:extLst>
          </p:cNvPr>
          <p:cNvSpPr/>
          <p:nvPr/>
        </p:nvSpPr>
        <p:spPr>
          <a:xfrm>
            <a:off x="838200" y="2676967"/>
            <a:ext cx="65772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write_data_to_file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 data)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f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data.txt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f.close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EEF1E0-FEE2-8349-88C2-314DB031025B}"/>
              </a:ext>
            </a:extLst>
          </p:cNvPr>
          <p:cNvSpPr/>
          <p:nvPr/>
        </p:nvSpPr>
        <p:spPr>
          <a:xfrm>
            <a:off x="5129463" y="5304069"/>
            <a:ext cx="6577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write_data_to_file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 data)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DE432-2A18-E24E-9F36-2B071D2BF3EE}"/>
              </a:ext>
            </a:extLst>
          </p:cNvPr>
          <p:cNvSpPr txBox="1"/>
          <p:nvPr/>
        </p:nvSpPr>
        <p:spPr>
          <a:xfrm>
            <a:off x="6289308" y="4499812"/>
            <a:ext cx="485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the compiler transform it to this?</a:t>
            </a:r>
          </a:p>
        </p:txBody>
      </p:sp>
    </p:spTree>
    <p:extLst>
      <p:ext uri="{BB962C8B-B14F-4D97-AF65-F5344CB8AC3E}">
        <p14:creationId xmlns:p14="http://schemas.microsoft.com/office/powerpoint/2010/main" val="129804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05A3-BFA4-8348-A4EC-A29C2CF8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modifying code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90A2C1-1D86-EC40-8230-666453DC0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2564"/>
          </a:xfrm>
        </p:spPr>
        <p:txBody>
          <a:bodyPr/>
          <a:lstStyle/>
          <a:p>
            <a:r>
              <a:rPr lang="en-US" dirty="0"/>
              <a:t>Consider this: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88EE6-2411-FD4E-AFA9-6AED268C4E29}"/>
              </a:ext>
            </a:extLst>
          </p:cNvPr>
          <p:cNvSpPr/>
          <p:nvPr/>
        </p:nvSpPr>
        <p:spPr>
          <a:xfrm>
            <a:off x="838200" y="2676967"/>
            <a:ext cx="65772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write_data_to_file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 data)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f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data.txt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f.close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EEF1E0-FEE2-8349-88C2-314DB031025B}"/>
              </a:ext>
            </a:extLst>
          </p:cNvPr>
          <p:cNvSpPr/>
          <p:nvPr/>
        </p:nvSpPr>
        <p:spPr>
          <a:xfrm>
            <a:off x="5129463" y="5304069"/>
            <a:ext cx="6577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write_data_to_file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 data)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DE432-2A18-E24E-9F36-2B071D2BF3EE}"/>
              </a:ext>
            </a:extLst>
          </p:cNvPr>
          <p:cNvSpPr txBox="1"/>
          <p:nvPr/>
        </p:nvSpPr>
        <p:spPr>
          <a:xfrm>
            <a:off x="6289308" y="4499812"/>
            <a:ext cx="5305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the compiler transform it to this? 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956E7-205A-1949-AB7B-7C5E9DA8B7F0}"/>
              </a:ext>
            </a:extLst>
          </p:cNvPr>
          <p:cNvSpPr txBox="1"/>
          <p:nvPr/>
        </p:nvSpPr>
        <p:spPr>
          <a:xfrm>
            <a:off x="7981117" y="1630242"/>
            <a:ext cx="307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Anything that a function</a:t>
            </a:r>
            <a:br>
              <a:rPr lang="en-US" i="1" dirty="0"/>
            </a:br>
            <a:r>
              <a:rPr lang="en-US" i="1" dirty="0"/>
              <a:t>does that has an effect outside</a:t>
            </a:r>
            <a:br>
              <a:rPr lang="en-US" i="1" dirty="0"/>
            </a:br>
            <a:r>
              <a:rPr lang="en-US" i="1" dirty="0"/>
              <a:t>of itself is called a “side effect”</a:t>
            </a:r>
          </a:p>
        </p:txBody>
      </p:sp>
    </p:spTree>
    <p:extLst>
      <p:ext uri="{BB962C8B-B14F-4D97-AF65-F5344CB8AC3E}">
        <p14:creationId xmlns:p14="http://schemas.microsoft.com/office/powerpoint/2010/main" val="264407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05A3-BFA4-8348-A4EC-A29C2CF8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modifying code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90A2C1-1D86-EC40-8230-666453DC0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2564"/>
          </a:xfrm>
        </p:spPr>
        <p:txBody>
          <a:bodyPr/>
          <a:lstStyle/>
          <a:p>
            <a:r>
              <a:rPr lang="en-US" dirty="0"/>
              <a:t>Consider another one: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88EE6-2411-FD4E-AFA9-6AED268C4E29}"/>
              </a:ext>
            </a:extLst>
          </p:cNvPr>
          <p:cNvSpPr/>
          <p:nvPr/>
        </p:nvSpPr>
        <p:spPr>
          <a:xfrm>
            <a:off x="838200" y="2676967"/>
            <a:ext cx="44268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signal(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 flag)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*flag = 1;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05851-159D-9E4E-B710-30F29742487C}"/>
              </a:ext>
            </a:extLst>
          </p:cNvPr>
          <p:cNvSpPr txBox="1"/>
          <p:nvPr/>
        </p:nvSpPr>
        <p:spPr>
          <a:xfrm>
            <a:off x="610403" y="4565405"/>
            <a:ext cx="5305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the compiler transform it to this? 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60D09D-9929-A146-9CF9-32C47D591EF8}"/>
              </a:ext>
            </a:extLst>
          </p:cNvPr>
          <p:cNvSpPr/>
          <p:nvPr/>
        </p:nvSpPr>
        <p:spPr>
          <a:xfrm>
            <a:off x="838199" y="5345848"/>
            <a:ext cx="44268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signal(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 flag)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C1049-206B-5440-A272-BE0D7B3587F6}"/>
              </a:ext>
            </a:extLst>
          </p:cNvPr>
          <p:cNvSpPr txBox="1"/>
          <p:nvPr/>
        </p:nvSpPr>
        <p:spPr>
          <a:xfrm>
            <a:off x="7143719" y="3786454"/>
            <a:ext cx="362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Memory writes cannot be optimized!</a:t>
            </a:r>
          </a:p>
        </p:txBody>
      </p:sp>
    </p:spTree>
    <p:extLst>
      <p:ext uri="{BB962C8B-B14F-4D97-AF65-F5344CB8AC3E}">
        <p14:creationId xmlns:p14="http://schemas.microsoft.com/office/powerpoint/2010/main" val="116261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05A3-BFA4-8348-A4EC-A29C2CF8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modifying code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90A2C1-1D86-EC40-8230-666453DC0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2564"/>
          </a:xfrm>
        </p:spPr>
        <p:txBody>
          <a:bodyPr/>
          <a:lstStyle/>
          <a:p>
            <a:r>
              <a:rPr lang="en-US" dirty="0"/>
              <a:t>Consider another one: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88EE6-2411-FD4E-AFA9-6AED268C4E29}"/>
              </a:ext>
            </a:extLst>
          </p:cNvPr>
          <p:cNvSpPr/>
          <p:nvPr/>
        </p:nvSpPr>
        <p:spPr>
          <a:xfrm>
            <a:off x="838200" y="2676967"/>
            <a:ext cx="44268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signal(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 flag)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*flag = 1;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05851-159D-9E4E-B710-30F29742487C}"/>
              </a:ext>
            </a:extLst>
          </p:cNvPr>
          <p:cNvSpPr txBox="1"/>
          <p:nvPr/>
        </p:nvSpPr>
        <p:spPr>
          <a:xfrm>
            <a:off x="610403" y="4565405"/>
            <a:ext cx="5305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the compiler transform it to this? 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60D09D-9929-A146-9CF9-32C47D591EF8}"/>
              </a:ext>
            </a:extLst>
          </p:cNvPr>
          <p:cNvSpPr/>
          <p:nvPr/>
        </p:nvSpPr>
        <p:spPr>
          <a:xfrm>
            <a:off x="838199" y="5345848"/>
            <a:ext cx="44268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signal(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 flag)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C1049-206B-5440-A272-BE0D7B3587F6}"/>
              </a:ext>
            </a:extLst>
          </p:cNvPr>
          <p:cNvSpPr txBox="1"/>
          <p:nvPr/>
        </p:nvSpPr>
        <p:spPr>
          <a:xfrm>
            <a:off x="7143719" y="3786454"/>
            <a:ext cx="311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Are memory reads side effects?</a:t>
            </a:r>
          </a:p>
        </p:txBody>
      </p:sp>
    </p:spTree>
    <p:extLst>
      <p:ext uri="{BB962C8B-B14F-4D97-AF65-F5344CB8AC3E}">
        <p14:creationId xmlns:p14="http://schemas.microsoft.com/office/powerpoint/2010/main" val="86892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05A3-BFA4-8348-A4EC-A29C2CF8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modifying code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90A2C1-1D86-EC40-8230-666453DC0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2564"/>
          </a:xfrm>
        </p:spPr>
        <p:txBody>
          <a:bodyPr/>
          <a:lstStyle/>
          <a:p>
            <a:r>
              <a:rPr lang="en-US" dirty="0"/>
              <a:t>Consider another one: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88EE6-2411-FD4E-AFA9-6AED268C4E29}"/>
              </a:ext>
            </a:extLst>
          </p:cNvPr>
          <p:cNvSpPr/>
          <p:nvPr/>
        </p:nvSpPr>
        <p:spPr>
          <a:xfrm>
            <a:off x="838200" y="2676967"/>
            <a:ext cx="44268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signal(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 flag)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*flag = 1;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EEF1E0-FEE2-8349-88C2-314DB031025B}"/>
              </a:ext>
            </a:extLst>
          </p:cNvPr>
          <p:cNvSpPr/>
          <p:nvPr/>
        </p:nvSpPr>
        <p:spPr>
          <a:xfrm>
            <a:off x="7189269" y="2676717"/>
            <a:ext cx="46594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wait(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 flag)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(*flag != 0);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05851-159D-9E4E-B710-30F29742487C}"/>
              </a:ext>
            </a:extLst>
          </p:cNvPr>
          <p:cNvSpPr txBox="1"/>
          <p:nvPr/>
        </p:nvSpPr>
        <p:spPr>
          <a:xfrm>
            <a:off x="610403" y="4565405"/>
            <a:ext cx="49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the compiler transform it to this?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60D09D-9929-A146-9CF9-32C47D591EF8}"/>
              </a:ext>
            </a:extLst>
          </p:cNvPr>
          <p:cNvSpPr/>
          <p:nvPr/>
        </p:nvSpPr>
        <p:spPr>
          <a:xfrm>
            <a:off x="838199" y="5345848"/>
            <a:ext cx="44268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signal(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 flag)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4C62E-7B8D-5748-8196-750A2E847142}"/>
              </a:ext>
            </a:extLst>
          </p:cNvPr>
          <p:cNvSpPr txBox="1"/>
          <p:nvPr/>
        </p:nvSpPr>
        <p:spPr>
          <a:xfrm>
            <a:off x="6943702" y="4565405"/>
            <a:ext cx="49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the compiler transform it to this?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B87A54-5C4C-8246-9F4E-FB42FC3A8617}"/>
              </a:ext>
            </a:extLst>
          </p:cNvPr>
          <p:cNvSpPr/>
          <p:nvPr/>
        </p:nvSpPr>
        <p:spPr>
          <a:xfrm>
            <a:off x="7189269" y="5292546"/>
            <a:ext cx="44268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wait(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 flag)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439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0032F1-E00B-D94A-9EAC-766DA6B0B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119316"/>
            <a:ext cx="1078230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584393-537C-A349-8B9C-1D70E54AB807}"/>
              </a:ext>
            </a:extLst>
          </p:cNvPr>
          <p:cNvSpPr txBox="1"/>
          <p:nvPr/>
        </p:nvSpPr>
        <p:spPr>
          <a:xfrm>
            <a:off x="704850" y="4437247"/>
            <a:ext cx="474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Recent issues discovered by UCSC grad students!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DF2D7-9D4E-4244-84DE-5CF8915994C5}"/>
              </a:ext>
            </a:extLst>
          </p:cNvPr>
          <p:cNvSpPr txBox="1"/>
          <p:nvPr/>
        </p:nvSpPr>
        <p:spPr>
          <a:xfrm>
            <a:off x="704850" y="5369352"/>
            <a:ext cx="552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gitlab.freedesktop.org</a:t>
            </a:r>
            <a:r>
              <a:rPr lang="en-US" dirty="0">
                <a:hlinkClick r:id="rId3"/>
              </a:rPr>
              <a:t>/mesa/mesa/-/issues/4475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33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57C8-F242-A048-8F17-F80624C2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to modular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4146740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57C8-F242-A048-8F17-F80624C2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to modular compiler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8D9182-EB8C-B749-BEEB-32E3A690F18D}"/>
              </a:ext>
            </a:extLst>
          </p:cNvPr>
          <p:cNvSpPr/>
          <p:nvPr/>
        </p:nvSpPr>
        <p:spPr>
          <a:xfrm>
            <a:off x="4494004" y="2470198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76A73-70DF-EF49-BB17-D2EA43467DAD}"/>
              </a:ext>
            </a:extLst>
          </p:cNvPr>
          <p:cNvSpPr/>
          <p:nvPr/>
        </p:nvSpPr>
        <p:spPr>
          <a:xfrm>
            <a:off x="4618016" y="2632889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BCF8D7-9056-D94D-9BD6-DB7B04A6560D}"/>
              </a:ext>
            </a:extLst>
          </p:cNvPr>
          <p:cNvSpPr/>
          <p:nvPr/>
        </p:nvSpPr>
        <p:spPr>
          <a:xfrm>
            <a:off x="4771189" y="2840074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E6A66-D878-1741-AEDB-D4B1E022B65A}"/>
              </a:ext>
            </a:extLst>
          </p:cNvPr>
          <p:cNvSpPr/>
          <p:nvPr/>
        </p:nvSpPr>
        <p:spPr>
          <a:xfrm>
            <a:off x="2369085" y="3008584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04CF64-6C24-EC45-919E-BAEF275D074C}"/>
              </a:ext>
            </a:extLst>
          </p:cNvPr>
          <p:cNvSpPr/>
          <p:nvPr/>
        </p:nvSpPr>
        <p:spPr>
          <a:xfrm>
            <a:off x="231012" y="3015049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9D4D3D-F94C-454F-9B9E-AB264868BF3D}"/>
              </a:ext>
            </a:extLst>
          </p:cNvPr>
          <p:cNvSpPr/>
          <p:nvPr/>
        </p:nvSpPr>
        <p:spPr>
          <a:xfrm>
            <a:off x="10556083" y="2974888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C321E85-974A-A743-82A1-AE8CAED9A8DD}"/>
              </a:ext>
            </a:extLst>
          </p:cNvPr>
          <p:cNvSpPr/>
          <p:nvPr/>
        </p:nvSpPr>
        <p:spPr>
          <a:xfrm>
            <a:off x="1743009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95556BB-AEEA-6943-8C13-4F1F0245B13B}"/>
              </a:ext>
            </a:extLst>
          </p:cNvPr>
          <p:cNvSpPr/>
          <p:nvPr/>
        </p:nvSpPr>
        <p:spPr>
          <a:xfrm>
            <a:off x="9930007" y="3435472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469C47-7A23-864C-AA0E-38AD427619AC}"/>
              </a:ext>
            </a:extLst>
          </p:cNvPr>
          <p:cNvSpPr txBox="1"/>
          <p:nvPr/>
        </p:nvSpPr>
        <p:spPr>
          <a:xfrm>
            <a:off x="4393546" y="5823973"/>
            <a:ext cx="297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Medium detailed 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796A7B-CD7E-2847-A52E-BB5BA3D8F45B}"/>
              </a:ext>
            </a:extLst>
          </p:cNvPr>
          <p:cNvSpPr/>
          <p:nvPr/>
        </p:nvSpPr>
        <p:spPr>
          <a:xfrm>
            <a:off x="8452022" y="3015049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br>
              <a:rPr lang="en-US" dirty="0"/>
            </a:br>
            <a:r>
              <a:rPr lang="en-US" dirty="0"/>
              <a:t>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6498F4-2F25-AA4F-B9D9-8E9EC41710FD}"/>
              </a:ext>
            </a:extLst>
          </p:cNvPr>
          <p:cNvSpPr/>
          <p:nvPr/>
        </p:nvSpPr>
        <p:spPr>
          <a:xfrm>
            <a:off x="4894218" y="3015049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F4D4CE9-50C7-A140-92B6-75B773ED7DC6}"/>
              </a:ext>
            </a:extLst>
          </p:cNvPr>
          <p:cNvSpPr/>
          <p:nvPr/>
        </p:nvSpPr>
        <p:spPr>
          <a:xfrm>
            <a:off x="3691963" y="3435471"/>
            <a:ext cx="76817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DC1BF8D-59FE-9644-BCF2-62A87821C6D0}"/>
              </a:ext>
            </a:extLst>
          </p:cNvPr>
          <p:cNvSpPr/>
          <p:nvPr/>
        </p:nvSpPr>
        <p:spPr>
          <a:xfrm>
            <a:off x="7096549" y="3462694"/>
            <a:ext cx="1019373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8122093-0FBF-7C47-9192-21DAFBD9FC1B}"/>
              </a:ext>
            </a:extLst>
          </p:cNvPr>
          <p:cNvSpPr/>
          <p:nvPr/>
        </p:nvSpPr>
        <p:spPr>
          <a:xfrm>
            <a:off x="1959429" y="1837509"/>
            <a:ext cx="8107679" cy="37011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E383EC-EBDE-A349-BDCA-E445FE8C9F4E}"/>
              </a:ext>
            </a:extLst>
          </p:cNvPr>
          <p:cNvSpPr txBox="1"/>
          <p:nvPr/>
        </p:nvSpPr>
        <p:spPr>
          <a:xfrm>
            <a:off x="5240958" y="1871122"/>
            <a:ext cx="1283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compiler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FF7329-7926-314F-8DE1-9927ECF93C4C}"/>
              </a:ext>
            </a:extLst>
          </p:cNvPr>
          <p:cNvSpPr txBox="1"/>
          <p:nvPr/>
        </p:nvSpPr>
        <p:spPr>
          <a:xfrm>
            <a:off x="2447109" y="4299838"/>
            <a:ext cx="86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E4F216-6350-E148-A215-2849C4E1E5FB}"/>
              </a:ext>
            </a:extLst>
          </p:cNvPr>
          <p:cNvSpPr txBox="1"/>
          <p:nvPr/>
        </p:nvSpPr>
        <p:spPr>
          <a:xfrm>
            <a:off x="8541504" y="4226011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gen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644A885-8FAD-894C-8154-6EE7775FF26D}"/>
              </a:ext>
            </a:extLst>
          </p:cNvPr>
          <p:cNvSpPr/>
          <p:nvPr/>
        </p:nvSpPr>
        <p:spPr>
          <a:xfrm rot="8848743">
            <a:off x="5884098" y="4443973"/>
            <a:ext cx="1019373" cy="302741"/>
          </a:xfrm>
          <a:prstGeom prst="rightArrow">
            <a:avLst>
              <a:gd name="adj1" fmla="val 55754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66AE775E-E5FB-074C-8500-998CE1187E72}"/>
              </a:ext>
            </a:extLst>
          </p:cNvPr>
          <p:cNvSpPr/>
          <p:nvPr/>
        </p:nvSpPr>
        <p:spPr>
          <a:xfrm rot="12718130">
            <a:off x="5026115" y="4517799"/>
            <a:ext cx="1019373" cy="302741"/>
          </a:xfrm>
          <a:prstGeom prst="rightArrow">
            <a:avLst>
              <a:gd name="adj1" fmla="val 55754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20D8AD-9380-DC49-B685-B0FDF88776B6}"/>
              </a:ext>
            </a:extLst>
          </p:cNvPr>
          <p:cNvSpPr txBox="1"/>
          <p:nvPr/>
        </p:nvSpPr>
        <p:spPr>
          <a:xfrm>
            <a:off x="6465912" y="4775901"/>
            <a:ext cx="202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optimizations</a:t>
            </a:r>
          </a:p>
          <a:p>
            <a:r>
              <a:rPr lang="en-US" dirty="0"/>
              <a:t>build on each other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0FF7E6-8F0D-EF42-8D22-C1F6194847F3}"/>
              </a:ext>
            </a:extLst>
          </p:cNvPr>
          <p:cNvSpPr txBox="1"/>
          <p:nvPr/>
        </p:nvSpPr>
        <p:spPr>
          <a:xfrm>
            <a:off x="38645" y="6364451"/>
            <a:ext cx="958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about optimizations: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stackoverflow.com</a:t>
            </a:r>
            <a:r>
              <a:rPr lang="en-US" dirty="0">
                <a:hlinkClick r:id="rId2"/>
              </a:rPr>
              <a:t>/questions/15548023/clang-optimization-levels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606294-DAC4-2448-8390-95E8F8966FC7}"/>
              </a:ext>
            </a:extLst>
          </p:cNvPr>
          <p:cNvSpPr txBox="1"/>
          <p:nvPr/>
        </p:nvSpPr>
        <p:spPr>
          <a:xfrm>
            <a:off x="3454104" y="2296268"/>
            <a:ext cx="10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C5732E-72E6-D145-BF17-CB938BA2C76B}"/>
              </a:ext>
            </a:extLst>
          </p:cNvPr>
          <p:cNvSpPr txBox="1"/>
          <p:nvPr/>
        </p:nvSpPr>
        <p:spPr>
          <a:xfrm>
            <a:off x="287383" y="4336869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3E8439-0A7E-E34B-874C-CB49D465A486}"/>
              </a:ext>
            </a:extLst>
          </p:cNvPr>
          <p:cNvSpPr txBox="1"/>
          <p:nvPr/>
        </p:nvSpPr>
        <p:spPr>
          <a:xfrm>
            <a:off x="8115922" y="2252299"/>
            <a:ext cx="170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produces</a:t>
            </a:r>
            <a:br>
              <a:rPr lang="en-US" dirty="0"/>
            </a:br>
            <a:r>
              <a:rPr lang="en-US" dirty="0"/>
              <a:t>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1225045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72E8-C9AD-1A4A-9A09-E839BF4B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73037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2991"/>
          </a:xfrm>
        </p:spPr>
        <p:txBody>
          <a:bodyPr/>
          <a:lstStyle/>
          <a:p>
            <a:r>
              <a:rPr lang="en-US" dirty="0"/>
              <a:t>We have a room for office hours!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BAB84-C4CF-5549-A2ED-58351B7B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0" y="2549520"/>
            <a:ext cx="8046720" cy="3707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1A06D6-BD9A-E04D-8F3E-42262B73AD38}"/>
              </a:ext>
            </a:extLst>
          </p:cNvPr>
          <p:cNvSpPr/>
          <p:nvPr/>
        </p:nvSpPr>
        <p:spPr>
          <a:xfrm>
            <a:off x="4379494" y="3429000"/>
            <a:ext cx="1463041" cy="69061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9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293241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optimizations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6A2755-A0B7-D948-9779-9A1B3546B6B2}"/>
              </a:ext>
            </a:extLst>
          </p:cNvPr>
          <p:cNvSpPr txBox="1"/>
          <p:nvPr/>
        </p:nvSpPr>
        <p:spPr>
          <a:xfrm>
            <a:off x="4000931" y="6165543"/>
            <a:ext cx="2603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detailed 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99271-EDD5-F34B-A188-723D908AC655}"/>
              </a:ext>
            </a:extLst>
          </p:cNvPr>
          <p:cNvSpPr txBox="1"/>
          <p:nvPr/>
        </p:nvSpPr>
        <p:spPr>
          <a:xfrm>
            <a:off x="6025873" y="216936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866B4-F713-2142-838D-8740AA78E81C}"/>
              </a:ext>
            </a:extLst>
          </p:cNvPr>
          <p:cNvSpPr txBox="1"/>
          <p:nvPr/>
        </p:nvSpPr>
        <p:spPr>
          <a:xfrm>
            <a:off x="7474179" y="3639324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 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751F0-E19A-D84D-9951-45201A881424}"/>
              </a:ext>
            </a:extLst>
          </p:cNvPr>
          <p:cNvSpPr txBox="1"/>
          <p:nvPr/>
        </p:nvSpPr>
        <p:spPr>
          <a:xfrm>
            <a:off x="6738970" y="5643770"/>
            <a:ext cx="231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ISA program</a:t>
            </a:r>
          </a:p>
        </p:txBody>
      </p:sp>
    </p:spTree>
    <p:extLst>
      <p:ext uri="{BB962C8B-B14F-4D97-AF65-F5344CB8AC3E}">
        <p14:creationId xmlns:p14="http://schemas.microsoft.com/office/powerpoint/2010/main" val="2214747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293241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optimizations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99271-EDD5-F34B-A188-723D908AC655}"/>
              </a:ext>
            </a:extLst>
          </p:cNvPr>
          <p:cNvSpPr txBox="1"/>
          <p:nvPr/>
        </p:nvSpPr>
        <p:spPr>
          <a:xfrm>
            <a:off x="6025873" y="216936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866B4-F713-2142-838D-8740AA78E81C}"/>
              </a:ext>
            </a:extLst>
          </p:cNvPr>
          <p:cNvSpPr txBox="1"/>
          <p:nvPr/>
        </p:nvSpPr>
        <p:spPr>
          <a:xfrm>
            <a:off x="7474179" y="3639324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 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751F0-E19A-D84D-9951-45201A881424}"/>
              </a:ext>
            </a:extLst>
          </p:cNvPr>
          <p:cNvSpPr txBox="1"/>
          <p:nvPr/>
        </p:nvSpPr>
        <p:spPr>
          <a:xfrm>
            <a:off x="6738970" y="5643770"/>
            <a:ext cx="231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ISA program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E0E89D-3813-674A-B747-E1EA071DF790}"/>
              </a:ext>
            </a:extLst>
          </p:cNvPr>
          <p:cNvSpPr/>
          <p:nvPr/>
        </p:nvSpPr>
        <p:spPr>
          <a:xfrm>
            <a:off x="1636295" y="406948"/>
            <a:ext cx="7169787" cy="21941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ABAAA7-7EF3-7E4D-96CD-85A946829AA8}"/>
              </a:ext>
            </a:extLst>
          </p:cNvPr>
          <p:cNvSpPr txBox="1"/>
          <p:nvPr/>
        </p:nvSpPr>
        <p:spPr>
          <a:xfrm>
            <a:off x="4550871" y="2773430"/>
            <a:ext cx="1850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front end</a:t>
            </a:r>
            <a:br>
              <a:rPr lang="en-US" b="1" i="1" dirty="0"/>
            </a:br>
            <a:r>
              <a:rPr lang="en-US" b="1" i="1" dirty="0"/>
              <a:t>parser</a:t>
            </a:r>
            <a:br>
              <a:rPr lang="en-US" b="1" i="1" dirty="0"/>
            </a:br>
            <a:r>
              <a:rPr lang="en-US" b="1" i="1" dirty="0"/>
              <a:t>creates  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503A1D-E8BB-C34C-90D6-8D9167A6D1E4}"/>
              </a:ext>
            </a:extLst>
          </p:cNvPr>
          <p:cNvSpPr txBox="1"/>
          <p:nvPr/>
        </p:nvSpPr>
        <p:spPr>
          <a:xfrm>
            <a:off x="1686660" y="4767781"/>
            <a:ext cx="485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Let’s do a quick review tour through the front end</a:t>
            </a:r>
          </a:p>
        </p:txBody>
      </p:sp>
    </p:spTree>
    <p:extLst>
      <p:ext uri="{BB962C8B-B14F-4D97-AF65-F5344CB8AC3E}">
        <p14:creationId xmlns:p14="http://schemas.microsoft.com/office/powerpoint/2010/main" val="1245780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293241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6A2755-A0B7-D948-9779-9A1B3546B6B2}"/>
              </a:ext>
            </a:extLst>
          </p:cNvPr>
          <p:cNvSpPr txBox="1"/>
          <p:nvPr/>
        </p:nvSpPr>
        <p:spPr>
          <a:xfrm>
            <a:off x="4000931" y="6165543"/>
            <a:ext cx="2603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detailed 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99271-EDD5-F34B-A188-723D908AC655}"/>
              </a:ext>
            </a:extLst>
          </p:cNvPr>
          <p:cNvSpPr txBox="1"/>
          <p:nvPr/>
        </p:nvSpPr>
        <p:spPr>
          <a:xfrm>
            <a:off x="6025873" y="216936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866B4-F713-2142-838D-8740AA78E81C}"/>
              </a:ext>
            </a:extLst>
          </p:cNvPr>
          <p:cNvSpPr txBox="1"/>
          <p:nvPr/>
        </p:nvSpPr>
        <p:spPr>
          <a:xfrm>
            <a:off x="7474179" y="3639324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 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751F0-E19A-D84D-9951-45201A881424}"/>
              </a:ext>
            </a:extLst>
          </p:cNvPr>
          <p:cNvSpPr txBox="1"/>
          <p:nvPr/>
        </p:nvSpPr>
        <p:spPr>
          <a:xfrm>
            <a:off x="6738970" y="5643770"/>
            <a:ext cx="231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ISA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B4C4B-3719-574B-9A98-070FBBC9C369}"/>
              </a:ext>
            </a:extLst>
          </p:cNvPr>
          <p:cNvSpPr txBox="1"/>
          <p:nvPr/>
        </p:nvSpPr>
        <p:spPr>
          <a:xfrm>
            <a:off x="301294" y="2889479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</p:spTree>
    <p:extLst>
      <p:ext uri="{BB962C8B-B14F-4D97-AF65-F5344CB8AC3E}">
        <p14:creationId xmlns:p14="http://schemas.microsoft.com/office/powerpoint/2010/main" val="3864762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293241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99271-EDD5-F34B-A188-723D908AC655}"/>
              </a:ext>
            </a:extLst>
          </p:cNvPr>
          <p:cNvSpPr txBox="1"/>
          <p:nvPr/>
        </p:nvSpPr>
        <p:spPr>
          <a:xfrm>
            <a:off x="6025873" y="216936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751F0-E19A-D84D-9951-45201A881424}"/>
              </a:ext>
            </a:extLst>
          </p:cNvPr>
          <p:cNvSpPr txBox="1"/>
          <p:nvPr/>
        </p:nvSpPr>
        <p:spPr>
          <a:xfrm>
            <a:off x="6738970" y="5643770"/>
            <a:ext cx="231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ISA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B4C4B-3719-574B-9A98-070FBBC9C369}"/>
              </a:ext>
            </a:extLst>
          </p:cNvPr>
          <p:cNvSpPr txBox="1"/>
          <p:nvPr/>
        </p:nvSpPr>
        <p:spPr>
          <a:xfrm>
            <a:off x="301294" y="2889479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09C7E1-6830-D74A-882A-5334DD9C6C36}"/>
              </a:ext>
            </a:extLst>
          </p:cNvPr>
          <p:cNvSpPr txBox="1"/>
          <p:nvPr/>
        </p:nvSpPr>
        <p:spPr>
          <a:xfrm>
            <a:off x="282092" y="3916986"/>
            <a:ext cx="77874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&lt;id,1&gt; &lt;assign,=&gt; &lt;id,2&gt;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,+&gt; &lt;id,3&gt;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,*&gt; &lt;num,60&gt; &lt;semi,;&gt;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02CFA646-39C3-324A-9717-543AC228E2F0}"/>
              </a:ext>
            </a:extLst>
          </p:cNvPr>
          <p:cNvGraphicFramePr>
            <a:graphicFrameLocks noGrp="1"/>
          </p:cNvGraphicFramePr>
          <p:nvPr/>
        </p:nvGraphicFramePr>
        <p:xfrm>
          <a:off x="301294" y="4587229"/>
          <a:ext cx="4802973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00991">
                  <a:extLst>
                    <a:ext uri="{9D8B030D-6E8A-4147-A177-3AD203B41FA5}">
                      <a16:colId xmlns:a16="http://schemas.microsoft.com/office/drawing/2014/main" val="602620954"/>
                    </a:ext>
                  </a:extLst>
                </a:gridCol>
                <a:gridCol w="1600991">
                  <a:extLst>
                    <a:ext uri="{9D8B030D-6E8A-4147-A177-3AD203B41FA5}">
                      <a16:colId xmlns:a16="http://schemas.microsoft.com/office/drawing/2014/main" val="1377145810"/>
                    </a:ext>
                  </a:extLst>
                </a:gridCol>
                <a:gridCol w="1600991">
                  <a:extLst>
                    <a:ext uri="{9D8B030D-6E8A-4147-A177-3AD203B41FA5}">
                      <a16:colId xmlns:a16="http://schemas.microsoft.com/office/drawing/2014/main" val="2942315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0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21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35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1392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A326B48-610E-184B-A0CD-30C0BF6B0AE7}"/>
              </a:ext>
            </a:extLst>
          </p:cNvPr>
          <p:cNvSpPr txBox="1"/>
          <p:nvPr/>
        </p:nvSpPr>
        <p:spPr>
          <a:xfrm>
            <a:off x="249977" y="6248389"/>
            <a:ext cx="140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21841-79C0-8947-92EF-856CC4A5279F}"/>
              </a:ext>
            </a:extLst>
          </p:cNvPr>
          <p:cNvSpPr txBox="1"/>
          <p:nvPr/>
        </p:nvSpPr>
        <p:spPr>
          <a:xfrm>
            <a:off x="231863" y="3494960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</p:spTree>
    <p:extLst>
      <p:ext uri="{BB962C8B-B14F-4D97-AF65-F5344CB8AC3E}">
        <p14:creationId xmlns:p14="http://schemas.microsoft.com/office/powerpoint/2010/main" val="960496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293241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syntax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99271-EDD5-F34B-A188-723D908AC655}"/>
              </a:ext>
            </a:extLst>
          </p:cNvPr>
          <p:cNvSpPr txBox="1"/>
          <p:nvPr/>
        </p:nvSpPr>
        <p:spPr>
          <a:xfrm>
            <a:off x="6025873" y="216936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09C7E1-6830-D74A-882A-5334DD9C6C36}"/>
              </a:ext>
            </a:extLst>
          </p:cNvPr>
          <p:cNvSpPr txBox="1"/>
          <p:nvPr/>
        </p:nvSpPr>
        <p:spPr>
          <a:xfrm>
            <a:off x="282092" y="3118091"/>
            <a:ext cx="77874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&lt;id,1&gt; &lt;assign,=&gt; &lt;id,2&gt;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,+&gt; &lt;id,3&gt;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,*&gt; &lt;num,60&gt; &lt;semi,;&gt;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21841-79C0-8947-92EF-856CC4A5279F}"/>
              </a:ext>
            </a:extLst>
          </p:cNvPr>
          <p:cNvSpPr txBox="1"/>
          <p:nvPr/>
        </p:nvSpPr>
        <p:spPr>
          <a:xfrm>
            <a:off x="231863" y="2696065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E3572-A9F2-CD40-BCBC-0F1BF82C20CE}"/>
              </a:ext>
            </a:extLst>
          </p:cNvPr>
          <p:cNvSpPr txBox="1"/>
          <p:nvPr/>
        </p:nvSpPr>
        <p:spPr>
          <a:xfrm>
            <a:off x="2156059" y="40811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937EFA-A985-5E4B-BF51-CA9839010ACF}"/>
              </a:ext>
            </a:extLst>
          </p:cNvPr>
          <p:cNvSpPr/>
          <p:nvPr/>
        </p:nvSpPr>
        <p:spPr>
          <a:xfrm>
            <a:off x="1006385" y="4736356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&lt;id,1&gt;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346EB-B364-CC44-9F04-B53558C39F1F}"/>
              </a:ext>
            </a:extLst>
          </p:cNvPr>
          <p:cNvSpPr/>
          <p:nvPr/>
        </p:nvSpPr>
        <p:spPr>
          <a:xfrm>
            <a:off x="2563487" y="515749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&lt;id,2&gt; 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907E75-D619-A24B-A223-B942CB7E7650}"/>
              </a:ext>
            </a:extLst>
          </p:cNvPr>
          <p:cNvSpPr/>
          <p:nvPr/>
        </p:nvSpPr>
        <p:spPr>
          <a:xfrm>
            <a:off x="3712972" y="5706749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&lt;id,3&gt; 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899534-4AF5-E34A-AEFC-802204FE58C4}"/>
              </a:ext>
            </a:extLst>
          </p:cNvPr>
          <p:cNvSpPr/>
          <p:nvPr/>
        </p:nvSpPr>
        <p:spPr>
          <a:xfrm>
            <a:off x="5494611" y="570227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60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B1A16F-C656-A54A-9D55-A5EBDD45F89E}"/>
              </a:ext>
            </a:extLst>
          </p:cNvPr>
          <p:cNvSpPr txBox="1"/>
          <p:nvPr/>
        </p:nvSpPr>
        <p:spPr>
          <a:xfrm>
            <a:off x="3731893" y="46082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D9A874-8086-DD47-BBCA-857779565924}"/>
              </a:ext>
            </a:extLst>
          </p:cNvPr>
          <p:cNvSpPr txBox="1"/>
          <p:nvPr/>
        </p:nvSpPr>
        <p:spPr>
          <a:xfrm>
            <a:off x="4993159" y="5157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BA2BA9-81B8-2A4D-8A97-083FA2498A20}"/>
              </a:ext>
            </a:extLst>
          </p:cNvPr>
          <p:cNvCxnSpPr>
            <a:endCxn id="15" idx="0"/>
          </p:cNvCxnSpPr>
          <p:nvPr/>
        </p:nvCxnSpPr>
        <p:spPr>
          <a:xfrm flipH="1">
            <a:off x="1581222" y="4450444"/>
            <a:ext cx="543031" cy="28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CF0163-62D9-FB4A-ADC9-36B945C1033C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530430" y="4433874"/>
            <a:ext cx="1201463" cy="359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6A2702-1B0D-754D-8F23-CB70C1E84C9A}"/>
              </a:ext>
            </a:extLst>
          </p:cNvPr>
          <p:cNvCxnSpPr>
            <a:cxnSpLocks/>
          </p:cNvCxnSpPr>
          <p:nvPr/>
        </p:nvCxnSpPr>
        <p:spPr>
          <a:xfrm flipH="1">
            <a:off x="3359276" y="4921022"/>
            <a:ext cx="372617" cy="236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637A72-913A-BC49-B96B-D5577AFD921A}"/>
              </a:ext>
            </a:extLst>
          </p:cNvPr>
          <p:cNvCxnSpPr>
            <a:cxnSpLocks/>
          </p:cNvCxnSpPr>
          <p:nvPr/>
        </p:nvCxnSpPr>
        <p:spPr>
          <a:xfrm>
            <a:off x="4031975" y="4921022"/>
            <a:ext cx="901381" cy="238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1B724E-D7BE-0C48-AEA0-C86B2121BC76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439353" y="5342160"/>
            <a:ext cx="553806" cy="364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1C5FA56-1BD7-6146-8DE1-60E574099ED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250165" y="5430020"/>
            <a:ext cx="474637" cy="272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CC61950-E22F-3B41-A672-E9BA7A152E4C}"/>
              </a:ext>
            </a:extLst>
          </p:cNvPr>
          <p:cNvSpPr txBox="1"/>
          <p:nvPr/>
        </p:nvSpPr>
        <p:spPr>
          <a:xfrm>
            <a:off x="253830" y="3765296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F3A5F1-ECA3-434D-ABDC-93ADF533DB18}"/>
              </a:ext>
            </a:extLst>
          </p:cNvPr>
          <p:cNvSpPr txBox="1"/>
          <p:nvPr/>
        </p:nvSpPr>
        <p:spPr>
          <a:xfrm>
            <a:off x="76964" y="218697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</p:spTree>
    <p:extLst>
      <p:ext uri="{BB962C8B-B14F-4D97-AF65-F5344CB8AC3E}">
        <p14:creationId xmlns:p14="http://schemas.microsoft.com/office/powerpoint/2010/main" val="3505517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293241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99271-EDD5-F34B-A188-723D908AC655}"/>
              </a:ext>
            </a:extLst>
          </p:cNvPr>
          <p:cNvSpPr txBox="1"/>
          <p:nvPr/>
        </p:nvSpPr>
        <p:spPr>
          <a:xfrm>
            <a:off x="6025873" y="216936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09C7E1-6830-D74A-882A-5334DD9C6C36}"/>
              </a:ext>
            </a:extLst>
          </p:cNvPr>
          <p:cNvSpPr txBox="1"/>
          <p:nvPr/>
        </p:nvSpPr>
        <p:spPr>
          <a:xfrm>
            <a:off x="282092" y="3118091"/>
            <a:ext cx="77874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&lt;id,1&gt; &lt;assign,=&gt; &lt;id,2&gt;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,+&gt; &lt;id,3&gt;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,*&gt; &lt;num,60&gt; &lt;semi,;&gt;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21841-79C0-8947-92EF-856CC4A5279F}"/>
              </a:ext>
            </a:extLst>
          </p:cNvPr>
          <p:cNvSpPr txBox="1"/>
          <p:nvPr/>
        </p:nvSpPr>
        <p:spPr>
          <a:xfrm>
            <a:off x="231863" y="2696065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E3572-A9F2-CD40-BCBC-0F1BF82C20CE}"/>
              </a:ext>
            </a:extLst>
          </p:cNvPr>
          <p:cNvSpPr txBox="1"/>
          <p:nvPr/>
        </p:nvSpPr>
        <p:spPr>
          <a:xfrm>
            <a:off x="2156059" y="40811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937EFA-A985-5E4B-BF51-CA9839010ACF}"/>
              </a:ext>
            </a:extLst>
          </p:cNvPr>
          <p:cNvSpPr/>
          <p:nvPr/>
        </p:nvSpPr>
        <p:spPr>
          <a:xfrm>
            <a:off x="1006385" y="4736356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&lt;id,1&gt;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346EB-B364-CC44-9F04-B53558C39F1F}"/>
              </a:ext>
            </a:extLst>
          </p:cNvPr>
          <p:cNvSpPr/>
          <p:nvPr/>
        </p:nvSpPr>
        <p:spPr>
          <a:xfrm>
            <a:off x="2563487" y="515749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&lt;id,2&gt; 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907E75-D619-A24B-A223-B942CB7E7650}"/>
              </a:ext>
            </a:extLst>
          </p:cNvPr>
          <p:cNvSpPr/>
          <p:nvPr/>
        </p:nvSpPr>
        <p:spPr>
          <a:xfrm>
            <a:off x="3712972" y="5706749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&lt;id,3&gt; 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899534-4AF5-E34A-AEFC-802204FE58C4}"/>
              </a:ext>
            </a:extLst>
          </p:cNvPr>
          <p:cNvSpPr/>
          <p:nvPr/>
        </p:nvSpPr>
        <p:spPr>
          <a:xfrm>
            <a:off x="5494611" y="570227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60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B1A16F-C656-A54A-9D55-A5EBDD45F89E}"/>
              </a:ext>
            </a:extLst>
          </p:cNvPr>
          <p:cNvSpPr txBox="1"/>
          <p:nvPr/>
        </p:nvSpPr>
        <p:spPr>
          <a:xfrm>
            <a:off x="3731893" y="46082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D9A874-8086-DD47-BBCA-857779565924}"/>
              </a:ext>
            </a:extLst>
          </p:cNvPr>
          <p:cNvSpPr txBox="1"/>
          <p:nvPr/>
        </p:nvSpPr>
        <p:spPr>
          <a:xfrm>
            <a:off x="4993159" y="5157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*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BA2BA9-81B8-2A4D-8A97-083FA2498A20}"/>
              </a:ext>
            </a:extLst>
          </p:cNvPr>
          <p:cNvCxnSpPr>
            <a:endCxn id="15" idx="0"/>
          </p:cNvCxnSpPr>
          <p:nvPr/>
        </p:nvCxnSpPr>
        <p:spPr>
          <a:xfrm flipH="1">
            <a:off x="1581222" y="4450444"/>
            <a:ext cx="543031" cy="28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CF0163-62D9-FB4A-ADC9-36B945C1033C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530430" y="4433874"/>
            <a:ext cx="1201463" cy="359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6A2702-1B0D-754D-8F23-CB70C1E84C9A}"/>
              </a:ext>
            </a:extLst>
          </p:cNvPr>
          <p:cNvCxnSpPr>
            <a:cxnSpLocks/>
          </p:cNvCxnSpPr>
          <p:nvPr/>
        </p:nvCxnSpPr>
        <p:spPr>
          <a:xfrm flipH="1">
            <a:off x="3359276" y="4921022"/>
            <a:ext cx="372617" cy="236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637A72-913A-BC49-B96B-D5577AFD921A}"/>
              </a:ext>
            </a:extLst>
          </p:cNvPr>
          <p:cNvCxnSpPr>
            <a:cxnSpLocks/>
          </p:cNvCxnSpPr>
          <p:nvPr/>
        </p:nvCxnSpPr>
        <p:spPr>
          <a:xfrm>
            <a:off x="4031975" y="4921022"/>
            <a:ext cx="901381" cy="238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1B724E-D7BE-0C48-AEA0-C86B2121BC76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439353" y="5342160"/>
            <a:ext cx="553806" cy="364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1C5FA56-1BD7-6146-8DE1-60E574099ED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250165" y="5430020"/>
            <a:ext cx="474637" cy="272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CC61950-E22F-3B41-A672-E9BA7A152E4C}"/>
              </a:ext>
            </a:extLst>
          </p:cNvPr>
          <p:cNvSpPr txBox="1"/>
          <p:nvPr/>
        </p:nvSpPr>
        <p:spPr>
          <a:xfrm>
            <a:off x="253830" y="3765296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F3A5F1-ECA3-434D-ABDC-93ADF533DB18}"/>
              </a:ext>
            </a:extLst>
          </p:cNvPr>
          <p:cNvSpPr txBox="1"/>
          <p:nvPr/>
        </p:nvSpPr>
        <p:spPr>
          <a:xfrm>
            <a:off x="76964" y="218697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0E894-4E94-B94D-AA56-B7EBCDD032CA}"/>
              </a:ext>
            </a:extLst>
          </p:cNvPr>
          <p:cNvSpPr txBox="1"/>
          <p:nvPr/>
        </p:nvSpPr>
        <p:spPr>
          <a:xfrm>
            <a:off x="5717406" y="4870383"/>
            <a:ext cx="2003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Can we multiply a </a:t>
            </a:r>
            <a:br>
              <a:rPr lang="en-US" i="1" dirty="0"/>
            </a:br>
            <a:r>
              <a:rPr lang="en-US" i="1" dirty="0"/>
              <a:t>float by an integer?</a:t>
            </a:r>
          </a:p>
        </p:txBody>
      </p:sp>
    </p:spTree>
    <p:extLst>
      <p:ext uri="{BB962C8B-B14F-4D97-AF65-F5344CB8AC3E}">
        <p14:creationId xmlns:p14="http://schemas.microsoft.com/office/powerpoint/2010/main" val="422234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293241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99271-EDD5-F34B-A188-723D908AC655}"/>
              </a:ext>
            </a:extLst>
          </p:cNvPr>
          <p:cNvSpPr txBox="1"/>
          <p:nvPr/>
        </p:nvSpPr>
        <p:spPr>
          <a:xfrm>
            <a:off x="6025873" y="216936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09C7E1-6830-D74A-882A-5334DD9C6C36}"/>
              </a:ext>
            </a:extLst>
          </p:cNvPr>
          <p:cNvSpPr txBox="1"/>
          <p:nvPr/>
        </p:nvSpPr>
        <p:spPr>
          <a:xfrm>
            <a:off x="282092" y="3118091"/>
            <a:ext cx="77874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&lt;id,1&gt; &lt;assign,=&gt; &lt;id,2&gt;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,+&gt; &lt;id,3&gt;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,*&gt; &lt;num,60&gt; &lt;semi,;&gt;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21841-79C0-8947-92EF-856CC4A5279F}"/>
              </a:ext>
            </a:extLst>
          </p:cNvPr>
          <p:cNvSpPr txBox="1"/>
          <p:nvPr/>
        </p:nvSpPr>
        <p:spPr>
          <a:xfrm>
            <a:off x="231863" y="2696065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E3572-A9F2-CD40-BCBC-0F1BF82C20CE}"/>
              </a:ext>
            </a:extLst>
          </p:cNvPr>
          <p:cNvSpPr txBox="1"/>
          <p:nvPr/>
        </p:nvSpPr>
        <p:spPr>
          <a:xfrm>
            <a:off x="2156059" y="40811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937EFA-A985-5E4B-BF51-CA9839010ACF}"/>
              </a:ext>
            </a:extLst>
          </p:cNvPr>
          <p:cNvSpPr/>
          <p:nvPr/>
        </p:nvSpPr>
        <p:spPr>
          <a:xfrm>
            <a:off x="1006385" y="4736356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&lt;id,1&gt;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346EB-B364-CC44-9F04-B53558C39F1F}"/>
              </a:ext>
            </a:extLst>
          </p:cNvPr>
          <p:cNvSpPr/>
          <p:nvPr/>
        </p:nvSpPr>
        <p:spPr>
          <a:xfrm>
            <a:off x="2563487" y="515749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&lt;id,2&gt; 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907E75-D619-A24B-A223-B942CB7E7650}"/>
              </a:ext>
            </a:extLst>
          </p:cNvPr>
          <p:cNvSpPr/>
          <p:nvPr/>
        </p:nvSpPr>
        <p:spPr>
          <a:xfrm>
            <a:off x="3712972" y="5706749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&lt;id,3&gt; 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899534-4AF5-E34A-AEFC-802204FE58C4}"/>
              </a:ext>
            </a:extLst>
          </p:cNvPr>
          <p:cNvSpPr/>
          <p:nvPr/>
        </p:nvSpPr>
        <p:spPr>
          <a:xfrm>
            <a:off x="5565491" y="623072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60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B1A16F-C656-A54A-9D55-A5EBDD45F89E}"/>
              </a:ext>
            </a:extLst>
          </p:cNvPr>
          <p:cNvSpPr txBox="1"/>
          <p:nvPr/>
        </p:nvSpPr>
        <p:spPr>
          <a:xfrm>
            <a:off x="3731893" y="46082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D9A874-8086-DD47-BBCA-857779565924}"/>
              </a:ext>
            </a:extLst>
          </p:cNvPr>
          <p:cNvSpPr txBox="1"/>
          <p:nvPr/>
        </p:nvSpPr>
        <p:spPr>
          <a:xfrm>
            <a:off x="4993159" y="5157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*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BA2BA9-81B8-2A4D-8A97-083FA2498A20}"/>
              </a:ext>
            </a:extLst>
          </p:cNvPr>
          <p:cNvCxnSpPr>
            <a:endCxn id="15" idx="0"/>
          </p:cNvCxnSpPr>
          <p:nvPr/>
        </p:nvCxnSpPr>
        <p:spPr>
          <a:xfrm flipH="1">
            <a:off x="1581222" y="4450444"/>
            <a:ext cx="543031" cy="28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CF0163-62D9-FB4A-ADC9-36B945C1033C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530430" y="4433874"/>
            <a:ext cx="1201463" cy="359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6A2702-1B0D-754D-8F23-CB70C1E84C9A}"/>
              </a:ext>
            </a:extLst>
          </p:cNvPr>
          <p:cNvCxnSpPr>
            <a:cxnSpLocks/>
          </p:cNvCxnSpPr>
          <p:nvPr/>
        </p:nvCxnSpPr>
        <p:spPr>
          <a:xfrm flipH="1">
            <a:off x="3359276" y="4921022"/>
            <a:ext cx="372617" cy="236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637A72-913A-BC49-B96B-D5577AFD921A}"/>
              </a:ext>
            </a:extLst>
          </p:cNvPr>
          <p:cNvCxnSpPr>
            <a:cxnSpLocks/>
          </p:cNvCxnSpPr>
          <p:nvPr/>
        </p:nvCxnSpPr>
        <p:spPr>
          <a:xfrm>
            <a:off x="4031975" y="4921022"/>
            <a:ext cx="901381" cy="238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1B724E-D7BE-0C48-AEA0-C86B2121BC76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439353" y="5342160"/>
            <a:ext cx="553806" cy="364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1C5FA56-1BD7-6146-8DE1-60E574099ED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795682" y="5842535"/>
            <a:ext cx="0" cy="388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CC61950-E22F-3B41-A672-E9BA7A152E4C}"/>
              </a:ext>
            </a:extLst>
          </p:cNvPr>
          <p:cNvSpPr txBox="1"/>
          <p:nvPr/>
        </p:nvSpPr>
        <p:spPr>
          <a:xfrm>
            <a:off x="253830" y="3765296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F3A5F1-ECA3-434D-ABDC-93ADF533DB18}"/>
              </a:ext>
            </a:extLst>
          </p:cNvPr>
          <p:cNvSpPr txBox="1"/>
          <p:nvPr/>
        </p:nvSpPr>
        <p:spPr>
          <a:xfrm>
            <a:off x="76964" y="218697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6099F-17CB-9141-BDCE-B78D069528A5}"/>
              </a:ext>
            </a:extLst>
          </p:cNvPr>
          <p:cNvSpPr txBox="1"/>
          <p:nvPr/>
        </p:nvSpPr>
        <p:spPr>
          <a:xfrm>
            <a:off x="5328952" y="5536825"/>
            <a:ext cx="129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int_to_float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40D7B8-AB44-A048-8143-BF4B6B735845}"/>
              </a:ext>
            </a:extLst>
          </p:cNvPr>
          <p:cNvCxnSpPr>
            <a:cxnSpLocks/>
          </p:cNvCxnSpPr>
          <p:nvPr/>
        </p:nvCxnSpPr>
        <p:spPr>
          <a:xfrm>
            <a:off x="5328952" y="5342160"/>
            <a:ext cx="552601" cy="251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299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293241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99271-EDD5-F34B-A188-723D908AC655}"/>
              </a:ext>
            </a:extLst>
          </p:cNvPr>
          <p:cNvSpPr txBox="1"/>
          <p:nvPr/>
        </p:nvSpPr>
        <p:spPr>
          <a:xfrm>
            <a:off x="6025873" y="216936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IR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E3572-A9F2-CD40-BCBC-0F1BF82C20CE}"/>
              </a:ext>
            </a:extLst>
          </p:cNvPr>
          <p:cNvSpPr txBox="1"/>
          <p:nvPr/>
        </p:nvSpPr>
        <p:spPr>
          <a:xfrm>
            <a:off x="2156059" y="2704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937EFA-A985-5E4B-BF51-CA9839010ACF}"/>
              </a:ext>
            </a:extLst>
          </p:cNvPr>
          <p:cNvSpPr/>
          <p:nvPr/>
        </p:nvSpPr>
        <p:spPr>
          <a:xfrm>
            <a:off x="1006385" y="3359947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&lt;id,1&gt;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346EB-B364-CC44-9F04-B53558C39F1F}"/>
              </a:ext>
            </a:extLst>
          </p:cNvPr>
          <p:cNvSpPr/>
          <p:nvPr/>
        </p:nvSpPr>
        <p:spPr>
          <a:xfrm>
            <a:off x="2563487" y="3781085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&lt;id,2&gt; 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907E75-D619-A24B-A223-B942CB7E7650}"/>
              </a:ext>
            </a:extLst>
          </p:cNvPr>
          <p:cNvSpPr/>
          <p:nvPr/>
        </p:nvSpPr>
        <p:spPr>
          <a:xfrm>
            <a:off x="3712972" y="4330340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&lt;id,3&gt; 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899534-4AF5-E34A-AEFC-802204FE58C4}"/>
              </a:ext>
            </a:extLst>
          </p:cNvPr>
          <p:cNvSpPr/>
          <p:nvPr/>
        </p:nvSpPr>
        <p:spPr>
          <a:xfrm>
            <a:off x="5565491" y="485431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60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B1A16F-C656-A54A-9D55-A5EBDD45F89E}"/>
              </a:ext>
            </a:extLst>
          </p:cNvPr>
          <p:cNvSpPr txBox="1"/>
          <p:nvPr/>
        </p:nvSpPr>
        <p:spPr>
          <a:xfrm>
            <a:off x="3731893" y="3231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D9A874-8086-DD47-BBCA-857779565924}"/>
              </a:ext>
            </a:extLst>
          </p:cNvPr>
          <p:cNvSpPr txBox="1"/>
          <p:nvPr/>
        </p:nvSpPr>
        <p:spPr>
          <a:xfrm>
            <a:off x="4993159" y="37810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BA2BA9-81B8-2A4D-8A97-083FA2498A20}"/>
              </a:ext>
            </a:extLst>
          </p:cNvPr>
          <p:cNvCxnSpPr>
            <a:endCxn id="15" idx="0"/>
          </p:cNvCxnSpPr>
          <p:nvPr/>
        </p:nvCxnSpPr>
        <p:spPr>
          <a:xfrm flipH="1">
            <a:off x="1581222" y="3074035"/>
            <a:ext cx="543031" cy="28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CF0163-62D9-FB4A-ADC9-36B945C1033C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530430" y="3057465"/>
            <a:ext cx="1201463" cy="359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6A2702-1B0D-754D-8F23-CB70C1E84C9A}"/>
              </a:ext>
            </a:extLst>
          </p:cNvPr>
          <p:cNvCxnSpPr>
            <a:cxnSpLocks/>
          </p:cNvCxnSpPr>
          <p:nvPr/>
        </p:nvCxnSpPr>
        <p:spPr>
          <a:xfrm flipH="1">
            <a:off x="3359276" y="3544613"/>
            <a:ext cx="372617" cy="236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637A72-913A-BC49-B96B-D5577AFD921A}"/>
              </a:ext>
            </a:extLst>
          </p:cNvPr>
          <p:cNvCxnSpPr>
            <a:cxnSpLocks/>
          </p:cNvCxnSpPr>
          <p:nvPr/>
        </p:nvCxnSpPr>
        <p:spPr>
          <a:xfrm>
            <a:off x="4031975" y="3544613"/>
            <a:ext cx="901381" cy="238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1B724E-D7BE-0C48-AEA0-C86B2121BC76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439353" y="3965751"/>
            <a:ext cx="553806" cy="364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1C5FA56-1BD7-6146-8DE1-60E574099ED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795682" y="4466126"/>
            <a:ext cx="0" cy="388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CC61950-E22F-3B41-A672-E9BA7A152E4C}"/>
              </a:ext>
            </a:extLst>
          </p:cNvPr>
          <p:cNvSpPr txBox="1"/>
          <p:nvPr/>
        </p:nvSpPr>
        <p:spPr>
          <a:xfrm>
            <a:off x="253830" y="2388887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F3A5F1-ECA3-434D-ABDC-93ADF533DB18}"/>
              </a:ext>
            </a:extLst>
          </p:cNvPr>
          <p:cNvSpPr txBox="1"/>
          <p:nvPr/>
        </p:nvSpPr>
        <p:spPr>
          <a:xfrm>
            <a:off x="76964" y="218697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6099F-17CB-9141-BDCE-B78D069528A5}"/>
              </a:ext>
            </a:extLst>
          </p:cNvPr>
          <p:cNvSpPr txBox="1"/>
          <p:nvPr/>
        </p:nvSpPr>
        <p:spPr>
          <a:xfrm>
            <a:off x="5328952" y="4160416"/>
            <a:ext cx="129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int_to_float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40D7B8-AB44-A048-8143-BF4B6B735845}"/>
              </a:ext>
            </a:extLst>
          </p:cNvPr>
          <p:cNvCxnSpPr>
            <a:cxnSpLocks/>
          </p:cNvCxnSpPr>
          <p:nvPr/>
        </p:nvCxnSpPr>
        <p:spPr>
          <a:xfrm>
            <a:off x="5328952" y="3965751"/>
            <a:ext cx="552601" cy="251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003409-A4AB-764C-9CDA-FBDC98CE0855}"/>
              </a:ext>
            </a:extLst>
          </p:cNvPr>
          <p:cNvSpPr txBox="1"/>
          <p:nvPr/>
        </p:nvSpPr>
        <p:spPr>
          <a:xfrm>
            <a:off x="376487" y="5487649"/>
            <a:ext cx="3355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%r0 = </a:t>
            </a:r>
            <a:r>
              <a:rPr lang="en-US" dirty="0" err="1">
                <a:latin typeface="Courier" pitchFamily="2" charset="0"/>
              </a:rPr>
              <a:t>int_to_float</a:t>
            </a:r>
            <a:r>
              <a:rPr lang="en-US" dirty="0">
                <a:latin typeface="Courier" pitchFamily="2" charset="0"/>
              </a:rPr>
              <a:t>(60);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%r1 = %r0 * id3;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%r2 = %r1 + id2;</a:t>
            </a:r>
          </a:p>
          <a:p>
            <a:r>
              <a:rPr lang="en-US" dirty="0">
                <a:latin typeface="Courier" pitchFamily="2" charset="0"/>
              </a:rPr>
              <a:t>%id1 = %r2;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84BD3-44AF-514F-9253-57495816FC37}"/>
              </a:ext>
            </a:extLst>
          </p:cNvPr>
          <p:cNvSpPr txBox="1"/>
          <p:nvPr/>
        </p:nvSpPr>
        <p:spPr>
          <a:xfrm>
            <a:off x="396506" y="4999850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</a:t>
            </a:r>
          </a:p>
        </p:txBody>
      </p:sp>
    </p:spTree>
    <p:extLst>
      <p:ext uri="{BB962C8B-B14F-4D97-AF65-F5344CB8AC3E}">
        <p14:creationId xmlns:p14="http://schemas.microsoft.com/office/powerpoint/2010/main" val="838977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293241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99271-EDD5-F34B-A188-723D908AC655}"/>
              </a:ext>
            </a:extLst>
          </p:cNvPr>
          <p:cNvSpPr txBox="1"/>
          <p:nvPr/>
        </p:nvSpPr>
        <p:spPr>
          <a:xfrm>
            <a:off x="6025873" y="216936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751F0-E19A-D84D-9951-45201A881424}"/>
              </a:ext>
            </a:extLst>
          </p:cNvPr>
          <p:cNvSpPr txBox="1"/>
          <p:nvPr/>
        </p:nvSpPr>
        <p:spPr>
          <a:xfrm>
            <a:off x="6738970" y="5643770"/>
            <a:ext cx="231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ISA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B4C4B-3719-574B-9A98-070FBBC9C369}"/>
              </a:ext>
            </a:extLst>
          </p:cNvPr>
          <p:cNvSpPr txBox="1"/>
          <p:nvPr/>
        </p:nvSpPr>
        <p:spPr>
          <a:xfrm>
            <a:off x="301294" y="2889479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09C7E1-6830-D74A-882A-5334DD9C6C36}"/>
              </a:ext>
            </a:extLst>
          </p:cNvPr>
          <p:cNvSpPr txBox="1"/>
          <p:nvPr/>
        </p:nvSpPr>
        <p:spPr>
          <a:xfrm>
            <a:off x="282092" y="3916986"/>
            <a:ext cx="77874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&lt;id,1&gt; &lt;assign,=&gt; &lt;id,2&gt;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,+&gt; &lt;id,3&gt;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,*&gt; &lt;num,60&gt; &lt;semi,;&gt;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02CFA646-39C3-324A-9717-543AC228E2F0}"/>
              </a:ext>
            </a:extLst>
          </p:cNvPr>
          <p:cNvGraphicFramePr>
            <a:graphicFrameLocks noGrp="1"/>
          </p:cNvGraphicFramePr>
          <p:nvPr/>
        </p:nvGraphicFramePr>
        <p:xfrm>
          <a:off x="301294" y="4587229"/>
          <a:ext cx="4802973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00991">
                  <a:extLst>
                    <a:ext uri="{9D8B030D-6E8A-4147-A177-3AD203B41FA5}">
                      <a16:colId xmlns:a16="http://schemas.microsoft.com/office/drawing/2014/main" val="602620954"/>
                    </a:ext>
                  </a:extLst>
                </a:gridCol>
                <a:gridCol w="1600991">
                  <a:extLst>
                    <a:ext uri="{9D8B030D-6E8A-4147-A177-3AD203B41FA5}">
                      <a16:colId xmlns:a16="http://schemas.microsoft.com/office/drawing/2014/main" val="1377145810"/>
                    </a:ext>
                  </a:extLst>
                </a:gridCol>
                <a:gridCol w="1600991">
                  <a:extLst>
                    <a:ext uri="{9D8B030D-6E8A-4147-A177-3AD203B41FA5}">
                      <a16:colId xmlns:a16="http://schemas.microsoft.com/office/drawing/2014/main" val="2942315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0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21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35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1392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A326B48-610E-184B-A0CD-30C0BF6B0AE7}"/>
              </a:ext>
            </a:extLst>
          </p:cNvPr>
          <p:cNvSpPr txBox="1"/>
          <p:nvPr/>
        </p:nvSpPr>
        <p:spPr>
          <a:xfrm>
            <a:off x="249977" y="6248389"/>
            <a:ext cx="140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21841-79C0-8947-92EF-856CC4A5279F}"/>
              </a:ext>
            </a:extLst>
          </p:cNvPr>
          <p:cNvSpPr txBox="1"/>
          <p:nvPr/>
        </p:nvSpPr>
        <p:spPr>
          <a:xfrm>
            <a:off x="231863" y="3494960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7DE32-472F-3548-B54F-AFA842639BE9}"/>
              </a:ext>
            </a:extLst>
          </p:cNvPr>
          <p:cNvSpPr txBox="1"/>
          <p:nvPr/>
        </p:nvSpPr>
        <p:spPr>
          <a:xfrm>
            <a:off x="1425083" y="105149"/>
            <a:ext cx="2311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highlight>
                  <a:srgbClr val="FFFF00"/>
                </a:highlight>
              </a:rPr>
              <a:t>First module</a:t>
            </a:r>
          </a:p>
        </p:txBody>
      </p:sp>
    </p:spTree>
    <p:extLst>
      <p:ext uri="{BB962C8B-B14F-4D97-AF65-F5344CB8AC3E}">
        <p14:creationId xmlns:p14="http://schemas.microsoft.com/office/powerpoint/2010/main" val="4196910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289C-032F-074C-B03E-591F7FD7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6B6F-D0EB-1745-9891-35110C37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Lexical Analysis</a:t>
            </a:r>
          </a:p>
          <a:p>
            <a:endParaRPr lang="en-US" dirty="0"/>
          </a:p>
          <a:p>
            <a:r>
              <a:rPr lang="en-US" dirty="0"/>
              <a:t>Programs for Lexical Analysis</a:t>
            </a:r>
          </a:p>
          <a:p>
            <a:endParaRPr lang="en-US" dirty="0"/>
          </a:p>
          <a:p>
            <a:r>
              <a:rPr lang="en-US" dirty="0"/>
              <a:t>Lexical analysis of a simple programming language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naïve implementation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1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9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Docker setup instructions are available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https://sorensenucsc.github.io/CSE110A-sp2022/homework-setup.html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will add the required software needed for the HWs to the docker image.</a:t>
            </a:r>
          </a:p>
          <a:p>
            <a:endParaRPr lang="en-US" dirty="0"/>
          </a:p>
          <a:p>
            <a:r>
              <a:rPr lang="en-US" dirty="0"/>
              <a:t>Please try this out over the next few days and let us know if you have issues</a:t>
            </a:r>
          </a:p>
          <a:p>
            <a:endParaRPr lang="en-US" dirty="0"/>
          </a:p>
          <a:p>
            <a:r>
              <a:rPr lang="en-US" dirty="0"/>
              <a:t>Your code must run in the docker to be graded!</a:t>
            </a:r>
          </a:p>
          <a:p>
            <a:pPr lvl="1"/>
            <a:r>
              <a:rPr lang="en-US" dirty="0"/>
              <a:t>There can be tons of tiny differences when developing Python natively</a:t>
            </a:r>
          </a:p>
        </p:txBody>
      </p:sp>
    </p:spTree>
    <p:extLst>
      <p:ext uri="{BB962C8B-B14F-4D97-AF65-F5344CB8AC3E}">
        <p14:creationId xmlns:p14="http://schemas.microsoft.com/office/powerpoint/2010/main" val="4017012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289C-032F-074C-B03E-591F7FD7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6B6F-D0EB-1745-9891-35110C37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 Lexical Analysis</a:t>
            </a:r>
          </a:p>
          <a:p>
            <a:endParaRPr lang="en-US" dirty="0"/>
          </a:p>
          <a:p>
            <a:r>
              <a:rPr lang="en-US" dirty="0"/>
              <a:t>Programs for Lexical Analysis</a:t>
            </a:r>
          </a:p>
          <a:p>
            <a:endParaRPr lang="en-US" dirty="0"/>
          </a:p>
          <a:p>
            <a:r>
              <a:rPr lang="en-US" dirty="0"/>
              <a:t>Lexical analysis of a simple programming language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naïve implementation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24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F187-1B91-4045-838F-D1D38495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is the first step in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EA0C-D773-EE46-AFD3-EF1082A19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parse a sentence in English?</a:t>
            </a:r>
          </a:p>
        </p:txBody>
      </p:sp>
    </p:spTree>
    <p:extLst>
      <p:ext uri="{BB962C8B-B14F-4D97-AF65-F5344CB8AC3E}">
        <p14:creationId xmlns:p14="http://schemas.microsoft.com/office/powerpoint/2010/main" val="2249257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F187-1B91-4045-838F-D1D38495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is the first step in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EA0C-D773-EE46-AFD3-EF1082A19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en-US" dirty="0"/>
              <a:t>How do we parse a sentence in English?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E5D5BA-AA03-2B48-811E-C3F272492657}"/>
              </a:ext>
            </a:extLst>
          </p:cNvPr>
          <p:cNvSpPr/>
          <p:nvPr/>
        </p:nvSpPr>
        <p:spPr>
          <a:xfrm>
            <a:off x="3417070" y="2957175"/>
            <a:ext cx="47879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The dog ran across the park</a:t>
            </a:r>
          </a:p>
        </p:txBody>
      </p:sp>
    </p:spTree>
    <p:extLst>
      <p:ext uri="{BB962C8B-B14F-4D97-AF65-F5344CB8AC3E}">
        <p14:creationId xmlns:p14="http://schemas.microsoft.com/office/powerpoint/2010/main" val="2037549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F187-1B91-4045-838F-D1D38495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is the first step in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EA0C-D773-EE46-AFD3-EF1082A19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en-US" dirty="0"/>
              <a:t>How do we parse a sentence in English?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E5D5BA-AA03-2B48-811E-C3F272492657}"/>
              </a:ext>
            </a:extLst>
          </p:cNvPr>
          <p:cNvSpPr/>
          <p:nvPr/>
        </p:nvSpPr>
        <p:spPr>
          <a:xfrm>
            <a:off x="3417070" y="2957175"/>
            <a:ext cx="48690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The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5"/>
                </a:solidFill>
              </a:rPr>
              <a:t>dog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2"/>
                </a:solidFill>
              </a:rPr>
              <a:t>ran</a:t>
            </a:r>
            <a:r>
              <a:rPr lang="en-US" sz="3200" b="1" dirty="0"/>
              <a:t> across </a:t>
            </a:r>
            <a:r>
              <a:rPr lang="en-US" sz="3200" b="1" dirty="0">
                <a:solidFill>
                  <a:schemeClr val="accent6"/>
                </a:solidFill>
              </a:rPr>
              <a:t>the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5"/>
                </a:solidFill>
              </a:rPr>
              <a:t>park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5E7E97-6D81-0D46-8F77-EDA091F15600}"/>
              </a:ext>
            </a:extLst>
          </p:cNvPr>
          <p:cNvCxnSpPr>
            <a:cxnSpLocks/>
          </p:cNvCxnSpPr>
          <p:nvPr/>
        </p:nvCxnSpPr>
        <p:spPr>
          <a:xfrm flipH="1">
            <a:off x="2936240" y="3429000"/>
            <a:ext cx="883920" cy="594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4D785B-5541-304F-99F7-AE526657840D}"/>
              </a:ext>
            </a:extLst>
          </p:cNvPr>
          <p:cNvCxnSpPr>
            <a:cxnSpLocks/>
          </p:cNvCxnSpPr>
          <p:nvPr/>
        </p:nvCxnSpPr>
        <p:spPr>
          <a:xfrm flipH="1">
            <a:off x="4013200" y="3429000"/>
            <a:ext cx="47752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4A045-D1DD-4540-9284-083B5686E418}"/>
              </a:ext>
            </a:extLst>
          </p:cNvPr>
          <p:cNvCxnSpPr>
            <a:cxnSpLocks/>
          </p:cNvCxnSpPr>
          <p:nvPr/>
        </p:nvCxnSpPr>
        <p:spPr>
          <a:xfrm>
            <a:off x="5130800" y="3541950"/>
            <a:ext cx="0" cy="583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380D98-647E-5947-B5F5-9DC930933612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52832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3F277A-8E32-714A-8604-910CE4C0F69A}"/>
              </a:ext>
            </a:extLst>
          </p:cNvPr>
          <p:cNvCxnSpPr>
            <a:cxnSpLocks/>
          </p:cNvCxnSpPr>
          <p:nvPr/>
        </p:nvCxnSpPr>
        <p:spPr>
          <a:xfrm>
            <a:off x="6959600" y="3429000"/>
            <a:ext cx="1534160" cy="601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C7AD6F-6E55-8548-99CD-E2F32D4FFAC0}"/>
              </a:ext>
            </a:extLst>
          </p:cNvPr>
          <p:cNvCxnSpPr>
            <a:cxnSpLocks/>
          </p:cNvCxnSpPr>
          <p:nvPr/>
        </p:nvCxnSpPr>
        <p:spPr>
          <a:xfrm>
            <a:off x="8056880" y="3429000"/>
            <a:ext cx="1880383" cy="648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DE400BF-1DFD-234D-84AF-1273548CD5C7}"/>
              </a:ext>
            </a:extLst>
          </p:cNvPr>
          <p:cNvSpPr/>
          <p:nvPr/>
        </p:nvSpPr>
        <p:spPr>
          <a:xfrm>
            <a:off x="2137323" y="4044752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B0DF22-06D4-7F4C-B61C-6575D4C1C681}"/>
              </a:ext>
            </a:extLst>
          </p:cNvPr>
          <p:cNvSpPr/>
          <p:nvPr/>
        </p:nvSpPr>
        <p:spPr>
          <a:xfrm>
            <a:off x="7894781" y="4048194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3D4EC2-4EF2-5744-BFF5-71E805173A06}"/>
              </a:ext>
            </a:extLst>
          </p:cNvPr>
          <p:cNvSpPr/>
          <p:nvPr/>
        </p:nvSpPr>
        <p:spPr>
          <a:xfrm>
            <a:off x="3507759" y="4124960"/>
            <a:ext cx="9973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NOUN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F25BA9-89AC-8D47-9692-A430E15C0FE7}"/>
              </a:ext>
            </a:extLst>
          </p:cNvPr>
          <p:cNvSpPr/>
          <p:nvPr/>
        </p:nvSpPr>
        <p:spPr>
          <a:xfrm>
            <a:off x="4663199" y="4108832"/>
            <a:ext cx="8643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VERB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880FD-A72D-8B47-83CC-022FC99FC38F}"/>
              </a:ext>
            </a:extLst>
          </p:cNvPr>
          <p:cNvSpPr/>
          <p:nvPr/>
        </p:nvSpPr>
        <p:spPr>
          <a:xfrm>
            <a:off x="5788678" y="4124959"/>
            <a:ext cx="191590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/>
              <a:t>PREPOSITION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F2BFDC-6157-A64C-8E1F-0DB61947EE0F}"/>
              </a:ext>
            </a:extLst>
          </p:cNvPr>
          <p:cNvSpPr/>
          <p:nvPr/>
        </p:nvSpPr>
        <p:spPr>
          <a:xfrm>
            <a:off x="9498798" y="4080007"/>
            <a:ext cx="9973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NOUN</a:t>
            </a:r>
          </a:p>
        </p:txBody>
      </p:sp>
    </p:spTree>
    <p:extLst>
      <p:ext uri="{BB962C8B-B14F-4D97-AF65-F5344CB8AC3E}">
        <p14:creationId xmlns:p14="http://schemas.microsoft.com/office/powerpoint/2010/main" val="320292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F187-1B91-4045-838F-D1D38495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is the first step in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EA0C-D773-EE46-AFD3-EF1082A19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en-US" dirty="0"/>
              <a:t>How do we parse a sentence in English?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09ECE-3A9F-B341-8955-02B00C868E19}"/>
              </a:ext>
            </a:extLst>
          </p:cNvPr>
          <p:cNvSpPr txBox="1"/>
          <p:nvPr/>
        </p:nvSpPr>
        <p:spPr>
          <a:xfrm>
            <a:off x="791294" y="5229900"/>
            <a:ext cx="21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Grammar and Syntax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36F34F-F6DB-FF43-B2B7-F27E2F5CCFEC}"/>
              </a:ext>
            </a:extLst>
          </p:cNvPr>
          <p:cNvSpPr txBox="1"/>
          <p:nvPr/>
        </p:nvSpPr>
        <p:spPr>
          <a:xfrm>
            <a:off x="791294" y="6008092"/>
            <a:ext cx="2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semantics?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608A0A-1808-7F40-AB74-E8B2797D043D}"/>
              </a:ext>
            </a:extLst>
          </p:cNvPr>
          <p:cNvSpPr/>
          <p:nvPr/>
        </p:nvSpPr>
        <p:spPr>
          <a:xfrm>
            <a:off x="3417070" y="2957175"/>
            <a:ext cx="48690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The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5"/>
                </a:solidFill>
              </a:rPr>
              <a:t>dog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2"/>
                </a:solidFill>
              </a:rPr>
              <a:t>ran</a:t>
            </a:r>
            <a:r>
              <a:rPr lang="en-US" sz="3200" b="1" dirty="0"/>
              <a:t> across </a:t>
            </a:r>
            <a:r>
              <a:rPr lang="en-US" sz="3200" b="1" dirty="0">
                <a:solidFill>
                  <a:schemeClr val="accent6"/>
                </a:solidFill>
              </a:rPr>
              <a:t>the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5"/>
                </a:solidFill>
              </a:rPr>
              <a:t>park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783FAE-7076-C148-B941-7579DDD7147B}"/>
              </a:ext>
            </a:extLst>
          </p:cNvPr>
          <p:cNvCxnSpPr>
            <a:cxnSpLocks/>
          </p:cNvCxnSpPr>
          <p:nvPr/>
        </p:nvCxnSpPr>
        <p:spPr>
          <a:xfrm flipH="1">
            <a:off x="2936240" y="3429000"/>
            <a:ext cx="883920" cy="594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BCC3C7-110E-B640-8642-6C3C5291625C}"/>
              </a:ext>
            </a:extLst>
          </p:cNvPr>
          <p:cNvCxnSpPr>
            <a:cxnSpLocks/>
          </p:cNvCxnSpPr>
          <p:nvPr/>
        </p:nvCxnSpPr>
        <p:spPr>
          <a:xfrm flipH="1">
            <a:off x="4013200" y="3429000"/>
            <a:ext cx="47752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8BE3D9-EA9F-F14F-84DA-161BF0DF1B65}"/>
              </a:ext>
            </a:extLst>
          </p:cNvPr>
          <p:cNvCxnSpPr>
            <a:cxnSpLocks/>
          </p:cNvCxnSpPr>
          <p:nvPr/>
        </p:nvCxnSpPr>
        <p:spPr>
          <a:xfrm>
            <a:off x="5130800" y="3541950"/>
            <a:ext cx="0" cy="583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3E1D1E-09A3-4B4A-8070-75AC751C0C9D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52832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6EE0F2-1012-4249-AB8F-687417385C9B}"/>
              </a:ext>
            </a:extLst>
          </p:cNvPr>
          <p:cNvCxnSpPr>
            <a:cxnSpLocks/>
          </p:cNvCxnSpPr>
          <p:nvPr/>
        </p:nvCxnSpPr>
        <p:spPr>
          <a:xfrm>
            <a:off x="6959600" y="3429000"/>
            <a:ext cx="1534160" cy="601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972BF4-3485-1144-A03F-E6214D6B1FE5}"/>
              </a:ext>
            </a:extLst>
          </p:cNvPr>
          <p:cNvCxnSpPr>
            <a:cxnSpLocks/>
          </p:cNvCxnSpPr>
          <p:nvPr/>
        </p:nvCxnSpPr>
        <p:spPr>
          <a:xfrm>
            <a:off x="8056880" y="3429000"/>
            <a:ext cx="1880383" cy="648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4517460-0DF3-AD42-A202-E28AD2A07B4F}"/>
              </a:ext>
            </a:extLst>
          </p:cNvPr>
          <p:cNvSpPr/>
          <p:nvPr/>
        </p:nvSpPr>
        <p:spPr>
          <a:xfrm>
            <a:off x="2137323" y="4044752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13883A-6091-BC45-AC40-47D3FFBA57E4}"/>
              </a:ext>
            </a:extLst>
          </p:cNvPr>
          <p:cNvSpPr/>
          <p:nvPr/>
        </p:nvSpPr>
        <p:spPr>
          <a:xfrm>
            <a:off x="7894781" y="4048194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E5B8DA-8BCC-D142-AC4E-A20C61D55212}"/>
              </a:ext>
            </a:extLst>
          </p:cNvPr>
          <p:cNvSpPr/>
          <p:nvPr/>
        </p:nvSpPr>
        <p:spPr>
          <a:xfrm>
            <a:off x="3507759" y="4124960"/>
            <a:ext cx="9973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NOUN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2344A0-73B1-FF45-BB79-E75AA1D71ECA}"/>
              </a:ext>
            </a:extLst>
          </p:cNvPr>
          <p:cNvSpPr/>
          <p:nvPr/>
        </p:nvSpPr>
        <p:spPr>
          <a:xfrm>
            <a:off x="4663199" y="4108832"/>
            <a:ext cx="8643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VERB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E6A572-072D-B742-AE96-5F8174241006}"/>
              </a:ext>
            </a:extLst>
          </p:cNvPr>
          <p:cNvSpPr/>
          <p:nvPr/>
        </p:nvSpPr>
        <p:spPr>
          <a:xfrm>
            <a:off x="5788678" y="4124959"/>
            <a:ext cx="191590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/>
              <a:t>PREPOSITION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D1FAE6-A289-9746-AB0E-89A392562DE6}"/>
              </a:ext>
            </a:extLst>
          </p:cNvPr>
          <p:cNvSpPr/>
          <p:nvPr/>
        </p:nvSpPr>
        <p:spPr>
          <a:xfrm>
            <a:off x="9498798" y="4080007"/>
            <a:ext cx="9973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NOUN</a:t>
            </a:r>
          </a:p>
        </p:txBody>
      </p:sp>
    </p:spTree>
    <p:extLst>
      <p:ext uri="{BB962C8B-B14F-4D97-AF65-F5344CB8AC3E}">
        <p14:creationId xmlns:p14="http://schemas.microsoft.com/office/powerpoint/2010/main" val="24693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F187-1B91-4045-838F-D1D38495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is the first step in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EA0C-D773-EE46-AFD3-EF1082A19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en-US" dirty="0"/>
              <a:t>How do we parse a sentence in English?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09ECE-3A9F-B341-8955-02B00C868E19}"/>
              </a:ext>
            </a:extLst>
          </p:cNvPr>
          <p:cNvSpPr txBox="1"/>
          <p:nvPr/>
        </p:nvSpPr>
        <p:spPr>
          <a:xfrm>
            <a:off x="791294" y="5229900"/>
            <a:ext cx="21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Grammar and Syntax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36F34F-F6DB-FF43-B2B7-F27E2F5CCFEC}"/>
              </a:ext>
            </a:extLst>
          </p:cNvPr>
          <p:cNvSpPr txBox="1"/>
          <p:nvPr/>
        </p:nvSpPr>
        <p:spPr>
          <a:xfrm>
            <a:off x="791294" y="6008092"/>
            <a:ext cx="2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semantics?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B034BD-689E-4242-A823-374EE1655EA0}"/>
              </a:ext>
            </a:extLst>
          </p:cNvPr>
          <p:cNvSpPr/>
          <p:nvPr/>
        </p:nvSpPr>
        <p:spPr>
          <a:xfrm>
            <a:off x="2003466" y="3873358"/>
            <a:ext cx="2578808" cy="87348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DD573A-8B49-AC43-8B93-004348C69F80}"/>
              </a:ext>
            </a:extLst>
          </p:cNvPr>
          <p:cNvSpPr/>
          <p:nvPr/>
        </p:nvSpPr>
        <p:spPr>
          <a:xfrm>
            <a:off x="3417070" y="2957175"/>
            <a:ext cx="48690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The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5"/>
                </a:solidFill>
              </a:rPr>
              <a:t>dog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2"/>
                </a:solidFill>
              </a:rPr>
              <a:t>ran</a:t>
            </a:r>
            <a:r>
              <a:rPr lang="en-US" sz="3200" b="1" dirty="0"/>
              <a:t> across </a:t>
            </a:r>
            <a:r>
              <a:rPr lang="en-US" sz="3200" b="1" dirty="0">
                <a:solidFill>
                  <a:schemeClr val="accent6"/>
                </a:solidFill>
              </a:rPr>
              <a:t>the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5"/>
                </a:solidFill>
              </a:rPr>
              <a:t>park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A67F92-0575-984A-84FE-44EDBB59B786}"/>
              </a:ext>
            </a:extLst>
          </p:cNvPr>
          <p:cNvCxnSpPr>
            <a:cxnSpLocks/>
          </p:cNvCxnSpPr>
          <p:nvPr/>
        </p:nvCxnSpPr>
        <p:spPr>
          <a:xfrm flipH="1">
            <a:off x="2936240" y="3429000"/>
            <a:ext cx="883920" cy="594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B1A8CCC-F8C5-AF45-983E-B111BA218661}"/>
              </a:ext>
            </a:extLst>
          </p:cNvPr>
          <p:cNvCxnSpPr>
            <a:cxnSpLocks/>
          </p:cNvCxnSpPr>
          <p:nvPr/>
        </p:nvCxnSpPr>
        <p:spPr>
          <a:xfrm flipH="1">
            <a:off x="4013200" y="3429000"/>
            <a:ext cx="47752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A55E28-0A0C-4841-B3DF-F32B7DCB3076}"/>
              </a:ext>
            </a:extLst>
          </p:cNvPr>
          <p:cNvCxnSpPr>
            <a:cxnSpLocks/>
          </p:cNvCxnSpPr>
          <p:nvPr/>
        </p:nvCxnSpPr>
        <p:spPr>
          <a:xfrm>
            <a:off x="5130800" y="3541950"/>
            <a:ext cx="0" cy="583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29CB65-700F-DA49-87B9-EAADF8BD05A2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52832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562D8F-AA38-9447-AE3D-F4E93390C632}"/>
              </a:ext>
            </a:extLst>
          </p:cNvPr>
          <p:cNvCxnSpPr>
            <a:cxnSpLocks/>
          </p:cNvCxnSpPr>
          <p:nvPr/>
        </p:nvCxnSpPr>
        <p:spPr>
          <a:xfrm>
            <a:off x="6959600" y="3429000"/>
            <a:ext cx="1534160" cy="601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61D554-4CB0-274B-8AAD-AA5A7087BEEA}"/>
              </a:ext>
            </a:extLst>
          </p:cNvPr>
          <p:cNvCxnSpPr>
            <a:cxnSpLocks/>
          </p:cNvCxnSpPr>
          <p:nvPr/>
        </p:nvCxnSpPr>
        <p:spPr>
          <a:xfrm>
            <a:off x="8056880" y="3429000"/>
            <a:ext cx="1880383" cy="648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53F9271-ED2C-E242-BF85-7EFDBDC0CCE9}"/>
              </a:ext>
            </a:extLst>
          </p:cNvPr>
          <p:cNvSpPr/>
          <p:nvPr/>
        </p:nvSpPr>
        <p:spPr>
          <a:xfrm>
            <a:off x="2137323" y="4044752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BF7118-F1A1-3041-897D-E036727D8852}"/>
              </a:ext>
            </a:extLst>
          </p:cNvPr>
          <p:cNvSpPr/>
          <p:nvPr/>
        </p:nvSpPr>
        <p:spPr>
          <a:xfrm>
            <a:off x="7894781" y="4048194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8A2894-1D5C-954E-9C37-98D4590CECF8}"/>
              </a:ext>
            </a:extLst>
          </p:cNvPr>
          <p:cNvSpPr/>
          <p:nvPr/>
        </p:nvSpPr>
        <p:spPr>
          <a:xfrm>
            <a:off x="3507759" y="4124960"/>
            <a:ext cx="9973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NOUN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D1094F-CD65-4446-9FF8-E7153E0D920E}"/>
              </a:ext>
            </a:extLst>
          </p:cNvPr>
          <p:cNvSpPr/>
          <p:nvPr/>
        </p:nvSpPr>
        <p:spPr>
          <a:xfrm>
            <a:off x="4663199" y="4108832"/>
            <a:ext cx="8643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VERB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15744A-5193-AF4E-95A1-3EE34463CAF4}"/>
              </a:ext>
            </a:extLst>
          </p:cNvPr>
          <p:cNvSpPr/>
          <p:nvPr/>
        </p:nvSpPr>
        <p:spPr>
          <a:xfrm>
            <a:off x="5788678" y="4124959"/>
            <a:ext cx="191590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/>
              <a:t>PREPOSITION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73DC8E-AAA2-6148-BBBC-9E9FC3CD7204}"/>
              </a:ext>
            </a:extLst>
          </p:cNvPr>
          <p:cNvSpPr/>
          <p:nvPr/>
        </p:nvSpPr>
        <p:spPr>
          <a:xfrm>
            <a:off x="9498798" y="4080007"/>
            <a:ext cx="9973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NOUN</a:t>
            </a:r>
          </a:p>
        </p:txBody>
      </p:sp>
    </p:spTree>
    <p:extLst>
      <p:ext uri="{BB962C8B-B14F-4D97-AF65-F5344CB8AC3E}">
        <p14:creationId xmlns:p14="http://schemas.microsoft.com/office/powerpoint/2010/main" val="3533907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F187-1B91-4045-838F-D1D38495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is the first step in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EA0C-D773-EE46-AFD3-EF1082A19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en-US" dirty="0"/>
              <a:t>How do we parse a sentence in English?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09ECE-3A9F-B341-8955-02B00C868E19}"/>
              </a:ext>
            </a:extLst>
          </p:cNvPr>
          <p:cNvSpPr txBox="1"/>
          <p:nvPr/>
        </p:nvSpPr>
        <p:spPr>
          <a:xfrm>
            <a:off x="791294" y="5229900"/>
            <a:ext cx="21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Grammar and Syntax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36F34F-F6DB-FF43-B2B7-F27E2F5CCFEC}"/>
              </a:ext>
            </a:extLst>
          </p:cNvPr>
          <p:cNvSpPr txBox="1"/>
          <p:nvPr/>
        </p:nvSpPr>
        <p:spPr>
          <a:xfrm>
            <a:off x="791294" y="6008092"/>
            <a:ext cx="2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semantics?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77BE24-2ADA-A343-AF56-7AE2372DB41C}"/>
              </a:ext>
            </a:extLst>
          </p:cNvPr>
          <p:cNvSpPr/>
          <p:nvPr/>
        </p:nvSpPr>
        <p:spPr>
          <a:xfrm>
            <a:off x="2003466" y="3873358"/>
            <a:ext cx="2578808" cy="87348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D8F198-007C-AB42-8ACF-495314D14C4F}"/>
              </a:ext>
            </a:extLst>
          </p:cNvPr>
          <p:cNvSpPr/>
          <p:nvPr/>
        </p:nvSpPr>
        <p:spPr>
          <a:xfrm>
            <a:off x="3417070" y="2957175"/>
            <a:ext cx="4792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My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5"/>
                </a:solidFill>
              </a:rPr>
              <a:t>dog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2"/>
                </a:solidFill>
              </a:rPr>
              <a:t>ran</a:t>
            </a:r>
            <a:r>
              <a:rPr lang="en-US" sz="3200" b="1" dirty="0"/>
              <a:t> across </a:t>
            </a:r>
            <a:r>
              <a:rPr lang="en-US" sz="3200" b="1" dirty="0">
                <a:solidFill>
                  <a:schemeClr val="accent6"/>
                </a:solidFill>
              </a:rPr>
              <a:t>the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5"/>
                </a:solidFill>
              </a:rPr>
              <a:t>park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2F331F-CBCD-5049-AB34-FD074C7A7DC9}"/>
              </a:ext>
            </a:extLst>
          </p:cNvPr>
          <p:cNvCxnSpPr>
            <a:cxnSpLocks/>
          </p:cNvCxnSpPr>
          <p:nvPr/>
        </p:nvCxnSpPr>
        <p:spPr>
          <a:xfrm flipH="1">
            <a:off x="2936240" y="3429000"/>
            <a:ext cx="883920" cy="594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AFE9C6-1871-1E41-9843-8C8F3A8B70C4}"/>
              </a:ext>
            </a:extLst>
          </p:cNvPr>
          <p:cNvCxnSpPr>
            <a:cxnSpLocks/>
          </p:cNvCxnSpPr>
          <p:nvPr/>
        </p:nvCxnSpPr>
        <p:spPr>
          <a:xfrm flipH="1">
            <a:off x="4013200" y="3429000"/>
            <a:ext cx="47752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B822A6-15F4-7F47-8C4E-BEE5ABA1B8C4}"/>
              </a:ext>
            </a:extLst>
          </p:cNvPr>
          <p:cNvCxnSpPr>
            <a:cxnSpLocks/>
          </p:cNvCxnSpPr>
          <p:nvPr/>
        </p:nvCxnSpPr>
        <p:spPr>
          <a:xfrm>
            <a:off x="5130800" y="3541950"/>
            <a:ext cx="0" cy="583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EF5120-4F20-2448-B630-64C88F97B61E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52832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929857-4357-F441-9F9E-E5D31029F83F}"/>
              </a:ext>
            </a:extLst>
          </p:cNvPr>
          <p:cNvCxnSpPr>
            <a:cxnSpLocks/>
          </p:cNvCxnSpPr>
          <p:nvPr/>
        </p:nvCxnSpPr>
        <p:spPr>
          <a:xfrm>
            <a:off x="6959600" y="3429000"/>
            <a:ext cx="1534160" cy="601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0F1E4C-F0E9-6546-A028-622ACD9188E7}"/>
              </a:ext>
            </a:extLst>
          </p:cNvPr>
          <p:cNvCxnSpPr>
            <a:cxnSpLocks/>
          </p:cNvCxnSpPr>
          <p:nvPr/>
        </p:nvCxnSpPr>
        <p:spPr>
          <a:xfrm>
            <a:off x="8056880" y="3429000"/>
            <a:ext cx="1880383" cy="648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85BB993-D879-8747-BAF2-F37C801C82D1}"/>
              </a:ext>
            </a:extLst>
          </p:cNvPr>
          <p:cNvSpPr/>
          <p:nvPr/>
        </p:nvSpPr>
        <p:spPr>
          <a:xfrm>
            <a:off x="2137323" y="4044752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ECB8E2-556A-F343-AD22-149A40FBCEB0}"/>
              </a:ext>
            </a:extLst>
          </p:cNvPr>
          <p:cNvSpPr/>
          <p:nvPr/>
        </p:nvSpPr>
        <p:spPr>
          <a:xfrm>
            <a:off x="7894781" y="4048194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A3F996-C110-DE4C-9972-01B407010B59}"/>
              </a:ext>
            </a:extLst>
          </p:cNvPr>
          <p:cNvSpPr/>
          <p:nvPr/>
        </p:nvSpPr>
        <p:spPr>
          <a:xfrm>
            <a:off x="3507759" y="4124960"/>
            <a:ext cx="9973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NOUN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683298-4C23-3D4A-A0B7-D7BA0641D531}"/>
              </a:ext>
            </a:extLst>
          </p:cNvPr>
          <p:cNvSpPr/>
          <p:nvPr/>
        </p:nvSpPr>
        <p:spPr>
          <a:xfrm>
            <a:off x="4663199" y="4108832"/>
            <a:ext cx="8643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VERB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8B7308-AFE0-9C4F-B784-1E4A904F2436}"/>
              </a:ext>
            </a:extLst>
          </p:cNvPr>
          <p:cNvSpPr/>
          <p:nvPr/>
        </p:nvSpPr>
        <p:spPr>
          <a:xfrm>
            <a:off x="5788678" y="4124959"/>
            <a:ext cx="191590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/>
              <a:t>PREPOSITION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429C76-F139-CE4C-81A2-CF995A7571C7}"/>
              </a:ext>
            </a:extLst>
          </p:cNvPr>
          <p:cNvSpPr/>
          <p:nvPr/>
        </p:nvSpPr>
        <p:spPr>
          <a:xfrm>
            <a:off x="9498798" y="4080007"/>
            <a:ext cx="9973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NOUN</a:t>
            </a:r>
          </a:p>
        </p:txBody>
      </p:sp>
    </p:spTree>
    <p:extLst>
      <p:ext uri="{BB962C8B-B14F-4D97-AF65-F5344CB8AC3E}">
        <p14:creationId xmlns:p14="http://schemas.microsoft.com/office/powerpoint/2010/main" val="3024623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A9C4-F616-124A-A0AB-688A5322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4CDC-E778-C74F-8901-DB371539C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1995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we define a simple language using these building blocks?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ARTICLE</a:t>
            </a:r>
          </a:p>
          <a:p>
            <a:r>
              <a:rPr lang="en-US" dirty="0">
                <a:solidFill>
                  <a:schemeClr val="accent5"/>
                </a:solidFill>
              </a:rPr>
              <a:t>NOUN</a:t>
            </a:r>
          </a:p>
          <a:p>
            <a:r>
              <a:rPr lang="en-US" dirty="0">
                <a:solidFill>
                  <a:schemeClr val="accent2"/>
                </a:solidFill>
              </a:rPr>
              <a:t>VERB</a:t>
            </a:r>
          </a:p>
          <a:p>
            <a:r>
              <a:rPr lang="en-US" dirty="0"/>
              <a:t>ADJECTIVE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74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A9C4-F616-124A-A0AB-688A5322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4CDC-E778-C74F-8901-DB371539C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19951" cy="435133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ARTICLE = {The, A, My, Your}</a:t>
            </a:r>
          </a:p>
          <a:p>
            <a:r>
              <a:rPr lang="en-US" dirty="0">
                <a:solidFill>
                  <a:schemeClr val="accent5"/>
                </a:solidFill>
              </a:rPr>
              <a:t>NOUN = {Dog, Car, Computer}</a:t>
            </a:r>
          </a:p>
          <a:p>
            <a:r>
              <a:rPr lang="en-US" dirty="0">
                <a:solidFill>
                  <a:schemeClr val="accent2"/>
                </a:solidFill>
              </a:rPr>
              <a:t>VERB = {Ran, Crashed, Accelerated}</a:t>
            </a:r>
          </a:p>
          <a:p>
            <a:r>
              <a:rPr lang="en-US" dirty="0"/>
              <a:t>ADJECTIVE = {Purple, Spotted, Old}</a:t>
            </a:r>
          </a:p>
        </p:txBody>
      </p:sp>
    </p:spTree>
    <p:extLst>
      <p:ext uri="{BB962C8B-B14F-4D97-AF65-F5344CB8AC3E}">
        <p14:creationId xmlns:p14="http://schemas.microsoft.com/office/powerpoint/2010/main" val="673513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A9C4-F616-124A-A0AB-688A5322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4CDC-E778-C74F-8901-DB371539C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19951" cy="435133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ARTICLE = {The, A, My, Your}</a:t>
            </a:r>
          </a:p>
          <a:p>
            <a:r>
              <a:rPr lang="en-US" dirty="0">
                <a:solidFill>
                  <a:schemeClr val="accent5"/>
                </a:solidFill>
              </a:rPr>
              <a:t>NOUN = {Dog, Car, Computer}</a:t>
            </a:r>
          </a:p>
          <a:p>
            <a:r>
              <a:rPr lang="en-US" dirty="0">
                <a:solidFill>
                  <a:schemeClr val="accent2"/>
                </a:solidFill>
              </a:rPr>
              <a:t>VERB = {Ran, Crashed, Accelerated}</a:t>
            </a:r>
          </a:p>
          <a:p>
            <a:r>
              <a:rPr lang="en-US" dirty="0"/>
              <a:t>ADJECTIVE = {Purple, Spotted, Old}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FC4128-EB41-8C4C-BD9E-035254182B47}"/>
              </a:ext>
            </a:extLst>
          </p:cNvPr>
          <p:cNvSpPr/>
          <p:nvPr/>
        </p:nvSpPr>
        <p:spPr>
          <a:xfrm>
            <a:off x="3629040" y="4900140"/>
            <a:ext cx="4936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ARTICLE</a:t>
            </a:r>
            <a:r>
              <a:rPr lang="en-US" sz="3600" dirty="0"/>
              <a:t>    </a:t>
            </a:r>
            <a:r>
              <a:rPr lang="en-US" sz="3600" dirty="0">
                <a:solidFill>
                  <a:schemeClr val="accent5"/>
                </a:solidFill>
              </a:rPr>
              <a:t>NOUN</a:t>
            </a:r>
            <a:r>
              <a:rPr lang="en-US" sz="3600" dirty="0"/>
              <a:t>     </a:t>
            </a:r>
            <a:r>
              <a:rPr lang="en-US" sz="3600" dirty="0">
                <a:solidFill>
                  <a:schemeClr val="accent2"/>
                </a:solidFill>
              </a:rPr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63831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03488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A9C4-F616-124A-A0AB-688A5322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4CDC-E778-C74F-8901-DB371539C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7261" cy="259226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ARTICLE = {The, A, My, Your}</a:t>
            </a:r>
          </a:p>
          <a:p>
            <a:r>
              <a:rPr lang="en-US" dirty="0">
                <a:solidFill>
                  <a:schemeClr val="accent5"/>
                </a:solidFill>
              </a:rPr>
              <a:t>NOUN = {Dog, Car, Computer}</a:t>
            </a:r>
          </a:p>
          <a:p>
            <a:r>
              <a:rPr lang="en-US" dirty="0">
                <a:solidFill>
                  <a:schemeClr val="accent2"/>
                </a:solidFill>
              </a:rPr>
              <a:t>VERB = {Ran, Crashed, Accelerated}</a:t>
            </a:r>
          </a:p>
          <a:p>
            <a:r>
              <a:rPr lang="en-US" dirty="0"/>
              <a:t>ADJECTIVE = {Purple, Spotted, Old}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7A441-AE11-A142-8BD5-411D0C2C7B40}"/>
              </a:ext>
            </a:extLst>
          </p:cNvPr>
          <p:cNvSpPr txBox="1"/>
          <p:nvPr/>
        </p:nvSpPr>
        <p:spPr>
          <a:xfrm>
            <a:off x="6888586" y="4417888"/>
            <a:ext cx="315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Question mark means optional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D2FB24-E787-774A-B0EA-BBF57E8A28EB}"/>
              </a:ext>
            </a:extLst>
          </p:cNvPr>
          <p:cNvSpPr/>
          <p:nvPr/>
        </p:nvSpPr>
        <p:spPr>
          <a:xfrm>
            <a:off x="3629040" y="4900140"/>
            <a:ext cx="7767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ARTICLE</a:t>
            </a:r>
            <a:r>
              <a:rPr lang="en-US" sz="3600" dirty="0"/>
              <a:t>   ADJECTIVE?   </a:t>
            </a:r>
            <a:r>
              <a:rPr lang="en-US" sz="3600" dirty="0">
                <a:solidFill>
                  <a:schemeClr val="accent5"/>
                </a:solidFill>
              </a:rPr>
              <a:t>NOUN</a:t>
            </a:r>
            <a:r>
              <a:rPr lang="en-US" sz="3600" dirty="0"/>
              <a:t>          </a:t>
            </a:r>
            <a:r>
              <a:rPr lang="en-US" sz="3600" dirty="0">
                <a:solidFill>
                  <a:schemeClr val="accent2"/>
                </a:solidFill>
              </a:rPr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3287511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A9C4-F616-124A-A0AB-688A5322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4CDC-E778-C74F-8901-DB371539C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19951" cy="273401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ARTICLE = {The, A, My, Your}</a:t>
            </a:r>
          </a:p>
          <a:p>
            <a:r>
              <a:rPr lang="en-US" dirty="0">
                <a:solidFill>
                  <a:schemeClr val="accent5"/>
                </a:solidFill>
              </a:rPr>
              <a:t>NOUN = {Dog, Car, Computer}</a:t>
            </a:r>
          </a:p>
          <a:p>
            <a:r>
              <a:rPr lang="en-US" dirty="0">
                <a:solidFill>
                  <a:schemeClr val="accent2"/>
                </a:solidFill>
              </a:rPr>
              <a:t>VERB = {Ran, Crashed, Accelerated}</a:t>
            </a:r>
          </a:p>
          <a:p>
            <a:r>
              <a:rPr lang="en-US" dirty="0"/>
              <a:t>ADJECTIVE = {Purple, Spotted, Old}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C2D962-6900-E84D-9E9C-A8260A193381}"/>
              </a:ext>
            </a:extLst>
          </p:cNvPr>
          <p:cNvSpPr/>
          <p:nvPr/>
        </p:nvSpPr>
        <p:spPr>
          <a:xfrm>
            <a:off x="3629040" y="5665569"/>
            <a:ext cx="8379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My</a:t>
            </a:r>
            <a:r>
              <a:rPr lang="en-US" sz="3600" dirty="0"/>
              <a:t>            Old                  </a:t>
            </a:r>
            <a:r>
              <a:rPr lang="en-US" sz="3600" dirty="0">
                <a:solidFill>
                  <a:schemeClr val="accent5"/>
                </a:solidFill>
              </a:rPr>
              <a:t>Computer</a:t>
            </a:r>
            <a:r>
              <a:rPr lang="en-US" sz="3600" dirty="0"/>
              <a:t>    </a:t>
            </a:r>
            <a:r>
              <a:rPr lang="en-US" sz="3600" dirty="0">
                <a:solidFill>
                  <a:schemeClr val="accent2"/>
                </a:solidFill>
              </a:rPr>
              <a:t>Crashed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F369C-F091-7344-9BD6-2ED84BB60B7E}"/>
              </a:ext>
            </a:extLst>
          </p:cNvPr>
          <p:cNvSpPr/>
          <p:nvPr/>
        </p:nvSpPr>
        <p:spPr>
          <a:xfrm>
            <a:off x="3629040" y="4900140"/>
            <a:ext cx="7767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ARTICLE</a:t>
            </a:r>
            <a:r>
              <a:rPr lang="en-US" sz="3600" dirty="0"/>
              <a:t>   ADJECTIVE?   </a:t>
            </a:r>
            <a:r>
              <a:rPr lang="en-US" sz="3600" dirty="0">
                <a:solidFill>
                  <a:schemeClr val="accent5"/>
                </a:solidFill>
              </a:rPr>
              <a:t>NOUN</a:t>
            </a:r>
            <a:r>
              <a:rPr lang="en-US" sz="3600" dirty="0"/>
              <a:t>          </a:t>
            </a:r>
            <a:r>
              <a:rPr lang="en-US" sz="3600" dirty="0">
                <a:solidFill>
                  <a:schemeClr val="accent2"/>
                </a:solidFill>
              </a:rPr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328458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A9C4-F616-124A-A0AB-688A5322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4CDC-E778-C74F-8901-DB371539C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19951" cy="273401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ARTICLE = {The, A, My, Your}</a:t>
            </a:r>
          </a:p>
          <a:p>
            <a:r>
              <a:rPr lang="en-US" dirty="0">
                <a:solidFill>
                  <a:schemeClr val="accent5"/>
                </a:solidFill>
              </a:rPr>
              <a:t>NOUN = {Dog, Car, Computer}</a:t>
            </a:r>
          </a:p>
          <a:p>
            <a:r>
              <a:rPr lang="en-US" dirty="0">
                <a:solidFill>
                  <a:schemeClr val="accent2"/>
                </a:solidFill>
              </a:rPr>
              <a:t>VERB = {Ran, Crashed, Accelerated}</a:t>
            </a:r>
          </a:p>
          <a:p>
            <a:r>
              <a:rPr lang="en-US" dirty="0"/>
              <a:t>ADJECTIVE = {Purple, Spotted, Old}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C2D962-6900-E84D-9E9C-A8260A193381}"/>
              </a:ext>
            </a:extLst>
          </p:cNvPr>
          <p:cNvSpPr/>
          <p:nvPr/>
        </p:nvSpPr>
        <p:spPr>
          <a:xfrm>
            <a:off x="3629040" y="5665569"/>
            <a:ext cx="8212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The</a:t>
            </a:r>
            <a:r>
              <a:rPr lang="en-US" sz="3600" dirty="0"/>
              <a:t>           Purple            </a:t>
            </a:r>
            <a:r>
              <a:rPr lang="en-US" sz="3600" dirty="0">
                <a:solidFill>
                  <a:schemeClr val="accent5"/>
                </a:solidFill>
              </a:rPr>
              <a:t>Dog</a:t>
            </a:r>
            <a:r>
              <a:rPr lang="en-US" sz="3600" dirty="0"/>
              <a:t>              </a:t>
            </a:r>
            <a:r>
              <a:rPr lang="en-US" sz="3600" dirty="0">
                <a:solidFill>
                  <a:schemeClr val="accent2"/>
                </a:solidFill>
              </a:rPr>
              <a:t>Crashed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5638C2-E48E-0843-82CB-46C3DF178E5C}"/>
              </a:ext>
            </a:extLst>
          </p:cNvPr>
          <p:cNvSpPr/>
          <p:nvPr/>
        </p:nvSpPr>
        <p:spPr>
          <a:xfrm>
            <a:off x="3629040" y="4900140"/>
            <a:ext cx="7767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ARTICLE</a:t>
            </a:r>
            <a:r>
              <a:rPr lang="en-US" sz="3600" dirty="0"/>
              <a:t>   ADJECTIVE?   </a:t>
            </a:r>
            <a:r>
              <a:rPr lang="en-US" sz="3600" dirty="0">
                <a:solidFill>
                  <a:schemeClr val="accent5"/>
                </a:solidFill>
              </a:rPr>
              <a:t>NOUN</a:t>
            </a:r>
            <a:r>
              <a:rPr lang="en-US" sz="3600" dirty="0"/>
              <a:t>          </a:t>
            </a:r>
            <a:r>
              <a:rPr lang="en-US" sz="3600" dirty="0">
                <a:solidFill>
                  <a:schemeClr val="accent2"/>
                </a:solidFill>
              </a:rPr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849400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A9C4-F616-124A-A0AB-688A5322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4CDC-E778-C74F-8901-DB371539C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19951" cy="273401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ARTICLE = {The, A, My, Your}</a:t>
            </a:r>
          </a:p>
          <a:p>
            <a:r>
              <a:rPr lang="en-US" dirty="0">
                <a:solidFill>
                  <a:schemeClr val="accent5"/>
                </a:solidFill>
              </a:rPr>
              <a:t>NOUN = {Dog, Car, Computer}</a:t>
            </a:r>
          </a:p>
          <a:p>
            <a:r>
              <a:rPr lang="en-US" dirty="0">
                <a:solidFill>
                  <a:schemeClr val="accent2"/>
                </a:solidFill>
              </a:rPr>
              <a:t>VERB = {Ran, Crashed, Accelerated}</a:t>
            </a:r>
          </a:p>
          <a:p>
            <a:r>
              <a:rPr lang="en-US" dirty="0"/>
              <a:t>ADJECTIVE = {Purple, Spotted, Old}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4361F-B1B5-EF47-BF11-12B30351F418}"/>
              </a:ext>
            </a:extLst>
          </p:cNvPr>
          <p:cNvSpPr txBox="1"/>
          <p:nvPr/>
        </p:nvSpPr>
        <p:spPr>
          <a:xfrm>
            <a:off x="421240" y="4530903"/>
            <a:ext cx="233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grammatically correct,</a:t>
            </a:r>
          </a:p>
          <a:p>
            <a:r>
              <a:rPr lang="en-US" dirty="0"/>
              <a:t>semantically correct?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4226CF-0D91-D649-881C-2FC0DD891146}"/>
              </a:ext>
            </a:extLst>
          </p:cNvPr>
          <p:cNvSpPr/>
          <p:nvPr/>
        </p:nvSpPr>
        <p:spPr>
          <a:xfrm>
            <a:off x="3629040" y="5665569"/>
            <a:ext cx="8212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The</a:t>
            </a:r>
            <a:r>
              <a:rPr lang="en-US" sz="3600" dirty="0"/>
              <a:t>           Purple            </a:t>
            </a:r>
            <a:r>
              <a:rPr lang="en-US" sz="3600" dirty="0">
                <a:solidFill>
                  <a:schemeClr val="accent5"/>
                </a:solidFill>
              </a:rPr>
              <a:t>Dog</a:t>
            </a:r>
            <a:r>
              <a:rPr lang="en-US" sz="3600" dirty="0"/>
              <a:t>              </a:t>
            </a:r>
            <a:r>
              <a:rPr lang="en-US" sz="3600" dirty="0">
                <a:solidFill>
                  <a:schemeClr val="accent2"/>
                </a:solidFill>
              </a:rPr>
              <a:t>Crashed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7FE708-D2CD-F641-9B42-78BE4043565B}"/>
              </a:ext>
            </a:extLst>
          </p:cNvPr>
          <p:cNvSpPr/>
          <p:nvPr/>
        </p:nvSpPr>
        <p:spPr>
          <a:xfrm>
            <a:off x="3629040" y="4900140"/>
            <a:ext cx="7767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ARTICLE</a:t>
            </a:r>
            <a:r>
              <a:rPr lang="en-US" sz="3600" dirty="0"/>
              <a:t>   ADJECTIVE?   </a:t>
            </a:r>
            <a:r>
              <a:rPr lang="en-US" sz="3600" dirty="0">
                <a:solidFill>
                  <a:schemeClr val="accent5"/>
                </a:solidFill>
              </a:rPr>
              <a:t>NOUN</a:t>
            </a:r>
            <a:r>
              <a:rPr lang="en-US" sz="3600" dirty="0"/>
              <a:t>          </a:t>
            </a:r>
            <a:r>
              <a:rPr lang="en-US" sz="3600" dirty="0">
                <a:solidFill>
                  <a:schemeClr val="accent2"/>
                </a:solidFill>
              </a:rPr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913816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A9C4-F616-124A-A0AB-688A5322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4CDC-E778-C74F-8901-DB371539C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19951" cy="273401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ARTICLE = {The, A, My, Your}</a:t>
            </a:r>
          </a:p>
          <a:p>
            <a:r>
              <a:rPr lang="en-US" dirty="0">
                <a:solidFill>
                  <a:schemeClr val="accent5"/>
                </a:solidFill>
              </a:rPr>
              <a:t>NOUN = {Dog, Car, Computer}</a:t>
            </a:r>
          </a:p>
          <a:p>
            <a:r>
              <a:rPr lang="en-US" dirty="0">
                <a:solidFill>
                  <a:schemeClr val="accent2"/>
                </a:solidFill>
              </a:rPr>
              <a:t>VERB = {Ran, Crashed, Accelerated}</a:t>
            </a:r>
          </a:p>
          <a:p>
            <a:r>
              <a:rPr lang="en-US" dirty="0"/>
              <a:t>ADJECTIVE = {Purple, Spotted, Old}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4361F-B1B5-EF47-BF11-12B30351F418}"/>
              </a:ext>
            </a:extLst>
          </p:cNvPr>
          <p:cNvSpPr txBox="1"/>
          <p:nvPr/>
        </p:nvSpPr>
        <p:spPr>
          <a:xfrm>
            <a:off x="421240" y="4175894"/>
            <a:ext cx="407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other sentences can you construct?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7FE708-D2CD-F641-9B42-78BE4043565B}"/>
              </a:ext>
            </a:extLst>
          </p:cNvPr>
          <p:cNvSpPr/>
          <p:nvPr/>
        </p:nvSpPr>
        <p:spPr>
          <a:xfrm>
            <a:off x="3629040" y="4900140"/>
            <a:ext cx="7767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ARTICLE</a:t>
            </a:r>
            <a:r>
              <a:rPr lang="en-US" sz="3600" dirty="0"/>
              <a:t>   ADJECTIVE?   </a:t>
            </a:r>
            <a:r>
              <a:rPr lang="en-US" sz="3600" dirty="0">
                <a:solidFill>
                  <a:schemeClr val="accent5"/>
                </a:solidFill>
              </a:rPr>
              <a:t>NOUN</a:t>
            </a:r>
            <a:r>
              <a:rPr lang="en-US" sz="3600" dirty="0"/>
              <a:t>          </a:t>
            </a:r>
            <a:r>
              <a:rPr lang="en-US" sz="3600" dirty="0">
                <a:solidFill>
                  <a:schemeClr val="accent2"/>
                </a:solidFill>
              </a:rPr>
              <a:t>VERB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A2F914-EF43-A44C-A00B-0E3A405A5CC4}"/>
              </a:ext>
            </a:extLst>
          </p:cNvPr>
          <p:cNvSpPr txBox="1"/>
          <p:nvPr/>
        </p:nvSpPr>
        <p:spPr>
          <a:xfrm>
            <a:off x="421240" y="4559643"/>
            <a:ext cx="363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could we expand the language?</a:t>
            </a:r>
          </a:p>
        </p:txBody>
      </p:sp>
    </p:spTree>
    <p:extLst>
      <p:ext uri="{BB962C8B-B14F-4D97-AF65-F5344CB8AC3E}">
        <p14:creationId xmlns:p14="http://schemas.microsoft.com/office/powerpoint/2010/main" val="2203327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CEC8E0-5FE2-7843-ABB5-D05DBADBFAA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 Simple Language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628FE7-AE9C-7740-9120-25C354B4EB7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19951" cy="273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6"/>
                </a:solidFill>
              </a:rPr>
              <a:t>ARTICLE = {The, A, My, Your}</a:t>
            </a:r>
          </a:p>
          <a:p>
            <a:r>
              <a:rPr lang="en-US">
                <a:solidFill>
                  <a:schemeClr val="accent5"/>
                </a:solidFill>
              </a:rPr>
              <a:t>NOUN = {Dog, Car, Computer}</a:t>
            </a:r>
          </a:p>
          <a:p>
            <a:r>
              <a:rPr lang="en-US">
                <a:solidFill>
                  <a:schemeClr val="accent2"/>
                </a:solidFill>
              </a:rPr>
              <a:t>VERB = {Ran, Crashed, Accelerated}</a:t>
            </a:r>
          </a:p>
          <a:p>
            <a:r>
              <a:rPr lang="en-US"/>
              <a:t>ADJECTIVE = {Purple, Spotted, Old}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7ADD83-B064-1E49-8239-AB27F997C296}"/>
              </a:ext>
            </a:extLst>
          </p:cNvPr>
          <p:cNvSpPr/>
          <p:nvPr/>
        </p:nvSpPr>
        <p:spPr>
          <a:xfrm>
            <a:off x="3629040" y="4900140"/>
            <a:ext cx="7767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ARTICLE</a:t>
            </a:r>
            <a:r>
              <a:rPr lang="en-US" sz="3600" dirty="0"/>
              <a:t>   ADJECTIVE?   </a:t>
            </a:r>
            <a:r>
              <a:rPr lang="en-US" sz="3600" dirty="0">
                <a:solidFill>
                  <a:schemeClr val="accent5"/>
                </a:solidFill>
              </a:rPr>
              <a:t>NOUN</a:t>
            </a:r>
            <a:r>
              <a:rPr lang="en-US" sz="3600" dirty="0"/>
              <a:t>          </a:t>
            </a:r>
            <a:r>
              <a:rPr lang="en-US" sz="3600" dirty="0">
                <a:solidFill>
                  <a:schemeClr val="accent2"/>
                </a:solidFill>
              </a:rPr>
              <a:t>VERB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FB7E8-601A-4945-B38E-34C9E3C75EEC}"/>
              </a:ext>
            </a:extLst>
          </p:cNvPr>
          <p:cNvSpPr txBox="1"/>
          <p:nvPr/>
        </p:nvSpPr>
        <p:spPr>
          <a:xfrm>
            <a:off x="421240" y="4530903"/>
            <a:ext cx="3851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other </a:t>
            </a:r>
            <a:r>
              <a:rPr lang="en-US" dirty="0">
                <a:highlight>
                  <a:srgbClr val="FFFF00"/>
                </a:highlight>
              </a:rPr>
              <a:t>languages</a:t>
            </a:r>
            <a:r>
              <a:rPr lang="en-US" dirty="0"/>
              <a:t> can you specify?</a:t>
            </a:r>
          </a:p>
        </p:txBody>
      </p:sp>
    </p:spTree>
    <p:extLst>
      <p:ext uri="{BB962C8B-B14F-4D97-AF65-F5344CB8AC3E}">
        <p14:creationId xmlns:p14="http://schemas.microsoft.com/office/powerpoint/2010/main" val="10143326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A9C4-F616-124A-A0AB-688A5322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4CDC-E778-C74F-8901-DB371539C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19951" cy="273401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ARTICLE = {The, A, My, Your}</a:t>
            </a:r>
          </a:p>
          <a:p>
            <a:r>
              <a:rPr lang="en-US" dirty="0">
                <a:solidFill>
                  <a:schemeClr val="accent5"/>
                </a:solidFill>
              </a:rPr>
              <a:t>NOUN = {Dog, Car, Computer}</a:t>
            </a:r>
          </a:p>
          <a:p>
            <a:r>
              <a:rPr lang="en-US" dirty="0">
                <a:solidFill>
                  <a:schemeClr val="accent2"/>
                </a:solidFill>
              </a:rPr>
              <a:t>VERB = {Ran, Crashed, Accelerated}</a:t>
            </a:r>
          </a:p>
          <a:p>
            <a:r>
              <a:rPr lang="en-US" dirty="0"/>
              <a:t>ADJECTIVE = {Purple, Spotted, Old}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4361F-B1B5-EF47-BF11-12B30351F418}"/>
              </a:ext>
            </a:extLst>
          </p:cNvPr>
          <p:cNvSpPr txBox="1"/>
          <p:nvPr/>
        </p:nvSpPr>
        <p:spPr>
          <a:xfrm>
            <a:off x="421240" y="4530903"/>
            <a:ext cx="3851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other </a:t>
            </a:r>
            <a:r>
              <a:rPr lang="en-US" dirty="0">
                <a:highlight>
                  <a:srgbClr val="FFFF00"/>
                </a:highlight>
              </a:rPr>
              <a:t>languages</a:t>
            </a:r>
            <a:r>
              <a:rPr lang="en-US" dirty="0"/>
              <a:t> can you specify?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7FE708-D2CD-F641-9B42-78BE4043565B}"/>
              </a:ext>
            </a:extLst>
          </p:cNvPr>
          <p:cNvSpPr/>
          <p:nvPr/>
        </p:nvSpPr>
        <p:spPr>
          <a:xfrm>
            <a:off x="1885081" y="4994408"/>
            <a:ext cx="7783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ARTICLE</a:t>
            </a:r>
            <a:r>
              <a:rPr lang="en-US" sz="3600" dirty="0"/>
              <a:t>   ADJECTIVE*   </a:t>
            </a:r>
            <a:r>
              <a:rPr lang="en-US" sz="3600" dirty="0">
                <a:solidFill>
                  <a:schemeClr val="accent5"/>
                </a:solidFill>
              </a:rPr>
              <a:t>NOUN</a:t>
            </a:r>
            <a:r>
              <a:rPr lang="en-US" sz="3600" dirty="0"/>
              <a:t>          </a:t>
            </a:r>
            <a:r>
              <a:rPr lang="en-US" sz="3600" dirty="0">
                <a:solidFill>
                  <a:schemeClr val="accent2"/>
                </a:solidFill>
              </a:rPr>
              <a:t>VERB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703F5-DBD2-9146-9474-79FE56643154}"/>
              </a:ext>
            </a:extLst>
          </p:cNvPr>
          <p:cNvSpPr txBox="1"/>
          <p:nvPr/>
        </p:nvSpPr>
        <p:spPr>
          <a:xfrm>
            <a:off x="5062888" y="6102417"/>
            <a:ext cx="248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(0 or more times)</a:t>
            </a:r>
          </a:p>
        </p:txBody>
      </p:sp>
    </p:spTree>
    <p:extLst>
      <p:ext uri="{BB962C8B-B14F-4D97-AF65-F5344CB8AC3E}">
        <p14:creationId xmlns:p14="http://schemas.microsoft.com/office/powerpoint/2010/main" val="6108363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461D-D11E-5B42-A1CA-F93D99A1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 Labels Parts of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5608-CD25-FF4D-B350-E57BD326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3828"/>
          </a:xfrm>
        </p:spPr>
        <p:txBody>
          <a:bodyPr/>
          <a:lstStyle/>
          <a:p>
            <a:r>
              <a:rPr lang="en-US" dirty="0"/>
              <a:t>Parser (module 2) will talk about the organization of the parts of speech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49B159-7113-6641-A87C-EA211099F6BB}"/>
              </a:ext>
            </a:extLst>
          </p:cNvPr>
          <p:cNvSpPr txBox="1">
            <a:spLocks/>
          </p:cNvSpPr>
          <p:nvPr/>
        </p:nvSpPr>
        <p:spPr>
          <a:xfrm>
            <a:off x="838200" y="4297680"/>
            <a:ext cx="10319951" cy="273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ARTICLE = {The, A, My, Your}</a:t>
            </a:r>
          </a:p>
          <a:p>
            <a:r>
              <a:rPr lang="en-US" dirty="0">
                <a:solidFill>
                  <a:schemeClr val="accent5"/>
                </a:solidFill>
              </a:rPr>
              <a:t>NOUN = {Dog, Car, Computer}</a:t>
            </a:r>
          </a:p>
          <a:p>
            <a:r>
              <a:rPr lang="en-US" dirty="0">
                <a:solidFill>
                  <a:schemeClr val="accent2"/>
                </a:solidFill>
              </a:rPr>
              <a:t>VERB = {Ran, Crashed, Accelerated}</a:t>
            </a:r>
          </a:p>
          <a:p>
            <a:r>
              <a:rPr lang="en-US" dirty="0"/>
              <a:t>ADJECTIVE = {Purple, Spotted, Old}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2A8A1-4AE8-FB46-806D-61366AAA41DE}"/>
              </a:ext>
            </a:extLst>
          </p:cNvPr>
          <p:cNvSpPr txBox="1"/>
          <p:nvPr/>
        </p:nvSpPr>
        <p:spPr>
          <a:xfrm>
            <a:off x="933651" y="3438586"/>
            <a:ext cx="2724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Lexical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170DB-CF6D-A147-A8EF-40B38754F5EE}"/>
              </a:ext>
            </a:extLst>
          </p:cNvPr>
          <p:cNvSpPr txBox="1"/>
          <p:nvPr/>
        </p:nvSpPr>
        <p:spPr>
          <a:xfrm>
            <a:off x="6732134" y="3429000"/>
            <a:ext cx="1238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Parser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9BCA1-4B18-A844-92AA-4BE92465B410}"/>
              </a:ext>
            </a:extLst>
          </p:cNvPr>
          <p:cNvSpPr/>
          <p:nvPr/>
        </p:nvSpPr>
        <p:spPr>
          <a:xfrm>
            <a:off x="6732134" y="4134321"/>
            <a:ext cx="5031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ARTICLE</a:t>
            </a:r>
            <a:r>
              <a:rPr lang="en-US" sz="2400" dirty="0"/>
              <a:t>   ADJECTIVE*   </a:t>
            </a:r>
            <a:r>
              <a:rPr lang="en-US" sz="2400" dirty="0">
                <a:solidFill>
                  <a:schemeClr val="accent5"/>
                </a:solidFill>
              </a:rPr>
              <a:t>NOUN</a:t>
            </a:r>
            <a:r>
              <a:rPr lang="en-US" sz="2400" dirty="0"/>
              <a:t>     </a:t>
            </a:r>
            <a:r>
              <a:rPr lang="en-US" sz="2400" dirty="0">
                <a:solidFill>
                  <a:schemeClr val="accent2"/>
                </a:solidFill>
              </a:rPr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219020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289C-032F-074C-B03E-591F7FD7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6B6F-D0EB-1745-9891-35110C37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Lexical Analysis</a:t>
            </a:r>
          </a:p>
          <a:p>
            <a:endParaRPr lang="en-US" dirty="0"/>
          </a:p>
          <a:p>
            <a:r>
              <a:rPr lang="en-US" b="1" dirty="0"/>
              <a:t>Programs for Lexical Analysis</a:t>
            </a:r>
          </a:p>
          <a:p>
            <a:endParaRPr lang="en-US" dirty="0"/>
          </a:p>
          <a:p>
            <a:r>
              <a:rPr lang="en-US" dirty="0"/>
              <a:t>Lexical analysis of a simple programming language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naïve implementation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321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B62D-78EA-F547-9CA8-4CAA377A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for 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8F91-4D0C-0D4D-A072-C4096A36D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Scanner (sometimes called </a:t>
            </a:r>
            <a:r>
              <a:rPr lang="en-US" dirty="0" err="1"/>
              <a:t>lexer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Defined by a list of tokens and definitions: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0EBAC-48FF-7746-8746-AF4922AD948E}"/>
              </a:ext>
            </a:extLst>
          </p:cNvPr>
          <p:cNvSpPr txBox="1">
            <a:spLocks/>
          </p:cNvSpPr>
          <p:nvPr/>
        </p:nvSpPr>
        <p:spPr>
          <a:xfrm>
            <a:off x="838200" y="3577882"/>
            <a:ext cx="10319951" cy="23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ARTICLE          =  {The, A, My, Your}</a:t>
            </a:r>
          </a:p>
          <a:p>
            <a:r>
              <a:rPr lang="en-US" dirty="0">
                <a:solidFill>
                  <a:schemeClr val="accent5"/>
                </a:solidFill>
              </a:rPr>
              <a:t>NOUN             =  {Dog, Car, Computer}</a:t>
            </a:r>
          </a:p>
          <a:p>
            <a:r>
              <a:rPr lang="en-US" dirty="0">
                <a:solidFill>
                  <a:schemeClr val="accent2"/>
                </a:solidFill>
              </a:rPr>
              <a:t>VERB               =  {Ran, Crashed, Accelerated}</a:t>
            </a:r>
          </a:p>
          <a:p>
            <a:r>
              <a:rPr lang="en-US" dirty="0"/>
              <a:t>ADJECTIVE      =  {Purple, Spotted, Old}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29CDA-E251-6B4C-9B36-26FDCE1D7AF3}"/>
              </a:ext>
            </a:extLst>
          </p:cNvPr>
          <p:cNvSpPr txBox="1"/>
          <p:nvPr/>
        </p:nvSpPr>
        <p:spPr>
          <a:xfrm>
            <a:off x="1241658" y="6150726"/>
            <a:ext cx="82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AEDA7-C7A1-9045-AD0B-60FFA3113174}"/>
              </a:ext>
            </a:extLst>
          </p:cNvPr>
          <p:cNvSpPr/>
          <p:nvPr/>
        </p:nvSpPr>
        <p:spPr>
          <a:xfrm>
            <a:off x="741145" y="3442945"/>
            <a:ext cx="2165684" cy="257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B85B44-F4E9-844F-B5BB-65DEA47F8D9A}"/>
              </a:ext>
            </a:extLst>
          </p:cNvPr>
          <p:cNvSpPr/>
          <p:nvPr/>
        </p:nvSpPr>
        <p:spPr>
          <a:xfrm>
            <a:off x="3396114" y="3442945"/>
            <a:ext cx="4207844" cy="257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248E9-7178-E44A-A3DB-19C8162611C5}"/>
              </a:ext>
            </a:extLst>
          </p:cNvPr>
          <p:cNvSpPr txBox="1"/>
          <p:nvPr/>
        </p:nvSpPr>
        <p:spPr>
          <a:xfrm>
            <a:off x="4203687" y="6150726"/>
            <a:ext cx="189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Tokens Definitions</a:t>
            </a:r>
          </a:p>
        </p:txBody>
      </p:sp>
    </p:spTree>
    <p:extLst>
      <p:ext uri="{BB962C8B-B14F-4D97-AF65-F5344CB8AC3E}">
        <p14:creationId xmlns:p14="http://schemas.microsoft.com/office/powerpoint/2010/main" val="177801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F7C3-CD84-D543-825C-2F9FB8A4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Warnings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0E401-EED1-7B47-A643-26F9F467E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2368550"/>
            <a:ext cx="92075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350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B62D-78EA-F547-9CA8-4CAA377A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for 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8F91-4D0C-0D4D-A072-C4096A36D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32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Scanner (sometimes called </a:t>
            </a:r>
            <a:r>
              <a:rPr lang="en-US" dirty="0" err="1"/>
              <a:t>lexer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Defined by a list of tokens and definitions: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0EBAC-48FF-7746-8746-AF4922AD948E}"/>
              </a:ext>
            </a:extLst>
          </p:cNvPr>
          <p:cNvSpPr txBox="1">
            <a:spLocks/>
          </p:cNvSpPr>
          <p:nvPr/>
        </p:nvSpPr>
        <p:spPr>
          <a:xfrm>
            <a:off x="838200" y="3577882"/>
            <a:ext cx="10319951" cy="23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ARTICLE          =  {The, A, My, Your}</a:t>
            </a:r>
          </a:p>
          <a:p>
            <a:r>
              <a:rPr lang="en-US" dirty="0">
                <a:solidFill>
                  <a:schemeClr val="accent5"/>
                </a:solidFill>
              </a:rPr>
              <a:t>NOUN             =  {Dog, Car, Computer}</a:t>
            </a:r>
          </a:p>
          <a:p>
            <a:r>
              <a:rPr lang="en-US" dirty="0">
                <a:solidFill>
                  <a:schemeClr val="accent2"/>
                </a:solidFill>
              </a:rPr>
              <a:t>VERB               =  {Ran, Crashed, Accelerated}</a:t>
            </a:r>
          </a:p>
          <a:p>
            <a:r>
              <a:rPr lang="en-US" dirty="0"/>
              <a:t>ADJECTIVE      =  {Purple, Spotted, Old}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29CDA-E251-6B4C-9B36-26FDCE1D7AF3}"/>
              </a:ext>
            </a:extLst>
          </p:cNvPr>
          <p:cNvSpPr txBox="1"/>
          <p:nvPr/>
        </p:nvSpPr>
        <p:spPr>
          <a:xfrm>
            <a:off x="1241658" y="6150726"/>
            <a:ext cx="82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AEDA7-C7A1-9045-AD0B-60FFA3113174}"/>
              </a:ext>
            </a:extLst>
          </p:cNvPr>
          <p:cNvSpPr/>
          <p:nvPr/>
        </p:nvSpPr>
        <p:spPr>
          <a:xfrm>
            <a:off x="741145" y="3442945"/>
            <a:ext cx="2165684" cy="257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B85B44-F4E9-844F-B5BB-65DEA47F8D9A}"/>
              </a:ext>
            </a:extLst>
          </p:cNvPr>
          <p:cNvSpPr/>
          <p:nvPr/>
        </p:nvSpPr>
        <p:spPr>
          <a:xfrm>
            <a:off x="3396114" y="3442945"/>
            <a:ext cx="4207844" cy="257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248E9-7178-E44A-A3DB-19C8162611C5}"/>
              </a:ext>
            </a:extLst>
          </p:cNvPr>
          <p:cNvSpPr txBox="1"/>
          <p:nvPr/>
        </p:nvSpPr>
        <p:spPr>
          <a:xfrm>
            <a:off x="4203687" y="6150726"/>
            <a:ext cx="189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Tokens Definitions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797E4-25BC-2640-89E4-731F221EC392}"/>
              </a:ext>
            </a:extLst>
          </p:cNvPr>
          <p:cNvSpPr txBox="1"/>
          <p:nvPr/>
        </p:nvSpPr>
        <p:spPr>
          <a:xfrm>
            <a:off x="7820392" y="2515696"/>
            <a:ext cx="2420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Original program:</a:t>
            </a:r>
          </a:p>
          <a:p>
            <a:r>
              <a:rPr lang="en-US" sz="2400" i="1" dirty="0"/>
              <a:t>Lex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0798BB-724A-5246-A7AB-5265767E0366}"/>
              </a:ext>
            </a:extLst>
          </p:cNvPr>
          <p:cNvSpPr/>
          <p:nvPr/>
        </p:nvSpPr>
        <p:spPr>
          <a:xfrm>
            <a:off x="7809964" y="3481630"/>
            <a:ext cx="4407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/wiki/Lex_(software)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51B837-EC77-974D-BD50-1945CC9799BC}"/>
              </a:ext>
            </a:extLst>
          </p:cNvPr>
          <p:cNvSpPr txBox="1"/>
          <p:nvPr/>
        </p:nvSpPr>
        <p:spPr>
          <a:xfrm>
            <a:off x="7790294" y="4159360"/>
            <a:ext cx="3322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Popular implementations</a:t>
            </a:r>
          </a:p>
          <a:p>
            <a:r>
              <a:rPr lang="en-US" sz="2400" i="1" dirty="0"/>
              <a:t>Flex</a:t>
            </a:r>
          </a:p>
        </p:txBody>
      </p:sp>
    </p:spTree>
    <p:extLst>
      <p:ext uri="{BB962C8B-B14F-4D97-AF65-F5344CB8AC3E}">
        <p14:creationId xmlns:p14="http://schemas.microsoft.com/office/powerpoint/2010/main" val="15017607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B62D-78EA-F547-9CA8-4CAA377A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7882C7-AD1B-E045-9F49-287F123E9188}"/>
              </a:ext>
            </a:extLst>
          </p:cNvPr>
          <p:cNvSpPr txBox="1"/>
          <p:nvPr/>
        </p:nvSpPr>
        <p:spPr>
          <a:xfrm>
            <a:off x="838200" y="1690688"/>
            <a:ext cx="882485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accent6"/>
                </a:solidFill>
                <a:latin typeface="Courier" pitchFamily="2" charset="0"/>
              </a:rPr>
              <a:t>// Constructor, generates a Scanner</a:t>
            </a:r>
          </a:p>
          <a:p>
            <a:r>
              <a:rPr lang="en-US" sz="3200" dirty="0">
                <a:latin typeface="Courier" pitchFamily="2" charset="0"/>
              </a:rPr>
              <a:t>s = </a:t>
            </a:r>
            <a:r>
              <a:rPr lang="en-US" sz="3200" dirty="0" err="1">
                <a:latin typeface="Courier" pitchFamily="2" charset="0"/>
              </a:rPr>
              <a:t>ScannerGenerator</a:t>
            </a:r>
            <a:r>
              <a:rPr lang="en-US" sz="3200" dirty="0">
                <a:latin typeface="Courier" pitchFamily="2" charset="0"/>
              </a:rPr>
              <a:t>(tokens)</a:t>
            </a:r>
          </a:p>
          <a:p>
            <a:endParaRPr lang="en-US" sz="3200" dirty="0">
              <a:latin typeface="Courier" pitchFamily="2" charset="0"/>
            </a:endParaRPr>
          </a:p>
          <a:p>
            <a:r>
              <a:rPr lang="en-US" sz="3200" dirty="0">
                <a:solidFill>
                  <a:schemeClr val="accent6"/>
                </a:solidFill>
                <a:latin typeface="Courier" pitchFamily="2" charset="0"/>
              </a:rPr>
              <a:t>// The string we want to do </a:t>
            </a:r>
            <a:br>
              <a:rPr lang="en-US" sz="3200" dirty="0">
                <a:solidFill>
                  <a:schemeClr val="accent6"/>
                </a:solidFill>
                <a:latin typeface="Courier" pitchFamily="2" charset="0"/>
              </a:rPr>
            </a:br>
            <a:r>
              <a:rPr lang="en-US" sz="3200" dirty="0">
                <a:solidFill>
                  <a:schemeClr val="accent6"/>
                </a:solidFill>
                <a:latin typeface="Courier" pitchFamily="2" charset="0"/>
              </a:rPr>
              <a:t>// lexical analysis on</a:t>
            </a:r>
          </a:p>
          <a:p>
            <a:r>
              <a:rPr lang="en-US" sz="3200" dirty="0" err="1">
                <a:latin typeface="Courier" pitchFamily="2" charset="0"/>
              </a:rPr>
              <a:t>s.input</a:t>
            </a:r>
            <a:r>
              <a:rPr lang="en-US" sz="3200" dirty="0">
                <a:latin typeface="Courier" pitchFamily="2" charset="0"/>
              </a:rPr>
              <a:t>(“My Old Computer Crashed“)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543875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B62D-78EA-F547-9CA8-4CAA377A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D63AE-F704-1540-961C-00239A76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12683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3600" dirty="0"/>
              <a:t>What do we want?</a:t>
            </a:r>
          </a:p>
        </p:txBody>
      </p:sp>
    </p:spTree>
    <p:extLst>
      <p:ext uri="{BB962C8B-B14F-4D97-AF65-F5344CB8AC3E}">
        <p14:creationId xmlns:p14="http://schemas.microsoft.com/office/powerpoint/2010/main" val="23380850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9C79-92B1-A843-A277-DB2275FE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680B3-B2F0-E34E-B120-C4071AE4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7475" cy="1844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3600" dirty="0"/>
              <a:t>What do we want?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“My Old Computer Crashed”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C8ED7F4-E5B0-5644-A1C7-641D929321D9}"/>
              </a:ext>
            </a:extLst>
          </p:cNvPr>
          <p:cNvSpPr/>
          <p:nvPr/>
        </p:nvSpPr>
        <p:spPr>
          <a:xfrm rot="5400000">
            <a:off x="2519168" y="4093850"/>
            <a:ext cx="951875" cy="3745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B86FE-01E8-CF4B-87B7-4F51C48514E9}"/>
              </a:ext>
            </a:extLst>
          </p:cNvPr>
          <p:cNvSpPr txBox="1"/>
          <p:nvPr/>
        </p:nvSpPr>
        <p:spPr>
          <a:xfrm>
            <a:off x="3392318" y="3890752"/>
            <a:ext cx="1519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Scanner</a:t>
            </a:r>
          </a:p>
        </p:txBody>
      </p:sp>
    </p:spTree>
    <p:extLst>
      <p:ext uri="{BB962C8B-B14F-4D97-AF65-F5344CB8AC3E}">
        <p14:creationId xmlns:p14="http://schemas.microsoft.com/office/powerpoint/2010/main" val="30485554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9C79-92B1-A843-A277-DB2275FE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680B3-B2F0-E34E-B120-C4071AE4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7475" cy="1844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3600" dirty="0"/>
              <a:t>What do we want?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“My Old Computer Crashed”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C8ED7F4-E5B0-5644-A1C7-641D929321D9}"/>
              </a:ext>
            </a:extLst>
          </p:cNvPr>
          <p:cNvSpPr/>
          <p:nvPr/>
        </p:nvSpPr>
        <p:spPr>
          <a:xfrm rot="5400000">
            <a:off x="2519168" y="4093850"/>
            <a:ext cx="951875" cy="3745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B86FE-01E8-CF4B-87B7-4F51C48514E9}"/>
              </a:ext>
            </a:extLst>
          </p:cNvPr>
          <p:cNvSpPr txBox="1"/>
          <p:nvPr/>
        </p:nvSpPr>
        <p:spPr>
          <a:xfrm>
            <a:off x="3392318" y="3890752"/>
            <a:ext cx="1519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Scanner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59D11A-40CF-3A4B-936B-8CBF94E0EA76}"/>
              </a:ext>
            </a:extLst>
          </p:cNvPr>
          <p:cNvSpPr/>
          <p:nvPr/>
        </p:nvSpPr>
        <p:spPr>
          <a:xfrm>
            <a:off x="386745" y="4977564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[(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ARTICLE</a:t>
            </a:r>
            <a:r>
              <a:rPr lang="en-US" sz="2000" dirty="0">
                <a:latin typeface="Courier" pitchFamily="2" charset="0"/>
              </a:rPr>
              <a:t>), (ADJECTIVE), (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NOUN</a:t>
            </a:r>
            <a:r>
              <a:rPr lang="en-US" sz="2000" dirty="0">
                <a:latin typeface="Courier" pitchFamily="2" charset="0"/>
              </a:rPr>
              <a:t>), (</a:t>
            </a:r>
            <a:r>
              <a:rPr lang="en-US" sz="2000" dirty="0">
                <a:solidFill>
                  <a:schemeClr val="accent2"/>
                </a:solidFill>
                <a:latin typeface="Courier" pitchFamily="2" charset="0"/>
              </a:rPr>
              <a:t>VERB</a:t>
            </a:r>
            <a:r>
              <a:rPr lang="en-US" sz="2000" dirty="0">
                <a:latin typeface="Courier" pitchFamily="2" charset="0"/>
              </a:rPr>
              <a:t>)]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3D55D-9A46-9342-A742-7F08EC3A0BD6}"/>
              </a:ext>
            </a:extLst>
          </p:cNvPr>
          <p:cNvSpPr txBox="1"/>
          <p:nvPr/>
        </p:nvSpPr>
        <p:spPr>
          <a:xfrm>
            <a:off x="7113069" y="5193008"/>
            <a:ext cx="437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Useful, but we might need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550911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9C79-92B1-A843-A277-DB2275FE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680B3-B2F0-E34E-B120-C4071AE4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7475" cy="1844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3600" dirty="0"/>
              <a:t>What do we want?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“My Old Computer Crashed”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C8ED7F4-E5B0-5644-A1C7-641D929321D9}"/>
              </a:ext>
            </a:extLst>
          </p:cNvPr>
          <p:cNvSpPr/>
          <p:nvPr/>
        </p:nvSpPr>
        <p:spPr>
          <a:xfrm rot="5400000">
            <a:off x="2519168" y="4093850"/>
            <a:ext cx="951875" cy="3745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B86FE-01E8-CF4B-87B7-4F51C48514E9}"/>
              </a:ext>
            </a:extLst>
          </p:cNvPr>
          <p:cNvSpPr txBox="1"/>
          <p:nvPr/>
        </p:nvSpPr>
        <p:spPr>
          <a:xfrm>
            <a:off x="3392318" y="3890752"/>
            <a:ext cx="1519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Scanner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93ED1-8A60-F946-BFE6-B1D4F2628EE5}"/>
              </a:ext>
            </a:extLst>
          </p:cNvPr>
          <p:cNvSpPr txBox="1"/>
          <p:nvPr/>
        </p:nvSpPr>
        <p:spPr>
          <a:xfrm>
            <a:off x="7241193" y="5773834"/>
            <a:ext cx="321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Lexeme</a:t>
            </a:r>
            <a:r>
              <a:rPr lang="en-US" sz="2400" i="1" dirty="0"/>
              <a:t>: (TOKEN, value)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821B1-7552-624D-BCBD-B811E6347CFD}"/>
              </a:ext>
            </a:extLst>
          </p:cNvPr>
          <p:cNvSpPr/>
          <p:nvPr/>
        </p:nvSpPr>
        <p:spPr>
          <a:xfrm>
            <a:off x="386745" y="4977564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[(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ARTICLE</a:t>
            </a:r>
            <a:r>
              <a:rPr lang="en-US" sz="2000" dirty="0">
                <a:latin typeface="Courier" pitchFamily="2" charset="0"/>
              </a:rPr>
              <a:t>), (ADJECTIVE), (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NOUN</a:t>
            </a:r>
            <a:r>
              <a:rPr lang="en-US" sz="2000" dirty="0">
                <a:latin typeface="Courier" pitchFamily="2" charset="0"/>
              </a:rPr>
              <a:t>), (</a:t>
            </a:r>
            <a:r>
              <a:rPr lang="en-US" sz="2000" dirty="0">
                <a:solidFill>
                  <a:schemeClr val="accent2"/>
                </a:solidFill>
                <a:latin typeface="Courier" pitchFamily="2" charset="0"/>
              </a:rPr>
              <a:t>VERB</a:t>
            </a:r>
            <a:r>
              <a:rPr lang="en-US" sz="2000" dirty="0">
                <a:latin typeface="Courier" pitchFamily="2" charset="0"/>
              </a:rPr>
              <a:t>)]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CDD07-2C52-DB44-B5D5-2E44AD3A7093}"/>
              </a:ext>
            </a:extLst>
          </p:cNvPr>
          <p:cNvSpPr txBox="1"/>
          <p:nvPr/>
        </p:nvSpPr>
        <p:spPr>
          <a:xfrm>
            <a:off x="7113069" y="5193008"/>
            <a:ext cx="437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Useful, but we might need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914037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9C79-92B1-A843-A277-DB2275FE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680B3-B2F0-E34E-B120-C4071AE4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7475" cy="1844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3600" dirty="0"/>
              <a:t>What do we want?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“My Old Computer Crashed”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C8ED7F4-E5B0-5644-A1C7-641D929321D9}"/>
              </a:ext>
            </a:extLst>
          </p:cNvPr>
          <p:cNvSpPr/>
          <p:nvPr/>
        </p:nvSpPr>
        <p:spPr>
          <a:xfrm rot="5400000">
            <a:off x="2519168" y="4093850"/>
            <a:ext cx="951875" cy="3745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B86FE-01E8-CF4B-87B7-4F51C48514E9}"/>
              </a:ext>
            </a:extLst>
          </p:cNvPr>
          <p:cNvSpPr txBox="1"/>
          <p:nvPr/>
        </p:nvSpPr>
        <p:spPr>
          <a:xfrm>
            <a:off x="3392318" y="3890752"/>
            <a:ext cx="1519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Scanner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59D11A-40CF-3A4B-936B-8CBF94E0EA76}"/>
              </a:ext>
            </a:extLst>
          </p:cNvPr>
          <p:cNvSpPr/>
          <p:nvPr/>
        </p:nvSpPr>
        <p:spPr>
          <a:xfrm>
            <a:off x="155912" y="4977564"/>
            <a:ext cx="11880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[(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ARTICLE</a:t>
            </a:r>
            <a:r>
              <a:rPr lang="en-US" sz="2000" dirty="0">
                <a:latin typeface="Courier" pitchFamily="2" charset="0"/>
              </a:rPr>
              <a:t>, “My”), (ADJECTIVE, “Old”), (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NOUN</a:t>
            </a:r>
            <a:r>
              <a:rPr lang="en-US" sz="2000" dirty="0">
                <a:latin typeface="Courier" pitchFamily="2" charset="0"/>
              </a:rPr>
              <a:t>, “Computer”), (</a:t>
            </a:r>
            <a:r>
              <a:rPr lang="en-US" sz="2000" dirty="0">
                <a:solidFill>
                  <a:schemeClr val="accent2"/>
                </a:solidFill>
                <a:latin typeface="Courier" pitchFamily="2" charset="0"/>
              </a:rPr>
              <a:t>VERB</a:t>
            </a:r>
            <a:r>
              <a:rPr lang="en-US" sz="2000" dirty="0">
                <a:latin typeface="Courier" pitchFamily="2" charset="0"/>
              </a:rPr>
              <a:t>, “Crashed”)]</a:t>
            </a:r>
          </a:p>
        </p:txBody>
      </p:sp>
    </p:spTree>
    <p:extLst>
      <p:ext uri="{BB962C8B-B14F-4D97-AF65-F5344CB8AC3E}">
        <p14:creationId xmlns:p14="http://schemas.microsoft.com/office/powerpoint/2010/main" val="23675512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9C79-92B1-A843-A277-DB2275FE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680B3-B2F0-E34E-B120-C4071AE4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7475" cy="1844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3600" dirty="0"/>
              <a:t>What do we want?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“My Old Computer Crashed”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C8ED7F4-E5B0-5644-A1C7-641D929321D9}"/>
              </a:ext>
            </a:extLst>
          </p:cNvPr>
          <p:cNvSpPr/>
          <p:nvPr/>
        </p:nvSpPr>
        <p:spPr>
          <a:xfrm rot="5400000">
            <a:off x="2519168" y="4093850"/>
            <a:ext cx="951875" cy="3745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B86FE-01E8-CF4B-87B7-4F51C48514E9}"/>
              </a:ext>
            </a:extLst>
          </p:cNvPr>
          <p:cNvSpPr txBox="1"/>
          <p:nvPr/>
        </p:nvSpPr>
        <p:spPr>
          <a:xfrm>
            <a:off x="3392318" y="3890752"/>
            <a:ext cx="1519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Scanner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15B600-EE05-C04B-8323-361944CEF273}"/>
              </a:ext>
            </a:extLst>
          </p:cNvPr>
          <p:cNvSpPr/>
          <p:nvPr/>
        </p:nvSpPr>
        <p:spPr>
          <a:xfrm>
            <a:off x="409399" y="4977564"/>
            <a:ext cx="2347594" cy="4616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D54981-380E-4B44-B053-EBC928463DAA}"/>
              </a:ext>
            </a:extLst>
          </p:cNvPr>
          <p:cNvSpPr txBox="1"/>
          <p:nvPr/>
        </p:nvSpPr>
        <p:spPr>
          <a:xfrm>
            <a:off x="386745" y="5747828"/>
            <a:ext cx="321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Lexeme</a:t>
            </a:r>
            <a:r>
              <a:rPr lang="en-US" sz="2400" i="1" dirty="0"/>
              <a:t>: (TOKEN, value)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172500-6408-6944-9802-0C21097755ED}"/>
              </a:ext>
            </a:extLst>
          </p:cNvPr>
          <p:cNvSpPr/>
          <p:nvPr/>
        </p:nvSpPr>
        <p:spPr>
          <a:xfrm>
            <a:off x="155912" y="4977564"/>
            <a:ext cx="11880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[(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ARTICLE</a:t>
            </a:r>
            <a:r>
              <a:rPr lang="en-US" sz="2000" dirty="0">
                <a:latin typeface="Courier" pitchFamily="2" charset="0"/>
              </a:rPr>
              <a:t>, “My”), (ADJECTIVE, “Old”), (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NOUN</a:t>
            </a:r>
            <a:r>
              <a:rPr lang="en-US" sz="2000" dirty="0">
                <a:latin typeface="Courier" pitchFamily="2" charset="0"/>
              </a:rPr>
              <a:t>, “Computer”), (</a:t>
            </a:r>
            <a:r>
              <a:rPr lang="en-US" sz="2000" dirty="0">
                <a:solidFill>
                  <a:schemeClr val="accent2"/>
                </a:solidFill>
                <a:latin typeface="Courier" pitchFamily="2" charset="0"/>
              </a:rPr>
              <a:t>VERB</a:t>
            </a:r>
            <a:r>
              <a:rPr lang="en-US" sz="2000" dirty="0">
                <a:latin typeface="Courier" pitchFamily="2" charset="0"/>
              </a:rPr>
              <a:t>, “Crashed”)]</a:t>
            </a:r>
          </a:p>
        </p:txBody>
      </p:sp>
    </p:spTree>
    <p:extLst>
      <p:ext uri="{BB962C8B-B14F-4D97-AF65-F5344CB8AC3E}">
        <p14:creationId xmlns:p14="http://schemas.microsoft.com/office/powerpoint/2010/main" val="4129294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9C79-92B1-A843-A277-DB2275FE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680B3-B2F0-E34E-B120-C4071AE4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7475" cy="1844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3600" dirty="0"/>
              <a:t>What do we want?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“My Old Computer Crashed”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C8ED7F4-E5B0-5644-A1C7-641D929321D9}"/>
              </a:ext>
            </a:extLst>
          </p:cNvPr>
          <p:cNvSpPr/>
          <p:nvPr/>
        </p:nvSpPr>
        <p:spPr>
          <a:xfrm rot="5400000">
            <a:off x="2519168" y="4093850"/>
            <a:ext cx="951875" cy="3745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B86FE-01E8-CF4B-87B7-4F51C48514E9}"/>
              </a:ext>
            </a:extLst>
          </p:cNvPr>
          <p:cNvSpPr txBox="1"/>
          <p:nvPr/>
        </p:nvSpPr>
        <p:spPr>
          <a:xfrm>
            <a:off x="3392318" y="3890752"/>
            <a:ext cx="1519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Scanner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1FD87-F987-6C46-88FC-C70C000F9EE2}"/>
              </a:ext>
            </a:extLst>
          </p:cNvPr>
          <p:cNvSpPr txBox="1"/>
          <p:nvPr/>
        </p:nvSpPr>
        <p:spPr>
          <a:xfrm>
            <a:off x="5759723" y="4096441"/>
            <a:ext cx="42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classically, this occurs one lexeme at a 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B23AFE-E875-0049-A8F4-97184B475E93}"/>
              </a:ext>
            </a:extLst>
          </p:cNvPr>
          <p:cNvSpPr/>
          <p:nvPr/>
        </p:nvSpPr>
        <p:spPr>
          <a:xfrm>
            <a:off x="409399" y="4977564"/>
            <a:ext cx="2347594" cy="4616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489260-8848-D74C-BD82-D3EE5856B833}"/>
              </a:ext>
            </a:extLst>
          </p:cNvPr>
          <p:cNvSpPr/>
          <p:nvPr/>
        </p:nvSpPr>
        <p:spPr>
          <a:xfrm>
            <a:off x="155912" y="4977564"/>
            <a:ext cx="11880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[(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ARTICLE</a:t>
            </a:r>
            <a:r>
              <a:rPr lang="en-US" sz="2000" dirty="0">
                <a:latin typeface="Courier" pitchFamily="2" charset="0"/>
              </a:rPr>
              <a:t>, “My”), (ADJECTIVE, “Old”), (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NOUN</a:t>
            </a:r>
            <a:r>
              <a:rPr lang="en-US" sz="2000" dirty="0">
                <a:latin typeface="Courier" pitchFamily="2" charset="0"/>
              </a:rPr>
              <a:t>, “Computer”), (</a:t>
            </a:r>
            <a:r>
              <a:rPr lang="en-US" sz="2000" dirty="0">
                <a:solidFill>
                  <a:schemeClr val="accent2"/>
                </a:solidFill>
                <a:latin typeface="Courier" pitchFamily="2" charset="0"/>
              </a:rPr>
              <a:t>VERB</a:t>
            </a:r>
            <a:r>
              <a:rPr lang="en-US" sz="2000" dirty="0">
                <a:latin typeface="Courier" pitchFamily="2" charset="0"/>
              </a:rPr>
              <a:t>, “Crashed”)]</a:t>
            </a:r>
          </a:p>
        </p:txBody>
      </p:sp>
    </p:spTree>
    <p:extLst>
      <p:ext uri="{BB962C8B-B14F-4D97-AF65-F5344CB8AC3E}">
        <p14:creationId xmlns:p14="http://schemas.microsoft.com/office/powerpoint/2010/main" val="40430747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B62D-78EA-F547-9CA8-4CAA377A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7882C7-AD1B-E045-9F49-287F123E9188}"/>
              </a:ext>
            </a:extLst>
          </p:cNvPr>
          <p:cNvSpPr txBox="1"/>
          <p:nvPr/>
        </p:nvSpPr>
        <p:spPr>
          <a:xfrm>
            <a:off x="838200" y="1690688"/>
            <a:ext cx="882485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accent6"/>
                </a:solidFill>
                <a:latin typeface="Courier" pitchFamily="2" charset="0"/>
              </a:rPr>
              <a:t>// Constructor, generates a Scanner</a:t>
            </a:r>
          </a:p>
          <a:p>
            <a:r>
              <a:rPr lang="en-US" sz="3200" dirty="0">
                <a:latin typeface="Courier" pitchFamily="2" charset="0"/>
              </a:rPr>
              <a:t>s = </a:t>
            </a:r>
            <a:r>
              <a:rPr lang="en-US" sz="3200" dirty="0" err="1">
                <a:latin typeface="Courier" pitchFamily="2" charset="0"/>
              </a:rPr>
              <a:t>ScannerGenerator</a:t>
            </a:r>
            <a:r>
              <a:rPr lang="en-US" sz="3200" dirty="0">
                <a:latin typeface="Courier" pitchFamily="2" charset="0"/>
              </a:rPr>
              <a:t>(tokens)</a:t>
            </a:r>
          </a:p>
          <a:p>
            <a:endParaRPr lang="en-US" sz="3200" dirty="0">
              <a:latin typeface="Courier" pitchFamily="2" charset="0"/>
            </a:endParaRPr>
          </a:p>
          <a:p>
            <a:r>
              <a:rPr lang="en-US" sz="3200" dirty="0">
                <a:solidFill>
                  <a:schemeClr val="accent6"/>
                </a:solidFill>
                <a:latin typeface="Courier" pitchFamily="2" charset="0"/>
              </a:rPr>
              <a:t>// The string we want to do </a:t>
            </a:r>
            <a:br>
              <a:rPr lang="en-US" sz="3200" dirty="0">
                <a:solidFill>
                  <a:schemeClr val="accent6"/>
                </a:solidFill>
                <a:latin typeface="Courier" pitchFamily="2" charset="0"/>
              </a:rPr>
            </a:br>
            <a:r>
              <a:rPr lang="en-US" sz="3200" dirty="0">
                <a:solidFill>
                  <a:schemeClr val="accent6"/>
                </a:solidFill>
                <a:latin typeface="Courier" pitchFamily="2" charset="0"/>
              </a:rPr>
              <a:t>// lexical analysis on</a:t>
            </a:r>
          </a:p>
          <a:p>
            <a:r>
              <a:rPr lang="en-US" sz="3200" dirty="0" err="1">
                <a:latin typeface="Courier" pitchFamily="2" charset="0"/>
              </a:rPr>
              <a:t>s.input</a:t>
            </a:r>
            <a:r>
              <a:rPr lang="en-US" sz="3200" dirty="0">
                <a:latin typeface="Courier" pitchFamily="2" charset="0"/>
              </a:rPr>
              <a:t>(“My Old Computer Crashed“)</a:t>
            </a:r>
          </a:p>
          <a:p>
            <a:endParaRPr lang="en-US" sz="3200" dirty="0">
              <a:latin typeface="Courier" pitchFamily="2" charset="0"/>
            </a:endParaRPr>
          </a:p>
          <a:p>
            <a:r>
              <a:rPr lang="en-US" sz="3200" dirty="0">
                <a:solidFill>
                  <a:schemeClr val="accent6"/>
                </a:solidFill>
                <a:latin typeface="Courier" pitchFamily="2" charset="0"/>
              </a:rPr>
              <a:t>// Returns the next lexeme</a:t>
            </a:r>
          </a:p>
          <a:p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158850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F7C3-CD84-D543-825C-2F9FB8A4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Warnings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A370F0-4B8B-C34B-B63C-8DFC60EFC64A}"/>
              </a:ext>
            </a:extLst>
          </p:cNvPr>
          <p:cNvSpPr/>
          <p:nvPr/>
        </p:nvSpPr>
        <p:spPr>
          <a:xfrm>
            <a:off x="1198217" y="2030634"/>
            <a:ext cx="44404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condition)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(condition)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x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x;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543F9-2CD8-1642-A098-6817863F52B3}"/>
              </a:ext>
            </a:extLst>
          </p:cNvPr>
          <p:cNvSpPr txBox="1"/>
          <p:nvPr/>
        </p:nvSpPr>
        <p:spPr>
          <a:xfrm>
            <a:off x="3599848" y="5380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Clang gives a warning</a:t>
            </a:r>
          </a:p>
        </p:txBody>
      </p:sp>
    </p:spTree>
    <p:extLst>
      <p:ext uri="{BB962C8B-B14F-4D97-AF65-F5344CB8AC3E}">
        <p14:creationId xmlns:p14="http://schemas.microsoft.com/office/powerpoint/2010/main" val="124215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AB513B-6BED-F947-B78A-E2B202019777}"/>
              </a:ext>
            </a:extLst>
          </p:cNvPr>
          <p:cNvSpPr txBox="1"/>
          <p:nvPr/>
        </p:nvSpPr>
        <p:spPr>
          <a:xfrm>
            <a:off x="1698271" y="428178"/>
            <a:ext cx="90717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&gt; s = </a:t>
            </a:r>
            <a:r>
              <a:rPr lang="en-US" sz="3200" dirty="0" err="1">
                <a:latin typeface="Courier" pitchFamily="2" charset="0"/>
              </a:rPr>
              <a:t>ScanerGenerator</a:t>
            </a:r>
            <a:r>
              <a:rPr lang="en-US" sz="3200" dirty="0">
                <a:latin typeface="Courier" pitchFamily="2" charset="0"/>
              </a:rPr>
              <a:t>(tokens)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s.input</a:t>
            </a:r>
            <a:r>
              <a:rPr lang="en-US" sz="3200" dirty="0">
                <a:latin typeface="Courier" pitchFamily="2" charset="0"/>
              </a:rPr>
              <a:t>(“My Old Computer Crashed”)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756475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AB513B-6BED-F947-B78A-E2B202019777}"/>
              </a:ext>
            </a:extLst>
          </p:cNvPr>
          <p:cNvSpPr txBox="1"/>
          <p:nvPr/>
        </p:nvSpPr>
        <p:spPr>
          <a:xfrm>
            <a:off x="1698271" y="428178"/>
            <a:ext cx="90717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&gt; s = </a:t>
            </a:r>
            <a:r>
              <a:rPr lang="en-US" sz="3200" dirty="0" err="1">
                <a:latin typeface="Courier" pitchFamily="2" charset="0"/>
              </a:rPr>
              <a:t>ScanerGenerator</a:t>
            </a:r>
            <a:r>
              <a:rPr lang="en-US" sz="3200" dirty="0">
                <a:latin typeface="Courier" pitchFamily="2" charset="0"/>
              </a:rPr>
              <a:t>(tokens)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s.input</a:t>
            </a:r>
            <a:r>
              <a:rPr lang="en-US" sz="3200" dirty="0">
                <a:latin typeface="Courier" pitchFamily="2" charset="0"/>
              </a:rPr>
              <a:t>(“My Old Computer Crashed”)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chemeClr val="accent6"/>
                </a:solidFill>
                <a:latin typeface="Courier" pitchFamily="2" charset="0"/>
              </a:rPr>
              <a:t>ARTICLE</a:t>
            </a:r>
            <a:r>
              <a:rPr lang="en-US" sz="3200" dirty="0">
                <a:latin typeface="Courier" pitchFamily="2" charset="0"/>
              </a:rPr>
              <a:t>, “My”)</a:t>
            </a:r>
          </a:p>
          <a:p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endParaRPr lang="en-US" sz="3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833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AB513B-6BED-F947-B78A-E2B202019777}"/>
              </a:ext>
            </a:extLst>
          </p:cNvPr>
          <p:cNvSpPr txBox="1"/>
          <p:nvPr/>
        </p:nvSpPr>
        <p:spPr>
          <a:xfrm>
            <a:off x="1698271" y="428178"/>
            <a:ext cx="907171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&gt; s = </a:t>
            </a:r>
            <a:r>
              <a:rPr lang="en-US" sz="3200" dirty="0" err="1">
                <a:latin typeface="Courier" pitchFamily="2" charset="0"/>
              </a:rPr>
              <a:t>ScanerGenerator</a:t>
            </a:r>
            <a:r>
              <a:rPr lang="en-US" sz="3200" dirty="0">
                <a:latin typeface="Courier" pitchFamily="2" charset="0"/>
              </a:rPr>
              <a:t>(tokens)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s.input</a:t>
            </a:r>
            <a:r>
              <a:rPr lang="en-US" sz="3200" dirty="0">
                <a:latin typeface="Courier" pitchFamily="2" charset="0"/>
              </a:rPr>
              <a:t>(“My Old Computer Crashed”)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chemeClr val="accent6"/>
                </a:solidFill>
                <a:latin typeface="Courier" pitchFamily="2" charset="0"/>
              </a:rPr>
              <a:t>ARTICLE</a:t>
            </a:r>
            <a:r>
              <a:rPr lang="en-US" sz="3200" dirty="0">
                <a:latin typeface="Courier" pitchFamily="2" charset="0"/>
              </a:rPr>
              <a:t>, “My”)</a:t>
            </a:r>
          </a:p>
          <a:p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(ADJECTIVE, “Old”)</a:t>
            </a:r>
          </a:p>
          <a:p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endParaRPr lang="en-US" sz="3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967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AB513B-6BED-F947-B78A-E2B202019777}"/>
              </a:ext>
            </a:extLst>
          </p:cNvPr>
          <p:cNvSpPr txBox="1"/>
          <p:nvPr/>
        </p:nvSpPr>
        <p:spPr>
          <a:xfrm>
            <a:off x="1698271" y="428178"/>
            <a:ext cx="907171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&gt; s = </a:t>
            </a:r>
            <a:r>
              <a:rPr lang="en-US" sz="3200" dirty="0" err="1">
                <a:latin typeface="Courier" pitchFamily="2" charset="0"/>
              </a:rPr>
              <a:t>ScanerGenerator</a:t>
            </a:r>
            <a:r>
              <a:rPr lang="en-US" sz="3200" dirty="0">
                <a:latin typeface="Courier" pitchFamily="2" charset="0"/>
              </a:rPr>
              <a:t>(tokens)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s.input</a:t>
            </a:r>
            <a:r>
              <a:rPr lang="en-US" sz="3200" dirty="0">
                <a:latin typeface="Courier" pitchFamily="2" charset="0"/>
              </a:rPr>
              <a:t>(“My Old Computer Crashed”)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chemeClr val="accent6"/>
                </a:solidFill>
                <a:latin typeface="Courier" pitchFamily="2" charset="0"/>
              </a:rPr>
              <a:t>ARTICLE</a:t>
            </a:r>
            <a:r>
              <a:rPr lang="en-US" sz="3200" dirty="0">
                <a:latin typeface="Courier" pitchFamily="2" charset="0"/>
              </a:rPr>
              <a:t>, “My”)</a:t>
            </a:r>
          </a:p>
          <a:p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(ADJECTIVE, “Old”)</a:t>
            </a:r>
          </a:p>
          <a:p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chemeClr val="accent1"/>
                </a:solidFill>
                <a:latin typeface="Courier" pitchFamily="2" charset="0"/>
              </a:rPr>
              <a:t>NOUN</a:t>
            </a:r>
            <a:r>
              <a:rPr lang="en-US" sz="3200" dirty="0">
                <a:latin typeface="Courier" pitchFamily="2" charset="0"/>
              </a:rPr>
              <a:t>, “Computer”)</a:t>
            </a:r>
          </a:p>
        </p:txBody>
      </p:sp>
    </p:spTree>
    <p:extLst>
      <p:ext uri="{BB962C8B-B14F-4D97-AF65-F5344CB8AC3E}">
        <p14:creationId xmlns:p14="http://schemas.microsoft.com/office/powerpoint/2010/main" val="3681013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AB513B-6BED-F947-B78A-E2B202019777}"/>
              </a:ext>
            </a:extLst>
          </p:cNvPr>
          <p:cNvSpPr txBox="1"/>
          <p:nvPr/>
        </p:nvSpPr>
        <p:spPr>
          <a:xfrm>
            <a:off x="1698271" y="428178"/>
            <a:ext cx="907171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&gt; s = </a:t>
            </a:r>
            <a:r>
              <a:rPr lang="en-US" sz="3200" dirty="0" err="1">
                <a:latin typeface="Courier" pitchFamily="2" charset="0"/>
              </a:rPr>
              <a:t>ScanerGenerator</a:t>
            </a:r>
            <a:r>
              <a:rPr lang="en-US" sz="3200" dirty="0">
                <a:latin typeface="Courier" pitchFamily="2" charset="0"/>
              </a:rPr>
              <a:t>(tokens)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s.input</a:t>
            </a:r>
            <a:r>
              <a:rPr lang="en-US" sz="3200" dirty="0">
                <a:latin typeface="Courier" pitchFamily="2" charset="0"/>
              </a:rPr>
              <a:t>(“My Old Computer Crashed”)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chemeClr val="accent6"/>
                </a:solidFill>
                <a:latin typeface="Courier" pitchFamily="2" charset="0"/>
              </a:rPr>
              <a:t>ARTICLE</a:t>
            </a:r>
            <a:r>
              <a:rPr lang="en-US" sz="3200" dirty="0">
                <a:latin typeface="Courier" pitchFamily="2" charset="0"/>
              </a:rPr>
              <a:t>, “My”)</a:t>
            </a:r>
          </a:p>
          <a:p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(ADJECTIVE, “Old”)</a:t>
            </a:r>
          </a:p>
          <a:p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chemeClr val="accent1"/>
                </a:solidFill>
                <a:latin typeface="Courier" pitchFamily="2" charset="0"/>
              </a:rPr>
              <a:t>NOUN</a:t>
            </a:r>
            <a:r>
              <a:rPr lang="en-US" sz="3200" dirty="0">
                <a:latin typeface="Courier" pitchFamily="2" charset="0"/>
              </a:rPr>
              <a:t>, “Computer”)</a:t>
            </a:r>
          </a:p>
          <a:p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endParaRPr lang="en-US" sz="3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7555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AB513B-6BED-F947-B78A-E2B202019777}"/>
              </a:ext>
            </a:extLst>
          </p:cNvPr>
          <p:cNvSpPr txBox="1"/>
          <p:nvPr/>
        </p:nvSpPr>
        <p:spPr>
          <a:xfrm>
            <a:off x="1698271" y="428178"/>
            <a:ext cx="907171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&gt; s = </a:t>
            </a:r>
            <a:r>
              <a:rPr lang="en-US" sz="3200" dirty="0" err="1">
                <a:latin typeface="Courier" pitchFamily="2" charset="0"/>
              </a:rPr>
              <a:t>ScanerGenerator</a:t>
            </a:r>
            <a:r>
              <a:rPr lang="en-US" sz="3200" dirty="0">
                <a:latin typeface="Courier" pitchFamily="2" charset="0"/>
              </a:rPr>
              <a:t>(tokens)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s.input</a:t>
            </a:r>
            <a:r>
              <a:rPr lang="en-US" sz="3200" dirty="0">
                <a:latin typeface="Courier" pitchFamily="2" charset="0"/>
              </a:rPr>
              <a:t>(“My Old Computer Crashed”)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chemeClr val="accent6"/>
                </a:solidFill>
                <a:latin typeface="Courier" pitchFamily="2" charset="0"/>
              </a:rPr>
              <a:t>ARTICLE</a:t>
            </a:r>
            <a:r>
              <a:rPr lang="en-US" sz="3200" dirty="0">
                <a:latin typeface="Courier" pitchFamily="2" charset="0"/>
              </a:rPr>
              <a:t>, “My”)</a:t>
            </a:r>
          </a:p>
          <a:p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(ADJECTIVE, “Old”)</a:t>
            </a:r>
          </a:p>
          <a:p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chemeClr val="accent1"/>
                </a:solidFill>
                <a:latin typeface="Courier" pitchFamily="2" charset="0"/>
              </a:rPr>
              <a:t>NOUN</a:t>
            </a:r>
            <a:r>
              <a:rPr lang="en-US" sz="3200" dirty="0">
                <a:latin typeface="Courier" pitchFamily="2" charset="0"/>
              </a:rPr>
              <a:t>, “Computer”)</a:t>
            </a:r>
          </a:p>
          <a:p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chemeClr val="accent2"/>
                </a:solidFill>
                <a:latin typeface="Courier" pitchFamily="2" charset="0"/>
              </a:rPr>
              <a:t>VERB</a:t>
            </a:r>
            <a:r>
              <a:rPr lang="en-US" sz="3200" dirty="0">
                <a:latin typeface="Courier" pitchFamily="2" charset="0"/>
              </a:rPr>
              <a:t>, “Crashed”)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514398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AB513B-6BED-F947-B78A-E2B202019777}"/>
              </a:ext>
            </a:extLst>
          </p:cNvPr>
          <p:cNvSpPr txBox="1"/>
          <p:nvPr/>
        </p:nvSpPr>
        <p:spPr>
          <a:xfrm>
            <a:off x="1698271" y="428178"/>
            <a:ext cx="907171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&gt; s = </a:t>
            </a:r>
            <a:r>
              <a:rPr lang="en-US" sz="3200" dirty="0" err="1">
                <a:latin typeface="Courier" pitchFamily="2" charset="0"/>
              </a:rPr>
              <a:t>ScanerGenerator</a:t>
            </a:r>
            <a:r>
              <a:rPr lang="en-US" sz="3200" dirty="0">
                <a:latin typeface="Courier" pitchFamily="2" charset="0"/>
              </a:rPr>
              <a:t>(tokens)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s.input</a:t>
            </a:r>
            <a:r>
              <a:rPr lang="en-US" sz="3200" dirty="0">
                <a:latin typeface="Courier" pitchFamily="2" charset="0"/>
              </a:rPr>
              <a:t>(“My Old Computer Crashed”)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chemeClr val="accent6"/>
                </a:solidFill>
                <a:latin typeface="Courier" pitchFamily="2" charset="0"/>
              </a:rPr>
              <a:t>ARTICLE</a:t>
            </a:r>
            <a:r>
              <a:rPr lang="en-US" sz="3200" dirty="0">
                <a:latin typeface="Courier" pitchFamily="2" charset="0"/>
              </a:rPr>
              <a:t>, “My”)</a:t>
            </a:r>
          </a:p>
          <a:p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(ADJECTIVE, “Old”)</a:t>
            </a:r>
          </a:p>
          <a:p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chemeClr val="accent1"/>
                </a:solidFill>
                <a:latin typeface="Courier" pitchFamily="2" charset="0"/>
              </a:rPr>
              <a:t>NOUN</a:t>
            </a:r>
            <a:r>
              <a:rPr lang="en-US" sz="3200" dirty="0">
                <a:latin typeface="Courier" pitchFamily="2" charset="0"/>
              </a:rPr>
              <a:t>, “Computer”)</a:t>
            </a:r>
          </a:p>
          <a:p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chemeClr val="accent2"/>
                </a:solidFill>
                <a:latin typeface="Courier" pitchFamily="2" charset="0"/>
              </a:rPr>
              <a:t>VERB</a:t>
            </a:r>
            <a:r>
              <a:rPr lang="en-US" sz="3200" dirty="0">
                <a:latin typeface="Courier" pitchFamily="2" charset="0"/>
              </a:rPr>
              <a:t>, “Crashed”)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487299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289C-032F-074C-B03E-591F7FD7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6B6F-D0EB-1745-9891-35110C37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Lexical Analysis</a:t>
            </a:r>
          </a:p>
          <a:p>
            <a:endParaRPr lang="en-US" dirty="0"/>
          </a:p>
          <a:p>
            <a:r>
              <a:rPr lang="en-US" dirty="0"/>
              <a:t>Programs for Lexical Analysis</a:t>
            </a:r>
          </a:p>
          <a:p>
            <a:endParaRPr lang="en-US" dirty="0"/>
          </a:p>
          <a:p>
            <a:r>
              <a:rPr lang="en-US" b="1" dirty="0"/>
              <a:t>Lexical analysis of a simple programming language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naïve implementation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349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9C79-92B1-A843-A277-DB2275FE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 of a simple programming lang.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6A7158-1718-5343-AF6E-457CD563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Lets write tokens and definitions for a simple programming language</a:t>
            </a:r>
          </a:p>
          <a:p>
            <a:r>
              <a:rPr lang="en-US" dirty="0"/>
              <a:t>integer arithmetic (+,*)</a:t>
            </a:r>
          </a:p>
          <a:p>
            <a:r>
              <a:rPr lang="en-US" dirty="0"/>
              <a:t>variables, assignments, non-negative integers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AF3E1-3710-C440-B23B-F2FD8A2C024B}"/>
              </a:ext>
            </a:extLst>
          </p:cNvPr>
          <p:cNvSpPr/>
          <p:nvPr/>
        </p:nvSpPr>
        <p:spPr>
          <a:xfrm>
            <a:off x="4622680" y="3966766"/>
            <a:ext cx="2523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x = 5 + 4 * 3;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CCFDC-9A58-EB43-8030-82FDAD700A13}"/>
              </a:ext>
            </a:extLst>
          </p:cNvPr>
          <p:cNvSpPr txBox="1"/>
          <p:nvPr/>
        </p:nvSpPr>
        <p:spPr>
          <a:xfrm>
            <a:off x="1167253" y="5339797"/>
            <a:ext cx="363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tokens should we have? Ideas?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3A718-B918-DF44-9D42-03C2367875FF}"/>
              </a:ext>
            </a:extLst>
          </p:cNvPr>
          <p:cNvSpPr txBox="1"/>
          <p:nvPr/>
        </p:nvSpPr>
        <p:spPr>
          <a:xfrm>
            <a:off x="5255394" y="3563935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24523420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9C79-92B1-A843-A277-DB2275FE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 of a simple programming lang.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AF3E1-3710-C440-B23B-F2FD8A2C024B}"/>
              </a:ext>
            </a:extLst>
          </p:cNvPr>
          <p:cNvSpPr/>
          <p:nvPr/>
        </p:nvSpPr>
        <p:spPr>
          <a:xfrm>
            <a:off x="4622680" y="3966766"/>
            <a:ext cx="2523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x = 5 + 4 * 3;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3A718-B918-DF44-9D42-03C2367875FF}"/>
              </a:ext>
            </a:extLst>
          </p:cNvPr>
          <p:cNvSpPr txBox="1"/>
          <p:nvPr/>
        </p:nvSpPr>
        <p:spPr>
          <a:xfrm>
            <a:off x="5255394" y="3563935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6C5E9-F863-0F41-9E7D-0A56BD4D9A5D}"/>
              </a:ext>
            </a:extLst>
          </p:cNvPr>
          <p:cNvSpPr txBox="1"/>
          <p:nvPr/>
        </p:nvSpPr>
        <p:spPr>
          <a:xfrm>
            <a:off x="365761" y="4613097"/>
            <a:ext cx="405591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latin typeface="Courier" pitchFamily="2" charset="0"/>
              </a:rPr>
              <a:t>NUM    = [numbers]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99048-1C15-224F-AA21-8BA31C8DA0C4}"/>
              </a:ext>
            </a:extLst>
          </p:cNvPr>
          <p:cNvSpPr txBox="1"/>
          <p:nvPr/>
        </p:nvSpPr>
        <p:spPr>
          <a:xfrm>
            <a:off x="365761" y="4243765"/>
            <a:ext cx="27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something like this?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79F52EEA-E05D-1C45-8B74-CFBF8D4F64F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Lets write tokens and definitions for a simple programming language</a:t>
            </a:r>
          </a:p>
          <a:p>
            <a:r>
              <a:rPr lang="en-US"/>
              <a:t>integer arithmetic (+,*)</a:t>
            </a:r>
          </a:p>
          <a:p>
            <a:r>
              <a:rPr lang="en-US"/>
              <a:t>variables, assignments, non-negative integers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7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F7C3-CD84-D543-825C-2F9FB8A4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Warnings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A370F0-4B8B-C34B-B63C-8DFC60EFC64A}"/>
              </a:ext>
            </a:extLst>
          </p:cNvPr>
          <p:cNvSpPr/>
          <p:nvPr/>
        </p:nvSpPr>
        <p:spPr>
          <a:xfrm>
            <a:off x="1198217" y="2030634"/>
            <a:ext cx="44404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condition)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(condition)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x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x;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C7D90-A755-A140-BBE3-F132C5C84C0E}"/>
              </a:ext>
            </a:extLst>
          </p:cNvPr>
          <p:cNvSpPr txBox="1"/>
          <p:nvPr/>
        </p:nvSpPr>
        <p:spPr>
          <a:xfrm>
            <a:off x="7919159" y="2242687"/>
            <a:ext cx="3074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its only called like this?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53126E-1395-F547-98F6-9EFCB2F0D9B8}"/>
              </a:ext>
            </a:extLst>
          </p:cNvPr>
          <p:cNvSpPr/>
          <p:nvPr/>
        </p:nvSpPr>
        <p:spPr>
          <a:xfrm>
            <a:off x="8179998" y="3045653"/>
            <a:ext cx="24174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foo(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852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9C79-92B1-A843-A277-DB2275FE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 of a simple programming lang.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AF3E1-3710-C440-B23B-F2FD8A2C024B}"/>
              </a:ext>
            </a:extLst>
          </p:cNvPr>
          <p:cNvSpPr/>
          <p:nvPr/>
        </p:nvSpPr>
        <p:spPr>
          <a:xfrm>
            <a:off x="4622680" y="3966766"/>
            <a:ext cx="2523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x = 5 + 4 * 3;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3A718-B918-DF44-9D42-03C2367875FF}"/>
              </a:ext>
            </a:extLst>
          </p:cNvPr>
          <p:cNvSpPr txBox="1"/>
          <p:nvPr/>
        </p:nvSpPr>
        <p:spPr>
          <a:xfrm>
            <a:off x="5255394" y="3563935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6C5E9-F863-0F41-9E7D-0A56BD4D9A5D}"/>
              </a:ext>
            </a:extLst>
          </p:cNvPr>
          <p:cNvSpPr txBox="1"/>
          <p:nvPr/>
        </p:nvSpPr>
        <p:spPr>
          <a:xfrm>
            <a:off x="365761" y="4613097"/>
            <a:ext cx="405591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latin typeface="Courier" pitchFamily="2" charset="0"/>
              </a:rPr>
              <a:t>NUM    = [numbers]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99048-1C15-224F-AA21-8BA31C8DA0C4}"/>
              </a:ext>
            </a:extLst>
          </p:cNvPr>
          <p:cNvSpPr txBox="1"/>
          <p:nvPr/>
        </p:nvSpPr>
        <p:spPr>
          <a:xfrm>
            <a:off x="365761" y="4243765"/>
            <a:ext cx="27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something like this?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11E15-B4AF-0147-B35A-C6D2A4102E81}"/>
              </a:ext>
            </a:extLst>
          </p:cNvPr>
          <p:cNvSpPr txBox="1"/>
          <p:nvPr/>
        </p:nvSpPr>
        <p:spPr>
          <a:xfrm>
            <a:off x="4497551" y="5117365"/>
            <a:ext cx="7491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[(ID, x),    (ASSIGN, “=“), (NUM, ”5”), (PLUS, “+”) ,</a:t>
            </a:r>
          </a:p>
          <a:p>
            <a:r>
              <a:rPr lang="en-US" dirty="0">
                <a:latin typeface="Courier" pitchFamily="2" charset="0"/>
              </a:rPr>
              <a:t> (NUM, “4”), (MULT, “*”),   (NUM, “3”)]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89492BA4-7D67-0048-B2EE-53F08A18AF75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Lets write tokens and definitions for a simple programming language</a:t>
            </a:r>
          </a:p>
          <a:p>
            <a:r>
              <a:rPr lang="en-US"/>
              <a:t>integer arithmetic (+,*)</a:t>
            </a:r>
          </a:p>
          <a:p>
            <a:r>
              <a:rPr lang="en-US"/>
              <a:t>variables, assignments, non-negative integers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429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9C79-92B1-A843-A277-DB2275FE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 of a simple programming lang.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AF3E1-3710-C440-B23B-F2FD8A2C024B}"/>
              </a:ext>
            </a:extLst>
          </p:cNvPr>
          <p:cNvSpPr/>
          <p:nvPr/>
        </p:nvSpPr>
        <p:spPr>
          <a:xfrm>
            <a:off x="4622680" y="3966766"/>
            <a:ext cx="2523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x = 5 + 4 * 3;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3A718-B918-DF44-9D42-03C2367875FF}"/>
              </a:ext>
            </a:extLst>
          </p:cNvPr>
          <p:cNvSpPr txBox="1"/>
          <p:nvPr/>
        </p:nvSpPr>
        <p:spPr>
          <a:xfrm>
            <a:off x="5255394" y="3563935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6C5E9-F863-0F41-9E7D-0A56BD4D9A5D}"/>
              </a:ext>
            </a:extLst>
          </p:cNvPr>
          <p:cNvSpPr txBox="1"/>
          <p:nvPr/>
        </p:nvSpPr>
        <p:spPr>
          <a:xfrm>
            <a:off x="365761" y="4613097"/>
            <a:ext cx="405591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latin typeface="Courier" pitchFamily="2" charset="0"/>
              </a:rPr>
              <a:t>NUM    = [numbers]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99048-1C15-224F-AA21-8BA31C8DA0C4}"/>
              </a:ext>
            </a:extLst>
          </p:cNvPr>
          <p:cNvSpPr txBox="1"/>
          <p:nvPr/>
        </p:nvSpPr>
        <p:spPr>
          <a:xfrm>
            <a:off x="365761" y="4243765"/>
            <a:ext cx="27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something like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2BE57-CE84-5841-BC86-5374CEF22BF9}"/>
              </a:ext>
            </a:extLst>
          </p:cNvPr>
          <p:cNvSpPr txBox="1"/>
          <p:nvPr/>
        </p:nvSpPr>
        <p:spPr>
          <a:xfrm>
            <a:off x="8739739" y="3561347"/>
            <a:ext cx="2483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options for tokens</a:t>
            </a:r>
            <a:br>
              <a:rPr lang="en-US" dirty="0"/>
            </a:br>
            <a:r>
              <a:rPr lang="en-US" dirty="0"/>
              <a:t>we could define?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E9618BB2-81AB-BF41-A302-5D52FD91A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Lets write tokens and definitions for a simple programming language</a:t>
            </a:r>
          </a:p>
          <a:p>
            <a:r>
              <a:rPr lang="en-US" dirty="0"/>
              <a:t>integer arithmetic (+,*)</a:t>
            </a:r>
          </a:p>
          <a:p>
            <a:r>
              <a:rPr lang="en-US" dirty="0"/>
              <a:t>variables, assignments, non-negative integers</a:t>
            </a:r>
          </a:p>
        </p:txBody>
      </p:sp>
    </p:spTree>
    <p:extLst>
      <p:ext uri="{BB962C8B-B14F-4D97-AF65-F5344CB8AC3E}">
        <p14:creationId xmlns:p14="http://schemas.microsoft.com/office/powerpoint/2010/main" val="3459946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9C79-92B1-A843-A277-DB2275FE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 of a simple programming lang.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6A7158-1718-5343-AF6E-457CD563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Lets write tokens and definitions for a simple programming language</a:t>
            </a:r>
          </a:p>
          <a:p>
            <a:r>
              <a:rPr lang="en-US" dirty="0"/>
              <a:t>integer arithmetic (+,*)</a:t>
            </a:r>
          </a:p>
          <a:p>
            <a:r>
              <a:rPr lang="en-US" dirty="0"/>
              <a:t>variables and assignments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AF3E1-3710-C440-B23B-F2FD8A2C024B}"/>
              </a:ext>
            </a:extLst>
          </p:cNvPr>
          <p:cNvSpPr/>
          <p:nvPr/>
        </p:nvSpPr>
        <p:spPr>
          <a:xfrm>
            <a:off x="4622680" y="3966766"/>
            <a:ext cx="2523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x = 5 + 4 * 3;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3A718-B918-DF44-9D42-03C2367875FF}"/>
              </a:ext>
            </a:extLst>
          </p:cNvPr>
          <p:cNvSpPr txBox="1"/>
          <p:nvPr/>
        </p:nvSpPr>
        <p:spPr>
          <a:xfrm>
            <a:off x="5255394" y="3563935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6C5E9-F863-0F41-9E7D-0A56BD4D9A5D}"/>
              </a:ext>
            </a:extLst>
          </p:cNvPr>
          <p:cNvSpPr txBox="1"/>
          <p:nvPr/>
        </p:nvSpPr>
        <p:spPr>
          <a:xfrm>
            <a:off x="365761" y="4613097"/>
            <a:ext cx="405591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latin typeface="Courier" pitchFamily="2" charset="0"/>
              </a:rPr>
              <a:t>NUM    = [numbers]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99048-1C15-224F-AA21-8BA31C8DA0C4}"/>
              </a:ext>
            </a:extLst>
          </p:cNvPr>
          <p:cNvSpPr txBox="1"/>
          <p:nvPr/>
        </p:nvSpPr>
        <p:spPr>
          <a:xfrm>
            <a:off x="365761" y="4243765"/>
            <a:ext cx="27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something like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2BE57-CE84-5841-BC86-5374CEF22BF9}"/>
              </a:ext>
            </a:extLst>
          </p:cNvPr>
          <p:cNvSpPr txBox="1"/>
          <p:nvPr/>
        </p:nvSpPr>
        <p:spPr>
          <a:xfrm>
            <a:off x="8739739" y="3561347"/>
            <a:ext cx="2483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options for tokens</a:t>
            </a:r>
            <a:br>
              <a:rPr lang="en-US" dirty="0"/>
            </a:br>
            <a:r>
              <a:rPr lang="en-US" dirty="0"/>
              <a:t>we could define?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73ED2-3E10-B249-A6BE-CC58F965C197}"/>
              </a:ext>
            </a:extLst>
          </p:cNvPr>
          <p:cNvSpPr txBox="1"/>
          <p:nvPr/>
        </p:nvSpPr>
        <p:spPr>
          <a:xfrm>
            <a:off x="7792126" y="4553883"/>
            <a:ext cx="405591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latin typeface="Courier" pitchFamily="2" charset="0"/>
              </a:rPr>
              <a:t>NUM    = [numbers]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OP     = {“+”, “*”}</a:t>
            </a:r>
          </a:p>
        </p:txBody>
      </p:sp>
    </p:spTree>
    <p:extLst>
      <p:ext uri="{BB962C8B-B14F-4D97-AF65-F5344CB8AC3E}">
        <p14:creationId xmlns:p14="http://schemas.microsoft.com/office/powerpoint/2010/main" val="37508299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9C79-92B1-A843-A277-DB2275FE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 of a simple programming lang.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6A7158-1718-5343-AF6E-457CD563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Lets write tokens and definitions for a simple programming language</a:t>
            </a:r>
          </a:p>
          <a:p>
            <a:r>
              <a:rPr lang="en-US" dirty="0"/>
              <a:t>integer arithmetic (+,*)</a:t>
            </a:r>
          </a:p>
          <a:p>
            <a:r>
              <a:rPr lang="en-US" dirty="0"/>
              <a:t>variables and assignments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AF3E1-3710-C440-B23B-F2FD8A2C024B}"/>
              </a:ext>
            </a:extLst>
          </p:cNvPr>
          <p:cNvSpPr/>
          <p:nvPr/>
        </p:nvSpPr>
        <p:spPr>
          <a:xfrm>
            <a:off x="4622680" y="3966766"/>
            <a:ext cx="2523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x = 5 + 4 * 3;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3A718-B918-DF44-9D42-03C2367875FF}"/>
              </a:ext>
            </a:extLst>
          </p:cNvPr>
          <p:cNvSpPr txBox="1"/>
          <p:nvPr/>
        </p:nvSpPr>
        <p:spPr>
          <a:xfrm>
            <a:off x="5255394" y="3563935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6C5E9-F863-0F41-9E7D-0A56BD4D9A5D}"/>
              </a:ext>
            </a:extLst>
          </p:cNvPr>
          <p:cNvSpPr txBox="1"/>
          <p:nvPr/>
        </p:nvSpPr>
        <p:spPr>
          <a:xfrm>
            <a:off x="365761" y="4613097"/>
            <a:ext cx="405591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latin typeface="Courier" pitchFamily="2" charset="0"/>
              </a:rPr>
              <a:t>NUM    = [numbers]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99048-1C15-224F-AA21-8BA31C8DA0C4}"/>
              </a:ext>
            </a:extLst>
          </p:cNvPr>
          <p:cNvSpPr txBox="1"/>
          <p:nvPr/>
        </p:nvSpPr>
        <p:spPr>
          <a:xfrm>
            <a:off x="365761" y="4243765"/>
            <a:ext cx="27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something like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2BE57-CE84-5841-BC86-5374CEF22BF9}"/>
              </a:ext>
            </a:extLst>
          </p:cNvPr>
          <p:cNvSpPr txBox="1"/>
          <p:nvPr/>
        </p:nvSpPr>
        <p:spPr>
          <a:xfrm>
            <a:off x="8739739" y="3561347"/>
            <a:ext cx="2483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options for tokens</a:t>
            </a:r>
            <a:br>
              <a:rPr lang="en-US" dirty="0"/>
            </a:br>
            <a:r>
              <a:rPr lang="en-US" dirty="0"/>
              <a:t>we could define?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73ED2-3E10-B249-A6BE-CC58F965C197}"/>
              </a:ext>
            </a:extLst>
          </p:cNvPr>
          <p:cNvSpPr txBox="1"/>
          <p:nvPr/>
        </p:nvSpPr>
        <p:spPr>
          <a:xfrm>
            <a:off x="7792126" y="4553883"/>
            <a:ext cx="405591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latin typeface="Courier" pitchFamily="2" charset="0"/>
              </a:rPr>
              <a:t>NUM    = [numbers]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OP     = {“+”, “*”}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A1230-4B8C-A442-BC56-AB788F81557C}"/>
              </a:ext>
            </a:extLst>
          </p:cNvPr>
          <p:cNvSpPr/>
          <p:nvPr/>
        </p:nvSpPr>
        <p:spPr>
          <a:xfrm>
            <a:off x="4624827" y="4969381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(OP, “+”) (OP, “*”)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4066E2-B4D6-A648-A463-049038F2FCA3}"/>
              </a:ext>
            </a:extLst>
          </p:cNvPr>
          <p:cNvSpPr txBox="1"/>
          <p:nvPr/>
        </p:nvSpPr>
        <p:spPr>
          <a:xfrm>
            <a:off x="4805769" y="5477212"/>
            <a:ext cx="2663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We can always</a:t>
            </a:r>
          </a:p>
          <a:p>
            <a:pPr algn="ctr"/>
            <a:r>
              <a:rPr lang="en-US" i="1" dirty="0"/>
              <a:t>distinguish using the value</a:t>
            </a:r>
          </a:p>
        </p:txBody>
      </p:sp>
    </p:spTree>
    <p:extLst>
      <p:ext uri="{BB962C8B-B14F-4D97-AF65-F5344CB8AC3E}">
        <p14:creationId xmlns:p14="http://schemas.microsoft.com/office/powerpoint/2010/main" val="30455655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9C79-92B1-A843-A277-DB2275FE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 of a simple programming lang.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6A7158-1718-5343-AF6E-457CD563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Lets write tokens and definitions for a simple programming language</a:t>
            </a:r>
          </a:p>
          <a:p>
            <a:r>
              <a:rPr lang="en-US" dirty="0"/>
              <a:t>integer arithmetic (+,*)</a:t>
            </a:r>
          </a:p>
          <a:p>
            <a:r>
              <a:rPr lang="en-US" dirty="0"/>
              <a:t>variables and assignments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AF3E1-3710-C440-B23B-F2FD8A2C024B}"/>
              </a:ext>
            </a:extLst>
          </p:cNvPr>
          <p:cNvSpPr/>
          <p:nvPr/>
        </p:nvSpPr>
        <p:spPr>
          <a:xfrm>
            <a:off x="4622680" y="3966766"/>
            <a:ext cx="2523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x = 5 + 4 * 3;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3A718-B918-DF44-9D42-03C2367875FF}"/>
              </a:ext>
            </a:extLst>
          </p:cNvPr>
          <p:cNvSpPr txBox="1"/>
          <p:nvPr/>
        </p:nvSpPr>
        <p:spPr>
          <a:xfrm>
            <a:off x="5255394" y="3563935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6C5E9-F863-0F41-9E7D-0A56BD4D9A5D}"/>
              </a:ext>
            </a:extLst>
          </p:cNvPr>
          <p:cNvSpPr txBox="1"/>
          <p:nvPr/>
        </p:nvSpPr>
        <p:spPr>
          <a:xfrm>
            <a:off x="365761" y="4613097"/>
            <a:ext cx="405591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latin typeface="Courier" pitchFamily="2" charset="0"/>
              </a:rPr>
              <a:t>NUM    = [numbers]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99048-1C15-224F-AA21-8BA31C8DA0C4}"/>
              </a:ext>
            </a:extLst>
          </p:cNvPr>
          <p:cNvSpPr txBox="1"/>
          <p:nvPr/>
        </p:nvSpPr>
        <p:spPr>
          <a:xfrm>
            <a:off x="365761" y="4243765"/>
            <a:ext cx="27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something like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2BE57-CE84-5841-BC86-5374CEF22BF9}"/>
              </a:ext>
            </a:extLst>
          </p:cNvPr>
          <p:cNvSpPr txBox="1"/>
          <p:nvPr/>
        </p:nvSpPr>
        <p:spPr>
          <a:xfrm>
            <a:off x="8739739" y="3561347"/>
            <a:ext cx="2483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options for tokens</a:t>
            </a:r>
            <a:br>
              <a:rPr lang="en-US" dirty="0"/>
            </a:br>
            <a:r>
              <a:rPr lang="en-US" dirty="0"/>
              <a:t>we could define?</a:t>
            </a:r>
          </a:p>
        </p:txBody>
      </p:sp>
    </p:spTree>
    <p:extLst>
      <p:ext uri="{BB962C8B-B14F-4D97-AF65-F5344CB8AC3E}">
        <p14:creationId xmlns:p14="http://schemas.microsoft.com/office/powerpoint/2010/main" val="3090144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9C79-92B1-A843-A277-DB2275FE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 of a simple programming lang.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6A7158-1718-5343-AF6E-457CD563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Lets write tokens and definitions for a simple programming language</a:t>
            </a:r>
          </a:p>
          <a:p>
            <a:r>
              <a:rPr lang="en-US" dirty="0"/>
              <a:t>integer arithmetic (+,*)</a:t>
            </a:r>
          </a:p>
          <a:p>
            <a:r>
              <a:rPr lang="en-US" dirty="0"/>
              <a:t>variables and assignments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AF3E1-3710-C440-B23B-F2FD8A2C024B}"/>
              </a:ext>
            </a:extLst>
          </p:cNvPr>
          <p:cNvSpPr/>
          <p:nvPr/>
        </p:nvSpPr>
        <p:spPr>
          <a:xfrm>
            <a:off x="4622680" y="3966766"/>
            <a:ext cx="2523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x = 5 + 4 * 3;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3A718-B918-DF44-9D42-03C2367875FF}"/>
              </a:ext>
            </a:extLst>
          </p:cNvPr>
          <p:cNvSpPr txBox="1"/>
          <p:nvPr/>
        </p:nvSpPr>
        <p:spPr>
          <a:xfrm>
            <a:off x="5255394" y="3563935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6C5E9-F863-0F41-9E7D-0A56BD4D9A5D}"/>
              </a:ext>
            </a:extLst>
          </p:cNvPr>
          <p:cNvSpPr txBox="1"/>
          <p:nvPr/>
        </p:nvSpPr>
        <p:spPr>
          <a:xfrm>
            <a:off x="365761" y="4613097"/>
            <a:ext cx="405591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latin typeface="Courier" pitchFamily="2" charset="0"/>
              </a:rPr>
              <a:t>NUM    = [numbers]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99048-1C15-224F-AA21-8BA31C8DA0C4}"/>
              </a:ext>
            </a:extLst>
          </p:cNvPr>
          <p:cNvSpPr txBox="1"/>
          <p:nvPr/>
        </p:nvSpPr>
        <p:spPr>
          <a:xfrm>
            <a:off x="365761" y="4243765"/>
            <a:ext cx="27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something like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2BE57-CE84-5841-BC86-5374CEF22BF9}"/>
              </a:ext>
            </a:extLst>
          </p:cNvPr>
          <p:cNvSpPr txBox="1"/>
          <p:nvPr/>
        </p:nvSpPr>
        <p:spPr>
          <a:xfrm>
            <a:off x="8739739" y="3561347"/>
            <a:ext cx="2483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options for tokens</a:t>
            </a:r>
            <a:br>
              <a:rPr lang="en-US" dirty="0"/>
            </a:br>
            <a:r>
              <a:rPr lang="en-US" dirty="0"/>
              <a:t>we could define?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AA7B3-8534-F34F-865F-914BF5DFB598}"/>
              </a:ext>
            </a:extLst>
          </p:cNvPr>
          <p:cNvSpPr txBox="1"/>
          <p:nvPr/>
        </p:nvSpPr>
        <p:spPr>
          <a:xfrm>
            <a:off x="7669731" y="4428431"/>
            <a:ext cx="405591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FIVE   = “5”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FOUR   = “4”</a:t>
            </a:r>
          </a:p>
          <a:p>
            <a:r>
              <a:rPr lang="en-US" sz="2400" dirty="0">
                <a:latin typeface="Courier" pitchFamily="2" charset="0"/>
              </a:rPr>
              <a:t>...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4D5B2-DDA2-1849-8965-9D9BC19EE5D1}"/>
              </a:ext>
            </a:extLst>
          </p:cNvPr>
          <p:cNvSpPr txBox="1"/>
          <p:nvPr/>
        </p:nvSpPr>
        <p:spPr>
          <a:xfrm>
            <a:off x="5637894" y="4936262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do we</a:t>
            </a:r>
            <a:br>
              <a:rPr lang="en-US" i="1" dirty="0"/>
            </a:br>
            <a:r>
              <a:rPr lang="en-US" i="1" dirty="0"/>
              <a:t>think about this?</a:t>
            </a:r>
          </a:p>
        </p:txBody>
      </p:sp>
    </p:spTree>
    <p:extLst>
      <p:ext uri="{BB962C8B-B14F-4D97-AF65-F5344CB8AC3E}">
        <p14:creationId xmlns:p14="http://schemas.microsoft.com/office/powerpoint/2010/main" val="13061468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9C79-92B1-A843-A277-DB2275FE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 of a simple programming lang.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6A7158-1718-5343-AF6E-457CD563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Lets write tokens and definitions for a simple programming language</a:t>
            </a:r>
          </a:p>
          <a:p>
            <a:r>
              <a:rPr lang="en-US" dirty="0"/>
              <a:t>integer arithmetic (+,*)</a:t>
            </a:r>
          </a:p>
          <a:p>
            <a:r>
              <a:rPr lang="en-US" dirty="0"/>
              <a:t>variables and assignments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AF3E1-3710-C440-B23B-F2FD8A2C024B}"/>
              </a:ext>
            </a:extLst>
          </p:cNvPr>
          <p:cNvSpPr/>
          <p:nvPr/>
        </p:nvSpPr>
        <p:spPr>
          <a:xfrm>
            <a:off x="4622680" y="3966766"/>
            <a:ext cx="2523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x = 5 + 4 * 3;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3A718-B918-DF44-9D42-03C2367875FF}"/>
              </a:ext>
            </a:extLst>
          </p:cNvPr>
          <p:cNvSpPr txBox="1"/>
          <p:nvPr/>
        </p:nvSpPr>
        <p:spPr>
          <a:xfrm>
            <a:off x="5255394" y="3563935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6C5E9-F863-0F41-9E7D-0A56BD4D9A5D}"/>
              </a:ext>
            </a:extLst>
          </p:cNvPr>
          <p:cNvSpPr txBox="1"/>
          <p:nvPr/>
        </p:nvSpPr>
        <p:spPr>
          <a:xfrm>
            <a:off x="365761" y="4613097"/>
            <a:ext cx="405591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latin typeface="Courier" pitchFamily="2" charset="0"/>
              </a:rPr>
              <a:t>NUM    = [numbers]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AD7223-38F0-284A-AA15-91B34C600ED0}"/>
              </a:ext>
            </a:extLst>
          </p:cNvPr>
          <p:cNvSpPr txBox="1"/>
          <p:nvPr/>
        </p:nvSpPr>
        <p:spPr>
          <a:xfrm>
            <a:off x="8547234" y="3599848"/>
            <a:ext cx="224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we missing?</a:t>
            </a:r>
          </a:p>
        </p:txBody>
      </p:sp>
    </p:spTree>
    <p:extLst>
      <p:ext uri="{BB962C8B-B14F-4D97-AF65-F5344CB8AC3E}">
        <p14:creationId xmlns:p14="http://schemas.microsoft.com/office/powerpoint/2010/main" val="2871776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9C79-92B1-A843-A277-DB2275FE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 of a simple programming lang.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6A7158-1718-5343-AF6E-457CD563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Lets write tokens and definitions for a simple programming language</a:t>
            </a:r>
          </a:p>
          <a:p>
            <a:r>
              <a:rPr lang="en-US" dirty="0"/>
              <a:t>integer arithmetic (+,*)</a:t>
            </a:r>
          </a:p>
          <a:p>
            <a:r>
              <a:rPr lang="en-US" dirty="0"/>
              <a:t>variables and assignments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AF3E1-3710-C440-B23B-F2FD8A2C024B}"/>
              </a:ext>
            </a:extLst>
          </p:cNvPr>
          <p:cNvSpPr/>
          <p:nvPr/>
        </p:nvSpPr>
        <p:spPr>
          <a:xfrm>
            <a:off x="4622680" y="3966766"/>
            <a:ext cx="2523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x</a:t>
            </a:r>
            <a:r>
              <a:rPr lang="en-US" sz="3600" dirty="0">
                <a:highlight>
                  <a:srgbClr val="FFFF00"/>
                </a:highlight>
              </a:rPr>
              <a:t> </a:t>
            </a:r>
            <a:r>
              <a:rPr lang="en-US" sz="3600" dirty="0"/>
              <a:t>=</a:t>
            </a:r>
            <a:r>
              <a:rPr lang="en-US" sz="3600" dirty="0">
                <a:highlight>
                  <a:srgbClr val="FFFF00"/>
                </a:highlight>
              </a:rPr>
              <a:t> </a:t>
            </a:r>
            <a:r>
              <a:rPr lang="en-US" sz="3600" dirty="0"/>
              <a:t>5</a:t>
            </a:r>
            <a:r>
              <a:rPr lang="en-US" sz="3600" dirty="0">
                <a:highlight>
                  <a:srgbClr val="FFFF00"/>
                </a:highlight>
              </a:rPr>
              <a:t> </a:t>
            </a:r>
            <a:r>
              <a:rPr lang="en-US" sz="3600" dirty="0"/>
              <a:t>+</a:t>
            </a:r>
            <a:r>
              <a:rPr lang="en-US" sz="3600" dirty="0">
                <a:highlight>
                  <a:srgbClr val="FFFF00"/>
                </a:highlight>
              </a:rPr>
              <a:t> </a:t>
            </a:r>
            <a:r>
              <a:rPr lang="en-US" sz="3600" dirty="0"/>
              <a:t>4</a:t>
            </a:r>
            <a:r>
              <a:rPr lang="en-US" sz="3600" dirty="0">
                <a:highlight>
                  <a:srgbClr val="FFFF00"/>
                </a:highlight>
              </a:rPr>
              <a:t> </a:t>
            </a:r>
            <a:r>
              <a:rPr lang="en-US" sz="3600" dirty="0"/>
              <a:t>*</a:t>
            </a:r>
            <a:r>
              <a:rPr lang="en-US" sz="3600" dirty="0">
                <a:highlight>
                  <a:srgbClr val="FFFF00"/>
                </a:highlight>
              </a:rPr>
              <a:t> </a:t>
            </a:r>
            <a:r>
              <a:rPr lang="en-US" sz="3600" dirty="0"/>
              <a:t>3;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3A718-B918-DF44-9D42-03C2367875FF}"/>
              </a:ext>
            </a:extLst>
          </p:cNvPr>
          <p:cNvSpPr txBox="1"/>
          <p:nvPr/>
        </p:nvSpPr>
        <p:spPr>
          <a:xfrm>
            <a:off x="5255394" y="3563935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6C5E9-F863-0F41-9E7D-0A56BD4D9A5D}"/>
              </a:ext>
            </a:extLst>
          </p:cNvPr>
          <p:cNvSpPr txBox="1"/>
          <p:nvPr/>
        </p:nvSpPr>
        <p:spPr>
          <a:xfrm>
            <a:off x="365761" y="4613097"/>
            <a:ext cx="405591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latin typeface="Courier" pitchFamily="2" charset="0"/>
              </a:rPr>
              <a:t>NUM    = [numbers]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AD7223-38F0-284A-AA15-91B34C600ED0}"/>
              </a:ext>
            </a:extLst>
          </p:cNvPr>
          <p:cNvSpPr txBox="1"/>
          <p:nvPr/>
        </p:nvSpPr>
        <p:spPr>
          <a:xfrm>
            <a:off x="8547234" y="3599848"/>
            <a:ext cx="224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we missing?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91244-5651-9B4B-8E89-897231A281C2}"/>
              </a:ext>
            </a:extLst>
          </p:cNvPr>
          <p:cNvSpPr txBox="1"/>
          <p:nvPr/>
        </p:nvSpPr>
        <p:spPr>
          <a:xfrm>
            <a:off x="8547234" y="3955363"/>
            <a:ext cx="132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whitespace!</a:t>
            </a:r>
          </a:p>
        </p:txBody>
      </p:sp>
    </p:spTree>
    <p:extLst>
      <p:ext uri="{BB962C8B-B14F-4D97-AF65-F5344CB8AC3E}">
        <p14:creationId xmlns:p14="http://schemas.microsoft.com/office/powerpoint/2010/main" val="23152960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9C79-92B1-A843-A277-DB2275FE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 of a simple programming lang.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6A7158-1718-5343-AF6E-457CD563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Lets write tokens and definitions for a simple programming language</a:t>
            </a:r>
          </a:p>
          <a:p>
            <a:r>
              <a:rPr lang="en-US" dirty="0"/>
              <a:t>integer arithmetic (+,*)</a:t>
            </a:r>
          </a:p>
          <a:p>
            <a:r>
              <a:rPr lang="en-US" dirty="0"/>
              <a:t>variables and assignments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AF3E1-3710-C440-B23B-F2FD8A2C024B}"/>
              </a:ext>
            </a:extLst>
          </p:cNvPr>
          <p:cNvSpPr/>
          <p:nvPr/>
        </p:nvSpPr>
        <p:spPr>
          <a:xfrm>
            <a:off x="4622680" y="3966766"/>
            <a:ext cx="2523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x</a:t>
            </a:r>
            <a:r>
              <a:rPr lang="en-US" sz="3600" dirty="0">
                <a:highlight>
                  <a:srgbClr val="FFFF00"/>
                </a:highlight>
              </a:rPr>
              <a:t> </a:t>
            </a:r>
            <a:r>
              <a:rPr lang="en-US" sz="3600" dirty="0"/>
              <a:t>=</a:t>
            </a:r>
            <a:r>
              <a:rPr lang="en-US" sz="3600" dirty="0">
                <a:highlight>
                  <a:srgbClr val="FFFF00"/>
                </a:highlight>
              </a:rPr>
              <a:t> </a:t>
            </a:r>
            <a:r>
              <a:rPr lang="en-US" sz="3600" dirty="0"/>
              <a:t>5</a:t>
            </a:r>
            <a:r>
              <a:rPr lang="en-US" sz="3600" dirty="0">
                <a:highlight>
                  <a:srgbClr val="FFFF00"/>
                </a:highlight>
              </a:rPr>
              <a:t> </a:t>
            </a:r>
            <a:r>
              <a:rPr lang="en-US" sz="3600" dirty="0"/>
              <a:t>+</a:t>
            </a:r>
            <a:r>
              <a:rPr lang="en-US" sz="3600" dirty="0">
                <a:highlight>
                  <a:srgbClr val="FFFF00"/>
                </a:highlight>
              </a:rPr>
              <a:t> </a:t>
            </a:r>
            <a:r>
              <a:rPr lang="en-US" sz="3600" dirty="0"/>
              <a:t>4</a:t>
            </a:r>
            <a:r>
              <a:rPr lang="en-US" sz="3600" dirty="0">
                <a:highlight>
                  <a:srgbClr val="FFFF00"/>
                </a:highlight>
              </a:rPr>
              <a:t> </a:t>
            </a:r>
            <a:r>
              <a:rPr lang="en-US" sz="3600" dirty="0"/>
              <a:t>*</a:t>
            </a:r>
            <a:r>
              <a:rPr lang="en-US" sz="3600" dirty="0">
                <a:highlight>
                  <a:srgbClr val="FFFF00"/>
                </a:highlight>
              </a:rPr>
              <a:t> </a:t>
            </a:r>
            <a:r>
              <a:rPr lang="en-US" sz="3600" dirty="0"/>
              <a:t>3;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3A718-B918-DF44-9D42-03C2367875FF}"/>
              </a:ext>
            </a:extLst>
          </p:cNvPr>
          <p:cNvSpPr txBox="1"/>
          <p:nvPr/>
        </p:nvSpPr>
        <p:spPr>
          <a:xfrm>
            <a:off x="5255394" y="3563935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6C5E9-F863-0F41-9E7D-0A56BD4D9A5D}"/>
              </a:ext>
            </a:extLst>
          </p:cNvPr>
          <p:cNvSpPr txBox="1"/>
          <p:nvPr/>
        </p:nvSpPr>
        <p:spPr>
          <a:xfrm>
            <a:off x="365761" y="4289931"/>
            <a:ext cx="405591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latin typeface="Courier" pitchFamily="2" charset="0"/>
              </a:rPr>
              <a:t>NUM    = [numbers]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IGNORE = “ 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AD7223-38F0-284A-AA15-91B34C600ED0}"/>
              </a:ext>
            </a:extLst>
          </p:cNvPr>
          <p:cNvSpPr txBox="1"/>
          <p:nvPr/>
        </p:nvSpPr>
        <p:spPr>
          <a:xfrm>
            <a:off x="8547234" y="3599848"/>
            <a:ext cx="224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we missing?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91244-5651-9B4B-8E89-897231A281C2}"/>
              </a:ext>
            </a:extLst>
          </p:cNvPr>
          <p:cNvSpPr txBox="1"/>
          <p:nvPr/>
        </p:nvSpPr>
        <p:spPr>
          <a:xfrm>
            <a:off x="8547234" y="3955363"/>
            <a:ext cx="132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whitespace!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F89AF-8DE8-8A41-8C99-2FD8E2BD36CC}"/>
              </a:ext>
            </a:extLst>
          </p:cNvPr>
          <p:cNvSpPr txBox="1"/>
          <p:nvPr/>
        </p:nvSpPr>
        <p:spPr>
          <a:xfrm>
            <a:off x="4774131" y="5255393"/>
            <a:ext cx="53469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Typically* we ignore whitespace and newlines and tabs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*unless we are python 😖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E2CD91-39CB-1949-BB11-28A7385AA2BE}"/>
              </a:ext>
            </a:extLst>
          </p:cNvPr>
          <p:cNvSpPr txBox="1"/>
          <p:nvPr/>
        </p:nvSpPr>
        <p:spPr>
          <a:xfrm>
            <a:off x="4774131" y="5610908"/>
            <a:ext cx="462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Ignored tokens do not get returned as a lexeme</a:t>
            </a:r>
          </a:p>
        </p:txBody>
      </p:sp>
    </p:spTree>
    <p:extLst>
      <p:ext uri="{BB962C8B-B14F-4D97-AF65-F5344CB8AC3E}">
        <p14:creationId xmlns:p14="http://schemas.microsoft.com/office/powerpoint/2010/main" val="34356449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F187-1B91-4045-838F-D1D38495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is the first step in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EA0C-D773-EE46-AFD3-EF1082A19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en-US" dirty="0"/>
              <a:t>How do we parse a sentence in English?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E5D5BA-AA03-2B48-811E-C3F272492657}"/>
              </a:ext>
            </a:extLst>
          </p:cNvPr>
          <p:cNvSpPr/>
          <p:nvPr/>
        </p:nvSpPr>
        <p:spPr>
          <a:xfrm>
            <a:off x="3417070" y="2957175"/>
            <a:ext cx="48690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The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5"/>
                </a:solidFill>
              </a:rPr>
              <a:t>dog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2"/>
                </a:solidFill>
              </a:rPr>
              <a:t>ran</a:t>
            </a:r>
            <a:r>
              <a:rPr lang="en-US" sz="3200" b="1" dirty="0"/>
              <a:t> across </a:t>
            </a:r>
            <a:r>
              <a:rPr lang="en-US" sz="3200" b="1" dirty="0">
                <a:solidFill>
                  <a:schemeClr val="accent6"/>
                </a:solidFill>
              </a:rPr>
              <a:t>the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5"/>
                </a:solidFill>
              </a:rPr>
              <a:t>park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5E7E97-6D81-0D46-8F77-EDA091F15600}"/>
              </a:ext>
            </a:extLst>
          </p:cNvPr>
          <p:cNvCxnSpPr>
            <a:cxnSpLocks/>
          </p:cNvCxnSpPr>
          <p:nvPr/>
        </p:nvCxnSpPr>
        <p:spPr>
          <a:xfrm flipH="1">
            <a:off x="2936240" y="3429000"/>
            <a:ext cx="883920" cy="594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4D785B-5541-304F-99F7-AE526657840D}"/>
              </a:ext>
            </a:extLst>
          </p:cNvPr>
          <p:cNvCxnSpPr>
            <a:cxnSpLocks/>
          </p:cNvCxnSpPr>
          <p:nvPr/>
        </p:nvCxnSpPr>
        <p:spPr>
          <a:xfrm flipH="1">
            <a:off x="4013200" y="3429000"/>
            <a:ext cx="47752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4A045-D1DD-4540-9284-083B5686E418}"/>
              </a:ext>
            </a:extLst>
          </p:cNvPr>
          <p:cNvCxnSpPr>
            <a:cxnSpLocks/>
          </p:cNvCxnSpPr>
          <p:nvPr/>
        </p:nvCxnSpPr>
        <p:spPr>
          <a:xfrm>
            <a:off x="5130800" y="3541950"/>
            <a:ext cx="0" cy="583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380D98-647E-5947-B5F5-9DC930933612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52832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3F277A-8E32-714A-8604-910CE4C0F69A}"/>
              </a:ext>
            </a:extLst>
          </p:cNvPr>
          <p:cNvCxnSpPr>
            <a:cxnSpLocks/>
          </p:cNvCxnSpPr>
          <p:nvPr/>
        </p:nvCxnSpPr>
        <p:spPr>
          <a:xfrm>
            <a:off x="6959600" y="3429000"/>
            <a:ext cx="1534160" cy="601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C7AD6F-6E55-8548-99CD-E2F32D4FFAC0}"/>
              </a:ext>
            </a:extLst>
          </p:cNvPr>
          <p:cNvCxnSpPr>
            <a:cxnSpLocks/>
          </p:cNvCxnSpPr>
          <p:nvPr/>
        </p:nvCxnSpPr>
        <p:spPr>
          <a:xfrm>
            <a:off x="8056880" y="3429000"/>
            <a:ext cx="1880383" cy="648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DE400BF-1DFD-234D-84AF-1273548CD5C7}"/>
              </a:ext>
            </a:extLst>
          </p:cNvPr>
          <p:cNvSpPr/>
          <p:nvPr/>
        </p:nvSpPr>
        <p:spPr>
          <a:xfrm>
            <a:off x="2137323" y="4044752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B0DF22-06D4-7F4C-B61C-6575D4C1C681}"/>
              </a:ext>
            </a:extLst>
          </p:cNvPr>
          <p:cNvSpPr/>
          <p:nvPr/>
        </p:nvSpPr>
        <p:spPr>
          <a:xfrm>
            <a:off x="7894781" y="4048194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3D4EC2-4EF2-5744-BFF5-71E805173A06}"/>
              </a:ext>
            </a:extLst>
          </p:cNvPr>
          <p:cNvSpPr/>
          <p:nvPr/>
        </p:nvSpPr>
        <p:spPr>
          <a:xfrm>
            <a:off x="3507759" y="4124960"/>
            <a:ext cx="9973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NOUN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F25BA9-89AC-8D47-9692-A430E15C0FE7}"/>
              </a:ext>
            </a:extLst>
          </p:cNvPr>
          <p:cNvSpPr/>
          <p:nvPr/>
        </p:nvSpPr>
        <p:spPr>
          <a:xfrm>
            <a:off x="4663199" y="4108832"/>
            <a:ext cx="8643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VERB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880FD-A72D-8B47-83CC-022FC99FC38F}"/>
              </a:ext>
            </a:extLst>
          </p:cNvPr>
          <p:cNvSpPr/>
          <p:nvPr/>
        </p:nvSpPr>
        <p:spPr>
          <a:xfrm>
            <a:off x="5788678" y="4124959"/>
            <a:ext cx="191590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/>
              <a:t>PREPOSITION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F2BFDC-6157-A64C-8E1F-0DB61947EE0F}"/>
              </a:ext>
            </a:extLst>
          </p:cNvPr>
          <p:cNvSpPr/>
          <p:nvPr/>
        </p:nvSpPr>
        <p:spPr>
          <a:xfrm>
            <a:off x="9498798" y="4080007"/>
            <a:ext cx="9973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NOUN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37B55-A041-A94D-B7B1-244C7704920A}"/>
              </a:ext>
            </a:extLst>
          </p:cNvPr>
          <p:cNvSpPr txBox="1"/>
          <p:nvPr/>
        </p:nvSpPr>
        <p:spPr>
          <a:xfrm>
            <a:off x="3657600" y="5169633"/>
            <a:ext cx="507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White space is ignored because it is not meaningful!</a:t>
            </a:r>
          </a:p>
        </p:txBody>
      </p:sp>
    </p:spTree>
    <p:extLst>
      <p:ext uri="{BB962C8B-B14F-4D97-AF65-F5344CB8AC3E}">
        <p14:creationId xmlns:p14="http://schemas.microsoft.com/office/powerpoint/2010/main" val="115995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AD80-DED3-4F42-B900-3EABA798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Uninitialized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D2D02-178F-5148-9668-5A83EBDED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2203450"/>
            <a:ext cx="92075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737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CAE7-875A-E24C-834D-787CE866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possible 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09C97-DB10-174B-9716-21C6205D5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Consider the token:</a:t>
            </a:r>
          </a:p>
          <a:p>
            <a:endParaRPr lang="en-US" dirty="0"/>
          </a:p>
          <a:p>
            <a:r>
              <a:rPr lang="en-US" dirty="0">
                <a:latin typeface="Courier" pitchFamily="2" charset="0"/>
              </a:rPr>
              <a:t>CLASS_TOKEN = {“</a:t>
            </a:r>
            <a:r>
              <a:rPr lang="en-US" dirty="0" err="1">
                <a:latin typeface="Courier" pitchFamily="2" charset="0"/>
              </a:rPr>
              <a:t>cse</a:t>
            </a:r>
            <a:r>
              <a:rPr lang="en-US" dirty="0">
                <a:latin typeface="Courier" pitchFamily="2" charset="0"/>
              </a:rPr>
              <a:t>”, “110”, “cse110”}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would the lexemes be for: “cse110”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options: </a:t>
            </a:r>
          </a:p>
          <a:p>
            <a:r>
              <a:rPr lang="en-US" dirty="0">
                <a:latin typeface="Courier" pitchFamily="2" charset="0"/>
              </a:rPr>
              <a:t>(CLASS_TOKEN, ”</a:t>
            </a:r>
            <a:r>
              <a:rPr lang="en-US" dirty="0" err="1">
                <a:latin typeface="Courier" pitchFamily="2" charset="0"/>
              </a:rPr>
              <a:t>cse</a:t>
            </a:r>
            <a:r>
              <a:rPr lang="en-US" dirty="0">
                <a:latin typeface="Courier" pitchFamily="2" charset="0"/>
              </a:rPr>
              <a:t>”) (CLASS_TOKEN, ”110”)</a:t>
            </a:r>
          </a:p>
          <a:p>
            <a:r>
              <a:rPr lang="en-US" dirty="0">
                <a:latin typeface="Courier" pitchFamily="2" charset="0"/>
              </a:rPr>
              <a:t>(CLASS_TOKEN, ”cse110”)</a:t>
            </a:r>
          </a:p>
        </p:txBody>
      </p:sp>
    </p:spTree>
    <p:extLst>
      <p:ext uri="{BB962C8B-B14F-4D97-AF65-F5344CB8AC3E}">
        <p14:creationId xmlns:p14="http://schemas.microsoft.com/office/powerpoint/2010/main" val="6447616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CAE7-875A-E24C-834D-787CE866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possible 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09C97-DB10-174B-9716-21C6205D5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Consider the token:</a:t>
            </a:r>
          </a:p>
          <a:p>
            <a:endParaRPr lang="en-US" dirty="0"/>
          </a:p>
          <a:p>
            <a:r>
              <a:rPr lang="en-US" dirty="0">
                <a:latin typeface="Courier" pitchFamily="2" charset="0"/>
              </a:rPr>
              <a:t>CLASS_TOKEN = {“</a:t>
            </a:r>
            <a:r>
              <a:rPr lang="en-US" dirty="0" err="1">
                <a:latin typeface="Courier" pitchFamily="2" charset="0"/>
              </a:rPr>
              <a:t>cse</a:t>
            </a:r>
            <a:r>
              <a:rPr lang="en-US" dirty="0">
                <a:latin typeface="Courier" pitchFamily="2" charset="0"/>
              </a:rPr>
              <a:t>”, “110”, “cse110”}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would the lexemes be for: “cse110”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options: </a:t>
            </a:r>
          </a:p>
          <a:p>
            <a:r>
              <a:rPr lang="en-US" dirty="0">
                <a:latin typeface="Courier" pitchFamily="2" charset="0"/>
              </a:rPr>
              <a:t>(CLASS_TOKEN, ”</a:t>
            </a:r>
            <a:r>
              <a:rPr lang="en-US" dirty="0" err="1">
                <a:latin typeface="Courier" pitchFamily="2" charset="0"/>
              </a:rPr>
              <a:t>cse</a:t>
            </a:r>
            <a:r>
              <a:rPr lang="en-US" dirty="0">
                <a:latin typeface="Courier" pitchFamily="2" charset="0"/>
              </a:rPr>
              <a:t>”) (CLASS_TOKEN, ”110”)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(CLASS_TOKEN, ”cse110”)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6B274-6409-D34F-99AE-3BFF0C021447}"/>
              </a:ext>
            </a:extLst>
          </p:cNvPr>
          <p:cNvSpPr txBox="1"/>
          <p:nvPr/>
        </p:nvSpPr>
        <p:spPr>
          <a:xfrm>
            <a:off x="4167739" y="630454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one!</a:t>
            </a:r>
          </a:p>
        </p:txBody>
      </p:sp>
    </p:spTree>
    <p:extLst>
      <p:ext uri="{BB962C8B-B14F-4D97-AF65-F5344CB8AC3E}">
        <p14:creationId xmlns:p14="http://schemas.microsoft.com/office/powerpoint/2010/main" val="5165944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CAE7-875A-E24C-834D-787CE866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possible 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09C97-DB10-174B-9716-21C6205D5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for operators, e.g. in C</a:t>
            </a:r>
          </a:p>
          <a:p>
            <a:r>
              <a:rPr lang="en-US" dirty="0">
                <a:latin typeface="Courier" pitchFamily="2" charset="0"/>
              </a:rPr>
              <a:t>++, +=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would we scan </a:t>
            </a:r>
            <a:r>
              <a:rPr lang="en-US" dirty="0">
                <a:latin typeface="Courier" pitchFamily="2" charset="0"/>
              </a:rPr>
              <a:t>“x++;”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[(ID, “x”), (ADD, “+”), (ADD, “+”), (SEMI, “;”)]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[(ID, “x”), (INCREMENT, “++”), (SEMI, “;”)]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6547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CAE7-875A-E24C-834D-787CE866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possible 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09C97-DB10-174B-9716-21C6205D5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43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Important for variable names and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would we scan: </a:t>
            </a:r>
            <a:r>
              <a:rPr lang="en-US" dirty="0">
                <a:latin typeface="Courier" pitchFamily="2" charset="0"/>
              </a:rPr>
              <a:t>“</a:t>
            </a:r>
            <a:r>
              <a:rPr lang="en-US" dirty="0" err="1">
                <a:latin typeface="Courier" pitchFamily="2" charset="0"/>
              </a:rPr>
              <a:t>my_var</a:t>
            </a:r>
            <a:r>
              <a:rPr lang="en-US" dirty="0">
                <a:latin typeface="Courier" pitchFamily="2" charset="0"/>
              </a:rPr>
              <a:t> = 10;” ?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4832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CAE7-875A-E24C-834D-787CE866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possible 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09C97-DB10-174B-9716-21C6205D5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43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Important for variable names and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would we scan: </a:t>
            </a:r>
            <a:r>
              <a:rPr lang="en-US" dirty="0">
                <a:latin typeface="Courier" pitchFamily="2" charset="0"/>
              </a:rPr>
              <a:t>“</a:t>
            </a:r>
            <a:r>
              <a:rPr lang="en-US" dirty="0" err="1">
                <a:latin typeface="Courier" pitchFamily="2" charset="0"/>
              </a:rPr>
              <a:t>my_var</a:t>
            </a:r>
            <a:r>
              <a:rPr lang="en-US" dirty="0">
                <a:latin typeface="Courier" pitchFamily="2" charset="0"/>
              </a:rPr>
              <a:t> = 10;” 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3A9191-43B5-3C4E-8525-D5D3FD52F01A}"/>
              </a:ext>
            </a:extLst>
          </p:cNvPr>
          <p:cNvSpPr/>
          <p:nvPr/>
        </p:nvSpPr>
        <p:spPr>
          <a:xfrm>
            <a:off x="664143" y="5159141"/>
            <a:ext cx="10689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[(ID, “</a:t>
            </a:r>
            <a:r>
              <a:rPr lang="en-US" sz="2400" dirty="0" err="1">
                <a:latin typeface="Courier" pitchFamily="2" charset="0"/>
              </a:rPr>
              <a:t>my_var</a:t>
            </a:r>
            <a:r>
              <a:rPr lang="en-US" sz="2400" dirty="0">
                <a:latin typeface="Courier" pitchFamily="2" charset="0"/>
              </a:rPr>
              <a:t>”), (ASSIGN, “=”), (NUM, “10”), (SEMI, “;”)]</a:t>
            </a:r>
          </a:p>
        </p:txBody>
      </p:sp>
    </p:spTree>
    <p:extLst>
      <p:ext uri="{BB962C8B-B14F-4D97-AF65-F5344CB8AC3E}">
        <p14:creationId xmlns:p14="http://schemas.microsoft.com/office/powerpoint/2010/main" val="15178754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289C-032F-074C-B03E-591F7FD7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6B6F-D0EB-1745-9891-35110C37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Lexical Analysis</a:t>
            </a:r>
          </a:p>
          <a:p>
            <a:endParaRPr lang="en-US" dirty="0"/>
          </a:p>
          <a:p>
            <a:r>
              <a:rPr lang="en-US" dirty="0"/>
              <a:t>Programs for Lexical Analysis</a:t>
            </a:r>
          </a:p>
          <a:p>
            <a:endParaRPr lang="en-US" dirty="0"/>
          </a:p>
          <a:p>
            <a:r>
              <a:rPr lang="en-US" dirty="0"/>
              <a:t>Lexical analysis of a simple programming language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naïve implementation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510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289C-032F-074C-B03E-591F7FD7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6B6F-D0EB-1745-9891-35110C37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scanner that implements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7DB02-A4F6-7D45-B8F1-959DAF606F0D}"/>
              </a:ext>
            </a:extLst>
          </p:cNvPr>
          <p:cNvSpPr txBox="1"/>
          <p:nvPr/>
        </p:nvSpPr>
        <p:spPr>
          <a:xfrm>
            <a:off x="933652" y="2639919"/>
            <a:ext cx="405591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latin typeface="Courier" pitchFamily="2" charset="0"/>
              </a:rPr>
              <a:t>NUM    = [numbers]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[“ “]</a:t>
            </a:r>
          </a:p>
        </p:txBody>
      </p:sp>
    </p:spTree>
    <p:extLst>
      <p:ext uri="{BB962C8B-B14F-4D97-AF65-F5344CB8AC3E}">
        <p14:creationId xmlns:p14="http://schemas.microsoft.com/office/powerpoint/2010/main" val="3621745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289C-032F-074C-B03E-591F7FD7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06872-72E6-3C4A-9056-D8CB0C14410A}"/>
              </a:ext>
            </a:extLst>
          </p:cNvPr>
          <p:cNvSpPr txBox="1"/>
          <p:nvPr/>
        </p:nvSpPr>
        <p:spPr>
          <a:xfrm>
            <a:off x="838200" y="1690688"/>
            <a:ext cx="2624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Building block: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A42133-4EFD-8A45-87EE-9AB281D90C06}"/>
              </a:ext>
            </a:extLst>
          </p:cNvPr>
          <p:cNvSpPr/>
          <p:nvPr/>
        </p:nvSpPr>
        <p:spPr>
          <a:xfrm>
            <a:off x="5406190" y="161548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StringStream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input_string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.string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input_string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is_empty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.string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== 0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peek_char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.is_empty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.string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[0]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Menlo" panose="020B0609030804020204" pitchFamily="49" charset="0"/>
              </a:rPr>
              <a:t>None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eat_char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.string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.string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[1:]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6544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289C-032F-074C-B03E-591F7FD7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06872-72E6-3C4A-9056-D8CB0C14410A}"/>
              </a:ext>
            </a:extLst>
          </p:cNvPr>
          <p:cNvSpPr txBox="1"/>
          <p:nvPr/>
        </p:nvSpPr>
        <p:spPr>
          <a:xfrm>
            <a:off x="838200" y="1690688"/>
            <a:ext cx="6572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First step in implementing the scanner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6E73-D7C3-D445-8DB7-120BF20D1C31}"/>
              </a:ext>
            </a:extLst>
          </p:cNvPr>
          <p:cNvSpPr/>
          <p:nvPr/>
        </p:nvSpPr>
        <p:spPr>
          <a:xfrm>
            <a:off x="709060" y="2878692"/>
            <a:ext cx="75494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NaiveScanner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input_string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StringStream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input_string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.ss.is_empty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Menlo" panose="020B0609030804020204" pitchFamily="49" charset="0"/>
              </a:rPr>
              <a:t>None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.ss.peek_char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IGNORE: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.ss.eat_char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8FC04-CF68-E345-8D78-1A2CB2983DDB}"/>
              </a:ext>
            </a:extLst>
          </p:cNvPr>
          <p:cNvSpPr txBox="1"/>
          <p:nvPr/>
        </p:nvSpPr>
        <p:spPr>
          <a:xfrm>
            <a:off x="7846521" y="3601026"/>
            <a:ext cx="405591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latin typeface="Courier" pitchFamily="2" charset="0"/>
              </a:rPr>
              <a:t>NUM    = [numbers]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IGNORE = [“ “]</a:t>
            </a:r>
          </a:p>
        </p:txBody>
      </p:sp>
    </p:spTree>
    <p:extLst>
      <p:ext uri="{BB962C8B-B14F-4D97-AF65-F5344CB8AC3E}">
        <p14:creationId xmlns:p14="http://schemas.microsoft.com/office/powerpoint/2010/main" val="35794180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289C-032F-074C-B03E-591F7FD7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06872-72E6-3C4A-9056-D8CB0C14410A}"/>
              </a:ext>
            </a:extLst>
          </p:cNvPr>
          <p:cNvSpPr txBox="1"/>
          <p:nvPr/>
        </p:nvSpPr>
        <p:spPr>
          <a:xfrm>
            <a:off x="838200" y="1690688"/>
            <a:ext cx="6572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First step in implementing the scanner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6E73-D7C3-D445-8DB7-120BF20D1C31}"/>
              </a:ext>
            </a:extLst>
          </p:cNvPr>
          <p:cNvSpPr/>
          <p:nvPr/>
        </p:nvSpPr>
        <p:spPr>
          <a:xfrm>
            <a:off x="641683" y="2512932"/>
            <a:ext cx="75494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NaiveScanner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...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.ss.peek_char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 ==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"+"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.ss.peek_char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.ss.eat_char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"ADD"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value)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.ss.peek_char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 ==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.ss.peek_char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.ss.eat_char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"MULT"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value)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29F6BE-313B-A148-87EA-3AE21BB78EDC}"/>
              </a:ext>
            </a:extLst>
          </p:cNvPr>
          <p:cNvSpPr txBox="1"/>
          <p:nvPr/>
        </p:nvSpPr>
        <p:spPr>
          <a:xfrm>
            <a:off x="7297881" y="3601026"/>
            <a:ext cx="405591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latin typeface="Courier" pitchFamily="2" charset="0"/>
              </a:rPr>
              <a:t>NUM    = [numbers]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[“ “]</a:t>
            </a:r>
          </a:p>
        </p:txBody>
      </p:sp>
    </p:spTree>
    <p:extLst>
      <p:ext uri="{BB962C8B-B14F-4D97-AF65-F5344CB8AC3E}">
        <p14:creationId xmlns:p14="http://schemas.microsoft.com/office/powerpoint/2010/main" val="126526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AD80-DED3-4F42-B900-3EABA798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Uninitialized variables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40348A-1E20-914C-B556-15BD8E2B9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Docker vs OSX Demo</a:t>
            </a:r>
          </a:p>
          <a:p>
            <a:pPr lvl="1"/>
            <a:r>
              <a:rPr lang="en-US" dirty="0"/>
              <a:t>Docker is consistent at low optimization</a:t>
            </a:r>
          </a:p>
          <a:p>
            <a:pPr lvl="1"/>
            <a:r>
              <a:rPr lang="en-US" dirty="0"/>
              <a:t>Docker is not consistent at high optimizations</a:t>
            </a:r>
          </a:p>
          <a:p>
            <a:pPr lvl="1"/>
            <a:r>
              <a:rPr lang="en-US" dirty="0"/>
              <a:t>OSX is not consistent</a:t>
            </a:r>
          </a:p>
        </p:txBody>
      </p:sp>
    </p:spTree>
    <p:extLst>
      <p:ext uri="{BB962C8B-B14F-4D97-AF65-F5344CB8AC3E}">
        <p14:creationId xmlns:p14="http://schemas.microsoft.com/office/powerpoint/2010/main" val="23897151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289C-032F-074C-B03E-591F7FD7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06872-72E6-3C4A-9056-D8CB0C14410A}"/>
              </a:ext>
            </a:extLst>
          </p:cNvPr>
          <p:cNvSpPr txBox="1"/>
          <p:nvPr/>
        </p:nvSpPr>
        <p:spPr>
          <a:xfrm>
            <a:off x="838200" y="1690688"/>
            <a:ext cx="6572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First step in implementing the scanner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6E73-D7C3-D445-8DB7-120BF20D1C31}"/>
              </a:ext>
            </a:extLst>
          </p:cNvPr>
          <p:cNvSpPr/>
          <p:nvPr/>
        </p:nvSpPr>
        <p:spPr>
          <a:xfrm>
            <a:off x="641683" y="2512932"/>
            <a:ext cx="75494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NaiveScanner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...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.ss.peek_char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NUMS: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""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.ss.peek_char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NUMS: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.ss.peek_char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.ss.eat_char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"NUM"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value)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29F6BE-313B-A148-87EA-3AE21BB78EDC}"/>
              </a:ext>
            </a:extLst>
          </p:cNvPr>
          <p:cNvSpPr txBox="1"/>
          <p:nvPr/>
        </p:nvSpPr>
        <p:spPr>
          <a:xfrm>
            <a:off x="7846521" y="3678028"/>
            <a:ext cx="405591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= [numbers]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[“ “]</a:t>
            </a:r>
          </a:p>
        </p:txBody>
      </p:sp>
    </p:spTree>
    <p:extLst>
      <p:ext uri="{BB962C8B-B14F-4D97-AF65-F5344CB8AC3E}">
        <p14:creationId xmlns:p14="http://schemas.microsoft.com/office/powerpoint/2010/main" val="23090508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2CCD-B8BC-B843-B90E-FF764E6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17101155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2CCD-B8BC-B843-B90E-FF764E6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issues with our Scanner?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CE13-5E20-3C4F-97D5-4A2A43A55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0198"/>
          </a:xfrm>
        </p:spPr>
        <p:txBody>
          <a:bodyPr/>
          <a:lstStyle/>
          <a:p>
            <a:r>
              <a:rPr lang="en-US" dirty="0"/>
              <a:t>Think about it for next class, where we will discuss: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0484F-A1F3-8543-B88C-4BEED94B062C}"/>
              </a:ext>
            </a:extLst>
          </p:cNvPr>
          <p:cNvSpPr/>
          <p:nvPr/>
        </p:nvSpPr>
        <p:spPr>
          <a:xfrm>
            <a:off x="3941139" y="3136612"/>
            <a:ext cx="36942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Regular Expressions!</a:t>
            </a:r>
          </a:p>
        </p:txBody>
      </p:sp>
    </p:spTree>
    <p:extLst>
      <p:ext uri="{BB962C8B-B14F-4D97-AF65-F5344CB8AC3E}">
        <p14:creationId xmlns:p14="http://schemas.microsoft.com/office/powerpoint/2010/main" val="252404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13536</TotalTime>
  <Words>4698</Words>
  <Application>Microsoft Macintosh PowerPoint</Application>
  <PresentationFormat>Widescreen</PresentationFormat>
  <Paragraphs>960</Paragraphs>
  <Slides>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9" baseType="lpstr">
      <vt:lpstr>Arial</vt:lpstr>
      <vt:lpstr>Calibri</vt:lpstr>
      <vt:lpstr>Calibri Light</vt:lpstr>
      <vt:lpstr>Consolas</vt:lpstr>
      <vt:lpstr>Courier</vt:lpstr>
      <vt:lpstr>Menlo</vt:lpstr>
      <vt:lpstr>Office Theme</vt:lpstr>
      <vt:lpstr>CSE110A: Compilers April 1, 2022</vt:lpstr>
      <vt:lpstr>Announcements</vt:lpstr>
      <vt:lpstr>Announcements</vt:lpstr>
      <vt:lpstr>Quiz</vt:lpstr>
      <vt:lpstr>Compiler Warnings</vt:lpstr>
      <vt:lpstr>Compiler Warnings</vt:lpstr>
      <vt:lpstr>Compiler Warnings</vt:lpstr>
      <vt:lpstr>Uninitialized variables</vt:lpstr>
      <vt:lpstr>Uninitialized variables</vt:lpstr>
      <vt:lpstr>Compilers modifying code</vt:lpstr>
      <vt:lpstr>Compilers modifying code</vt:lpstr>
      <vt:lpstr>Compilers modifying code</vt:lpstr>
      <vt:lpstr>Compilers modifying code</vt:lpstr>
      <vt:lpstr>Compilers modifying code</vt:lpstr>
      <vt:lpstr>Compilers modifying code</vt:lpstr>
      <vt:lpstr>PowerPoint Presentation</vt:lpstr>
      <vt:lpstr>Benefits to modular compiler design</vt:lpstr>
      <vt:lpstr>Benefits to modular compiler design</vt:lpstr>
      <vt:lpstr>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Schedule</vt:lpstr>
      <vt:lpstr>Schedule</vt:lpstr>
      <vt:lpstr>Parsing is the first step in a compiler</vt:lpstr>
      <vt:lpstr>Parsing is the first step in a compiler</vt:lpstr>
      <vt:lpstr>Parsing is the first step in a compiler</vt:lpstr>
      <vt:lpstr>Parsing is the first step in a compiler</vt:lpstr>
      <vt:lpstr>Parsing is the first step in a compiler</vt:lpstr>
      <vt:lpstr>Parsing is the first step in a compiler</vt:lpstr>
      <vt:lpstr>New Question</vt:lpstr>
      <vt:lpstr>A Simple Language</vt:lpstr>
      <vt:lpstr>A Simple Language</vt:lpstr>
      <vt:lpstr>A Simple Language</vt:lpstr>
      <vt:lpstr>A Simple Language</vt:lpstr>
      <vt:lpstr>A Simple Language</vt:lpstr>
      <vt:lpstr>A Simple Language</vt:lpstr>
      <vt:lpstr>A Simple Language</vt:lpstr>
      <vt:lpstr>PowerPoint Presentation</vt:lpstr>
      <vt:lpstr>A Simple Language</vt:lpstr>
      <vt:lpstr>Lexical Analysis Labels Parts of Speech</vt:lpstr>
      <vt:lpstr>Schedule</vt:lpstr>
      <vt:lpstr>Programs for Lexical Analysis</vt:lpstr>
      <vt:lpstr>Programs for Lexical Analysis</vt:lpstr>
      <vt:lpstr>Scanner API</vt:lpstr>
      <vt:lpstr>Scanner API</vt:lpstr>
      <vt:lpstr>Scanner API</vt:lpstr>
      <vt:lpstr>Scanner API</vt:lpstr>
      <vt:lpstr>Scanner API</vt:lpstr>
      <vt:lpstr>Scanner API</vt:lpstr>
      <vt:lpstr>Scanner API</vt:lpstr>
      <vt:lpstr>Scanner API</vt:lpstr>
      <vt:lpstr>Scanner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Schedule</vt:lpstr>
      <vt:lpstr>Lexical analysis of a simple programming lang.</vt:lpstr>
      <vt:lpstr>Lexical analysis of a simple programming lang.</vt:lpstr>
      <vt:lpstr>Lexical analysis of a simple programming lang.</vt:lpstr>
      <vt:lpstr>Lexical analysis of a simple programming lang.</vt:lpstr>
      <vt:lpstr>Lexical analysis of a simple programming lang.</vt:lpstr>
      <vt:lpstr>Lexical analysis of a simple programming lang.</vt:lpstr>
      <vt:lpstr>Lexical analysis of a simple programming lang.</vt:lpstr>
      <vt:lpstr>Lexical analysis of a simple programming lang.</vt:lpstr>
      <vt:lpstr>Lexical analysis of a simple programming lang.</vt:lpstr>
      <vt:lpstr>Lexical analysis of a simple programming lang.</vt:lpstr>
      <vt:lpstr>Lexical analysis of a simple programming lang.</vt:lpstr>
      <vt:lpstr>Parsing is the first step in a compiler</vt:lpstr>
      <vt:lpstr>Longest possible match</vt:lpstr>
      <vt:lpstr>Longest possible match</vt:lpstr>
      <vt:lpstr>Longest possible match</vt:lpstr>
      <vt:lpstr>Longest possible match</vt:lpstr>
      <vt:lpstr>Longest possible match</vt:lpstr>
      <vt:lpstr>Schedule</vt:lpstr>
      <vt:lpstr>Naïve implementation</vt:lpstr>
      <vt:lpstr>Naïve implementation</vt:lpstr>
      <vt:lpstr>Naïve implementation</vt:lpstr>
      <vt:lpstr>Naïve implementation</vt:lpstr>
      <vt:lpstr>Naïve implementation</vt:lpstr>
      <vt:lpstr>Code Demo</vt:lpstr>
      <vt:lpstr>What are the issues with our Scanner?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Tyler Sorensen</cp:lastModifiedBy>
  <cp:revision>183</cp:revision>
  <dcterms:created xsi:type="dcterms:W3CDTF">2021-03-23T23:59:42Z</dcterms:created>
  <dcterms:modified xsi:type="dcterms:W3CDTF">2022-04-01T22:51:54Z</dcterms:modified>
</cp:coreProperties>
</file>