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4"/>
  </p:notesMasterIdLst>
  <p:sldIdLst>
    <p:sldId id="257" r:id="rId2"/>
    <p:sldId id="651" r:id="rId3"/>
    <p:sldId id="1490" r:id="rId4"/>
    <p:sldId id="1491" r:id="rId5"/>
    <p:sldId id="1381" r:id="rId6"/>
    <p:sldId id="1412" r:id="rId7"/>
    <p:sldId id="1413" r:id="rId8"/>
    <p:sldId id="1414" r:id="rId9"/>
    <p:sldId id="1415" r:id="rId10"/>
    <p:sldId id="1416" r:id="rId11"/>
    <p:sldId id="1338" r:id="rId12"/>
    <p:sldId id="1417" r:id="rId13"/>
    <p:sldId id="1418" r:id="rId14"/>
    <p:sldId id="1419" r:id="rId15"/>
    <p:sldId id="1420" r:id="rId16"/>
    <p:sldId id="1380" r:id="rId17"/>
    <p:sldId id="1421" r:id="rId18"/>
    <p:sldId id="1422" r:id="rId19"/>
    <p:sldId id="1423" r:id="rId20"/>
    <p:sldId id="1425" r:id="rId21"/>
    <p:sldId id="1424" r:id="rId22"/>
    <p:sldId id="1382" r:id="rId23"/>
    <p:sldId id="1426" r:id="rId24"/>
    <p:sldId id="1427" r:id="rId25"/>
    <p:sldId id="1428" r:id="rId26"/>
    <p:sldId id="1429" r:id="rId27"/>
    <p:sldId id="1430" r:id="rId28"/>
    <p:sldId id="1431" r:id="rId29"/>
    <p:sldId id="1432" r:id="rId30"/>
    <p:sldId id="1433" r:id="rId31"/>
    <p:sldId id="1434" r:id="rId32"/>
    <p:sldId id="1435" r:id="rId33"/>
    <p:sldId id="1437" r:id="rId34"/>
    <p:sldId id="1438" r:id="rId35"/>
    <p:sldId id="1439" r:id="rId36"/>
    <p:sldId id="1379" r:id="rId37"/>
    <p:sldId id="1383" r:id="rId38"/>
    <p:sldId id="1436" r:id="rId39"/>
    <p:sldId id="1385" r:id="rId40"/>
    <p:sldId id="1440" r:id="rId41"/>
    <p:sldId id="1441" r:id="rId42"/>
    <p:sldId id="1384" r:id="rId43"/>
    <p:sldId id="1442" r:id="rId44"/>
    <p:sldId id="1443" r:id="rId45"/>
    <p:sldId id="1444" r:id="rId46"/>
    <p:sldId id="1445" r:id="rId47"/>
    <p:sldId id="1446" r:id="rId48"/>
    <p:sldId id="1447" r:id="rId49"/>
    <p:sldId id="1448" r:id="rId50"/>
    <p:sldId id="1449" r:id="rId51"/>
    <p:sldId id="1450" r:id="rId52"/>
    <p:sldId id="1451" r:id="rId53"/>
    <p:sldId id="1452" r:id="rId54"/>
    <p:sldId id="1453" r:id="rId55"/>
    <p:sldId id="1386" r:id="rId56"/>
    <p:sldId id="1342" r:id="rId57"/>
    <p:sldId id="1387" r:id="rId58"/>
    <p:sldId id="692" r:id="rId59"/>
    <p:sldId id="707" r:id="rId60"/>
    <p:sldId id="693" r:id="rId61"/>
    <p:sldId id="1388" r:id="rId62"/>
    <p:sldId id="694" r:id="rId63"/>
    <p:sldId id="695" r:id="rId64"/>
    <p:sldId id="696" r:id="rId65"/>
    <p:sldId id="697" r:id="rId66"/>
    <p:sldId id="1389" r:id="rId67"/>
    <p:sldId id="699" r:id="rId68"/>
    <p:sldId id="700" r:id="rId69"/>
    <p:sldId id="1390" r:id="rId70"/>
    <p:sldId id="1391" r:id="rId71"/>
    <p:sldId id="1392" r:id="rId72"/>
    <p:sldId id="1454" r:id="rId73"/>
    <p:sldId id="1455" r:id="rId74"/>
    <p:sldId id="1456" r:id="rId75"/>
    <p:sldId id="1457" r:id="rId76"/>
    <p:sldId id="1393" r:id="rId77"/>
    <p:sldId id="1458" r:id="rId78"/>
    <p:sldId id="1394" r:id="rId79"/>
    <p:sldId id="1396" r:id="rId80"/>
    <p:sldId id="1459" r:id="rId81"/>
    <p:sldId id="1460" r:id="rId82"/>
    <p:sldId id="1461" r:id="rId83"/>
    <p:sldId id="1462" r:id="rId84"/>
    <p:sldId id="1463" r:id="rId85"/>
    <p:sldId id="1464" r:id="rId86"/>
    <p:sldId id="1465" r:id="rId87"/>
    <p:sldId id="1466" r:id="rId88"/>
    <p:sldId id="1467" r:id="rId89"/>
    <p:sldId id="1397" r:id="rId90"/>
    <p:sldId id="1469" r:id="rId91"/>
    <p:sldId id="1470" r:id="rId92"/>
    <p:sldId id="1399" r:id="rId93"/>
    <p:sldId id="1471" r:id="rId94"/>
    <p:sldId id="1472" r:id="rId95"/>
    <p:sldId id="1473" r:id="rId96"/>
    <p:sldId id="1400" r:id="rId97"/>
    <p:sldId id="1474" r:id="rId98"/>
    <p:sldId id="1475" r:id="rId99"/>
    <p:sldId id="1476" r:id="rId100"/>
    <p:sldId id="1477" r:id="rId101"/>
    <p:sldId id="1483" r:id="rId102"/>
    <p:sldId id="1478" r:id="rId103"/>
    <p:sldId id="1479" r:id="rId104"/>
    <p:sldId id="1480" r:id="rId105"/>
    <p:sldId id="1481" r:id="rId106"/>
    <p:sldId id="1482" r:id="rId107"/>
    <p:sldId id="1486" r:id="rId108"/>
    <p:sldId id="1485" r:id="rId109"/>
    <p:sldId id="1487" r:id="rId110"/>
    <p:sldId id="1489" r:id="rId111"/>
    <p:sldId id="1488" r:id="rId112"/>
    <p:sldId id="1395" r:id="rId1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39"/>
    <p:restoredTop sz="96405"/>
  </p:normalViewPr>
  <p:slideViewPr>
    <p:cSldViewPr snapToGrid="0" snapToObjects="1">
      <p:cViewPr>
        <p:scale>
          <a:sx n="150" d="100"/>
          <a:sy n="150" d="100"/>
        </p:scale>
        <p:origin x="9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5548023/clang-optimization-levels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April 27,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2242268"/>
            <a:ext cx="6901683" cy="42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r>
              <a:rPr lang="en-US" i="1" dirty="0"/>
              <a:t>Module 3: Intermediate representations</a:t>
            </a:r>
          </a:p>
          <a:p>
            <a:pPr lvl="1"/>
            <a:r>
              <a:rPr lang="en-US" i="1" dirty="0"/>
              <a:t>Intro to intermediate representations</a:t>
            </a:r>
          </a:p>
          <a:p>
            <a:pPr lvl="1"/>
            <a:r>
              <a:rPr lang="en-US" i="1" dirty="0"/>
              <a:t>ASTs</a:t>
            </a:r>
          </a:p>
          <a:p>
            <a:pPr lvl="2"/>
            <a:r>
              <a:rPr lang="en-US" i="1" dirty="0"/>
              <a:t>parse trees into ASTs</a:t>
            </a:r>
          </a:p>
          <a:p>
            <a:pPr marL="914400" lvl="2" indent="0">
              <a:buNone/>
            </a:pPr>
            <a:endParaRPr lang="en-US" i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BF4810-9B5C-0A4D-B2CE-2BC37B86A354}"/>
              </a:ext>
            </a:extLst>
          </p:cNvPr>
          <p:cNvSpPr/>
          <p:nvPr/>
        </p:nvSpPr>
        <p:spPr>
          <a:xfrm>
            <a:off x="9868755" y="301139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86D8F-6730-F04B-9B5A-A73EFAB4D4E7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9891340" y="612988"/>
            <a:ext cx="351930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2D8AA-0409-864E-9890-3FFB88503A5E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0243270" y="612988"/>
            <a:ext cx="277238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5DC5A4-90C6-B14B-A382-11D393C99C64}"/>
              </a:ext>
            </a:extLst>
          </p:cNvPr>
          <p:cNvSpPr/>
          <p:nvPr/>
        </p:nvSpPr>
        <p:spPr>
          <a:xfrm>
            <a:off x="9494240" y="931005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8E1B2B-5DF2-E645-BAE4-3348D9F473F8}"/>
              </a:ext>
            </a:extLst>
          </p:cNvPr>
          <p:cNvSpPr/>
          <p:nvPr/>
        </p:nvSpPr>
        <p:spPr>
          <a:xfrm>
            <a:off x="10283799" y="938302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2426A8-2722-164F-9E46-19F9E98727B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743432" y="1260443"/>
            <a:ext cx="328310" cy="311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C218C-0E06-3C47-904B-D63E5F792510}"/>
              </a:ext>
            </a:extLst>
          </p:cNvPr>
          <p:cNvCxnSpPr>
            <a:cxnSpLocks/>
            <a:stCxn id="21" idx="4"/>
            <a:endCxn id="38" idx="0"/>
          </p:cNvCxnSpPr>
          <p:nvPr/>
        </p:nvCxnSpPr>
        <p:spPr>
          <a:xfrm flipH="1">
            <a:off x="10139294" y="1250151"/>
            <a:ext cx="519020" cy="311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D89F16C-A8D3-904A-8BD9-E3C751C9AD48}"/>
              </a:ext>
            </a:extLst>
          </p:cNvPr>
          <p:cNvSpPr/>
          <p:nvPr/>
        </p:nvSpPr>
        <p:spPr>
          <a:xfrm>
            <a:off x="10697227" y="1571729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5099B9-D9EF-0A4E-8009-19E283A17159}"/>
              </a:ext>
            </a:extLst>
          </p:cNvPr>
          <p:cNvSpPr/>
          <p:nvPr/>
        </p:nvSpPr>
        <p:spPr>
          <a:xfrm>
            <a:off x="9764779" y="1562000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DB500-1416-664B-BD1D-A70789932F8B}"/>
              </a:ext>
            </a:extLst>
          </p:cNvPr>
          <p:cNvSpPr/>
          <p:nvPr/>
        </p:nvSpPr>
        <p:spPr>
          <a:xfrm>
            <a:off x="8841912" y="2431091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02BC6D-A4F3-7945-9BA8-DDAD5EBAD05E}"/>
              </a:ext>
            </a:extLst>
          </p:cNvPr>
          <p:cNvSpPr/>
          <p:nvPr/>
        </p:nvSpPr>
        <p:spPr>
          <a:xfrm>
            <a:off x="8261222" y="3152966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166087-E008-CB41-9E49-F43BE5B52E3C}"/>
              </a:ext>
            </a:extLst>
          </p:cNvPr>
          <p:cNvSpPr/>
          <p:nvPr/>
        </p:nvSpPr>
        <p:spPr>
          <a:xfrm>
            <a:off x="9404049" y="3152966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40F58-CF90-CE41-89B9-CE8DBABC9991}"/>
              </a:ext>
            </a:extLst>
          </p:cNvPr>
          <p:cNvSpPr/>
          <p:nvPr/>
        </p:nvSpPr>
        <p:spPr>
          <a:xfrm>
            <a:off x="8801537" y="3874841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F10088-ADEF-7F4E-A316-E753418CD634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8562478" y="2849305"/>
            <a:ext cx="580690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E5B716-F904-F04C-85D6-57BAB595954F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9143168" y="2849305"/>
            <a:ext cx="562137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CD5CE6-7944-5940-BF7F-AD6B8EF5481A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562478" y="3571180"/>
            <a:ext cx="540315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E481C4-ED00-5E48-8D57-93234F440C6A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9102793" y="3571180"/>
            <a:ext cx="602512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FBAFE9-DB06-D242-9A86-5A5DBAE7937A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0006561" y="2839576"/>
            <a:ext cx="277238" cy="5224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5BD84F-A29B-7844-AA4E-821E0B90D387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9444424" y="2640198"/>
            <a:ext cx="839375" cy="199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A8C64CD-6438-0642-90A2-AB2F8FAC4216}"/>
              </a:ext>
            </a:extLst>
          </p:cNvPr>
          <p:cNvSpPr txBox="1"/>
          <p:nvPr/>
        </p:nvSpPr>
        <p:spPr>
          <a:xfrm>
            <a:off x="10858582" y="30113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3111E8-20FD-9A4E-BB6A-BF339F777B74}"/>
              </a:ext>
            </a:extLst>
          </p:cNvPr>
          <p:cNvSpPr txBox="1"/>
          <p:nvPr/>
        </p:nvSpPr>
        <p:spPr>
          <a:xfrm>
            <a:off x="8063655" y="2447138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A20544-E545-DB40-AE9C-D75E51A5C0A6}"/>
              </a:ext>
            </a:extLst>
          </p:cNvPr>
          <p:cNvSpPr/>
          <p:nvPr/>
        </p:nvSpPr>
        <p:spPr>
          <a:xfrm>
            <a:off x="8859121" y="4978934"/>
            <a:ext cx="317596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B2E933-E9AD-4341-9CF9-2422F61D7ABC}"/>
              </a:ext>
            </a:extLst>
          </p:cNvPr>
          <p:cNvSpPr txBox="1"/>
          <p:nvPr/>
        </p:nvSpPr>
        <p:spPr>
          <a:xfrm>
            <a:off x="10296120" y="4555260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address code</a:t>
            </a:r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54716B-77C2-F744-94FA-F5FA835C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94" y="83988"/>
            <a:ext cx="5833386" cy="7337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71A6D5-1AC5-274F-A247-1006FF49F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741460"/>
            <a:ext cx="8736530" cy="1971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89AC4D-A84A-D247-9527-E162B810CE3C}"/>
              </a:ext>
            </a:extLst>
          </p:cNvPr>
          <p:cNvSpPr txBox="1"/>
          <p:nvPr/>
        </p:nvSpPr>
        <p:spPr>
          <a:xfrm>
            <a:off x="4680259" y="3059668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Simply translate the English: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697E49-DDB0-8240-A3FF-75C59AE3D54C}"/>
              </a:ext>
            </a:extLst>
          </p:cNvPr>
          <p:cNvSpPr txBox="1"/>
          <p:nvPr/>
        </p:nvSpPr>
        <p:spPr>
          <a:xfrm>
            <a:off x="440194" y="4144618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Statement ::= </a:t>
            </a:r>
            <a:r>
              <a:rPr lang="en-US" dirty="0" err="1">
                <a:latin typeface="Courier" pitchFamily="2" charset="0"/>
              </a:rPr>
              <a:t>variable_declaration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      |   </a:t>
            </a:r>
            <a:r>
              <a:rPr lang="en-US" dirty="0" err="1">
                <a:latin typeface="Courier" pitchFamily="2" charset="0"/>
              </a:rPr>
              <a:t>assignment_statement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|   </a:t>
            </a:r>
            <a:r>
              <a:rPr lang="en-US" dirty="0" err="1">
                <a:latin typeface="Courier" pitchFamily="2" charset="0"/>
              </a:rPr>
              <a:t>if_else_statement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192FA-2F9F-994F-B0AE-FBBC8BDFD5EF}"/>
              </a:ext>
            </a:extLst>
          </p:cNvPr>
          <p:cNvSpPr txBox="1"/>
          <p:nvPr/>
        </p:nvSpPr>
        <p:spPr>
          <a:xfrm>
            <a:off x="6122930" y="4144618"/>
            <a:ext cx="528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variable_declaration</a:t>
            </a:r>
            <a:r>
              <a:rPr lang="en-US" dirty="0">
                <a:latin typeface="Courier" pitchFamily="2" charset="0"/>
              </a:rPr>
              <a:t> ::=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type</a:t>
            </a:r>
            <a:r>
              <a:rPr lang="en-US" dirty="0">
                <a:latin typeface="Courier" pitchFamily="2" charset="0"/>
              </a:rPr>
              <a:t> ID SEMI</a:t>
            </a:r>
          </a:p>
          <a:p>
            <a:r>
              <a:rPr lang="en-US" dirty="0">
                <a:latin typeface="Courier" pitchFamily="2" charset="0"/>
              </a:rPr>
              <a:t>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44D9D-633D-C740-BC96-488F0C97408D}"/>
              </a:ext>
            </a:extLst>
          </p:cNvPr>
          <p:cNvSpPr txBox="1"/>
          <p:nvPr/>
        </p:nvSpPr>
        <p:spPr>
          <a:xfrm>
            <a:off x="6199129" y="5193210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type ::= FLOAT</a:t>
            </a:r>
          </a:p>
          <a:p>
            <a:r>
              <a:rPr lang="en-US" dirty="0">
                <a:latin typeface="Courier" pitchFamily="2" charset="0"/>
              </a:rPr>
              <a:t>     |   INT      </a:t>
            </a:r>
          </a:p>
        </p:txBody>
      </p:sp>
    </p:spTree>
    <p:extLst>
      <p:ext uri="{BB962C8B-B14F-4D97-AF65-F5344CB8AC3E}">
        <p14:creationId xmlns:p14="http://schemas.microsoft.com/office/powerpoint/2010/main" val="8321411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top down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57DE0-A909-5645-B493-B7D174C1CE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5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3AD16-7A27-414A-8491-1E908897DDC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926B8E-6AF3-524A-BFE2-F65D98172212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A0AAF6-7DED-4945-AEDF-55720C0563C1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FF5E0-54C5-B243-9B87-3F258D4B00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94448-7130-FB44-83F7-0447C633BD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43554-2564-3548-A91F-E9B106D4C9F0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1B6A8-0B4F-CD43-ADF6-3AD71F7692F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1F919-D274-4348-A665-3136CEB8B10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C18F61-011F-E043-A5E0-45E6C1AB99B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07AD13-14DC-0549-B634-B99FE5C6A63B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2A71A-E3EB-7749-913B-A5DF92AFB549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998D9-4CD9-6B4E-AE92-ACA00548E82F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FA31B-F12A-F54A-8F84-F8AB8CE0F2B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016D4-8999-A74A-AE5E-EE800BFF98D7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C9F93-D31E-0443-B6DE-02060741588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FBFC4-03D6-6047-BE01-11FE6402F0D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AB119-DF97-0646-A0C7-79D16FD3D4A9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AST&lt;5&gt;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6EFFC-B226-2549-92FB-A5CA5E9742A3}"/>
              </a:ext>
            </a:extLst>
          </p:cNvPr>
          <p:cNvSpPr txBox="1"/>
          <p:nvPr/>
        </p:nvSpPr>
        <p:spPr>
          <a:xfrm>
            <a:off x="5433411" y="3810652"/>
            <a:ext cx="199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the node down</a:t>
            </a:r>
          </a:p>
        </p:txBody>
      </p:sp>
    </p:spTree>
    <p:extLst>
      <p:ext uri="{BB962C8B-B14F-4D97-AF65-F5344CB8AC3E}">
        <p14:creationId xmlns:p14="http://schemas.microsoft.com/office/powerpoint/2010/main" val="21517519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top down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57DE0-A909-5645-B493-B7D174C1CE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3AD16-7A27-414A-8491-1E908897DDC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926B8E-6AF3-524A-BFE2-F65D98172212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A0AAF6-7DED-4945-AEDF-55720C0563C1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Expr2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FF5E0-54C5-B243-9B87-3F258D4B00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94448-7130-FB44-83F7-0447C633BD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43554-2564-3548-A91F-E9B106D4C9F0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1B6A8-0B4F-CD43-ADF6-3AD71F7692F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1F919-D274-4348-A665-3136CEB8B10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C18F61-011F-E043-A5E0-45E6C1AB99B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07AD13-14DC-0549-B634-B99FE5C6A63B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2A71A-E3EB-7749-913B-A5DF92AFB549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998D9-4CD9-6B4E-AE92-ACA00548E82F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FA31B-F12A-F54A-8F84-F8AB8CE0F2B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016D4-8999-A74A-AE5E-EE800BFF98D7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C9F93-D31E-0443-B6DE-02060741588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FBFC4-03D6-6047-BE01-11FE6402F0D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AB119-DF97-0646-A0C7-79D16FD3D4A9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AST&lt;5&gt;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6EFFC-B226-2549-92FB-A5CA5E9742A3}"/>
              </a:ext>
            </a:extLst>
          </p:cNvPr>
          <p:cNvSpPr txBox="1"/>
          <p:nvPr/>
        </p:nvSpPr>
        <p:spPr>
          <a:xfrm>
            <a:off x="5433411" y="3810652"/>
            <a:ext cx="199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the node down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B2C67C-8672-DC4B-850B-8916CC9DD699}"/>
              </a:ext>
            </a:extLst>
          </p:cNvPr>
          <p:cNvSpPr txBox="1"/>
          <p:nvPr/>
        </p:nvSpPr>
        <p:spPr>
          <a:xfrm>
            <a:off x="9632994" y="300059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AST&lt;5&gt;</a:t>
            </a:r>
          </a:p>
        </p:txBody>
      </p:sp>
    </p:spTree>
    <p:extLst>
      <p:ext uri="{BB962C8B-B14F-4D97-AF65-F5344CB8AC3E}">
        <p14:creationId xmlns:p14="http://schemas.microsoft.com/office/powerpoint/2010/main" val="10194508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top down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57DE0-A909-5645-B493-B7D174C1CE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3AD16-7A27-414A-8491-1E908897DDC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926B8E-6AF3-524A-BFE2-F65D98172212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A0AAF6-7DED-4945-AEDF-55720C0563C1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FF5E0-54C5-B243-9B87-3F258D4B00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94448-7130-FB44-83F7-0447C633BD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43554-2564-3548-A91F-E9B106D4C9F0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1B6A8-0B4F-CD43-ADF6-3AD71F7692F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1F919-D274-4348-A665-3136CEB8B10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C18F61-011F-E043-A5E0-45E6C1AB99B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07AD13-14DC-0549-B634-B99FE5C6A63B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2A71A-E3EB-7749-913B-A5DF92AFB549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4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998D9-4CD9-6B4E-AE92-ACA00548E82F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FA31B-F12A-F54A-8F84-F8AB8CE0F2B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016D4-8999-A74A-AE5E-EE800BFF98D7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C9F93-D31E-0443-B6DE-02060741588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FBFC4-03D6-6047-BE01-11FE6402F0D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AB119-DF97-0646-A0C7-79D16FD3D4A9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6EFFC-B226-2549-92FB-A5CA5E9742A3}"/>
              </a:ext>
            </a:extLst>
          </p:cNvPr>
          <p:cNvSpPr txBox="1"/>
          <p:nvPr/>
        </p:nvSpPr>
        <p:spPr>
          <a:xfrm>
            <a:off x="5093396" y="4110960"/>
            <a:ext cx="199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Expr2, after 4 is parsed, create a number node and a minus node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F50BF7-DB50-8145-9F94-15F25FD56A99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AST&lt;-&gt;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61D16-EF97-C940-86F1-71EF4F5ED397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FF4F30-6D2B-A149-B8D2-2A06D4743AB1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EED0C2-848A-D444-B3DA-E9309A942FCF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0FE991-1FC7-C842-8A80-C7351B0E3AB7}"/>
              </a:ext>
            </a:extLst>
          </p:cNvPr>
          <p:cNvSpPr txBox="1"/>
          <p:nvPr/>
        </p:nvSpPr>
        <p:spPr>
          <a:xfrm>
            <a:off x="3113491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AST&lt;4&gt;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2EE652-7AD2-B243-8C09-9CF0ECEA259B}"/>
              </a:ext>
            </a:extLst>
          </p:cNvPr>
          <p:cNvSpPr txBox="1"/>
          <p:nvPr/>
        </p:nvSpPr>
        <p:spPr>
          <a:xfrm>
            <a:off x="9632994" y="300059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AST&lt;5&gt;</a:t>
            </a:r>
          </a:p>
        </p:txBody>
      </p:sp>
    </p:spTree>
    <p:extLst>
      <p:ext uri="{BB962C8B-B14F-4D97-AF65-F5344CB8AC3E}">
        <p14:creationId xmlns:p14="http://schemas.microsoft.com/office/powerpoint/2010/main" val="14031852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top down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57DE0-A909-5645-B493-B7D174C1CE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3AD16-7A27-414A-8491-1E908897DDC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926B8E-6AF3-524A-BFE2-F65D98172212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A0AAF6-7DED-4945-AEDF-55720C0563C1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FF5E0-54C5-B243-9B87-3F258D4B00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94448-7130-FB44-83F7-0447C633BD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43554-2564-3548-A91F-E9B106D4C9F0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1B6A8-0B4F-CD43-ADF6-3AD71F7692F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1F919-D274-4348-A665-3136CEB8B10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Expr2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C18F61-011F-E043-A5E0-45E6C1AB99B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07AD13-14DC-0549-B634-B99FE5C6A63B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2A71A-E3EB-7749-913B-A5DF92AFB549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998D9-4CD9-6B4E-AE92-ACA00548E82F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FA31B-F12A-F54A-8F84-F8AB8CE0F2B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016D4-8999-A74A-AE5E-EE800BFF98D7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C9F93-D31E-0443-B6DE-02060741588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FBFC4-03D6-6047-BE01-11FE6402F0D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AB119-DF97-0646-A0C7-79D16FD3D4A9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6EFFC-B226-2549-92FB-A5CA5E9742A3}"/>
              </a:ext>
            </a:extLst>
          </p:cNvPr>
          <p:cNvSpPr txBox="1"/>
          <p:nvPr/>
        </p:nvSpPr>
        <p:spPr>
          <a:xfrm>
            <a:off x="5093396" y="4110960"/>
            <a:ext cx="199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the new node</a:t>
            </a:r>
            <a:br>
              <a:rPr lang="en-US" dirty="0"/>
            </a:br>
            <a:r>
              <a:rPr lang="en-US" dirty="0"/>
              <a:t>down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F50BF7-DB50-8145-9F94-15F25FD56A99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AST&lt;-&gt;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61D16-EF97-C940-86F1-71EF4F5ED397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FF4F30-6D2B-A149-B8D2-2A06D4743AB1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EED0C2-848A-D444-B3DA-E9309A942FCF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0FE991-1FC7-C842-8A80-C7351B0E3AB7}"/>
              </a:ext>
            </a:extLst>
          </p:cNvPr>
          <p:cNvSpPr txBox="1"/>
          <p:nvPr/>
        </p:nvSpPr>
        <p:spPr>
          <a:xfrm>
            <a:off x="3113491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AST&lt;4&gt;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ED1931-D0ED-064F-B152-48ED92F64F3A}"/>
              </a:ext>
            </a:extLst>
          </p:cNvPr>
          <p:cNvSpPr txBox="1"/>
          <p:nvPr/>
        </p:nvSpPr>
        <p:spPr>
          <a:xfrm>
            <a:off x="10518315" y="37268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AST&lt;-&gt;</a:t>
            </a:r>
          </a:p>
        </p:txBody>
      </p:sp>
    </p:spTree>
    <p:extLst>
      <p:ext uri="{BB962C8B-B14F-4D97-AF65-F5344CB8AC3E}">
        <p14:creationId xmlns:p14="http://schemas.microsoft.com/office/powerpoint/2010/main" val="2053846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top down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57DE0-A909-5645-B493-B7D174C1CE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3AD16-7A27-414A-8491-1E908897DDC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926B8E-6AF3-524A-BFE2-F65D98172212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A0AAF6-7DED-4945-AEDF-55720C0563C1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FF5E0-54C5-B243-9B87-3F258D4B00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94448-7130-FB44-83F7-0447C633BD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43554-2564-3548-A91F-E9B106D4C9F0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1B6A8-0B4F-CD43-ADF6-3AD71F7692F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1F919-D274-4348-A665-3136CEB8B10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C18F61-011F-E043-A5E0-45E6C1AB99B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07AD13-14DC-0549-B634-B99FE5C6A63B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2A71A-E3EB-7749-913B-A5DF92AFB549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998D9-4CD9-6B4E-AE92-ACA00548E82F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FA31B-F12A-F54A-8F84-F8AB8CE0F2B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016D4-8999-A74A-AE5E-EE800BFF98D7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C9F93-D31E-0443-B6DE-02060741588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FBFC4-03D6-6047-BE01-11FE6402F0D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AB119-DF97-0646-A0C7-79D16FD3D4A9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F50BF7-DB50-8145-9F94-15F25FD56A99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61D16-EF97-C940-86F1-71EF4F5ED397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FF4F30-6D2B-A149-B8D2-2A06D4743AB1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EED0C2-848A-D444-B3DA-E9309A942FCF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0FE991-1FC7-C842-8A80-C7351B0E3AB7}"/>
              </a:ext>
            </a:extLst>
          </p:cNvPr>
          <p:cNvSpPr txBox="1"/>
          <p:nvPr/>
        </p:nvSpPr>
        <p:spPr>
          <a:xfrm>
            <a:off x="3113491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AST&lt;4&gt;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032A57-4F72-FA4D-A03B-E80A1229D7FA}"/>
              </a:ext>
            </a:extLst>
          </p:cNvPr>
          <p:cNvSpPr txBox="1"/>
          <p:nvPr/>
        </p:nvSpPr>
        <p:spPr>
          <a:xfrm>
            <a:off x="6460765" y="5234780"/>
            <a:ext cx="199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Expr2, after 3 is parsed, create a number node and a minus node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E6C9AC-A01C-7141-8A6C-6F122C825D71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AST&lt;-&gt;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EBC20A-BCEA-7743-8DAD-6E9D39174F9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2249948" y="4342975"/>
            <a:ext cx="1891767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0A09AB-97D8-9349-ADAC-B7CB9E713B5C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D34688-F9B5-DC4A-8E52-5BDD5CA28457}"/>
              </a:ext>
            </a:extLst>
          </p:cNvPr>
          <p:cNvSpPr txBox="1"/>
          <p:nvPr/>
        </p:nvSpPr>
        <p:spPr>
          <a:xfrm>
            <a:off x="5043941" y="4879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AST&lt;3&gt;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D971D2-E7F8-2940-A846-AFD056D85C39}"/>
              </a:ext>
            </a:extLst>
          </p:cNvPr>
          <p:cNvSpPr txBox="1"/>
          <p:nvPr/>
        </p:nvSpPr>
        <p:spPr>
          <a:xfrm>
            <a:off x="10518315" y="37268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AST&lt;-&gt;</a:t>
            </a:r>
          </a:p>
        </p:txBody>
      </p:sp>
    </p:spTree>
    <p:extLst>
      <p:ext uri="{BB962C8B-B14F-4D97-AF65-F5344CB8AC3E}">
        <p14:creationId xmlns:p14="http://schemas.microsoft.com/office/powerpoint/2010/main" val="11057773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top down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57DE0-A909-5645-B493-B7D174C1CE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3AD16-7A27-414A-8491-1E908897DDC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926B8E-6AF3-524A-BFE2-F65D98172212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A0AAF6-7DED-4945-AEDF-55720C0563C1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FF5E0-54C5-B243-9B87-3F258D4B00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94448-7130-FB44-83F7-0447C633BD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43554-2564-3548-A91F-E9B106D4C9F0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1B6A8-0B4F-CD43-ADF6-3AD71F7692F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1F919-D274-4348-A665-3136CEB8B10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C18F61-011F-E043-A5E0-45E6C1AB99B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07AD13-14DC-0549-B634-B99FE5C6A63B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2A71A-E3EB-7749-913B-A5DF92AFB549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998D9-4CD9-6B4E-AE92-ACA00548E82F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FA31B-F12A-F54A-8F84-F8AB8CE0F2B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016D4-8999-A74A-AE5E-EE800BFF98D7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C9F93-D31E-0443-B6DE-02060741588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FBFC4-03D6-6047-BE01-11FE6402F0D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AB119-DF97-0646-A0C7-79D16FD3D4A9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F50BF7-DB50-8145-9F94-15F25FD56A99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61D16-EF97-C940-86F1-71EF4F5ED397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FF4F30-6D2B-A149-B8D2-2A06D4743AB1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EED0C2-848A-D444-B3DA-E9309A942FCF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0FE991-1FC7-C842-8A80-C7351B0E3AB7}"/>
              </a:ext>
            </a:extLst>
          </p:cNvPr>
          <p:cNvSpPr txBox="1"/>
          <p:nvPr/>
        </p:nvSpPr>
        <p:spPr>
          <a:xfrm>
            <a:off x="3113491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AST&lt;4&gt;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032A57-4F72-FA4D-A03B-E80A1229D7FA}"/>
              </a:ext>
            </a:extLst>
          </p:cNvPr>
          <p:cNvSpPr txBox="1"/>
          <p:nvPr/>
        </p:nvSpPr>
        <p:spPr>
          <a:xfrm>
            <a:off x="6460765" y="5463989"/>
            <a:ext cx="199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down the new node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E6C9AC-A01C-7141-8A6C-6F122C825D71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AST&lt;-&gt;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EBC20A-BCEA-7743-8DAD-6E9D39174F9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2249948" y="4342975"/>
            <a:ext cx="1891767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0A09AB-97D8-9349-ADAC-B7CB9E713B5C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D34688-F9B5-DC4A-8E52-5BDD5CA28457}"/>
              </a:ext>
            </a:extLst>
          </p:cNvPr>
          <p:cNvSpPr txBox="1"/>
          <p:nvPr/>
        </p:nvSpPr>
        <p:spPr>
          <a:xfrm>
            <a:off x="5043941" y="4879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AST&lt;3&gt;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811E8F-24E9-9A4B-A10D-502221969126}"/>
              </a:ext>
            </a:extLst>
          </p:cNvPr>
          <p:cNvSpPr txBox="1"/>
          <p:nvPr/>
        </p:nvSpPr>
        <p:spPr>
          <a:xfrm>
            <a:off x="11284254" y="443660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AST&lt;-&gt;</a:t>
            </a:r>
          </a:p>
        </p:txBody>
      </p:sp>
    </p:spTree>
    <p:extLst>
      <p:ext uri="{BB962C8B-B14F-4D97-AF65-F5344CB8AC3E}">
        <p14:creationId xmlns:p14="http://schemas.microsoft.com/office/powerpoint/2010/main" val="274084010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top down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57DE0-A909-5645-B493-B7D174C1CE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3AD16-7A27-414A-8491-1E908897DDC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926B8E-6AF3-524A-BFE2-F65D98172212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A0AAF6-7DED-4945-AEDF-55720C0563C1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FF5E0-54C5-B243-9B87-3F258D4B00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94448-7130-FB44-83F7-0447C633BD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43554-2564-3548-A91F-E9B106D4C9F0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1B6A8-0B4F-CD43-ADF6-3AD71F7692F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1F919-D274-4348-A665-3136CEB8B10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C18F61-011F-E043-A5E0-45E6C1AB99B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07AD13-14DC-0549-B634-B99FE5C6A63B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2A71A-E3EB-7749-913B-A5DF92AFB549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998D9-4CD9-6B4E-AE92-ACA00548E82F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FA31B-F12A-F54A-8F84-F8AB8CE0F2B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016D4-8999-A74A-AE5E-EE800BFF98D7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C9F93-D31E-0443-B6DE-02060741588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FBFC4-03D6-6047-BE01-11FE6402F0D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AB119-DF97-0646-A0C7-79D16FD3D4A9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F50BF7-DB50-8145-9F94-15F25FD56A99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61D16-EF97-C940-86F1-71EF4F5ED397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FF4F30-6D2B-A149-B8D2-2A06D4743AB1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EED0C2-848A-D444-B3DA-E9309A942FCF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0FE991-1FC7-C842-8A80-C7351B0E3AB7}"/>
              </a:ext>
            </a:extLst>
          </p:cNvPr>
          <p:cNvSpPr txBox="1"/>
          <p:nvPr/>
        </p:nvSpPr>
        <p:spPr>
          <a:xfrm>
            <a:off x="3113491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AST&lt;4&gt;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032A57-4F72-FA4D-A03B-E80A1229D7FA}"/>
              </a:ext>
            </a:extLst>
          </p:cNvPr>
          <p:cNvSpPr txBox="1"/>
          <p:nvPr/>
        </p:nvSpPr>
        <p:spPr>
          <a:xfrm>
            <a:off x="6460765" y="5463989"/>
            <a:ext cx="199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the node when there is nothing left to parse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E6C9AC-A01C-7141-8A6C-6F122C825D71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AST&lt;-&gt;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EBC20A-BCEA-7743-8DAD-6E9D39174F9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2249948" y="4342975"/>
            <a:ext cx="1891767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0A09AB-97D8-9349-ADAC-B7CB9E713B5C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D34688-F9B5-DC4A-8E52-5BDD5CA28457}"/>
              </a:ext>
            </a:extLst>
          </p:cNvPr>
          <p:cNvSpPr txBox="1"/>
          <p:nvPr/>
        </p:nvSpPr>
        <p:spPr>
          <a:xfrm>
            <a:off x="5043941" y="4879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AST&lt;3&gt;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811E8F-24E9-9A4B-A10D-502221969126}"/>
              </a:ext>
            </a:extLst>
          </p:cNvPr>
          <p:cNvSpPr txBox="1"/>
          <p:nvPr/>
        </p:nvSpPr>
        <p:spPr>
          <a:xfrm>
            <a:off x="7871714" y="231751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AST&lt;-&gt;</a:t>
            </a:r>
          </a:p>
        </p:txBody>
      </p:sp>
    </p:spTree>
    <p:extLst>
      <p:ext uri="{BB962C8B-B14F-4D97-AF65-F5344CB8AC3E}">
        <p14:creationId xmlns:p14="http://schemas.microsoft.com/office/powerpoint/2010/main" val="390901833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top down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169334" y="1573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8BA50-1EA3-E24C-94A7-2003E6AC8455}"/>
              </a:ext>
            </a:extLst>
          </p:cNvPr>
          <p:cNvSpPr/>
          <p:nvPr/>
        </p:nvSpPr>
        <p:spPr>
          <a:xfrm>
            <a:off x="4233333" y="1882340"/>
            <a:ext cx="76284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parse_expr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#lexemes second field is the value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.next_word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[1]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ASTNumNode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"NUM"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.parse_expr2(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3291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top down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169334" y="1573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8BA50-1EA3-E24C-94A7-2003E6AC8455}"/>
              </a:ext>
            </a:extLst>
          </p:cNvPr>
          <p:cNvSpPr/>
          <p:nvPr/>
        </p:nvSpPr>
        <p:spPr>
          <a:xfrm>
            <a:off x="4233333" y="1882340"/>
            <a:ext cx="76284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parse_expr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#lexemes second field is the value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.next_word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[1]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ASTNumNode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"NUM"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.parse_expr2(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D373AA-277F-0E47-976B-655C065552DD}"/>
              </a:ext>
            </a:extLst>
          </p:cNvPr>
          <p:cNvSpPr/>
          <p:nvPr/>
        </p:nvSpPr>
        <p:spPr>
          <a:xfrm>
            <a:off x="389467" y="4130471"/>
            <a:ext cx="78062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parse_expr2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lhs_node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... for applying the first production rule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"MINUS"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.next_word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[1]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rhs_node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ASTNumNode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"NUM"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ASTMinusNode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lhs_node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rhs_node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 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.parse_expr2(node)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534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top down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169334" y="1573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8BA50-1EA3-E24C-94A7-2003E6AC8455}"/>
              </a:ext>
            </a:extLst>
          </p:cNvPr>
          <p:cNvSpPr/>
          <p:nvPr/>
        </p:nvSpPr>
        <p:spPr>
          <a:xfrm>
            <a:off x="4233333" y="1882340"/>
            <a:ext cx="76284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parse_expr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#lexemes second field is the value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.next_word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[1]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ASTNumNode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"NUM"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.parse_expr2(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DF143-55F5-3D4C-8B96-0DE78875E623}"/>
              </a:ext>
            </a:extLst>
          </p:cNvPr>
          <p:cNvSpPr/>
          <p:nvPr/>
        </p:nvSpPr>
        <p:spPr>
          <a:xfrm>
            <a:off x="956733" y="4746552"/>
            <a:ext cx="9228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parse_expr2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lhs_node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        # ... for applying the second production rule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lhs_node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0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clarifications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25CE72-95C5-7945-B115-BABA3FFA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Statement precedence</a:t>
            </a:r>
          </a:p>
          <a:p>
            <a:endParaRPr lang="en-US" dirty="0"/>
          </a:p>
          <a:p>
            <a:r>
              <a:rPr lang="en-US" dirty="0"/>
              <a:t>Do we need to encode statement precedence? Or associativity?</a:t>
            </a:r>
          </a:p>
        </p:txBody>
      </p:sp>
    </p:spTree>
    <p:extLst>
      <p:ext uri="{BB962C8B-B14F-4D97-AF65-F5344CB8AC3E}">
        <p14:creationId xmlns:p14="http://schemas.microsoft.com/office/powerpoint/2010/main" val="8174236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top down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169334" y="1573367"/>
            <a:ext cx="37689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Term</a:t>
            </a:r>
            <a:r>
              <a:rPr lang="en-US" dirty="0">
                <a:latin typeface="Courier" pitchFamily="2" charset="0"/>
              </a:rPr>
              <a:t> Expr2</a:t>
            </a:r>
          </a:p>
          <a:p>
            <a:r>
              <a:rPr lang="en-US" dirty="0">
                <a:latin typeface="Courier" pitchFamily="2" charset="0"/>
              </a:rPr>
              <a:t>Expr2 ::= MINUS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Term</a:t>
            </a:r>
            <a:r>
              <a:rPr lang="en-US" dirty="0">
                <a:latin typeface="Courier" pitchFamily="2" charset="0"/>
              </a:rPr>
              <a:t>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8BA50-1EA3-E24C-94A7-2003E6AC8455}"/>
              </a:ext>
            </a:extLst>
          </p:cNvPr>
          <p:cNvSpPr/>
          <p:nvPr/>
        </p:nvSpPr>
        <p:spPr>
          <a:xfrm>
            <a:off x="4233333" y="1882340"/>
            <a:ext cx="76284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parse_expr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#lexemes second field is the value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.next_word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[1]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ASTNumNode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"NUM"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.parse_expr2(node)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D373AA-277F-0E47-976B-655C065552DD}"/>
              </a:ext>
            </a:extLst>
          </p:cNvPr>
          <p:cNvSpPr/>
          <p:nvPr/>
        </p:nvSpPr>
        <p:spPr>
          <a:xfrm>
            <a:off x="389467" y="4130471"/>
            <a:ext cx="78062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parse_expr2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lhs_node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... for applying the first production rule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"MINUS"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.next_word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[1]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rhs_node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ASTNumNode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"NUM"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ASTMinusNode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lhs_node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rhs_node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 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.expr2(node)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C0EC2-C966-2942-A41C-72D90BE8F91E}"/>
              </a:ext>
            </a:extLst>
          </p:cNvPr>
          <p:cNvSpPr txBox="1"/>
          <p:nvPr/>
        </p:nvSpPr>
        <p:spPr>
          <a:xfrm>
            <a:off x="169334" y="2727529"/>
            <a:ext cx="3795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 more realistic grammar, you might</a:t>
            </a:r>
            <a:br>
              <a:rPr lang="en-US" dirty="0"/>
            </a:br>
            <a:r>
              <a:rPr lang="en-US" dirty="0"/>
              <a:t>have more layers: e.g. a </a:t>
            </a:r>
            <a:r>
              <a:rPr lang="en-US" dirty="0">
                <a:highlight>
                  <a:srgbClr val="FFFF00"/>
                </a:highlight>
              </a:rPr>
              <a:t>Term</a:t>
            </a:r>
            <a:br>
              <a:rPr lang="en-US" dirty="0">
                <a:highlight>
                  <a:srgbClr val="FFFF00"/>
                </a:highlight>
              </a:rPr>
            </a:b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how to adapt?</a:t>
            </a:r>
          </a:p>
        </p:txBody>
      </p:sp>
    </p:spTree>
    <p:extLst>
      <p:ext uri="{BB962C8B-B14F-4D97-AF65-F5344CB8AC3E}">
        <p14:creationId xmlns:p14="http://schemas.microsoft.com/office/powerpoint/2010/main" val="37991013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top down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169334" y="1573367"/>
            <a:ext cx="37689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Term</a:t>
            </a:r>
            <a:r>
              <a:rPr lang="en-US" dirty="0">
                <a:latin typeface="Courier" pitchFamily="2" charset="0"/>
              </a:rPr>
              <a:t> Expr2</a:t>
            </a:r>
          </a:p>
          <a:p>
            <a:r>
              <a:rPr lang="en-US" dirty="0">
                <a:latin typeface="Courier" pitchFamily="2" charset="0"/>
              </a:rPr>
              <a:t>Expr2 ::= MINUS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Term</a:t>
            </a:r>
            <a:r>
              <a:rPr lang="en-US" dirty="0">
                <a:latin typeface="Courier" pitchFamily="2" charset="0"/>
              </a:rPr>
              <a:t>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8BA50-1EA3-E24C-94A7-2003E6AC8455}"/>
              </a:ext>
            </a:extLst>
          </p:cNvPr>
          <p:cNvSpPr/>
          <p:nvPr/>
        </p:nvSpPr>
        <p:spPr>
          <a:xfrm>
            <a:off x="4233333" y="1882340"/>
            <a:ext cx="7628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parse_expr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.parse_term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.parse_expr2(node)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D373AA-277F-0E47-976B-655C065552DD}"/>
              </a:ext>
            </a:extLst>
          </p:cNvPr>
          <p:cNvSpPr/>
          <p:nvPr/>
        </p:nvSpPr>
        <p:spPr>
          <a:xfrm>
            <a:off x="389467" y="4130471"/>
            <a:ext cx="78062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parse_expr2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lhs_node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... for applying the first production rule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"MINUS"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rhs_node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.parse_term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ASTMinusNode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lhs_node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rhs_node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 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.parse_expr2(node)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C0EC2-C966-2942-A41C-72D90BE8F91E}"/>
              </a:ext>
            </a:extLst>
          </p:cNvPr>
          <p:cNvSpPr txBox="1"/>
          <p:nvPr/>
        </p:nvSpPr>
        <p:spPr>
          <a:xfrm>
            <a:off x="169334" y="2727529"/>
            <a:ext cx="3795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 more realistic grammar, you might</a:t>
            </a:r>
            <a:br>
              <a:rPr lang="en-US" dirty="0"/>
            </a:br>
            <a:r>
              <a:rPr lang="en-US" dirty="0"/>
              <a:t>have more layers: e.g. a </a:t>
            </a:r>
            <a:r>
              <a:rPr lang="en-US" dirty="0">
                <a:highlight>
                  <a:srgbClr val="FFFF00"/>
                </a:highlight>
              </a:rPr>
              <a:t>Term</a:t>
            </a:r>
            <a:br>
              <a:rPr lang="en-US" dirty="0">
                <a:highlight>
                  <a:srgbClr val="FFFF00"/>
                </a:highlight>
              </a:rPr>
            </a:b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how to adapt?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7EE02-A5CE-664B-9517-F1586B3C9123}"/>
              </a:ext>
            </a:extLst>
          </p:cNvPr>
          <p:cNvSpPr txBox="1"/>
          <p:nvPr/>
        </p:nvSpPr>
        <p:spPr>
          <a:xfrm>
            <a:off x="9110134" y="4292600"/>
            <a:ext cx="2387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parse_term</a:t>
            </a:r>
            <a:br>
              <a:rPr lang="en-US" b="1" dirty="0"/>
            </a:br>
            <a:r>
              <a:rPr lang="en-US" b="1" dirty="0"/>
              <a:t>will figure out how</a:t>
            </a:r>
          </a:p>
          <a:p>
            <a:r>
              <a:rPr lang="en-US" b="1" dirty="0"/>
              <a:t>to get you an AST node</a:t>
            </a:r>
          </a:p>
          <a:p>
            <a:r>
              <a:rPr lang="en-US" b="1" dirty="0"/>
              <a:t>for that term.</a:t>
            </a:r>
          </a:p>
        </p:txBody>
      </p:sp>
    </p:spTree>
    <p:extLst>
      <p:ext uri="{BB962C8B-B14F-4D97-AF65-F5344CB8AC3E}">
        <p14:creationId xmlns:p14="http://schemas.microsoft.com/office/powerpoint/2010/main" val="270073663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D080-E9A9-8A4C-A750-D16FD5DA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everyone on 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12C4-13A4-7F4D-8F47-CAF6D3A0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type checking on ASTs</a:t>
            </a:r>
          </a:p>
        </p:txBody>
      </p:sp>
    </p:spTree>
    <p:extLst>
      <p:ext uri="{BB962C8B-B14F-4D97-AF65-F5344CB8AC3E}">
        <p14:creationId xmlns:p14="http://schemas.microsoft.com/office/powerpoint/2010/main" val="165376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clarifications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CEC1F-635B-3440-B393-9FF09C3BC0CA}"/>
              </a:ext>
            </a:extLst>
          </p:cNvPr>
          <p:cNvSpPr txBox="1"/>
          <p:nvPr/>
        </p:nvSpPr>
        <p:spPr>
          <a:xfrm>
            <a:off x="838199" y="2874618"/>
            <a:ext cx="61125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Statement_list</a:t>
            </a:r>
            <a:r>
              <a:rPr lang="en-US" dirty="0">
                <a:latin typeface="Courier" pitchFamily="2" charset="0"/>
              </a:rPr>
              <a:t> ::= Statement </a:t>
            </a:r>
            <a:r>
              <a:rPr lang="en-US" dirty="0" err="1">
                <a:latin typeface="Courier" pitchFamily="2" charset="0"/>
              </a:rPr>
              <a:t>Statement_list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           |  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DC838-370E-9046-8D9F-857D6EDDE336}"/>
              </a:ext>
            </a:extLst>
          </p:cNvPr>
          <p:cNvSpPr txBox="1"/>
          <p:nvPr/>
        </p:nvSpPr>
        <p:spPr>
          <a:xfrm>
            <a:off x="838199" y="1855086"/>
            <a:ext cx="61125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Statement_list</a:t>
            </a:r>
            <a:r>
              <a:rPr lang="en-US" dirty="0">
                <a:latin typeface="Courier" pitchFamily="2" charset="0"/>
              </a:rPr>
              <a:t> ::= </a:t>
            </a:r>
            <a:r>
              <a:rPr lang="en-US" dirty="0" err="1">
                <a:latin typeface="Courier" pitchFamily="2" charset="0"/>
              </a:rPr>
              <a:t>Statement_list</a:t>
            </a:r>
            <a:r>
              <a:rPr lang="en-US" dirty="0">
                <a:latin typeface="Courier" pitchFamily="2" charset="0"/>
              </a:rPr>
              <a:t> Statement</a:t>
            </a:r>
          </a:p>
          <a:p>
            <a:r>
              <a:rPr lang="en-US" dirty="0">
                <a:latin typeface="Courier" pitchFamily="2" charset="0"/>
              </a:rPr>
              <a:t>               |  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DAE21-C560-FE49-8945-5F527AADAA60}"/>
              </a:ext>
            </a:extLst>
          </p:cNvPr>
          <p:cNvSpPr txBox="1"/>
          <p:nvPr/>
        </p:nvSpPr>
        <p:spPr>
          <a:xfrm>
            <a:off x="7357532" y="2316751"/>
            <a:ext cx="243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Which one do we want?</a:t>
            </a:r>
          </a:p>
        </p:txBody>
      </p:sp>
    </p:spTree>
    <p:extLst>
      <p:ext uri="{BB962C8B-B14F-4D97-AF65-F5344CB8AC3E}">
        <p14:creationId xmlns:p14="http://schemas.microsoft.com/office/powerpoint/2010/main" val="372891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clarifications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CEC1F-635B-3440-B393-9FF09C3BC0CA}"/>
              </a:ext>
            </a:extLst>
          </p:cNvPr>
          <p:cNvSpPr txBox="1"/>
          <p:nvPr/>
        </p:nvSpPr>
        <p:spPr>
          <a:xfrm>
            <a:off x="838199" y="2874618"/>
            <a:ext cx="61125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Statement_list</a:t>
            </a:r>
            <a:r>
              <a:rPr lang="en-US" dirty="0">
                <a:latin typeface="Courier" pitchFamily="2" charset="0"/>
              </a:rPr>
              <a:t> ::= Statement </a:t>
            </a:r>
            <a:r>
              <a:rPr lang="en-US" dirty="0" err="1">
                <a:latin typeface="Courier" pitchFamily="2" charset="0"/>
              </a:rPr>
              <a:t>Statement_list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           |  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DC838-370E-9046-8D9F-857D6EDDE336}"/>
              </a:ext>
            </a:extLst>
          </p:cNvPr>
          <p:cNvSpPr txBox="1"/>
          <p:nvPr/>
        </p:nvSpPr>
        <p:spPr>
          <a:xfrm>
            <a:off x="838199" y="1855086"/>
            <a:ext cx="61125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Statement_list</a:t>
            </a:r>
            <a:r>
              <a:rPr lang="en-US" dirty="0">
                <a:latin typeface="Courier" pitchFamily="2" charset="0"/>
              </a:rPr>
              <a:t> ::=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Statement_list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Statement</a:t>
            </a:r>
          </a:p>
          <a:p>
            <a:r>
              <a:rPr lang="en-US" dirty="0">
                <a:latin typeface="Courier" pitchFamily="2" charset="0"/>
              </a:rPr>
              <a:t>               |  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DAE21-C560-FE49-8945-5F527AADAA60}"/>
              </a:ext>
            </a:extLst>
          </p:cNvPr>
          <p:cNvSpPr txBox="1"/>
          <p:nvPr/>
        </p:nvSpPr>
        <p:spPr>
          <a:xfrm>
            <a:off x="7357532" y="1947803"/>
            <a:ext cx="4168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don’t want left recursion for top-down </a:t>
            </a:r>
          </a:p>
          <a:p>
            <a:r>
              <a:rPr lang="en-US" i="1" dirty="0"/>
              <a:t>parsing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AB9F05-9A15-F645-B662-3ACE962D6545}"/>
              </a:ext>
            </a:extLst>
          </p:cNvPr>
          <p:cNvSpPr txBox="1"/>
          <p:nvPr/>
        </p:nvSpPr>
        <p:spPr>
          <a:xfrm>
            <a:off x="7357532" y="2782669"/>
            <a:ext cx="3582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might want left recursion for left</a:t>
            </a:r>
            <a:br>
              <a:rPr lang="en-US" i="1" dirty="0"/>
            </a:br>
            <a:r>
              <a:rPr lang="en-US" i="1" dirty="0"/>
              <a:t>associativity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2C54C-9508-AD41-AF41-3B83D11A76C1}"/>
              </a:ext>
            </a:extLst>
          </p:cNvPr>
          <p:cNvSpPr txBox="1"/>
          <p:nvPr/>
        </p:nvSpPr>
        <p:spPr>
          <a:xfrm>
            <a:off x="838199" y="4199467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 x = 42; x = 52;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C9B14-375B-6940-8352-75548DD41A25}"/>
              </a:ext>
            </a:extLst>
          </p:cNvPr>
          <p:cNvSpPr txBox="1"/>
          <p:nvPr/>
        </p:nvSpPr>
        <p:spPr>
          <a:xfrm>
            <a:off x="838199" y="4877985"/>
            <a:ext cx="590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think about this program. We want to evaluate it left to right.</a:t>
            </a:r>
          </a:p>
        </p:txBody>
      </p:sp>
    </p:spTree>
    <p:extLst>
      <p:ext uri="{BB962C8B-B14F-4D97-AF65-F5344CB8AC3E}">
        <p14:creationId xmlns:p14="http://schemas.microsoft.com/office/powerpoint/2010/main" val="54421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clarifications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CEC1F-635B-3440-B393-9FF09C3BC0CA}"/>
              </a:ext>
            </a:extLst>
          </p:cNvPr>
          <p:cNvSpPr txBox="1"/>
          <p:nvPr/>
        </p:nvSpPr>
        <p:spPr>
          <a:xfrm>
            <a:off x="778932" y="1712039"/>
            <a:ext cx="61125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Statement_list</a:t>
            </a:r>
            <a:r>
              <a:rPr lang="en-US" dirty="0">
                <a:latin typeface="Courier" pitchFamily="2" charset="0"/>
              </a:rPr>
              <a:t> ::= Statement </a:t>
            </a:r>
            <a:r>
              <a:rPr lang="en-US" dirty="0" err="1">
                <a:latin typeface="Courier" pitchFamily="2" charset="0"/>
              </a:rPr>
              <a:t>Statement_list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           |  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2C54C-9508-AD41-AF41-3B83D11A76C1}"/>
              </a:ext>
            </a:extLst>
          </p:cNvPr>
          <p:cNvSpPr txBox="1"/>
          <p:nvPr/>
        </p:nvSpPr>
        <p:spPr>
          <a:xfrm>
            <a:off x="778932" y="286173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 x = 42; x = 52;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ED2CF1-904A-BC48-A957-7F5BFD18DADF}"/>
              </a:ext>
            </a:extLst>
          </p:cNvPr>
          <p:cNvSpPr/>
          <p:nvPr/>
        </p:nvSpPr>
        <p:spPr>
          <a:xfrm>
            <a:off x="6544530" y="3142734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Statement_list</a:t>
            </a:r>
            <a:r>
              <a:rPr lang="en-US" dirty="0">
                <a:latin typeface="Courier" pitchFamily="2" charset="0"/>
              </a:rPr>
              <a:t> 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6CF351-A8DE-0D4D-A395-707FC2D41B87}"/>
              </a:ext>
            </a:extLst>
          </p:cNvPr>
          <p:cNvCxnSpPr>
            <a:cxnSpLocks/>
          </p:cNvCxnSpPr>
          <p:nvPr/>
        </p:nvCxnSpPr>
        <p:spPr>
          <a:xfrm flipH="1">
            <a:off x="6544530" y="3512837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75BB10F-71E0-9D4C-AE7B-DC16541331EE}"/>
              </a:ext>
            </a:extLst>
          </p:cNvPr>
          <p:cNvSpPr/>
          <p:nvPr/>
        </p:nvSpPr>
        <p:spPr>
          <a:xfrm>
            <a:off x="5969693" y="383984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int x; 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B9D0DC-B70F-1E44-9202-049C9D28D3D9}"/>
              </a:ext>
            </a:extLst>
          </p:cNvPr>
          <p:cNvCxnSpPr>
            <a:cxnSpLocks/>
          </p:cNvCxnSpPr>
          <p:nvPr/>
        </p:nvCxnSpPr>
        <p:spPr>
          <a:xfrm>
            <a:off x="7509933" y="3527164"/>
            <a:ext cx="270934" cy="312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57C273D-CC6C-F647-A963-10241ED7F76F}"/>
              </a:ext>
            </a:extLst>
          </p:cNvPr>
          <p:cNvSpPr/>
          <p:nvPr/>
        </p:nvSpPr>
        <p:spPr>
          <a:xfrm>
            <a:off x="7298064" y="3914191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Statement_list</a:t>
            </a:r>
            <a:r>
              <a:rPr lang="en-US" dirty="0">
                <a:latin typeface="Courier" pitchFamily="2" charset="0"/>
              </a:rPr>
              <a:t> 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BC454D-3E9B-D349-884C-875B993AFF6A}"/>
              </a:ext>
            </a:extLst>
          </p:cNvPr>
          <p:cNvCxnSpPr>
            <a:cxnSpLocks/>
          </p:cNvCxnSpPr>
          <p:nvPr/>
        </p:nvCxnSpPr>
        <p:spPr>
          <a:xfrm flipH="1">
            <a:off x="7306227" y="4357872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3203564-4550-3A4E-877B-EA339BB712A1}"/>
              </a:ext>
            </a:extLst>
          </p:cNvPr>
          <p:cNvSpPr/>
          <p:nvPr/>
        </p:nvSpPr>
        <p:spPr>
          <a:xfrm>
            <a:off x="6697396" y="465545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x = 42; 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8419F0-64E0-2D4A-808A-60D13492C89C}"/>
              </a:ext>
            </a:extLst>
          </p:cNvPr>
          <p:cNvCxnSpPr>
            <a:cxnSpLocks/>
          </p:cNvCxnSpPr>
          <p:nvPr/>
        </p:nvCxnSpPr>
        <p:spPr>
          <a:xfrm>
            <a:off x="8152819" y="4357872"/>
            <a:ext cx="474714" cy="482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36BFA2B-3016-CF4B-9A71-E669DA94DDF1}"/>
              </a:ext>
            </a:extLst>
          </p:cNvPr>
          <p:cNvSpPr/>
          <p:nvPr/>
        </p:nvSpPr>
        <p:spPr>
          <a:xfrm>
            <a:off x="8060064" y="4911544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Statement_list</a:t>
            </a:r>
            <a:r>
              <a:rPr lang="en-US" dirty="0">
                <a:latin typeface="Courier" pitchFamily="2" charset="0"/>
              </a:rPr>
              <a:t> 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83747F-CD61-1C47-983E-C60329EA6E73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9186334" y="5280876"/>
            <a:ext cx="0" cy="374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6CBBC42-7669-3647-99AC-20DF2F527221}"/>
              </a:ext>
            </a:extLst>
          </p:cNvPr>
          <p:cNvSpPr/>
          <p:nvPr/>
        </p:nvSpPr>
        <p:spPr>
          <a:xfrm>
            <a:off x="8627533" y="572423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x = 52;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0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clarifications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CEC1F-635B-3440-B393-9FF09C3BC0CA}"/>
              </a:ext>
            </a:extLst>
          </p:cNvPr>
          <p:cNvSpPr txBox="1"/>
          <p:nvPr/>
        </p:nvSpPr>
        <p:spPr>
          <a:xfrm>
            <a:off x="778932" y="1712039"/>
            <a:ext cx="61125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Statement_list</a:t>
            </a:r>
            <a:r>
              <a:rPr lang="en-US" dirty="0">
                <a:latin typeface="Courier" pitchFamily="2" charset="0"/>
              </a:rPr>
              <a:t> ::= Statement </a:t>
            </a:r>
            <a:r>
              <a:rPr lang="en-US" dirty="0" err="1">
                <a:latin typeface="Courier" pitchFamily="2" charset="0"/>
              </a:rPr>
              <a:t>Statement_list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           |  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2C54C-9508-AD41-AF41-3B83D11A76C1}"/>
              </a:ext>
            </a:extLst>
          </p:cNvPr>
          <p:cNvSpPr txBox="1"/>
          <p:nvPr/>
        </p:nvSpPr>
        <p:spPr>
          <a:xfrm>
            <a:off x="778932" y="286173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 x = 42; x = 52;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ED2CF1-904A-BC48-A957-7F5BFD18DADF}"/>
              </a:ext>
            </a:extLst>
          </p:cNvPr>
          <p:cNvSpPr/>
          <p:nvPr/>
        </p:nvSpPr>
        <p:spPr>
          <a:xfrm>
            <a:off x="6544530" y="3142734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Statement_list</a:t>
            </a:r>
            <a:r>
              <a:rPr lang="en-US" dirty="0">
                <a:latin typeface="Courier" pitchFamily="2" charset="0"/>
              </a:rPr>
              <a:t> 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6CF351-A8DE-0D4D-A395-707FC2D41B87}"/>
              </a:ext>
            </a:extLst>
          </p:cNvPr>
          <p:cNvCxnSpPr>
            <a:cxnSpLocks/>
          </p:cNvCxnSpPr>
          <p:nvPr/>
        </p:nvCxnSpPr>
        <p:spPr>
          <a:xfrm flipH="1">
            <a:off x="6544530" y="3512837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75BB10F-71E0-9D4C-AE7B-DC16541331EE}"/>
              </a:ext>
            </a:extLst>
          </p:cNvPr>
          <p:cNvSpPr/>
          <p:nvPr/>
        </p:nvSpPr>
        <p:spPr>
          <a:xfrm>
            <a:off x="5969693" y="383984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int x; 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B9D0DC-B70F-1E44-9202-049C9D28D3D9}"/>
              </a:ext>
            </a:extLst>
          </p:cNvPr>
          <p:cNvCxnSpPr>
            <a:cxnSpLocks/>
          </p:cNvCxnSpPr>
          <p:nvPr/>
        </p:nvCxnSpPr>
        <p:spPr>
          <a:xfrm>
            <a:off x="7509933" y="3527164"/>
            <a:ext cx="270934" cy="312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57C273D-CC6C-F647-A963-10241ED7F76F}"/>
              </a:ext>
            </a:extLst>
          </p:cNvPr>
          <p:cNvSpPr/>
          <p:nvPr/>
        </p:nvSpPr>
        <p:spPr>
          <a:xfrm>
            <a:off x="7298064" y="3914191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Statement_list</a:t>
            </a:r>
            <a:r>
              <a:rPr lang="en-US" dirty="0">
                <a:latin typeface="Courier" pitchFamily="2" charset="0"/>
              </a:rPr>
              <a:t> 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BC454D-3E9B-D349-884C-875B993AFF6A}"/>
              </a:ext>
            </a:extLst>
          </p:cNvPr>
          <p:cNvCxnSpPr>
            <a:cxnSpLocks/>
          </p:cNvCxnSpPr>
          <p:nvPr/>
        </p:nvCxnSpPr>
        <p:spPr>
          <a:xfrm flipH="1">
            <a:off x="7306227" y="4357872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3203564-4550-3A4E-877B-EA339BB712A1}"/>
              </a:ext>
            </a:extLst>
          </p:cNvPr>
          <p:cNvSpPr/>
          <p:nvPr/>
        </p:nvSpPr>
        <p:spPr>
          <a:xfrm>
            <a:off x="6697396" y="465545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x = 42; 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8419F0-64E0-2D4A-808A-60D13492C89C}"/>
              </a:ext>
            </a:extLst>
          </p:cNvPr>
          <p:cNvCxnSpPr>
            <a:cxnSpLocks/>
          </p:cNvCxnSpPr>
          <p:nvPr/>
        </p:nvCxnSpPr>
        <p:spPr>
          <a:xfrm>
            <a:off x="8152819" y="4357872"/>
            <a:ext cx="474714" cy="482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36BFA2B-3016-CF4B-9A71-E669DA94DDF1}"/>
              </a:ext>
            </a:extLst>
          </p:cNvPr>
          <p:cNvSpPr/>
          <p:nvPr/>
        </p:nvSpPr>
        <p:spPr>
          <a:xfrm>
            <a:off x="8060064" y="4911544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Statement_list</a:t>
            </a:r>
            <a:r>
              <a:rPr lang="en-US" dirty="0">
                <a:latin typeface="Courier" pitchFamily="2" charset="0"/>
              </a:rPr>
              <a:t> 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83747F-CD61-1C47-983E-C60329EA6E73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9186334" y="5280876"/>
            <a:ext cx="0" cy="374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6CBBC42-7669-3647-99AC-20DF2F527221}"/>
              </a:ext>
            </a:extLst>
          </p:cNvPr>
          <p:cNvSpPr/>
          <p:nvPr/>
        </p:nvSpPr>
        <p:spPr>
          <a:xfrm>
            <a:off x="8627533" y="572423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x = 52;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8CEDF1-4C83-A241-9071-3F80A124942A}"/>
              </a:ext>
            </a:extLst>
          </p:cNvPr>
          <p:cNvSpPr txBox="1"/>
          <p:nvPr/>
        </p:nvSpPr>
        <p:spPr>
          <a:xfrm>
            <a:off x="8571230" y="229635"/>
            <a:ext cx="34827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no evaluation</a:t>
            </a:r>
          </a:p>
          <a:p>
            <a:r>
              <a:rPr lang="en-US" dirty="0"/>
              <a:t>associated with a </a:t>
            </a:r>
          </a:p>
          <a:p>
            <a:r>
              <a:rPr lang="en-US" dirty="0"/>
              <a:t>statement list. </a:t>
            </a:r>
            <a:r>
              <a:rPr lang="en-US" dirty="0">
                <a:highlight>
                  <a:srgbClr val="FFFF00"/>
                </a:highlight>
              </a:rPr>
              <a:t>The evaluation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should occur at the statement</a:t>
            </a:r>
          </a:p>
          <a:p>
            <a:endParaRPr lang="en-US" dirty="0"/>
          </a:p>
          <a:p>
            <a:r>
              <a:rPr lang="en-US" dirty="0"/>
              <a:t>Thus we can use the right recursive</a:t>
            </a:r>
            <a:br>
              <a:rPr lang="en-US" dirty="0"/>
            </a:br>
            <a:r>
              <a:rPr lang="en-US" dirty="0"/>
              <a:t>form with no issue. </a:t>
            </a:r>
            <a:r>
              <a:rPr lang="en-US" dirty="0">
                <a:highlight>
                  <a:srgbClr val="FFFF00"/>
                </a:highlight>
              </a:rPr>
              <a:t>We also don’t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have to worry about statement </a:t>
            </a:r>
          </a:p>
          <a:p>
            <a:r>
              <a:rPr lang="en-US" dirty="0">
                <a:highlight>
                  <a:srgbClr val="FFFF00"/>
                </a:highlight>
              </a:rPr>
              <a:t>precedence</a:t>
            </a:r>
          </a:p>
        </p:txBody>
      </p:sp>
    </p:spTree>
    <p:extLst>
      <p:ext uri="{BB962C8B-B14F-4D97-AF65-F5344CB8AC3E}">
        <p14:creationId xmlns:p14="http://schemas.microsoft.com/office/powerpoint/2010/main" val="2065597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clarifications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25CE72-95C5-7945-B115-BABA3FFA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9708"/>
          </a:xfrm>
        </p:spPr>
        <p:txBody>
          <a:bodyPr/>
          <a:lstStyle/>
          <a:p>
            <a:r>
              <a:rPr lang="en-US" dirty="0"/>
              <a:t>Left associativity and left recursion expressions</a:t>
            </a:r>
          </a:p>
        </p:txBody>
      </p:sp>
    </p:spTree>
    <p:extLst>
      <p:ext uri="{BB962C8B-B14F-4D97-AF65-F5344CB8AC3E}">
        <p14:creationId xmlns:p14="http://schemas.microsoft.com/office/powerpoint/2010/main" val="3361530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CB3019-1C23-5943-9DBE-F37CC689D04C}"/>
              </a:ext>
            </a:extLst>
          </p:cNvPr>
          <p:cNvSpPr txBox="1"/>
          <p:nvPr/>
        </p:nvSpPr>
        <p:spPr>
          <a:xfrm>
            <a:off x="609002" y="720552"/>
            <a:ext cx="33554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::= Expr MINUS NUM</a:t>
            </a:r>
          </a:p>
          <a:p>
            <a:r>
              <a:rPr lang="en-US" dirty="0">
                <a:latin typeface="Courier" pitchFamily="2" charset="0"/>
              </a:rPr>
              <a:t>     |  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8034D-6160-F046-892D-C8C6119B965E}"/>
              </a:ext>
            </a:extLst>
          </p:cNvPr>
          <p:cNvSpPr txBox="1"/>
          <p:nvPr/>
        </p:nvSpPr>
        <p:spPr>
          <a:xfrm>
            <a:off x="609002" y="220133"/>
            <a:ext cx="381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Simple grammar for minus expressions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5E91F-3E2C-B146-814D-FE2C80701F55}"/>
              </a:ext>
            </a:extLst>
          </p:cNvPr>
          <p:cNvSpPr/>
          <p:nvPr/>
        </p:nvSpPr>
        <p:spPr>
          <a:xfrm>
            <a:off x="6901664" y="137535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F20FA-2C36-7D4E-83BB-20EFC76D77A4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275923" y="1744682"/>
            <a:ext cx="897256" cy="27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487AEE-0D14-4F4A-BB7F-7C3EA8F71F4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269714" y="1744682"/>
            <a:ext cx="254000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4A8140F-68E7-184F-9774-E909044C8A6E}"/>
              </a:ext>
            </a:extLst>
          </p:cNvPr>
          <p:cNvSpPr/>
          <p:nvPr/>
        </p:nvSpPr>
        <p:spPr>
          <a:xfrm>
            <a:off x="7396714" y="205693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3F85FD-D947-434B-BC4D-9642774FEDFC}"/>
              </a:ext>
            </a:extLst>
          </p:cNvPr>
          <p:cNvSpPr/>
          <p:nvPr/>
        </p:nvSpPr>
        <p:spPr>
          <a:xfrm>
            <a:off x="5907873" y="202188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73BA42-85E4-C04B-878F-1CDA26ADB775}"/>
              </a:ext>
            </a:extLst>
          </p:cNvPr>
          <p:cNvCxnSpPr>
            <a:cxnSpLocks/>
          </p:cNvCxnSpPr>
          <p:nvPr/>
        </p:nvCxnSpPr>
        <p:spPr>
          <a:xfrm>
            <a:off x="6309434" y="2426270"/>
            <a:ext cx="254000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99F8B-5B4B-694C-9CCF-B41FEEE1C76E}"/>
              </a:ext>
            </a:extLst>
          </p:cNvPr>
          <p:cNvSpPr/>
          <p:nvPr/>
        </p:nvSpPr>
        <p:spPr>
          <a:xfrm>
            <a:off x="6436434" y="272384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C7A68F-3C76-FA40-AF8F-D0DED9CC77DF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441740" y="2427925"/>
            <a:ext cx="804194" cy="295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05DC25-7E8C-A442-B37E-9BBCD24FFCEE}"/>
              </a:ext>
            </a:extLst>
          </p:cNvPr>
          <p:cNvSpPr/>
          <p:nvPr/>
        </p:nvSpPr>
        <p:spPr>
          <a:xfrm>
            <a:off x="5280478" y="272384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17808B-BE33-0747-803F-8478808060DB}"/>
              </a:ext>
            </a:extLst>
          </p:cNvPr>
          <p:cNvSpPr txBox="1"/>
          <p:nvPr/>
        </p:nvSpPr>
        <p:spPr>
          <a:xfrm>
            <a:off x="8568267" y="1905000"/>
            <a:ext cx="326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recursive grammar</a:t>
            </a:r>
            <a:br>
              <a:rPr lang="en-US" dirty="0"/>
            </a:br>
            <a:r>
              <a:rPr lang="en-US" dirty="0"/>
              <a:t>makes this parse tree. It encodes</a:t>
            </a:r>
          </a:p>
          <a:p>
            <a:r>
              <a:rPr lang="en-US" dirty="0"/>
              <a:t>associativity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74BB0-D00C-D246-82F1-BE06689220DF}"/>
              </a:ext>
            </a:extLst>
          </p:cNvPr>
          <p:cNvSpPr txBox="1"/>
          <p:nvPr/>
        </p:nvSpPr>
        <p:spPr>
          <a:xfrm>
            <a:off x="6542326" y="73704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83FCA8-4F66-D74B-A136-5CECAC2C837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173179" y="1744682"/>
            <a:ext cx="96535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AC86FDD-6C81-E645-AB66-C564B65728CF}"/>
              </a:ext>
            </a:extLst>
          </p:cNvPr>
          <p:cNvSpPr txBox="1"/>
          <p:nvPr/>
        </p:nvSpPr>
        <p:spPr>
          <a:xfrm>
            <a:off x="6993152" y="211401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C3823F-7FE5-7E4F-880B-F29066F9DDEC}"/>
              </a:ext>
            </a:extLst>
          </p:cNvPr>
          <p:cNvCxnSpPr>
            <a:cxnSpLocks/>
          </p:cNvCxnSpPr>
          <p:nvPr/>
        </p:nvCxnSpPr>
        <p:spPr>
          <a:xfrm flipH="1">
            <a:off x="6159272" y="2426270"/>
            <a:ext cx="96535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FF02DE7-42A7-CF4D-813F-9EBDB12BCEEE}"/>
              </a:ext>
            </a:extLst>
          </p:cNvPr>
          <p:cNvSpPr txBox="1"/>
          <p:nvPr/>
        </p:nvSpPr>
        <p:spPr>
          <a:xfrm>
            <a:off x="5979245" y="279560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02412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CB3019-1C23-5943-9DBE-F37CC689D04C}"/>
              </a:ext>
            </a:extLst>
          </p:cNvPr>
          <p:cNvSpPr txBox="1"/>
          <p:nvPr/>
        </p:nvSpPr>
        <p:spPr>
          <a:xfrm>
            <a:off x="609002" y="720552"/>
            <a:ext cx="33554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::= Expr MINUS NUM</a:t>
            </a:r>
          </a:p>
          <a:p>
            <a:r>
              <a:rPr lang="en-US" dirty="0">
                <a:latin typeface="Courier" pitchFamily="2" charset="0"/>
              </a:rPr>
              <a:t>     |  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8034D-6160-F046-892D-C8C6119B965E}"/>
              </a:ext>
            </a:extLst>
          </p:cNvPr>
          <p:cNvSpPr txBox="1"/>
          <p:nvPr/>
        </p:nvSpPr>
        <p:spPr>
          <a:xfrm>
            <a:off x="609002" y="220133"/>
            <a:ext cx="381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Simple grammar for minus expressions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848D-A3A1-0649-939D-EC13D872415E}"/>
              </a:ext>
            </a:extLst>
          </p:cNvPr>
          <p:cNvSpPr txBox="1"/>
          <p:nvPr/>
        </p:nvSpPr>
        <p:spPr>
          <a:xfrm>
            <a:off x="6542326" y="73704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17808B-BE33-0747-803F-8478808060DB}"/>
              </a:ext>
            </a:extLst>
          </p:cNvPr>
          <p:cNvSpPr txBox="1"/>
          <p:nvPr/>
        </p:nvSpPr>
        <p:spPr>
          <a:xfrm>
            <a:off x="8525934" y="1283017"/>
            <a:ext cx="32605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recursive grammar</a:t>
            </a:r>
            <a:br>
              <a:rPr lang="en-US" dirty="0"/>
            </a:br>
            <a:r>
              <a:rPr lang="en-US" dirty="0"/>
              <a:t>makes this parse tree. It encodes</a:t>
            </a:r>
          </a:p>
          <a:p>
            <a:r>
              <a:rPr lang="en-US" dirty="0"/>
              <a:t>associativity.</a:t>
            </a:r>
            <a:br>
              <a:rPr lang="en-US" dirty="0"/>
            </a:br>
            <a:br>
              <a:rPr lang="en-US" dirty="0"/>
            </a:br>
            <a:r>
              <a:rPr lang="en-US" i="1" dirty="0">
                <a:highlight>
                  <a:srgbClr val="FFFF00"/>
                </a:highlight>
              </a:rPr>
              <a:t>But left recursion won’t work</a:t>
            </a:r>
          </a:p>
          <a:p>
            <a:r>
              <a:rPr lang="en-US" i="1" dirty="0">
                <a:highlight>
                  <a:srgbClr val="FFFF00"/>
                </a:highlight>
              </a:rPr>
              <a:t>for top-down parsers!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0394AD-780E-0949-B867-AF96B7E22C5A}"/>
              </a:ext>
            </a:extLst>
          </p:cNvPr>
          <p:cNvSpPr txBox="1"/>
          <p:nvPr/>
        </p:nvSpPr>
        <p:spPr>
          <a:xfrm>
            <a:off x="609002" y="4579034"/>
            <a:ext cx="33554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::= NUM MINUS Expr</a:t>
            </a:r>
          </a:p>
          <a:p>
            <a:r>
              <a:rPr lang="en-US" dirty="0">
                <a:latin typeface="Courier" pitchFamily="2" charset="0"/>
              </a:rPr>
              <a:t>     |   NUM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029772-8C61-694D-9E43-8790407EE1D5}"/>
              </a:ext>
            </a:extLst>
          </p:cNvPr>
          <p:cNvSpPr txBox="1"/>
          <p:nvPr/>
        </p:nvSpPr>
        <p:spPr>
          <a:xfrm>
            <a:off x="609002" y="4131733"/>
            <a:ext cx="306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if we do it right recursive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A360D6-AD23-FC40-AC5F-814C0F947EAE}"/>
              </a:ext>
            </a:extLst>
          </p:cNvPr>
          <p:cNvSpPr txBox="1"/>
          <p:nvPr/>
        </p:nvSpPr>
        <p:spPr>
          <a:xfrm>
            <a:off x="5581462" y="410681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722143-B7AA-6141-B5AF-1DFF092E6FE2}"/>
              </a:ext>
            </a:extLst>
          </p:cNvPr>
          <p:cNvSpPr/>
          <p:nvPr/>
        </p:nvSpPr>
        <p:spPr>
          <a:xfrm>
            <a:off x="5981949" y="468928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D7BC24-A417-6A4C-BC70-C96CE49ACBB0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5318106" y="5058619"/>
            <a:ext cx="935358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3ED42B-B8D4-2A46-A72A-5EDB090B3BA3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6349999" y="5058619"/>
            <a:ext cx="254000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B2617BF-8C34-A646-93E4-88F29CE55815}"/>
              </a:ext>
            </a:extLst>
          </p:cNvPr>
          <p:cNvSpPr/>
          <p:nvPr/>
        </p:nvSpPr>
        <p:spPr>
          <a:xfrm>
            <a:off x="6820191" y="596603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1FAE39-768F-0444-B7E0-18D1B7448074}"/>
              </a:ext>
            </a:extLst>
          </p:cNvPr>
          <p:cNvSpPr/>
          <p:nvPr/>
        </p:nvSpPr>
        <p:spPr>
          <a:xfrm>
            <a:off x="6279616" y="529912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C20751-CAFB-F143-A09B-346654DC6DC9}"/>
              </a:ext>
            </a:extLst>
          </p:cNvPr>
          <p:cNvCxnSpPr>
            <a:cxnSpLocks/>
          </p:cNvCxnSpPr>
          <p:nvPr/>
        </p:nvCxnSpPr>
        <p:spPr>
          <a:xfrm>
            <a:off x="6699144" y="5668454"/>
            <a:ext cx="254000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152BD05-67DB-4046-9512-ED3323715284}"/>
              </a:ext>
            </a:extLst>
          </p:cNvPr>
          <p:cNvSpPr/>
          <p:nvPr/>
        </p:nvSpPr>
        <p:spPr>
          <a:xfrm>
            <a:off x="5746611" y="596603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563D5F-50DF-A845-AE5F-302BA15C0368}"/>
              </a:ext>
            </a:extLst>
          </p:cNvPr>
          <p:cNvCxnSpPr>
            <a:cxnSpLocks/>
          </p:cNvCxnSpPr>
          <p:nvPr/>
        </p:nvCxnSpPr>
        <p:spPr>
          <a:xfrm flipH="1">
            <a:off x="6028163" y="5670109"/>
            <a:ext cx="607481" cy="295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5FA3A26-8635-5D4E-80F6-2C8B7453406E}"/>
              </a:ext>
            </a:extLst>
          </p:cNvPr>
          <p:cNvSpPr/>
          <p:nvPr/>
        </p:nvSpPr>
        <p:spPr>
          <a:xfrm>
            <a:off x="5156844" y="535619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0E877C-F79F-3F4E-B933-9376497F6AAC}"/>
              </a:ext>
            </a:extLst>
          </p:cNvPr>
          <p:cNvSpPr txBox="1"/>
          <p:nvPr/>
        </p:nvSpPr>
        <p:spPr>
          <a:xfrm>
            <a:off x="7600310" y="4928652"/>
            <a:ext cx="4068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can use this grammar in a top-down</a:t>
            </a:r>
            <a:br>
              <a:rPr lang="en-US" i="1" dirty="0"/>
            </a:br>
            <a:r>
              <a:rPr lang="en-US" i="1" dirty="0"/>
              <a:t>parser, but it doesn’t encode associativity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BA9154-EA14-364B-9CB1-33AD1BB73A29}"/>
              </a:ext>
            </a:extLst>
          </p:cNvPr>
          <p:cNvSpPr/>
          <p:nvPr/>
        </p:nvSpPr>
        <p:spPr>
          <a:xfrm>
            <a:off x="6901664" y="137535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9AFB456-1268-FF40-BF6B-19E5E2D0326C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6275923" y="1744682"/>
            <a:ext cx="897256" cy="27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940268-5BAB-2742-B5ED-5D312ED33FFC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7269714" y="1744682"/>
            <a:ext cx="254000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029FACA-F380-A449-A48C-62503FAF3795}"/>
              </a:ext>
            </a:extLst>
          </p:cNvPr>
          <p:cNvSpPr/>
          <p:nvPr/>
        </p:nvSpPr>
        <p:spPr>
          <a:xfrm>
            <a:off x="7396714" y="205693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7221E1-1DD1-8949-897C-B9FB3B8D3D25}"/>
              </a:ext>
            </a:extLst>
          </p:cNvPr>
          <p:cNvSpPr/>
          <p:nvPr/>
        </p:nvSpPr>
        <p:spPr>
          <a:xfrm>
            <a:off x="5907873" y="202188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1E02A5-C2D6-CE44-95B7-F3D9C255F78D}"/>
              </a:ext>
            </a:extLst>
          </p:cNvPr>
          <p:cNvCxnSpPr>
            <a:cxnSpLocks/>
          </p:cNvCxnSpPr>
          <p:nvPr/>
        </p:nvCxnSpPr>
        <p:spPr>
          <a:xfrm>
            <a:off x="6309434" y="2426270"/>
            <a:ext cx="254000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08784D8-AAA8-2A4D-AB8D-FD85DB44FA24}"/>
              </a:ext>
            </a:extLst>
          </p:cNvPr>
          <p:cNvSpPr/>
          <p:nvPr/>
        </p:nvSpPr>
        <p:spPr>
          <a:xfrm>
            <a:off x="6436434" y="272384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E60684-4115-9C43-92D0-400124233B7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441740" y="2427925"/>
            <a:ext cx="804194" cy="295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7345F1E-E273-AE48-9103-026E4AC9173B}"/>
              </a:ext>
            </a:extLst>
          </p:cNvPr>
          <p:cNvSpPr/>
          <p:nvPr/>
        </p:nvSpPr>
        <p:spPr>
          <a:xfrm>
            <a:off x="5280478" y="272384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D1B7FEE-B6E7-864F-993B-AFECFEA86275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7173179" y="1744682"/>
            <a:ext cx="96535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EF3863C-EEF4-E042-9D51-5B74537EFBD5}"/>
              </a:ext>
            </a:extLst>
          </p:cNvPr>
          <p:cNvSpPr txBox="1"/>
          <p:nvPr/>
        </p:nvSpPr>
        <p:spPr>
          <a:xfrm>
            <a:off x="6993152" y="211401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8078E7-589A-CE43-96C0-38F888CDA906}"/>
              </a:ext>
            </a:extLst>
          </p:cNvPr>
          <p:cNvCxnSpPr>
            <a:cxnSpLocks/>
          </p:cNvCxnSpPr>
          <p:nvPr/>
        </p:nvCxnSpPr>
        <p:spPr>
          <a:xfrm flipH="1">
            <a:off x="6159272" y="2426270"/>
            <a:ext cx="96535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9E34D70-FD19-AA4F-9E6D-425290A6530F}"/>
              </a:ext>
            </a:extLst>
          </p:cNvPr>
          <p:cNvSpPr txBox="1"/>
          <p:nvPr/>
        </p:nvSpPr>
        <p:spPr>
          <a:xfrm>
            <a:off x="5979245" y="279560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A1C74B-A4D3-F345-B406-D9C484B67A9F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096600" y="5087092"/>
            <a:ext cx="158507" cy="282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EF143F6-BEA1-7E43-8ED7-765A7A21A46D}"/>
              </a:ext>
            </a:extLst>
          </p:cNvPr>
          <p:cNvSpPr txBox="1"/>
          <p:nvPr/>
        </p:nvSpPr>
        <p:spPr>
          <a:xfrm>
            <a:off x="5969001" y="536914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F6E346-BC81-EB49-84B3-1AC4D0E4D15D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6565520" y="5668454"/>
            <a:ext cx="82146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B4B6DC7-D69C-294F-9F2F-7BE313215C65}"/>
              </a:ext>
            </a:extLst>
          </p:cNvPr>
          <p:cNvSpPr txBox="1"/>
          <p:nvPr/>
        </p:nvSpPr>
        <p:spPr>
          <a:xfrm>
            <a:off x="6381974" y="596603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62953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CB3019-1C23-5943-9DBE-F37CC689D04C}"/>
              </a:ext>
            </a:extLst>
          </p:cNvPr>
          <p:cNvSpPr txBox="1"/>
          <p:nvPr/>
        </p:nvSpPr>
        <p:spPr>
          <a:xfrm>
            <a:off x="609002" y="720552"/>
            <a:ext cx="33554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::= Expr MINUS NUM</a:t>
            </a:r>
          </a:p>
          <a:p>
            <a:r>
              <a:rPr lang="en-US" dirty="0">
                <a:latin typeface="Courier" pitchFamily="2" charset="0"/>
              </a:rPr>
              <a:t>     |  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8034D-6160-F046-892D-C8C6119B965E}"/>
              </a:ext>
            </a:extLst>
          </p:cNvPr>
          <p:cNvSpPr txBox="1"/>
          <p:nvPr/>
        </p:nvSpPr>
        <p:spPr>
          <a:xfrm>
            <a:off x="609002" y="220133"/>
            <a:ext cx="381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Simple grammar for minus expressions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848D-A3A1-0649-939D-EC13D872415E}"/>
              </a:ext>
            </a:extLst>
          </p:cNvPr>
          <p:cNvSpPr txBox="1"/>
          <p:nvPr/>
        </p:nvSpPr>
        <p:spPr>
          <a:xfrm>
            <a:off x="6542326" y="73704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5E91F-3E2C-B146-814D-FE2C80701F55}"/>
              </a:ext>
            </a:extLst>
          </p:cNvPr>
          <p:cNvSpPr/>
          <p:nvPr/>
        </p:nvSpPr>
        <p:spPr>
          <a:xfrm>
            <a:off x="6901664" y="137535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17808B-BE33-0747-803F-8478808060DB}"/>
              </a:ext>
            </a:extLst>
          </p:cNvPr>
          <p:cNvSpPr txBox="1"/>
          <p:nvPr/>
        </p:nvSpPr>
        <p:spPr>
          <a:xfrm>
            <a:off x="8525934" y="1283017"/>
            <a:ext cx="32605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recursive grammar</a:t>
            </a:r>
            <a:br>
              <a:rPr lang="en-US" dirty="0"/>
            </a:br>
            <a:r>
              <a:rPr lang="en-US" dirty="0"/>
              <a:t>makes this parse tree. It encodes</a:t>
            </a:r>
          </a:p>
          <a:p>
            <a:r>
              <a:rPr lang="en-US" dirty="0"/>
              <a:t>associativity.</a:t>
            </a:r>
            <a:br>
              <a:rPr lang="en-US" dirty="0"/>
            </a:br>
            <a:br>
              <a:rPr lang="en-US" dirty="0"/>
            </a:br>
            <a:r>
              <a:rPr lang="en-US" i="1" dirty="0">
                <a:highlight>
                  <a:srgbClr val="FFFF00"/>
                </a:highlight>
              </a:rPr>
              <a:t>But left recursion won’t work</a:t>
            </a:r>
          </a:p>
          <a:p>
            <a:r>
              <a:rPr lang="en-US" i="1" dirty="0">
                <a:highlight>
                  <a:srgbClr val="FFFF00"/>
                </a:highlight>
              </a:rPr>
              <a:t>for top-down parsers!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0394AD-780E-0949-B867-AF96B7E22C5A}"/>
              </a:ext>
            </a:extLst>
          </p:cNvPr>
          <p:cNvSpPr txBox="1"/>
          <p:nvPr/>
        </p:nvSpPr>
        <p:spPr>
          <a:xfrm>
            <a:off x="609002" y="4579034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029772-8C61-694D-9E43-8790407EE1D5}"/>
              </a:ext>
            </a:extLst>
          </p:cNvPr>
          <p:cNvSpPr txBox="1"/>
          <p:nvPr/>
        </p:nvSpPr>
        <p:spPr>
          <a:xfrm>
            <a:off x="609002" y="4131733"/>
            <a:ext cx="281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if we follow the recipe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58F7AF5-EAD3-7E43-B546-7F2571943651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6275923" y="1744682"/>
            <a:ext cx="897256" cy="27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045D7C0-C2ED-A74B-9C8B-5EB1B14331BF}"/>
              </a:ext>
            </a:extLst>
          </p:cNvPr>
          <p:cNvCxnSpPr>
            <a:cxnSpLocks/>
          </p:cNvCxnSpPr>
          <p:nvPr/>
        </p:nvCxnSpPr>
        <p:spPr>
          <a:xfrm>
            <a:off x="7269714" y="1744682"/>
            <a:ext cx="254000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0879157-3FF2-9245-91CA-954790668A96}"/>
              </a:ext>
            </a:extLst>
          </p:cNvPr>
          <p:cNvSpPr/>
          <p:nvPr/>
        </p:nvSpPr>
        <p:spPr>
          <a:xfrm>
            <a:off x="7396714" y="205693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764C53-DF05-3244-8869-DC949DCE1384}"/>
              </a:ext>
            </a:extLst>
          </p:cNvPr>
          <p:cNvSpPr/>
          <p:nvPr/>
        </p:nvSpPr>
        <p:spPr>
          <a:xfrm>
            <a:off x="5907873" y="202188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8A27A99-EE25-2544-ADAE-037479B8917E}"/>
              </a:ext>
            </a:extLst>
          </p:cNvPr>
          <p:cNvCxnSpPr>
            <a:cxnSpLocks/>
          </p:cNvCxnSpPr>
          <p:nvPr/>
        </p:nvCxnSpPr>
        <p:spPr>
          <a:xfrm>
            <a:off x="6309434" y="2426270"/>
            <a:ext cx="254000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C9543E98-8EED-3640-A2FE-DFF43A050677}"/>
              </a:ext>
            </a:extLst>
          </p:cNvPr>
          <p:cNvSpPr/>
          <p:nvPr/>
        </p:nvSpPr>
        <p:spPr>
          <a:xfrm>
            <a:off x="6436434" y="272384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ED4452F-13C0-104B-89D8-5E7E27789C90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5441740" y="2427925"/>
            <a:ext cx="804194" cy="295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6E36061-CFD9-5843-B55E-102BBF9109F5}"/>
              </a:ext>
            </a:extLst>
          </p:cNvPr>
          <p:cNvSpPr/>
          <p:nvPr/>
        </p:nvSpPr>
        <p:spPr>
          <a:xfrm>
            <a:off x="5280478" y="272384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F2E28B1-5BFA-5F46-A158-4BBB25B6EF30}"/>
              </a:ext>
            </a:extLst>
          </p:cNvPr>
          <p:cNvCxnSpPr>
            <a:cxnSpLocks/>
          </p:cNvCxnSpPr>
          <p:nvPr/>
        </p:nvCxnSpPr>
        <p:spPr>
          <a:xfrm flipH="1">
            <a:off x="7173179" y="1744682"/>
            <a:ext cx="96535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DA62DBA-1C05-1C42-8A19-1725FE69E1A9}"/>
              </a:ext>
            </a:extLst>
          </p:cNvPr>
          <p:cNvSpPr txBox="1"/>
          <p:nvPr/>
        </p:nvSpPr>
        <p:spPr>
          <a:xfrm>
            <a:off x="6993152" y="211401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377AA9D-BB9B-8947-A30E-02CB24047DA5}"/>
              </a:ext>
            </a:extLst>
          </p:cNvPr>
          <p:cNvCxnSpPr>
            <a:cxnSpLocks/>
          </p:cNvCxnSpPr>
          <p:nvPr/>
        </p:nvCxnSpPr>
        <p:spPr>
          <a:xfrm flipH="1">
            <a:off x="6159272" y="2426270"/>
            <a:ext cx="96535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920104A-4763-4A4C-BF91-E05127E03001}"/>
              </a:ext>
            </a:extLst>
          </p:cNvPr>
          <p:cNvSpPr txBox="1"/>
          <p:nvPr/>
        </p:nvSpPr>
        <p:spPr>
          <a:xfrm>
            <a:off x="5979245" y="279560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3067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r>
              <a:rPr lang="en-US" dirty="0"/>
              <a:t>HW 2</a:t>
            </a:r>
          </a:p>
          <a:p>
            <a:pPr lvl="1"/>
            <a:r>
              <a:rPr lang="en-US" dirty="0"/>
              <a:t>Due on Monday by midnight</a:t>
            </a:r>
          </a:p>
          <a:p>
            <a:pPr lvl="1"/>
            <a:r>
              <a:rPr lang="en-US" dirty="0"/>
              <a:t>Still have lots of chances for help</a:t>
            </a:r>
          </a:p>
          <a:p>
            <a:pPr lvl="1"/>
            <a:r>
              <a:rPr lang="en-US" dirty="0"/>
              <a:t>If you haven’t started yet, I highly suggest that you start!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Midterm will be given on May 2</a:t>
            </a:r>
          </a:p>
          <a:p>
            <a:pPr lvl="1"/>
            <a:r>
              <a:rPr lang="en-US" dirty="0"/>
              <a:t>Take home midterm.</a:t>
            </a:r>
          </a:p>
          <a:p>
            <a:pPr lvl="1"/>
            <a:r>
              <a:rPr lang="en-US" dirty="0"/>
              <a:t>Assigned on Monday morning and due on Friday by midnight</a:t>
            </a:r>
          </a:p>
          <a:p>
            <a:pPr lvl="1"/>
            <a:r>
              <a:rPr lang="en-US" dirty="0"/>
              <a:t>No late midterms are accepted</a:t>
            </a:r>
          </a:p>
        </p:txBody>
      </p:sp>
    </p:spTree>
    <p:extLst>
      <p:ext uri="{BB962C8B-B14F-4D97-AF65-F5344CB8AC3E}">
        <p14:creationId xmlns:p14="http://schemas.microsoft.com/office/powerpoint/2010/main" val="283059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CB3019-1C23-5943-9DBE-F37CC689D04C}"/>
              </a:ext>
            </a:extLst>
          </p:cNvPr>
          <p:cNvSpPr txBox="1"/>
          <p:nvPr/>
        </p:nvSpPr>
        <p:spPr>
          <a:xfrm>
            <a:off x="609002" y="720552"/>
            <a:ext cx="33554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::= Expr MINUS NUM</a:t>
            </a:r>
          </a:p>
          <a:p>
            <a:r>
              <a:rPr lang="en-US" dirty="0">
                <a:latin typeface="Courier" pitchFamily="2" charset="0"/>
              </a:rPr>
              <a:t>     |  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8034D-6160-F046-892D-C8C6119B965E}"/>
              </a:ext>
            </a:extLst>
          </p:cNvPr>
          <p:cNvSpPr txBox="1"/>
          <p:nvPr/>
        </p:nvSpPr>
        <p:spPr>
          <a:xfrm>
            <a:off x="609002" y="220133"/>
            <a:ext cx="381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Simple grammar for minus expressions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848D-A3A1-0649-939D-EC13D872415E}"/>
              </a:ext>
            </a:extLst>
          </p:cNvPr>
          <p:cNvSpPr txBox="1"/>
          <p:nvPr/>
        </p:nvSpPr>
        <p:spPr>
          <a:xfrm>
            <a:off x="6542326" y="73704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5E91F-3E2C-B146-814D-FE2C80701F55}"/>
              </a:ext>
            </a:extLst>
          </p:cNvPr>
          <p:cNvSpPr/>
          <p:nvPr/>
        </p:nvSpPr>
        <p:spPr>
          <a:xfrm>
            <a:off x="6901664" y="137535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17808B-BE33-0747-803F-8478808060DB}"/>
              </a:ext>
            </a:extLst>
          </p:cNvPr>
          <p:cNvSpPr txBox="1"/>
          <p:nvPr/>
        </p:nvSpPr>
        <p:spPr>
          <a:xfrm>
            <a:off x="8525934" y="1283017"/>
            <a:ext cx="32605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recursive grammar</a:t>
            </a:r>
            <a:br>
              <a:rPr lang="en-US" dirty="0"/>
            </a:br>
            <a:r>
              <a:rPr lang="en-US" dirty="0"/>
              <a:t>makes this parse tree. It encodes</a:t>
            </a:r>
          </a:p>
          <a:p>
            <a:r>
              <a:rPr lang="en-US" dirty="0"/>
              <a:t>associativity.</a:t>
            </a:r>
            <a:br>
              <a:rPr lang="en-US" dirty="0"/>
            </a:br>
            <a:br>
              <a:rPr lang="en-US" dirty="0"/>
            </a:br>
            <a:r>
              <a:rPr lang="en-US" i="1" dirty="0">
                <a:highlight>
                  <a:srgbClr val="FFFF00"/>
                </a:highlight>
              </a:rPr>
              <a:t>But left recursion won’t work</a:t>
            </a:r>
          </a:p>
          <a:p>
            <a:r>
              <a:rPr lang="en-US" i="1" dirty="0">
                <a:highlight>
                  <a:srgbClr val="FFFF00"/>
                </a:highlight>
              </a:rPr>
              <a:t>for top-down parsers!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0394AD-780E-0949-B867-AF96B7E22C5A}"/>
              </a:ext>
            </a:extLst>
          </p:cNvPr>
          <p:cNvSpPr txBox="1"/>
          <p:nvPr/>
        </p:nvSpPr>
        <p:spPr>
          <a:xfrm>
            <a:off x="609002" y="4579034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029772-8C61-694D-9E43-8790407EE1D5}"/>
              </a:ext>
            </a:extLst>
          </p:cNvPr>
          <p:cNvSpPr txBox="1"/>
          <p:nvPr/>
        </p:nvSpPr>
        <p:spPr>
          <a:xfrm>
            <a:off x="609002" y="4131733"/>
            <a:ext cx="281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if we follow the recipe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158E235-BAA0-074B-BAD6-BC0F59B816D8}"/>
              </a:ext>
            </a:extLst>
          </p:cNvPr>
          <p:cNvSpPr/>
          <p:nvPr/>
        </p:nvSpPr>
        <p:spPr>
          <a:xfrm>
            <a:off x="4898840" y="458705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83E05AA-364B-AF47-B787-A0938AC04D62}"/>
              </a:ext>
            </a:extLst>
          </p:cNvPr>
          <p:cNvSpPr/>
          <p:nvPr/>
        </p:nvSpPr>
        <p:spPr>
          <a:xfrm>
            <a:off x="5111716" y="3940726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BB05DA6-2A42-1347-89F2-51B7DF72032E}"/>
              </a:ext>
            </a:extLst>
          </p:cNvPr>
          <p:cNvCxnSpPr>
            <a:cxnSpLocks/>
          </p:cNvCxnSpPr>
          <p:nvPr/>
        </p:nvCxnSpPr>
        <p:spPr>
          <a:xfrm flipH="1">
            <a:off x="5113626" y="4310058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B8B6724-0EDC-1741-BCDD-F9B6AD5A047D}"/>
              </a:ext>
            </a:extLst>
          </p:cNvPr>
          <p:cNvSpPr/>
          <p:nvPr/>
        </p:nvSpPr>
        <p:spPr>
          <a:xfrm>
            <a:off x="5648121" y="460763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D849A8-5761-6045-ACAD-DC723933A279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5479766" y="4310058"/>
            <a:ext cx="605334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BEC74B1-E15C-3A41-A9FA-EF719C4C0CF8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5426830" y="4991646"/>
            <a:ext cx="518725" cy="278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5B53A98-3EC0-DE48-B7BB-954C1292F721}"/>
              </a:ext>
            </a:extLst>
          </p:cNvPr>
          <p:cNvSpPr/>
          <p:nvPr/>
        </p:nvSpPr>
        <p:spPr>
          <a:xfrm>
            <a:off x="5265568" y="526974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F0AA3E3-FD0B-DE4B-9657-6F945FE60FC9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6085100" y="4976969"/>
            <a:ext cx="436978" cy="312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6D04DD9-4CA4-EA4C-9DAE-D4D916CB9831}"/>
              </a:ext>
            </a:extLst>
          </p:cNvPr>
          <p:cNvSpPr/>
          <p:nvPr/>
        </p:nvSpPr>
        <p:spPr>
          <a:xfrm>
            <a:off x="6257801" y="520565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C053FEE-CA58-E24F-A27B-431DBF89127A}"/>
              </a:ext>
            </a:extLst>
          </p:cNvPr>
          <p:cNvCxnSpPr>
            <a:cxnSpLocks/>
          </p:cNvCxnSpPr>
          <p:nvPr/>
        </p:nvCxnSpPr>
        <p:spPr>
          <a:xfrm flipH="1">
            <a:off x="6199554" y="5517907"/>
            <a:ext cx="322524" cy="346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B08F93-A267-4D41-A4BF-0C6B754D56BF}"/>
              </a:ext>
            </a:extLst>
          </p:cNvPr>
          <p:cNvCxnSpPr>
            <a:cxnSpLocks/>
          </p:cNvCxnSpPr>
          <p:nvPr/>
        </p:nvCxnSpPr>
        <p:spPr>
          <a:xfrm>
            <a:off x="6048482" y="4988119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28B8171-17CD-F84E-BC70-6E1C173F3937}"/>
              </a:ext>
            </a:extLst>
          </p:cNvPr>
          <p:cNvSpPr/>
          <p:nvPr/>
        </p:nvSpPr>
        <p:spPr>
          <a:xfrm>
            <a:off x="5887220" y="526974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8C2DF9-F960-4C4C-8C37-CD1D82FAD338}"/>
              </a:ext>
            </a:extLst>
          </p:cNvPr>
          <p:cNvSpPr/>
          <p:nvPr/>
        </p:nvSpPr>
        <p:spPr>
          <a:xfrm>
            <a:off x="5984438" y="584395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D96D7C2-D478-8244-A12B-02C36F2AE45A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6694780" y="557498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C877801-3984-F241-91DD-AD3AC5077764}"/>
              </a:ext>
            </a:extLst>
          </p:cNvPr>
          <p:cNvSpPr/>
          <p:nvPr/>
        </p:nvSpPr>
        <p:spPr>
          <a:xfrm>
            <a:off x="6533865" y="584395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09D81D-9AE6-3147-8D26-CC0FE460F629}"/>
              </a:ext>
            </a:extLst>
          </p:cNvPr>
          <p:cNvCxnSpPr>
            <a:cxnSpLocks/>
          </p:cNvCxnSpPr>
          <p:nvPr/>
        </p:nvCxnSpPr>
        <p:spPr>
          <a:xfrm>
            <a:off x="6856389" y="5574983"/>
            <a:ext cx="354858" cy="35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C16DE14-F8B8-1546-800E-A711BB5047FA}"/>
              </a:ext>
            </a:extLst>
          </p:cNvPr>
          <p:cNvSpPr/>
          <p:nvPr/>
        </p:nvSpPr>
        <p:spPr>
          <a:xfrm>
            <a:off x="7015715" y="587384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753BC6-4A37-4840-B807-B147688E41F5}"/>
              </a:ext>
            </a:extLst>
          </p:cNvPr>
          <p:cNvSpPr txBox="1"/>
          <p:nvPr/>
        </p:nvSpPr>
        <p:spPr>
          <a:xfrm>
            <a:off x="8151938" y="3868973"/>
            <a:ext cx="3888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How about this one?</a:t>
            </a:r>
          </a:p>
          <a:p>
            <a:endParaRPr lang="en-US" i="1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58F7AF5-EAD3-7E43-B546-7F2571943651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6275923" y="1744682"/>
            <a:ext cx="897256" cy="27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045D7C0-C2ED-A74B-9C8B-5EB1B14331BF}"/>
              </a:ext>
            </a:extLst>
          </p:cNvPr>
          <p:cNvCxnSpPr>
            <a:cxnSpLocks/>
          </p:cNvCxnSpPr>
          <p:nvPr/>
        </p:nvCxnSpPr>
        <p:spPr>
          <a:xfrm>
            <a:off x="7269714" y="1744682"/>
            <a:ext cx="254000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0879157-3FF2-9245-91CA-954790668A96}"/>
              </a:ext>
            </a:extLst>
          </p:cNvPr>
          <p:cNvSpPr/>
          <p:nvPr/>
        </p:nvSpPr>
        <p:spPr>
          <a:xfrm>
            <a:off x="7396714" y="205693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764C53-DF05-3244-8869-DC949DCE1384}"/>
              </a:ext>
            </a:extLst>
          </p:cNvPr>
          <p:cNvSpPr/>
          <p:nvPr/>
        </p:nvSpPr>
        <p:spPr>
          <a:xfrm>
            <a:off x="5907873" y="202188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8A27A99-EE25-2544-ADAE-037479B8917E}"/>
              </a:ext>
            </a:extLst>
          </p:cNvPr>
          <p:cNvCxnSpPr>
            <a:cxnSpLocks/>
          </p:cNvCxnSpPr>
          <p:nvPr/>
        </p:nvCxnSpPr>
        <p:spPr>
          <a:xfrm>
            <a:off x="6309434" y="2426270"/>
            <a:ext cx="254000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C9543E98-8EED-3640-A2FE-DFF43A050677}"/>
              </a:ext>
            </a:extLst>
          </p:cNvPr>
          <p:cNvSpPr/>
          <p:nvPr/>
        </p:nvSpPr>
        <p:spPr>
          <a:xfrm>
            <a:off x="6436434" y="272384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ED4452F-13C0-104B-89D8-5E7E27789C90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5441740" y="2427925"/>
            <a:ext cx="804194" cy="295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6E36061-CFD9-5843-B55E-102BBF9109F5}"/>
              </a:ext>
            </a:extLst>
          </p:cNvPr>
          <p:cNvSpPr/>
          <p:nvPr/>
        </p:nvSpPr>
        <p:spPr>
          <a:xfrm>
            <a:off x="5280478" y="272384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F2E28B1-5BFA-5F46-A158-4BBB25B6EF30}"/>
              </a:ext>
            </a:extLst>
          </p:cNvPr>
          <p:cNvCxnSpPr>
            <a:cxnSpLocks/>
          </p:cNvCxnSpPr>
          <p:nvPr/>
        </p:nvCxnSpPr>
        <p:spPr>
          <a:xfrm flipH="1">
            <a:off x="7173179" y="1744682"/>
            <a:ext cx="96535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DA62DBA-1C05-1C42-8A19-1725FE69E1A9}"/>
              </a:ext>
            </a:extLst>
          </p:cNvPr>
          <p:cNvSpPr txBox="1"/>
          <p:nvPr/>
        </p:nvSpPr>
        <p:spPr>
          <a:xfrm>
            <a:off x="6993152" y="211401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377AA9D-BB9B-8947-A30E-02CB24047DA5}"/>
              </a:ext>
            </a:extLst>
          </p:cNvPr>
          <p:cNvCxnSpPr>
            <a:cxnSpLocks/>
          </p:cNvCxnSpPr>
          <p:nvPr/>
        </p:nvCxnSpPr>
        <p:spPr>
          <a:xfrm flipH="1">
            <a:off x="6159272" y="2426270"/>
            <a:ext cx="96535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920104A-4763-4A4C-BF91-E05127E03001}"/>
              </a:ext>
            </a:extLst>
          </p:cNvPr>
          <p:cNvSpPr txBox="1"/>
          <p:nvPr/>
        </p:nvSpPr>
        <p:spPr>
          <a:xfrm>
            <a:off x="5979245" y="279560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44714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CB3019-1C23-5943-9DBE-F37CC689D04C}"/>
              </a:ext>
            </a:extLst>
          </p:cNvPr>
          <p:cNvSpPr txBox="1"/>
          <p:nvPr/>
        </p:nvSpPr>
        <p:spPr>
          <a:xfrm>
            <a:off x="609002" y="720552"/>
            <a:ext cx="33554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::= Expr MINUS NUM</a:t>
            </a:r>
          </a:p>
          <a:p>
            <a:r>
              <a:rPr lang="en-US" dirty="0">
                <a:latin typeface="Courier" pitchFamily="2" charset="0"/>
              </a:rPr>
              <a:t>     |  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8034D-6160-F046-892D-C8C6119B965E}"/>
              </a:ext>
            </a:extLst>
          </p:cNvPr>
          <p:cNvSpPr txBox="1"/>
          <p:nvPr/>
        </p:nvSpPr>
        <p:spPr>
          <a:xfrm>
            <a:off x="609002" y="220133"/>
            <a:ext cx="381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Simple grammar for minus expressions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848D-A3A1-0649-939D-EC13D872415E}"/>
              </a:ext>
            </a:extLst>
          </p:cNvPr>
          <p:cNvSpPr txBox="1"/>
          <p:nvPr/>
        </p:nvSpPr>
        <p:spPr>
          <a:xfrm>
            <a:off x="6542326" y="73704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05DC25-7E8C-A442-B37E-9BBCD24FFCEE}"/>
              </a:ext>
            </a:extLst>
          </p:cNvPr>
          <p:cNvSpPr/>
          <p:nvPr/>
        </p:nvSpPr>
        <p:spPr>
          <a:xfrm>
            <a:off x="4898840" y="458705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17808B-BE33-0747-803F-8478808060DB}"/>
              </a:ext>
            </a:extLst>
          </p:cNvPr>
          <p:cNvSpPr txBox="1"/>
          <p:nvPr/>
        </p:nvSpPr>
        <p:spPr>
          <a:xfrm>
            <a:off x="8525934" y="1283017"/>
            <a:ext cx="32605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recursive grammar</a:t>
            </a:r>
            <a:br>
              <a:rPr lang="en-US" dirty="0"/>
            </a:br>
            <a:r>
              <a:rPr lang="en-US" dirty="0"/>
              <a:t>makes this parse tree. It encodes</a:t>
            </a:r>
          </a:p>
          <a:p>
            <a:r>
              <a:rPr lang="en-US" dirty="0"/>
              <a:t>associativity.</a:t>
            </a:r>
            <a:br>
              <a:rPr lang="en-US" dirty="0"/>
            </a:br>
            <a:br>
              <a:rPr lang="en-US" dirty="0"/>
            </a:br>
            <a:r>
              <a:rPr lang="en-US" i="1" dirty="0">
                <a:highlight>
                  <a:srgbClr val="FFFF00"/>
                </a:highlight>
              </a:rPr>
              <a:t>But left recursion won’t work</a:t>
            </a:r>
          </a:p>
          <a:p>
            <a:r>
              <a:rPr lang="en-US" i="1" dirty="0">
                <a:highlight>
                  <a:srgbClr val="FFFF00"/>
                </a:highlight>
              </a:rPr>
              <a:t>for top-down parsers!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0394AD-780E-0949-B867-AF96B7E22C5A}"/>
              </a:ext>
            </a:extLst>
          </p:cNvPr>
          <p:cNvSpPr txBox="1"/>
          <p:nvPr/>
        </p:nvSpPr>
        <p:spPr>
          <a:xfrm>
            <a:off x="609002" y="4579034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029772-8C61-694D-9E43-8790407EE1D5}"/>
              </a:ext>
            </a:extLst>
          </p:cNvPr>
          <p:cNvSpPr txBox="1"/>
          <p:nvPr/>
        </p:nvSpPr>
        <p:spPr>
          <a:xfrm>
            <a:off x="609002" y="4131733"/>
            <a:ext cx="281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if we follow the recipe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DB589E-D436-104B-85A3-E32CC21EB907}"/>
              </a:ext>
            </a:extLst>
          </p:cNvPr>
          <p:cNvSpPr/>
          <p:nvPr/>
        </p:nvSpPr>
        <p:spPr>
          <a:xfrm>
            <a:off x="5111716" y="3940726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464764-08A4-6D4D-8717-EDE8162A2D28}"/>
              </a:ext>
            </a:extLst>
          </p:cNvPr>
          <p:cNvCxnSpPr>
            <a:cxnSpLocks/>
          </p:cNvCxnSpPr>
          <p:nvPr/>
        </p:nvCxnSpPr>
        <p:spPr>
          <a:xfrm flipH="1">
            <a:off x="5113626" y="4310058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46BD6F9-111F-F74A-AD0C-567D7870DBB6}"/>
              </a:ext>
            </a:extLst>
          </p:cNvPr>
          <p:cNvSpPr/>
          <p:nvPr/>
        </p:nvSpPr>
        <p:spPr>
          <a:xfrm>
            <a:off x="5648121" y="460763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97DB98-CF82-E74B-9D97-113AC738287E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5479766" y="4310058"/>
            <a:ext cx="605334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E41F23-D7D4-DD4E-8DD0-46F1449ED5C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426830" y="4991646"/>
            <a:ext cx="518725" cy="278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60B0ACF-4119-ED41-B65C-03F76EACD674}"/>
              </a:ext>
            </a:extLst>
          </p:cNvPr>
          <p:cNvSpPr/>
          <p:nvPr/>
        </p:nvSpPr>
        <p:spPr>
          <a:xfrm>
            <a:off x="5265568" y="526974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016B18-FCCC-8A4D-BAD4-7656F47A3D1A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085100" y="4976969"/>
            <a:ext cx="436978" cy="312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1B3A36B-9729-F349-B0CF-135510A69062}"/>
              </a:ext>
            </a:extLst>
          </p:cNvPr>
          <p:cNvSpPr/>
          <p:nvPr/>
        </p:nvSpPr>
        <p:spPr>
          <a:xfrm>
            <a:off x="6257801" y="520565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995A09-D9A3-C248-BCF7-9965E754FF43}"/>
              </a:ext>
            </a:extLst>
          </p:cNvPr>
          <p:cNvCxnSpPr>
            <a:cxnSpLocks/>
          </p:cNvCxnSpPr>
          <p:nvPr/>
        </p:nvCxnSpPr>
        <p:spPr>
          <a:xfrm flipH="1">
            <a:off x="6199554" y="5517907"/>
            <a:ext cx="322524" cy="346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A4B190-D065-2C4E-A923-C2A2F7425D75}"/>
              </a:ext>
            </a:extLst>
          </p:cNvPr>
          <p:cNvCxnSpPr>
            <a:cxnSpLocks/>
          </p:cNvCxnSpPr>
          <p:nvPr/>
        </p:nvCxnSpPr>
        <p:spPr>
          <a:xfrm>
            <a:off x="6048482" y="4988119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7C63524-9B93-F847-B4F6-DA3E9B069529}"/>
              </a:ext>
            </a:extLst>
          </p:cNvPr>
          <p:cNvSpPr/>
          <p:nvPr/>
        </p:nvSpPr>
        <p:spPr>
          <a:xfrm>
            <a:off x="5887220" y="526974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4B9F9D-C2E9-DC46-8127-B2E96405F4F7}"/>
              </a:ext>
            </a:extLst>
          </p:cNvPr>
          <p:cNvSpPr/>
          <p:nvPr/>
        </p:nvSpPr>
        <p:spPr>
          <a:xfrm>
            <a:off x="5984438" y="584395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7A8B87-823B-D849-8D93-F29DC6237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6694780" y="557498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C79FE6B-BE11-A142-BB86-A9E36B91A3FB}"/>
              </a:ext>
            </a:extLst>
          </p:cNvPr>
          <p:cNvSpPr/>
          <p:nvPr/>
        </p:nvSpPr>
        <p:spPr>
          <a:xfrm>
            <a:off x="6533865" y="584395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3836F5-5DF4-334D-A57F-7734DB5210F2}"/>
              </a:ext>
            </a:extLst>
          </p:cNvPr>
          <p:cNvCxnSpPr>
            <a:cxnSpLocks/>
          </p:cNvCxnSpPr>
          <p:nvPr/>
        </p:nvCxnSpPr>
        <p:spPr>
          <a:xfrm>
            <a:off x="6856389" y="5574983"/>
            <a:ext cx="354858" cy="35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11C53A6-F8A9-7742-B954-D53C0B424359}"/>
              </a:ext>
            </a:extLst>
          </p:cNvPr>
          <p:cNvSpPr/>
          <p:nvPr/>
        </p:nvSpPr>
        <p:spPr>
          <a:xfrm>
            <a:off x="7015715" y="587384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E4385E-7E57-F845-8D64-7FCF8220D3BC}"/>
              </a:ext>
            </a:extLst>
          </p:cNvPr>
          <p:cNvSpPr txBox="1"/>
          <p:nvPr/>
        </p:nvSpPr>
        <p:spPr>
          <a:xfrm>
            <a:off x="8151938" y="3868973"/>
            <a:ext cx="38880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How about this one?</a:t>
            </a:r>
          </a:p>
          <a:p>
            <a:endParaRPr lang="en-US" i="1" dirty="0"/>
          </a:p>
          <a:p>
            <a:r>
              <a:rPr lang="en-US" i="1" dirty="0"/>
              <a:t>It isn’t really clear...</a:t>
            </a:r>
          </a:p>
          <a:p>
            <a:br>
              <a:rPr lang="en-US" i="1" dirty="0"/>
            </a:br>
            <a:r>
              <a:rPr lang="en-US" i="1" dirty="0"/>
              <a:t>We will talk about it more today</a:t>
            </a:r>
            <a:br>
              <a:rPr lang="en-US" i="1" dirty="0"/>
            </a:br>
            <a:r>
              <a:rPr lang="en-US" i="1" dirty="0"/>
              <a:t>but for your homework, encode associativity in your original grammar (1.1) and use the recipe for eliminating left recursion for the rest.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3EF958-30FA-514C-A750-ED89A1F6A291}"/>
              </a:ext>
            </a:extLst>
          </p:cNvPr>
          <p:cNvSpPr/>
          <p:nvPr/>
        </p:nvSpPr>
        <p:spPr>
          <a:xfrm>
            <a:off x="6901664" y="137535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97E3CF-FA4E-2D48-9B04-A8831C2EFD95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6275923" y="1744682"/>
            <a:ext cx="897256" cy="27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FA42C6-2ACA-1740-B0B6-D033F1295F26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269714" y="1744682"/>
            <a:ext cx="254000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93904C1-ABC4-664A-8C8B-744670A03759}"/>
              </a:ext>
            </a:extLst>
          </p:cNvPr>
          <p:cNvSpPr/>
          <p:nvPr/>
        </p:nvSpPr>
        <p:spPr>
          <a:xfrm>
            <a:off x="7396714" y="205693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54203E-70E8-2F49-8475-C52140AD5F14}"/>
              </a:ext>
            </a:extLst>
          </p:cNvPr>
          <p:cNvSpPr/>
          <p:nvPr/>
        </p:nvSpPr>
        <p:spPr>
          <a:xfrm>
            <a:off x="5907873" y="202188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2F4423-9664-E046-B35E-A0FA6963006A}"/>
              </a:ext>
            </a:extLst>
          </p:cNvPr>
          <p:cNvCxnSpPr>
            <a:cxnSpLocks/>
          </p:cNvCxnSpPr>
          <p:nvPr/>
        </p:nvCxnSpPr>
        <p:spPr>
          <a:xfrm>
            <a:off x="6309434" y="2426270"/>
            <a:ext cx="254000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86318EE-9FBE-E24F-9871-4FC03DC8C928}"/>
              </a:ext>
            </a:extLst>
          </p:cNvPr>
          <p:cNvSpPr/>
          <p:nvPr/>
        </p:nvSpPr>
        <p:spPr>
          <a:xfrm>
            <a:off x="6436434" y="272384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8F35F7F-2ACC-6446-82A7-8F4F9BB336DA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5441740" y="2427925"/>
            <a:ext cx="804194" cy="295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1E30F7D-E1BA-4648-A688-1C43CEB7DE95}"/>
              </a:ext>
            </a:extLst>
          </p:cNvPr>
          <p:cNvSpPr/>
          <p:nvPr/>
        </p:nvSpPr>
        <p:spPr>
          <a:xfrm>
            <a:off x="5280478" y="272384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D6BCB3-011E-E445-916E-5DB837C0FE41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7173179" y="1744682"/>
            <a:ext cx="96535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7680C44-624B-AD4E-9E0F-4237DC2A029C}"/>
              </a:ext>
            </a:extLst>
          </p:cNvPr>
          <p:cNvSpPr txBox="1"/>
          <p:nvPr/>
        </p:nvSpPr>
        <p:spPr>
          <a:xfrm>
            <a:off x="6993152" y="211401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B942C8-525D-604A-8E71-2FF943871CE6}"/>
              </a:ext>
            </a:extLst>
          </p:cNvPr>
          <p:cNvCxnSpPr>
            <a:cxnSpLocks/>
          </p:cNvCxnSpPr>
          <p:nvPr/>
        </p:nvCxnSpPr>
        <p:spPr>
          <a:xfrm flipH="1">
            <a:off x="6159272" y="2426270"/>
            <a:ext cx="96535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0679766-5209-5846-B8C6-1FCC40B9D32C}"/>
              </a:ext>
            </a:extLst>
          </p:cNvPr>
          <p:cNvSpPr txBox="1"/>
          <p:nvPr/>
        </p:nvSpPr>
        <p:spPr>
          <a:xfrm>
            <a:off x="5979245" y="279560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10319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clarifications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25CE72-95C5-7945-B115-BABA3FFA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Scopes for symbol table</a:t>
            </a:r>
          </a:p>
          <a:p>
            <a:endParaRPr lang="en-US" dirty="0"/>
          </a:p>
          <a:p>
            <a:r>
              <a:rPr lang="en-US" dirty="0"/>
              <a:t>In which cases do you need to start a new scope?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F23327-F584-6944-9CEE-DF9F4BBD5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33" y="3479800"/>
            <a:ext cx="80264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80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clarifications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25CE72-95C5-7945-B115-BABA3FFA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Scopes for symbol table</a:t>
            </a:r>
          </a:p>
          <a:p>
            <a:endParaRPr lang="en-US" dirty="0"/>
          </a:p>
          <a:p>
            <a:r>
              <a:rPr lang="en-US" dirty="0"/>
              <a:t>In which cases do you need to start a new scope?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F23327-F584-6944-9CEE-DF9F4BBD5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33" y="3479800"/>
            <a:ext cx="8026400" cy="2832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606393-7604-0442-ABB1-894689E69A80}"/>
              </a:ext>
            </a:extLst>
          </p:cNvPr>
          <p:cNvSpPr/>
          <p:nvPr/>
        </p:nvSpPr>
        <p:spPr>
          <a:xfrm>
            <a:off x="2474477" y="3722999"/>
            <a:ext cx="1885856" cy="278295"/>
          </a:xfrm>
          <a:prstGeom prst="rect">
            <a:avLst/>
          </a:prstGeom>
          <a:solidFill>
            <a:srgbClr val="ED7D31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56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clarifications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25CE72-95C5-7945-B115-BABA3FFA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Scopes for symbol table</a:t>
            </a:r>
          </a:p>
          <a:p>
            <a:endParaRPr lang="en-US" dirty="0"/>
          </a:p>
          <a:p>
            <a:r>
              <a:rPr lang="en-US" dirty="0"/>
              <a:t>In which cases do you need to start a new scope?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F23327-F584-6944-9CEE-DF9F4BBD5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33" y="3479800"/>
            <a:ext cx="8026400" cy="2832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606393-7604-0442-ABB1-894689E69A80}"/>
              </a:ext>
            </a:extLst>
          </p:cNvPr>
          <p:cNvSpPr/>
          <p:nvPr/>
        </p:nvSpPr>
        <p:spPr>
          <a:xfrm>
            <a:off x="2491409" y="4230999"/>
            <a:ext cx="2148323" cy="278295"/>
          </a:xfrm>
          <a:prstGeom prst="rect">
            <a:avLst/>
          </a:prstGeom>
          <a:solidFill>
            <a:srgbClr val="ED7D31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89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clarifications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25CE72-95C5-7945-B115-BABA3FFA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Scopes for symbol table</a:t>
            </a:r>
          </a:p>
          <a:p>
            <a:endParaRPr lang="en-US" dirty="0"/>
          </a:p>
          <a:p>
            <a:r>
              <a:rPr lang="en-US" dirty="0"/>
              <a:t>In which cases do you need to start a new scope?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F23327-F584-6944-9CEE-DF9F4BBD5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33" y="3479800"/>
            <a:ext cx="8026400" cy="2832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606393-7604-0442-ABB1-894689E69A80}"/>
              </a:ext>
            </a:extLst>
          </p:cNvPr>
          <p:cNvSpPr/>
          <p:nvPr/>
        </p:nvSpPr>
        <p:spPr>
          <a:xfrm>
            <a:off x="2499876" y="4510399"/>
            <a:ext cx="1758857" cy="278295"/>
          </a:xfrm>
          <a:prstGeom prst="rect">
            <a:avLst/>
          </a:prstGeom>
          <a:solidFill>
            <a:srgbClr val="ED7D31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52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clarifications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25CE72-95C5-7945-B115-BABA3FFA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Scopes for symbol table</a:t>
            </a:r>
          </a:p>
          <a:p>
            <a:endParaRPr lang="en-US" dirty="0"/>
          </a:p>
          <a:p>
            <a:r>
              <a:rPr lang="en-US" dirty="0"/>
              <a:t>In which cases do you need to start a new scope?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CD1614-0A10-7C4F-BB6B-09042BC66141}"/>
              </a:ext>
            </a:extLst>
          </p:cNvPr>
          <p:cNvSpPr/>
          <p:nvPr/>
        </p:nvSpPr>
        <p:spPr>
          <a:xfrm>
            <a:off x="3048000" y="3591640"/>
            <a:ext cx="20658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70DEA-BDCB-E542-937B-F075D12A5F26}"/>
              </a:ext>
            </a:extLst>
          </p:cNvPr>
          <p:cNvSpPr txBox="1"/>
          <p:nvPr/>
        </p:nvSpPr>
        <p:spPr>
          <a:xfrm>
            <a:off x="5517768" y="4284137"/>
            <a:ext cx="2716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allowed in C-simple?</a:t>
            </a:r>
          </a:p>
          <a:p>
            <a:endParaRPr lang="en-US" dirty="0"/>
          </a:p>
          <a:p>
            <a:r>
              <a:rPr lang="en-US" dirty="0"/>
              <a:t>Is it allowed in C?</a:t>
            </a:r>
          </a:p>
        </p:txBody>
      </p:sp>
    </p:spTree>
    <p:extLst>
      <p:ext uri="{BB962C8B-B14F-4D97-AF65-F5344CB8AC3E}">
        <p14:creationId xmlns:p14="http://schemas.microsoft.com/office/powerpoint/2010/main" val="1559497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clarifications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25CE72-95C5-7945-B115-BABA3FFA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63467" cy="4351338"/>
          </a:xfrm>
        </p:spPr>
        <p:txBody>
          <a:bodyPr/>
          <a:lstStyle/>
          <a:p>
            <a:r>
              <a:rPr lang="en-US" dirty="0"/>
              <a:t>Scopes for symbol table</a:t>
            </a:r>
          </a:p>
          <a:p>
            <a:endParaRPr lang="en-US" dirty="0"/>
          </a:p>
          <a:p>
            <a:r>
              <a:rPr lang="en-US" dirty="0"/>
              <a:t>In which cases do you need to start a new scope?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CD1614-0A10-7C4F-BB6B-09042BC66141}"/>
              </a:ext>
            </a:extLst>
          </p:cNvPr>
          <p:cNvSpPr/>
          <p:nvPr/>
        </p:nvSpPr>
        <p:spPr>
          <a:xfrm>
            <a:off x="3048000" y="3591640"/>
            <a:ext cx="20658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70DEA-BDCB-E542-937B-F075D12A5F26}"/>
              </a:ext>
            </a:extLst>
          </p:cNvPr>
          <p:cNvSpPr txBox="1"/>
          <p:nvPr/>
        </p:nvSpPr>
        <p:spPr>
          <a:xfrm>
            <a:off x="5517768" y="4284137"/>
            <a:ext cx="3145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allowed in C-simple? </a:t>
            </a:r>
            <a:r>
              <a:rPr lang="en-US" dirty="0">
                <a:highlight>
                  <a:srgbClr val="00FF00"/>
                </a:highlight>
              </a:rPr>
              <a:t>Yes!</a:t>
            </a:r>
          </a:p>
          <a:p>
            <a:endParaRPr lang="en-US" dirty="0"/>
          </a:p>
          <a:p>
            <a:r>
              <a:rPr lang="en-US" dirty="0"/>
              <a:t>Is it allowed in C? </a:t>
            </a:r>
            <a:r>
              <a:rPr lang="en-US" dirty="0">
                <a:highlight>
                  <a:srgbClr val="FF0000"/>
                </a:highlight>
              </a:rPr>
              <a:t>No!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2E312-587A-C34A-91F2-CEEA5FC72C0C}"/>
              </a:ext>
            </a:extLst>
          </p:cNvPr>
          <p:cNvSpPr txBox="1"/>
          <p:nvPr/>
        </p:nvSpPr>
        <p:spPr>
          <a:xfrm>
            <a:off x="481140" y="3868639"/>
            <a:ext cx="210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 failed </a:t>
            </a:r>
            <a:r>
              <a:rPr lang="en-US" dirty="0">
                <a:sym typeface="Wingdings" pitchFamily="2" charset="2"/>
              </a:rPr>
              <a:t> C-simple is not a strict subset of C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won’t test</a:t>
            </a:r>
          </a:p>
          <a:p>
            <a:r>
              <a:rPr lang="en-US" dirty="0">
                <a:sym typeface="Wingdings" pitchFamily="2" charset="2"/>
              </a:rPr>
              <a:t>this case.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16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clarifications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25CE72-95C5-7945-B115-BABA3FFA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Scopes for symbol table</a:t>
            </a:r>
          </a:p>
          <a:p>
            <a:endParaRPr lang="en-US" dirty="0"/>
          </a:p>
          <a:p>
            <a:r>
              <a:rPr lang="en-US" dirty="0"/>
              <a:t>In which cases do you need to start a new scope?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F23327-F584-6944-9CEE-DF9F4BBD5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33" y="3479800"/>
            <a:ext cx="8026400" cy="2832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606393-7604-0442-ABB1-894689E69A80}"/>
              </a:ext>
            </a:extLst>
          </p:cNvPr>
          <p:cNvSpPr/>
          <p:nvPr/>
        </p:nvSpPr>
        <p:spPr>
          <a:xfrm>
            <a:off x="2516809" y="5213132"/>
            <a:ext cx="1403258" cy="278295"/>
          </a:xfrm>
          <a:prstGeom prst="rect">
            <a:avLst/>
          </a:prstGeom>
          <a:solidFill>
            <a:srgbClr val="ED7D31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4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clarifications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25CE72-95C5-7945-B115-BABA3FFA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Scopes for symbol table</a:t>
            </a:r>
          </a:p>
          <a:p>
            <a:endParaRPr lang="en-US" dirty="0"/>
          </a:p>
          <a:p>
            <a:r>
              <a:rPr lang="en-US" dirty="0"/>
              <a:t>In which cases do you need to start a new scope?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7280-F669-2F40-8BF0-EAEA861E99AB}"/>
              </a:ext>
            </a:extLst>
          </p:cNvPr>
          <p:cNvSpPr/>
          <p:nvPr/>
        </p:nvSpPr>
        <p:spPr>
          <a:xfrm>
            <a:off x="2700867" y="3764971"/>
            <a:ext cx="464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93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HW 2</a:t>
            </a:r>
          </a:p>
          <a:p>
            <a:pPr lvl="1"/>
            <a:r>
              <a:rPr lang="en-US" dirty="0"/>
              <a:t>Due on Monday by midnight</a:t>
            </a:r>
          </a:p>
          <a:p>
            <a:pPr lvl="1"/>
            <a:r>
              <a:rPr lang="en-US" dirty="0"/>
              <a:t>Still have lots of chances for help</a:t>
            </a:r>
          </a:p>
          <a:p>
            <a:pPr lvl="1"/>
            <a:r>
              <a:rPr lang="en-US" dirty="0"/>
              <a:t>If you haven’t started yet, I highly suggest that you start!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Midterm will be given on May 2</a:t>
            </a:r>
          </a:p>
          <a:p>
            <a:pPr lvl="1"/>
            <a:r>
              <a:rPr lang="en-US" dirty="0"/>
              <a:t>Take home midterm.</a:t>
            </a:r>
          </a:p>
          <a:p>
            <a:pPr lvl="1"/>
            <a:r>
              <a:rPr lang="en-US" dirty="0"/>
              <a:t>Assigned on Monday morning and due on Friday by midnight</a:t>
            </a:r>
          </a:p>
          <a:p>
            <a:pPr lvl="1"/>
            <a:r>
              <a:rPr lang="en-US" dirty="0"/>
              <a:t>No late midterms are accepted</a:t>
            </a:r>
          </a:p>
          <a:p>
            <a:pPr lvl="1"/>
            <a:endParaRPr lang="en-US" dirty="0"/>
          </a:p>
          <a:p>
            <a:r>
              <a:rPr lang="en-US" dirty="0"/>
              <a:t>HW 1 grades</a:t>
            </a:r>
          </a:p>
          <a:p>
            <a:pPr lvl="1"/>
            <a:r>
              <a:rPr lang="en-US" dirty="0"/>
              <a:t>Hoping to get them by Monday</a:t>
            </a:r>
          </a:p>
        </p:txBody>
      </p:sp>
    </p:spTree>
    <p:extLst>
      <p:ext uri="{BB962C8B-B14F-4D97-AF65-F5344CB8AC3E}">
        <p14:creationId xmlns:p14="http://schemas.microsoft.com/office/powerpoint/2010/main" val="2581436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clarifications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25CE72-95C5-7945-B115-BABA3FFA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Scopes for symbol table</a:t>
            </a:r>
          </a:p>
          <a:p>
            <a:endParaRPr lang="en-US" dirty="0"/>
          </a:p>
          <a:p>
            <a:r>
              <a:rPr lang="en-US" dirty="0"/>
              <a:t>In which cases do you need to start a new scope?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7280-F669-2F40-8BF0-EAEA861E99AB}"/>
              </a:ext>
            </a:extLst>
          </p:cNvPr>
          <p:cNvSpPr/>
          <p:nvPr/>
        </p:nvSpPr>
        <p:spPr>
          <a:xfrm>
            <a:off x="2700867" y="3764971"/>
            <a:ext cx="464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31ECF-ABD3-0543-9702-B220BF9F14B5}"/>
              </a:ext>
            </a:extLst>
          </p:cNvPr>
          <p:cNvSpPr txBox="1"/>
          <p:nvPr/>
        </p:nvSpPr>
        <p:spPr>
          <a:xfrm>
            <a:off x="7778855" y="4457468"/>
            <a:ext cx="3145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allowed in C-simple? </a:t>
            </a:r>
            <a:r>
              <a:rPr lang="en-US" dirty="0">
                <a:highlight>
                  <a:srgbClr val="00FF00"/>
                </a:highlight>
              </a:rPr>
              <a:t>Yes!</a:t>
            </a:r>
          </a:p>
          <a:p>
            <a:endParaRPr lang="en-US" dirty="0"/>
          </a:p>
          <a:p>
            <a:r>
              <a:rPr lang="en-US" dirty="0"/>
              <a:t>Is it allowed in C? </a:t>
            </a:r>
            <a:r>
              <a:rPr lang="en-US" dirty="0">
                <a:highlight>
                  <a:srgbClr val="FF0000"/>
                </a:highlight>
              </a:rPr>
              <a:t>No!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FBE3C-1FE5-A848-B66F-E9516DEBDD16}"/>
              </a:ext>
            </a:extLst>
          </p:cNvPr>
          <p:cNvSpPr txBox="1"/>
          <p:nvPr/>
        </p:nvSpPr>
        <p:spPr>
          <a:xfrm>
            <a:off x="377773" y="4529039"/>
            <a:ext cx="210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won’t test this</a:t>
            </a:r>
          </a:p>
          <a:p>
            <a:r>
              <a:rPr lang="en-US" dirty="0"/>
              <a:t>case either.</a:t>
            </a:r>
          </a:p>
        </p:txBody>
      </p:sp>
    </p:spTree>
    <p:extLst>
      <p:ext uri="{BB962C8B-B14F-4D97-AF65-F5344CB8AC3E}">
        <p14:creationId xmlns:p14="http://schemas.microsoft.com/office/powerpoint/2010/main" val="583088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clarifications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25CE72-95C5-7945-B115-BABA3FFA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Scopes for symbol table</a:t>
            </a:r>
          </a:p>
          <a:p>
            <a:endParaRPr lang="en-US" dirty="0"/>
          </a:p>
          <a:p>
            <a:r>
              <a:rPr lang="en-US" dirty="0"/>
              <a:t>In which cases do you need to start a new scope?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7280-F669-2F40-8BF0-EAEA861E99AB}"/>
              </a:ext>
            </a:extLst>
          </p:cNvPr>
          <p:cNvSpPr/>
          <p:nvPr/>
        </p:nvSpPr>
        <p:spPr>
          <a:xfrm>
            <a:off x="2700866" y="4112104"/>
            <a:ext cx="55795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+ 1;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97608-B8A7-C243-BA49-2D373DECB21C}"/>
              </a:ext>
            </a:extLst>
          </p:cNvPr>
          <p:cNvSpPr txBox="1"/>
          <p:nvPr/>
        </p:nvSpPr>
        <p:spPr>
          <a:xfrm>
            <a:off x="2954867" y="3666067"/>
            <a:ext cx="213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about this one?</a:t>
            </a:r>
          </a:p>
        </p:txBody>
      </p:sp>
    </p:spTree>
    <p:extLst>
      <p:ext uri="{BB962C8B-B14F-4D97-AF65-F5344CB8AC3E}">
        <p14:creationId xmlns:p14="http://schemas.microsoft.com/office/powerpoint/2010/main" val="1924792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clarifications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25CE72-95C5-7945-B115-BABA3FFA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Scopes for symbol table</a:t>
            </a:r>
          </a:p>
          <a:p>
            <a:endParaRPr lang="en-US" dirty="0"/>
          </a:p>
          <a:p>
            <a:r>
              <a:rPr lang="en-US" dirty="0"/>
              <a:t>In which cases do you need to start a new scope?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7280-F669-2F40-8BF0-EAEA861E99AB}"/>
              </a:ext>
            </a:extLst>
          </p:cNvPr>
          <p:cNvSpPr/>
          <p:nvPr/>
        </p:nvSpPr>
        <p:spPr>
          <a:xfrm>
            <a:off x="2700866" y="4112104"/>
            <a:ext cx="55795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+ 1;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E54CE-BB37-D241-B880-47CAA10B1340}"/>
              </a:ext>
            </a:extLst>
          </p:cNvPr>
          <p:cNvSpPr txBox="1"/>
          <p:nvPr/>
        </p:nvSpPr>
        <p:spPr>
          <a:xfrm>
            <a:off x="8217683" y="4482868"/>
            <a:ext cx="3115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allowed in C-simple? </a:t>
            </a:r>
            <a:r>
              <a:rPr lang="en-US" dirty="0">
                <a:highlight>
                  <a:srgbClr val="FF0000"/>
                </a:highlight>
              </a:rPr>
              <a:t>No!</a:t>
            </a:r>
          </a:p>
          <a:p>
            <a:endParaRPr lang="en-US" dirty="0"/>
          </a:p>
          <a:p>
            <a:r>
              <a:rPr lang="en-US" dirty="0"/>
              <a:t>Is it allowed in C? </a:t>
            </a:r>
            <a:r>
              <a:rPr lang="en-US" dirty="0">
                <a:highlight>
                  <a:srgbClr val="00FF00"/>
                </a:highlight>
              </a:rPr>
              <a:t>Yes!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87DED-A194-BF4C-A6A3-60E5BF1A559F}"/>
              </a:ext>
            </a:extLst>
          </p:cNvPr>
          <p:cNvSpPr txBox="1"/>
          <p:nvPr/>
        </p:nvSpPr>
        <p:spPr>
          <a:xfrm>
            <a:off x="4572000" y="3867100"/>
            <a:ext cx="283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starts a new scope in C. But you don’t have to worry about it in C-simple</a:t>
            </a:r>
          </a:p>
        </p:txBody>
      </p:sp>
    </p:spTree>
    <p:extLst>
      <p:ext uri="{BB962C8B-B14F-4D97-AF65-F5344CB8AC3E}">
        <p14:creationId xmlns:p14="http://schemas.microsoft.com/office/powerpoint/2010/main" val="1387056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clarifications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25CE72-95C5-7945-B115-BABA3FFA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Scopes for symbol table</a:t>
            </a:r>
          </a:p>
          <a:p>
            <a:endParaRPr lang="en-US" dirty="0"/>
          </a:p>
          <a:p>
            <a:r>
              <a:rPr lang="en-US" dirty="0"/>
              <a:t>In which cases do you need to start a new scope?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F23327-F584-6944-9CEE-DF9F4BBD5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33" y="3479800"/>
            <a:ext cx="8026400" cy="2832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606393-7604-0442-ABB1-894689E69A80}"/>
              </a:ext>
            </a:extLst>
          </p:cNvPr>
          <p:cNvSpPr/>
          <p:nvPr/>
        </p:nvSpPr>
        <p:spPr>
          <a:xfrm>
            <a:off x="2482941" y="5966136"/>
            <a:ext cx="1547191" cy="278295"/>
          </a:xfrm>
          <a:prstGeom prst="rect">
            <a:avLst/>
          </a:prstGeom>
          <a:solidFill>
            <a:srgbClr val="ED7D31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89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clarifications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25CE72-95C5-7945-B115-BABA3FFA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Scopes for symbol table</a:t>
            </a:r>
          </a:p>
          <a:p>
            <a:endParaRPr lang="en-US" dirty="0"/>
          </a:p>
          <a:p>
            <a:r>
              <a:rPr lang="en-US" dirty="0"/>
              <a:t>In which cases do you need to start a new scope?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63DC-ED87-3444-AC8F-49ACA39204F4}"/>
              </a:ext>
            </a:extLst>
          </p:cNvPr>
          <p:cNvSpPr/>
          <p:nvPr/>
        </p:nvSpPr>
        <p:spPr>
          <a:xfrm>
            <a:off x="4399425" y="3727907"/>
            <a:ext cx="18998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int x;</a:t>
            </a:r>
          </a:p>
          <a:p>
            <a:r>
              <a:rPr lang="en-US" sz="2400" dirty="0">
                <a:latin typeface="Courier" pitchFamily="2" charset="0"/>
              </a:rPr>
              <a:t>{</a:t>
            </a:r>
          </a:p>
          <a:p>
            <a:r>
              <a:rPr lang="en-US" sz="2400" dirty="0">
                <a:latin typeface="Courier" pitchFamily="2" charset="0"/>
              </a:rPr>
              <a:t>  int y;</a:t>
            </a:r>
          </a:p>
          <a:p>
            <a:r>
              <a:rPr lang="en-US" sz="2400" dirty="0">
                <a:latin typeface="Courier" pitchFamily="2" charset="0"/>
              </a:rPr>
              <a:t>  x++;</a:t>
            </a:r>
          </a:p>
          <a:p>
            <a:r>
              <a:rPr lang="en-US" sz="2400" dirty="0">
                <a:latin typeface="Courier" pitchFamily="2" charset="0"/>
              </a:rPr>
              <a:t>  y++;</a:t>
            </a:r>
          </a:p>
          <a:p>
            <a:r>
              <a:rPr lang="en-US" sz="2400" dirty="0">
                <a:latin typeface="Courier" pitchFamily="2" charset="0"/>
              </a:rPr>
              <a:t>}</a:t>
            </a:r>
          </a:p>
          <a:p>
            <a:r>
              <a:rPr lang="en-US" sz="2400" dirty="0">
                <a:latin typeface="Courier" pitchFamily="2" charset="0"/>
              </a:rPr>
              <a:t>y++;</a:t>
            </a:r>
          </a:p>
        </p:txBody>
      </p:sp>
    </p:spTree>
    <p:extLst>
      <p:ext uri="{BB962C8B-B14F-4D97-AF65-F5344CB8AC3E}">
        <p14:creationId xmlns:p14="http://schemas.microsoft.com/office/powerpoint/2010/main" val="3297460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clarifications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25CE72-95C5-7945-B115-BABA3FFA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19067" cy="4351338"/>
          </a:xfrm>
        </p:spPr>
        <p:txBody>
          <a:bodyPr/>
          <a:lstStyle/>
          <a:p>
            <a:r>
              <a:rPr lang="en-US" dirty="0"/>
              <a:t>Scopes for symbol table</a:t>
            </a:r>
          </a:p>
          <a:p>
            <a:endParaRPr lang="en-US" dirty="0"/>
          </a:p>
          <a:p>
            <a:r>
              <a:rPr lang="en-US" dirty="0"/>
              <a:t>In which cases do you need to start a new scope?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63DC-ED87-3444-AC8F-49ACA39204F4}"/>
              </a:ext>
            </a:extLst>
          </p:cNvPr>
          <p:cNvSpPr/>
          <p:nvPr/>
        </p:nvSpPr>
        <p:spPr>
          <a:xfrm>
            <a:off x="4399425" y="3727907"/>
            <a:ext cx="18998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int x;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{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  int y;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  x++;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  y++;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}</a:t>
            </a:r>
          </a:p>
          <a:p>
            <a:r>
              <a:rPr lang="en-US" sz="2400" dirty="0">
                <a:latin typeface="Courier" pitchFamily="2" charset="0"/>
              </a:rPr>
              <a:t>y++;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3E81E-1426-5447-82F8-3FDA42D00064}"/>
              </a:ext>
            </a:extLst>
          </p:cNvPr>
          <p:cNvSpPr txBox="1"/>
          <p:nvPr/>
        </p:nvSpPr>
        <p:spPr>
          <a:xfrm>
            <a:off x="6764866" y="4775199"/>
            <a:ext cx="1935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block statement</a:t>
            </a:r>
            <a:br>
              <a:rPr lang="en-US" i="1" dirty="0"/>
            </a:br>
            <a:r>
              <a:rPr lang="en-US" i="1" dirty="0"/>
              <a:t>needs a new scope</a:t>
            </a:r>
          </a:p>
        </p:txBody>
      </p:sp>
    </p:spTree>
    <p:extLst>
      <p:ext uri="{BB962C8B-B14F-4D97-AF65-F5344CB8AC3E}">
        <p14:creationId xmlns:p14="http://schemas.microsoft.com/office/powerpoint/2010/main" val="3940766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ED8-05AC-A24F-AB91-6AE8E0E0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059301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ED8-05AC-A24F-AB91-6AE8E0E0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E1CBA-FB9F-1347-9010-0DC189858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623"/>
          <a:stretch/>
        </p:blipFill>
        <p:spPr>
          <a:xfrm>
            <a:off x="510117" y="2029644"/>
            <a:ext cx="54165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28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ED8-05AC-A24F-AB91-6AE8E0E0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E1CBA-FB9F-1347-9010-0DC189858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623"/>
          <a:stretch/>
        </p:blipFill>
        <p:spPr>
          <a:xfrm>
            <a:off x="510117" y="2029644"/>
            <a:ext cx="5416550" cy="304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75A82-D834-184F-9388-81D15733DEDA}"/>
              </a:ext>
            </a:extLst>
          </p:cNvPr>
          <p:cNvSpPr/>
          <p:nvPr/>
        </p:nvSpPr>
        <p:spPr>
          <a:xfrm>
            <a:off x="7743758" y="2090172"/>
            <a:ext cx="18998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int x;</a:t>
            </a:r>
          </a:p>
          <a:p>
            <a:r>
              <a:rPr lang="en-US" sz="2400" dirty="0">
                <a:latin typeface="Courier" pitchFamily="2" charset="0"/>
              </a:rPr>
              <a:t>{</a:t>
            </a:r>
          </a:p>
          <a:p>
            <a:r>
              <a:rPr lang="en-US" sz="2400" dirty="0">
                <a:latin typeface="Courier" pitchFamily="2" charset="0"/>
              </a:rPr>
              <a:t>  int y;</a:t>
            </a:r>
          </a:p>
          <a:p>
            <a:r>
              <a:rPr lang="en-US" sz="2400" dirty="0">
                <a:latin typeface="Courier" pitchFamily="2" charset="0"/>
              </a:rPr>
              <a:t>  x++;</a:t>
            </a:r>
          </a:p>
          <a:p>
            <a:r>
              <a:rPr lang="en-US" sz="2400" dirty="0">
                <a:latin typeface="Courier" pitchFamily="2" charset="0"/>
              </a:rPr>
              <a:t>  y++;</a:t>
            </a:r>
          </a:p>
          <a:p>
            <a:r>
              <a:rPr lang="en-US" sz="2400" dirty="0">
                <a:latin typeface="Courier" pitchFamily="2" charset="0"/>
              </a:rPr>
              <a:t>}</a:t>
            </a:r>
          </a:p>
          <a:p>
            <a:r>
              <a:rPr lang="en-US" sz="2400" dirty="0">
                <a:latin typeface="Courier" pitchFamily="2" charset="0"/>
              </a:rPr>
              <a:t>y++;</a:t>
            </a:r>
          </a:p>
        </p:txBody>
      </p:sp>
    </p:spTree>
    <p:extLst>
      <p:ext uri="{BB962C8B-B14F-4D97-AF65-F5344CB8AC3E}">
        <p14:creationId xmlns:p14="http://schemas.microsoft.com/office/powerpoint/2010/main" val="574534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ED8-05AC-A24F-AB91-6AE8E0E0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73CFA-7EDC-5048-8E27-9CF405EA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66" y="2120016"/>
            <a:ext cx="9093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9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r>
              <a:rPr lang="en-US" dirty="0"/>
              <a:t>Neal wrote a recursive descent primer on Piazza, check it out!</a:t>
            </a:r>
          </a:p>
        </p:txBody>
      </p:sp>
    </p:spTree>
    <p:extLst>
      <p:ext uri="{BB962C8B-B14F-4D97-AF65-F5344CB8AC3E}">
        <p14:creationId xmlns:p14="http://schemas.microsoft.com/office/powerpoint/2010/main" val="736714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ED8-05AC-A24F-AB91-6AE8E0E0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73CFA-7EDC-5048-8E27-9CF405EA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66" y="2120016"/>
            <a:ext cx="9093200" cy="1600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A5D13A-A012-5E4C-B85B-5EB114FF614F}"/>
              </a:ext>
            </a:extLst>
          </p:cNvPr>
          <p:cNvSpPr/>
          <p:nvPr/>
        </p:nvSpPr>
        <p:spPr>
          <a:xfrm>
            <a:off x="1244600" y="4559069"/>
            <a:ext cx="1693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(1):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5</a:t>
            </a: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(x)</a:t>
            </a:r>
            <a:endParaRPr lang="en-US" dirty="0">
              <a:solidFill>
                <a:srgbClr val="2EAEB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A37DFD-C346-3D47-9405-F7E21B732E48}"/>
              </a:ext>
            </a:extLst>
          </p:cNvPr>
          <p:cNvSpPr/>
          <p:nvPr/>
        </p:nvSpPr>
        <p:spPr>
          <a:xfrm>
            <a:off x="6714067" y="4262104"/>
            <a:ext cx="29379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(1)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"%d\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n"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,x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FFE0B-79FD-3F4E-870E-81866849A360}"/>
              </a:ext>
            </a:extLst>
          </p:cNvPr>
          <p:cNvSpPr txBox="1"/>
          <p:nvPr/>
        </p:nvSpPr>
        <p:spPr>
          <a:xfrm>
            <a:off x="973667" y="5977467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allowed?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8D975-B161-F845-951C-43E887798B38}"/>
              </a:ext>
            </a:extLst>
          </p:cNvPr>
          <p:cNvSpPr txBox="1"/>
          <p:nvPr/>
        </p:nvSpPr>
        <p:spPr>
          <a:xfrm>
            <a:off x="7205134" y="620486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allowed?</a:t>
            </a:r>
          </a:p>
        </p:txBody>
      </p:sp>
    </p:spTree>
    <p:extLst>
      <p:ext uri="{BB962C8B-B14F-4D97-AF65-F5344CB8AC3E}">
        <p14:creationId xmlns:p14="http://schemas.microsoft.com/office/powerpoint/2010/main" val="1631652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ED8-05AC-A24F-AB91-6AE8E0E0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73CFA-7EDC-5048-8E27-9CF405EA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66" y="2120016"/>
            <a:ext cx="9093200" cy="1600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A5D13A-A012-5E4C-B85B-5EB114FF614F}"/>
              </a:ext>
            </a:extLst>
          </p:cNvPr>
          <p:cNvSpPr/>
          <p:nvPr/>
        </p:nvSpPr>
        <p:spPr>
          <a:xfrm>
            <a:off x="1244600" y="4559069"/>
            <a:ext cx="1693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(1):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5</a:t>
            </a: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(x)</a:t>
            </a:r>
            <a:endParaRPr lang="en-US" dirty="0">
              <a:solidFill>
                <a:srgbClr val="2EAEB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A37DFD-C346-3D47-9405-F7E21B732E48}"/>
              </a:ext>
            </a:extLst>
          </p:cNvPr>
          <p:cNvSpPr/>
          <p:nvPr/>
        </p:nvSpPr>
        <p:spPr>
          <a:xfrm>
            <a:off x="6714067" y="4262104"/>
            <a:ext cx="29379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(1)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"%d\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n"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,x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FFE0B-79FD-3F4E-870E-81866849A360}"/>
              </a:ext>
            </a:extLst>
          </p:cNvPr>
          <p:cNvSpPr txBox="1"/>
          <p:nvPr/>
        </p:nvSpPr>
        <p:spPr>
          <a:xfrm>
            <a:off x="973667" y="5977467"/>
            <a:ext cx="19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allowed? </a:t>
            </a:r>
            <a:r>
              <a:rPr lang="en-US" dirty="0">
                <a:highlight>
                  <a:srgbClr val="00FF00"/>
                </a:highlight>
              </a:rPr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8D975-B161-F845-951C-43E887798B38}"/>
              </a:ext>
            </a:extLst>
          </p:cNvPr>
          <p:cNvSpPr txBox="1"/>
          <p:nvPr/>
        </p:nvSpPr>
        <p:spPr>
          <a:xfrm>
            <a:off x="7205134" y="6204861"/>
            <a:ext cx="191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allowed? </a:t>
            </a:r>
            <a:r>
              <a:rPr lang="en-US" dirty="0">
                <a:highlight>
                  <a:srgbClr val="FF0000"/>
                </a:highlight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8316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ED8-05AC-A24F-AB91-6AE8E0E0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3D381-4500-6748-B75E-9B4D79A3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773766"/>
            <a:ext cx="92202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3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ED8-05AC-A24F-AB91-6AE8E0E0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3D381-4500-6748-B75E-9B4D79A3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773766"/>
            <a:ext cx="9220200" cy="210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A9F747-EFED-5F48-A326-19EFFFA9C088}"/>
              </a:ext>
            </a:extLst>
          </p:cNvPr>
          <p:cNvSpPr txBox="1"/>
          <p:nvPr/>
        </p:nvSpPr>
        <p:spPr>
          <a:xfrm>
            <a:off x="930734" y="5505940"/>
            <a:ext cx="33554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::= Expr MINUS NUM</a:t>
            </a:r>
          </a:p>
          <a:p>
            <a:r>
              <a:rPr lang="en-US" dirty="0">
                <a:latin typeface="Courier" pitchFamily="2" charset="0"/>
              </a:rPr>
              <a:t>     |   NUM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71A20-1BD9-ED4F-8CE1-FC6DEE5CD706}"/>
              </a:ext>
            </a:extLst>
          </p:cNvPr>
          <p:cNvSpPr txBox="1"/>
          <p:nvPr/>
        </p:nvSpPr>
        <p:spPr>
          <a:xfrm>
            <a:off x="838200" y="4869899"/>
            <a:ext cx="381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Simple grammar for minus expressions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034A1-65F2-2C4E-89DE-1A0794C4C16E}"/>
              </a:ext>
            </a:extLst>
          </p:cNvPr>
          <p:cNvSpPr/>
          <p:nvPr/>
        </p:nvSpPr>
        <p:spPr>
          <a:xfrm>
            <a:off x="9136864" y="472111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372E7A-2FE1-6F4C-AC71-4CD58FAA5BD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511123" y="5090442"/>
            <a:ext cx="897256" cy="27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883F46-10DC-814E-8132-D40E9A1DB50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504914" y="5090442"/>
            <a:ext cx="254000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DE1A61-3D95-5441-A7F9-8ADA94287D8F}"/>
              </a:ext>
            </a:extLst>
          </p:cNvPr>
          <p:cNvSpPr/>
          <p:nvPr/>
        </p:nvSpPr>
        <p:spPr>
          <a:xfrm>
            <a:off x="9631914" y="540269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23423E-3167-4341-9F02-97125B6CDA28}"/>
              </a:ext>
            </a:extLst>
          </p:cNvPr>
          <p:cNvSpPr/>
          <p:nvPr/>
        </p:nvSpPr>
        <p:spPr>
          <a:xfrm>
            <a:off x="8143073" y="536764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0B549F-36A7-8D4D-903A-E4DC956A266C}"/>
              </a:ext>
            </a:extLst>
          </p:cNvPr>
          <p:cNvCxnSpPr>
            <a:cxnSpLocks/>
          </p:cNvCxnSpPr>
          <p:nvPr/>
        </p:nvCxnSpPr>
        <p:spPr>
          <a:xfrm>
            <a:off x="8544634" y="5772030"/>
            <a:ext cx="254000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144601-53CF-AD49-B3C0-FD1BD4933F74}"/>
              </a:ext>
            </a:extLst>
          </p:cNvPr>
          <p:cNvSpPr/>
          <p:nvPr/>
        </p:nvSpPr>
        <p:spPr>
          <a:xfrm>
            <a:off x="8671634" y="606960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C25CF-90C1-9C45-A8F7-564E420C0BE9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676940" y="5773685"/>
            <a:ext cx="804194" cy="295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EECB8-ECF1-C545-A3A5-86911F7A20A0}"/>
              </a:ext>
            </a:extLst>
          </p:cNvPr>
          <p:cNvSpPr/>
          <p:nvPr/>
        </p:nvSpPr>
        <p:spPr>
          <a:xfrm>
            <a:off x="7515678" y="606960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2D1D9-9472-4B4B-A3B1-D296D359A669}"/>
              </a:ext>
            </a:extLst>
          </p:cNvPr>
          <p:cNvSpPr txBox="1"/>
          <p:nvPr/>
        </p:nvSpPr>
        <p:spPr>
          <a:xfrm>
            <a:off x="8777526" y="408280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F3F894-BF2A-FC40-9346-DD845CF59F0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408379" y="5090442"/>
            <a:ext cx="96535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C1CA27-5697-E141-AFAB-81BF7F33E565}"/>
              </a:ext>
            </a:extLst>
          </p:cNvPr>
          <p:cNvSpPr txBox="1"/>
          <p:nvPr/>
        </p:nvSpPr>
        <p:spPr>
          <a:xfrm>
            <a:off x="9228352" y="545977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BB6629-F4C1-7F4E-8B54-630CBE177895}"/>
              </a:ext>
            </a:extLst>
          </p:cNvPr>
          <p:cNvCxnSpPr>
            <a:cxnSpLocks/>
          </p:cNvCxnSpPr>
          <p:nvPr/>
        </p:nvCxnSpPr>
        <p:spPr>
          <a:xfrm flipH="1">
            <a:off x="8394472" y="5772030"/>
            <a:ext cx="96535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CB0FF4-61A8-CA4B-AA0C-0F8590A84805}"/>
              </a:ext>
            </a:extLst>
          </p:cNvPr>
          <p:cNvSpPr txBox="1"/>
          <p:nvPr/>
        </p:nvSpPr>
        <p:spPr>
          <a:xfrm>
            <a:off x="8214445" y="614136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84534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ED8-05AC-A24F-AB91-6AE8E0E0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3D381-4500-6748-B75E-9B4D79A3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773766"/>
            <a:ext cx="9220200" cy="210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A9F747-EFED-5F48-A326-19EFFFA9C088}"/>
              </a:ext>
            </a:extLst>
          </p:cNvPr>
          <p:cNvSpPr txBox="1"/>
          <p:nvPr/>
        </p:nvSpPr>
        <p:spPr>
          <a:xfrm>
            <a:off x="230544" y="5505940"/>
            <a:ext cx="57494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::= Expr MINUS NUM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$1 - $3}</a:t>
            </a:r>
          </a:p>
          <a:p>
            <a:r>
              <a:rPr lang="en-US" dirty="0">
                <a:latin typeface="Courier" pitchFamily="2" charset="0"/>
              </a:rPr>
              <a:t>     |   NUM         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71A20-1BD9-ED4F-8CE1-FC6DEE5CD706}"/>
              </a:ext>
            </a:extLst>
          </p:cNvPr>
          <p:cNvSpPr txBox="1"/>
          <p:nvPr/>
        </p:nvSpPr>
        <p:spPr>
          <a:xfrm>
            <a:off x="296333" y="5015334"/>
            <a:ext cx="381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Simple grammar for minus expressions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034A1-65F2-2C4E-89DE-1A0794C4C16E}"/>
              </a:ext>
            </a:extLst>
          </p:cNvPr>
          <p:cNvSpPr/>
          <p:nvPr/>
        </p:nvSpPr>
        <p:spPr>
          <a:xfrm>
            <a:off x="9136864" y="472111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372E7A-2FE1-6F4C-AC71-4CD58FAA5BD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511123" y="5090442"/>
            <a:ext cx="897256" cy="27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883F46-10DC-814E-8132-D40E9A1DB50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504914" y="5090442"/>
            <a:ext cx="254000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DE1A61-3D95-5441-A7F9-8ADA94287D8F}"/>
              </a:ext>
            </a:extLst>
          </p:cNvPr>
          <p:cNvSpPr/>
          <p:nvPr/>
        </p:nvSpPr>
        <p:spPr>
          <a:xfrm>
            <a:off x="9631914" y="540269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23423E-3167-4341-9F02-97125B6CDA28}"/>
              </a:ext>
            </a:extLst>
          </p:cNvPr>
          <p:cNvSpPr/>
          <p:nvPr/>
        </p:nvSpPr>
        <p:spPr>
          <a:xfrm>
            <a:off x="8143073" y="536764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0B549F-36A7-8D4D-903A-E4DC956A266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544634" y="5772030"/>
            <a:ext cx="456542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144601-53CF-AD49-B3C0-FD1BD4933F74}"/>
              </a:ext>
            </a:extLst>
          </p:cNvPr>
          <p:cNvSpPr/>
          <p:nvPr/>
        </p:nvSpPr>
        <p:spPr>
          <a:xfrm>
            <a:off x="8839914" y="606960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C25CF-90C1-9C45-A8F7-564E420C0BE9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676940" y="5773685"/>
            <a:ext cx="804194" cy="295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EECB8-ECF1-C545-A3A5-86911F7A20A0}"/>
              </a:ext>
            </a:extLst>
          </p:cNvPr>
          <p:cNvSpPr/>
          <p:nvPr/>
        </p:nvSpPr>
        <p:spPr>
          <a:xfrm>
            <a:off x="7515678" y="606960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2D1D9-9472-4B4B-A3B1-D296D359A669}"/>
              </a:ext>
            </a:extLst>
          </p:cNvPr>
          <p:cNvSpPr txBox="1"/>
          <p:nvPr/>
        </p:nvSpPr>
        <p:spPr>
          <a:xfrm>
            <a:off x="8777526" y="408280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F3F894-BF2A-FC40-9346-DD845CF59F0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408379" y="5090442"/>
            <a:ext cx="96535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C1CA27-5697-E141-AFAB-81BF7F33E565}"/>
              </a:ext>
            </a:extLst>
          </p:cNvPr>
          <p:cNvSpPr txBox="1"/>
          <p:nvPr/>
        </p:nvSpPr>
        <p:spPr>
          <a:xfrm>
            <a:off x="9228352" y="545977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BB6629-F4C1-7F4E-8B54-630CBE177895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411289" y="5772030"/>
            <a:ext cx="79718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CB0FF4-61A8-CA4B-AA0C-0F8590A84805}"/>
              </a:ext>
            </a:extLst>
          </p:cNvPr>
          <p:cNvSpPr txBox="1"/>
          <p:nvPr/>
        </p:nvSpPr>
        <p:spPr>
          <a:xfrm>
            <a:off x="8277944" y="6177881"/>
            <a:ext cx="26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0721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ED8-05AC-A24F-AB91-6AE8E0E0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3D381-4500-6748-B75E-9B4D79A3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773766"/>
            <a:ext cx="9220200" cy="210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A9F747-EFED-5F48-A326-19EFFFA9C088}"/>
              </a:ext>
            </a:extLst>
          </p:cNvPr>
          <p:cNvSpPr txBox="1"/>
          <p:nvPr/>
        </p:nvSpPr>
        <p:spPr>
          <a:xfrm>
            <a:off x="230544" y="5505940"/>
            <a:ext cx="57494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::= Expr MINUS NUM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$1 - $3}</a:t>
            </a:r>
          </a:p>
          <a:p>
            <a:r>
              <a:rPr lang="en-US" dirty="0">
                <a:latin typeface="Courier" pitchFamily="2" charset="0"/>
              </a:rPr>
              <a:t>     |   NUM         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71A20-1BD9-ED4F-8CE1-FC6DEE5CD706}"/>
              </a:ext>
            </a:extLst>
          </p:cNvPr>
          <p:cNvSpPr txBox="1"/>
          <p:nvPr/>
        </p:nvSpPr>
        <p:spPr>
          <a:xfrm>
            <a:off x="296333" y="5015334"/>
            <a:ext cx="381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Simple grammar for minus expressions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034A1-65F2-2C4E-89DE-1A0794C4C16E}"/>
              </a:ext>
            </a:extLst>
          </p:cNvPr>
          <p:cNvSpPr/>
          <p:nvPr/>
        </p:nvSpPr>
        <p:spPr>
          <a:xfrm>
            <a:off x="9136864" y="472111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372E7A-2FE1-6F4C-AC71-4CD58FAA5BD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511123" y="5090442"/>
            <a:ext cx="897256" cy="27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883F46-10DC-814E-8132-D40E9A1DB50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504914" y="5090442"/>
            <a:ext cx="254000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DE1A61-3D95-5441-A7F9-8ADA94287D8F}"/>
              </a:ext>
            </a:extLst>
          </p:cNvPr>
          <p:cNvSpPr/>
          <p:nvPr/>
        </p:nvSpPr>
        <p:spPr>
          <a:xfrm>
            <a:off x="9631914" y="540269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23423E-3167-4341-9F02-97125B6CDA28}"/>
              </a:ext>
            </a:extLst>
          </p:cNvPr>
          <p:cNvSpPr/>
          <p:nvPr/>
        </p:nvSpPr>
        <p:spPr>
          <a:xfrm>
            <a:off x="8143073" y="536764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0B549F-36A7-8D4D-903A-E4DC956A266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544634" y="5772030"/>
            <a:ext cx="456542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144601-53CF-AD49-B3C0-FD1BD4933F74}"/>
              </a:ext>
            </a:extLst>
          </p:cNvPr>
          <p:cNvSpPr/>
          <p:nvPr/>
        </p:nvSpPr>
        <p:spPr>
          <a:xfrm>
            <a:off x="8839914" y="606960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C25CF-90C1-9C45-A8F7-564E420C0BE9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676940" y="5773685"/>
            <a:ext cx="804194" cy="295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EECB8-ECF1-C545-A3A5-86911F7A20A0}"/>
              </a:ext>
            </a:extLst>
          </p:cNvPr>
          <p:cNvSpPr/>
          <p:nvPr/>
        </p:nvSpPr>
        <p:spPr>
          <a:xfrm>
            <a:off x="7515678" y="606960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2D1D9-9472-4B4B-A3B1-D296D359A669}"/>
              </a:ext>
            </a:extLst>
          </p:cNvPr>
          <p:cNvSpPr txBox="1"/>
          <p:nvPr/>
        </p:nvSpPr>
        <p:spPr>
          <a:xfrm>
            <a:off x="8777526" y="408280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F3F894-BF2A-FC40-9346-DD845CF59F0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408379" y="5090442"/>
            <a:ext cx="96535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C1CA27-5697-E141-AFAB-81BF7F33E565}"/>
              </a:ext>
            </a:extLst>
          </p:cNvPr>
          <p:cNvSpPr txBox="1"/>
          <p:nvPr/>
        </p:nvSpPr>
        <p:spPr>
          <a:xfrm>
            <a:off x="9228352" y="545977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BB6629-F4C1-7F4E-8B54-630CBE177895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411289" y="5772030"/>
            <a:ext cx="79718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CB0FF4-61A8-CA4B-AA0C-0F8590A84805}"/>
              </a:ext>
            </a:extLst>
          </p:cNvPr>
          <p:cNvSpPr txBox="1"/>
          <p:nvPr/>
        </p:nvSpPr>
        <p:spPr>
          <a:xfrm>
            <a:off x="8277944" y="6177881"/>
            <a:ext cx="26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FE7B6-CA05-5147-A2CA-4937855132C3}"/>
              </a:ext>
            </a:extLst>
          </p:cNvPr>
          <p:cNvSpPr txBox="1"/>
          <p:nvPr/>
        </p:nvSpPr>
        <p:spPr>
          <a:xfrm>
            <a:off x="6299628" y="6438941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returns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0E0E6-367F-1244-BA3C-67CDE3281DE3}"/>
              </a:ext>
            </a:extLst>
          </p:cNvPr>
          <p:cNvSpPr txBox="1"/>
          <p:nvPr/>
        </p:nvSpPr>
        <p:spPr>
          <a:xfrm>
            <a:off x="8990121" y="6488668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returns 4</a:t>
            </a:r>
          </a:p>
        </p:txBody>
      </p:sp>
    </p:spTree>
    <p:extLst>
      <p:ext uri="{BB962C8B-B14F-4D97-AF65-F5344CB8AC3E}">
        <p14:creationId xmlns:p14="http://schemas.microsoft.com/office/powerpoint/2010/main" val="1858151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ED8-05AC-A24F-AB91-6AE8E0E0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3D381-4500-6748-B75E-9B4D79A3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773766"/>
            <a:ext cx="9220200" cy="210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A9F747-EFED-5F48-A326-19EFFFA9C088}"/>
              </a:ext>
            </a:extLst>
          </p:cNvPr>
          <p:cNvSpPr txBox="1"/>
          <p:nvPr/>
        </p:nvSpPr>
        <p:spPr>
          <a:xfrm>
            <a:off x="230544" y="5505940"/>
            <a:ext cx="57494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::= Expr MINUS NUM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$1 - $3}</a:t>
            </a:r>
          </a:p>
          <a:p>
            <a:r>
              <a:rPr lang="en-US" dirty="0">
                <a:latin typeface="Courier" pitchFamily="2" charset="0"/>
              </a:rPr>
              <a:t>     |   NUM         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71A20-1BD9-ED4F-8CE1-FC6DEE5CD706}"/>
              </a:ext>
            </a:extLst>
          </p:cNvPr>
          <p:cNvSpPr txBox="1"/>
          <p:nvPr/>
        </p:nvSpPr>
        <p:spPr>
          <a:xfrm>
            <a:off x="296333" y="5015334"/>
            <a:ext cx="381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Simple grammar for minus expressions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034A1-65F2-2C4E-89DE-1A0794C4C16E}"/>
              </a:ext>
            </a:extLst>
          </p:cNvPr>
          <p:cNvSpPr/>
          <p:nvPr/>
        </p:nvSpPr>
        <p:spPr>
          <a:xfrm>
            <a:off x="9136864" y="472111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372E7A-2FE1-6F4C-AC71-4CD58FAA5BD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511123" y="5090442"/>
            <a:ext cx="897256" cy="27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883F46-10DC-814E-8132-D40E9A1DB50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504914" y="5090442"/>
            <a:ext cx="254000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DE1A61-3D95-5441-A7F9-8ADA94287D8F}"/>
              </a:ext>
            </a:extLst>
          </p:cNvPr>
          <p:cNvSpPr/>
          <p:nvPr/>
        </p:nvSpPr>
        <p:spPr>
          <a:xfrm>
            <a:off x="9631914" y="540269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23423E-3167-4341-9F02-97125B6CDA28}"/>
              </a:ext>
            </a:extLst>
          </p:cNvPr>
          <p:cNvSpPr/>
          <p:nvPr/>
        </p:nvSpPr>
        <p:spPr>
          <a:xfrm>
            <a:off x="8143073" y="536764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0B549F-36A7-8D4D-903A-E4DC956A266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544634" y="5772030"/>
            <a:ext cx="456542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144601-53CF-AD49-B3C0-FD1BD4933F74}"/>
              </a:ext>
            </a:extLst>
          </p:cNvPr>
          <p:cNvSpPr/>
          <p:nvPr/>
        </p:nvSpPr>
        <p:spPr>
          <a:xfrm>
            <a:off x="8839914" y="606960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C25CF-90C1-9C45-A8F7-564E420C0BE9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676940" y="5773685"/>
            <a:ext cx="804194" cy="295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EECB8-ECF1-C545-A3A5-86911F7A20A0}"/>
              </a:ext>
            </a:extLst>
          </p:cNvPr>
          <p:cNvSpPr/>
          <p:nvPr/>
        </p:nvSpPr>
        <p:spPr>
          <a:xfrm>
            <a:off x="7515678" y="606960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2D1D9-9472-4B4B-A3B1-D296D359A669}"/>
              </a:ext>
            </a:extLst>
          </p:cNvPr>
          <p:cNvSpPr txBox="1"/>
          <p:nvPr/>
        </p:nvSpPr>
        <p:spPr>
          <a:xfrm>
            <a:off x="8777526" y="408280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F3F894-BF2A-FC40-9346-DD845CF59F0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408379" y="5090442"/>
            <a:ext cx="96535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C1CA27-5697-E141-AFAB-81BF7F33E565}"/>
              </a:ext>
            </a:extLst>
          </p:cNvPr>
          <p:cNvSpPr txBox="1"/>
          <p:nvPr/>
        </p:nvSpPr>
        <p:spPr>
          <a:xfrm>
            <a:off x="9228352" y="545977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BB6629-F4C1-7F4E-8B54-630CBE177895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411289" y="5772030"/>
            <a:ext cx="79718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CB0FF4-61A8-CA4B-AA0C-0F8590A84805}"/>
              </a:ext>
            </a:extLst>
          </p:cNvPr>
          <p:cNvSpPr txBox="1"/>
          <p:nvPr/>
        </p:nvSpPr>
        <p:spPr>
          <a:xfrm>
            <a:off x="8277944" y="6177881"/>
            <a:ext cx="26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FE7B6-CA05-5147-A2CA-4937855132C3}"/>
              </a:ext>
            </a:extLst>
          </p:cNvPr>
          <p:cNvSpPr txBox="1"/>
          <p:nvPr/>
        </p:nvSpPr>
        <p:spPr>
          <a:xfrm>
            <a:off x="6299628" y="6438941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returns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0E0E6-367F-1244-BA3C-67CDE3281DE3}"/>
              </a:ext>
            </a:extLst>
          </p:cNvPr>
          <p:cNvSpPr txBox="1"/>
          <p:nvPr/>
        </p:nvSpPr>
        <p:spPr>
          <a:xfrm>
            <a:off x="8990121" y="6488668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returns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EB06E7-F758-3642-B181-60A3345298F6}"/>
              </a:ext>
            </a:extLst>
          </p:cNvPr>
          <p:cNvSpPr txBox="1"/>
          <p:nvPr/>
        </p:nvSpPr>
        <p:spPr>
          <a:xfrm>
            <a:off x="6643501" y="5108701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returns 1</a:t>
            </a:r>
          </a:p>
        </p:txBody>
      </p:sp>
    </p:spTree>
    <p:extLst>
      <p:ext uri="{BB962C8B-B14F-4D97-AF65-F5344CB8AC3E}">
        <p14:creationId xmlns:p14="http://schemas.microsoft.com/office/powerpoint/2010/main" val="3769415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ED8-05AC-A24F-AB91-6AE8E0E0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3D381-4500-6748-B75E-9B4D79A3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773766"/>
            <a:ext cx="9220200" cy="210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A9F747-EFED-5F48-A326-19EFFFA9C088}"/>
              </a:ext>
            </a:extLst>
          </p:cNvPr>
          <p:cNvSpPr txBox="1"/>
          <p:nvPr/>
        </p:nvSpPr>
        <p:spPr>
          <a:xfrm>
            <a:off x="230544" y="5505940"/>
            <a:ext cx="57494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::= Expr MINUS NUM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$1 - $3}</a:t>
            </a:r>
          </a:p>
          <a:p>
            <a:r>
              <a:rPr lang="en-US" dirty="0">
                <a:latin typeface="Courier" pitchFamily="2" charset="0"/>
              </a:rPr>
              <a:t>     |   NUM         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71A20-1BD9-ED4F-8CE1-FC6DEE5CD706}"/>
              </a:ext>
            </a:extLst>
          </p:cNvPr>
          <p:cNvSpPr txBox="1"/>
          <p:nvPr/>
        </p:nvSpPr>
        <p:spPr>
          <a:xfrm>
            <a:off x="296333" y="5015334"/>
            <a:ext cx="381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Simple grammar for minus expressions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034A1-65F2-2C4E-89DE-1A0794C4C16E}"/>
              </a:ext>
            </a:extLst>
          </p:cNvPr>
          <p:cNvSpPr/>
          <p:nvPr/>
        </p:nvSpPr>
        <p:spPr>
          <a:xfrm>
            <a:off x="9136864" y="472111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372E7A-2FE1-6F4C-AC71-4CD58FAA5BD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511123" y="5090442"/>
            <a:ext cx="897256" cy="27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883F46-10DC-814E-8132-D40E9A1DB50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504914" y="5090442"/>
            <a:ext cx="254000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DE1A61-3D95-5441-A7F9-8ADA94287D8F}"/>
              </a:ext>
            </a:extLst>
          </p:cNvPr>
          <p:cNvSpPr/>
          <p:nvPr/>
        </p:nvSpPr>
        <p:spPr>
          <a:xfrm>
            <a:off x="9631914" y="540269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23423E-3167-4341-9F02-97125B6CDA28}"/>
              </a:ext>
            </a:extLst>
          </p:cNvPr>
          <p:cNvSpPr/>
          <p:nvPr/>
        </p:nvSpPr>
        <p:spPr>
          <a:xfrm>
            <a:off x="8143073" y="536764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0B549F-36A7-8D4D-903A-E4DC956A266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544634" y="5772030"/>
            <a:ext cx="456542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144601-53CF-AD49-B3C0-FD1BD4933F74}"/>
              </a:ext>
            </a:extLst>
          </p:cNvPr>
          <p:cNvSpPr/>
          <p:nvPr/>
        </p:nvSpPr>
        <p:spPr>
          <a:xfrm>
            <a:off x="8839914" y="606960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C25CF-90C1-9C45-A8F7-564E420C0BE9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676940" y="5773685"/>
            <a:ext cx="804194" cy="295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EECB8-ECF1-C545-A3A5-86911F7A20A0}"/>
              </a:ext>
            </a:extLst>
          </p:cNvPr>
          <p:cNvSpPr/>
          <p:nvPr/>
        </p:nvSpPr>
        <p:spPr>
          <a:xfrm>
            <a:off x="7515678" y="606960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2D1D9-9472-4B4B-A3B1-D296D359A669}"/>
              </a:ext>
            </a:extLst>
          </p:cNvPr>
          <p:cNvSpPr txBox="1"/>
          <p:nvPr/>
        </p:nvSpPr>
        <p:spPr>
          <a:xfrm>
            <a:off x="8777526" y="408280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F3F894-BF2A-FC40-9346-DD845CF59F0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408379" y="5090442"/>
            <a:ext cx="96535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C1CA27-5697-E141-AFAB-81BF7F33E565}"/>
              </a:ext>
            </a:extLst>
          </p:cNvPr>
          <p:cNvSpPr txBox="1"/>
          <p:nvPr/>
        </p:nvSpPr>
        <p:spPr>
          <a:xfrm>
            <a:off x="9228352" y="545977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BB6629-F4C1-7F4E-8B54-630CBE177895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411289" y="5772030"/>
            <a:ext cx="79718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CB0FF4-61A8-CA4B-AA0C-0F8590A84805}"/>
              </a:ext>
            </a:extLst>
          </p:cNvPr>
          <p:cNvSpPr txBox="1"/>
          <p:nvPr/>
        </p:nvSpPr>
        <p:spPr>
          <a:xfrm>
            <a:off x="8277944" y="6177881"/>
            <a:ext cx="26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FE7B6-CA05-5147-A2CA-4937855132C3}"/>
              </a:ext>
            </a:extLst>
          </p:cNvPr>
          <p:cNvSpPr txBox="1"/>
          <p:nvPr/>
        </p:nvSpPr>
        <p:spPr>
          <a:xfrm>
            <a:off x="6299628" y="6438941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returns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0E0E6-367F-1244-BA3C-67CDE3281DE3}"/>
              </a:ext>
            </a:extLst>
          </p:cNvPr>
          <p:cNvSpPr txBox="1"/>
          <p:nvPr/>
        </p:nvSpPr>
        <p:spPr>
          <a:xfrm>
            <a:off x="8990121" y="6488668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returns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EB06E7-F758-3642-B181-60A3345298F6}"/>
              </a:ext>
            </a:extLst>
          </p:cNvPr>
          <p:cNvSpPr txBox="1"/>
          <p:nvPr/>
        </p:nvSpPr>
        <p:spPr>
          <a:xfrm>
            <a:off x="6643501" y="5108701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returns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717635-9F9E-B145-B6E1-AE50FF331A50}"/>
              </a:ext>
            </a:extLst>
          </p:cNvPr>
          <p:cNvSpPr txBox="1"/>
          <p:nvPr/>
        </p:nvSpPr>
        <p:spPr>
          <a:xfrm>
            <a:off x="10109337" y="5505940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returns 3</a:t>
            </a:r>
          </a:p>
        </p:txBody>
      </p:sp>
    </p:spTree>
    <p:extLst>
      <p:ext uri="{BB962C8B-B14F-4D97-AF65-F5344CB8AC3E}">
        <p14:creationId xmlns:p14="http://schemas.microsoft.com/office/powerpoint/2010/main" val="1532524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ED8-05AC-A24F-AB91-6AE8E0E0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3D381-4500-6748-B75E-9B4D79A3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773766"/>
            <a:ext cx="9220200" cy="210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A9F747-EFED-5F48-A326-19EFFFA9C088}"/>
              </a:ext>
            </a:extLst>
          </p:cNvPr>
          <p:cNvSpPr txBox="1"/>
          <p:nvPr/>
        </p:nvSpPr>
        <p:spPr>
          <a:xfrm>
            <a:off x="230544" y="5505940"/>
            <a:ext cx="57494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::= Expr MINUS NUM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$1 - $3}</a:t>
            </a:r>
          </a:p>
          <a:p>
            <a:r>
              <a:rPr lang="en-US" dirty="0">
                <a:latin typeface="Courier" pitchFamily="2" charset="0"/>
              </a:rPr>
              <a:t>     |   NUM         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71A20-1BD9-ED4F-8CE1-FC6DEE5CD706}"/>
              </a:ext>
            </a:extLst>
          </p:cNvPr>
          <p:cNvSpPr txBox="1"/>
          <p:nvPr/>
        </p:nvSpPr>
        <p:spPr>
          <a:xfrm>
            <a:off x="296333" y="5015334"/>
            <a:ext cx="381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Simple grammar for minus expressions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034A1-65F2-2C4E-89DE-1A0794C4C16E}"/>
              </a:ext>
            </a:extLst>
          </p:cNvPr>
          <p:cNvSpPr/>
          <p:nvPr/>
        </p:nvSpPr>
        <p:spPr>
          <a:xfrm>
            <a:off x="9136864" y="472111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372E7A-2FE1-6F4C-AC71-4CD58FAA5BD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511123" y="5090442"/>
            <a:ext cx="897256" cy="27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883F46-10DC-814E-8132-D40E9A1DB50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504914" y="5090442"/>
            <a:ext cx="254000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DE1A61-3D95-5441-A7F9-8ADA94287D8F}"/>
              </a:ext>
            </a:extLst>
          </p:cNvPr>
          <p:cNvSpPr/>
          <p:nvPr/>
        </p:nvSpPr>
        <p:spPr>
          <a:xfrm>
            <a:off x="9631914" y="540269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23423E-3167-4341-9F02-97125B6CDA28}"/>
              </a:ext>
            </a:extLst>
          </p:cNvPr>
          <p:cNvSpPr/>
          <p:nvPr/>
        </p:nvSpPr>
        <p:spPr>
          <a:xfrm>
            <a:off x="8143073" y="536764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0B549F-36A7-8D4D-903A-E4DC956A266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544634" y="5772030"/>
            <a:ext cx="456542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144601-53CF-AD49-B3C0-FD1BD4933F74}"/>
              </a:ext>
            </a:extLst>
          </p:cNvPr>
          <p:cNvSpPr/>
          <p:nvPr/>
        </p:nvSpPr>
        <p:spPr>
          <a:xfrm>
            <a:off x="8839914" y="606960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C25CF-90C1-9C45-A8F7-564E420C0BE9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676940" y="5773685"/>
            <a:ext cx="804194" cy="295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1EECB8-ECF1-C545-A3A5-86911F7A20A0}"/>
              </a:ext>
            </a:extLst>
          </p:cNvPr>
          <p:cNvSpPr/>
          <p:nvPr/>
        </p:nvSpPr>
        <p:spPr>
          <a:xfrm>
            <a:off x="7515678" y="606960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2D1D9-9472-4B4B-A3B1-D296D359A669}"/>
              </a:ext>
            </a:extLst>
          </p:cNvPr>
          <p:cNvSpPr txBox="1"/>
          <p:nvPr/>
        </p:nvSpPr>
        <p:spPr>
          <a:xfrm>
            <a:off x="8777526" y="408280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F3F894-BF2A-FC40-9346-DD845CF59F0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408379" y="5090442"/>
            <a:ext cx="96535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C1CA27-5697-E141-AFAB-81BF7F33E565}"/>
              </a:ext>
            </a:extLst>
          </p:cNvPr>
          <p:cNvSpPr txBox="1"/>
          <p:nvPr/>
        </p:nvSpPr>
        <p:spPr>
          <a:xfrm>
            <a:off x="9228352" y="545977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BB6629-F4C1-7F4E-8B54-630CBE177895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411289" y="5772030"/>
            <a:ext cx="79718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CB0FF4-61A8-CA4B-AA0C-0F8590A84805}"/>
              </a:ext>
            </a:extLst>
          </p:cNvPr>
          <p:cNvSpPr txBox="1"/>
          <p:nvPr/>
        </p:nvSpPr>
        <p:spPr>
          <a:xfrm>
            <a:off x="8277944" y="6177881"/>
            <a:ext cx="26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FE7B6-CA05-5147-A2CA-4937855132C3}"/>
              </a:ext>
            </a:extLst>
          </p:cNvPr>
          <p:cNvSpPr txBox="1"/>
          <p:nvPr/>
        </p:nvSpPr>
        <p:spPr>
          <a:xfrm>
            <a:off x="6299628" y="6438941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returns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0E0E6-367F-1244-BA3C-67CDE3281DE3}"/>
              </a:ext>
            </a:extLst>
          </p:cNvPr>
          <p:cNvSpPr txBox="1"/>
          <p:nvPr/>
        </p:nvSpPr>
        <p:spPr>
          <a:xfrm>
            <a:off x="8990121" y="6488668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returns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EB06E7-F758-3642-B181-60A3345298F6}"/>
              </a:ext>
            </a:extLst>
          </p:cNvPr>
          <p:cNvSpPr txBox="1"/>
          <p:nvPr/>
        </p:nvSpPr>
        <p:spPr>
          <a:xfrm>
            <a:off x="6643501" y="5108701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returns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717635-9F9E-B145-B6E1-AE50FF331A50}"/>
              </a:ext>
            </a:extLst>
          </p:cNvPr>
          <p:cNvSpPr txBox="1"/>
          <p:nvPr/>
        </p:nvSpPr>
        <p:spPr>
          <a:xfrm>
            <a:off x="10109337" y="5505940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returns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8BEA9C-BFF9-144E-B238-5E2162893E6F}"/>
              </a:ext>
            </a:extLst>
          </p:cNvPr>
          <p:cNvSpPr txBox="1"/>
          <p:nvPr/>
        </p:nvSpPr>
        <p:spPr>
          <a:xfrm>
            <a:off x="9993405" y="4643159"/>
            <a:ext cx="1563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returns -2</a:t>
            </a:r>
          </a:p>
        </p:txBody>
      </p:sp>
    </p:spTree>
    <p:extLst>
      <p:ext uri="{BB962C8B-B14F-4D97-AF65-F5344CB8AC3E}">
        <p14:creationId xmlns:p14="http://schemas.microsoft.com/office/powerpoint/2010/main" val="34491930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ED8-05AC-A24F-AB91-6AE8E0E0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3D381-4500-6748-B75E-9B4D79A3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773766"/>
            <a:ext cx="9220200" cy="2108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0AB23DA-2D3B-6741-9CCD-B38E40F9F4F8}"/>
              </a:ext>
            </a:extLst>
          </p:cNvPr>
          <p:cNvSpPr txBox="1"/>
          <p:nvPr/>
        </p:nvSpPr>
        <p:spPr>
          <a:xfrm>
            <a:off x="2853267" y="3965044"/>
            <a:ext cx="689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 why can’t we always evaluate arithmetic expressions during parsing?</a:t>
            </a:r>
          </a:p>
        </p:txBody>
      </p:sp>
    </p:spTree>
    <p:extLst>
      <p:ext uri="{BB962C8B-B14F-4D97-AF65-F5344CB8AC3E}">
        <p14:creationId xmlns:p14="http://schemas.microsoft.com/office/powerpoint/2010/main" val="31527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clarifications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25CE72-95C5-7945-B115-BABA3FFA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2646"/>
          </a:xfrm>
        </p:spPr>
        <p:txBody>
          <a:bodyPr/>
          <a:lstStyle/>
          <a:p>
            <a:r>
              <a:rPr lang="en-US" dirty="0"/>
              <a:t>Tip for starting on statement rules</a:t>
            </a:r>
          </a:p>
        </p:txBody>
      </p:sp>
    </p:spTree>
    <p:extLst>
      <p:ext uri="{BB962C8B-B14F-4D97-AF65-F5344CB8AC3E}">
        <p14:creationId xmlns:p14="http://schemas.microsoft.com/office/powerpoint/2010/main" val="298627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ED8-05AC-A24F-AB91-6AE8E0E0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3D381-4500-6748-B75E-9B4D79A3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773766"/>
            <a:ext cx="9220200" cy="2108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0AB23DA-2D3B-6741-9CCD-B38E40F9F4F8}"/>
              </a:ext>
            </a:extLst>
          </p:cNvPr>
          <p:cNvSpPr txBox="1"/>
          <p:nvPr/>
        </p:nvSpPr>
        <p:spPr>
          <a:xfrm>
            <a:off x="2853267" y="3965044"/>
            <a:ext cx="689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 why can’t we always evaluate arithmetic expressions during parsing?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E6C34-8876-534C-9E27-994965540ECD}"/>
              </a:ext>
            </a:extLst>
          </p:cNvPr>
          <p:cNvSpPr txBox="1"/>
          <p:nvPr/>
        </p:nvSpPr>
        <p:spPr>
          <a:xfrm>
            <a:off x="230543" y="4981007"/>
            <a:ext cx="63649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::= Expr MINUS UNIT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$1 - $3}</a:t>
            </a:r>
          </a:p>
          <a:p>
            <a:r>
              <a:rPr lang="en-US" dirty="0">
                <a:latin typeface="Courier" pitchFamily="2" charset="0"/>
              </a:rPr>
              <a:t>     |   UNIT         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$1}</a:t>
            </a:r>
          </a:p>
          <a:p>
            <a:r>
              <a:rPr lang="en-US" dirty="0">
                <a:latin typeface="Courier" pitchFamily="2" charset="0"/>
              </a:rPr>
              <a:t>UNIT ::= NUM          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$1}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 |   ID           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BC501-3A58-D448-B27B-36DAF88C9DE0}"/>
              </a:ext>
            </a:extLst>
          </p:cNvPr>
          <p:cNvSpPr txBox="1"/>
          <p:nvPr/>
        </p:nvSpPr>
        <p:spPr>
          <a:xfrm>
            <a:off x="8718259" y="461167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 - y - 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D73FBC-7A0E-4E41-B3D0-3FDCBA0FE32A}"/>
              </a:ext>
            </a:extLst>
          </p:cNvPr>
          <p:cNvSpPr/>
          <p:nvPr/>
        </p:nvSpPr>
        <p:spPr>
          <a:xfrm>
            <a:off x="10536226" y="469475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D95C00-AFEE-8244-9C34-F6676045D4C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9910485" y="5064085"/>
            <a:ext cx="897256" cy="27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7A4FDC2-0EBF-084F-8DDB-38096A97696F}"/>
              </a:ext>
            </a:extLst>
          </p:cNvPr>
          <p:cNvSpPr/>
          <p:nvPr/>
        </p:nvSpPr>
        <p:spPr>
          <a:xfrm>
            <a:off x="11031276" y="5376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z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2B449C-019F-EB40-86DB-371E36A25BEA}"/>
              </a:ext>
            </a:extLst>
          </p:cNvPr>
          <p:cNvSpPr/>
          <p:nvPr/>
        </p:nvSpPr>
        <p:spPr>
          <a:xfrm>
            <a:off x="9542435" y="534129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0C5B22-EF42-FC4A-9481-8BD018FBFFC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943996" y="5745673"/>
            <a:ext cx="456542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07B62-1357-424B-BD45-E4F4562B0AC6}"/>
              </a:ext>
            </a:extLst>
          </p:cNvPr>
          <p:cNvSpPr/>
          <p:nvPr/>
        </p:nvSpPr>
        <p:spPr>
          <a:xfrm>
            <a:off x="10239276" y="604325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y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F6496D-A41A-E149-947A-3F25F7A6259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9076302" y="5747328"/>
            <a:ext cx="804194" cy="295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54340-BA9F-9649-A96C-E705BED280FB}"/>
              </a:ext>
            </a:extLst>
          </p:cNvPr>
          <p:cNvSpPr/>
          <p:nvPr/>
        </p:nvSpPr>
        <p:spPr>
          <a:xfrm>
            <a:off x="8915040" y="604325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389B06-33CB-F34E-8FE7-DB12F6EC862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0807741" y="5064085"/>
            <a:ext cx="96535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7059A2-7B00-674A-910B-8D44BDE8F784}"/>
              </a:ext>
            </a:extLst>
          </p:cNvPr>
          <p:cNvSpPr txBox="1"/>
          <p:nvPr/>
        </p:nvSpPr>
        <p:spPr>
          <a:xfrm>
            <a:off x="10627714" y="543341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75A8C-4938-8243-B198-37E274DAAEBF}"/>
              </a:ext>
            </a:extLst>
          </p:cNvPr>
          <p:cNvSpPr txBox="1"/>
          <p:nvPr/>
        </p:nvSpPr>
        <p:spPr>
          <a:xfrm>
            <a:off x="9677306" y="6151524"/>
            <a:ext cx="26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AC9882-27DD-6B41-A8D4-DA6082158B8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1052640" y="5045826"/>
            <a:ext cx="139898" cy="330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8179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ED8-05AC-A24F-AB91-6AE8E0E0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3D381-4500-6748-B75E-9B4D79A3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773766"/>
            <a:ext cx="9220200" cy="2108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0AB23DA-2D3B-6741-9CCD-B38E40F9F4F8}"/>
              </a:ext>
            </a:extLst>
          </p:cNvPr>
          <p:cNvSpPr txBox="1"/>
          <p:nvPr/>
        </p:nvSpPr>
        <p:spPr>
          <a:xfrm>
            <a:off x="1148671" y="3917015"/>
            <a:ext cx="1051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We cannot evaluate the program unless we know the value of </a:t>
            </a:r>
            <a:r>
              <a:rPr lang="en-US" b="1" i="1" dirty="0" err="1"/>
              <a:t>x,y,z</a:t>
            </a:r>
            <a:r>
              <a:rPr lang="en-US" b="1" i="1" dirty="0"/>
              <a:t>. What are some examples when we wouldn’t know the values?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E6C34-8876-534C-9E27-994965540ECD}"/>
              </a:ext>
            </a:extLst>
          </p:cNvPr>
          <p:cNvSpPr txBox="1"/>
          <p:nvPr/>
        </p:nvSpPr>
        <p:spPr>
          <a:xfrm>
            <a:off x="230543" y="4981007"/>
            <a:ext cx="63649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::= Expr MINUS UNIT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$1 - $3}</a:t>
            </a:r>
          </a:p>
          <a:p>
            <a:r>
              <a:rPr lang="en-US" dirty="0">
                <a:latin typeface="Courier" pitchFamily="2" charset="0"/>
              </a:rPr>
              <a:t>     |   UNIT         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$1}</a:t>
            </a:r>
          </a:p>
          <a:p>
            <a:r>
              <a:rPr lang="en-US" dirty="0">
                <a:latin typeface="Courier" pitchFamily="2" charset="0"/>
              </a:rPr>
              <a:t>UNIT ::= NUM          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$1}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 |   ID           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BC501-3A58-D448-B27B-36DAF88C9DE0}"/>
              </a:ext>
            </a:extLst>
          </p:cNvPr>
          <p:cNvSpPr txBox="1"/>
          <p:nvPr/>
        </p:nvSpPr>
        <p:spPr>
          <a:xfrm>
            <a:off x="8718259" y="461167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 - y - 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D73FBC-7A0E-4E41-B3D0-3FDCBA0FE32A}"/>
              </a:ext>
            </a:extLst>
          </p:cNvPr>
          <p:cNvSpPr/>
          <p:nvPr/>
        </p:nvSpPr>
        <p:spPr>
          <a:xfrm>
            <a:off x="10536226" y="469475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D95C00-AFEE-8244-9C34-F6676045D4C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9910485" y="5064085"/>
            <a:ext cx="897256" cy="27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7A4FDC2-0EBF-084F-8DDB-38096A97696F}"/>
              </a:ext>
            </a:extLst>
          </p:cNvPr>
          <p:cNvSpPr/>
          <p:nvPr/>
        </p:nvSpPr>
        <p:spPr>
          <a:xfrm>
            <a:off x="11031276" y="5376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z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2B449C-019F-EB40-86DB-371E36A25BEA}"/>
              </a:ext>
            </a:extLst>
          </p:cNvPr>
          <p:cNvSpPr/>
          <p:nvPr/>
        </p:nvSpPr>
        <p:spPr>
          <a:xfrm>
            <a:off x="9542435" y="534129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0C5B22-EF42-FC4A-9481-8BD018FBFFC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943996" y="5745673"/>
            <a:ext cx="456542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07B62-1357-424B-BD45-E4F4562B0AC6}"/>
              </a:ext>
            </a:extLst>
          </p:cNvPr>
          <p:cNvSpPr/>
          <p:nvPr/>
        </p:nvSpPr>
        <p:spPr>
          <a:xfrm>
            <a:off x="10239276" y="604325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y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F6496D-A41A-E149-947A-3F25F7A6259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9076302" y="5747328"/>
            <a:ext cx="804194" cy="295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54340-BA9F-9649-A96C-E705BED280FB}"/>
              </a:ext>
            </a:extLst>
          </p:cNvPr>
          <p:cNvSpPr/>
          <p:nvPr/>
        </p:nvSpPr>
        <p:spPr>
          <a:xfrm>
            <a:off x="8915040" y="604325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389B06-33CB-F34E-8FE7-DB12F6EC862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0807741" y="5064085"/>
            <a:ext cx="96535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7059A2-7B00-674A-910B-8D44BDE8F784}"/>
              </a:ext>
            </a:extLst>
          </p:cNvPr>
          <p:cNvSpPr txBox="1"/>
          <p:nvPr/>
        </p:nvSpPr>
        <p:spPr>
          <a:xfrm>
            <a:off x="10627714" y="543341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75A8C-4938-8243-B198-37E274DAAEBF}"/>
              </a:ext>
            </a:extLst>
          </p:cNvPr>
          <p:cNvSpPr txBox="1"/>
          <p:nvPr/>
        </p:nvSpPr>
        <p:spPr>
          <a:xfrm>
            <a:off x="9677306" y="6151524"/>
            <a:ext cx="26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AC9882-27DD-6B41-A8D4-DA6082158B8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1052640" y="5045826"/>
            <a:ext cx="139898" cy="330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6695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ED8-05AC-A24F-AB91-6AE8E0E0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3D381-4500-6748-B75E-9B4D79A3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773766"/>
            <a:ext cx="9220200" cy="2108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0AB23DA-2D3B-6741-9CCD-B38E40F9F4F8}"/>
              </a:ext>
            </a:extLst>
          </p:cNvPr>
          <p:cNvSpPr txBox="1"/>
          <p:nvPr/>
        </p:nvSpPr>
        <p:spPr>
          <a:xfrm>
            <a:off x="1233337" y="4020616"/>
            <a:ext cx="536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But we might be able to do some optimizations...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E6C34-8876-534C-9E27-994965540ECD}"/>
              </a:ext>
            </a:extLst>
          </p:cNvPr>
          <p:cNvSpPr txBox="1"/>
          <p:nvPr/>
        </p:nvSpPr>
        <p:spPr>
          <a:xfrm>
            <a:off x="230543" y="4981007"/>
            <a:ext cx="63649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::= Expr MINUS UNIT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$1 - $3}</a:t>
            </a:r>
          </a:p>
          <a:p>
            <a:r>
              <a:rPr lang="en-US" dirty="0">
                <a:latin typeface="Courier" pitchFamily="2" charset="0"/>
              </a:rPr>
              <a:t>     |   UNIT         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$1}</a:t>
            </a:r>
          </a:p>
          <a:p>
            <a:r>
              <a:rPr lang="en-US" dirty="0">
                <a:latin typeface="Courier" pitchFamily="2" charset="0"/>
              </a:rPr>
              <a:t>UNIT ::= NUM          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$1}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 |   ID           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BC501-3A58-D448-B27B-36DAF88C9DE0}"/>
              </a:ext>
            </a:extLst>
          </p:cNvPr>
          <p:cNvSpPr txBox="1"/>
          <p:nvPr/>
        </p:nvSpPr>
        <p:spPr>
          <a:xfrm>
            <a:off x="8718259" y="461167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 - y - 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D73FBC-7A0E-4E41-B3D0-3FDCBA0FE32A}"/>
              </a:ext>
            </a:extLst>
          </p:cNvPr>
          <p:cNvSpPr/>
          <p:nvPr/>
        </p:nvSpPr>
        <p:spPr>
          <a:xfrm>
            <a:off x="10536226" y="469475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D95C00-AFEE-8244-9C34-F6676045D4C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9910485" y="5064085"/>
            <a:ext cx="897256" cy="27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7A4FDC2-0EBF-084F-8DDB-38096A97696F}"/>
              </a:ext>
            </a:extLst>
          </p:cNvPr>
          <p:cNvSpPr/>
          <p:nvPr/>
        </p:nvSpPr>
        <p:spPr>
          <a:xfrm>
            <a:off x="11031276" y="5376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z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2B449C-019F-EB40-86DB-371E36A25BEA}"/>
              </a:ext>
            </a:extLst>
          </p:cNvPr>
          <p:cNvSpPr/>
          <p:nvPr/>
        </p:nvSpPr>
        <p:spPr>
          <a:xfrm>
            <a:off x="9542435" y="534129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0C5B22-EF42-FC4A-9481-8BD018FBFFC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943996" y="5745673"/>
            <a:ext cx="456542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07B62-1357-424B-BD45-E4F4562B0AC6}"/>
              </a:ext>
            </a:extLst>
          </p:cNvPr>
          <p:cNvSpPr/>
          <p:nvPr/>
        </p:nvSpPr>
        <p:spPr>
          <a:xfrm>
            <a:off x="10239276" y="604325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y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F6496D-A41A-E149-947A-3F25F7A6259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9076302" y="5747328"/>
            <a:ext cx="804194" cy="295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54340-BA9F-9649-A96C-E705BED280FB}"/>
              </a:ext>
            </a:extLst>
          </p:cNvPr>
          <p:cNvSpPr/>
          <p:nvPr/>
        </p:nvSpPr>
        <p:spPr>
          <a:xfrm>
            <a:off x="8915040" y="604325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389B06-33CB-F34E-8FE7-DB12F6EC862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0807741" y="5064085"/>
            <a:ext cx="96535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7059A2-7B00-674A-910B-8D44BDE8F784}"/>
              </a:ext>
            </a:extLst>
          </p:cNvPr>
          <p:cNvSpPr txBox="1"/>
          <p:nvPr/>
        </p:nvSpPr>
        <p:spPr>
          <a:xfrm>
            <a:off x="10627714" y="543341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75A8C-4938-8243-B198-37E274DAAEBF}"/>
              </a:ext>
            </a:extLst>
          </p:cNvPr>
          <p:cNvSpPr txBox="1"/>
          <p:nvPr/>
        </p:nvSpPr>
        <p:spPr>
          <a:xfrm>
            <a:off x="9677306" y="6151524"/>
            <a:ext cx="26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AC9882-27DD-6B41-A8D4-DA6082158B8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1052640" y="5045826"/>
            <a:ext cx="139898" cy="330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362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ED8-05AC-A24F-AB91-6AE8E0E0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3D381-4500-6748-B75E-9B4D79A3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773766"/>
            <a:ext cx="9220200" cy="2108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0AB23DA-2D3B-6741-9CCD-B38E40F9F4F8}"/>
              </a:ext>
            </a:extLst>
          </p:cNvPr>
          <p:cNvSpPr txBox="1"/>
          <p:nvPr/>
        </p:nvSpPr>
        <p:spPr>
          <a:xfrm>
            <a:off x="1233337" y="4020616"/>
            <a:ext cx="536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But we might be able to do some optimizations...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E6C34-8876-534C-9E27-994965540ECD}"/>
              </a:ext>
            </a:extLst>
          </p:cNvPr>
          <p:cNvSpPr txBox="1"/>
          <p:nvPr/>
        </p:nvSpPr>
        <p:spPr>
          <a:xfrm>
            <a:off x="230543" y="4981007"/>
            <a:ext cx="63649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::= Expr MINUS UNIT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$1 - $3}</a:t>
            </a:r>
          </a:p>
          <a:p>
            <a:r>
              <a:rPr lang="en-US" dirty="0">
                <a:latin typeface="Courier" pitchFamily="2" charset="0"/>
              </a:rPr>
              <a:t>     |   UNIT         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$1}</a:t>
            </a:r>
          </a:p>
          <a:p>
            <a:r>
              <a:rPr lang="en-US" dirty="0">
                <a:latin typeface="Courier" pitchFamily="2" charset="0"/>
              </a:rPr>
              <a:t>UNIT ::= NUM          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$1}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 |   ID           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BC501-3A58-D448-B27B-36DAF88C9DE0}"/>
              </a:ext>
            </a:extLst>
          </p:cNvPr>
          <p:cNvSpPr txBox="1"/>
          <p:nvPr/>
        </p:nvSpPr>
        <p:spPr>
          <a:xfrm>
            <a:off x="8718259" y="461167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 -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x </a:t>
            </a:r>
            <a:r>
              <a:rPr lang="en-US" dirty="0">
                <a:latin typeface="Courier" pitchFamily="2" charset="0"/>
              </a:rPr>
              <a:t>- 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D73FBC-7A0E-4E41-B3D0-3FDCBA0FE32A}"/>
              </a:ext>
            </a:extLst>
          </p:cNvPr>
          <p:cNvSpPr/>
          <p:nvPr/>
        </p:nvSpPr>
        <p:spPr>
          <a:xfrm>
            <a:off x="10536226" y="469475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D95C00-AFEE-8244-9C34-F6676045D4C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9910485" y="5064085"/>
            <a:ext cx="897256" cy="27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7A4FDC2-0EBF-084F-8DDB-38096A97696F}"/>
              </a:ext>
            </a:extLst>
          </p:cNvPr>
          <p:cNvSpPr/>
          <p:nvPr/>
        </p:nvSpPr>
        <p:spPr>
          <a:xfrm>
            <a:off x="11031276" y="5376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z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2B449C-019F-EB40-86DB-371E36A25BEA}"/>
              </a:ext>
            </a:extLst>
          </p:cNvPr>
          <p:cNvSpPr/>
          <p:nvPr/>
        </p:nvSpPr>
        <p:spPr>
          <a:xfrm>
            <a:off x="9542435" y="534129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0C5B22-EF42-FC4A-9481-8BD018FBFFC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943996" y="5745673"/>
            <a:ext cx="456542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07B62-1357-424B-BD45-E4F4562B0AC6}"/>
              </a:ext>
            </a:extLst>
          </p:cNvPr>
          <p:cNvSpPr/>
          <p:nvPr/>
        </p:nvSpPr>
        <p:spPr>
          <a:xfrm>
            <a:off x="10239276" y="604325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F6496D-A41A-E149-947A-3F25F7A6259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9076302" y="5747328"/>
            <a:ext cx="804194" cy="295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54340-BA9F-9649-A96C-E705BED280FB}"/>
              </a:ext>
            </a:extLst>
          </p:cNvPr>
          <p:cNvSpPr/>
          <p:nvPr/>
        </p:nvSpPr>
        <p:spPr>
          <a:xfrm>
            <a:off x="8915040" y="604325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389B06-33CB-F34E-8FE7-DB12F6EC862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0807741" y="5064085"/>
            <a:ext cx="96535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7059A2-7B00-674A-910B-8D44BDE8F784}"/>
              </a:ext>
            </a:extLst>
          </p:cNvPr>
          <p:cNvSpPr txBox="1"/>
          <p:nvPr/>
        </p:nvSpPr>
        <p:spPr>
          <a:xfrm>
            <a:off x="10627714" y="543341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75A8C-4938-8243-B198-37E274DAAEBF}"/>
              </a:ext>
            </a:extLst>
          </p:cNvPr>
          <p:cNvSpPr txBox="1"/>
          <p:nvPr/>
        </p:nvSpPr>
        <p:spPr>
          <a:xfrm>
            <a:off x="9677306" y="6151524"/>
            <a:ext cx="26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AC9882-27DD-6B41-A8D4-DA6082158B8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1052640" y="5045826"/>
            <a:ext cx="139898" cy="330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278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ED8-05AC-A24F-AB91-6AE8E0E0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3D381-4500-6748-B75E-9B4D79A3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773766"/>
            <a:ext cx="9220200" cy="2108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0AB23DA-2D3B-6741-9CCD-B38E40F9F4F8}"/>
              </a:ext>
            </a:extLst>
          </p:cNvPr>
          <p:cNvSpPr txBox="1"/>
          <p:nvPr/>
        </p:nvSpPr>
        <p:spPr>
          <a:xfrm>
            <a:off x="1233337" y="4020616"/>
            <a:ext cx="536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But we might be able to do some optimizations...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E6C34-8876-534C-9E27-994965540ECD}"/>
              </a:ext>
            </a:extLst>
          </p:cNvPr>
          <p:cNvSpPr txBox="1"/>
          <p:nvPr/>
        </p:nvSpPr>
        <p:spPr>
          <a:xfrm>
            <a:off x="230542" y="4981007"/>
            <a:ext cx="772496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::= Expr MINUS UNIT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{if $1 == $3 then 0 else ...}</a:t>
            </a:r>
          </a:p>
          <a:p>
            <a:r>
              <a:rPr lang="en-US" dirty="0">
                <a:latin typeface="Courier" pitchFamily="2" charset="0"/>
              </a:rPr>
              <a:t>     |   UNIT         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$1}</a:t>
            </a:r>
          </a:p>
          <a:p>
            <a:r>
              <a:rPr lang="en-US" dirty="0">
                <a:latin typeface="Courier" pitchFamily="2" charset="0"/>
              </a:rPr>
              <a:t>UNIT ::= NUM          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$1}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 |   ID           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{return $1}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BC501-3A58-D448-B27B-36DAF88C9DE0}"/>
              </a:ext>
            </a:extLst>
          </p:cNvPr>
          <p:cNvSpPr txBox="1"/>
          <p:nvPr/>
        </p:nvSpPr>
        <p:spPr>
          <a:xfrm>
            <a:off x="8718259" y="461167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 -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x </a:t>
            </a:r>
            <a:r>
              <a:rPr lang="en-US" dirty="0">
                <a:latin typeface="Courier" pitchFamily="2" charset="0"/>
              </a:rPr>
              <a:t>- 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D73FBC-7A0E-4E41-B3D0-3FDCBA0FE32A}"/>
              </a:ext>
            </a:extLst>
          </p:cNvPr>
          <p:cNvSpPr/>
          <p:nvPr/>
        </p:nvSpPr>
        <p:spPr>
          <a:xfrm>
            <a:off x="10536226" y="469475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D95C00-AFEE-8244-9C34-F6676045D4C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9703697" y="5064085"/>
            <a:ext cx="1104044" cy="27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7A4FDC2-0EBF-084F-8DDB-38096A97696F}"/>
              </a:ext>
            </a:extLst>
          </p:cNvPr>
          <p:cNvSpPr/>
          <p:nvPr/>
        </p:nvSpPr>
        <p:spPr>
          <a:xfrm>
            <a:off x="11031276" y="5376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z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2B449C-019F-EB40-86DB-371E36A25BEA}"/>
              </a:ext>
            </a:extLst>
          </p:cNvPr>
          <p:cNvSpPr/>
          <p:nvPr/>
        </p:nvSpPr>
        <p:spPr>
          <a:xfrm>
            <a:off x="9542435" y="534129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0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389B06-33CB-F34E-8FE7-DB12F6EC862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0807741" y="5064085"/>
            <a:ext cx="96535" cy="40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7059A2-7B00-674A-910B-8D44BDE8F784}"/>
              </a:ext>
            </a:extLst>
          </p:cNvPr>
          <p:cNvSpPr txBox="1"/>
          <p:nvPr/>
        </p:nvSpPr>
        <p:spPr>
          <a:xfrm>
            <a:off x="10627714" y="543341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AC9882-27DD-6B41-A8D4-DA6082158B8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1052640" y="5045826"/>
            <a:ext cx="139898" cy="330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866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ED8-05AC-A24F-AB91-6AE8E0E0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6877F8-782F-5543-8610-8DFC5F54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2863850"/>
            <a:ext cx="8699500" cy="1130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58D8DC-215A-134A-85C6-B95DF975B117}"/>
              </a:ext>
            </a:extLst>
          </p:cNvPr>
          <p:cNvSpPr txBox="1"/>
          <p:nvPr/>
        </p:nvSpPr>
        <p:spPr>
          <a:xfrm>
            <a:off x="838200" y="4520981"/>
            <a:ext cx="105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Thanks for your feedback! Apologies again about the disorganization caused by the technical failure!</a:t>
            </a:r>
          </a:p>
        </p:txBody>
      </p:sp>
    </p:spTree>
    <p:extLst>
      <p:ext uri="{BB962C8B-B14F-4D97-AF65-F5344CB8AC3E}">
        <p14:creationId xmlns:p14="http://schemas.microsoft.com/office/powerpoint/2010/main" val="26983000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4DF-C6C8-D740-8958-4BBE04B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A677D1-5FA9-0D47-B7E6-C456675E2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6500"/>
          </a:xfrm>
        </p:spPr>
        <p:txBody>
          <a:bodyPr/>
          <a:lstStyle/>
          <a:p>
            <a:r>
              <a:rPr lang="en-US" dirty="0"/>
              <a:t>We covered most of last lecture’s material in the quiz</a:t>
            </a:r>
          </a:p>
        </p:txBody>
      </p:sp>
    </p:spTree>
    <p:extLst>
      <p:ext uri="{BB962C8B-B14F-4D97-AF65-F5344CB8AC3E}">
        <p14:creationId xmlns:p14="http://schemas.microsoft.com/office/powerpoint/2010/main" val="4666121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4DF-C6C8-D740-8958-4BBE04B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module!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A677D1-5FA9-0D47-B7E6-C456675E2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55829"/>
          </a:xfrm>
        </p:spPr>
        <p:txBody>
          <a:bodyPr/>
          <a:lstStyle/>
          <a:p>
            <a:r>
              <a:rPr lang="en-US" dirty="0"/>
              <a:t>Intermediate representations</a:t>
            </a:r>
          </a:p>
          <a:p>
            <a:endParaRPr lang="en-US" dirty="0"/>
          </a:p>
          <a:p>
            <a:r>
              <a:rPr lang="en-US" dirty="0"/>
              <a:t>Where are we at in our compiler flow?</a:t>
            </a:r>
          </a:p>
        </p:txBody>
      </p:sp>
    </p:spTree>
    <p:extLst>
      <p:ext uri="{BB962C8B-B14F-4D97-AF65-F5344CB8AC3E}">
        <p14:creationId xmlns:p14="http://schemas.microsoft.com/office/powerpoint/2010/main" val="36812701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1DE59F-C753-BF43-8241-72F9E8A22B16}"/>
              </a:ext>
            </a:extLst>
          </p:cNvPr>
          <p:cNvSpPr/>
          <p:nvPr/>
        </p:nvSpPr>
        <p:spPr>
          <a:xfrm>
            <a:off x="4494004" y="2470198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891F54-A6FD-BC4A-9CFD-9BB478DB73C1}"/>
              </a:ext>
            </a:extLst>
          </p:cNvPr>
          <p:cNvSpPr/>
          <p:nvPr/>
        </p:nvSpPr>
        <p:spPr>
          <a:xfrm>
            <a:off x="4618016" y="2632889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4A3AC4-D615-E74D-A086-484ABE441DB2}"/>
              </a:ext>
            </a:extLst>
          </p:cNvPr>
          <p:cNvSpPr/>
          <p:nvPr/>
        </p:nvSpPr>
        <p:spPr>
          <a:xfrm>
            <a:off x="4771189" y="2840074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2369085" y="3008584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231012" y="3015049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10556083" y="2974888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743009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9930007" y="3435472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89613-6A59-1E42-A7A0-FE88862E8127}"/>
              </a:ext>
            </a:extLst>
          </p:cNvPr>
          <p:cNvSpPr txBox="1"/>
          <p:nvPr/>
        </p:nvSpPr>
        <p:spPr>
          <a:xfrm>
            <a:off x="4393546" y="5823973"/>
            <a:ext cx="29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Medium detailed 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8452022" y="3015049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br>
              <a:rPr lang="en-US" dirty="0"/>
            </a:br>
            <a:r>
              <a:rPr lang="en-US" dirty="0"/>
              <a:t>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057D7B-6672-DC42-993E-959C20A7F0F1}"/>
              </a:ext>
            </a:extLst>
          </p:cNvPr>
          <p:cNvSpPr/>
          <p:nvPr/>
        </p:nvSpPr>
        <p:spPr>
          <a:xfrm>
            <a:off x="4894218" y="3015049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691963" y="3435471"/>
            <a:ext cx="76817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91B1CE3-AAAB-2F4A-93E1-46E70C081969}"/>
              </a:ext>
            </a:extLst>
          </p:cNvPr>
          <p:cNvSpPr/>
          <p:nvPr/>
        </p:nvSpPr>
        <p:spPr>
          <a:xfrm>
            <a:off x="7096549" y="3462694"/>
            <a:ext cx="1019373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CA1853F-08A3-B94A-A039-400C7E67917F}"/>
              </a:ext>
            </a:extLst>
          </p:cNvPr>
          <p:cNvSpPr/>
          <p:nvPr/>
        </p:nvSpPr>
        <p:spPr>
          <a:xfrm>
            <a:off x="1959429" y="1837509"/>
            <a:ext cx="8107679" cy="37011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45F39-87B8-4048-B8D4-A577F1CD9348}"/>
              </a:ext>
            </a:extLst>
          </p:cNvPr>
          <p:cNvSpPr txBox="1"/>
          <p:nvPr/>
        </p:nvSpPr>
        <p:spPr>
          <a:xfrm>
            <a:off x="5240958" y="1871122"/>
            <a:ext cx="1283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CCDB7-7FA2-5942-B45D-FD4218C019BE}"/>
              </a:ext>
            </a:extLst>
          </p:cNvPr>
          <p:cNvSpPr txBox="1"/>
          <p:nvPr/>
        </p:nvSpPr>
        <p:spPr>
          <a:xfrm>
            <a:off x="2447109" y="4299838"/>
            <a:ext cx="8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0E094A-0FE9-2043-9F37-0659F8A260E8}"/>
              </a:ext>
            </a:extLst>
          </p:cNvPr>
          <p:cNvSpPr txBox="1"/>
          <p:nvPr/>
        </p:nvSpPr>
        <p:spPr>
          <a:xfrm>
            <a:off x="8541504" y="4226011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gen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53302D6-7755-6D4B-84A2-19AB17545C5A}"/>
              </a:ext>
            </a:extLst>
          </p:cNvPr>
          <p:cNvSpPr/>
          <p:nvPr/>
        </p:nvSpPr>
        <p:spPr>
          <a:xfrm rot="8848743">
            <a:off x="5884098" y="4443973"/>
            <a:ext cx="1019373" cy="302741"/>
          </a:xfrm>
          <a:prstGeom prst="rightArrow">
            <a:avLst>
              <a:gd name="adj1" fmla="val 55754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26B06C5-8D02-2E43-9B16-CA8BF2231F67}"/>
              </a:ext>
            </a:extLst>
          </p:cNvPr>
          <p:cNvSpPr/>
          <p:nvPr/>
        </p:nvSpPr>
        <p:spPr>
          <a:xfrm rot="12718130">
            <a:off x="5026115" y="4517799"/>
            <a:ext cx="1019373" cy="302741"/>
          </a:xfrm>
          <a:prstGeom prst="rightArrow">
            <a:avLst>
              <a:gd name="adj1" fmla="val 55754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C540AF-F8AB-1043-BE5B-D1675E9B18A6}"/>
              </a:ext>
            </a:extLst>
          </p:cNvPr>
          <p:cNvSpPr txBox="1"/>
          <p:nvPr/>
        </p:nvSpPr>
        <p:spPr>
          <a:xfrm>
            <a:off x="6465912" y="4775901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optimizations</a:t>
            </a:r>
          </a:p>
          <a:p>
            <a:r>
              <a:rPr lang="en-US" dirty="0"/>
              <a:t>build on each other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6398A2-91EC-2348-81D4-76CA5F782755}"/>
              </a:ext>
            </a:extLst>
          </p:cNvPr>
          <p:cNvSpPr txBox="1"/>
          <p:nvPr/>
        </p:nvSpPr>
        <p:spPr>
          <a:xfrm>
            <a:off x="38645" y="6364451"/>
            <a:ext cx="958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about optimizations: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stackoverflow.com</a:t>
            </a:r>
            <a:r>
              <a:rPr lang="en-US" dirty="0">
                <a:hlinkClick r:id="rId2"/>
              </a:rPr>
              <a:t>/questions/15548023/clang-optimization-levels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FEF8E-36DF-FB47-99C4-01EC345A7D76}"/>
              </a:ext>
            </a:extLst>
          </p:cNvPr>
          <p:cNvSpPr txBox="1"/>
          <p:nvPr/>
        </p:nvSpPr>
        <p:spPr>
          <a:xfrm>
            <a:off x="3454104" y="2296268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3DCD5-0038-B646-93C6-C85CBE640171}"/>
              </a:ext>
            </a:extLst>
          </p:cNvPr>
          <p:cNvSpPr txBox="1"/>
          <p:nvPr/>
        </p:nvSpPr>
        <p:spPr>
          <a:xfrm>
            <a:off x="287383" y="4336869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942029-AE5D-884E-8594-EAD473DCF4E3}"/>
              </a:ext>
            </a:extLst>
          </p:cNvPr>
          <p:cNvSpPr txBox="1"/>
          <p:nvPr/>
        </p:nvSpPr>
        <p:spPr>
          <a:xfrm>
            <a:off x="8115922" y="2252299"/>
            <a:ext cx="170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produces</a:t>
            </a:r>
            <a:br>
              <a:rPr lang="en-US" dirty="0"/>
            </a:br>
            <a:r>
              <a:rPr lang="en-US" dirty="0"/>
              <a:t>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7784316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364D-077A-754F-A413-0C485D0D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detailed view</a:t>
            </a:r>
          </a:p>
        </p:txBody>
      </p:sp>
    </p:spTree>
    <p:extLst>
      <p:ext uri="{BB962C8B-B14F-4D97-AF65-F5344CB8AC3E}">
        <p14:creationId xmlns:p14="http://schemas.microsoft.com/office/powerpoint/2010/main" val="399317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54716B-77C2-F744-94FA-F5FA835C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94" y="83988"/>
            <a:ext cx="5833386" cy="7337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71A6D5-1AC5-274F-A247-1006FF49F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741460"/>
            <a:ext cx="8736530" cy="1971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89AC4D-A84A-D247-9527-E162B810CE3C}"/>
              </a:ext>
            </a:extLst>
          </p:cNvPr>
          <p:cNvSpPr txBox="1"/>
          <p:nvPr/>
        </p:nvSpPr>
        <p:spPr>
          <a:xfrm>
            <a:off x="4680259" y="3059668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Simply translate the English:</a:t>
            </a:r>
          </a:p>
        </p:txBody>
      </p:sp>
    </p:spTree>
    <p:extLst>
      <p:ext uri="{BB962C8B-B14F-4D97-AF65-F5344CB8AC3E}">
        <p14:creationId xmlns:p14="http://schemas.microsoft.com/office/powerpoint/2010/main" val="9514883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5" y="837898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335452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6A2755-A0B7-D948-9779-9A1B3546B6B2}"/>
              </a:ext>
            </a:extLst>
          </p:cNvPr>
          <p:cNvSpPr txBox="1"/>
          <p:nvPr/>
        </p:nvSpPr>
        <p:spPr>
          <a:xfrm>
            <a:off x="4000931" y="6165543"/>
            <a:ext cx="260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detailed view</a:t>
            </a:r>
          </a:p>
        </p:txBody>
      </p:sp>
    </p:spTree>
    <p:extLst>
      <p:ext uri="{BB962C8B-B14F-4D97-AF65-F5344CB8AC3E}">
        <p14:creationId xmlns:p14="http://schemas.microsoft.com/office/powerpoint/2010/main" val="8179314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5" y="837898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6" y="1258320"/>
            <a:ext cx="209332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Analysis/ Optimization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6A2755-A0B7-D948-9779-9A1B3546B6B2}"/>
              </a:ext>
            </a:extLst>
          </p:cNvPr>
          <p:cNvSpPr txBox="1"/>
          <p:nvPr/>
        </p:nvSpPr>
        <p:spPr>
          <a:xfrm>
            <a:off x="4000931" y="6165543"/>
            <a:ext cx="260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detailed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D5C78-D86E-B54A-9EB5-BDDAD5583D4D}"/>
              </a:ext>
            </a:extLst>
          </p:cNvPr>
          <p:cNvSpPr txBox="1"/>
          <p:nvPr/>
        </p:nvSpPr>
        <p:spPr>
          <a:xfrm>
            <a:off x="4215782" y="2427814"/>
            <a:ext cx="3816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We’re going to move semantic analysis</a:t>
            </a:r>
          </a:p>
          <a:p>
            <a:r>
              <a:rPr lang="en-US" i="1" dirty="0"/>
              <a:t>into IR optimizations and analysis</a:t>
            </a:r>
          </a:p>
        </p:txBody>
      </p:sp>
    </p:spTree>
    <p:extLst>
      <p:ext uri="{BB962C8B-B14F-4D97-AF65-F5344CB8AC3E}">
        <p14:creationId xmlns:p14="http://schemas.microsoft.com/office/powerpoint/2010/main" val="10886931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optimizations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6A2755-A0B7-D948-9779-9A1B3546B6B2}"/>
              </a:ext>
            </a:extLst>
          </p:cNvPr>
          <p:cNvSpPr txBox="1"/>
          <p:nvPr/>
        </p:nvSpPr>
        <p:spPr>
          <a:xfrm>
            <a:off x="4000931" y="6165543"/>
            <a:ext cx="260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detailed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866B4-F713-2142-838D-8740AA78E81C}"/>
              </a:ext>
            </a:extLst>
          </p:cNvPr>
          <p:cNvSpPr txBox="1"/>
          <p:nvPr/>
        </p:nvSpPr>
        <p:spPr>
          <a:xfrm>
            <a:off x="7474179" y="3639324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 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751F0-E19A-D84D-9951-45201A881424}"/>
              </a:ext>
            </a:extLst>
          </p:cNvPr>
          <p:cNvSpPr txBox="1"/>
          <p:nvPr/>
        </p:nvSpPr>
        <p:spPr>
          <a:xfrm>
            <a:off x="6738970" y="5643770"/>
            <a:ext cx="23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ISA program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E0BB3A9-7EC7-3C4A-9BD1-A42DE5FCC090}"/>
              </a:ext>
            </a:extLst>
          </p:cNvPr>
          <p:cNvSpPr/>
          <p:nvPr/>
        </p:nvSpPr>
        <p:spPr>
          <a:xfrm>
            <a:off x="4881566" y="1258320"/>
            <a:ext cx="209332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C51A1B3-ED21-8648-9E17-C9949717DA26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Analysis/ Optimization</a:t>
            </a:r>
          </a:p>
        </p:txBody>
      </p:sp>
    </p:spTree>
    <p:extLst>
      <p:ext uri="{BB962C8B-B14F-4D97-AF65-F5344CB8AC3E}">
        <p14:creationId xmlns:p14="http://schemas.microsoft.com/office/powerpoint/2010/main" val="22400397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6A2755-A0B7-D948-9779-9A1B3546B6B2}"/>
              </a:ext>
            </a:extLst>
          </p:cNvPr>
          <p:cNvSpPr txBox="1"/>
          <p:nvPr/>
        </p:nvSpPr>
        <p:spPr>
          <a:xfrm>
            <a:off x="4000931" y="6165543"/>
            <a:ext cx="260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detailed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866B4-F713-2142-838D-8740AA78E81C}"/>
              </a:ext>
            </a:extLst>
          </p:cNvPr>
          <p:cNvSpPr txBox="1"/>
          <p:nvPr/>
        </p:nvSpPr>
        <p:spPr>
          <a:xfrm>
            <a:off x="7474179" y="3639324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 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751F0-E19A-D84D-9951-45201A881424}"/>
              </a:ext>
            </a:extLst>
          </p:cNvPr>
          <p:cNvSpPr txBox="1"/>
          <p:nvPr/>
        </p:nvSpPr>
        <p:spPr>
          <a:xfrm>
            <a:off x="6738970" y="5643770"/>
            <a:ext cx="23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ISA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B4C4B-3719-574B-9A98-070FBBC9C369}"/>
              </a:ext>
            </a:extLst>
          </p:cNvPr>
          <p:cNvSpPr txBox="1"/>
          <p:nvPr/>
        </p:nvSpPr>
        <p:spPr>
          <a:xfrm>
            <a:off x="301294" y="2889479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B299E981-4FD4-D54F-A39F-D94C152B369C}"/>
              </a:ext>
            </a:extLst>
          </p:cNvPr>
          <p:cNvSpPr/>
          <p:nvPr/>
        </p:nvSpPr>
        <p:spPr>
          <a:xfrm>
            <a:off x="4881566" y="1258320"/>
            <a:ext cx="209332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BC88D9-D1DE-C844-B4DF-0B684D4FDDB8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Analysis/ Optimization</a:t>
            </a:r>
          </a:p>
        </p:txBody>
      </p:sp>
    </p:spTree>
    <p:extLst>
      <p:ext uri="{BB962C8B-B14F-4D97-AF65-F5344CB8AC3E}">
        <p14:creationId xmlns:p14="http://schemas.microsoft.com/office/powerpoint/2010/main" val="10118867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751F0-E19A-D84D-9951-45201A881424}"/>
              </a:ext>
            </a:extLst>
          </p:cNvPr>
          <p:cNvSpPr txBox="1"/>
          <p:nvPr/>
        </p:nvSpPr>
        <p:spPr>
          <a:xfrm>
            <a:off x="6738970" y="5643770"/>
            <a:ext cx="23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ISA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B4C4B-3719-574B-9A98-070FBBC9C369}"/>
              </a:ext>
            </a:extLst>
          </p:cNvPr>
          <p:cNvSpPr txBox="1"/>
          <p:nvPr/>
        </p:nvSpPr>
        <p:spPr>
          <a:xfrm>
            <a:off x="301294" y="2889479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09C7E1-6830-D74A-882A-5334DD9C6C36}"/>
              </a:ext>
            </a:extLst>
          </p:cNvPr>
          <p:cNvSpPr txBox="1"/>
          <p:nvPr/>
        </p:nvSpPr>
        <p:spPr>
          <a:xfrm>
            <a:off x="282092" y="3916986"/>
            <a:ext cx="77874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&lt;id,&gt; &lt;assign,=&gt; &lt;id,&gt;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,+&gt; &lt;id,&gt;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,*&gt; &lt;num,60&gt; &lt;semi,;&gt;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21841-79C0-8947-92EF-856CC4A5279F}"/>
              </a:ext>
            </a:extLst>
          </p:cNvPr>
          <p:cNvSpPr txBox="1"/>
          <p:nvPr/>
        </p:nvSpPr>
        <p:spPr>
          <a:xfrm>
            <a:off x="231863" y="3494960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54922DB1-E950-3A4A-A352-62C7816334C5}"/>
              </a:ext>
            </a:extLst>
          </p:cNvPr>
          <p:cNvSpPr/>
          <p:nvPr/>
        </p:nvSpPr>
        <p:spPr>
          <a:xfrm>
            <a:off x="4881566" y="1258320"/>
            <a:ext cx="209332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C73567-0EEA-3640-8BCA-2B033836B622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Analysis/ Optimization</a:t>
            </a:r>
          </a:p>
        </p:txBody>
      </p:sp>
    </p:spTree>
    <p:extLst>
      <p:ext uri="{BB962C8B-B14F-4D97-AF65-F5344CB8AC3E}">
        <p14:creationId xmlns:p14="http://schemas.microsoft.com/office/powerpoint/2010/main" val="40591177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21841-79C0-8947-92EF-856CC4A5279F}"/>
              </a:ext>
            </a:extLst>
          </p:cNvPr>
          <p:cNvSpPr txBox="1"/>
          <p:nvPr/>
        </p:nvSpPr>
        <p:spPr>
          <a:xfrm>
            <a:off x="231863" y="2696065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E3572-A9F2-CD40-BCBC-0F1BF82C20CE}"/>
              </a:ext>
            </a:extLst>
          </p:cNvPr>
          <p:cNvSpPr txBox="1"/>
          <p:nvPr/>
        </p:nvSpPr>
        <p:spPr>
          <a:xfrm>
            <a:off x="2029702" y="404328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37EFA-A985-5E4B-BF51-CA9839010ACF}"/>
              </a:ext>
            </a:extLst>
          </p:cNvPr>
          <p:cNvSpPr/>
          <p:nvPr/>
        </p:nvSpPr>
        <p:spPr>
          <a:xfrm>
            <a:off x="1006385" y="4736356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&lt;id,1&gt;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346EB-B364-CC44-9F04-B53558C39F1F}"/>
              </a:ext>
            </a:extLst>
          </p:cNvPr>
          <p:cNvSpPr/>
          <p:nvPr/>
        </p:nvSpPr>
        <p:spPr>
          <a:xfrm>
            <a:off x="2563487" y="515749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&lt;id,2&gt; 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907E75-D619-A24B-A223-B942CB7E7650}"/>
              </a:ext>
            </a:extLst>
          </p:cNvPr>
          <p:cNvSpPr/>
          <p:nvPr/>
        </p:nvSpPr>
        <p:spPr>
          <a:xfrm>
            <a:off x="3712972" y="570674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&lt;id,3&gt; 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899534-4AF5-E34A-AEFC-802204FE58C4}"/>
              </a:ext>
            </a:extLst>
          </p:cNvPr>
          <p:cNvSpPr/>
          <p:nvPr/>
        </p:nvSpPr>
        <p:spPr>
          <a:xfrm>
            <a:off x="5494611" y="570227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60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B1A16F-C656-A54A-9D55-A5EBDD45F89E}"/>
              </a:ext>
            </a:extLst>
          </p:cNvPr>
          <p:cNvSpPr txBox="1"/>
          <p:nvPr/>
        </p:nvSpPr>
        <p:spPr>
          <a:xfrm>
            <a:off x="3731893" y="460823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D9A874-8086-DD47-BBCA-857779565924}"/>
              </a:ext>
            </a:extLst>
          </p:cNvPr>
          <p:cNvSpPr txBox="1"/>
          <p:nvPr/>
        </p:nvSpPr>
        <p:spPr>
          <a:xfrm>
            <a:off x="4993159" y="5157494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BA2BA9-81B8-2A4D-8A97-083FA2498A20}"/>
              </a:ext>
            </a:extLst>
          </p:cNvPr>
          <p:cNvCxnSpPr>
            <a:endCxn id="15" idx="0"/>
          </p:cNvCxnSpPr>
          <p:nvPr/>
        </p:nvCxnSpPr>
        <p:spPr>
          <a:xfrm flipH="1">
            <a:off x="1581222" y="4450444"/>
            <a:ext cx="543031" cy="28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CF0163-62D9-FB4A-ADC9-36B945C1033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530430" y="4433874"/>
            <a:ext cx="1201463" cy="35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6A2702-1B0D-754D-8F23-CB70C1E84C9A}"/>
              </a:ext>
            </a:extLst>
          </p:cNvPr>
          <p:cNvCxnSpPr>
            <a:cxnSpLocks/>
          </p:cNvCxnSpPr>
          <p:nvPr/>
        </p:nvCxnSpPr>
        <p:spPr>
          <a:xfrm flipH="1">
            <a:off x="3359276" y="4921022"/>
            <a:ext cx="372617" cy="236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637A72-913A-BC49-B96B-D5577AFD921A}"/>
              </a:ext>
            </a:extLst>
          </p:cNvPr>
          <p:cNvCxnSpPr>
            <a:cxnSpLocks/>
          </p:cNvCxnSpPr>
          <p:nvPr/>
        </p:nvCxnSpPr>
        <p:spPr>
          <a:xfrm>
            <a:off x="4031975" y="4921022"/>
            <a:ext cx="901381" cy="238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1B724E-D7BE-0C48-AEA0-C86B2121BC76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439353" y="5342160"/>
            <a:ext cx="553806" cy="364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C5FA56-1BD7-6146-8DE1-60E574099ED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250165" y="5430020"/>
            <a:ext cx="474637" cy="272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CC61950-E22F-3B41-A672-E9BA7A152E4C}"/>
              </a:ext>
            </a:extLst>
          </p:cNvPr>
          <p:cNvSpPr txBox="1"/>
          <p:nvPr/>
        </p:nvSpPr>
        <p:spPr>
          <a:xfrm>
            <a:off x="253830" y="3765296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3A5F1-ECA3-434D-ABDC-93ADF533DB18}"/>
              </a:ext>
            </a:extLst>
          </p:cNvPr>
          <p:cNvSpPr txBox="1"/>
          <p:nvPr/>
        </p:nvSpPr>
        <p:spPr>
          <a:xfrm>
            <a:off x="76964" y="218697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E0EDCDCE-EDCC-DB42-AE5B-2AC23804D692}"/>
              </a:ext>
            </a:extLst>
          </p:cNvPr>
          <p:cNvSpPr/>
          <p:nvPr/>
        </p:nvSpPr>
        <p:spPr>
          <a:xfrm>
            <a:off x="4881566" y="1258320"/>
            <a:ext cx="209332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DE7950-24E0-D14A-98EF-3340907E252D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Analysis/ Optimization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F3C44B-630C-A94F-BC19-7234420CEA0E}"/>
              </a:ext>
            </a:extLst>
          </p:cNvPr>
          <p:cNvSpPr txBox="1"/>
          <p:nvPr/>
        </p:nvSpPr>
        <p:spPr>
          <a:xfrm>
            <a:off x="310333" y="3136729"/>
            <a:ext cx="77874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&lt;id,&gt; &lt;assign,=&gt; &lt;id,&gt;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,+&gt; &lt;id,&gt;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,*&gt; &lt;num,60&gt; &lt;semi,;&gt;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835C9-2CBF-E14D-83C0-550F8676358B}"/>
              </a:ext>
            </a:extLst>
          </p:cNvPr>
          <p:cNvSpPr txBox="1"/>
          <p:nvPr/>
        </p:nvSpPr>
        <p:spPr>
          <a:xfrm>
            <a:off x="2337683" y="47389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809B10-33DD-D74D-A629-50A1749B399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408973" y="4412612"/>
            <a:ext cx="94711" cy="444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C4D1BAF-D817-5A4B-B8C1-BFE6007460FE}"/>
              </a:ext>
            </a:extLst>
          </p:cNvPr>
          <p:cNvSpPr txBox="1"/>
          <p:nvPr/>
        </p:nvSpPr>
        <p:spPr>
          <a:xfrm>
            <a:off x="3871046" y="53390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E654AA-A484-BB48-A169-A355A7CEF829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3942336" y="5012682"/>
            <a:ext cx="78751" cy="32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C2045C8-7CC6-F840-B3BE-F355D99FF051}"/>
              </a:ext>
            </a:extLst>
          </p:cNvPr>
          <p:cNvSpPr txBox="1"/>
          <p:nvPr/>
        </p:nvSpPr>
        <p:spPr>
          <a:xfrm>
            <a:off x="5066026" y="5886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6126DE-8922-A54A-9EAF-722D273E36CD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168864" y="5526826"/>
            <a:ext cx="47203" cy="360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7072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E3572-A9F2-CD40-BCBC-0F1BF82C20CE}"/>
              </a:ext>
            </a:extLst>
          </p:cNvPr>
          <p:cNvSpPr txBox="1"/>
          <p:nvPr/>
        </p:nvSpPr>
        <p:spPr>
          <a:xfrm>
            <a:off x="1901563" y="269139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37EFA-A985-5E4B-BF51-CA9839010ACF}"/>
              </a:ext>
            </a:extLst>
          </p:cNvPr>
          <p:cNvSpPr/>
          <p:nvPr/>
        </p:nvSpPr>
        <p:spPr>
          <a:xfrm>
            <a:off x="878246" y="338447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&lt;id,1&gt;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346EB-B364-CC44-9F04-B53558C39F1F}"/>
              </a:ext>
            </a:extLst>
          </p:cNvPr>
          <p:cNvSpPr/>
          <p:nvPr/>
        </p:nvSpPr>
        <p:spPr>
          <a:xfrm>
            <a:off x="2435348" y="380561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&lt;id,2&gt; 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907E75-D619-A24B-A223-B942CB7E7650}"/>
              </a:ext>
            </a:extLst>
          </p:cNvPr>
          <p:cNvSpPr/>
          <p:nvPr/>
        </p:nvSpPr>
        <p:spPr>
          <a:xfrm>
            <a:off x="3584833" y="4354867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&lt;id,3&gt; 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899534-4AF5-E34A-AEFC-802204FE58C4}"/>
              </a:ext>
            </a:extLst>
          </p:cNvPr>
          <p:cNvSpPr/>
          <p:nvPr/>
        </p:nvSpPr>
        <p:spPr>
          <a:xfrm>
            <a:off x="5366472" y="435039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60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B1A16F-C656-A54A-9D55-A5EBDD45F89E}"/>
              </a:ext>
            </a:extLst>
          </p:cNvPr>
          <p:cNvSpPr txBox="1"/>
          <p:nvPr/>
        </p:nvSpPr>
        <p:spPr>
          <a:xfrm>
            <a:off x="3603754" y="32563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D9A874-8086-DD47-BBCA-857779565924}"/>
              </a:ext>
            </a:extLst>
          </p:cNvPr>
          <p:cNvSpPr txBox="1"/>
          <p:nvPr/>
        </p:nvSpPr>
        <p:spPr>
          <a:xfrm>
            <a:off x="4865020" y="380561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BA2BA9-81B8-2A4D-8A97-083FA2498A20}"/>
              </a:ext>
            </a:extLst>
          </p:cNvPr>
          <p:cNvCxnSpPr>
            <a:endCxn id="15" idx="0"/>
          </p:cNvCxnSpPr>
          <p:nvPr/>
        </p:nvCxnSpPr>
        <p:spPr>
          <a:xfrm flipH="1">
            <a:off x="1453083" y="3098562"/>
            <a:ext cx="543031" cy="28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CF0163-62D9-FB4A-ADC9-36B945C1033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402291" y="3081992"/>
            <a:ext cx="1201463" cy="35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6A2702-1B0D-754D-8F23-CB70C1E84C9A}"/>
              </a:ext>
            </a:extLst>
          </p:cNvPr>
          <p:cNvCxnSpPr>
            <a:cxnSpLocks/>
          </p:cNvCxnSpPr>
          <p:nvPr/>
        </p:nvCxnSpPr>
        <p:spPr>
          <a:xfrm flipH="1">
            <a:off x="3231137" y="3569140"/>
            <a:ext cx="372617" cy="236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637A72-913A-BC49-B96B-D5577AFD921A}"/>
              </a:ext>
            </a:extLst>
          </p:cNvPr>
          <p:cNvCxnSpPr>
            <a:cxnSpLocks/>
          </p:cNvCxnSpPr>
          <p:nvPr/>
        </p:nvCxnSpPr>
        <p:spPr>
          <a:xfrm>
            <a:off x="3903836" y="3569140"/>
            <a:ext cx="901381" cy="238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1B724E-D7BE-0C48-AEA0-C86B2121BC76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311214" y="3990278"/>
            <a:ext cx="553806" cy="364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C5FA56-1BD7-6146-8DE1-60E574099ED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122026" y="4078138"/>
            <a:ext cx="474637" cy="272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CC61950-E22F-3B41-A672-E9BA7A152E4C}"/>
              </a:ext>
            </a:extLst>
          </p:cNvPr>
          <p:cNvSpPr txBox="1"/>
          <p:nvPr/>
        </p:nvSpPr>
        <p:spPr>
          <a:xfrm>
            <a:off x="253830" y="2755480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3A5F1-ECA3-434D-ABDC-93ADF533DB18}"/>
              </a:ext>
            </a:extLst>
          </p:cNvPr>
          <p:cNvSpPr txBox="1"/>
          <p:nvPr/>
        </p:nvSpPr>
        <p:spPr>
          <a:xfrm>
            <a:off x="76964" y="218697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E0EDCDCE-EDCC-DB42-AE5B-2AC23804D692}"/>
              </a:ext>
            </a:extLst>
          </p:cNvPr>
          <p:cNvSpPr/>
          <p:nvPr/>
        </p:nvSpPr>
        <p:spPr>
          <a:xfrm>
            <a:off x="4881566" y="1258320"/>
            <a:ext cx="209332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DE7950-24E0-D14A-98EF-3340907E252D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Analysis/ Optimization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835C9-2CBF-E14D-83C0-550F8676358B}"/>
              </a:ext>
            </a:extLst>
          </p:cNvPr>
          <p:cNvSpPr txBox="1"/>
          <p:nvPr/>
        </p:nvSpPr>
        <p:spPr>
          <a:xfrm>
            <a:off x="2209544" y="33870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809B10-33DD-D74D-A629-50A1749B399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280834" y="3060730"/>
            <a:ext cx="94711" cy="444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C4D1BAF-D817-5A4B-B8C1-BFE6007460FE}"/>
              </a:ext>
            </a:extLst>
          </p:cNvPr>
          <p:cNvSpPr txBox="1"/>
          <p:nvPr/>
        </p:nvSpPr>
        <p:spPr>
          <a:xfrm>
            <a:off x="3742907" y="3987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E654AA-A484-BB48-A169-A355A7CEF829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3814197" y="3660800"/>
            <a:ext cx="78751" cy="32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C2045C8-7CC6-F840-B3BE-F355D99FF051}"/>
              </a:ext>
            </a:extLst>
          </p:cNvPr>
          <p:cNvSpPr txBox="1"/>
          <p:nvPr/>
        </p:nvSpPr>
        <p:spPr>
          <a:xfrm>
            <a:off x="4937887" y="45350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6126DE-8922-A54A-9EAF-722D273E36CD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040725" y="4174944"/>
            <a:ext cx="47203" cy="360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31B518C-B046-D24E-9FCB-BAF7B31D40C0}"/>
              </a:ext>
            </a:extLst>
          </p:cNvPr>
          <p:cNvSpPr txBox="1"/>
          <p:nvPr/>
        </p:nvSpPr>
        <p:spPr>
          <a:xfrm>
            <a:off x="1355418" y="46615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A365F6-1DEC-8E49-84F8-B3E667953A55}"/>
              </a:ext>
            </a:extLst>
          </p:cNvPr>
          <p:cNvSpPr/>
          <p:nvPr/>
        </p:nvSpPr>
        <p:spPr>
          <a:xfrm>
            <a:off x="205744" y="531682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&lt;id,1&gt; 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D6B1B6-616C-6A49-A40B-0FA12DD6D9A9}"/>
              </a:ext>
            </a:extLst>
          </p:cNvPr>
          <p:cNvSpPr/>
          <p:nvPr/>
        </p:nvSpPr>
        <p:spPr>
          <a:xfrm>
            <a:off x="1762846" y="573795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&lt;id,2&gt; 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A905F5C-8FA2-2944-BB49-4B943DAAD7A5}"/>
              </a:ext>
            </a:extLst>
          </p:cNvPr>
          <p:cNvSpPr/>
          <p:nvPr/>
        </p:nvSpPr>
        <p:spPr>
          <a:xfrm>
            <a:off x="2912331" y="628721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&lt;id,3&gt; 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1221B3-82AE-8C41-897F-62B0511BD554}"/>
              </a:ext>
            </a:extLst>
          </p:cNvPr>
          <p:cNvSpPr txBox="1"/>
          <p:nvPr/>
        </p:nvSpPr>
        <p:spPr>
          <a:xfrm>
            <a:off x="2931252" y="51887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7D30FB-0741-2249-9A1D-5B75AFE3118B}"/>
              </a:ext>
            </a:extLst>
          </p:cNvPr>
          <p:cNvSpPr txBox="1"/>
          <p:nvPr/>
        </p:nvSpPr>
        <p:spPr>
          <a:xfrm>
            <a:off x="4192518" y="57379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36024B9-6AE5-E94C-AD98-845CCEBA8790}"/>
              </a:ext>
            </a:extLst>
          </p:cNvPr>
          <p:cNvCxnSpPr>
            <a:endCxn id="63" idx="0"/>
          </p:cNvCxnSpPr>
          <p:nvPr/>
        </p:nvCxnSpPr>
        <p:spPr>
          <a:xfrm flipH="1">
            <a:off x="780581" y="5030909"/>
            <a:ext cx="543031" cy="28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D20F9F9-9190-844A-A386-743F82F1BBF8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729789" y="5014339"/>
            <a:ext cx="1201463" cy="35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E8803B5-960F-D144-9BF9-9722BEF5366B}"/>
              </a:ext>
            </a:extLst>
          </p:cNvPr>
          <p:cNvCxnSpPr>
            <a:cxnSpLocks/>
          </p:cNvCxnSpPr>
          <p:nvPr/>
        </p:nvCxnSpPr>
        <p:spPr>
          <a:xfrm flipH="1">
            <a:off x="2558635" y="5501487"/>
            <a:ext cx="372617" cy="236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CB6FC3-6B90-F243-9848-B458FAB84832}"/>
              </a:ext>
            </a:extLst>
          </p:cNvPr>
          <p:cNvCxnSpPr>
            <a:cxnSpLocks/>
          </p:cNvCxnSpPr>
          <p:nvPr/>
        </p:nvCxnSpPr>
        <p:spPr>
          <a:xfrm>
            <a:off x="3231334" y="5501487"/>
            <a:ext cx="901381" cy="238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08FA5E2-4796-A744-98D7-70723BD18836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3638712" y="5922625"/>
            <a:ext cx="553806" cy="364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0162216-0A32-D24A-9AD9-D3BC7D698EB7}"/>
              </a:ext>
            </a:extLst>
          </p:cNvPr>
          <p:cNvSpPr txBox="1"/>
          <p:nvPr/>
        </p:nvSpPr>
        <p:spPr>
          <a:xfrm>
            <a:off x="4878576" y="61580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404793-FB38-774B-9605-F39CA02FBEC4}"/>
              </a:ext>
            </a:extLst>
          </p:cNvPr>
          <p:cNvCxnSpPr>
            <a:cxnSpLocks/>
          </p:cNvCxnSpPr>
          <p:nvPr/>
        </p:nvCxnSpPr>
        <p:spPr>
          <a:xfrm>
            <a:off x="4528311" y="5922625"/>
            <a:ext cx="552601" cy="251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1AED69-32BD-D94C-9F04-455483BCD5D1}"/>
              </a:ext>
            </a:extLst>
          </p:cNvPr>
          <p:cNvSpPr txBox="1"/>
          <p:nvPr/>
        </p:nvSpPr>
        <p:spPr>
          <a:xfrm>
            <a:off x="348791" y="4535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15204217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E3572-A9F2-CD40-BCBC-0F1BF82C20CE}"/>
              </a:ext>
            </a:extLst>
          </p:cNvPr>
          <p:cNvSpPr txBox="1"/>
          <p:nvPr/>
        </p:nvSpPr>
        <p:spPr>
          <a:xfrm>
            <a:off x="2353602" y="32920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37EFA-A985-5E4B-BF51-CA9839010ACF}"/>
              </a:ext>
            </a:extLst>
          </p:cNvPr>
          <p:cNvSpPr/>
          <p:nvPr/>
        </p:nvSpPr>
        <p:spPr>
          <a:xfrm>
            <a:off x="1203928" y="394728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&lt;id,1&gt;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346EB-B364-CC44-9F04-B53558C39F1F}"/>
              </a:ext>
            </a:extLst>
          </p:cNvPr>
          <p:cNvSpPr/>
          <p:nvPr/>
        </p:nvSpPr>
        <p:spPr>
          <a:xfrm>
            <a:off x="2761030" y="436841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&lt;id,2&gt; 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907E75-D619-A24B-A223-B942CB7E7650}"/>
              </a:ext>
            </a:extLst>
          </p:cNvPr>
          <p:cNvSpPr/>
          <p:nvPr/>
        </p:nvSpPr>
        <p:spPr>
          <a:xfrm>
            <a:off x="3910515" y="491767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&lt;id,3&gt;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899534-4AF5-E34A-AEFC-802204FE58C4}"/>
              </a:ext>
            </a:extLst>
          </p:cNvPr>
          <p:cNvSpPr/>
          <p:nvPr/>
        </p:nvSpPr>
        <p:spPr>
          <a:xfrm>
            <a:off x="5763034" y="544165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60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B1A16F-C656-A54A-9D55-A5EBDD45F89E}"/>
              </a:ext>
            </a:extLst>
          </p:cNvPr>
          <p:cNvSpPr txBox="1"/>
          <p:nvPr/>
        </p:nvSpPr>
        <p:spPr>
          <a:xfrm>
            <a:off x="3929436" y="38191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D9A874-8086-DD47-BBCA-857779565924}"/>
              </a:ext>
            </a:extLst>
          </p:cNvPr>
          <p:cNvSpPr txBox="1"/>
          <p:nvPr/>
        </p:nvSpPr>
        <p:spPr>
          <a:xfrm>
            <a:off x="5190702" y="43684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*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BA2BA9-81B8-2A4D-8A97-083FA2498A20}"/>
              </a:ext>
            </a:extLst>
          </p:cNvPr>
          <p:cNvCxnSpPr>
            <a:endCxn id="15" idx="0"/>
          </p:cNvCxnSpPr>
          <p:nvPr/>
        </p:nvCxnSpPr>
        <p:spPr>
          <a:xfrm flipH="1">
            <a:off x="1778765" y="3661369"/>
            <a:ext cx="543031" cy="28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CF0163-62D9-FB4A-ADC9-36B945C1033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727973" y="3644799"/>
            <a:ext cx="1201463" cy="35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6A2702-1B0D-754D-8F23-CB70C1E84C9A}"/>
              </a:ext>
            </a:extLst>
          </p:cNvPr>
          <p:cNvCxnSpPr>
            <a:cxnSpLocks/>
          </p:cNvCxnSpPr>
          <p:nvPr/>
        </p:nvCxnSpPr>
        <p:spPr>
          <a:xfrm flipH="1">
            <a:off x="3556819" y="4131947"/>
            <a:ext cx="372617" cy="236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637A72-913A-BC49-B96B-D5577AFD921A}"/>
              </a:ext>
            </a:extLst>
          </p:cNvPr>
          <p:cNvCxnSpPr>
            <a:cxnSpLocks/>
          </p:cNvCxnSpPr>
          <p:nvPr/>
        </p:nvCxnSpPr>
        <p:spPr>
          <a:xfrm>
            <a:off x="4229518" y="4131947"/>
            <a:ext cx="901381" cy="238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1B724E-D7BE-0C48-AEA0-C86B2121BC76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636896" y="4553085"/>
            <a:ext cx="553806" cy="364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C5FA56-1BD7-6146-8DE1-60E574099ED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993225" y="5053460"/>
            <a:ext cx="0" cy="388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CC61950-E22F-3B41-A672-E9BA7A152E4C}"/>
              </a:ext>
            </a:extLst>
          </p:cNvPr>
          <p:cNvSpPr txBox="1"/>
          <p:nvPr/>
        </p:nvSpPr>
        <p:spPr>
          <a:xfrm>
            <a:off x="451373" y="297622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3A5F1-ECA3-434D-ABDC-93ADF533DB18}"/>
              </a:ext>
            </a:extLst>
          </p:cNvPr>
          <p:cNvSpPr txBox="1"/>
          <p:nvPr/>
        </p:nvSpPr>
        <p:spPr>
          <a:xfrm>
            <a:off x="76964" y="218697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6099F-17CB-9141-BDCE-B78D069528A5}"/>
              </a:ext>
            </a:extLst>
          </p:cNvPr>
          <p:cNvSpPr txBox="1"/>
          <p:nvPr/>
        </p:nvSpPr>
        <p:spPr>
          <a:xfrm>
            <a:off x="5526495" y="4747750"/>
            <a:ext cx="129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int_to_float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40D7B8-AB44-A048-8143-BF4B6B735845}"/>
              </a:ext>
            </a:extLst>
          </p:cNvPr>
          <p:cNvCxnSpPr>
            <a:cxnSpLocks/>
          </p:cNvCxnSpPr>
          <p:nvPr/>
        </p:nvCxnSpPr>
        <p:spPr>
          <a:xfrm>
            <a:off x="5526495" y="4553085"/>
            <a:ext cx="552601" cy="251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ight Arrow 53">
            <a:extLst>
              <a:ext uri="{FF2B5EF4-FFF2-40B4-BE49-F238E27FC236}">
                <a16:creationId xmlns:a16="http://schemas.microsoft.com/office/drawing/2014/main" id="{BFB1E1A8-3516-C64B-B6DE-314B2C967F60}"/>
              </a:ext>
            </a:extLst>
          </p:cNvPr>
          <p:cNvSpPr/>
          <p:nvPr/>
        </p:nvSpPr>
        <p:spPr>
          <a:xfrm>
            <a:off x="4881566" y="1258320"/>
            <a:ext cx="209332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828A6CC-38F7-B24A-A386-0237CB790DBA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Analysis</a:t>
            </a:r>
            <a:r>
              <a:rPr lang="en-US" dirty="0"/>
              <a:t>/ Optimization</a:t>
            </a:r>
          </a:p>
        </p:txBody>
      </p:sp>
    </p:spTree>
    <p:extLst>
      <p:ext uri="{BB962C8B-B14F-4D97-AF65-F5344CB8AC3E}">
        <p14:creationId xmlns:p14="http://schemas.microsoft.com/office/powerpoint/2010/main" val="17584506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E3572-A9F2-CD40-BCBC-0F1BF82C20CE}"/>
              </a:ext>
            </a:extLst>
          </p:cNvPr>
          <p:cNvSpPr txBox="1"/>
          <p:nvPr/>
        </p:nvSpPr>
        <p:spPr>
          <a:xfrm>
            <a:off x="2156059" y="2704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37EFA-A985-5E4B-BF51-CA9839010ACF}"/>
              </a:ext>
            </a:extLst>
          </p:cNvPr>
          <p:cNvSpPr/>
          <p:nvPr/>
        </p:nvSpPr>
        <p:spPr>
          <a:xfrm>
            <a:off x="1006385" y="3359947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&lt;id,1&gt;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346EB-B364-CC44-9F04-B53558C39F1F}"/>
              </a:ext>
            </a:extLst>
          </p:cNvPr>
          <p:cNvSpPr/>
          <p:nvPr/>
        </p:nvSpPr>
        <p:spPr>
          <a:xfrm>
            <a:off x="2563487" y="3781085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&lt;id,2&gt; 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907E75-D619-A24B-A223-B942CB7E7650}"/>
              </a:ext>
            </a:extLst>
          </p:cNvPr>
          <p:cNvSpPr/>
          <p:nvPr/>
        </p:nvSpPr>
        <p:spPr>
          <a:xfrm>
            <a:off x="3712972" y="433034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&lt;id,3&gt; 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899534-4AF5-E34A-AEFC-802204FE58C4}"/>
              </a:ext>
            </a:extLst>
          </p:cNvPr>
          <p:cNvSpPr/>
          <p:nvPr/>
        </p:nvSpPr>
        <p:spPr>
          <a:xfrm>
            <a:off x="5565491" y="485431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60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B1A16F-C656-A54A-9D55-A5EBDD45F89E}"/>
              </a:ext>
            </a:extLst>
          </p:cNvPr>
          <p:cNvSpPr txBox="1"/>
          <p:nvPr/>
        </p:nvSpPr>
        <p:spPr>
          <a:xfrm>
            <a:off x="3731893" y="3231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D9A874-8086-DD47-BBCA-857779565924}"/>
              </a:ext>
            </a:extLst>
          </p:cNvPr>
          <p:cNvSpPr txBox="1"/>
          <p:nvPr/>
        </p:nvSpPr>
        <p:spPr>
          <a:xfrm>
            <a:off x="4993159" y="37810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BA2BA9-81B8-2A4D-8A97-083FA2498A20}"/>
              </a:ext>
            </a:extLst>
          </p:cNvPr>
          <p:cNvCxnSpPr>
            <a:endCxn id="15" idx="0"/>
          </p:cNvCxnSpPr>
          <p:nvPr/>
        </p:nvCxnSpPr>
        <p:spPr>
          <a:xfrm flipH="1">
            <a:off x="1581222" y="3074035"/>
            <a:ext cx="543031" cy="28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CF0163-62D9-FB4A-ADC9-36B945C1033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530430" y="3057465"/>
            <a:ext cx="1201463" cy="35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6A2702-1B0D-754D-8F23-CB70C1E84C9A}"/>
              </a:ext>
            </a:extLst>
          </p:cNvPr>
          <p:cNvCxnSpPr>
            <a:cxnSpLocks/>
          </p:cNvCxnSpPr>
          <p:nvPr/>
        </p:nvCxnSpPr>
        <p:spPr>
          <a:xfrm flipH="1">
            <a:off x="3359276" y="3544613"/>
            <a:ext cx="372617" cy="236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637A72-913A-BC49-B96B-D5577AFD921A}"/>
              </a:ext>
            </a:extLst>
          </p:cNvPr>
          <p:cNvCxnSpPr>
            <a:cxnSpLocks/>
          </p:cNvCxnSpPr>
          <p:nvPr/>
        </p:nvCxnSpPr>
        <p:spPr>
          <a:xfrm>
            <a:off x="4031975" y="3544613"/>
            <a:ext cx="901381" cy="238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1B724E-D7BE-0C48-AEA0-C86B2121BC76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439353" y="3965751"/>
            <a:ext cx="553806" cy="364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C5FA56-1BD7-6146-8DE1-60E574099ED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795682" y="4466126"/>
            <a:ext cx="0" cy="388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CC61950-E22F-3B41-A672-E9BA7A152E4C}"/>
              </a:ext>
            </a:extLst>
          </p:cNvPr>
          <p:cNvSpPr txBox="1"/>
          <p:nvPr/>
        </p:nvSpPr>
        <p:spPr>
          <a:xfrm>
            <a:off x="267861" y="259662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3A5F1-ECA3-434D-ABDC-93ADF533DB18}"/>
              </a:ext>
            </a:extLst>
          </p:cNvPr>
          <p:cNvSpPr txBox="1"/>
          <p:nvPr/>
        </p:nvSpPr>
        <p:spPr>
          <a:xfrm>
            <a:off x="76964" y="218697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6099F-17CB-9141-BDCE-B78D069528A5}"/>
              </a:ext>
            </a:extLst>
          </p:cNvPr>
          <p:cNvSpPr txBox="1"/>
          <p:nvPr/>
        </p:nvSpPr>
        <p:spPr>
          <a:xfrm>
            <a:off x="5328952" y="4160416"/>
            <a:ext cx="129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int_to_float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40D7B8-AB44-A048-8143-BF4B6B735845}"/>
              </a:ext>
            </a:extLst>
          </p:cNvPr>
          <p:cNvCxnSpPr>
            <a:cxnSpLocks/>
          </p:cNvCxnSpPr>
          <p:nvPr/>
        </p:nvCxnSpPr>
        <p:spPr>
          <a:xfrm>
            <a:off x="5328952" y="3965751"/>
            <a:ext cx="552601" cy="251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003409-A4AB-764C-9CDA-FBDC98CE0855}"/>
              </a:ext>
            </a:extLst>
          </p:cNvPr>
          <p:cNvSpPr txBox="1"/>
          <p:nvPr/>
        </p:nvSpPr>
        <p:spPr>
          <a:xfrm>
            <a:off x="376487" y="5487649"/>
            <a:ext cx="3355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%r0 = </a:t>
            </a:r>
            <a:r>
              <a:rPr lang="en-US" dirty="0" err="1">
                <a:latin typeface="Courier" pitchFamily="2" charset="0"/>
              </a:rPr>
              <a:t>int_to_float</a:t>
            </a:r>
            <a:r>
              <a:rPr lang="en-US" dirty="0">
                <a:latin typeface="Courier" pitchFamily="2" charset="0"/>
              </a:rPr>
              <a:t>(60);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%r1 = %r0 * id3;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%r2 = %r1 + id2;</a:t>
            </a:r>
          </a:p>
          <a:p>
            <a:r>
              <a:rPr lang="en-US" dirty="0">
                <a:latin typeface="Courier" pitchFamily="2" charset="0"/>
              </a:rPr>
              <a:t>%id1 = %r2;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84BD3-44AF-514F-9253-57495816FC37}"/>
              </a:ext>
            </a:extLst>
          </p:cNvPr>
          <p:cNvSpPr txBox="1"/>
          <p:nvPr/>
        </p:nvSpPr>
        <p:spPr>
          <a:xfrm>
            <a:off x="396506" y="4999850"/>
            <a:ext cx="244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3-address code program</a:t>
            </a:r>
          </a:p>
        </p:txBody>
      </p:sp>
    </p:spTree>
    <p:extLst>
      <p:ext uri="{BB962C8B-B14F-4D97-AF65-F5344CB8AC3E}">
        <p14:creationId xmlns:p14="http://schemas.microsoft.com/office/powerpoint/2010/main" val="37173930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4DF-C6C8-D740-8958-4BBE04B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representations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A677D1-5FA9-0D47-B7E6-C456675E2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Several forms:</a:t>
            </a:r>
          </a:p>
          <a:p>
            <a:pPr lvl="1"/>
            <a:r>
              <a:rPr lang="en-US" dirty="0"/>
              <a:t>tree - abstract syntax tree</a:t>
            </a:r>
          </a:p>
          <a:p>
            <a:pPr lvl="1"/>
            <a:r>
              <a:rPr lang="en-US" dirty="0"/>
              <a:t>graphs - control flow graph</a:t>
            </a:r>
          </a:p>
          <a:p>
            <a:pPr lvl="1"/>
            <a:r>
              <a:rPr lang="en-US" dirty="0"/>
              <a:t>linear program - 3 address code</a:t>
            </a:r>
          </a:p>
          <a:p>
            <a:pPr lvl="1"/>
            <a:endParaRPr lang="en-US" dirty="0"/>
          </a:p>
          <a:p>
            <a:r>
              <a:rPr lang="en-US" dirty="0"/>
              <a:t> Often times the program is represented as a hybrid</a:t>
            </a:r>
          </a:p>
          <a:p>
            <a:pPr lvl="1"/>
            <a:r>
              <a:rPr lang="en-US" dirty="0"/>
              <a:t>graphs where nodes are a linear program</a:t>
            </a:r>
          </a:p>
          <a:p>
            <a:pPr lvl="1"/>
            <a:r>
              <a:rPr lang="en-US" dirty="0"/>
              <a:t>linear program where expressions are ASTs</a:t>
            </a:r>
          </a:p>
          <a:p>
            <a:pPr lvl="1"/>
            <a:endParaRPr lang="en-US" dirty="0"/>
          </a:p>
          <a:p>
            <a:r>
              <a:rPr lang="en-US" dirty="0"/>
              <a:t>Progression: </a:t>
            </a:r>
          </a:p>
          <a:p>
            <a:pPr lvl="1"/>
            <a:r>
              <a:rPr lang="en-US" dirty="0"/>
              <a:t>start close to a parse tree</a:t>
            </a:r>
          </a:p>
          <a:p>
            <a:pPr lvl="1"/>
            <a:r>
              <a:rPr lang="en-US" dirty="0"/>
              <a:t>move closer to an ISA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0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54716B-77C2-F744-94FA-F5FA835C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94" y="83988"/>
            <a:ext cx="5833386" cy="7337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71A6D5-1AC5-274F-A247-1006FF49F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741460"/>
            <a:ext cx="8736530" cy="1971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89AC4D-A84A-D247-9527-E162B810CE3C}"/>
              </a:ext>
            </a:extLst>
          </p:cNvPr>
          <p:cNvSpPr txBox="1"/>
          <p:nvPr/>
        </p:nvSpPr>
        <p:spPr>
          <a:xfrm>
            <a:off x="4680259" y="3059668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Simply translate the English: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697E49-DDB0-8240-A3FF-75C59AE3D54C}"/>
              </a:ext>
            </a:extLst>
          </p:cNvPr>
          <p:cNvSpPr txBox="1"/>
          <p:nvPr/>
        </p:nvSpPr>
        <p:spPr>
          <a:xfrm>
            <a:off x="440194" y="4144618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Statement ::= </a:t>
            </a:r>
            <a:r>
              <a:rPr lang="en-US" dirty="0" err="1">
                <a:latin typeface="Courier" pitchFamily="2" charset="0"/>
              </a:rPr>
              <a:t>variable_declaration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      |   </a:t>
            </a:r>
            <a:r>
              <a:rPr lang="en-US" dirty="0" err="1">
                <a:latin typeface="Courier" pitchFamily="2" charset="0"/>
              </a:rPr>
              <a:t>assignment_statement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|   </a:t>
            </a:r>
            <a:r>
              <a:rPr lang="en-US" dirty="0" err="1">
                <a:latin typeface="Courier" pitchFamily="2" charset="0"/>
              </a:rPr>
              <a:t>if_else_statement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0121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4DF-C6C8-D740-8958-4BBE04B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representations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A677D1-5FA9-0D47-B7E6-C456675E2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18"/>
          </a:xfrm>
        </p:spPr>
        <p:txBody>
          <a:bodyPr>
            <a:normAutofit/>
          </a:bodyPr>
          <a:lstStyle/>
          <a:p>
            <a:r>
              <a:rPr lang="en-US" dirty="0"/>
              <a:t>Several forms:</a:t>
            </a:r>
          </a:p>
          <a:p>
            <a:pPr lvl="1"/>
            <a:r>
              <a:rPr lang="en-US" dirty="0"/>
              <a:t>tree - abstract syntax tree</a:t>
            </a:r>
          </a:p>
          <a:p>
            <a:pPr lvl="1"/>
            <a:r>
              <a:rPr lang="en-US" dirty="0"/>
              <a:t>graphs - control flow graph</a:t>
            </a:r>
          </a:p>
          <a:p>
            <a:pPr lvl="1"/>
            <a:r>
              <a:rPr lang="en-US" dirty="0"/>
              <a:t>linear program - 3 address code</a:t>
            </a:r>
          </a:p>
          <a:p>
            <a:pPr lvl="1"/>
            <a:endParaRPr lang="en-US" dirty="0"/>
          </a:p>
          <a:p>
            <a:r>
              <a:rPr lang="en-US" dirty="0"/>
              <a:t> Different optimizations and analysis are more suitable for IRs in different forms.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151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4DF-C6C8-D740-8958-4BBE04B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loop unrolling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1BFFF-8162-C340-85D8-DC192F04C3D7}"/>
              </a:ext>
            </a:extLst>
          </p:cNvPr>
          <p:cNvSpPr txBox="1"/>
          <p:nvPr/>
        </p:nvSpPr>
        <p:spPr>
          <a:xfrm>
            <a:off x="3039532" y="221140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for_statement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E6532-BE5F-F143-A1A9-08F72A1ABA58}"/>
              </a:ext>
            </a:extLst>
          </p:cNvPr>
          <p:cNvSpPr/>
          <p:nvPr/>
        </p:nvSpPr>
        <p:spPr>
          <a:xfrm>
            <a:off x="586387" y="305966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88390-8D77-0E42-ACF0-AE7E91777E14}"/>
              </a:ext>
            </a:extLst>
          </p:cNvPr>
          <p:cNvSpPr/>
          <p:nvPr/>
        </p:nvSpPr>
        <p:spPr>
          <a:xfrm>
            <a:off x="3039532" y="305966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comparison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EC0571-B182-FC4D-A9A6-5D1993ED877C}"/>
              </a:ext>
            </a:extLst>
          </p:cNvPr>
          <p:cNvSpPr/>
          <p:nvPr/>
        </p:nvSpPr>
        <p:spPr>
          <a:xfrm>
            <a:off x="5016355" y="305966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update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F17CF-83A4-3746-B25D-5329A2EA2E8D}"/>
              </a:ext>
            </a:extLst>
          </p:cNvPr>
          <p:cNvSpPr/>
          <p:nvPr/>
        </p:nvSpPr>
        <p:spPr>
          <a:xfrm>
            <a:off x="6616555" y="3059668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statement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D8DD4E-2E84-934F-8F1F-944333A74DCA}"/>
              </a:ext>
            </a:extLst>
          </p:cNvPr>
          <p:cNvCxnSpPr>
            <a:endCxn id="7" idx="0"/>
          </p:cNvCxnSpPr>
          <p:nvPr/>
        </p:nvCxnSpPr>
        <p:spPr>
          <a:xfrm flipH="1">
            <a:off x="1368011" y="2580732"/>
            <a:ext cx="2298055" cy="4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C513F6-C30E-C648-A164-F3B882C7DDA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660540" y="2580732"/>
            <a:ext cx="160616" cy="4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2D420B-9579-EF4E-AED5-C134FCECA7B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60540" y="2580732"/>
            <a:ext cx="1861723" cy="4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03C2FC-0127-514C-B72E-B99768A71D0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660540" y="2580732"/>
            <a:ext cx="3668710" cy="4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3ED0BB-E7DA-8C41-A6B2-E7A4D602A7F4}"/>
              </a:ext>
            </a:extLst>
          </p:cNvPr>
          <p:cNvSpPr txBox="1"/>
          <p:nvPr/>
        </p:nvSpPr>
        <p:spPr>
          <a:xfrm>
            <a:off x="1803400" y="4512734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 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100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=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+1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x = x + 1;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04171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4DF-C6C8-D740-8958-4BBE04B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loop unrolling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1BFFF-8162-C340-85D8-DC192F04C3D7}"/>
              </a:ext>
            </a:extLst>
          </p:cNvPr>
          <p:cNvSpPr txBox="1"/>
          <p:nvPr/>
        </p:nvSpPr>
        <p:spPr>
          <a:xfrm>
            <a:off x="2598144" y="2169067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for_statement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E6532-BE5F-F143-A1A9-08F72A1ABA58}"/>
              </a:ext>
            </a:extLst>
          </p:cNvPr>
          <p:cNvSpPr/>
          <p:nvPr/>
        </p:nvSpPr>
        <p:spPr>
          <a:xfrm>
            <a:off x="144999" y="301733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88390-8D77-0E42-ACF0-AE7E91777E14}"/>
              </a:ext>
            </a:extLst>
          </p:cNvPr>
          <p:cNvSpPr/>
          <p:nvPr/>
        </p:nvSpPr>
        <p:spPr>
          <a:xfrm>
            <a:off x="2598144" y="301733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comparison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EC0571-B182-FC4D-A9A6-5D1993ED877C}"/>
              </a:ext>
            </a:extLst>
          </p:cNvPr>
          <p:cNvSpPr/>
          <p:nvPr/>
        </p:nvSpPr>
        <p:spPr>
          <a:xfrm>
            <a:off x="4574967" y="301733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update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F17CF-83A4-3746-B25D-5329A2EA2E8D}"/>
              </a:ext>
            </a:extLst>
          </p:cNvPr>
          <p:cNvSpPr/>
          <p:nvPr/>
        </p:nvSpPr>
        <p:spPr>
          <a:xfrm>
            <a:off x="6175167" y="3017335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statement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D8DD4E-2E84-934F-8F1F-944333A74DCA}"/>
              </a:ext>
            </a:extLst>
          </p:cNvPr>
          <p:cNvCxnSpPr>
            <a:endCxn id="7" idx="0"/>
          </p:cNvCxnSpPr>
          <p:nvPr/>
        </p:nvCxnSpPr>
        <p:spPr>
          <a:xfrm flipH="1">
            <a:off x="926623" y="2538399"/>
            <a:ext cx="2298055" cy="4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C513F6-C30E-C648-A164-F3B882C7DDA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19152" y="2538399"/>
            <a:ext cx="160616" cy="4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2D420B-9579-EF4E-AED5-C134FCECA7B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219152" y="2538399"/>
            <a:ext cx="1861723" cy="4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03C2FC-0127-514C-B72E-B99768A71D0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19152" y="2538399"/>
            <a:ext cx="3668710" cy="4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3ED0BB-E7DA-8C41-A6B2-E7A4D602A7F4}"/>
              </a:ext>
            </a:extLst>
          </p:cNvPr>
          <p:cNvSpPr txBox="1"/>
          <p:nvPr/>
        </p:nvSpPr>
        <p:spPr>
          <a:xfrm>
            <a:off x="1362012" y="4470401"/>
            <a:ext cx="4733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 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100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=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+ 1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x = x + 1;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78F9B-B1F1-A44C-ACFE-EB8A8D7175E5}"/>
              </a:ext>
            </a:extLst>
          </p:cNvPr>
          <p:cNvSpPr txBox="1"/>
          <p:nvPr/>
        </p:nvSpPr>
        <p:spPr>
          <a:xfrm>
            <a:off x="8117568" y="592417"/>
            <a:ext cx="4086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Check:</a:t>
            </a:r>
          </a:p>
          <a:p>
            <a:endParaRPr lang="en-US" dirty="0"/>
          </a:p>
          <a:p>
            <a:r>
              <a:rPr lang="en-US" dirty="0"/>
              <a:t>1. Find iteration variable by</a:t>
            </a:r>
          </a:p>
          <a:p>
            <a:r>
              <a:rPr lang="en-US" dirty="0"/>
              <a:t>examining </a:t>
            </a:r>
            <a:r>
              <a:rPr lang="en-US" dirty="0">
                <a:highlight>
                  <a:srgbClr val="FFFF00"/>
                </a:highlight>
              </a:rPr>
              <a:t>assignment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comparison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highlight>
                  <a:srgbClr val="00FFFF"/>
                </a:highlight>
              </a:rPr>
              <a:t>update.</a:t>
            </a:r>
          </a:p>
          <a:p>
            <a:endParaRPr lang="en-US" dirty="0">
              <a:highlight>
                <a:srgbClr val="00FFFF"/>
              </a:highlight>
            </a:endParaRPr>
          </a:p>
          <a:p>
            <a:r>
              <a:rPr lang="en-US" dirty="0"/>
              <a:t>2. found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check that </a:t>
            </a:r>
            <a:r>
              <a:rPr lang="en-US" dirty="0">
                <a:highlight>
                  <a:srgbClr val="FF00FF"/>
                </a:highlight>
              </a:rPr>
              <a:t>statement</a:t>
            </a:r>
            <a:r>
              <a:rPr lang="en-US" dirty="0"/>
              <a:t> doesn’t change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check that </a:t>
            </a:r>
            <a:r>
              <a:rPr lang="en-US" dirty="0">
                <a:highlight>
                  <a:srgbClr val="00FF00"/>
                </a:highlight>
              </a:rPr>
              <a:t>comparison</a:t>
            </a:r>
            <a:r>
              <a:rPr lang="en-US" dirty="0"/>
              <a:t> goes around an even number of times.</a:t>
            </a:r>
          </a:p>
        </p:txBody>
      </p:sp>
    </p:spTree>
    <p:extLst>
      <p:ext uri="{BB962C8B-B14F-4D97-AF65-F5344CB8AC3E}">
        <p14:creationId xmlns:p14="http://schemas.microsoft.com/office/powerpoint/2010/main" val="32992951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4DF-C6C8-D740-8958-4BBE04B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loop unrolling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1BFFF-8162-C340-85D8-DC192F04C3D7}"/>
              </a:ext>
            </a:extLst>
          </p:cNvPr>
          <p:cNvSpPr txBox="1"/>
          <p:nvPr/>
        </p:nvSpPr>
        <p:spPr>
          <a:xfrm>
            <a:off x="2598144" y="2169067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for_statement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E6532-BE5F-F143-A1A9-08F72A1ABA58}"/>
              </a:ext>
            </a:extLst>
          </p:cNvPr>
          <p:cNvSpPr/>
          <p:nvPr/>
        </p:nvSpPr>
        <p:spPr>
          <a:xfrm>
            <a:off x="144999" y="301733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88390-8D77-0E42-ACF0-AE7E91777E14}"/>
              </a:ext>
            </a:extLst>
          </p:cNvPr>
          <p:cNvSpPr/>
          <p:nvPr/>
        </p:nvSpPr>
        <p:spPr>
          <a:xfrm>
            <a:off x="2598144" y="301733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comparison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EC0571-B182-FC4D-A9A6-5D1993ED877C}"/>
              </a:ext>
            </a:extLst>
          </p:cNvPr>
          <p:cNvSpPr/>
          <p:nvPr/>
        </p:nvSpPr>
        <p:spPr>
          <a:xfrm>
            <a:off x="4574967" y="301733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update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F17CF-83A4-3746-B25D-5329A2EA2E8D}"/>
              </a:ext>
            </a:extLst>
          </p:cNvPr>
          <p:cNvSpPr/>
          <p:nvPr/>
        </p:nvSpPr>
        <p:spPr>
          <a:xfrm>
            <a:off x="6175167" y="3017335"/>
            <a:ext cx="14253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statement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update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statement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D8DD4E-2E84-934F-8F1F-944333A74DCA}"/>
              </a:ext>
            </a:extLst>
          </p:cNvPr>
          <p:cNvCxnSpPr>
            <a:endCxn id="7" idx="0"/>
          </p:cNvCxnSpPr>
          <p:nvPr/>
        </p:nvCxnSpPr>
        <p:spPr>
          <a:xfrm flipH="1">
            <a:off x="926623" y="2538399"/>
            <a:ext cx="2298055" cy="4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C513F6-C30E-C648-A164-F3B882C7DDA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19152" y="2538399"/>
            <a:ext cx="160616" cy="4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2D420B-9579-EF4E-AED5-C134FCECA7B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219152" y="2538399"/>
            <a:ext cx="1861723" cy="4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03C2FC-0127-514C-B72E-B99768A71D0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19152" y="2538399"/>
            <a:ext cx="3668710" cy="4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3ED0BB-E7DA-8C41-A6B2-E7A4D602A7F4}"/>
              </a:ext>
            </a:extLst>
          </p:cNvPr>
          <p:cNvSpPr txBox="1"/>
          <p:nvPr/>
        </p:nvSpPr>
        <p:spPr>
          <a:xfrm>
            <a:off x="1362012" y="4470401"/>
            <a:ext cx="4733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 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100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=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+ 1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x = x + 1;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78F9B-B1F1-A44C-ACFE-EB8A8D7175E5}"/>
              </a:ext>
            </a:extLst>
          </p:cNvPr>
          <p:cNvSpPr txBox="1"/>
          <p:nvPr/>
        </p:nvSpPr>
        <p:spPr>
          <a:xfrm>
            <a:off x="8117568" y="592417"/>
            <a:ext cx="40867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Check:</a:t>
            </a:r>
          </a:p>
          <a:p>
            <a:endParaRPr lang="en-US" dirty="0"/>
          </a:p>
          <a:p>
            <a:r>
              <a:rPr lang="en-US" dirty="0"/>
              <a:t>1. Find iteration variable by</a:t>
            </a:r>
          </a:p>
          <a:p>
            <a:r>
              <a:rPr lang="en-US" dirty="0"/>
              <a:t>examining </a:t>
            </a:r>
            <a:r>
              <a:rPr lang="en-US" dirty="0">
                <a:highlight>
                  <a:srgbClr val="FFFF00"/>
                </a:highlight>
              </a:rPr>
              <a:t>assignment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comparison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highlight>
                  <a:srgbClr val="00FFFF"/>
                </a:highlight>
              </a:rPr>
              <a:t>update.</a:t>
            </a:r>
          </a:p>
          <a:p>
            <a:endParaRPr lang="en-US" dirty="0">
              <a:highlight>
                <a:srgbClr val="00FFFF"/>
              </a:highlight>
            </a:endParaRPr>
          </a:p>
          <a:p>
            <a:r>
              <a:rPr lang="en-US" dirty="0"/>
              <a:t>2. found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check that </a:t>
            </a:r>
            <a:r>
              <a:rPr lang="en-US" dirty="0">
                <a:highlight>
                  <a:srgbClr val="FF00FF"/>
                </a:highlight>
              </a:rPr>
              <a:t>statement</a:t>
            </a:r>
            <a:r>
              <a:rPr lang="en-US" dirty="0"/>
              <a:t> doesn’t change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check that </a:t>
            </a:r>
            <a:r>
              <a:rPr lang="en-US" dirty="0">
                <a:highlight>
                  <a:srgbClr val="00FF00"/>
                </a:highlight>
              </a:rPr>
              <a:t>comparison</a:t>
            </a:r>
            <a:r>
              <a:rPr lang="en-US" dirty="0"/>
              <a:t> goes around an even number of times.</a:t>
            </a:r>
          </a:p>
          <a:p>
            <a:endParaRPr lang="en-US" dirty="0"/>
          </a:p>
          <a:p>
            <a:r>
              <a:rPr lang="en-US" dirty="0"/>
              <a:t>Perform optimization</a:t>
            </a:r>
          </a:p>
          <a:p>
            <a:endParaRPr lang="en-US" dirty="0"/>
          </a:p>
          <a:p>
            <a:r>
              <a:rPr lang="en-US" dirty="0"/>
              <a:t>copy </a:t>
            </a:r>
            <a:r>
              <a:rPr lang="en-US" dirty="0">
                <a:highlight>
                  <a:srgbClr val="FF00FF"/>
                </a:highlight>
              </a:rPr>
              <a:t>statement</a:t>
            </a:r>
            <a:r>
              <a:rPr lang="en-US" dirty="0"/>
              <a:t> and put an </a:t>
            </a:r>
            <a:r>
              <a:rPr lang="en-US" dirty="0">
                <a:highlight>
                  <a:srgbClr val="00FFFF"/>
                </a:highlight>
              </a:rPr>
              <a:t>update</a:t>
            </a:r>
            <a:r>
              <a:rPr lang="en-US" dirty="0"/>
              <a:t> before it</a:t>
            </a:r>
          </a:p>
        </p:txBody>
      </p:sp>
    </p:spTree>
    <p:extLst>
      <p:ext uri="{BB962C8B-B14F-4D97-AF65-F5344CB8AC3E}">
        <p14:creationId xmlns:p14="http://schemas.microsoft.com/office/powerpoint/2010/main" val="14073636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4DF-C6C8-D740-8958-4BBE04B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loop unrolling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1BFFF-8162-C340-85D8-DC192F04C3D7}"/>
              </a:ext>
            </a:extLst>
          </p:cNvPr>
          <p:cNvSpPr txBox="1"/>
          <p:nvPr/>
        </p:nvSpPr>
        <p:spPr>
          <a:xfrm>
            <a:off x="2598144" y="2169067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for_statement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E6532-BE5F-F143-A1A9-08F72A1ABA58}"/>
              </a:ext>
            </a:extLst>
          </p:cNvPr>
          <p:cNvSpPr/>
          <p:nvPr/>
        </p:nvSpPr>
        <p:spPr>
          <a:xfrm>
            <a:off x="144999" y="301733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88390-8D77-0E42-ACF0-AE7E91777E14}"/>
              </a:ext>
            </a:extLst>
          </p:cNvPr>
          <p:cNvSpPr/>
          <p:nvPr/>
        </p:nvSpPr>
        <p:spPr>
          <a:xfrm>
            <a:off x="2598144" y="301733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comparison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EC0571-B182-FC4D-A9A6-5D1993ED877C}"/>
              </a:ext>
            </a:extLst>
          </p:cNvPr>
          <p:cNvSpPr/>
          <p:nvPr/>
        </p:nvSpPr>
        <p:spPr>
          <a:xfrm>
            <a:off x="4574967" y="301733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update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F17CF-83A4-3746-B25D-5329A2EA2E8D}"/>
              </a:ext>
            </a:extLst>
          </p:cNvPr>
          <p:cNvSpPr/>
          <p:nvPr/>
        </p:nvSpPr>
        <p:spPr>
          <a:xfrm>
            <a:off x="6175167" y="3017335"/>
            <a:ext cx="14253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statement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update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statement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D8DD4E-2E84-934F-8F1F-944333A74DCA}"/>
              </a:ext>
            </a:extLst>
          </p:cNvPr>
          <p:cNvCxnSpPr>
            <a:endCxn id="7" idx="0"/>
          </p:cNvCxnSpPr>
          <p:nvPr/>
        </p:nvCxnSpPr>
        <p:spPr>
          <a:xfrm flipH="1">
            <a:off x="926623" y="2538399"/>
            <a:ext cx="2298055" cy="4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C513F6-C30E-C648-A164-F3B882C7DDA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19152" y="2538399"/>
            <a:ext cx="160616" cy="4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2D420B-9579-EF4E-AED5-C134FCECA7B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219152" y="2538399"/>
            <a:ext cx="1861723" cy="4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03C2FC-0127-514C-B72E-B99768A71D0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19152" y="2538399"/>
            <a:ext cx="3668710" cy="4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3ED0BB-E7DA-8C41-A6B2-E7A4D602A7F4}"/>
              </a:ext>
            </a:extLst>
          </p:cNvPr>
          <p:cNvSpPr txBox="1"/>
          <p:nvPr/>
        </p:nvSpPr>
        <p:spPr>
          <a:xfrm>
            <a:off x="1362012" y="4470401"/>
            <a:ext cx="47339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 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100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=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+ 1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x = x + 1;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=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+ 1;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x = x + 1;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78F9B-B1F1-A44C-ACFE-EB8A8D7175E5}"/>
              </a:ext>
            </a:extLst>
          </p:cNvPr>
          <p:cNvSpPr txBox="1"/>
          <p:nvPr/>
        </p:nvSpPr>
        <p:spPr>
          <a:xfrm>
            <a:off x="8117568" y="592417"/>
            <a:ext cx="40867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Check:</a:t>
            </a:r>
          </a:p>
          <a:p>
            <a:endParaRPr lang="en-US" dirty="0"/>
          </a:p>
          <a:p>
            <a:r>
              <a:rPr lang="en-US" dirty="0"/>
              <a:t>1. Find iteration variable by</a:t>
            </a:r>
          </a:p>
          <a:p>
            <a:r>
              <a:rPr lang="en-US" dirty="0"/>
              <a:t>examining </a:t>
            </a:r>
            <a:r>
              <a:rPr lang="en-US" dirty="0">
                <a:highlight>
                  <a:srgbClr val="FFFF00"/>
                </a:highlight>
              </a:rPr>
              <a:t>assignment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comparison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highlight>
                  <a:srgbClr val="00FFFF"/>
                </a:highlight>
              </a:rPr>
              <a:t>update.</a:t>
            </a:r>
          </a:p>
          <a:p>
            <a:endParaRPr lang="en-US" dirty="0">
              <a:highlight>
                <a:srgbClr val="00FFFF"/>
              </a:highlight>
            </a:endParaRPr>
          </a:p>
          <a:p>
            <a:r>
              <a:rPr lang="en-US" dirty="0"/>
              <a:t>2. found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check that </a:t>
            </a:r>
            <a:r>
              <a:rPr lang="en-US" dirty="0">
                <a:highlight>
                  <a:srgbClr val="FF00FF"/>
                </a:highlight>
              </a:rPr>
              <a:t>statement</a:t>
            </a:r>
            <a:r>
              <a:rPr lang="en-US" dirty="0"/>
              <a:t> doesn’t change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check that </a:t>
            </a:r>
            <a:r>
              <a:rPr lang="en-US" dirty="0">
                <a:highlight>
                  <a:srgbClr val="00FF00"/>
                </a:highlight>
              </a:rPr>
              <a:t>comparison</a:t>
            </a:r>
            <a:r>
              <a:rPr lang="en-US" dirty="0"/>
              <a:t> goes around an even number of times.</a:t>
            </a:r>
          </a:p>
          <a:p>
            <a:endParaRPr lang="en-US" dirty="0"/>
          </a:p>
          <a:p>
            <a:r>
              <a:rPr lang="en-US" dirty="0"/>
              <a:t>Perform optimization</a:t>
            </a:r>
          </a:p>
          <a:p>
            <a:endParaRPr lang="en-US" dirty="0"/>
          </a:p>
          <a:p>
            <a:r>
              <a:rPr lang="en-US" dirty="0"/>
              <a:t>copy </a:t>
            </a:r>
            <a:r>
              <a:rPr lang="en-US" dirty="0">
                <a:highlight>
                  <a:srgbClr val="FF00FF"/>
                </a:highlight>
              </a:rPr>
              <a:t>statement</a:t>
            </a:r>
            <a:r>
              <a:rPr lang="en-US" dirty="0"/>
              <a:t> and put an </a:t>
            </a:r>
            <a:r>
              <a:rPr lang="en-US" dirty="0">
                <a:highlight>
                  <a:srgbClr val="00FFFF"/>
                </a:highlight>
              </a:rPr>
              <a:t>update</a:t>
            </a:r>
            <a:r>
              <a:rPr lang="en-US" dirty="0"/>
              <a:t> before it</a:t>
            </a:r>
          </a:p>
        </p:txBody>
      </p:sp>
    </p:spTree>
    <p:extLst>
      <p:ext uri="{BB962C8B-B14F-4D97-AF65-F5344CB8AC3E}">
        <p14:creationId xmlns:p14="http://schemas.microsoft.com/office/powerpoint/2010/main" val="29258128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4DF-C6C8-D740-8958-4BBE04B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loop unrolling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78F9B-B1F1-A44C-ACFE-EB8A8D7175E5}"/>
              </a:ext>
            </a:extLst>
          </p:cNvPr>
          <p:cNvSpPr txBox="1"/>
          <p:nvPr/>
        </p:nvSpPr>
        <p:spPr>
          <a:xfrm>
            <a:off x="8117568" y="592417"/>
            <a:ext cx="40867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Check:</a:t>
            </a:r>
          </a:p>
          <a:p>
            <a:endParaRPr lang="en-US" dirty="0"/>
          </a:p>
          <a:p>
            <a:r>
              <a:rPr lang="en-US" dirty="0"/>
              <a:t>1. Find iteration variable by</a:t>
            </a:r>
          </a:p>
          <a:p>
            <a:r>
              <a:rPr lang="en-US" dirty="0"/>
              <a:t>examining </a:t>
            </a:r>
            <a:r>
              <a:rPr lang="en-US" dirty="0">
                <a:highlight>
                  <a:srgbClr val="FFFF00"/>
                </a:highlight>
              </a:rPr>
              <a:t>assignment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comparison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highlight>
                  <a:srgbClr val="00FFFF"/>
                </a:highlight>
              </a:rPr>
              <a:t>update.</a:t>
            </a:r>
          </a:p>
          <a:p>
            <a:endParaRPr lang="en-US" dirty="0">
              <a:highlight>
                <a:srgbClr val="00FFFF"/>
              </a:highlight>
            </a:endParaRPr>
          </a:p>
          <a:p>
            <a:r>
              <a:rPr lang="en-US" dirty="0"/>
              <a:t>2. found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check that </a:t>
            </a:r>
            <a:r>
              <a:rPr lang="en-US" dirty="0">
                <a:highlight>
                  <a:srgbClr val="FF00FF"/>
                </a:highlight>
              </a:rPr>
              <a:t>statement</a:t>
            </a:r>
            <a:r>
              <a:rPr lang="en-US" dirty="0"/>
              <a:t> doesn’t change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check that </a:t>
            </a:r>
            <a:r>
              <a:rPr lang="en-US" dirty="0">
                <a:highlight>
                  <a:srgbClr val="00FF00"/>
                </a:highlight>
              </a:rPr>
              <a:t>comparison</a:t>
            </a:r>
            <a:r>
              <a:rPr lang="en-US" dirty="0"/>
              <a:t> goes around an even number of times.</a:t>
            </a:r>
          </a:p>
          <a:p>
            <a:endParaRPr lang="en-US" dirty="0"/>
          </a:p>
          <a:p>
            <a:r>
              <a:rPr lang="en-US" dirty="0"/>
              <a:t>Perform optimization</a:t>
            </a:r>
          </a:p>
          <a:p>
            <a:endParaRPr lang="en-US" dirty="0"/>
          </a:p>
          <a:p>
            <a:r>
              <a:rPr lang="en-US" dirty="0"/>
              <a:t>copy </a:t>
            </a:r>
            <a:r>
              <a:rPr lang="en-US" dirty="0">
                <a:highlight>
                  <a:srgbClr val="FF00FF"/>
                </a:highlight>
              </a:rPr>
              <a:t>statement</a:t>
            </a:r>
            <a:r>
              <a:rPr lang="en-US" dirty="0"/>
              <a:t> and put an </a:t>
            </a:r>
            <a:r>
              <a:rPr lang="en-US" dirty="0">
                <a:highlight>
                  <a:srgbClr val="00FFFF"/>
                </a:highlight>
              </a:rPr>
              <a:t>update</a:t>
            </a:r>
            <a:r>
              <a:rPr lang="en-US" dirty="0"/>
              <a:t> before 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0EAA60-FF29-D64D-8561-90B17930CCAA}"/>
              </a:ext>
            </a:extLst>
          </p:cNvPr>
          <p:cNvSpPr/>
          <p:nvPr/>
        </p:nvSpPr>
        <p:spPr>
          <a:xfrm>
            <a:off x="467633" y="1802980"/>
            <a:ext cx="42229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label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22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3: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preds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= %13, %0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%4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align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23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%5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icmp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slt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25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i1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label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label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26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6: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preds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= %3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%7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align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27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%8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29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store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align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%9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align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31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%10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store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align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33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%11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align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34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%12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35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store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align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36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label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37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13: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preds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= %6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%14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align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38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%15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14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39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store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align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label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41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sz="1300" dirty="0" err="1">
                <a:solidFill>
                  <a:srgbClr val="008080"/>
                </a:solidFill>
                <a:latin typeface="Consolas" panose="020B0609020204030204" pitchFamily="49" charset="0"/>
              </a:rPr>
              <a:t>llvm.loop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776CF-443F-3148-940A-900BD8DF5B05}"/>
              </a:ext>
            </a:extLst>
          </p:cNvPr>
          <p:cNvSpPr txBox="1"/>
          <p:nvPr/>
        </p:nvSpPr>
        <p:spPr>
          <a:xfrm>
            <a:off x="5151510" y="3080544"/>
            <a:ext cx="1888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LLVM IR for the</a:t>
            </a:r>
          </a:p>
          <a:p>
            <a:r>
              <a:rPr lang="en-US" i="1" dirty="0"/>
              <a:t>for loop. Much</a:t>
            </a:r>
          </a:p>
          <a:p>
            <a:r>
              <a:rPr lang="en-US" i="1" dirty="0"/>
              <a:t>harder to analyze!</a:t>
            </a:r>
          </a:p>
        </p:txBody>
      </p:sp>
    </p:spTree>
    <p:extLst>
      <p:ext uri="{BB962C8B-B14F-4D97-AF65-F5344CB8AC3E}">
        <p14:creationId xmlns:p14="http://schemas.microsoft.com/office/powerpoint/2010/main" val="17518508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4DF-C6C8-D740-8958-4BBE04B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common subexpression elimination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8DA4D-C5B4-D44C-A2FB-26707E96D774}"/>
              </a:ext>
            </a:extLst>
          </p:cNvPr>
          <p:cNvSpPr txBox="1"/>
          <p:nvPr/>
        </p:nvSpPr>
        <p:spPr>
          <a:xfrm>
            <a:off x="4267201" y="2413000"/>
            <a:ext cx="1563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z = x + y;</a:t>
            </a:r>
          </a:p>
          <a:p>
            <a:r>
              <a:rPr lang="en-US" dirty="0">
                <a:latin typeface="Courier" pitchFamily="2" charset="0"/>
              </a:rPr>
              <a:t>a = b + c;</a:t>
            </a:r>
          </a:p>
          <a:p>
            <a:r>
              <a:rPr lang="en-US" dirty="0">
                <a:latin typeface="Courier" pitchFamily="2" charset="0"/>
              </a:rPr>
              <a:t>d = x + y;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3740B-7A98-C540-8CC9-7DABBE08E5AB}"/>
              </a:ext>
            </a:extLst>
          </p:cNvPr>
          <p:cNvSpPr txBox="1"/>
          <p:nvPr/>
        </p:nvSpPr>
        <p:spPr>
          <a:xfrm>
            <a:off x="6477000" y="2633133"/>
            <a:ext cx="231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Can this be optimized?</a:t>
            </a:r>
          </a:p>
        </p:txBody>
      </p:sp>
    </p:spTree>
    <p:extLst>
      <p:ext uri="{BB962C8B-B14F-4D97-AF65-F5344CB8AC3E}">
        <p14:creationId xmlns:p14="http://schemas.microsoft.com/office/powerpoint/2010/main" val="36058615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4DF-C6C8-D740-8958-4BBE04B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common subexpression elimination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8DA4D-C5B4-D44C-A2FB-26707E96D774}"/>
              </a:ext>
            </a:extLst>
          </p:cNvPr>
          <p:cNvSpPr txBox="1"/>
          <p:nvPr/>
        </p:nvSpPr>
        <p:spPr>
          <a:xfrm>
            <a:off x="4267201" y="2413000"/>
            <a:ext cx="1563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z 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 + y;</a:t>
            </a:r>
          </a:p>
          <a:p>
            <a:r>
              <a:rPr lang="en-US" dirty="0">
                <a:latin typeface="Courier" pitchFamily="2" charset="0"/>
              </a:rPr>
              <a:t>a = b + c;</a:t>
            </a:r>
          </a:p>
          <a:p>
            <a:r>
              <a:rPr lang="en-US" dirty="0">
                <a:latin typeface="Courier" pitchFamily="2" charset="0"/>
              </a:rPr>
              <a:t>d 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 + y;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3740B-7A98-C540-8CC9-7DABBE08E5AB}"/>
              </a:ext>
            </a:extLst>
          </p:cNvPr>
          <p:cNvSpPr txBox="1"/>
          <p:nvPr/>
        </p:nvSpPr>
        <p:spPr>
          <a:xfrm>
            <a:off x="6477000" y="2633133"/>
            <a:ext cx="231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Can this be optimized?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B62F1-772F-974D-BD34-EEC74D85126C}"/>
              </a:ext>
            </a:extLst>
          </p:cNvPr>
          <p:cNvSpPr txBox="1"/>
          <p:nvPr/>
        </p:nvSpPr>
        <p:spPr>
          <a:xfrm>
            <a:off x="4267201" y="4174067"/>
            <a:ext cx="1563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z 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 + y;</a:t>
            </a:r>
          </a:p>
          <a:p>
            <a:r>
              <a:rPr lang="en-US" dirty="0">
                <a:latin typeface="Courier" pitchFamily="2" charset="0"/>
              </a:rPr>
              <a:t>a = b + c;</a:t>
            </a:r>
          </a:p>
          <a:p>
            <a:r>
              <a:rPr lang="en-US" dirty="0">
                <a:latin typeface="Courier" pitchFamily="2" charset="0"/>
              </a:rPr>
              <a:t>d 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z;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7A042-102F-CD48-BB68-B205C0B8A43C}"/>
              </a:ext>
            </a:extLst>
          </p:cNvPr>
          <p:cNvSpPr txBox="1"/>
          <p:nvPr/>
        </p:nvSpPr>
        <p:spPr>
          <a:xfrm>
            <a:off x="6476999" y="4351866"/>
            <a:ext cx="274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remove redundant addition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0CE7C-EB2D-594F-BC01-38A4827835C1}"/>
              </a:ext>
            </a:extLst>
          </p:cNvPr>
          <p:cNvSpPr txBox="1"/>
          <p:nvPr/>
        </p:nvSpPr>
        <p:spPr>
          <a:xfrm>
            <a:off x="4267201" y="5935134"/>
            <a:ext cx="649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Easy to do this optimization when code is a low level form like this</a:t>
            </a:r>
          </a:p>
        </p:txBody>
      </p:sp>
    </p:spTree>
    <p:extLst>
      <p:ext uri="{BB962C8B-B14F-4D97-AF65-F5344CB8AC3E}">
        <p14:creationId xmlns:p14="http://schemas.microsoft.com/office/powerpoint/2010/main" val="15176908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4DF-C6C8-D740-8958-4BBE04B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IR: abstract syntax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8BAB-2AB0-8441-ABF2-E02DC7802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969013"/>
          </a:xfrm>
        </p:spPr>
        <p:txBody>
          <a:bodyPr/>
          <a:lstStyle/>
          <a:p>
            <a:r>
              <a:rPr lang="en-US" dirty="0"/>
              <a:t>One step away from parse trees</a:t>
            </a:r>
          </a:p>
          <a:p>
            <a:endParaRPr lang="en-US" dirty="0"/>
          </a:p>
          <a:p>
            <a:r>
              <a:rPr lang="en-US" dirty="0"/>
              <a:t>Great representation for expressions</a:t>
            </a:r>
          </a:p>
          <a:p>
            <a:endParaRPr lang="en-US" dirty="0"/>
          </a:p>
          <a:p>
            <a:r>
              <a:rPr lang="en-US" dirty="0"/>
              <a:t>Natural representation to apply type checking</a:t>
            </a:r>
          </a:p>
        </p:txBody>
      </p:sp>
    </p:spTree>
    <p:extLst>
      <p:ext uri="{BB962C8B-B14F-4D97-AF65-F5344CB8AC3E}">
        <p14:creationId xmlns:p14="http://schemas.microsoft.com/office/powerpoint/2010/main" val="39637934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AST?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A9C4A1-3756-7548-A230-EACD35A6B96D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3D8BAD3C-CEB0-5A4D-8A3E-5210E15F3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37405"/>
              </p:ext>
            </p:extLst>
          </p:nvPr>
        </p:nvGraphicFramePr>
        <p:xfrm>
          <a:off x="625668" y="3344414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LPAREN expr RPAREN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666119AC-5DD5-314D-AF56-FCFB871A071C}"/>
              </a:ext>
            </a:extLst>
          </p:cNvPr>
          <p:cNvSpPr txBox="1"/>
          <p:nvPr/>
        </p:nvSpPr>
        <p:spPr>
          <a:xfrm>
            <a:off x="1989667" y="2125133"/>
            <a:ext cx="37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We’ll start by looking at a parse tree: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1F2DE6-A94C-824E-8DA8-4ABDFBA6F224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B884E45-AC3F-CB44-81EB-9BB2F81F2D98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BAD4D55-5DEE-A54D-8B94-44ADCE0C53BD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650E9C-DB3F-9046-A3DE-0F047DEC08C3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>
            <a:off x="8934394" y="2551289"/>
            <a:ext cx="0" cy="490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1604F9-AB0B-D345-AED7-A350BCD33563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8934394" y="2551289"/>
            <a:ext cx="108379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9168AE7-BF52-2B4B-A16C-11E533239A77}"/>
              </a:ext>
            </a:extLst>
          </p:cNvPr>
          <p:cNvSpPr txBox="1"/>
          <p:nvPr/>
        </p:nvSpPr>
        <p:spPr>
          <a:xfrm>
            <a:off x="8321021" y="3042087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&lt;PLUS,”+”&gt;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B176C1-FAF1-D940-924E-7F5DB0B808FA}"/>
              </a:ext>
            </a:extLst>
          </p:cNvPr>
          <p:cNvSpPr txBox="1"/>
          <p:nvPr/>
        </p:nvSpPr>
        <p:spPr>
          <a:xfrm>
            <a:off x="6635052" y="546996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&lt;NUM, “1”&gt;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36FD6-A34D-E044-8514-580F9E283D6D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527F17-0D91-4045-910E-D5B3BC79DC41}"/>
              </a:ext>
            </a:extLst>
          </p:cNvPr>
          <p:cNvCxnSpPr>
            <a:cxnSpLocks/>
          </p:cNvCxnSpPr>
          <p:nvPr/>
        </p:nvCxnSpPr>
        <p:spPr>
          <a:xfrm flipH="1">
            <a:off x="8910546" y="344460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A1DCF8-F08C-F44D-AE2F-30AD8F38C1B1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1F3A064-AA4D-B743-A5DB-E7F7A4DA0450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81099EF-DC3D-CD4F-B27F-DCB9FB5F436D}"/>
              </a:ext>
            </a:extLst>
          </p:cNvPr>
          <p:cNvSpPr txBox="1"/>
          <p:nvPr/>
        </p:nvSpPr>
        <p:spPr>
          <a:xfrm>
            <a:off x="9677346" y="3911709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&lt;TIMES, “*”&gt;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9BE9AF-A7F0-5E4F-A69C-1FFDB9FAA574}"/>
              </a:ext>
            </a:extLst>
          </p:cNvPr>
          <p:cNvSpPr txBox="1"/>
          <p:nvPr/>
        </p:nvSpPr>
        <p:spPr>
          <a:xfrm>
            <a:off x="8611554" y="388031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5DFC4F-F199-C44A-B407-76B329F01B1F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BE757E-27B6-4242-81F2-1169DD3C3F67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98AED23-EAF8-D345-9198-47D83138051D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858B094-BFF0-D74F-9236-14AD27B0D3A8}"/>
              </a:ext>
            </a:extLst>
          </p:cNvPr>
          <p:cNvCxnSpPr>
            <a:cxnSpLocks/>
            <a:stCxn id="57" idx="2"/>
            <a:endCxn id="48" idx="0"/>
          </p:cNvCxnSpPr>
          <p:nvPr/>
        </p:nvCxnSpPr>
        <p:spPr>
          <a:xfrm flipH="1">
            <a:off x="7298054" y="5169906"/>
            <a:ext cx="1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FEFCA6F-55E3-9141-9FEA-40DBFB7FB346}"/>
              </a:ext>
            </a:extLst>
          </p:cNvPr>
          <p:cNvSpPr txBox="1"/>
          <p:nvPr/>
        </p:nvSpPr>
        <p:spPr>
          <a:xfrm>
            <a:off x="9667792" y="3083636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28DC24-8F64-554E-9EB8-F023773B033D}"/>
              </a:ext>
            </a:extLst>
          </p:cNvPr>
          <p:cNvSpPr txBox="1"/>
          <p:nvPr/>
        </p:nvSpPr>
        <p:spPr>
          <a:xfrm>
            <a:off x="8286018" y="52347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&lt;NUM, “5”&gt;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BD7121-B4FD-AC43-A879-BF4D779A5BD4}"/>
              </a:ext>
            </a:extLst>
          </p:cNvPr>
          <p:cNvSpPr txBox="1"/>
          <p:nvPr/>
        </p:nvSpPr>
        <p:spPr>
          <a:xfrm>
            <a:off x="8581131" y="458004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88B65B-0EAD-B441-AC51-6432262624BD}"/>
              </a:ext>
            </a:extLst>
          </p:cNvPr>
          <p:cNvCxnSpPr>
            <a:cxnSpLocks/>
            <a:stCxn id="61" idx="2"/>
            <a:endCxn id="60" idx="0"/>
          </p:cNvCxnSpPr>
          <p:nvPr/>
        </p:nvCxnSpPr>
        <p:spPr>
          <a:xfrm flipH="1">
            <a:off x="8949020" y="4949376"/>
            <a:ext cx="1" cy="285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E2D354F-CBE9-6E43-8D47-4423CAAC27F3}"/>
              </a:ext>
            </a:extLst>
          </p:cNvPr>
          <p:cNvCxnSpPr>
            <a:cxnSpLocks/>
          </p:cNvCxnSpPr>
          <p:nvPr/>
        </p:nvCxnSpPr>
        <p:spPr>
          <a:xfrm flipH="1">
            <a:off x="8925455" y="4261657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7669A7D-14D9-A84F-903A-AE1EB4EC2D32}"/>
              </a:ext>
            </a:extLst>
          </p:cNvPr>
          <p:cNvSpPr txBox="1"/>
          <p:nvPr/>
        </p:nvSpPr>
        <p:spPr>
          <a:xfrm>
            <a:off x="10783973" y="45617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&lt;NUM, “6”&gt;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2AA21B-AFA4-FE46-BD2A-B6412F294ADE}"/>
              </a:ext>
            </a:extLst>
          </p:cNvPr>
          <p:cNvSpPr txBox="1"/>
          <p:nvPr/>
        </p:nvSpPr>
        <p:spPr>
          <a:xfrm>
            <a:off x="11079086" y="387477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4738DE-1882-6F4A-B5C2-9B355A05329B}"/>
              </a:ext>
            </a:extLst>
          </p:cNvPr>
          <p:cNvCxnSpPr>
            <a:cxnSpLocks/>
            <a:stCxn id="65" idx="2"/>
            <a:endCxn id="64" idx="0"/>
          </p:cNvCxnSpPr>
          <p:nvPr/>
        </p:nvCxnSpPr>
        <p:spPr>
          <a:xfrm flipH="1">
            <a:off x="11446975" y="4244105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33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54716B-77C2-F744-94FA-F5FA835C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94" y="83988"/>
            <a:ext cx="5833386" cy="7337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71A6D5-1AC5-274F-A247-1006FF49F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741460"/>
            <a:ext cx="8736530" cy="1971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89AC4D-A84A-D247-9527-E162B810CE3C}"/>
              </a:ext>
            </a:extLst>
          </p:cNvPr>
          <p:cNvSpPr txBox="1"/>
          <p:nvPr/>
        </p:nvSpPr>
        <p:spPr>
          <a:xfrm>
            <a:off x="4680259" y="3059668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Simply translate the English: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697E49-DDB0-8240-A3FF-75C59AE3D54C}"/>
              </a:ext>
            </a:extLst>
          </p:cNvPr>
          <p:cNvSpPr txBox="1"/>
          <p:nvPr/>
        </p:nvSpPr>
        <p:spPr>
          <a:xfrm>
            <a:off x="440194" y="4144618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Statement ::= </a:t>
            </a:r>
            <a:r>
              <a:rPr lang="en-US" dirty="0" err="1">
                <a:latin typeface="Courier" pitchFamily="2" charset="0"/>
              </a:rPr>
              <a:t>variable_declaration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      |   </a:t>
            </a:r>
            <a:r>
              <a:rPr lang="en-US" dirty="0" err="1">
                <a:latin typeface="Courier" pitchFamily="2" charset="0"/>
              </a:rPr>
              <a:t>assignment_statement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|   </a:t>
            </a:r>
            <a:r>
              <a:rPr lang="en-US" dirty="0" err="1">
                <a:latin typeface="Courier" pitchFamily="2" charset="0"/>
              </a:rPr>
              <a:t>if_else_statement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192FA-2F9F-994F-B0AE-FBBC8BDFD5EF}"/>
              </a:ext>
            </a:extLst>
          </p:cNvPr>
          <p:cNvSpPr txBox="1"/>
          <p:nvPr/>
        </p:nvSpPr>
        <p:spPr>
          <a:xfrm>
            <a:off x="6122930" y="4144618"/>
            <a:ext cx="528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variable_declaration</a:t>
            </a:r>
            <a:r>
              <a:rPr lang="en-US" dirty="0">
                <a:latin typeface="Courier" pitchFamily="2" charset="0"/>
              </a:rPr>
              <a:t> ::= TYPE ID SEMI</a:t>
            </a:r>
          </a:p>
          <a:p>
            <a:r>
              <a:rPr lang="en-US" dirty="0">
                <a:latin typeface="Courier" pitchFamily="2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2960091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27AE-8B04-A64E-9058-76DD5E48CA5A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B49265-33E0-3543-B212-54AFA0F4ED9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014326-F60C-E343-95B6-59950760B068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2CE626-1342-0B4B-BB47-CBDB15075F1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934394" y="2551289"/>
            <a:ext cx="0" cy="490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FB6BDF-A5BA-E34A-835A-ACE6B6764B7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34394" y="2551289"/>
            <a:ext cx="108379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F5F461-691D-8A40-BF02-5477DCCD6419}"/>
              </a:ext>
            </a:extLst>
          </p:cNvPr>
          <p:cNvSpPr txBox="1"/>
          <p:nvPr/>
        </p:nvSpPr>
        <p:spPr>
          <a:xfrm>
            <a:off x="8321021" y="3042087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&lt;PLUS,”+”&gt;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77506-B84C-0C47-9A0E-9139493A0D17}"/>
              </a:ext>
            </a:extLst>
          </p:cNvPr>
          <p:cNvSpPr txBox="1"/>
          <p:nvPr/>
        </p:nvSpPr>
        <p:spPr>
          <a:xfrm>
            <a:off x="6635052" y="546996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&lt;NUM, “1”&gt;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438A98-7D18-4447-86D7-F8224935D3B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20D8E-7CF1-0B4D-9127-6E249620A5EC}"/>
              </a:ext>
            </a:extLst>
          </p:cNvPr>
          <p:cNvCxnSpPr>
            <a:cxnSpLocks/>
          </p:cNvCxnSpPr>
          <p:nvPr/>
        </p:nvCxnSpPr>
        <p:spPr>
          <a:xfrm flipH="1">
            <a:off x="8910546" y="344460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B4660-340A-DF45-8CB8-81052B7E1B0C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B59339-E20C-7745-91B8-29A7B1B7412E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136724-5D49-014B-9DEC-1F8700BD3745}"/>
              </a:ext>
            </a:extLst>
          </p:cNvPr>
          <p:cNvSpPr txBox="1"/>
          <p:nvPr/>
        </p:nvSpPr>
        <p:spPr>
          <a:xfrm>
            <a:off x="9677346" y="3911709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&lt;TIMES, “*”&gt;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70972-9618-E047-923F-E0D1C0D63193}"/>
              </a:ext>
            </a:extLst>
          </p:cNvPr>
          <p:cNvSpPr txBox="1"/>
          <p:nvPr/>
        </p:nvSpPr>
        <p:spPr>
          <a:xfrm>
            <a:off x="8611554" y="388031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CEE90-2FAF-214B-ADB1-08C974E52232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1B1A27-D60A-9D47-B72F-E16A96198A8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8D61BF-6403-B849-B6E2-FBFA96497869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02F3FF-9A5B-7C4F-A77D-C72864BD5602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7298054" y="5169906"/>
            <a:ext cx="1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A9C4A1-3756-7548-A230-EACD35A6B96D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BFDA3-236A-DE48-9DBE-62D1E3555700}"/>
              </a:ext>
            </a:extLst>
          </p:cNvPr>
          <p:cNvSpPr txBox="1"/>
          <p:nvPr/>
        </p:nvSpPr>
        <p:spPr>
          <a:xfrm>
            <a:off x="9667792" y="3083636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EA8AE-482E-0143-9431-6FDD91943BD9}"/>
              </a:ext>
            </a:extLst>
          </p:cNvPr>
          <p:cNvSpPr txBox="1"/>
          <p:nvPr/>
        </p:nvSpPr>
        <p:spPr>
          <a:xfrm>
            <a:off x="8286018" y="52347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&lt;NUM, “5”&gt;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7B879-7CBD-2441-B162-2919AF09E1EA}"/>
              </a:ext>
            </a:extLst>
          </p:cNvPr>
          <p:cNvSpPr txBox="1"/>
          <p:nvPr/>
        </p:nvSpPr>
        <p:spPr>
          <a:xfrm>
            <a:off x="8581131" y="458004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CFCE85-3C95-F141-B09D-2B4477E5041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8949020" y="4949376"/>
            <a:ext cx="1" cy="285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ED93C5-17C7-B147-8FC4-2D7294FE9E66}"/>
              </a:ext>
            </a:extLst>
          </p:cNvPr>
          <p:cNvCxnSpPr>
            <a:cxnSpLocks/>
          </p:cNvCxnSpPr>
          <p:nvPr/>
        </p:nvCxnSpPr>
        <p:spPr>
          <a:xfrm flipH="1">
            <a:off x="8925455" y="4261657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27132D-35ED-8D45-BA00-8E4BD8D3E89F}"/>
              </a:ext>
            </a:extLst>
          </p:cNvPr>
          <p:cNvSpPr txBox="1"/>
          <p:nvPr/>
        </p:nvSpPr>
        <p:spPr>
          <a:xfrm>
            <a:off x="10783973" y="45617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&lt;NUM, “6”&gt;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6C60C2-B84F-5D44-A5AD-E637C3ED76EF}"/>
              </a:ext>
            </a:extLst>
          </p:cNvPr>
          <p:cNvSpPr txBox="1"/>
          <p:nvPr/>
        </p:nvSpPr>
        <p:spPr>
          <a:xfrm>
            <a:off x="11079086" y="387477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4846DB-997E-984D-9665-FCF7464492F1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11446975" y="4244105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3D8BAD3C-CEB0-5A4D-8A3E-5210E15F3735}"/>
              </a:ext>
            </a:extLst>
          </p:cNvPr>
          <p:cNvGraphicFramePr>
            <a:graphicFrameLocks noGrp="1"/>
          </p:cNvGraphicFramePr>
          <p:nvPr/>
        </p:nvGraphicFramePr>
        <p:xfrm>
          <a:off x="625668" y="3344414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LPAREN expr RPAREN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666119AC-5DD5-314D-AF56-FCFB871A071C}"/>
              </a:ext>
            </a:extLst>
          </p:cNvPr>
          <p:cNvSpPr txBox="1"/>
          <p:nvPr/>
        </p:nvSpPr>
        <p:spPr>
          <a:xfrm>
            <a:off x="1989667" y="2125133"/>
            <a:ext cx="37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We’ll start by looking at a parse tree: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B471C-5509-3B49-9383-A19F8AD26BD5}"/>
              </a:ext>
            </a:extLst>
          </p:cNvPr>
          <p:cNvSpPr txBox="1"/>
          <p:nvPr/>
        </p:nvSpPr>
        <p:spPr>
          <a:xfrm>
            <a:off x="7250156" y="627352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leaves? </a:t>
            </a:r>
          </a:p>
        </p:txBody>
      </p:sp>
    </p:spTree>
    <p:extLst>
      <p:ext uri="{BB962C8B-B14F-4D97-AF65-F5344CB8AC3E}">
        <p14:creationId xmlns:p14="http://schemas.microsoft.com/office/powerpoint/2010/main" val="14665949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27AE-8B04-A64E-9058-76DD5E48CA5A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B49265-33E0-3543-B212-54AFA0F4ED9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014326-F60C-E343-95B6-59950760B068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2CE626-1342-0B4B-BB47-CBDB15075F1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934394" y="2551289"/>
            <a:ext cx="0" cy="490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FB6BDF-A5BA-E34A-835A-ACE6B6764B7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34394" y="2551289"/>
            <a:ext cx="108379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F5F461-691D-8A40-BF02-5477DCCD6419}"/>
              </a:ext>
            </a:extLst>
          </p:cNvPr>
          <p:cNvSpPr txBox="1"/>
          <p:nvPr/>
        </p:nvSpPr>
        <p:spPr>
          <a:xfrm>
            <a:off x="8321021" y="3042087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&lt;PLUS,”+”&gt;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77506-B84C-0C47-9A0E-9139493A0D17}"/>
              </a:ext>
            </a:extLst>
          </p:cNvPr>
          <p:cNvSpPr txBox="1"/>
          <p:nvPr/>
        </p:nvSpPr>
        <p:spPr>
          <a:xfrm>
            <a:off x="6635052" y="546996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&lt;NUM, “1”&gt;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438A98-7D18-4447-86D7-F8224935D3B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20D8E-7CF1-0B4D-9127-6E249620A5EC}"/>
              </a:ext>
            </a:extLst>
          </p:cNvPr>
          <p:cNvCxnSpPr>
            <a:cxnSpLocks/>
          </p:cNvCxnSpPr>
          <p:nvPr/>
        </p:nvCxnSpPr>
        <p:spPr>
          <a:xfrm flipH="1">
            <a:off x="8910546" y="344460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B4660-340A-DF45-8CB8-81052B7E1B0C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B59339-E20C-7745-91B8-29A7B1B7412E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136724-5D49-014B-9DEC-1F8700BD3745}"/>
              </a:ext>
            </a:extLst>
          </p:cNvPr>
          <p:cNvSpPr txBox="1"/>
          <p:nvPr/>
        </p:nvSpPr>
        <p:spPr>
          <a:xfrm>
            <a:off x="9677346" y="3911709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&lt;TIMES, “*”&gt;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70972-9618-E047-923F-E0D1C0D63193}"/>
              </a:ext>
            </a:extLst>
          </p:cNvPr>
          <p:cNvSpPr txBox="1"/>
          <p:nvPr/>
        </p:nvSpPr>
        <p:spPr>
          <a:xfrm>
            <a:off x="8611554" y="388031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CEE90-2FAF-214B-ADB1-08C974E52232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1B1A27-D60A-9D47-B72F-E16A96198A8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8D61BF-6403-B849-B6E2-FBFA96497869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02F3FF-9A5B-7C4F-A77D-C72864BD5602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7298054" y="5169906"/>
            <a:ext cx="1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A9C4A1-3756-7548-A230-EACD35A6B96D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BFDA3-236A-DE48-9DBE-62D1E3555700}"/>
              </a:ext>
            </a:extLst>
          </p:cNvPr>
          <p:cNvSpPr txBox="1"/>
          <p:nvPr/>
        </p:nvSpPr>
        <p:spPr>
          <a:xfrm>
            <a:off x="9667792" y="3083636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EA8AE-482E-0143-9431-6FDD91943BD9}"/>
              </a:ext>
            </a:extLst>
          </p:cNvPr>
          <p:cNvSpPr txBox="1"/>
          <p:nvPr/>
        </p:nvSpPr>
        <p:spPr>
          <a:xfrm>
            <a:off x="8286018" y="52347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&lt;NUM, “5”&gt;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7B879-7CBD-2441-B162-2919AF09E1EA}"/>
              </a:ext>
            </a:extLst>
          </p:cNvPr>
          <p:cNvSpPr txBox="1"/>
          <p:nvPr/>
        </p:nvSpPr>
        <p:spPr>
          <a:xfrm>
            <a:off x="8581131" y="458004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CFCE85-3C95-F141-B09D-2B4477E5041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8949020" y="4949376"/>
            <a:ext cx="1" cy="285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ED93C5-17C7-B147-8FC4-2D7294FE9E66}"/>
              </a:ext>
            </a:extLst>
          </p:cNvPr>
          <p:cNvCxnSpPr>
            <a:cxnSpLocks/>
          </p:cNvCxnSpPr>
          <p:nvPr/>
        </p:nvCxnSpPr>
        <p:spPr>
          <a:xfrm flipH="1">
            <a:off x="8925455" y="4261657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27132D-35ED-8D45-BA00-8E4BD8D3E89F}"/>
              </a:ext>
            </a:extLst>
          </p:cNvPr>
          <p:cNvSpPr txBox="1"/>
          <p:nvPr/>
        </p:nvSpPr>
        <p:spPr>
          <a:xfrm>
            <a:off x="10783973" y="45617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&lt;NUM, “6”&gt;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6C60C2-B84F-5D44-A5AD-E637C3ED76EF}"/>
              </a:ext>
            </a:extLst>
          </p:cNvPr>
          <p:cNvSpPr txBox="1"/>
          <p:nvPr/>
        </p:nvSpPr>
        <p:spPr>
          <a:xfrm>
            <a:off x="11079086" y="387477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4846DB-997E-984D-9665-FCF7464492F1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11446975" y="4244105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3D8BAD3C-CEB0-5A4D-8A3E-5210E15F3735}"/>
              </a:ext>
            </a:extLst>
          </p:cNvPr>
          <p:cNvGraphicFramePr>
            <a:graphicFrameLocks noGrp="1"/>
          </p:cNvGraphicFramePr>
          <p:nvPr/>
        </p:nvGraphicFramePr>
        <p:xfrm>
          <a:off x="625668" y="3344414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LPAREN expr RPAREN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666119AC-5DD5-314D-AF56-FCFB871A071C}"/>
              </a:ext>
            </a:extLst>
          </p:cNvPr>
          <p:cNvSpPr txBox="1"/>
          <p:nvPr/>
        </p:nvSpPr>
        <p:spPr>
          <a:xfrm>
            <a:off x="1989667" y="2125133"/>
            <a:ext cx="37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We’ll start by looking at a parse tree: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B471C-5509-3B49-9383-A19F8AD26BD5}"/>
              </a:ext>
            </a:extLst>
          </p:cNvPr>
          <p:cNvSpPr txBox="1"/>
          <p:nvPr/>
        </p:nvSpPr>
        <p:spPr>
          <a:xfrm>
            <a:off x="7250156" y="6273524"/>
            <a:ext cx="266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leaves? </a:t>
            </a:r>
            <a:r>
              <a:rPr lang="en-US" dirty="0">
                <a:highlight>
                  <a:srgbClr val="FFFF00"/>
                </a:highlight>
              </a:rPr>
              <a:t>lexemes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97145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27AE-8B04-A64E-9058-76DD5E48CA5A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B49265-33E0-3543-B212-54AFA0F4ED9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014326-F60C-E343-95B6-59950760B068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2CE626-1342-0B4B-BB47-CBDB15075F1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934394" y="2551289"/>
            <a:ext cx="0" cy="490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FB6BDF-A5BA-E34A-835A-ACE6B6764B7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34394" y="2551289"/>
            <a:ext cx="108379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F5F461-691D-8A40-BF02-5477DCCD6419}"/>
              </a:ext>
            </a:extLst>
          </p:cNvPr>
          <p:cNvSpPr txBox="1"/>
          <p:nvPr/>
        </p:nvSpPr>
        <p:spPr>
          <a:xfrm>
            <a:off x="8321021" y="3042087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77506-B84C-0C47-9A0E-9139493A0D17}"/>
              </a:ext>
            </a:extLst>
          </p:cNvPr>
          <p:cNvSpPr txBox="1"/>
          <p:nvPr/>
        </p:nvSpPr>
        <p:spPr>
          <a:xfrm>
            <a:off x="6635052" y="546996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438A98-7D18-4447-86D7-F8224935D3B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20D8E-7CF1-0B4D-9127-6E249620A5EC}"/>
              </a:ext>
            </a:extLst>
          </p:cNvPr>
          <p:cNvCxnSpPr>
            <a:cxnSpLocks/>
          </p:cNvCxnSpPr>
          <p:nvPr/>
        </p:nvCxnSpPr>
        <p:spPr>
          <a:xfrm flipH="1">
            <a:off x="8910546" y="344460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B4660-340A-DF45-8CB8-81052B7E1B0C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B59339-E20C-7745-91B8-29A7B1B7412E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136724-5D49-014B-9DEC-1F8700BD3745}"/>
              </a:ext>
            </a:extLst>
          </p:cNvPr>
          <p:cNvSpPr txBox="1"/>
          <p:nvPr/>
        </p:nvSpPr>
        <p:spPr>
          <a:xfrm>
            <a:off x="9677346" y="3911709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70972-9618-E047-923F-E0D1C0D63193}"/>
              </a:ext>
            </a:extLst>
          </p:cNvPr>
          <p:cNvSpPr txBox="1"/>
          <p:nvPr/>
        </p:nvSpPr>
        <p:spPr>
          <a:xfrm>
            <a:off x="8611554" y="388031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term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CEE90-2FAF-214B-ADB1-08C974E52232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term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1B1A27-D60A-9D47-B72F-E16A96198A8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8D61BF-6403-B849-B6E2-FBFA96497869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factor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02F3FF-9A5B-7C4F-A77D-C72864BD5602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7298054" y="5169906"/>
            <a:ext cx="1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A9C4A1-3756-7548-A230-EACD35A6B96D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BFDA3-236A-DE48-9DBE-62D1E3555700}"/>
              </a:ext>
            </a:extLst>
          </p:cNvPr>
          <p:cNvSpPr txBox="1"/>
          <p:nvPr/>
        </p:nvSpPr>
        <p:spPr>
          <a:xfrm>
            <a:off x="9667792" y="3083636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term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EA8AE-482E-0143-9431-6FDD91943BD9}"/>
              </a:ext>
            </a:extLst>
          </p:cNvPr>
          <p:cNvSpPr txBox="1"/>
          <p:nvPr/>
        </p:nvSpPr>
        <p:spPr>
          <a:xfrm>
            <a:off x="8286018" y="52347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7B879-7CBD-2441-B162-2919AF09E1EA}"/>
              </a:ext>
            </a:extLst>
          </p:cNvPr>
          <p:cNvSpPr txBox="1"/>
          <p:nvPr/>
        </p:nvSpPr>
        <p:spPr>
          <a:xfrm>
            <a:off x="8581131" y="458004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factor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CFCE85-3C95-F141-B09D-2B4477E5041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8949020" y="4949376"/>
            <a:ext cx="1" cy="285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ED93C5-17C7-B147-8FC4-2D7294FE9E66}"/>
              </a:ext>
            </a:extLst>
          </p:cNvPr>
          <p:cNvCxnSpPr>
            <a:cxnSpLocks/>
          </p:cNvCxnSpPr>
          <p:nvPr/>
        </p:nvCxnSpPr>
        <p:spPr>
          <a:xfrm flipH="1">
            <a:off x="8925455" y="4261657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27132D-35ED-8D45-BA00-8E4BD8D3E89F}"/>
              </a:ext>
            </a:extLst>
          </p:cNvPr>
          <p:cNvSpPr txBox="1"/>
          <p:nvPr/>
        </p:nvSpPr>
        <p:spPr>
          <a:xfrm>
            <a:off x="10783973" y="45617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6C60C2-B84F-5D44-A5AD-E637C3ED76EF}"/>
              </a:ext>
            </a:extLst>
          </p:cNvPr>
          <p:cNvSpPr txBox="1"/>
          <p:nvPr/>
        </p:nvSpPr>
        <p:spPr>
          <a:xfrm>
            <a:off x="11079086" y="387477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factor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4846DB-997E-984D-9665-FCF7464492F1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11446975" y="4244105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3D8BAD3C-CEB0-5A4D-8A3E-5210E15F3735}"/>
              </a:ext>
            </a:extLst>
          </p:cNvPr>
          <p:cNvGraphicFramePr>
            <a:graphicFrameLocks noGrp="1"/>
          </p:cNvGraphicFramePr>
          <p:nvPr/>
        </p:nvGraphicFramePr>
        <p:xfrm>
          <a:off x="625668" y="3344414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LPAREN expr RPAREN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666119AC-5DD5-314D-AF56-FCFB871A071C}"/>
              </a:ext>
            </a:extLst>
          </p:cNvPr>
          <p:cNvSpPr txBox="1"/>
          <p:nvPr/>
        </p:nvSpPr>
        <p:spPr>
          <a:xfrm>
            <a:off x="1989667" y="2125133"/>
            <a:ext cx="37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We’ll start by looking at a parse tree: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B471C-5509-3B49-9383-A19F8AD26BD5}"/>
              </a:ext>
            </a:extLst>
          </p:cNvPr>
          <p:cNvSpPr txBox="1"/>
          <p:nvPr/>
        </p:nvSpPr>
        <p:spPr>
          <a:xfrm>
            <a:off x="7250156" y="6273524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nodes? </a:t>
            </a:r>
          </a:p>
        </p:txBody>
      </p:sp>
    </p:spTree>
    <p:extLst>
      <p:ext uri="{BB962C8B-B14F-4D97-AF65-F5344CB8AC3E}">
        <p14:creationId xmlns:p14="http://schemas.microsoft.com/office/powerpoint/2010/main" val="29715890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27AE-8B04-A64E-9058-76DD5E48CA5A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B49265-33E0-3543-B212-54AFA0F4ED9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014326-F60C-E343-95B6-59950760B068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2CE626-1342-0B4B-BB47-CBDB15075F1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934394" y="2551289"/>
            <a:ext cx="0" cy="490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FB6BDF-A5BA-E34A-835A-ACE6B6764B7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34394" y="2551289"/>
            <a:ext cx="108379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F5F461-691D-8A40-BF02-5477DCCD6419}"/>
              </a:ext>
            </a:extLst>
          </p:cNvPr>
          <p:cNvSpPr txBox="1"/>
          <p:nvPr/>
        </p:nvSpPr>
        <p:spPr>
          <a:xfrm>
            <a:off x="8321021" y="3042087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77506-B84C-0C47-9A0E-9139493A0D17}"/>
              </a:ext>
            </a:extLst>
          </p:cNvPr>
          <p:cNvSpPr txBox="1"/>
          <p:nvPr/>
        </p:nvSpPr>
        <p:spPr>
          <a:xfrm>
            <a:off x="6635052" y="546996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438A98-7D18-4447-86D7-F8224935D3B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20D8E-7CF1-0B4D-9127-6E249620A5EC}"/>
              </a:ext>
            </a:extLst>
          </p:cNvPr>
          <p:cNvCxnSpPr>
            <a:cxnSpLocks/>
          </p:cNvCxnSpPr>
          <p:nvPr/>
        </p:nvCxnSpPr>
        <p:spPr>
          <a:xfrm flipH="1">
            <a:off x="8910546" y="344460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B4660-340A-DF45-8CB8-81052B7E1B0C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B59339-E20C-7745-91B8-29A7B1B7412E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136724-5D49-014B-9DEC-1F8700BD3745}"/>
              </a:ext>
            </a:extLst>
          </p:cNvPr>
          <p:cNvSpPr txBox="1"/>
          <p:nvPr/>
        </p:nvSpPr>
        <p:spPr>
          <a:xfrm>
            <a:off x="9677346" y="3911709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70972-9618-E047-923F-E0D1C0D63193}"/>
              </a:ext>
            </a:extLst>
          </p:cNvPr>
          <p:cNvSpPr txBox="1"/>
          <p:nvPr/>
        </p:nvSpPr>
        <p:spPr>
          <a:xfrm>
            <a:off x="8611554" y="388031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term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CEE90-2FAF-214B-ADB1-08C974E52232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term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1B1A27-D60A-9D47-B72F-E16A96198A8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8D61BF-6403-B849-B6E2-FBFA96497869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factor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02F3FF-9A5B-7C4F-A77D-C72864BD5602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7298054" y="5169906"/>
            <a:ext cx="1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A9C4A1-3756-7548-A230-EACD35A6B96D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BFDA3-236A-DE48-9DBE-62D1E3555700}"/>
              </a:ext>
            </a:extLst>
          </p:cNvPr>
          <p:cNvSpPr txBox="1"/>
          <p:nvPr/>
        </p:nvSpPr>
        <p:spPr>
          <a:xfrm>
            <a:off x="9667792" y="3083636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term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EA8AE-482E-0143-9431-6FDD91943BD9}"/>
              </a:ext>
            </a:extLst>
          </p:cNvPr>
          <p:cNvSpPr txBox="1"/>
          <p:nvPr/>
        </p:nvSpPr>
        <p:spPr>
          <a:xfrm>
            <a:off x="8286018" y="52347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7B879-7CBD-2441-B162-2919AF09E1EA}"/>
              </a:ext>
            </a:extLst>
          </p:cNvPr>
          <p:cNvSpPr txBox="1"/>
          <p:nvPr/>
        </p:nvSpPr>
        <p:spPr>
          <a:xfrm>
            <a:off x="8581131" y="458004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factor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CFCE85-3C95-F141-B09D-2B4477E5041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8949020" y="4949376"/>
            <a:ext cx="1" cy="285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ED93C5-17C7-B147-8FC4-2D7294FE9E66}"/>
              </a:ext>
            </a:extLst>
          </p:cNvPr>
          <p:cNvCxnSpPr>
            <a:cxnSpLocks/>
          </p:cNvCxnSpPr>
          <p:nvPr/>
        </p:nvCxnSpPr>
        <p:spPr>
          <a:xfrm flipH="1">
            <a:off x="8925455" y="4261657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27132D-35ED-8D45-BA00-8E4BD8D3E89F}"/>
              </a:ext>
            </a:extLst>
          </p:cNvPr>
          <p:cNvSpPr txBox="1"/>
          <p:nvPr/>
        </p:nvSpPr>
        <p:spPr>
          <a:xfrm>
            <a:off x="10783973" y="45617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6C60C2-B84F-5D44-A5AD-E637C3ED76EF}"/>
              </a:ext>
            </a:extLst>
          </p:cNvPr>
          <p:cNvSpPr txBox="1"/>
          <p:nvPr/>
        </p:nvSpPr>
        <p:spPr>
          <a:xfrm>
            <a:off x="11079086" y="387477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factor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4846DB-997E-984D-9665-FCF7464492F1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11446975" y="4244105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3D8BAD3C-CEB0-5A4D-8A3E-5210E15F3735}"/>
              </a:ext>
            </a:extLst>
          </p:cNvPr>
          <p:cNvGraphicFramePr>
            <a:graphicFrameLocks noGrp="1"/>
          </p:cNvGraphicFramePr>
          <p:nvPr/>
        </p:nvGraphicFramePr>
        <p:xfrm>
          <a:off x="625668" y="3344414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LPAREN expr RPAREN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666119AC-5DD5-314D-AF56-FCFB871A071C}"/>
              </a:ext>
            </a:extLst>
          </p:cNvPr>
          <p:cNvSpPr txBox="1"/>
          <p:nvPr/>
        </p:nvSpPr>
        <p:spPr>
          <a:xfrm>
            <a:off x="1989667" y="2125133"/>
            <a:ext cx="37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We’ll start by looking at a parse tree: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B471C-5509-3B49-9383-A19F8AD26BD5}"/>
              </a:ext>
            </a:extLst>
          </p:cNvPr>
          <p:cNvSpPr txBox="1"/>
          <p:nvPr/>
        </p:nvSpPr>
        <p:spPr>
          <a:xfrm>
            <a:off x="7250156" y="6273524"/>
            <a:ext cx="320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nodes? non-terminals </a:t>
            </a:r>
          </a:p>
        </p:txBody>
      </p:sp>
    </p:spTree>
    <p:extLst>
      <p:ext uri="{BB962C8B-B14F-4D97-AF65-F5344CB8AC3E}">
        <p14:creationId xmlns:p14="http://schemas.microsoft.com/office/powerpoint/2010/main" val="11658272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27AE-8B04-A64E-9058-76DD5E48CA5A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B49265-33E0-3543-B212-54AFA0F4ED9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014326-F60C-E343-95B6-59950760B068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2CE626-1342-0B4B-BB47-CBDB15075F1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934394" y="2551289"/>
            <a:ext cx="0" cy="490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FB6BDF-A5BA-E34A-835A-ACE6B6764B7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34394" y="2551289"/>
            <a:ext cx="108379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F5F461-691D-8A40-BF02-5477DCCD6419}"/>
              </a:ext>
            </a:extLst>
          </p:cNvPr>
          <p:cNvSpPr txBox="1"/>
          <p:nvPr/>
        </p:nvSpPr>
        <p:spPr>
          <a:xfrm>
            <a:off x="8321021" y="3042087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77506-B84C-0C47-9A0E-9139493A0D17}"/>
              </a:ext>
            </a:extLst>
          </p:cNvPr>
          <p:cNvSpPr txBox="1"/>
          <p:nvPr/>
        </p:nvSpPr>
        <p:spPr>
          <a:xfrm>
            <a:off x="6635052" y="546996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438A98-7D18-4447-86D7-F8224935D3B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20D8E-7CF1-0B4D-9127-6E249620A5EC}"/>
              </a:ext>
            </a:extLst>
          </p:cNvPr>
          <p:cNvCxnSpPr>
            <a:cxnSpLocks/>
          </p:cNvCxnSpPr>
          <p:nvPr/>
        </p:nvCxnSpPr>
        <p:spPr>
          <a:xfrm flipH="1">
            <a:off x="8910546" y="344460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B4660-340A-DF45-8CB8-81052B7E1B0C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B59339-E20C-7745-91B8-29A7B1B7412E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136724-5D49-014B-9DEC-1F8700BD3745}"/>
              </a:ext>
            </a:extLst>
          </p:cNvPr>
          <p:cNvSpPr txBox="1"/>
          <p:nvPr/>
        </p:nvSpPr>
        <p:spPr>
          <a:xfrm>
            <a:off x="9677346" y="3911709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70972-9618-E047-923F-E0D1C0D63193}"/>
              </a:ext>
            </a:extLst>
          </p:cNvPr>
          <p:cNvSpPr txBox="1"/>
          <p:nvPr/>
        </p:nvSpPr>
        <p:spPr>
          <a:xfrm>
            <a:off x="8611554" y="388031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CEE90-2FAF-214B-ADB1-08C974E52232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1B1A27-D60A-9D47-B72F-E16A96198A8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8D61BF-6403-B849-B6E2-FBFA96497869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02F3FF-9A5B-7C4F-A77D-C72864BD5602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7298054" y="5169906"/>
            <a:ext cx="1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A9C4A1-3756-7548-A230-EACD35A6B96D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BFDA3-236A-DE48-9DBE-62D1E3555700}"/>
              </a:ext>
            </a:extLst>
          </p:cNvPr>
          <p:cNvSpPr txBox="1"/>
          <p:nvPr/>
        </p:nvSpPr>
        <p:spPr>
          <a:xfrm>
            <a:off x="9667792" y="3083636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EA8AE-482E-0143-9431-6FDD91943BD9}"/>
              </a:ext>
            </a:extLst>
          </p:cNvPr>
          <p:cNvSpPr txBox="1"/>
          <p:nvPr/>
        </p:nvSpPr>
        <p:spPr>
          <a:xfrm>
            <a:off x="8286018" y="52347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7B879-7CBD-2441-B162-2919AF09E1EA}"/>
              </a:ext>
            </a:extLst>
          </p:cNvPr>
          <p:cNvSpPr txBox="1"/>
          <p:nvPr/>
        </p:nvSpPr>
        <p:spPr>
          <a:xfrm>
            <a:off x="8581131" y="458004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CFCE85-3C95-F141-B09D-2B4477E5041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8949020" y="4949376"/>
            <a:ext cx="1" cy="285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ED93C5-17C7-B147-8FC4-2D7294FE9E66}"/>
              </a:ext>
            </a:extLst>
          </p:cNvPr>
          <p:cNvCxnSpPr>
            <a:cxnSpLocks/>
          </p:cNvCxnSpPr>
          <p:nvPr/>
        </p:nvCxnSpPr>
        <p:spPr>
          <a:xfrm flipH="1">
            <a:off x="8925455" y="4261657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27132D-35ED-8D45-BA00-8E4BD8D3E89F}"/>
              </a:ext>
            </a:extLst>
          </p:cNvPr>
          <p:cNvSpPr txBox="1"/>
          <p:nvPr/>
        </p:nvSpPr>
        <p:spPr>
          <a:xfrm>
            <a:off x="10783973" y="45617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6C60C2-B84F-5D44-A5AD-E637C3ED76EF}"/>
              </a:ext>
            </a:extLst>
          </p:cNvPr>
          <p:cNvSpPr txBox="1"/>
          <p:nvPr/>
        </p:nvSpPr>
        <p:spPr>
          <a:xfrm>
            <a:off x="11079086" y="387477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4846DB-997E-984D-9665-FCF7464492F1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11446975" y="4244105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C1B471C-5509-3B49-9383-A19F8AD26BD5}"/>
              </a:ext>
            </a:extLst>
          </p:cNvPr>
          <p:cNvSpPr txBox="1"/>
          <p:nvPr/>
        </p:nvSpPr>
        <p:spPr>
          <a:xfrm>
            <a:off x="622393" y="2024639"/>
            <a:ext cx="40951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 trees are defined by the grammar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Production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Parse trees are often not explicitly constructed. We use them to visualize the parsing computation</a:t>
            </a:r>
          </a:p>
        </p:txBody>
      </p:sp>
    </p:spTree>
    <p:extLst>
      <p:ext uri="{BB962C8B-B14F-4D97-AF65-F5344CB8AC3E}">
        <p14:creationId xmlns:p14="http://schemas.microsoft.com/office/powerpoint/2010/main" val="24361798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27AE-8B04-A64E-9058-76DD5E48CA5A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B49265-33E0-3543-B212-54AFA0F4ED9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014326-F60C-E343-95B6-59950760B068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2CE626-1342-0B4B-BB47-CBDB15075F1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934394" y="2551289"/>
            <a:ext cx="0" cy="490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FB6BDF-A5BA-E34A-835A-ACE6B6764B7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34394" y="2551289"/>
            <a:ext cx="108379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F5F461-691D-8A40-BF02-5477DCCD6419}"/>
              </a:ext>
            </a:extLst>
          </p:cNvPr>
          <p:cNvSpPr txBox="1"/>
          <p:nvPr/>
        </p:nvSpPr>
        <p:spPr>
          <a:xfrm>
            <a:off x="8321021" y="3042087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77506-B84C-0C47-9A0E-9139493A0D17}"/>
              </a:ext>
            </a:extLst>
          </p:cNvPr>
          <p:cNvSpPr txBox="1"/>
          <p:nvPr/>
        </p:nvSpPr>
        <p:spPr>
          <a:xfrm>
            <a:off x="6635052" y="546996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438A98-7D18-4447-86D7-F8224935D3B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20D8E-7CF1-0B4D-9127-6E249620A5EC}"/>
              </a:ext>
            </a:extLst>
          </p:cNvPr>
          <p:cNvCxnSpPr>
            <a:cxnSpLocks/>
          </p:cNvCxnSpPr>
          <p:nvPr/>
        </p:nvCxnSpPr>
        <p:spPr>
          <a:xfrm flipH="1">
            <a:off x="8910546" y="344460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B4660-340A-DF45-8CB8-81052B7E1B0C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B59339-E20C-7745-91B8-29A7B1B7412E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136724-5D49-014B-9DEC-1F8700BD3745}"/>
              </a:ext>
            </a:extLst>
          </p:cNvPr>
          <p:cNvSpPr txBox="1"/>
          <p:nvPr/>
        </p:nvSpPr>
        <p:spPr>
          <a:xfrm>
            <a:off x="9677346" y="3911709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70972-9618-E047-923F-E0D1C0D63193}"/>
              </a:ext>
            </a:extLst>
          </p:cNvPr>
          <p:cNvSpPr txBox="1"/>
          <p:nvPr/>
        </p:nvSpPr>
        <p:spPr>
          <a:xfrm>
            <a:off x="8611554" y="388031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CEE90-2FAF-214B-ADB1-08C974E52232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1B1A27-D60A-9D47-B72F-E16A96198A8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8D61BF-6403-B849-B6E2-FBFA96497869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02F3FF-9A5B-7C4F-A77D-C72864BD5602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7298054" y="5169906"/>
            <a:ext cx="1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A9C4A1-3756-7548-A230-EACD35A6B96D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BFDA3-236A-DE48-9DBE-62D1E3555700}"/>
              </a:ext>
            </a:extLst>
          </p:cNvPr>
          <p:cNvSpPr txBox="1"/>
          <p:nvPr/>
        </p:nvSpPr>
        <p:spPr>
          <a:xfrm>
            <a:off x="9667792" y="3083636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EA8AE-482E-0143-9431-6FDD91943BD9}"/>
              </a:ext>
            </a:extLst>
          </p:cNvPr>
          <p:cNvSpPr txBox="1"/>
          <p:nvPr/>
        </p:nvSpPr>
        <p:spPr>
          <a:xfrm>
            <a:off x="8286018" y="52347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7B879-7CBD-2441-B162-2919AF09E1EA}"/>
              </a:ext>
            </a:extLst>
          </p:cNvPr>
          <p:cNvSpPr txBox="1"/>
          <p:nvPr/>
        </p:nvSpPr>
        <p:spPr>
          <a:xfrm>
            <a:off x="8581131" y="458004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CFCE85-3C95-F141-B09D-2B4477E5041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8949020" y="4949376"/>
            <a:ext cx="1" cy="285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ED93C5-17C7-B147-8FC4-2D7294FE9E66}"/>
              </a:ext>
            </a:extLst>
          </p:cNvPr>
          <p:cNvCxnSpPr>
            <a:cxnSpLocks/>
          </p:cNvCxnSpPr>
          <p:nvPr/>
        </p:nvCxnSpPr>
        <p:spPr>
          <a:xfrm flipH="1">
            <a:off x="8925455" y="4261657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27132D-35ED-8D45-BA00-8E4BD8D3E89F}"/>
              </a:ext>
            </a:extLst>
          </p:cNvPr>
          <p:cNvSpPr txBox="1"/>
          <p:nvPr/>
        </p:nvSpPr>
        <p:spPr>
          <a:xfrm>
            <a:off x="10783973" y="45617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6C60C2-B84F-5D44-A5AD-E637C3ED76EF}"/>
              </a:ext>
            </a:extLst>
          </p:cNvPr>
          <p:cNvSpPr txBox="1"/>
          <p:nvPr/>
        </p:nvSpPr>
        <p:spPr>
          <a:xfrm>
            <a:off x="11079086" y="387477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4846DB-997E-984D-9665-FCF7464492F1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11446975" y="4244105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639FADF-ABA1-E941-9903-174985B1DAA0}"/>
              </a:ext>
            </a:extLst>
          </p:cNvPr>
          <p:cNvSpPr txBox="1"/>
          <p:nvPr/>
        </p:nvSpPr>
        <p:spPr>
          <a:xfrm>
            <a:off x="2308084" y="20759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E8E115-F029-E943-8313-7C3D32974D24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834862" y="2445326"/>
            <a:ext cx="1623263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1F14F36-EE24-CF48-B573-32F22D51E22F}"/>
              </a:ext>
            </a:extLst>
          </p:cNvPr>
          <p:cNvSpPr txBox="1"/>
          <p:nvPr/>
        </p:nvSpPr>
        <p:spPr>
          <a:xfrm>
            <a:off x="684019" y="2972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BA2B2D-E228-994A-8368-E4190D4A1D9B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458125" y="2445326"/>
            <a:ext cx="1232742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360009-C657-124B-BB4C-2C3CF639E130}"/>
              </a:ext>
            </a:extLst>
          </p:cNvPr>
          <p:cNvCxnSpPr>
            <a:cxnSpLocks/>
          </p:cNvCxnSpPr>
          <p:nvPr/>
        </p:nvCxnSpPr>
        <p:spPr>
          <a:xfrm flipH="1">
            <a:off x="2443216" y="333931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75A69A-1F96-E44B-9B1A-FF54C2CDF4F8}"/>
              </a:ext>
            </a:extLst>
          </p:cNvPr>
          <p:cNvCxnSpPr>
            <a:cxnSpLocks/>
          </p:cNvCxnSpPr>
          <p:nvPr/>
        </p:nvCxnSpPr>
        <p:spPr>
          <a:xfrm>
            <a:off x="3667589" y="333931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98825C9-CC56-7241-BA98-F72CD036E0C9}"/>
              </a:ext>
            </a:extLst>
          </p:cNvPr>
          <p:cNvSpPr txBox="1"/>
          <p:nvPr/>
        </p:nvSpPr>
        <p:spPr>
          <a:xfrm>
            <a:off x="2144224" y="3775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E5F41A-52DE-7D4F-857E-080FA8549D43}"/>
              </a:ext>
            </a:extLst>
          </p:cNvPr>
          <p:cNvSpPr txBox="1"/>
          <p:nvPr/>
        </p:nvSpPr>
        <p:spPr>
          <a:xfrm>
            <a:off x="3505677" y="2979527"/>
            <a:ext cx="49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15ABB5-5997-714B-B91B-12A48BA6EEB1}"/>
              </a:ext>
            </a:extLst>
          </p:cNvPr>
          <p:cNvSpPr txBox="1"/>
          <p:nvPr/>
        </p:nvSpPr>
        <p:spPr>
          <a:xfrm>
            <a:off x="4611756" y="3769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CE4734-929D-B843-BD23-65F822C49287}"/>
              </a:ext>
            </a:extLst>
          </p:cNvPr>
          <p:cNvSpPr txBox="1"/>
          <p:nvPr/>
        </p:nvSpPr>
        <p:spPr>
          <a:xfrm>
            <a:off x="2028006" y="479734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FE1A3C-D7E9-F443-8BA0-C05E1C68F76F}"/>
              </a:ext>
            </a:extLst>
          </p:cNvPr>
          <p:cNvSpPr txBox="1"/>
          <p:nvPr/>
        </p:nvSpPr>
        <p:spPr>
          <a:xfrm>
            <a:off x="440266" y="5285301"/>
            <a:ext cx="28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some differences?</a:t>
            </a:r>
          </a:p>
        </p:txBody>
      </p:sp>
    </p:spTree>
    <p:extLst>
      <p:ext uri="{BB962C8B-B14F-4D97-AF65-F5344CB8AC3E}">
        <p14:creationId xmlns:p14="http://schemas.microsoft.com/office/powerpoint/2010/main" val="6832351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27AE-8B04-A64E-9058-76DD5E48CA5A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B49265-33E0-3543-B212-54AFA0F4ED9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014326-F60C-E343-95B6-59950760B068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2CE626-1342-0B4B-BB47-CBDB15075F1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934394" y="2551289"/>
            <a:ext cx="0" cy="490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FB6BDF-A5BA-E34A-835A-ACE6B6764B7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34394" y="2551289"/>
            <a:ext cx="108379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F5F461-691D-8A40-BF02-5477DCCD6419}"/>
              </a:ext>
            </a:extLst>
          </p:cNvPr>
          <p:cNvSpPr txBox="1"/>
          <p:nvPr/>
        </p:nvSpPr>
        <p:spPr>
          <a:xfrm>
            <a:off x="8321021" y="3042087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77506-B84C-0C47-9A0E-9139493A0D17}"/>
              </a:ext>
            </a:extLst>
          </p:cNvPr>
          <p:cNvSpPr txBox="1"/>
          <p:nvPr/>
        </p:nvSpPr>
        <p:spPr>
          <a:xfrm>
            <a:off x="6635052" y="546996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438A98-7D18-4447-86D7-F8224935D3B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20D8E-7CF1-0B4D-9127-6E249620A5EC}"/>
              </a:ext>
            </a:extLst>
          </p:cNvPr>
          <p:cNvCxnSpPr>
            <a:cxnSpLocks/>
          </p:cNvCxnSpPr>
          <p:nvPr/>
        </p:nvCxnSpPr>
        <p:spPr>
          <a:xfrm flipH="1">
            <a:off x="8910546" y="344460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B4660-340A-DF45-8CB8-81052B7E1B0C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B59339-E20C-7745-91B8-29A7B1B7412E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136724-5D49-014B-9DEC-1F8700BD3745}"/>
              </a:ext>
            </a:extLst>
          </p:cNvPr>
          <p:cNvSpPr txBox="1"/>
          <p:nvPr/>
        </p:nvSpPr>
        <p:spPr>
          <a:xfrm>
            <a:off x="9677346" y="3911709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70972-9618-E047-923F-E0D1C0D63193}"/>
              </a:ext>
            </a:extLst>
          </p:cNvPr>
          <p:cNvSpPr txBox="1"/>
          <p:nvPr/>
        </p:nvSpPr>
        <p:spPr>
          <a:xfrm>
            <a:off x="8611554" y="388031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CEE90-2FAF-214B-ADB1-08C974E52232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1B1A27-D60A-9D47-B72F-E16A96198A8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8D61BF-6403-B849-B6E2-FBFA96497869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02F3FF-9A5B-7C4F-A77D-C72864BD5602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7298054" y="5169906"/>
            <a:ext cx="1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A9C4A1-3756-7548-A230-EACD35A6B96D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BFDA3-236A-DE48-9DBE-62D1E3555700}"/>
              </a:ext>
            </a:extLst>
          </p:cNvPr>
          <p:cNvSpPr txBox="1"/>
          <p:nvPr/>
        </p:nvSpPr>
        <p:spPr>
          <a:xfrm>
            <a:off x="9667792" y="3083636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EA8AE-482E-0143-9431-6FDD91943BD9}"/>
              </a:ext>
            </a:extLst>
          </p:cNvPr>
          <p:cNvSpPr txBox="1"/>
          <p:nvPr/>
        </p:nvSpPr>
        <p:spPr>
          <a:xfrm>
            <a:off x="8286018" y="52347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7B879-7CBD-2441-B162-2919AF09E1EA}"/>
              </a:ext>
            </a:extLst>
          </p:cNvPr>
          <p:cNvSpPr txBox="1"/>
          <p:nvPr/>
        </p:nvSpPr>
        <p:spPr>
          <a:xfrm>
            <a:off x="8581131" y="458004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CFCE85-3C95-F141-B09D-2B4477E5041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8949020" y="4949376"/>
            <a:ext cx="1" cy="285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ED93C5-17C7-B147-8FC4-2D7294FE9E66}"/>
              </a:ext>
            </a:extLst>
          </p:cNvPr>
          <p:cNvCxnSpPr>
            <a:cxnSpLocks/>
          </p:cNvCxnSpPr>
          <p:nvPr/>
        </p:nvCxnSpPr>
        <p:spPr>
          <a:xfrm flipH="1">
            <a:off x="8925455" y="4261657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27132D-35ED-8D45-BA00-8E4BD8D3E89F}"/>
              </a:ext>
            </a:extLst>
          </p:cNvPr>
          <p:cNvSpPr txBox="1"/>
          <p:nvPr/>
        </p:nvSpPr>
        <p:spPr>
          <a:xfrm>
            <a:off x="10783973" y="45617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6C60C2-B84F-5D44-A5AD-E637C3ED76EF}"/>
              </a:ext>
            </a:extLst>
          </p:cNvPr>
          <p:cNvSpPr txBox="1"/>
          <p:nvPr/>
        </p:nvSpPr>
        <p:spPr>
          <a:xfrm>
            <a:off x="11079086" y="387477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4846DB-997E-984D-9665-FCF7464492F1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11446975" y="4244105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639FADF-ABA1-E941-9903-174985B1DAA0}"/>
              </a:ext>
            </a:extLst>
          </p:cNvPr>
          <p:cNvSpPr txBox="1"/>
          <p:nvPr/>
        </p:nvSpPr>
        <p:spPr>
          <a:xfrm>
            <a:off x="2308084" y="20759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E8E115-F029-E943-8313-7C3D32974D24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834862" y="2445326"/>
            <a:ext cx="1623263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1F14F36-EE24-CF48-B573-32F22D51E22F}"/>
              </a:ext>
            </a:extLst>
          </p:cNvPr>
          <p:cNvSpPr txBox="1"/>
          <p:nvPr/>
        </p:nvSpPr>
        <p:spPr>
          <a:xfrm>
            <a:off x="684019" y="2972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BA2B2D-E228-994A-8368-E4190D4A1D9B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458125" y="2445326"/>
            <a:ext cx="1232742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360009-C657-124B-BB4C-2C3CF639E130}"/>
              </a:ext>
            </a:extLst>
          </p:cNvPr>
          <p:cNvCxnSpPr>
            <a:cxnSpLocks/>
          </p:cNvCxnSpPr>
          <p:nvPr/>
        </p:nvCxnSpPr>
        <p:spPr>
          <a:xfrm flipH="1">
            <a:off x="2443216" y="333931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75A69A-1F96-E44B-9B1A-FF54C2CDF4F8}"/>
              </a:ext>
            </a:extLst>
          </p:cNvPr>
          <p:cNvCxnSpPr>
            <a:cxnSpLocks/>
          </p:cNvCxnSpPr>
          <p:nvPr/>
        </p:nvCxnSpPr>
        <p:spPr>
          <a:xfrm>
            <a:off x="3667589" y="333931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98825C9-CC56-7241-BA98-F72CD036E0C9}"/>
              </a:ext>
            </a:extLst>
          </p:cNvPr>
          <p:cNvSpPr txBox="1"/>
          <p:nvPr/>
        </p:nvSpPr>
        <p:spPr>
          <a:xfrm>
            <a:off x="2144224" y="3775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E5F41A-52DE-7D4F-857E-080FA8549D43}"/>
              </a:ext>
            </a:extLst>
          </p:cNvPr>
          <p:cNvSpPr txBox="1"/>
          <p:nvPr/>
        </p:nvSpPr>
        <p:spPr>
          <a:xfrm>
            <a:off x="3505677" y="2979527"/>
            <a:ext cx="49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15ABB5-5997-714B-B91B-12A48BA6EEB1}"/>
              </a:ext>
            </a:extLst>
          </p:cNvPr>
          <p:cNvSpPr txBox="1"/>
          <p:nvPr/>
        </p:nvSpPr>
        <p:spPr>
          <a:xfrm>
            <a:off x="4611756" y="3769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CE4734-929D-B843-BD23-65F822C49287}"/>
              </a:ext>
            </a:extLst>
          </p:cNvPr>
          <p:cNvSpPr txBox="1"/>
          <p:nvPr/>
        </p:nvSpPr>
        <p:spPr>
          <a:xfrm>
            <a:off x="2028006" y="479734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FE1A3C-D7E9-F443-8BA0-C05E1C68F76F}"/>
              </a:ext>
            </a:extLst>
          </p:cNvPr>
          <p:cNvSpPr txBox="1"/>
          <p:nvPr/>
        </p:nvSpPr>
        <p:spPr>
          <a:xfrm>
            <a:off x="440266" y="5285301"/>
            <a:ext cx="4160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some differences?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disjoint from the grammar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leaves are data, not lexemes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nodes are operators, not non-terminals</a:t>
            </a:r>
          </a:p>
        </p:txBody>
      </p:sp>
    </p:spTree>
    <p:extLst>
      <p:ext uri="{BB962C8B-B14F-4D97-AF65-F5344CB8AC3E}">
        <p14:creationId xmlns:p14="http://schemas.microsoft.com/office/powerpoint/2010/main" val="24226165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27AE-8B04-A64E-9058-76DD5E48CA5A}"/>
              </a:ext>
            </a:extLst>
          </p:cNvPr>
          <p:cNvSpPr txBox="1"/>
          <p:nvPr/>
        </p:nvSpPr>
        <p:spPr>
          <a:xfrm>
            <a:off x="8566789" y="765234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B49265-33E0-3543-B212-54AFA0F4ED9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865781" y="1134566"/>
            <a:ext cx="62023" cy="195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014326-F60C-E343-95B6-59950760B068}"/>
              </a:ext>
            </a:extLst>
          </p:cNvPr>
          <p:cNvSpPr txBox="1"/>
          <p:nvPr/>
        </p:nvSpPr>
        <p:spPr>
          <a:xfrm>
            <a:off x="8608293" y="13302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77506-B84C-0C47-9A0E-9139493A0D17}"/>
              </a:ext>
            </a:extLst>
          </p:cNvPr>
          <p:cNvSpPr txBox="1"/>
          <p:nvPr/>
        </p:nvSpPr>
        <p:spPr>
          <a:xfrm>
            <a:off x="6432991" y="3879667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&lt;LPAR, “(”&gt;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438A98-7D18-4447-86D7-F8224935D3B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847813" y="1699624"/>
            <a:ext cx="1079991" cy="608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2CEE90-2FAF-214B-ADB1-08C974E52232}"/>
              </a:ext>
            </a:extLst>
          </p:cNvPr>
          <p:cNvSpPr txBox="1"/>
          <p:nvPr/>
        </p:nvSpPr>
        <p:spPr>
          <a:xfrm>
            <a:off x="7551668" y="3045757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1B1A27-D60A-9D47-B72F-E16A96198A83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427827" y="3415089"/>
            <a:ext cx="491731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8D61BF-6403-B849-B6E2-FBFA96497869}"/>
              </a:ext>
            </a:extLst>
          </p:cNvPr>
          <p:cNvSpPr txBox="1"/>
          <p:nvPr/>
        </p:nvSpPr>
        <p:spPr>
          <a:xfrm>
            <a:off x="7709111" y="38354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A9C4A1-3756-7548-A230-EACD35A6B96D}"/>
              </a:ext>
            </a:extLst>
          </p:cNvPr>
          <p:cNvSpPr txBox="1"/>
          <p:nvPr/>
        </p:nvSpPr>
        <p:spPr>
          <a:xfrm>
            <a:off x="7108402" y="167376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(1+5)*6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BAC79-D23B-D74B-925A-87969A65EDD2}"/>
              </a:ext>
            </a:extLst>
          </p:cNvPr>
          <p:cNvSpPr txBox="1"/>
          <p:nvPr/>
        </p:nvSpPr>
        <p:spPr>
          <a:xfrm>
            <a:off x="1117600" y="2074333"/>
            <a:ext cx="306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to ()s in an AST?</a:t>
            </a:r>
          </a:p>
        </p:txBody>
      </p:sp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83755D2D-23F0-1C48-A6B3-A369F0A1B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45698"/>
              </p:ext>
            </p:extLst>
          </p:nvPr>
        </p:nvGraphicFramePr>
        <p:xfrm>
          <a:off x="472876" y="3334423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3FC70012-DE19-0C44-A0AF-60C9CB6D1084}"/>
              </a:ext>
            </a:extLst>
          </p:cNvPr>
          <p:cNvSpPr txBox="1"/>
          <p:nvPr/>
        </p:nvSpPr>
        <p:spPr>
          <a:xfrm>
            <a:off x="8299220" y="3844380"/>
            <a:ext cx="12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&lt;RPAR, “)”&gt;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D3AF26-36DF-FE4B-87FB-2B12308E9624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>
          <a:xfrm>
            <a:off x="7919558" y="3415089"/>
            <a:ext cx="1016536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596E79-7C30-7448-8F14-8B94EE11EE99}"/>
              </a:ext>
            </a:extLst>
          </p:cNvPr>
          <p:cNvCxnSpPr>
            <a:cxnSpLocks/>
          </p:cNvCxnSpPr>
          <p:nvPr/>
        </p:nvCxnSpPr>
        <p:spPr>
          <a:xfrm>
            <a:off x="7947983" y="3414009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AB66AAB-BBE2-0242-80EA-65AAA6CA50CF}"/>
              </a:ext>
            </a:extLst>
          </p:cNvPr>
          <p:cNvSpPr txBox="1"/>
          <p:nvPr/>
        </p:nvSpPr>
        <p:spPr>
          <a:xfrm>
            <a:off x="8812598" y="4643003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75CCEB-CCB8-3D44-A4EE-FDB2F1F9E87F}"/>
              </a:ext>
            </a:extLst>
          </p:cNvPr>
          <p:cNvCxnSpPr>
            <a:cxnSpLocks/>
            <a:stCxn id="23" idx="2"/>
            <a:endCxn id="54" idx="0"/>
          </p:cNvCxnSpPr>
          <p:nvPr/>
        </p:nvCxnSpPr>
        <p:spPr>
          <a:xfrm flipH="1">
            <a:off x="7994920" y="4204765"/>
            <a:ext cx="13183" cy="420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55BB559-5574-2549-BF97-5E0E3ED04E72}"/>
              </a:ext>
            </a:extLst>
          </p:cNvPr>
          <p:cNvSpPr txBox="1"/>
          <p:nvPr/>
        </p:nvSpPr>
        <p:spPr>
          <a:xfrm>
            <a:off x="7381547" y="4625109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CC511AB-050E-4347-9AFA-764C575C7C1D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008103" y="4204765"/>
            <a:ext cx="1017710" cy="433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8BADE5-70BE-F54A-A395-8385434E2050}"/>
              </a:ext>
            </a:extLst>
          </p:cNvPr>
          <p:cNvCxnSpPr>
            <a:cxnSpLocks/>
            <a:stCxn id="23" idx="2"/>
            <a:endCxn id="62" idx="0"/>
          </p:cNvCxnSpPr>
          <p:nvPr/>
        </p:nvCxnSpPr>
        <p:spPr>
          <a:xfrm flipH="1">
            <a:off x="6919901" y="4204765"/>
            <a:ext cx="1088202" cy="46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273159D-43D4-3744-B6F4-24BB1002B523}"/>
              </a:ext>
            </a:extLst>
          </p:cNvPr>
          <p:cNvSpPr txBox="1"/>
          <p:nvPr/>
        </p:nvSpPr>
        <p:spPr>
          <a:xfrm>
            <a:off x="6620909" y="4668971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841816-1112-264D-AA3F-C3031AEB2AFD}"/>
              </a:ext>
            </a:extLst>
          </p:cNvPr>
          <p:cNvSpPr txBox="1"/>
          <p:nvPr/>
        </p:nvSpPr>
        <p:spPr>
          <a:xfrm>
            <a:off x="6600390" y="534114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EB5672-40BD-7F4A-829C-F0B5B42D612F}"/>
              </a:ext>
            </a:extLst>
          </p:cNvPr>
          <p:cNvSpPr txBox="1"/>
          <p:nvPr/>
        </p:nvSpPr>
        <p:spPr>
          <a:xfrm>
            <a:off x="6552010" y="5861892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18650C-46BB-6347-A9F9-BC8F016803C6}"/>
              </a:ext>
            </a:extLst>
          </p:cNvPr>
          <p:cNvSpPr txBox="1"/>
          <p:nvPr/>
        </p:nvSpPr>
        <p:spPr>
          <a:xfrm>
            <a:off x="6301286" y="638264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360438-8F08-994C-9A0A-D3BCD8C37511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6896430" y="5029356"/>
            <a:ext cx="23471" cy="31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A7224A5-9983-CE45-870C-5FFDAF709752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6919900" y="5710473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43E5793-E6C9-9549-99CB-42E025D23816}"/>
              </a:ext>
            </a:extLst>
          </p:cNvPr>
          <p:cNvCxnSpPr>
            <a:cxnSpLocks/>
          </p:cNvCxnSpPr>
          <p:nvPr/>
        </p:nvCxnSpPr>
        <p:spPr>
          <a:xfrm flipH="1">
            <a:off x="6912606" y="6206154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B51A191-FAB6-E54B-B114-3EBBBFB4D983}"/>
              </a:ext>
            </a:extLst>
          </p:cNvPr>
          <p:cNvSpPr txBox="1"/>
          <p:nvPr/>
        </p:nvSpPr>
        <p:spPr>
          <a:xfrm>
            <a:off x="8782282" y="511126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D3DF0A-FCBF-C241-B235-9DE489CC618E}"/>
              </a:ext>
            </a:extLst>
          </p:cNvPr>
          <p:cNvSpPr txBox="1"/>
          <p:nvPr/>
        </p:nvSpPr>
        <p:spPr>
          <a:xfrm>
            <a:off x="8531558" y="5632012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8324C38-F3EC-4A4A-96B9-283A47AA334F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9150172" y="4959842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98EF178-01D3-334D-A2F0-8881358A4815}"/>
              </a:ext>
            </a:extLst>
          </p:cNvPr>
          <p:cNvCxnSpPr>
            <a:cxnSpLocks/>
          </p:cNvCxnSpPr>
          <p:nvPr/>
        </p:nvCxnSpPr>
        <p:spPr>
          <a:xfrm flipH="1">
            <a:off x="9142878" y="5455523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A527CEC-86A8-5242-B59B-7E6EFBB7E65C}"/>
              </a:ext>
            </a:extLst>
          </p:cNvPr>
          <p:cNvCxnSpPr>
            <a:cxnSpLocks/>
          </p:cNvCxnSpPr>
          <p:nvPr/>
        </p:nvCxnSpPr>
        <p:spPr>
          <a:xfrm>
            <a:off x="8915582" y="171320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E625F07-C268-1D44-B358-33A3EBF1FB17}"/>
              </a:ext>
            </a:extLst>
          </p:cNvPr>
          <p:cNvSpPr txBox="1"/>
          <p:nvPr/>
        </p:nvSpPr>
        <p:spPr>
          <a:xfrm>
            <a:off x="8458009" y="2180306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A29B9AE-AC20-ED45-94FD-2ABF3CC3366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927804" y="1699624"/>
            <a:ext cx="1553929" cy="659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E164FF1-4986-8641-B918-C9AC23A5D063}"/>
              </a:ext>
            </a:extLst>
          </p:cNvPr>
          <p:cNvSpPr txBox="1"/>
          <p:nvPr/>
        </p:nvSpPr>
        <p:spPr>
          <a:xfrm>
            <a:off x="9871537" y="303032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A84737-D77E-BC43-86CA-A0673013744A}"/>
              </a:ext>
            </a:extLst>
          </p:cNvPr>
          <p:cNvSpPr txBox="1"/>
          <p:nvPr/>
        </p:nvSpPr>
        <p:spPr>
          <a:xfrm>
            <a:off x="10166650" y="2343375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38FF88-1DD5-5E40-8C6C-6DC532592635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 flipH="1">
            <a:off x="10534539" y="2712707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335DBC2-0413-F045-B5A7-6741E49EF06B}"/>
              </a:ext>
            </a:extLst>
          </p:cNvPr>
          <p:cNvSpPr txBox="1"/>
          <p:nvPr/>
        </p:nvSpPr>
        <p:spPr>
          <a:xfrm>
            <a:off x="7551668" y="2262658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E07C9C-0106-AD46-8F6D-B929C31816BE}"/>
              </a:ext>
            </a:extLst>
          </p:cNvPr>
          <p:cNvCxnSpPr>
            <a:cxnSpLocks/>
          </p:cNvCxnSpPr>
          <p:nvPr/>
        </p:nvCxnSpPr>
        <p:spPr>
          <a:xfrm>
            <a:off x="7829271" y="2626964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478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27AE-8B04-A64E-9058-76DD5E48CA5A}"/>
              </a:ext>
            </a:extLst>
          </p:cNvPr>
          <p:cNvSpPr txBox="1"/>
          <p:nvPr/>
        </p:nvSpPr>
        <p:spPr>
          <a:xfrm>
            <a:off x="8566789" y="765234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B49265-33E0-3543-B212-54AFA0F4ED9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865781" y="1134566"/>
            <a:ext cx="62023" cy="195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014326-F60C-E343-95B6-59950760B068}"/>
              </a:ext>
            </a:extLst>
          </p:cNvPr>
          <p:cNvSpPr txBox="1"/>
          <p:nvPr/>
        </p:nvSpPr>
        <p:spPr>
          <a:xfrm>
            <a:off x="8608293" y="13302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77506-B84C-0C47-9A0E-9139493A0D17}"/>
              </a:ext>
            </a:extLst>
          </p:cNvPr>
          <p:cNvSpPr txBox="1"/>
          <p:nvPr/>
        </p:nvSpPr>
        <p:spPr>
          <a:xfrm>
            <a:off x="6432991" y="3879667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&lt;LPAR, “(”&gt;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438A98-7D18-4447-86D7-F8224935D3B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847813" y="1699624"/>
            <a:ext cx="1079991" cy="608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2CEE90-2FAF-214B-ADB1-08C974E52232}"/>
              </a:ext>
            </a:extLst>
          </p:cNvPr>
          <p:cNvSpPr txBox="1"/>
          <p:nvPr/>
        </p:nvSpPr>
        <p:spPr>
          <a:xfrm>
            <a:off x="7551668" y="3045757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1B1A27-D60A-9D47-B72F-E16A96198A83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427827" y="3415089"/>
            <a:ext cx="491731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8D61BF-6403-B849-B6E2-FBFA96497869}"/>
              </a:ext>
            </a:extLst>
          </p:cNvPr>
          <p:cNvSpPr txBox="1"/>
          <p:nvPr/>
        </p:nvSpPr>
        <p:spPr>
          <a:xfrm>
            <a:off x="7709111" y="38354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A9C4A1-3756-7548-A230-EACD35A6B96D}"/>
              </a:ext>
            </a:extLst>
          </p:cNvPr>
          <p:cNvSpPr txBox="1"/>
          <p:nvPr/>
        </p:nvSpPr>
        <p:spPr>
          <a:xfrm>
            <a:off x="7108402" y="167376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(1+5)*6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BAC79-D23B-D74B-925A-87969A65EDD2}"/>
              </a:ext>
            </a:extLst>
          </p:cNvPr>
          <p:cNvSpPr txBox="1"/>
          <p:nvPr/>
        </p:nvSpPr>
        <p:spPr>
          <a:xfrm>
            <a:off x="1117600" y="2074333"/>
            <a:ext cx="306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to ()s in an AST?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C70012-DE19-0C44-A0AF-60C9CB6D1084}"/>
              </a:ext>
            </a:extLst>
          </p:cNvPr>
          <p:cNvSpPr txBox="1"/>
          <p:nvPr/>
        </p:nvSpPr>
        <p:spPr>
          <a:xfrm>
            <a:off x="8299220" y="3844380"/>
            <a:ext cx="12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&lt;RPAR, “)”&gt;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D3AF26-36DF-FE4B-87FB-2B12308E9624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>
          <a:xfrm>
            <a:off x="7919558" y="3415089"/>
            <a:ext cx="1016536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596E79-7C30-7448-8F14-8B94EE11EE99}"/>
              </a:ext>
            </a:extLst>
          </p:cNvPr>
          <p:cNvCxnSpPr>
            <a:cxnSpLocks/>
          </p:cNvCxnSpPr>
          <p:nvPr/>
        </p:nvCxnSpPr>
        <p:spPr>
          <a:xfrm>
            <a:off x="7947983" y="3414009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AB66AAB-BBE2-0242-80EA-65AAA6CA50CF}"/>
              </a:ext>
            </a:extLst>
          </p:cNvPr>
          <p:cNvSpPr txBox="1"/>
          <p:nvPr/>
        </p:nvSpPr>
        <p:spPr>
          <a:xfrm>
            <a:off x="8812598" y="4643003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75CCEB-CCB8-3D44-A4EE-FDB2F1F9E87F}"/>
              </a:ext>
            </a:extLst>
          </p:cNvPr>
          <p:cNvCxnSpPr>
            <a:cxnSpLocks/>
            <a:stCxn id="23" idx="2"/>
            <a:endCxn id="54" idx="0"/>
          </p:cNvCxnSpPr>
          <p:nvPr/>
        </p:nvCxnSpPr>
        <p:spPr>
          <a:xfrm flipH="1">
            <a:off x="7994920" y="4204765"/>
            <a:ext cx="13183" cy="420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55BB559-5574-2549-BF97-5E0E3ED04E72}"/>
              </a:ext>
            </a:extLst>
          </p:cNvPr>
          <p:cNvSpPr txBox="1"/>
          <p:nvPr/>
        </p:nvSpPr>
        <p:spPr>
          <a:xfrm>
            <a:off x="7381547" y="4625109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CC511AB-050E-4347-9AFA-764C575C7C1D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008103" y="4204765"/>
            <a:ext cx="1017710" cy="433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8BADE5-70BE-F54A-A395-8385434E2050}"/>
              </a:ext>
            </a:extLst>
          </p:cNvPr>
          <p:cNvCxnSpPr>
            <a:cxnSpLocks/>
            <a:stCxn id="23" idx="2"/>
            <a:endCxn id="62" idx="0"/>
          </p:cNvCxnSpPr>
          <p:nvPr/>
        </p:nvCxnSpPr>
        <p:spPr>
          <a:xfrm flipH="1">
            <a:off x="6919901" y="4204765"/>
            <a:ext cx="1088202" cy="46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273159D-43D4-3744-B6F4-24BB1002B523}"/>
              </a:ext>
            </a:extLst>
          </p:cNvPr>
          <p:cNvSpPr txBox="1"/>
          <p:nvPr/>
        </p:nvSpPr>
        <p:spPr>
          <a:xfrm>
            <a:off x="6620909" y="4668971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841816-1112-264D-AA3F-C3031AEB2AFD}"/>
              </a:ext>
            </a:extLst>
          </p:cNvPr>
          <p:cNvSpPr txBox="1"/>
          <p:nvPr/>
        </p:nvSpPr>
        <p:spPr>
          <a:xfrm>
            <a:off x="6600390" y="534114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EB5672-40BD-7F4A-829C-F0B5B42D612F}"/>
              </a:ext>
            </a:extLst>
          </p:cNvPr>
          <p:cNvSpPr txBox="1"/>
          <p:nvPr/>
        </p:nvSpPr>
        <p:spPr>
          <a:xfrm>
            <a:off x="6552010" y="5861892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18650C-46BB-6347-A9F9-BC8F016803C6}"/>
              </a:ext>
            </a:extLst>
          </p:cNvPr>
          <p:cNvSpPr txBox="1"/>
          <p:nvPr/>
        </p:nvSpPr>
        <p:spPr>
          <a:xfrm>
            <a:off x="6301286" y="638264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360438-8F08-994C-9A0A-D3BCD8C37511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6896430" y="5029356"/>
            <a:ext cx="23471" cy="31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A7224A5-9983-CE45-870C-5FFDAF709752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6919900" y="5710473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43E5793-E6C9-9549-99CB-42E025D23816}"/>
              </a:ext>
            </a:extLst>
          </p:cNvPr>
          <p:cNvCxnSpPr>
            <a:cxnSpLocks/>
          </p:cNvCxnSpPr>
          <p:nvPr/>
        </p:nvCxnSpPr>
        <p:spPr>
          <a:xfrm flipH="1">
            <a:off x="6912606" y="6206154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B51A191-FAB6-E54B-B114-3EBBBFB4D983}"/>
              </a:ext>
            </a:extLst>
          </p:cNvPr>
          <p:cNvSpPr txBox="1"/>
          <p:nvPr/>
        </p:nvSpPr>
        <p:spPr>
          <a:xfrm>
            <a:off x="8782282" y="511126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D3DF0A-FCBF-C241-B235-9DE489CC618E}"/>
              </a:ext>
            </a:extLst>
          </p:cNvPr>
          <p:cNvSpPr txBox="1"/>
          <p:nvPr/>
        </p:nvSpPr>
        <p:spPr>
          <a:xfrm>
            <a:off x="8531558" y="5632012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8324C38-F3EC-4A4A-96B9-283A47AA334F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9150172" y="4959842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98EF178-01D3-334D-A2F0-8881358A4815}"/>
              </a:ext>
            </a:extLst>
          </p:cNvPr>
          <p:cNvCxnSpPr>
            <a:cxnSpLocks/>
          </p:cNvCxnSpPr>
          <p:nvPr/>
        </p:nvCxnSpPr>
        <p:spPr>
          <a:xfrm flipH="1">
            <a:off x="9142878" y="5455523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A527CEC-86A8-5242-B59B-7E6EFBB7E65C}"/>
              </a:ext>
            </a:extLst>
          </p:cNvPr>
          <p:cNvCxnSpPr>
            <a:cxnSpLocks/>
          </p:cNvCxnSpPr>
          <p:nvPr/>
        </p:nvCxnSpPr>
        <p:spPr>
          <a:xfrm>
            <a:off x="8915582" y="171320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E625F07-C268-1D44-B358-33A3EBF1FB17}"/>
              </a:ext>
            </a:extLst>
          </p:cNvPr>
          <p:cNvSpPr txBox="1"/>
          <p:nvPr/>
        </p:nvSpPr>
        <p:spPr>
          <a:xfrm>
            <a:off x="8458009" y="2180306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A29B9AE-AC20-ED45-94FD-2ABF3CC3366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927804" y="1699624"/>
            <a:ext cx="1553929" cy="659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E164FF1-4986-8641-B918-C9AC23A5D063}"/>
              </a:ext>
            </a:extLst>
          </p:cNvPr>
          <p:cNvSpPr txBox="1"/>
          <p:nvPr/>
        </p:nvSpPr>
        <p:spPr>
          <a:xfrm>
            <a:off x="9871537" y="303032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A84737-D77E-BC43-86CA-A0673013744A}"/>
              </a:ext>
            </a:extLst>
          </p:cNvPr>
          <p:cNvSpPr txBox="1"/>
          <p:nvPr/>
        </p:nvSpPr>
        <p:spPr>
          <a:xfrm>
            <a:off x="10166650" y="2343375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38FF88-1DD5-5E40-8C6C-6DC532592635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 flipH="1">
            <a:off x="10534539" y="2712707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335DBC2-0413-F045-B5A7-6741E49EF06B}"/>
              </a:ext>
            </a:extLst>
          </p:cNvPr>
          <p:cNvSpPr txBox="1"/>
          <p:nvPr/>
        </p:nvSpPr>
        <p:spPr>
          <a:xfrm>
            <a:off x="7551668" y="2262658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E07C9C-0106-AD46-8F6D-B929C31816BE}"/>
              </a:ext>
            </a:extLst>
          </p:cNvPr>
          <p:cNvCxnSpPr>
            <a:cxnSpLocks/>
          </p:cNvCxnSpPr>
          <p:nvPr/>
        </p:nvCxnSpPr>
        <p:spPr>
          <a:xfrm>
            <a:off x="7829271" y="2626964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11ABDD0-6EB2-F240-BC50-59DD7BC19ABE}"/>
              </a:ext>
            </a:extLst>
          </p:cNvPr>
          <p:cNvSpPr txBox="1"/>
          <p:nvPr/>
        </p:nvSpPr>
        <p:spPr>
          <a:xfrm>
            <a:off x="3478741" y="28349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F0C94E-67D2-9B48-AD5D-F2FDB28CCE7D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2004717" y="3204282"/>
            <a:ext cx="1624065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9BB7E10-D7BA-F443-ACD1-6F41FAFBEA06}"/>
              </a:ext>
            </a:extLst>
          </p:cNvPr>
          <p:cNvSpPr txBox="1"/>
          <p:nvPr/>
        </p:nvSpPr>
        <p:spPr>
          <a:xfrm>
            <a:off x="1779656" y="37313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EDB207-482F-CA44-B626-78EC0439766B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628782" y="3204282"/>
            <a:ext cx="1232742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851368-2527-254E-9E60-20EEAC549850}"/>
              </a:ext>
            </a:extLst>
          </p:cNvPr>
          <p:cNvCxnSpPr>
            <a:cxnSpLocks/>
          </p:cNvCxnSpPr>
          <p:nvPr/>
        </p:nvCxnSpPr>
        <p:spPr>
          <a:xfrm flipH="1">
            <a:off x="699720" y="409608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84FC40F-F111-7E4A-B4F9-CC0A1D3E24E9}"/>
              </a:ext>
            </a:extLst>
          </p:cNvPr>
          <p:cNvCxnSpPr>
            <a:cxnSpLocks/>
          </p:cNvCxnSpPr>
          <p:nvPr/>
        </p:nvCxnSpPr>
        <p:spPr>
          <a:xfrm>
            <a:off x="1924093" y="409608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62739F2-5669-8A45-8C2E-A957604217E2}"/>
              </a:ext>
            </a:extLst>
          </p:cNvPr>
          <p:cNvSpPr txBox="1"/>
          <p:nvPr/>
        </p:nvSpPr>
        <p:spPr>
          <a:xfrm>
            <a:off x="495415" y="45262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A979D51-F95D-1543-AECB-753D315C1170}"/>
              </a:ext>
            </a:extLst>
          </p:cNvPr>
          <p:cNvSpPr txBox="1"/>
          <p:nvPr/>
        </p:nvSpPr>
        <p:spPr>
          <a:xfrm>
            <a:off x="2868260" y="45262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B8B6C-3A8D-1141-BDDD-39D73C44AEE3}"/>
              </a:ext>
            </a:extLst>
          </p:cNvPr>
          <p:cNvSpPr txBox="1"/>
          <p:nvPr/>
        </p:nvSpPr>
        <p:spPr>
          <a:xfrm>
            <a:off x="4798710" y="3740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AB891-994D-094B-AA3E-E8C3ABC27B61}"/>
              </a:ext>
            </a:extLst>
          </p:cNvPr>
          <p:cNvSpPr txBox="1"/>
          <p:nvPr/>
        </p:nvSpPr>
        <p:spPr>
          <a:xfrm>
            <a:off x="587893" y="5620949"/>
            <a:ext cx="4215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need for (), they simply encode</a:t>
            </a:r>
            <a:br>
              <a:rPr lang="en-US" dirty="0"/>
            </a:br>
            <a:r>
              <a:rPr lang="en-US" dirty="0"/>
              <a:t>precedence. And now we have precedence</a:t>
            </a:r>
            <a:br>
              <a:rPr lang="en-US" dirty="0"/>
            </a:br>
            <a:r>
              <a:rPr lang="en-US" dirty="0"/>
              <a:t>in the AST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4061536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an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5A68-94B2-9940-BA54-6D0CD807A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952BB9-DA40-D441-A21F-A329A6CE9F3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92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tree based data structure, used to represent expressions</a:t>
            </a:r>
          </a:p>
          <a:p>
            <a:endParaRPr lang="en-US" dirty="0"/>
          </a:p>
          <a:p>
            <a:r>
              <a:rPr lang="en-US" dirty="0"/>
              <a:t>Main building block: Node</a:t>
            </a:r>
          </a:p>
          <a:p>
            <a:pPr lvl="1"/>
            <a:r>
              <a:rPr lang="en-US" dirty="0"/>
              <a:t>Leaf node: ID or Number</a:t>
            </a:r>
          </a:p>
          <a:p>
            <a:pPr lvl="1"/>
            <a:r>
              <a:rPr lang="en-US" dirty="0"/>
              <a:t>Node with one child: Unary operator (</a:t>
            </a:r>
            <a:r>
              <a:rPr lang="en-US" dirty="0">
                <a:latin typeface="Courier" pitchFamily="2" charset="0"/>
              </a:rPr>
              <a:t>-</a:t>
            </a:r>
            <a:r>
              <a:rPr lang="en-US" dirty="0"/>
              <a:t>) or type conversion (</a:t>
            </a:r>
            <a:r>
              <a:rPr lang="en-US" dirty="0" err="1">
                <a:latin typeface="Courier" pitchFamily="2" charset="0"/>
              </a:rPr>
              <a:t>int_to_float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Node with two children: Binary operator (</a:t>
            </a:r>
            <a:r>
              <a:rPr lang="en-US" dirty="0">
                <a:latin typeface="Courier" pitchFamily="2" charset="0"/>
              </a:rPr>
              <a:t>+,*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695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54716B-77C2-F744-94FA-F5FA835C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94" y="83988"/>
            <a:ext cx="5833386" cy="7337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71A6D5-1AC5-274F-A247-1006FF49F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741460"/>
            <a:ext cx="8736530" cy="1971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89AC4D-A84A-D247-9527-E162B810CE3C}"/>
              </a:ext>
            </a:extLst>
          </p:cNvPr>
          <p:cNvSpPr txBox="1"/>
          <p:nvPr/>
        </p:nvSpPr>
        <p:spPr>
          <a:xfrm>
            <a:off x="4680259" y="3059668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Simply translate the English: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697E49-DDB0-8240-A3FF-75C59AE3D54C}"/>
              </a:ext>
            </a:extLst>
          </p:cNvPr>
          <p:cNvSpPr txBox="1"/>
          <p:nvPr/>
        </p:nvSpPr>
        <p:spPr>
          <a:xfrm>
            <a:off x="440194" y="4144618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Statement ::= </a:t>
            </a:r>
            <a:r>
              <a:rPr lang="en-US" dirty="0" err="1">
                <a:latin typeface="Courier" pitchFamily="2" charset="0"/>
              </a:rPr>
              <a:t>variable_declaration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      |   </a:t>
            </a:r>
            <a:r>
              <a:rPr lang="en-US" dirty="0" err="1">
                <a:latin typeface="Courier" pitchFamily="2" charset="0"/>
              </a:rPr>
              <a:t>assignment_statement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|   </a:t>
            </a:r>
            <a:r>
              <a:rPr lang="en-US" dirty="0" err="1">
                <a:latin typeface="Courier" pitchFamily="2" charset="0"/>
              </a:rPr>
              <a:t>if_else_statement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192FA-2F9F-994F-B0AE-FBBC8BDFD5EF}"/>
              </a:ext>
            </a:extLst>
          </p:cNvPr>
          <p:cNvSpPr txBox="1"/>
          <p:nvPr/>
        </p:nvSpPr>
        <p:spPr>
          <a:xfrm>
            <a:off x="6122930" y="4144618"/>
            <a:ext cx="528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variable_declaration</a:t>
            </a:r>
            <a:r>
              <a:rPr lang="en-US" dirty="0">
                <a:latin typeface="Courier" pitchFamily="2" charset="0"/>
              </a:rPr>
              <a:t> ::=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TYPE</a:t>
            </a:r>
            <a:r>
              <a:rPr lang="en-US" dirty="0">
                <a:latin typeface="Courier" pitchFamily="2" charset="0"/>
              </a:rPr>
              <a:t> ID SEMI</a:t>
            </a:r>
          </a:p>
          <a:p>
            <a:r>
              <a:rPr lang="en-US" dirty="0">
                <a:latin typeface="Courier" pitchFamily="2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7904876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an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5A68-94B2-9940-BA54-6D0CD807A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952BB9-DA40-D441-A21F-A329A6CE9F3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92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tree based data structure, used to represent expressions</a:t>
            </a:r>
          </a:p>
          <a:p>
            <a:endParaRPr lang="en-US" dirty="0"/>
          </a:p>
          <a:p>
            <a:r>
              <a:rPr lang="en-US" dirty="0"/>
              <a:t>Main building block: Node</a:t>
            </a:r>
          </a:p>
          <a:p>
            <a:pPr lvl="1"/>
            <a:r>
              <a:rPr lang="en-US" dirty="0"/>
              <a:t>Leaf node: ID or Number</a:t>
            </a:r>
          </a:p>
          <a:p>
            <a:pPr lvl="1"/>
            <a:r>
              <a:rPr lang="en-US" dirty="0"/>
              <a:t>Node with one child: Unary operator (</a:t>
            </a:r>
            <a:r>
              <a:rPr lang="en-US" dirty="0">
                <a:latin typeface="Courier" pitchFamily="2" charset="0"/>
              </a:rPr>
              <a:t>-</a:t>
            </a:r>
            <a:r>
              <a:rPr lang="en-US" dirty="0"/>
              <a:t>) or type conversion (</a:t>
            </a:r>
            <a:r>
              <a:rPr lang="en-US" dirty="0" err="1">
                <a:latin typeface="Courier" pitchFamily="2" charset="0"/>
              </a:rPr>
              <a:t>int_to_float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Node with two children: Binary operator (</a:t>
            </a:r>
            <a:r>
              <a:rPr lang="en-US" dirty="0">
                <a:latin typeface="Courier" pitchFamily="2" charset="0"/>
              </a:rPr>
              <a:t>+,*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07956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DC4A05-A0A4-FA47-A6EA-1EA62619FC6D}"/>
              </a:ext>
            </a:extLst>
          </p:cNvPr>
          <p:cNvSpPr/>
          <p:nvPr/>
        </p:nvSpPr>
        <p:spPr>
          <a:xfrm>
            <a:off x="3670300" y="909935"/>
            <a:ext cx="375073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pass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8F25C3-9CB6-9447-970F-15356121F7A9}"/>
              </a:ext>
            </a:extLst>
          </p:cNvPr>
          <p:cNvSpPr/>
          <p:nvPr/>
        </p:nvSpPr>
        <p:spPr>
          <a:xfrm>
            <a:off x="220134" y="2530607"/>
            <a:ext cx="46990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value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ASTNumNode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__(value)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ASTIDNode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__(value)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9B7094-C8F1-2E41-AACD-AF29558149D9}"/>
              </a:ext>
            </a:extLst>
          </p:cNvPr>
          <p:cNvSpPr/>
          <p:nvPr/>
        </p:nvSpPr>
        <p:spPr>
          <a:xfrm>
            <a:off x="5545667" y="2530607"/>
            <a:ext cx="60960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ASTBinOpNode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.l_child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r_child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ASTPlusNode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ASTBinOpNode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l_child,r_child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ASTMultNode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ASTBinOpNode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l_child,r_child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180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production rules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DF299A-ED36-514C-98A5-E7EB339DA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80170"/>
              </p:ext>
            </p:extLst>
          </p:nvPr>
        </p:nvGraphicFramePr>
        <p:xfrm>
          <a:off x="1383671" y="2487756"/>
          <a:ext cx="9424657" cy="2453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2123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77018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68220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  <a:gridCol w="4187296">
                  <a:extLst>
                    <a:ext uri="{9D8B030D-6E8A-4147-A177-3AD203B41FA5}">
                      <a16:colId xmlns:a16="http://schemas.microsoft.com/office/drawing/2014/main" val="686801215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|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3813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production rules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DF299A-ED36-514C-98A5-E7EB339DA8DB}"/>
              </a:ext>
            </a:extLst>
          </p:cNvPr>
          <p:cNvGraphicFramePr>
            <a:graphicFrameLocks noGrp="1"/>
          </p:cNvGraphicFramePr>
          <p:nvPr/>
        </p:nvGraphicFramePr>
        <p:xfrm>
          <a:off x="1383671" y="2487756"/>
          <a:ext cx="9424657" cy="2453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2123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77018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68220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  <a:gridCol w="4187296">
                  <a:extLst>
                    <a:ext uri="{9D8B030D-6E8A-4147-A177-3AD203B41FA5}">
                      <a16:colId xmlns:a16="http://schemas.microsoft.com/office/drawing/2014/main" val="686801215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ASTAddNode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($1,$3)}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$1}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ASTMultNode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($1,$3)}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$1}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|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$2}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ASTNumNode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($1)}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ASTIDNode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8343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DF299A-ED36-514C-98A5-E7EB339DA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57203"/>
              </p:ext>
            </p:extLst>
          </p:nvPr>
        </p:nvGraphicFramePr>
        <p:xfrm>
          <a:off x="240671" y="337223"/>
          <a:ext cx="7311596" cy="2453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2944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239301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  <a:gridCol w="3959351">
                  <a:extLst>
                    <a:ext uri="{9D8B030D-6E8A-4147-A177-3AD203B41FA5}">
                      <a16:colId xmlns:a16="http://schemas.microsoft.com/office/drawing/2014/main" val="686801215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ASTAddNode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($1,$3)}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$1}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ASTMultNode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($1,$3)}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$1}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|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$2}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ASTNumNode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($1)}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ASTIDNode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29260A-EE91-2C41-B765-F94BB9D91BB1}"/>
              </a:ext>
            </a:extLst>
          </p:cNvPr>
          <p:cNvSpPr txBox="1"/>
          <p:nvPr/>
        </p:nvSpPr>
        <p:spPr>
          <a:xfrm>
            <a:off x="9481189" y="773700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14C51E-9041-E349-A2B3-5AD33A9390E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780181" y="1143032"/>
            <a:ext cx="62023" cy="195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82B20A-70B8-3F4F-B25F-C8E152C28F6E}"/>
              </a:ext>
            </a:extLst>
          </p:cNvPr>
          <p:cNvSpPr txBox="1"/>
          <p:nvPr/>
        </p:nvSpPr>
        <p:spPr>
          <a:xfrm>
            <a:off x="9522693" y="1338758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68180-D0CC-2D47-8CCC-8C2DC973A6EC}"/>
              </a:ext>
            </a:extLst>
          </p:cNvPr>
          <p:cNvSpPr txBox="1"/>
          <p:nvPr/>
        </p:nvSpPr>
        <p:spPr>
          <a:xfrm>
            <a:off x="7347391" y="3888133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&lt;LPAR, “(”&gt;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1032C9-F74B-6141-93E3-41BCC544258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762213" y="1708090"/>
            <a:ext cx="1079991" cy="608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D7D097-FBBB-F54E-9AC6-CDE79448E412}"/>
              </a:ext>
            </a:extLst>
          </p:cNvPr>
          <p:cNvSpPr txBox="1"/>
          <p:nvPr/>
        </p:nvSpPr>
        <p:spPr>
          <a:xfrm>
            <a:off x="8466068" y="305422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C62774-0B6E-D045-87AC-E70482DB8C5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342227" y="3423555"/>
            <a:ext cx="491731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388EC9-ACD3-B94B-91B9-4119F82A426F}"/>
              </a:ext>
            </a:extLst>
          </p:cNvPr>
          <p:cNvSpPr txBox="1"/>
          <p:nvPr/>
        </p:nvSpPr>
        <p:spPr>
          <a:xfrm>
            <a:off x="8623511" y="384389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A9E82-1A8E-4F47-AD37-9D2485EE4B30}"/>
              </a:ext>
            </a:extLst>
          </p:cNvPr>
          <p:cNvSpPr txBox="1"/>
          <p:nvPr/>
        </p:nvSpPr>
        <p:spPr>
          <a:xfrm>
            <a:off x="8022802" y="175842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(1+5)*6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84C0D-C7BB-7B49-963C-2AF3BD6DBFDA}"/>
              </a:ext>
            </a:extLst>
          </p:cNvPr>
          <p:cNvSpPr txBox="1"/>
          <p:nvPr/>
        </p:nvSpPr>
        <p:spPr>
          <a:xfrm>
            <a:off x="9213620" y="3852846"/>
            <a:ext cx="12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&lt;RPAR, “)”&gt;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326EAA-586B-4943-B7A0-710993F873E2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833958" y="3423555"/>
            <a:ext cx="1016536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E3EF37-F53B-D649-B1A7-DB20F0E687C3}"/>
              </a:ext>
            </a:extLst>
          </p:cNvPr>
          <p:cNvCxnSpPr>
            <a:cxnSpLocks/>
          </p:cNvCxnSpPr>
          <p:nvPr/>
        </p:nvCxnSpPr>
        <p:spPr>
          <a:xfrm>
            <a:off x="8862383" y="3422475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F0F655-290F-BC4C-937E-DF9B99775AEF}"/>
              </a:ext>
            </a:extLst>
          </p:cNvPr>
          <p:cNvSpPr txBox="1"/>
          <p:nvPr/>
        </p:nvSpPr>
        <p:spPr>
          <a:xfrm>
            <a:off x="9726998" y="4651469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22763D-A39A-A747-BE39-6490533928A6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8909320" y="4213231"/>
            <a:ext cx="13183" cy="420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FF4E9C-20A1-A74A-AB5F-58415715F707}"/>
              </a:ext>
            </a:extLst>
          </p:cNvPr>
          <p:cNvSpPr txBox="1"/>
          <p:nvPr/>
        </p:nvSpPr>
        <p:spPr>
          <a:xfrm>
            <a:off x="8295947" y="4633575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29342F-A796-8D4C-B140-FAD6CE14463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922503" y="4213231"/>
            <a:ext cx="1017710" cy="433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9F101C-E6F6-9348-82FA-979436FA3E65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7834301" y="4213231"/>
            <a:ext cx="1088202" cy="46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E1A9EA-BA06-AB41-81C2-2C7A04C1F725}"/>
              </a:ext>
            </a:extLst>
          </p:cNvPr>
          <p:cNvSpPr txBox="1"/>
          <p:nvPr/>
        </p:nvSpPr>
        <p:spPr>
          <a:xfrm>
            <a:off x="7535309" y="467743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2DF4B6-548C-874E-88F1-4FA0ED76240B}"/>
              </a:ext>
            </a:extLst>
          </p:cNvPr>
          <p:cNvSpPr txBox="1"/>
          <p:nvPr/>
        </p:nvSpPr>
        <p:spPr>
          <a:xfrm>
            <a:off x="7514790" y="5349607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1B9E80-E3A6-1745-A33E-748DB7D92461}"/>
              </a:ext>
            </a:extLst>
          </p:cNvPr>
          <p:cNvSpPr txBox="1"/>
          <p:nvPr/>
        </p:nvSpPr>
        <p:spPr>
          <a:xfrm>
            <a:off x="7466410" y="58703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BC92B-91F7-8F49-B1B1-4C8686262032}"/>
              </a:ext>
            </a:extLst>
          </p:cNvPr>
          <p:cNvSpPr txBox="1"/>
          <p:nvPr/>
        </p:nvSpPr>
        <p:spPr>
          <a:xfrm>
            <a:off x="7215686" y="639110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ECDE54-CE5A-7041-8766-CD9072FDB0B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10830" y="5037822"/>
            <a:ext cx="23471" cy="31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74F52-2A20-0E4E-9C4D-3774B081927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834300" y="5718939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00F11A-EF34-B44C-933B-422B6F656D68}"/>
              </a:ext>
            </a:extLst>
          </p:cNvPr>
          <p:cNvCxnSpPr>
            <a:cxnSpLocks/>
          </p:cNvCxnSpPr>
          <p:nvPr/>
        </p:nvCxnSpPr>
        <p:spPr>
          <a:xfrm flipH="1">
            <a:off x="7827006" y="6214620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6373CD-0C2F-9F43-B552-ED4129424D6D}"/>
              </a:ext>
            </a:extLst>
          </p:cNvPr>
          <p:cNvSpPr txBox="1"/>
          <p:nvPr/>
        </p:nvSpPr>
        <p:spPr>
          <a:xfrm>
            <a:off x="9696682" y="5119727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B97B7F-31D6-AD4A-8317-A8EAB525D687}"/>
              </a:ext>
            </a:extLst>
          </p:cNvPr>
          <p:cNvSpPr txBox="1"/>
          <p:nvPr/>
        </p:nvSpPr>
        <p:spPr>
          <a:xfrm>
            <a:off x="9445958" y="564047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042156-7F59-6043-A63B-98AA27B1216D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10064572" y="4968308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03449A-37DF-174E-A4DF-F398F5713176}"/>
              </a:ext>
            </a:extLst>
          </p:cNvPr>
          <p:cNvCxnSpPr>
            <a:cxnSpLocks/>
          </p:cNvCxnSpPr>
          <p:nvPr/>
        </p:nvCxnSpPr>
        <p:spPr>
          <a:xfrm flipH="1">
            <a:off x="10057278" y="5463989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0A304-8337-1247-93EB-C60659EB50EA}"/>
              </a:ext>
            </a:extLst>
          </p:cNvPr>
          <p:cNvCxnSpPr>
            <a:cxnSpLocks/>
          </p:cNvCxnSpPr>
          <p:nvPr/>
        </p:nvCxnSpPr>
        <p:spPr>
          <a:xfrm>
            <a:off x="9829982" y="172167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3D2CD3-F762-A447-9CBF-114F03833729}"/>
              </a:ext>
            </a:extLst>
          </p:cNvPr>
          <p:cNvSpPr txBox="1"/>
          <p:nvPr/>
        </p:nvSpPr>
        <p:spPr>
          <a:xfrm>
            <a:off x="9372409" y="2188772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EE8F78-2FCE-074D-BE8C-C549AF47984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842204" y="1708090"/>
            <a:ext cx="1553929" cy="659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45741E-FE57-BF41-BADF-FC6046A0B29C}"/>
              </a:ext>
            </a:extLst>
          </p:cNvPr>
          <p:cNvSpPr txBox="1"/>
          <p:nvPr/>
        </p:nvSpPr>
        <p:spPr>
          <a:xfrm>
            <a:off x="10785937" y="303878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8B5A5D-D838-6848-B99E-976ECA1537F6}"/>
              </a:ext>
            </a:extLst>
          </p:cNvPr>
          <p:cNvSpPr txBox="1"/>
          <p:nvPr/>
        </p:nvSpPr>
        <p:spPr>
          <a:xfrm>
            <a:off x="11081050" y="23518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D91F14-DCB2-5F47-AB43-0B3A77484B11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 flipH="1">
            <a:off x="11448939" y="2721173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0B60E5B-6B94-8747-AF00-94D6620614E4}"/>
              </a:ext>
            </a:extLst>
          </p:cNvPr>
          <p:cNvSpPr txBox="1"/>
          <p:nvPr/>
        </p:nvSpPr>
        <p:spPr>
          <a:xfrm>
            <a:off x="8466068" y="2271124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67933D-3E84-964F-B7D2-822385E03AFA}"/>
              </a:ext>
            </a:extLst>
          </p:cNvPr>
          <p:cNvCxnSpPr>
            <a:cxnSpLocks/>
          </p:cNvCxnSpPr>
          <p:nvPr/>
        </p:nvCxnSpPr>
        <p:spPr>
          <a:xfrm>
            <a:off x="8743671" y="2635430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DDA299-7D94-F44C-BB81-01DC0856D019}"/>
              </a:ext>
            </a:extLst>
          </p:cNvPr>
          <p:cNvSpPr txBox="1"/>
          <p:nvPr/>
        </p:nvSpPr>
        <p:spPr>
          <a:xfrm>
            <a:off x="2937933" y="3327400"/>
            <a:ext cx="18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build the AST</a:t>
            </a:r>
          </a:p>
        </p:txBody>
      </p:sp>
    </p:spTree>
    <p:extLst>
      <p:ext uri="{BB962C8B-B14F-4D97-AF65-F5344CB8AC3E}">
        <p14:creationId xmlns:p14="http://schemas.microsoft.com/office/powerpoint/2010/main" val="13256489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DF299A-ED36-514C-98A5-E7EB339DA8DB}"/>
              </a:ext>
            </a:extLst>
          </p:cNvPr>
          <p:cNvGraphicFramePr>
            <a:graphicFrameLocks noGrp="1"/>
          </p:cNvGraphicFramePr>
          <p:nvPr/>
        </p:nvGraphicFramePr>
        <p:xfrm>
          <a:off x="240671" y="337223"/>
          <a:ext cx="7311596" cy="2453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2944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239301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  <a:gridCol w="3959351">
                  <a:extLst>
                    <a:ext uri="{9D8B030D-6E8A-4147-A177-3AD203B41FA5}">
                      <a16:colId xmlns:a16="http://schemas.microsoft.com/office/drawing/2014/main" val="686801215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ASTAddNode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($1,$3)}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$1}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ASTMultNode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($1,$3)}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$1}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|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$2}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ASTNumNode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($1)}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ASTIDNode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29260A-EE91-2C41-B765-F94BB9D91BB1}"/>
              </a:ext>
            </a:extLst>
          </p:cNvPr>
          <p:cNvSpPr txBox="1"/>
          <p:nvPr/>
        </p:nvSpPr>
        <p:spPr>
          <a:xfrm>
            <a:off x="9481189" y="773700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14C51E-9041-E349-A2B3-5AD33A9390E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780181" y="1143032"/>
            <a:ext cx="62023" cy="195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82B20A-70B8-3F4F-B25F-C8E152C28F6E}"/>
              </a:ext>
            </a:extLst>
          </p:cNvPr>
          <p:cNvSpPr txBox="1"/>
          <p:nvPr/>
        </p:nvSpPr>
        <p:spPr>
          <a:xfrm>
            <a:off x="9522693" y="1338758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68180-D0CC-2D47-8CCC-8C2DC973A6EC}"/>
              </a:ext>
            </a:extLst>
          </p:cNvPr>
          <p:cNvSpPr txBox="1"/>
          <p:nvPr/>
        </p:nvSpPr>
        <p:spPr>
          <a:xfrm>
            <a:off x="7347391" y="3888133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&lt;LPAR, “(”&gt;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1032C9-F74B-6141-93E3-41BCC544258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762213" y="1708090"/>
            <a:ext cx="1079991" cy="608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D7D097-FBBB-F54E-9AC6-CDE79448E412}"/>
              </a:ext>
            </a:extLst>
          </p:cNvPr>
          <p:cNvSpPr txBox="1"/>
          <p:nvPr/>
        </p:nvSpPr>
        <p:spPr>
          <a:xfrm>
            <a:off x="8466068" y="305422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C62774-0B6E-D045-87AC-E70482DB8C5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342227" y="3423555"/>
            <a:ext cx="491731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388EC9-ACD3-B94B-91B9-4119F82A426F}"/>
              </a:ext>
            </a:extLst>
          </p:cNvPr>
          <p:cNvSpPr txBox="1"/>
          <p:nvPr/>
        </p:nvSpPr>
        <p:spPr>
          <a:xfrm>
            <a:off x="8623511" y="384389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A9E82-1A8E-4F47-AD37-9D2485EE4B30}"/>
              </a:ext>
            </a:extLst>
          </p:cNvPr>
          <p:cNvSpPr txBox="1"/>
          <p:nvPr/>
        </p:nvSpPr>
        <p:spPr>
          <a:xfrm>
            <a:off x="8022802" y="175842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(1+5)*6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84C0D-C7BB-7B49-963C-2AF3BD6DBFDA}"/>
              </a:ext>
            </a:extLst>
          </p:cNvPr>
          <p:cNvSpPr txBox="1"/>
          <p:nvPr/>
        </p:nvSpPr>
        <p:spPr>
          <a:xfrm>
            <a:off x="9213620" y="3852846"/>
            <a:ext cx="12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&lt;RPAR, “)”&gt;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326EAA-586B-4943-B7A0-710993F873E2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833958" y="3423555"/>
            <a:ext cx="1016536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E3EF37-F53B-D649-B1A7-DB20F0E687C3}"/>
              </a:ext>
            </a:extLst>
          </p:cNvPr>
          <p:cNvCxnSpPr>
            <a:cxnSpLocks/>
          </p:cNvCxnSpPr>
          <p:nvPr/>
        </p:nvCxnSpPr>
        <p:spPr>
          <a:xfrm>
            <a:off x="8862383" y="3422475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F0F655-290F-BC4C-937E-DF9B99775AEF}"/>
              </a:ext>
            </a:extLst>
          </p:cNvPr>
          <p:cNvSpPr txBox="1"/>
          <p:nvPr/>
        </p:nvSpPr>
        <p:spPr>
          <a:xfrm>
            <a:off x="9726998" y="4651469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22763D-A39A-A747-BE39-6490533928A6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8909320" y="4213231"/>
            <a:ext cx="13183" cy="420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FF4E9C-20A1-A74A-AB5F-58415715F707}"/>
              </a:ext>
            </a:extLst>
          </p:cNvPr>
          <p:cNvSpPr txBox="1"/>
          <p:nvPr/>
        </p:nvSpPr>
        <p:spPr>
          <a:xfrm>
            <a:off x="8295947" y="4633575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29342F-A796-8D4C-B140-FAD6CE14463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922503" y="4213231"/>
            <a:ext cx="1017710" cy="433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9F101C-E6F6-9348-82FA-979436FA3E65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7834301" y="4213231"/>
            <a:ext cx="1088202" cy="46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E1A9EA-BA06-AB41-81C2-2C7A04C1F725}"/>
              </a:ext>
            </a:extLst>
          </p:cNvPr>
          <p:cNvSpPr txBox="1"/>
          <p:nvPr/>
        </p:nvSpPr>
        <p:spPr>
          <a:xfrm>
            <a:off x="7535309" y="467743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2DF4B6-548C-874E-88F1-4FA0ED76240B}"/>
              </a:ext>
            </a:extLst>
          </p:cNvPr>
          <p:cNvSpPr txBox="1"/>
          <p:nvPr/>
        </p:nvSpPr>
        <p:spPr>
          <a:xfrm>
            <a:off x="7514790" y="5349607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1B9E80-E3A6-1745-A33E-748DB7D92461}"/>
              </a:ext>
            </a:extLst>
          </p:cNvPr>
          <p:cNvSpPr txBox="1"/>
          <p:nvPr/>
        </p:nvSpPr>
        <p:spPr>
          <a:xfrm>
            <a:off x="7466410" y="58703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BC92B-91F7-8F49-B1B1-4C8686262032}"/>
              </a:ext>
            </a:extLst>
          </p:cNvPr>
          <p:cNvSpPr txBox="1"/>
          <p:nvPr/>
        </p:nvSpPr>
        <p:spPr>
          <a:xfrm>
            <a:off x="7215686" y="639110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ECDE54-CE5A-7041-8766-CD9072FDB0B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10830" y="5037822"/>
            <a:ext cx="23471" cy="31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74F52-2A20-0E4E-9C4D-3774B081927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834300" y="5718939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00F11A-EF34-B44C-933B-422B6F656D68}"/>
              </a:ext>
            </a:extLst>
          </p:cNvPr>
          <p:cNvCxnSpPr>
            <a:cxnSpLocks/>
          </p:cNvCxnSpPr>
          <p:nvPr/>
        </p:nvCxnSpPr>
        <p:spPr>
          <a:xfrm flipH="1">
            <a:off x="7827006" y="6214620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6373CD-0C2F-9F43-B552-ED4129424D6D}"/>
              </a:ext>
            </a:extLst>
          </p:cNvPr>
          <p:cNvSpPr txBox="1"/>
          <p:nvPr/>
        </p:nvSpPr>
        <p:spPr>
          <a:xfrm>
            <a:off x="9696682" y="5119727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B97B7F-31D6-AD4A-8317-A8EAB525D687}"/>
              </a:ext>
            </a:extLst>
          </p:cNvPr>
          <p:cNvSpPr txBox="1"/>
          <p:nvPr/>
        </p:nvSpPr>
        <p:spPr>
          <a:xfrm>
            <a:off x="9445958" y="564047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042156-7F59-6043-A63B-98AA27B1216D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10064572" y="4968308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03449A-37DF-174E-A4DF-F398F5713176}"/>
              </a:ext>
            </a:extLst>
          </p:cNvPr>
          <p:cNvCxnSpPr>
            <a:cxnSpLocks/>
          </p:cNvCxnSpPr>
          <p:nvPr/>
        </p:nvCxnSpPr>
        <p:spPr>
          <a:xfrm flipH="1">
            <a:off x="10057278" y="5463989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0A304-8337-1247-93EB-C60659EB50EA}"/>
              </a:ext>
            </a:extLst>
          </p:cNvPr>
          <p:cNvCxnSpPr>
            <a:cxnSpLocks/>
          </p:cNvCxnSpPr>
          <p:nvPr/>
        </p:nvCxnSpPr>
        <p:spPr>
          <a:xfrm>
            <a:off x="9829982" y="172167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3D2CD3-F762-A447-9CBF-114F03833729}"/>
              </a:ext>
            </a:extLst>
          </p:cNvPr>
          <p:cNvSpPr txBox="1"/>
          <p:nvPr/>
        </p:nvSpPr>
        <p:spPr>
          <a:xfrm>
            <a:off x="9372409" y="2188772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EE8F78-2FCE-074D-BE8C-C549AF47984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842204" y="1708090"/>
            <a:ext cx="1553929" cy="659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45741E-FE57-BF41-BADF-FC6046A0B29C}"/>
              </a:ext>
            </a:extLst>
          </p:cNvPr>
          <p:cNvSpPr txBox="1"/>
          <p:nvPr/>
        </p:nvSpPr>
        <p:spPr>
          <a:xfrm>
            <a:off x="10785937" y="303878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8B5A5D-D838-6848-B99E-976ECA1537F6}"/>
              </a:ext>
            </a:extLst>
          </p:cNvPr>
          <p:cNvSpPr txBox="1"/>
          <p:nvPr/>
        </p:nvSpPr>
        <p:spPr>
          <a:xfrm>
            <a:off x="11081050" y="23518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D91F14-DCB2-5F47-AB43-0B3A77484B11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 flipH="1">
            <a:off x="11448939" y="2721173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0B60E5B-6B94-8747-AF00-94D6620614E4}"/>
              </a:ext>
            </a:extLst>
          </p:cNvPr>
          <p:cNvSpPr txBox="1"/>
          <p:nvPr/>
        </p:nvSpPr>
        <p:spPr>
          <a:xfrm>
            <a:off x="8466068" y="2271124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67933D-3E84-964F-B7D2-822385E03AFA}"/>
              </a:ext>
            </a:extLst>
          </p:cNvPr>
          <p:cNvCxnSpPr>
            <a:cxnSpLocks/>
          </p:cNvCxnSpPr>
          <p:nvPr/>
        </p:nvCxnSpPr>
        <p:spPr>
          <a:xfrm>
            <a:off x="8743671" y="2635430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F72685-73ED-4C42-86A8-6B98CAD0DB1A}"/>
              </a:ext>
            </a:extLst>
          </p:cNvPr>
          <p:cNvSpPr txBox="1"/>
          <p:nvPr/>
        </p:nvSpPr>
        <p:spPr>
          <a:xfrm>
            <a:off x="3723972" y="39736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AST&lt;*&gt;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23C0CC-6B5F-DB49-B0D4-1391E64F41E6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2249948" y="4342975"/>
            <a:ext cx="1914209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69536A6-4D97-A247-B1FC-F3A8FA5E8A07}"/>
              </a:ext>
            </a:extLst>
          </p:cNvPr>
          <p:cNvSpPr txBox="1"/>
          <p:nvPr/>
        </p:nvSpPr>
        <p:spPr>
          <a:xfrm>
            <a:off x="1882809" y="486776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9FB13B-91D8-F94F-A4E5-53AB795D285D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4164157" y="4342975"/>
            <a:ext cx="942598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80077C8-5580-6247-82FC-CBF981B56EE9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3E656F7-4BE2-2E44-86AB-D15336DB655C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E0E992-34D2-A845-91CF-7D91AB1768B2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AST&lt;1&gt;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56803C-A67F-9347-9B8E-7059402D539F}"/>
              </a:ext>
            </a:extLst>
          </p:cNvPr>
          <p:cNvSpPr txBox="1"/>
          <p:nvPr/>
        </p:nvSpPr>
        <p:spPr>
          <a:xfrm>
            <a:off x="3113491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6021F7-8205-A249-95C7-E1E2582D8736}"/>
              </a:ext>
            </a:extLst>
          </p:cNvPr>
          <p:cNvSpPr txBox="1"/>
          <p:nvPr/>
        </p:nvSpPr>
        <p:spPr>
          <a:xfrm>
            <a:off x="5043941" y="4879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AST&lt;6&gt;</a:t>
            </a:r>
          </a:p>
        </p:txBody>
      </p:sp>
    </p:spTree>
    <p:extLst>
      <p:ext uri="{BB962C8B-B14F-4D97-AF65-F5344CB8AC3E}">
        <p14:creationId xmlns:p14="http://schemas.microsoft.com/office/powerpoint/2010/main" val="368208423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top down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4D59432-2935-CD4A-9381-5E100991E50D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C88285F-9994-B14C-AED5-8F42F4C96A6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C73C8-2205-E94E-BF43-881B12B029E0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FA3D48F-2460-6844-81C6-AD73BE148012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104C896-1663-DB47-9FAA-BC0163C769D0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879725C-F72A-4E46-BA2C-DFA47328E442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E6948A3-F770-5642-A7A5-1D8F19AA3D6A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BF085C-7BD2-574B-8A93-37D4105B128B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D1EC452-ABCA-0142-84E3-388B4A6F3E1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4083C49-F390-9945-99BC-D61F3571D8EF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9FF1A57-5487-8C40-BBC4-F67F3FBCD4A5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BEE36F5-2EF3-B648-AF93-FF809088ED03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372D31F-FA9B-A74D-9F8D-085F00F431D9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0E6581F-066A-674E-ABFF-2BD4B6149B15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C0DF0D2-74B7-AC40-B284-60431E06D7D8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17C2AE9-DEDE-3D4D-BFF6-69225AFD62B4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EA3795B-97D8-174C-8C85-7334A23DC98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412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top down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57DE0-A909-5645-B493-B7D174C1CE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3AD16-7A27-414A-8491-1E908897DDC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926B8E-6AF3-524A-BFE2-F65D98172212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A0AAF6-7DED-4945-AEDF-55720C0563C1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FF5E0-54C5-B243-9B87-3F258D4B00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94448-7130-FB44-83F7-0447C633BD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43554-2564-3548-A91F-E9B106D4C9F0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1B6A8-0B4F-CD43-ADF6-3AD71F7692F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1F919-D274-4348-A665-3136CEB8B10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C18F61-011F-E043-A5E0-45E6C1AB99B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07AD13-14DC-0549-B634-B99FE5C6A63B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2A71A-E3EB-7749-913B-A5DF92AFB549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998D9-4CD9-6B4E-AE92-ACA00548E82F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FA31B-F12A-F54A-8F84-F8AB8CE0F2B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016D4-8999-A74A-AE5E-EE800BFF98D7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C9F93-D31E-0443-B6DE-02060741588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FBFC4-03D6-6047-BE01-11FE6402F0D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9457B1-CF08-B648-A171-EEDDC399FD36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F2E608-4265-0640-AC6D-C11B56B90332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2249948" y="4342975"/>
            <a:ext cx="1891767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22702E1-1037-A94E-B343-4FCE2DBF1798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4EEAB8-FF65-A84D-9CC7-90207006FBE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FD8F13-67DD-C840-92C3-068C11012323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D16D68-5646-9247-B350-B2C2AA448AE9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A7FAD9-4799-D54B-BDB8-AE9C62112A23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B78B42-94ED-F44E-AC28-E916E2FD24BA}"/>
              </a:ext>
            </a:extLst>
          </p:cNvPr>
          <p:cNvSpPr txBox="1"/>
          <p:nvPr/>
        </p:nvSpPr>
        <p:spPr>
          <a:xfrm>
            <a:off x="3113491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AST&lt;4&gt;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62E51B-3267-064B-A381-7336ED8BBD9C}"/>
              </a:ext>
            </a:extLst>
          </p:cNvPr>
          <p:cNvSpPr txBox="1"/>
          <p:nvPr/>
        </p:nvSpPr>
        <p:spPr>
          <a:xfrm>
            <a:off x="5043941" y="4879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AST&lt;3&gt;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2BC50B-A234-1844-ABB9-8C441FB792CA}"/>
              </a:ext>
            </a:extLst>
          </p:cNvPr>
          <p:cNvSpPr txBox="1"/>
          <p:nvPr/>
        </p:nvSpPr>
        <p:spPr>
          <a:xfrm>
            <a:off x="6514762" y="5811385"/>
            <a:ext cx="406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get to the desired parse tree?</a:t>
            </a:r>
          </a:p>
        </p:txBody>
      </p:sp>
    </p:spTree>
    <p:extLst>
      <p:ext uri="{BB962C8B-B14F-4D97-AF65-F5344CB8AC3E}">
        <p14:creationId xmlns:p14="http://schemas.microsoft.com/office/powerpoint/2010/main" val="2689779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top down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57DE0-A909-5645-B493-B7D174C1CE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3AD16-7A27-414A-8491-1E908897DDC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926B8E-6AF3-524A-BFE2-F65D98172212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A0AAF6-7DED-4945-AEDF-55720C0563C1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FF5E0-54C5-B243-9B87-3F258D4B00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94448-7130-FB44-83F7-0447C633BD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43554-2564-3548-A91F-E9B106D4C9F0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1B6A8-0B4F-CD43-ADF6-3AD71F7692F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1F919-D274-4348-A665-3136CEB8B10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C18F61-011F-E043-A5E0-45E6C1AB99B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07AD13-14DC-0549-B634-B99FE5C6A63B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2A71A-E3EB-7749-913B-A5DF92AFB549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998D9-4CD9-6B4E-AE92-ACA00548E82F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FA31B-F12A-F54A-8F84-F8AB8CE0F2B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016D4-8999-A74A-AE5E-EE800BFF98D7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C9F93-D31E-0443-B6DE-02060741588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FBFC4-03D6-6047-BE01-11FE6402F0D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E2BD59-4654-D54B-831A-C6046A6CD283}"/>
              </a:ext>
            </a:extLst>
          </p:cNvPr>
          <p:cNvSpPr txBox="1"/>
          <p:nvPr/>
        </p:nvSpPr>
        <p:spPr>
          <a:xfrm>
            <a:off x="725786" y="3570961"/>
            <a:ext cx="513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 in mind that because we wrote our own parser,</a:t>
            </a:r>
          </a:p>
          <a:p>
            <a:r>
              <a:rPr lang="en-US" dirty="0"/>
              <a:t>we can inject code at any point during the parse.</a:t>
            </a:r>
          </a:p>
        </p:txBody>
      </p:sp>
    </p:spTree>
    <p:extLst>
      <p:ext uri="{BB962C8B-B14F-4D97-AF65-F5344CB8AC3E}">
        <p14:creationId xmlns:p14="http://schemas.microsoft.com/office/powerpoint/2010/main" val="405551097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top down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57DE0-A909-5645-B493-B7D174C1CE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5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3AD16-7A27-414A-8491-1E908897DDC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926B8E-6AF3-524A-BFE2-F65D98172212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A0AAF6-7DED-4945-AEDF-55720C0563C1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FF5E0-54C5-B243-9B87-3F258D4B00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94448-7130-FB44-83F7-0447C633BD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43554-2564-3548-A91F-E9B106D4C9F0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1B6A8-0B4F-CD43-ADF6-3AD71F7692F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1F919-D274-4348-A665-3136CEB8B10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C18F61-011F-E043-A5E0-45E6C1AB99B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07AD13-14DC-0549-B634-B99FE5C6A63B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2A71A-E3EB-7749-913B-A5DF92AFB549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998D9-4CD9-6B4E-AE92-ACA00548E82F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FA31B-F12A-F54A-8F84-F8AB8CE0F2B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016D4-8999-A74A-AE5E-EE800BFF98D7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C9F93-D31E-0443-B6DE-02060741588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FBFC4-03D6-6047-BE01-11FE6402F0D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AB119-DF97-0646-A0C7-79D16FD3D4A9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AST&lt;5&gt;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6EFFC-B226-2549-92FB-A5CA5E9742A3}"/>
              </a:ext>
            </a:extLst>
          </p:cNvPr>
          <p:cNvSpPr txBox="1"/>
          <p:nvPr/>
        </p:nvSpPr>
        <p:spPr>
          <a:xfrm>
            <a:off x="5541950" y="3669436"/>
            <a:ext cx="1996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number node after we see a number </a:t>
            </a:r>
          </a:p>
        </p:txBody>
      </p:sp>
    </p:spTree>
    <p:extLst>
      <p:ext uri="{BB962C8B-B14F-4D97-AF65-F5344CB8AC3E}">
        <p14:creationId xmlns:p14="http://schemas.microsoft.com/office/powerpoint/2010/main" val="427780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48819</TotalTime>
  <Words>6612</Words>
  <Application>Microsoft Macintosh PowerPoint</Application>
  <PresentationFormat>Widescreen</PresentationFormat>
  <Paragraphs>1663</Paragraphs>
  <Slides>112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9" baseType="lpstr">
      <vt:lpstr>Arial</vt:lpstr>
      <vt:lpstr>Calibri</vt:lpstr>
      <vt:lpstr>Calibri Light</vt:lpstr>
      <vt:lpstr>Consolas</vt:lpstr>
      <vt:lpstr>Courier</vt:lpstr>
      <vt:lpstr>Menlo</vt:lpstr>
      <vt:lpstr>Office Theme</vt:lpstr>
      <vt:lpstr>CSE110A: Compilers April 27, 2022</vt:lpstr>
      <vt:lpstr>Announcements</vt:lpstr>
      <vt:lpstr>Announcements</vt:lpstr>
      <vt:lpstr>Announcements</vt:lpstr>
      <vt:lpstr>Homework 2 clarifications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 2 clarifications</vt:lpstr>
      <vt:lpstr>Homework 2 clarifications</vt:lpstr>
      <vt:lpstr>Homework 2 clarifications</vt:lpstr>
      <vt:lpstr>Homework 2 clarifications</vt:lpstr>
      <vt:lpstr>Homework 2 clarifications</vt:lpstr>
      <vt:lpstr>Homework 2 clarifications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 2 clarifications</vt:lpstr>
      <vt:lpstr>Homework 2 clarifications</vt:lpstr>
      <vt:lpstr>Homework 2 clarifications</vt:lpstr>
      <vt:lpstr>Homework 2 clarifications</vt:lpstr>
      <vt:lpstr>Homework 2 clarifications</vt:lpstr>
      <vt:lpstr>Homework 2 clarifications</vt:lpstr>
      <vt:lpstr>Homework 2 clarifications</vt:lpstr>
      <vt:lpstr>Homework 2 clarifications</vt:lpstr>
      <vt:lpstr>Homework 2 clarifications</vt:lpstr>
      <vt:lpstr>Homework 2 clarifications</vt:lpstr>
      <vt:lpstr>Homework 2 clarifications</vt:lpstr>
      <vt:lpstr>Homework 2 clarifications</vt:lpstr>
      <vt:lpstr>Homework 2 clarifications</vt:lpstr>
      <vt:lpstr>Homework 2 clarifications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Review</vt:lpstr>
      <vt:lpstr>New module!</vt:lpstr>
      <vt:lpstr>Compiler Architecture</vt:lpstr>
      <vt:lpstr>More detailed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Intermediate representations</vt:lpstr>
      <vt:lpstr>Intermediate representations</vt:lpstr>
      <vt:lpstr>Example: loop unrolling</vt:lpstr>
      <vt:lpstr>Example: loop unrolling</vt:lpstr>
      <vt:lpstr>Example: loop unrolling</vt:lpstr>
      <vt:lpstr>Example: loop unrolling</vt:lpstr>
      <vt:lpstr>Example: loop unrolling</vt:lpstr>
      <vt:lpstr>Example: common subexpression elimination</vt:lpstr>
      <vt:lpstr>Example: common subexpression elimination</vt:lpstr>
      <vt:lpstr>Our first IR: abstract syntax tree</vt:lpstr>
      <vt:lpstr>What is an AST?</vt:lpstr>
      <vt:lpstr>What is an AST?</vt:lpstr>
      <vt:lpstr>What is an AST?</vt:lpstr>
      <vt:lpstr>What is an AST?</vt:lpstr>
      <vt:lpstr>What is an AST?</vt:lpstr>
      <vt:lpstr>What is an AST?</vt:lpstr>
      <vt:lpstr>What is an AST?</vt:lpstr>
      <vt:lpstr>What is an AST?</vt:lpstr>
      <vt:lpstr>Example</vt:lpstr>
      <vt:lpstr>Example</vt:lpstr>
      <vt:lpstr>formalizing an AST</vt:lpstr>
      <vt:lpstr>formalizing an AST</vt:lpstr>
      <vt:lpstr>PowerPoint Presentation</vt:lpstr>
      <vt:lpstr>Creating an AST from production rules</vt:lpstr>
      <vt:lpstr>Creating an AST from production rules</vt:lpstr>
      <vt:lpstr>PowerPoint Presentation</vt:lpstr>
      <vt:lpstr>PowerPoint Presentation</vt:lpstr>
      <vt:lpstr>Creating an AST from top down grammar</vt:lpstr>
      <vt:lpstr>Creating an AST from top down grammar</vt:lpstr>
      <vt:lpstr>Creating an AST from top down grammar</vt:lpstr>
      <vt:lpstr>Creating an AST from top down grammar</vt:lpstr>
      <vt:lpstr>Creating an AST from top down grammar</vt:lpstr>
      <vt:lpstr>Creating an AST from top down grammar</vt:lpstr>
      <vt:lpstr>Creating an AST from top down grammar</vt:lpstr>
      <vt:lpstr>Creating an AST from top down grammar</vt:lpstr>
      <vt:lpstr>Creating an AST from top down grammar</vt:lpstr>
      <vt:lpstr>Creating an AST from top down grammar</vt:lpstr>
      <vt:lpstr>Creating an AST from top down grammar</vt:lpstr>
      <vt:lpstr>Creating an AST from top down grammar</vt:lpstr>
      <vt:lpstr>Creating an AST from top down grammar</vt:lpstr>
      <vt:lpstr>Creating an AST from top down grammar</vt:lpstr>
      <vt:lpstr>Creating an AST from top down grammar</vt:lpstr>
      <vt:lpstr>Creating an AST from top down grammar</vt:lpstr>
      <vt:lpstr>See everyone on Friday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768</cp:revision>
  <dcterms:created xsi:type="dcterms:W3CDTF">2021-03-23T23:59:42Z</dcterms:created>
  <dcterms:modified xsi:type="dcterms:W3CDTF">2022-04-27T22:35:54Z</dcterms:modified>
</cp:coreProperties>
</file>