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6"/>
  </p:notesMasterIdLst>
  <p:sldIdLst>
    <p:sldId id="257" r:id="rId2"/>
    <p:sldId id="651" r:id="rId3"/>
    <p:sldId id="797" r:id="rId4"/>
    <p:sldId id="708" r:id="rId5"/>
    <p:sldId id="874" r:id="rId6"/>
    <p:sldId id="875" r:id="rId7"/>
    <p:sldId id="656" r:id="rId8"/>
    <p:sldId id="798" r:id="rId9"/>
    <p:sldId id="876" r:id="rId10"/>
    <p:sldId id="877" r:id="rId11"/>
    <p:sldId id="879" r:id="rId12"/>
    <p:sldId id="880" r:id="rId13"/>
    <p:sldId id="881" r:id="rId14"/>
    <p:sldId id="882" r:id="rId15"/>
    <p:sldId id="891" r:id="rId16"/>
    <p:sldId id="892" r:id="rId17"/>
    <p:sldId id="894" r:id="rId18"/>
    <p:sldId id="896" r:id="rId19"/>
    <p:sldId id="898" r:id="rId20"/>
    <p:sldId id="899" r:id="rId21"/>
    <p:sldId id="900" r:id="rId22"/>
    <p:sldId id="878" r:id="rId23"/>
    <p:sldId id="883" r:id="rId24"/>
    <p:sldId id="884" r:id="rId25"/>
    <p:sldId id="885" r:id="rId26"/>
    <p:sldId id="886" r:id="rId27"/>
    <p:sldId id="887" r:id="rId28"/>
    <p:sldId id="888" r:id="rId29"/>
    <p:sldId id="889" r:id="rId30"/>
    <p:sldId id="890" r:id="rId31"/>
    <p:sldId id="906" r:id="rId32"/>
    <p:sldId id="902" r:id="rId33"/>
    <p:sldId id="904" r:id="rId34"/>
    <p:sldId id="905" r:id="rId35"/>
    <p:sldId id="901" r:id="rId36"/>
    <p:sldId id="910" r:id="rId37"/>
    <p:sldId id="911" r:id="rId38"/>
    <p:sldId id="912" r:id="rId39"/>
    <p:sldId id="913" r:id="rId40"/>
    <p:sldId id="914" r:id="rId41"/>
    <p:sldId id="915" r:id="rId42"/>
    <p:sldId id="916" r:id="rId43"/>
    <p:sldId id="917" r:id="rId44"/>
    <p:sldId id="918" r:id="rId45"/>
    <p:sldId id="919" r:id="rId46"/>
    <p:sldId id="920" r:id="rId47"/>
    <p:sldId id="921" r:id="rId48"/>
    <p:sldId id="922" r:id="rId49"/>
    <p:sldId id="923" r:id="rId50"/>
    <p:sldId id="924" r:id="rId51"/>
    <p:sldId id="925" r:id="rId52"/>
    <p:sldId id="926" r:id="rId53"/>
    <p:sldId id="927" r:id="rId54"/>
    <p:sldId id="928" r:id="rId55"/>
    <p:sldId id="929" r:id="rId56"/>
    <p:sldId id="930" r:id="rId57"/>
    <p:sldId id="931" r:id="rId58"/>
    <p:sldId id="932" r:id="rId59"/>
    <p:sldId id="933" r:id="rId60"/>
    <p:sldId id="934" r:id="rId61"/>
    <p:sldId id="935" r:id="rId62"/>
    <p:sldId id="937" r:id="rId63"/>
    <p:sldId id="938" r:id="rId64"/>
    <p:sldId id="939" r:id="rId65"/>
    <p:sldId id="940" r:id="rId66"/>
    <p:sldId id="941" r:id="rId67"/>
    <p:sldId id="942" r:id="rId68"/>
    <p:sldId id="943" r:id="rId69"/>
    <p:sldId id="944" r:id="rId70"/>
    <p:sldId id="945" r:id="rId71"/>
    <p:sldId id="946" r:id="rId72"/>
    <p:sldId id="947" r:id="rId73"/>
    <p:sldId id="948" r:id="rId74"/>
    <p:sldId id="949" r:id="rId75"/>
    <p:sldId id="950" r:id="rId76"/>
    <p:sldId id="951" r:id="rId77"/>
    <p:sldId id="952" r:id="rId78"/>
    <p:sldId id="953" r:id="rId79"/>
    <p:sldId id="954" r:id="rId80"/>
    <p:sldId id="978" r:id="rId81"/>
    <p:sldId id="979" r:id="rId82"/>
    <p:sldId id="980" r:id="rId83"/>
    <p:sldId id="981" r:id="rId84"/>
    <p:sldId id="955" r:id="rId85"/>
    <p:sldId id="956" r:id="rId86"/>
    <p:sldId id="957" r:id="rId87"/>
    <p:sldId id="958" r:id="rId88"/>
    <p:sldId id="960" r:id="rId89"/>
    <p:sldId id="961" r:id="rId90"/>
    <p:sldId id="982" r:id="rId91"/>
    <p:sldId id="962" r:id="rId92"/>
    <p:sldId id="963" r:id="rId93"/>
    <p:sldId id="964" r:id="rId94"/>
    <p:sldId id="965" r:id="rId95"/>
    <p:sldId id="966" r:id="rId96"/>
    <p:sldId id="967" r:id="rId97"/>
    <p:sldId id="968" r:id="rId98"/>
    <p:sldId id="969" r:id="rId99"/>
    <p:sldId id="970" r:id="rId100"/>
    <p:sldId id="971" r:id="rId101"/>
    <p:sldId id="972" r:id="rId102"/>
    <p:sldId id="973" r:id="rId103"/>
    <p:sldId id="974" r:id="rId104"/>
    <p:sldId id="975" r:id="rId105"/>
    <p:sldId id="976" r:id="rId106"/>
    <p:sldId id="983" r:id="rId107"/>
    <p:sldId id="984" r:id="rId108"/>
    <p:sldId id="985" r:id="rId109"/>
    <p:sldId id="986" r:id="rId110"/>
    <p:sldId id="977" r:id="rId111"/>
    <p:sldId id="987" r:id="rId112"/>
    <p:sldId id="988" r:id="rId113"/>
    <p:sldId id="989" r:id="rId114"/>
    <p:sldId id="787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8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732348/regex-match-open-tags-except-xhtml-self-contained-tags/1732454#173245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vanzuzak.info/noam/webapps/fsm_simulato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6,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4040340"/>
            <a:ext cx="6901683" cy="24054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Finishing regular expressions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Using regular expression’s in scanners</a:t>
            </a:r>
          </a:p>
          <a:p>
            <a:pPr lvl="2"/>
            <a:r>
              <a:rPr lang="en-US" dirty="0"/>
              <a:t>Exact match scanner</a:t>
            </a:r>
          </a:p>
          <a:p>
            <a:pPr lvl="2"/>
            <a:r>
              <a:rPr lang="en-US" dirty="0"/>
              <a:t>Start-of-string Scanner</a:t>
            </a:r>
          </a:p>
          <a:p>
            <a:pPr lvl="2"/>
            <a:r>
              <a:rPr lang="en-US" dirty="0"/>
              <a:t>Named group matcher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714B3-537B-5C42-AD19-F844B17759C3}"/>
              </a:ext>
            </a:extLst>
          </p:cNvPr>
          <p:cNvSpPr/>
          <p:nvPr/>
        </p:nvSpPr>
        <p:spPr>
          <a:xfrm>
            <a:off x="4649103" y="1924216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891319-2C73-B54C-B35D-159A9AA498AF}"/>
              </a:ext>
            </a:extLst>
          </p:cNvPr>
          <p:cNvCxnSpPr>
            <a:cxnSpLocks/>
          </p:cNvCxnSpPr>
          <p:nvPr/>
        </p:nvCxnSpPr>
        <p:spPr>
          <a:xfrm flipH="1">
            <a:off x="4168273" y="2396041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3EA9F5-08D1-284D-B035-0D8D50D39BA8}"/>
              </a:ext>
            </a:extLst>
          </p:cNvPr>
          <p:cNvCxnSpPr>
            <a:cxnSpLocks/>
          </p:cNvCxnSpPr>
          <p:nvPr/>
        </p:nvCxnSpPr>
        <p:spPr>
          <a:xfrm flipH="1">
            <a:off x="5245233" y="2396041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65DA11-333F-0846-BFA3-5313C2D4AD6F}"/>
              </a:ext>
            </a:extLst>
          </p:cNvPr>
          <p:cNvCxnSpPr>
            <a:cxnSpLocks/>
          </p:cNvCxnSpPr>
          <p:nvPr/>
        </p:nvCxnSpPr>
        <p:spPr>
          <a:xfrm>
            <a:off x="6362833" y="2508991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2F45E6-893A-E444-A5E7-C51559334FC6}"/>
              </a:ext>
            </a:extLst>
          </p:cNvPr>
          <p:cNvCxnSpPr>
            <a:cxnSpLocks/>
          </p:cNvCxnSpPr>
          <p:nvPr/>
        </p:nvCxnSpPr>
        <p:spPr>
          <a:xfrm>
            <a:off x="7328033" y="2396041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50CC5-BFE2-F544-B8CB-F0D34782591E}"/>
              </a:ext>
            </a:extLst>
          </p:cNvPr>
          <p:cNvCxnSpPr>
            <a:cxnSpLocks/>
          </p:cNvCxnSpPr>
          <p:nvPr/>
        </p:nvCxnSpPr>
        <p:spPr>
          <a:xfrm>
            <a:off x="8191633" y="2396041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236746-7C04-9240-BF01-282709C0DBD9}"/>
              </a:ext>
            </a:extLst>
          </p:cNvPr>
          <p:cNvCxnSpPr>
            <a:cxnSpLocks/>
          </p:cNvCxnSpPr>
          <p:nvPr/>
        </p:nvCxnSpPr>
        <p:spPr>
          <a:xfrm>
            <a:off x="9288913" y="2396041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871749-56FA-A64F-BE8B-A85DC581410C}"/>
              </a:ext>
            </a:extLst>
          </p:cNvPr>
          <p:cNvSpPr/>
          <p:nvPr/>
        </p:nvSpPr>
        <p:spPr>
          <a:xfrm>
            <a:off x="3369356" y="3011793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E2DC9-CB4F-FE45-9A12-53D1ACF8CE7E}"/>
              </a:ext>
            </a:extLst>
          </p:cNvPr>
          <p:cNvSpPr/>
          <p:nvPr/>
        </p:nvSpPr>
        <p:spPr>
          <a:xfrm>
            <a:off x="9126814" y="3015235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74B643-0EEA-FD4C-9AD7-B1668FA027B3}"/>
              </a:ext>
            </a:extLst>
          </p:cNvPr>
          <p:cNvSpPr/>
          <p:nvPr/>
        </p:nvSpPr>
        <p:spPr>
          <a:xfrm>
            <a:off x="4739792" y="3092001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D3D7F-CEC2-934C-82BE-C20FADB762E6}"/>
              </a:ext>
            </a:extLst>
          </p:cNvPr>
          <p:cNvSpPr/>
          <p:nvPr/>
        </p:nvSpPr>
        <p:spPr>
          <a:xfrm>
            <a:off x="5895232" y="3075873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C233AD-020A-E940-9574-ABCC9F87FD1A}"/>
              </a:ext>
            </a:extLst>
          </p:cNvPr>
          <p:cNvSpPr/>
          <p:nvPr/>
        </p:nvSpPr>
        <p:spPr>
          <a:xfrm>
            <a:off x="7020711" y="3092000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4542D-EF33-3F4D-BC9C-4EAB7ABF0FB9}"/>
              </a:ext>
            </a:extLst>
          </p:cNvPr>
          <p:cNvSpPr/>
          <p:nvPr/>
        </p:nvSpPr>
        <p:spPr>
          <a:xfrm>
            <a:off x="10730831" y="3047048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FAF-7B36-2F49-95D3-3544795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RE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CBF-215C-E84E-83EC-C5D9525F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159000"/>
            <a:ext cx="9207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86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" pitchFamily="2" charset="0"/>
              </a:rPr>
              <a:t>token()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SINGLE_RE </a:t>
            </a:r>
            <a:r>
              <a:rPr lang="en-US" sz="2400" dirty="0">
                <a:latin typeface="Courier" pitchFamily="2" charset="0"/>
              </a:rPr>
              <a:t>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9C32-43A1-FF4B-9CAF-B9E95EBA9D19}"/>
              </a:ext>
            </a:extLst>
          </p:cNvPr>
          <p:cNvSpPr txBox="1"/>
          <p:nvPr/>
        </p:nvSpPr>
        <p:spPr>
          <a:xfrm>
            <a:off x="6959599" y="3227621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1D6-3AEB-8D4E-B2D8-B97EC07C5765}"/>
              </a:ext>
            </a:extLst>
          </p:cNvPr>
          <p:cNvSpPr txBox="1"/>
          <p:nvPr/>
        </p:nvSpPr>
        <p:spPr>
          <a:xfrm>
            <a:off x="7145867" y="2543201"/>
            <a:ext cx="443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match the whole string to the single 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4E89A-46CF-F649-A50A-F17A743822B6}"/>
              </a:ext>
            </a:extLst>
          </p:cNvPr>
          <p:cNvSpPr txBox="1"/>
          <p:nvPr/>
        </p:nvSpPr>
        <p:spPr>
          <a:xfrm>
            <a:off x="7755467" y="4216400"/>
            <a:ext cx="3217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{”ID”     : “variable”</a:t>
            </a:r>
          </a:p>
          <a:p>
            <a:r>
              <a:rPr lang="en-US" dirty="0">
                <a:latin typeface="Courier" pitchFamily="2" charset="0"/>
              </a:rPr>
              <a:t> “NUM”    : None</a:t>
            </a:r>
          </a:p>
          <a:p>
            <a:r>
              <a:rPr lang="en-US" dirty="0">
                <a:latin typeface="Courier" pitchFamily="2" charset="0"/>
              </a:rPr>
              <a:t> “ASSIGN” : None</a:t>
            </a:r>
          </a:p>
          <a:p>
            <a:r>
              <a:rPr lang="en-US" dirty="0">
                <a:latin typeface="Courier" pitchFamily="2" charset="0"/>
              </a:rPr>
              <a:t> “PLUS”   : None</a:t>
            </a:r>
          </a:p>
          <a:p>
            <a:r>
              <a:rPr lang="en-US" dirty="0">
                <a:latin typeface="Courier" pitchFamily="2" charset="0"/>
              </a:rPr>
              <a:t> “MULT”   : None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“IGNORE” : None</a:t>
            </a:r>
          </a:p>
          <a:p>
            <a:r>
              <a:rPr lang="en-US" dirty="0">
                <a:latin typeface="Courier" pitchFamily="2" charset="0"/>
              </a:rPr>
              <a:t> “SEMI”   : None}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3E27F-D432-614E-9009-23E271DE6387}"/>
              </a:ext>
            </a:extLst>
          </p:cNvPr>
          <p:cNvSpPr txBox="1"/>
          <p:nvPr/>
        </p:nvSpPr>
        <p:spPr>
          <a:xfrm>
            <a:off x="5507730" y="6308209"/>
            <a:ext cx="417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lexeme </a:t>
            </a:r>
            <a:r>
              <a:rPr lang="en-US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13632445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" pitchFamily="2" charset="0"/>
              </a:rPr>
              <a:t>token()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SINGLE_RE </a:t>
            </a:r>
            <a:r>
              <a:rPr lang="en-US" sz="2400" dirty="0">
                <a:latin typeface="Courier" pitchFamily="2" charset="0"/>
              </a:rPr>
              <a:t>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9C32-43A1-FF4B-9CAF-B9E95EBA9D19}"/>
              </a:ext>
            </a:extLst>
          </p:cNvPr>
          <p:cNvSpPr txBox="1"/>
          <p:nvPr/>
        </p:nvSpPr>
        <p:spPr>
          <a:xfrm>
            <a:off x="6959599" y="3227621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1D6-3AEB-8D4E-B2D8-B97EC07C5765}"/>
              </a:ext>
            </a:extLst>
          </p:cNvPr>
          <p:cNvSpPr txBox="1"/>
          <p:nvPr/>
        </p:nvSpPr>
        <p:spPr>
          <a:xfrm>
            <a:off x="7145867" y="25432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4E89A-46CF-F649-A50A-F17A743822B6}"/>
              </a:ext>
            </a:extLst>
          </p:cNvPr>
          <p:cNvSpPr txBox="1"/>
          <p:nvPr/>
        </p:nvSpPr>
        <p:spPr>
          <a:xfrm>
            <a:off x="7755467" y="4216400"/>
            <a:ext cx="3217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{”ID”     : “variable”</a:t>
            </a:r>
          </a:p>
          <a:p>
            <a:r>
              <a:rPr lang="en-US" dirty="0">
                <a:latin typeface="Courier" pitchFamily="2" charset="0"/>
              </a:rPr>
              <a:t> “NUM”    : None</a:t>
            </a:r>
          </a:p>
          <a:p>
            <a:r>
              <a:rPr lang="en-US" dirty="0">
                <a:latin typeface="Courier" pitchFamily="2" charset="0"/>
              </a:rPr>
              <a:t> “ASSIGN” : None</a:t>
            </a:r>
          </a:p>
          <a:p>
            <a:r>
              <a:rPr lang="en-US" dirty="0">
                <a:latin typeface="Courier" pitchFamily="2" charset="0"/>
              </a:rPr>
              <a:t> “PLUS”   : None</a:t>
            </a:r>
          </a:p>
          <a:p>
            <a:r>
              <a:rPr lang="en-US" dirty="0">
                <a:latin typeface="Courier" pitchFamily="2" charset="0"/>
              </a:rPr>
              <a:t> “MULT”   : None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“IGNORE” : None</a:t>
            </a:r>
          </a:p>
          <a:p>
            <a:r>
              <a:rPr lang="en-US" dirty="0">
                <a:latin typeface="Courier" pitchFamily="2" charset="0"/>
              </a:rPr>
              <a:t> “SEMI”   : None}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3E27F-D432-614E-9009-23E271DE6387}"/>
              </a:ext>
            </a:extLst>
          </p:cNvPr>
          <p:cNvSpPr txBox="1"/>
          <p:nvPr/>
        </p:nvSpPr>
        <p:spPr>
          <a:xfrm>
            <a:off x="5507730" y="6308209"/>
            <a:ext cx="417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lexeme </a:t>
            </a:r>
            <a:r>
              <a:rPr lang="en-US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32980910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" pitchFamily="2" charset="0"/>
              </a:rPr>
              <a:t>token()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9C32-43A1-FF4B-9CAF-B9E95EBA9D19}"/>
              </a:ext>
            </a:extLst>
          </p:cNvPr>
          <p:cNvSpPr txBox="1"/>
          <p:nvPr/>
        </p:nvSpPr>
        <p:spPr>
          <a:xfrm>
            <a:off x="6959599" y="322762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1D6-3AEB-8D4E-B2D8-B97EC07C5765}"/>
              </a:ext>
            </a:extLst>
          </p:cNvPr>
          <p:cNvSpPr txBox="1"/>
          <p:nvPr/>
        </p:nvSpPr>
        <p:spPr>
          <a:xfrm>
            <a:off x="7145867" y="25432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chop!</a:t>
            </a:r>
          </a:p>
        </p:txBody>
      </p:sp>
    </p:spTree>
    <p:extLst>
      <p:ext uri="{BB962C8B-B14F-4D97-AF65-F5344CB8AC3E}">
        <p14:creationId xmlns:p14="http://schemas.microsoft.com/office/powerpoint/2010/main" val="26969367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from SOS scanner: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6872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LETTERS = “[A-Z]+”</a:t>
            </a:r>
          </a:p>
          <a:p>
            <a:r>
              <a:rPr lang="en-US" sz="2400" dirty="0">
                <a:latin typeface="Courier" pitchFamily="2" charset="0"/>
              </a:rPr>
              <a:t>NUM     = “[0-9]+”</a:t>
            </a:r>
          </a:p>
          <a:p>
            <a:r>
              <a:rPr lang="en-US" sz="2400" dirty="0">
                <a:latin typeface="Courier" pitchFamily="2" charset="0"/>
              </a:rPr>
              <a:t>CLASS   = ”CSE110A“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</p:spTree>
    <p:extLst>
      <p:ext uri="{BB962C8B-B14F-4D97-AF65-F5344CB8AC3E}">
        <p14:creationId xmlns:p14="http://schemas.microsoft.com/office/powerpoint/2010/main" val="12023505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single 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298652" y="3429000"/>
            <a:ext cx="53463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</a:p>
          <a:p>
            <a:r>
              <a:rPr lang="en-US" sz="2400" dirty="0">
                <a:latin typeface="Courier" pitchFamily="2" charset="0"/>
              </a:rPr>
              <a:t>       (?P&lt;LETTERS&gt;([A-Z]+)|</a:t>
            </a:r>
          </a:p>
          <a:p>
            <a:r>
              <a:rPr lang="en-US" sz="2400" dirty="0">
                <a:latin typeface="Courier" pitchFamily="2" charset="0"/>
              </a:rPr>
              <a:t>       (?P&lt;NUM&gt;([0-9]+)|</a:t>
            </a:r>
          </a:p>
          <a:p>
            <a:r>
              <a:rPr lang="en-US" sz="2400" dirty="0">
                <a:latin typeface="Courier" pitchFamily="2" charset="0"/>
              </a:rPr>
              <a:t>       (?P&lt;CLASS&gt;CSE110A)”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CC68764-C594-BC46-BCE7-86D1E84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</p:spTree>
    <p:extLst>
      <p:ext uri="{BB962C8B-B14F-4D97-AF65-F5344CB8AC3E}">
        <p14:creationId xmlns:p14="http://schemas.microsoft.com/office/powerpoint/2010/main" val="18731847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single 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298652" y="3429000"/>
            <a:ext cx="53463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</a:p>
          <a:p>
            <a:r>
              <a:rPr lang="en-US" sz="2400" dirty="0">
                <a:latin typeface="Courier" pitchFamily="2" charset="0"/>
              </a:rPr>
              <a:t>       (?P&lt;LETTERS&gt;([A-Z]+)|</a:t>
            </a:r>
          </a:p>
          <a:p>
            <a:r>
              <a:rPr lang="en-US" sz="2400" dirty="0">
                <a:latin typeface="Courier" pitchFamily="2" charset="0"/>
              </a:rPr>
              <a:t>       (?P&lt;NUM&gt;([0-9]+)|</a:t>
            </a:r>
          </a:p>
          <a:p>
            <a:r>
              <a:rPr lang="en-US" sz="2400" dirty="0">
                <a:latin typeface="Courier" pitchFamily="2" charset="0"/>
              </a:rPr>
              <a:t>       (?P&lt;CLASS&gt;CSE110A)”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9FD5C-C56B-0048-8D67-BD2EB5E299BD}"/>
              </a:ext>
            </a:extLst>
          </p:cNvPr>
          <p:cNvSpPr txBox="1"/>
          <p:nvPr/>
        </p:nvSpPr>
        <p:spPr>
          <a:xfrm>
            <a:off x="7112000" y="4487333"/>
            <a:ext cx="452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think the dictionary will look like?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AA5D66-6A0C-1340-9598-123E192C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</p:spTree>
    <p:extLst>
      <p:ext uri="{BB962C8B-B14F-4D97-AF65-F5344CB8AC3E}">
        <p14:creationId xmlns:p14="http://schemas.microsoft.com/office/powerpoint/2010/main" val="28370621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single 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298652" y="3429000"/>
            <a:ext cx="53463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</a:p>
          <a:p>
            <a:r>
              <a:rPr lang="en-US" sz="2400" dirty="0">
                <a:latin typeface="Courier" pitchFamily="2" charset="0"/>
              </a:rPr>
              <a:t>       (?P&lt;LETTERS&gt;([A-Z]+)|</a:t>
            </a:r>
          </a:p>
          <a:p>
            <a:r>
              <a:rPr lang="en-US" sz="2400" dirty="0">
                <a:latin typeface="Courier" pitchFamily="2" charset="0"/>
              </a:rPr>
              <a:t>       (?P&lt;NUM&gt;([0-9]+)|</a:t>
            </a:r>
          </a:p>
          <a:p>
            <a:r>
              <a:rPr lang="en-US" sz="2400" dirty="0">
                <a:latin typeface="Courier" pitchFamily="2" charset="0"/>
              </a:rPr>
              <a:t>       (?P&lt;CLASS&gt;CSE110A)”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2E126-CAFE-134F-918A-C2B8BDC71A3C}"/>
              </a:ext>
            </a:extLst>
          </p:cNvPr>
          <p:cNvSpPr txBox="1"/>
          <p:nvPr/>
        </p:nvSpPr>
        <p:spPr>
          <a:xfrm>
            <a:off x="7755467" y="4216400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{”LETTERS” : “CSE”</a:t>
            </a:r>
          </a:p>
          <a:p>
            <a:r>
              <a:rPr lang="en-US" dirty="0">
                <a:latin typeface="Courier" pitchFamily="2" charset="0"/>
              </a:rPr>
              <a:t> “NUM”     : None</a:t>
            </a:r>
          </a:p>
          <a:p>
            <a:r>
              <a:rPr lang="en-US" dirty="0">
                <a:latin typeface="Courier" pitchFamily="2" charset="0"/>
              </a:rPr>
              <a:t> “CLASS”   : None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0BC2D4E-6735-9F4A-9918-84ED0D11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</p:spTree>
    <p:extLst>
      <p:ext uri="{BB962C8B-B14F-4D97-AF65-F5344CB8AC3E}">
        <p14:creationId xmlns:p14="http://schemas.microsoft.com/office/powerpoint/2010/main" val="37611594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single 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298652" y="3429000"/>
            <a:ext cx="53463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</a:p>
          <a:p>
            <a:r>
              <a:rPr lang="en-US" sz="2400" dirty="0">
                <a:latin typeface="Courier" pitchFamily="2" charset="0"/>
              </a:rPr>
              <a:t>       (?P&lt;LETTERS&gt;([A-Z]+)|</a:t>
            </a:r>
          </a:p>
          <a:p>
            <a:r>
              <a:rPr lang="en-US" sz="2400" dirty="0">
                <a:latin typeface="Courier" pitchFamily="2" charset="0"/>
              </a:rPr>
              <a:t>       (?P&lt;NUM&gt;([0-9]+)|</a:t>
            </a:r>
          </a:p>
          <a:p>
            <a:r>
              <a:rPr lang="en-US" sz="2400" dirty="0">
                <a:latin typeface="Courier" pitchFamily="2" charset="0"/>
              </a:rPr>
              <a:t>       (?P&lt;CLASS&gt;CSE110A)”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838199" y="5416729"/>
            <a:ext cx="9126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mean?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Tokens should not contain prefixes of each other</a:t>
            </a:r>
          </a:p>
          <a:p>
            <a:r>
              <a:rPr lang="en-US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Tokens that share a common prefix should be ordered such that the longer token comes first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2E126-CAFE-134F-918A-C2B8BDC71A3C}"/>
              </a:ext>
            </a:extLst>
          </p:cNvPr>
          <p:cNvSpPr txBox="1"/>
          <p:nvPr/>
        </p:nvSpPr>
        <p:spPr>
          <a:xfrm>
            <a:off x="7755467" y="4216400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{”LETTERS” : “CSE”</a:t>
            </a:r>
          </a:p>
          <a:p>
            <a:r>
              <a:rPr lang="en-US" dirty="0">
                <a:latin typeface="Courier" pitchFamily="2" charset="0"/>
              </a:rPr>
              <a:t> “NUM”     : None</a:t>
            </a:r>
          </a:p>
          <a:p>
            <a:r>
              <a:rPr lang="en-US" dirty="0">
                <a:latin typeface="Courier" pitchFamily="2" charset="0"/>
              </a:rPr>
              <a:t> “CLASS”   : None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46EE0D6-D8C8-0246-B0C2-2C338779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</p:spTree>
    <p:extLst>
      <p:ext uri="{BB962C8B-B14F-4D97-AF65-F5344CB8AC3E}">
        <p14:creationId xmlns:p14="http://schemas.microsoft.com/office/powerpoint/2010/main" val="15184479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single 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298652" y="3429000"/>
            <a:ext cx="53463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</a:p>
          <a:p>
            <a:r>
              <a:rPr lang="en-US" sz="2400" dirty="0">
                <a:latin typeface="Courier" pitchFamily="2" charset="0"/>
              </a:rPr>
              <a:t>       (?P&lt;LETTERS&gt;([A-Z]+)|</a:t>
            </a:r>
          </a:p>
          <a:p>
            <a:r>
              <a:rPr lang="en-US" sz="2400" dirty="0">
                <a:latin typeface="Courier" pitchFamily="2" charset="0"/>
              </a:rPr>
              <a:t>       (?P&lt;NUM&gt;([0-9]+)|</a:t>
            </a:r>
          </a:p>
          <a:p>
            <a:r>
              <a:rPr lang="en-US" sz="2400" dirty="0">
                <a:latin typeface="Courier" pitchFamily="2" charset="0"/>
              </a:rPr>
              <a:t>       (?P&lt;CLASS&gt;CSE110A)”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838199" y="5416729"/>
            <a:ext cx="9126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mean?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Tokens should not contain prefixes of each other</a:t>
            </a:r>
          </a:p>
          <a:p>
            <a:r>
              <a:rPr lang="en-US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Tokens that share a common prefix should be ordered such that the longer token comes first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2E126-CAFE-134F-918A-C2B8BDC71A3C}"/>
              </a:ext>
            </a:extLst>
          </p:cNvPr>
          <p:cNvSpPr txBox="1"/>
          <p:nvPr/>
        </p:nvSpPr>
        <p:spPr>
          <a:xfrm>
            <a:off x="7755467" y="4216400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{”LETTERS” : “CSE”</a:t>
            </a:r>
          </a:p>
          <a:p>
            <a:r>
              <a:rPr lang="en-US" dirty="0">
                <a:latin typeface="Courier" pitchFamily="2" charset="0"/>
              </a:rPr>
              <a:t> “NUM”     : None</a:t>
            </a:r>
          </a:p>
          <a:p>
            <a:r>
              <a:rPr lang="en-US" dirty="0">
                <a:latin typeface="Courier" pitchFamily="2" charset="0"/>
              </a:rPr>
              <a:t> “CLASS”   : None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F21BE1-9034-A344-8AA6-3F35105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</p:spTree>
    <p:extLst>
      <p:ext uri="{BB962C8B-B14F-4D97-AF65-F5344CB8AC3E}">
        <p14:creationId xmlns:p14="http://schemas.microsoft.com/office/powerpoint/2010/main" val="37731553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6775"/>
          </a:xfrm>
        </p:spPr>
        <p:txBody>
          <a:bodyPr/>
          <a:lstStyle/>
          <a:p>
            <a:r>
              <a:rPr lang="en-US" dirty="0"/>
              <a:t>Careful with these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4897595" y="2954867"/>
            <a:ext cx="239681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INCR = “++”</a:t>
            </a:r>
          </a:p>
          <a:p>
            <a:r>
              <a:rPr lang="en-US" sz="2400" dirty="0">
                <a:latin typeface="Courier" pitchFamily="2" charset="0"/>
              </a:rPr>
              <a:t>ADD  = “+”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EQ = “==“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ASSIGN = “=“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F21BE1-9034-A344-8AA6-3F35105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636FF-9454-7B49-9E46-F89D98B62196}"/>
              </a:ext>
            </a:extLst>
          </p:cNvPr>
          <p:cNvSpPr txBox="1"/>
          <p:nvPr/>
        </p:nvSpPr>
        <p:spPr>
          <a:xfrm>
            <a:off x="2556934" y="5765799"/>
            <a:ext cx="745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Ensure that you provide them in the right order so that the longer one is first!</a:t>
            </a:r>
          </a:p>
        </p:txBody>
      </p:sp>
    </p:spTree>
    <p:extLst>
      <p:ext uri="{BB962C8B-B14F-4D97-AF65-F5344CB8AC3E}">
        <p14:creationId xmlns:p14="http://schemas.microsoft.com/office/powerpoint/2010/main" val="235964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FAF-7B36-2F49-95D3-3544795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RE operators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E91EF-873F-2449-BD57-3DA02D3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Fundamental RE operators are:</a:t>
            </a:r>
          </a:p>
          <a:p>
            <a:pPr lvl="1"/>
            <a:r>
              <a:rPr lang="en-US" dirty="0"/>
              <a:t>Concatenate: put the regexes next to each other</a:t>
            </a:r>
          </a:p>
          <a:p>
            <a:pPr lvl="1"/>
            <a:r>
              <a:rPr lang="en-US" dirty="0"/>
              <a:t>“|” : Choice: one or the other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“*” : Repeat: 0 or more copies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Practically:</a:t>
            </a:r>
          </a:p>
          <a:p>
            <a:pPr lvl="1"/>
            <a:r>
              <a:rPr lang="en-US" dirty="0"/>
              <a:t>a* roughly is the same as “” | “a” | “aa” | “</a:t>
            </a:r>
            <a:r>
              <a:rPr lang="en-US" dirty="0" err="1"/>
              <a:t>aaa</a:t>
            </a:r>
            <a:r>
              <a:rPr lang="en-US" dirty="0"/>
              <a:t>” ...</a:t>
            </a:r>
          </a:p>
          <a:p>
            <a:pPr lvl="1"/>
            <a:r>
              <a:rPr lang="en-US" dirty="0"/>
              <a:t>in theory, REs can accept strings of arbitrary length (not infinite strings though).</a:t>
            </a:r>
          </a:p>
          <a:p>
            <a:pPr lvl="1"/>
            <a:r>
              <a:rPr lang="en-US" dirty="0"/>
              <a:t>in practice, strings have a reasonable bound. Repeat (*) is a good abstraction though!</a:t>
            </a:r>
          </a:p>
        </p:txBody>
      </p:sp>
    </p:spTree>
    <p:extLst>
      <p:ext uri="{BB962C8B-B14F-4D97-AF65-F5344CB8AC3E}">
        <p14:creationId xmlns:p14="http://schemas.microsoft.com/office/powerpoint/2010/main" val="38284875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single 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298652" y="3429000"/>
            <a:ext cx="53463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</a:p>
          <a:p>
            <a:r>
              <a:rPr lang="en-US" sz="2400" dirty="0">
                <a:latin typeface="Courier" pitchFamily="2" charset="0"/>
              </a:rPr>
              <a:t>       (?P&lt;LETTERS&gt;([A-Z]+)|</a:t>
            </a:r>
          </a:p>
          <a:p>
            <a:r>
              <a:rPr lang="en-US" sz="2400" dirty="0">
                <a:latin typeface="Courier" pitchFamily="2" charset="0"/>
              </a:rPr>
              <a:t>       (?P&lt;NUM&gt;([0-9]+)|</a:t>
            </a:r>
          </a:p>
          <a:p>
            <a:r>
              <a:rPr lang="en-US" sz="2400" dirty="0">
                <a:latin typeface="Courier" pitchFamily="2" charset="0"/>
              </a:rPr>
              <a:t>       (?P&lt;CLASS&gt;CSE110A)”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9FD5C-C56B-0048-8D67-BD2EB5E299BD}"/>
              </a:ext>
            </a:extLst>
          </p:cNvPr>
          <p:cNvSpPr txBox="1"/>
          <p:nvPr/>
        </p:nvSpPr>
        <p:spPr>
          <a:xfrm>
            <a:off x="7112000" y="4487333"/>
            <a:ext cx="452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think the dictionary will look like?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78A31-9581-AE4E-9980-C3FCD16E7FE6}"/>
              </a:ext>
            </a:extLst>
          </p:cNvPr>
          <p:cNvSpPr/>
          <p:nvPr/>
        </p:nvSpPr>
        <p:spPr>
          <a:xfrm>
            <a:off x="742786" y="6051901"/>
            <a:ext cx="980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SINGLE_RE = “(?P&lt;LETTERS&gt;([A-Z]+)|(?P&lt;NUM&gt;([0-9]+)|(?P&lt;CLASS&gt;CSE110A)”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681399-6FB5-DD4B-866F-E11E1B55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</p:spTree>
    <p:extLst>
      <p:ext uri="{BB962C8B-B14F-4D97-AF65-F5344CB8AC3E}">
        <p14:creationId xmlns:p14="http://schemas.microsoft.com/office/powerpoint/2010/main" val="12217450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9198342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FAST! Only 1 RE call per </a:t>
            </a:r>
            <a:r>
              <a:rPr lang="en-US" dirty="0">
                <a:latin typeface="Courier" pitchFamily="2" charset="0"/>
              </a:rPr>
              <a:t>token()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Requires a named group RE library</a:t>
            </a:r>
          </a:p>
          <a:p>
            <a:pPr lvl="1"/>
            <a:r>
              <a:rPr lang="en-US" dirty="0"/>
              <a:t>inter-token interactions need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18457717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389-520F-1B42-9996-38A8FC7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we have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AB06-306D-DE47-A12E-C77366BC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975"/>
          </a:xfrm>
        </p:spPr>
        <p:txBody>
          <a:bodyPr/>
          <a:lstStyle/>
          <a:p>
            <a:r>
              <a:rPr lang="en-US" i="1" dirty="0"/>
              <a:t>Naïve Scanner</a:t>
            </a:r>
          </a:p>
          <a:p>
            <a:endParaRPr lang="en-US" i="1" dirty="0"/>
          </a:p>
          <a:p>
            <a:r>
              <a:rPr lang="en-US" i="1" dirty="0"/>
              <a:t>RE based scanners</a:t>
            </a:r>
          </a:p>
          <a:p>
            <a:pPr lvl="1"/>
            <a:r>
              <a:rPr lang="en-US" dirty="0"/>
              <a:t>Exact match (EM) scanners</a:t>
            </a:r>
          </a:p>
          <a:p>
            <a:pPr lvl="1"/>
            <a:r>
              <a:rPr lang="en-US" dirty="0"/>
              <a:t>Start-of-string (SOS) scanners</a:t>
            </a:r>
          </a:p>
          <a:p>
            <a:pPr lvl="1"/>
            <a:r>
              <a:rPr lang="en-US" dirty="0"/>
              <a:t>named group (NG) scanners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5431E-54D7-1741-BE4B-FBA96DFB9AFE}"/>
              </a:ext>
            </a:extLst>
          </p:cNvPr>
          <p:cNvSpPr txBox="1"/>
          <p:nvPr/>
        </p:nvSpPr>
        <p:spPr>
          <a:xfrm>
            <a:off x="1227667" y="5427133"/>
            <a:ext cx="7177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to use?</a:t>
            </a:r>
          </a:p>
          <a:p>
            <a:r>
              <a:rPr lang="en-US" i="1" dirty="0"/>
              <a:t>Complex decision with performance, expressivity, and token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1339527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E13-5E20-3C4F-97D5-4A2A43A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708"/>
          </a:xfrm>
        </p:spPr>
        <p:txBody>
          <a:bodyPr>
            <a:normAutofit/>
          </a:bodyPr>
          <a:lstStyle/>
          <a:p>
            <a:r>
              <a:rPr lang="en-US" dirty="0"/>
              <a:t>We will discuss token actions and how to use them to implement keywords and line numbers</a:t>
            </a:r>
          </a:p>
          <a:p>
            <a:endParaRPr lang="en-US" dirty="0"/>
          </a:p>
          <a:p>
            <a:r>
              <a:rPr lang="en-US" dirty="0"/>
              <a:t>We will discuss a classic scanner generator: lex</a:t>
            </a:r>
          </a:p>
          <a:p>
            <a:endParaRPr lang="en-US" dirty="0"/>
          </a:p>
          <a:p>
            <a:r>
              <a:rPr lang="en-US" dirty="0"/>
              <a:t>See you on Friday!</a:t>
            </a:r>
          </a:p>
        </p:txBody>
      </p:sp>
    </p:spTree>
    <p:extLst>
      <p:ext uri="{BB962C8B-B14F-4D97-AF65-F5344CB8AC3E}">
        <p14:creationId xmlns:p14="http://schemas.microsoft.com/office/powerpoint/2010/main" val="252404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FAF-7B36-2F49-95D3-3544795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B0DD7-3852-DC4B-AE8A-EA16649B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771650"/>
            <a:ext cx="9232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4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3B44-1E6E-C44B-9EF7-918923A5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F253-3A15-B440-A9B7-E6A5ED244333}"/>
              </a:ext>
            </a:extLst>
          </p:cNvPr>
          <p:cNvSpPr txBox="1"/>
          <p:nvPr/>
        </p:nvSpPr>
        <p:spPr>
          <a:xfrm>
            <a:off x="5054601" y="212513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ac*|b*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4ACE2C-BF17-BB47-B4CA-19957F3D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999"/>
            <a:ext cx="10515600" cy="3698876"/>
          </a:xfrm>
        </p:spPr>
        <p:txBody>
          <a:bodyPr/>
          <a:lstStyle/>
          <a:p>
            <a:r>
              <a:rPr lang="en-US" dirty="0"/>
              <a:t>“”</a:t>
            </a:r>
          </a:p>
          <a:p>
            <a:r>
              <a:rPr lang="en-US" dirty="0"/>
              <a:t>“ab”</a:t>
            </a:r>
          </a:p>
          <a:p>
            <a:r>
              <a:rPr lang="en-US" dirty="0"/>
              <a:t>“</a:t>
            </a:r>
            <a:r>
              <a:rPr lang="en-US" dirty="0" err="1"/>
              <a:t>acac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acccc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bbb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3D73A-057F-3444-AE33-32C9C793D544}"/>
              </a:ext>
            </a:extLst>
          </p:cNvPr>
          <p:cNvSpPr txBox="1"/>
          <p:nvPr/>
        </p:nvSpPr>
        <p:spPr>
          <a:xfrm>
            <a:off x="7255934" y="2793999"/>
            <a:ext cx="249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work through them</a:t>
            </a:r>
          </a:p>
        </p:txBody>
      </p:sp>
    </p:spTree>
    <p:extLst>
      <p:ext uri="{BB962C8B-B14F-4D97-AF65-F5344CB8AC3E}">
        <p14:creationId xmlns:p14="http://schemas.microsoft.com/office/powerpoint/2010/main" val="355396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09CB-4CEB-5A48-B724-6DCA1228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experiences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BCAA0-FF2B-C84F-A949-6FDD2AA4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55900"/>
            <a:ext cx="9144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D98D-51B4-D64E-A90A-485AA382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66E1-FF49-404F-A4E6-B5CE6A33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syntactic sugar and useful interfaces</a:t>
            </a:r>
          </a:p>
        </p:txBody>
      </p:sp>
    </p:spTree>
    <p:extLst>
      <p:ext uri="{BB962C8B-B14F-4D97-AF65-F5344CB8AC3E}">
        <p14:creationId xmlns:p14="http://schemas.microsoft.com/office/powerpoint/2010/main" val="9858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strict repeat operator: +</a:t>
            </a:r>
          </a:p>
          <a:p>
            <a:endParaRPr lang="en-US" dirty="0"/>
          </a:p>
          <a:p>
            <a:r>
              <a:rPr lang="en-US" dirty="0"/>
              <a:t>one or more repeats (the * operator is 0 or more repeats)</a:t>
            </a:r>
          </a:p>
          <a:p>
            <a:endParaRPr lang="en-US" dirty="0"/>
          </a:p>
          <a:p>
            <a:r>
              <a:rPr lang="en-US" dirty="0"/>
              <a:t>derivation: “r+” = “</a:t>
            </a:r>
            <a:r>
              <a:rPr lang="en-US" dirty="0" err="1"/>
              <a:t>rr</a:t>
            </a:r>
            <a:r>
              <a:rPr lang="en-US" dirty="0"/>
              <a:t>*”</a:t>
            </a:r>
          </a:p>
          <a:p>
            <a:endParaRPr lang="en-US" dirty="0"/>
          </a:p>
          <a:p>
            <a:r>
              <a:rPr lang="en-US" i="1" dirty="0"/>
              <a:t>Let’s revisit binary numbers and decimal numbers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“(0|1)+”</a:t>
            </a:r>
          </a:p>
        </p:txBody>
      </p:sp>
    </p:spTree>
    <p:extLst>
      <p:ext uri="{BB962C8B-B14F-4D97-AF65-F5344CB8AC3E}">
        <p14:creationId xmlns:p14="http://schemas.microsoft.com/office/powerpoint/2010/main" val="232460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Ranges: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alpha [a-z], [A-Z]</a:t>
            </a:r>
          </a:p>
          <a:p>
            <a:pPr lvl="1"/>
            <a:endParaRPr lang="en-US" dirty="0"/>
          </a:p>
          <a:p>
            <a:r>
              <a:rPr lang="en-US" dirty="0"/>
              <a:t>Derivation: [0-9] = ”1|2|3|4|5|6|7|8|9”</a:t>
            </a:r>
          </a:p>
          <a:p>
            <a:endParaRPr lang="en-US" dirty="0"/>
          </a:p>
          <a:p>
            <a:r>
              <a:rPr lang="en-US" dirty="0"/>
              <a:t>Lets try C style IDs: “[a-</a:t>
            </a:r>
            <a:r>
              <a:rPr lang="en-US" dirty="0" err="1"/>
              <a:t>zA</a:t>
            </a:r>
            <a:r>
              <a:rPr lang="en-US" dirty="0"/>
              <a:t>-Z][0-9a-zA-Z]*”</a:t>
            </a:r>
          </a:p>
          <a:p>
            <a:endParaRPr lang="en-US" dirty="0"/>
          </a:p>
          <a:p>
            <a:r>
              <a:rPr lang="en-US" dirty="0"/>
              <a:t>Hexadecimal numbers: “0x[0-9a-fA-F]+”</a:t>
            </a:r>
          </a:p>
        </p:txBody>
      </p:sp>
    </p:spTree>
    <p:extLst>
      <p:ext uri="{BB962C8B-B14F-4D97-AF65-F5344CB8AC3E}">
        <p14:creationId xmlns:p14="http://schemas.microsoft.com/office/powerpoint/2010/main" val="189677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operator ?</a:t>
            </a:r>
          </a:p>
          <a:p>
            <a:pPr lvl="1"/>
            <a:r>
              <a:rPr lang="en-US" dirty="0"/>
              <a:t>optional characters</a:t>
            </a:r>
          </a:p>
          <a:p>
            <a:endParaRPr lang="en-US" dirty="0"/>
          </a:p>
          <a:p>
            <a:r>
              <a:rPr lang="en-US" dirty="0"/>
              <a:t>“r?” = “|r”</a:t>
            </a:r>
          </a:p>
          <a:p>
            <a:endParaRPr lang="en-US" dirty="0"/>
          </a:p>
          <a:p>
            <a:r>
              <a:rPr lang="en-US" dirty="0"/>
              <a:t>Example: “ab?”</a:t>
            </a:r>
          </a:p>
          <a:p>
            <a:endParaRPr lang="en-US" dirty="0"/>
          </a:p>
          <a:p>
            <a:r>
              <a:rPr lang="en-US" dirty="0"/>
              <a:t>Let’s do simple floating point numbers: “[0-9]+(\.[0-9]+)?”</a:t>
            </a:r>
          </a:p>
        </p:txBody>
      </p:sp>
    </p:spTree>
    <p:extLst>
      <p:ext uri="{BB962C8B-B14F-4D97-AF65-F5344CB8AC3E}">
        <p14:creationId xmlns:p14="http://schemas.microsoft.com/office/powerpoint/2010/main" val="172083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character ‘.’</a:t>
            </a:r>
          </a:p>
          <a:p>
            <a:endParaRPr lang="en-US" dirty="0"/>
          </a:p>
          <a:p>
            <a:r>
              <a:rPr lang="en-US" dirty="0"/>
              <a:t>example using email (this is probably too general!)</a:t>
            </a:r>
          </a:p>
          <a:p>
            <a:endParaRPr lang="en-US" dirty="0"/>
          </a:p>
          <a:p>
            <a:r>
              <a:rPr lang="en-US" dirty="0"/>
              <a:t>”.*@.*\.com”</a:t>
            </a:r>
          </a:p>
        </p:txBody>
      </p:sp>
    </p:spTree>
    <p:extLst>
      <p:ext uri="{BB962C8B-B14F-4D97-AF65-F5344CB8AC3E}">
        <p14:creationId xmlns:p14="http://schemas.microsoft.com/office/powerpoint/2010/main" val="33240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 fontScale="92500"/>
          </a:bodyPr>
          <a:lstStyle/>
          <a:p>
            <a:r>
              <a:rPr lang="en-US" dirty="0"/>
              <a:t>HW 1 is released</a:t>
            </a:r>
          </a:p>
          <a:p>
            <a:pPr lvl="1"/>
            <a:r>
              <a:rPr lang="en-US" dirty="0"/>
              <a:t>By the end of today you should have most of what you need</a:t>
            </a:r>
          </a:p>
          <a:p>
            <a:pPr lvl="2"/>
            <a:r>
              <a:rPr lang="en-US" dirty="0"/>
              <a:t>We will discuss token actions on Friday which you will need for keywords</a:t>
            </a:r>
          </a:p>
          <a:p>
            <a:pPr lvl="1"/>
            <a:r>
              <a:rPr lang="en-US" dirty="0"/>
              <a:t>We’ve updated the spec once, there are likely more issues, please let us know!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Due April 18 by midnight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office hours this week; come see us!</a:t>
            </a:r>
          </a:p>
          <a:p>
            <a:endParaRPr lang="en-US" dirty="0"/>
          </a:p>
          <a:p>
            <a:r>
              <a:rPr lang="en-US" dirty="0"/>
              <a:t>Let us know any feedback you have about the assignments; they are new!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want either the domain or user name from the email?</a:t>
            </a:r>
          </a:p>
          <a:p>
            <a:endParaRPr lang="en-US" dirty="0"/>
          </a:p>
          <a:p>
            <a:r>
              <a:rPr lang="en-US" dirty="0"/>
              <a:t>We can use groups!</a:t>
            </a:r>
          </a:p>
          <a:p>
            <a:pPr lvl="1"/>
            <a:r>
              <a:rPr lang="en-US" dirty="0"/>
              <a:t>use ()s to </a:t>
            </a:r>
            <a:r>
              <a:rPr lang="en-US" dirty="0" err="1"/>
              <a:t>deliminate</a:t>
            </a:r>
            <a:r>
              <a:rPr lang="en-US" dirty="0"/>
              <a:t> groups</a:t>
            </a:r>
          </a:p>
          <a:p>
            <a:pPr lvl="1"/>
            <a:endParaRPr lang="en-US" dirty="0"/>
          </a:p>
          <a:p>
            <a:r>
              <a:rPr lang="en-US" dirty="0"/>
              <a:t>”(.*)@(.*\.com)”</a:t>
            </a:r>
          </a:p>
          <a:p>
            <a:endParaRPr lang="en-US" dirty="0"/>
          </a:p>
          <a:p>
            <a:r>
              <a:rPr lang="en-US" dirty="0"/>
              <a:t>Index the resulting object with [1] and [2] to get to the user name and domain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1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give groups id names rather than using indices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(?P&lt;name&gt;</a:t>
            </a:r>
            <a:r>
              <a:rPr lang="en-US" dirty="0"/>
              <a:t>.+)@</a:t>
            </a:r>
            <a:r>
              <a:rPr lang="en-US" dirty="0">
                <a:highlight>
                  <a:srgbClr val="FFFF00"/>
                </a:highlight>
              </a:rPr>
              <a:t>(?P&lt;domain&gt;</a:t>
            </a:r>
            <a:r>
              <a:rPr lang="en-US" dirty="0"/>
              <a:t>.+\.com)”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7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D98D-51B4-D64E-A90A-485AA382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66E1-FF49-404F-A4E6-B5CE6A33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REs?</a:t>
            </a:r>
          </a:p>
        </p:txBody>
      </p:sp>
    </p:spTree>
    <p:extLst>
      <p:ext uri="{BB962C8B-B14F-4D97-AF65-F5344CB8AC3E}">
        <p14:creationId xmlns:p14="http://schemas.microsoft.com/office/powerpoint/2010/main" val="285319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6413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 string stream, peek/eat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6E73-D7C3-D445-8DB7-120BF20D1C31}"/>
              </a:ext>
            </a:extLst>
          </p:cNvPr>
          <p:cNvSpPr/>
          <p:nvPr/>
        </p:nvSpPr>
        <p:spPr>
          <a:xfrm>
            <a:off x="641683" y="2512932"/>
            <a:ext cx="75494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NaiveScanner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...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NUMS: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NUMS: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9F6BE-313B-A148-87EA-3AE21BB78EDC}"/>
              </a:ext>
            </a:extLst>
          </p:cNvPr>
          <p:cNvSpPr txBox="1"/>
          <p:nvPr/>
        </p:nvSpPr>
        <p:spPr>
          <a:xfrm>
            <a:off x="7846521" y="3678028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49823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Naïve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83B-14A5-3A43-BD2E-7E1B7751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IDs with numbers in them?</a:t>
            </a:r>
          </a:p>
          <a:p>
            <a:pPr lvl="1"/>
            <a:r>
              <a:rPr lang="en-US" dirty="0">
                <a:latin typeface="Courier" pitchFamily="2" charset="0"/>
              </a:rPr>
              <a:t>x1, y1, etc.</a:t>
            </a:r>
          </a:p>
          <a:p>
            <a:pPr lvl="1"/>
            <a:r>
              <a:rPr lang="en-US" dirty="0"/>
              <a:t>how would you solve?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Numbers with a decimal point in them?</a:t>
            </a:r>
          </a:p>
          <a:p>
            <a:pPr lvl="1"/>
            <a:r>
              <a:rPr lang="en-US" dirty="0">
                <a:latin typeface="Courier" pitchFamily="2" charset="0"/>
              </a:rPr>
              <a:t>4.5, 9999.99998</a:t>
            </a:r>
          </a:p>
          <a:p>
            <a:pPr lvl="1"/>
            <a:r>
              <a:rPr lang="en-US" dirty="0"/>
              <a:t>how would you solve this?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Two character operators:</a:t>
            </a:r>
          </a:p>
          <a:p>
            <a:pPr lvl="1"/>
            <a:r>
              <a:rPr lang="en-US" dirty="0">
                <a:latin typeface="Courier" pitchFamily="2" charset="0"/>
              </a:rPr>
              <a:t>++, +=</a:t>
            </a:r>
          </a:p>
          <a:p>
            <a:pPr lvl="1"/>
            <a:r>
              <a:rPr lang="en-US" dirty="0"/>
              <a:t>how would you solve this?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1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7B95-668F-C94E-A3E7-C1A227C2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new token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255071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24940-94FD-0E4C-8440-A69A7B4CC3AB}"/>
              </a:ext>
            </a:extLst>
          </p:cNvPr>
          <p:cNvSpPr txBox="1"/>
          <p:nvPr/>
        </p:nvSpPr>
        <p:spPr>
          <a:xfrm>
            <a:off x="1823987" y="2403566"/>
            <a:ext cx="510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express these tokens using REs?</a:t>
            </a:r>
          </a:p>
        </p:txBody>
      </p:sp>
    </p:spTree>
    <p:extLst>
      <p:ext uri="{BB962C8B-B14F-4D97-AF65-F5344CB8AC3E}">
        <p14:creationId xmlns:p14="http://schemas.microsoft.com/office/powerpoint/2010/main" val="91945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 “</a:t>
            </a:r>
            <a:r>
              <a:rPr lang="en-US" dirty="0" err="1">
                <a:solidFill>
                  <a:schemeClr val="accent6"/>
                </a:solidFill>
              </a:rPr>
              <a:t>The|A|Mine|Your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“</a:t>
            </a:r>
            <a:r>
              <a:rPr lang="en-US" dirty="0" err="1">
                <a:solidFill>
                  <a:schemeClr val="accent5"/>
                </a:solidFill>
              </a:rPr>
              <a:t>Dog|Car|Computer</a:t>
            </a:r>
            <a:r>
              <a:rPr lang="en-US" dirty="0">
                <a:solidFill>
                  <a:schemeClr val="accent5"/>
                </a:solidFill>
              </a:rPr>
              <a:t>”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 “</a:t>
            </a:r>
            <a:r>
              <a:rPr lang="en-US" dirty="0" err="1">
                <a:solidFill>
                  <a:schemeClr val="accent2"/>
                </a:solidFill>
              </a:rPr>
              <a:t>Ran|Crashed|Accelerated</a:t>
            </a:r>
            <a:r>
              <a:rPr lang="en-US" dirty="0">
                <a:solidFill>
                  <a:schemeClr val="accent2"/>
                </a:solidFill>
              </a:rPr>
              <a:t>”</a:t>
            </a:r>
          </a:p>
          <a:p>
            <a:r>
              <a:rPr lang="en-US" dirty="0"/>
              <a:t>ADJECTIVE      =  “</a:t>
            </a:r>
            <a:r>
              <a:rPr lang="en-US" dirty="0" err="1"/>
              <a:t>Purple|Spotted|Old</a:t>
            </a:r>
            <a:r>
              <a:rPr lang="en-US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405AD-9E43-DB46-A29F-386A51103ED4}"/>
              </a:ext>
            </a:extLst>
          </p:cNvPr>
          <p:cNvSpPr txBox="1"/>
          <p:nvPr/>
        </p:nvSpPr>
        <p:spPr>
          <a:xfrm>
            <a:off x="1823987" y="2403566"/>
            <a:ext cx="567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express these tokens using REs? Yes!</a:t>
            </a:r>
          </a:p>
        </p:txBody>
      </p:sp>
    </p:spTree>
    <p:extLst>
      <p:ext uri="{BB962C8B-B14F-4D97-AF65-F5344CB8AC3E}">
        <p14:creationId xmlns:p14="http://schemas.microsoft.com/office/powerpoint/2010/main" val="1275056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tokens as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simple programming language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5D68A-A1DD-1F4B-803D-CF3DC0E6B46C}"/>
              </a:ext>
            </a:extLst>
          </p:cNvPr>
          <p:cNvSpPr txBox="1"/>
          <p:nvPr/>
        </p:nvSpPr>
        <p:spPr>
          <a:xfrm>
            <a:off x="933652" y="2639919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“, “\n”]</a:t>
            </a:r>
          </a:p>
        </p:txBody>
      </p:sp>
    </p:spTree>
    <p:extLst>
      <p:ext uri="{BB962C8B-B14F-4D97-AF65-F5344CB8AC3E}">
        <p14:creationId xmlns:p14="http://schemas.microsoft.com/office/powerpoint/2010/main" val="88432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tokens as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2175"/>
          </a:xfrm>
        </p:spPr>
        <p:txBody>
          <a:bodyPr/>
          <a:lstStyle/>
          <a:p>
            <a:r>
              <a:rPr lang="en-US" dirty="0"/>
              <a:t>For our simple programming language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7DB02-A4F6-7D45-B8F1-959DAF606F0D}"/>
              </a:ext>
            </a:extLst>
          </p:cNvPr>
          <p:cNvSpPr txBox="1"/>
          <p:nvPr/>
        </p:nvSpPr>
        <p:spPr>
          <a:xfrm>
            <a:off x="933652" y="2639919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“, “\n”]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E4FEC-2ABA-104A-83FB-607C9C1A9641}"/>
              </a:ext>
            </a:extLst>
          </p:cNvPr>
          <p:cNvSpPr txBox="1"/>
          <p:nvPr/>
        </p:nvSpPr>
        <p:spPr>
          <a:xfrm>
            <a:off x="5751185" y="2639919"/>
            <a:ext cx="33185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D7008-3585-EB41-9995-D50225A115EE}"/>
              </a:ext>
            </a:extLst>
          </p:cNvPr>
          <p:cNvSpPr txBox="1"/>
          <p:nvPr/>
        </p:nvSpPr>
        <p:spPr>
          <a:xfrm>
            <a:off x="4989571" y="5393205"/>
            <a:ext cx="537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benefits of REs? Let’s try adding some extensions:</a:t>
            </a:r>
          </a:p>
        </p:txBody>
      </p:sp>
    </p:spTree>
    <p:extLst>
      <p:ext uri="{BB962C8B-B14F-4D97-AF65-F5344CB8AC3E}">
        <p14:creationId xmlns:p14="http://schemas.microsoft.com/office/powerpoint/2010/main" val="3499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/>
          </a:bodyPr>
          <a:lstStyle/>
          <a:p>
            <a:r>
              <a:rPr lang="en-US" dirty="0"/>
              <a:t>My office hours:</a:t>
            </a:r>
          </a:p>
          <a:p>
            <a:pPr lvl="1"/>
            <a:r>
              <a:rPr lang="en-US" dirty="0"/>
              <a:t>Thursday, 3 - 5 PM</a:t>
            </a:r>
          </a:p>
          <a:p>
            <a:pPr lvl="1"/>
            <a:r>
              <a:rPr lang="en-US" dirty="0"/>
              <a:t>Sign-up sheet goes live around noon</a:t>
            </a:r>
          </a:p>
          <a:p>
            <a:pPr lvl="1"/>
            <a:r>
              <a:rPr lang="en-US" dirty="0"/>
              <a:t>10 minute slots</a:t>
            </a:r>
          </a:p>
          <a:p>
            <a:pPr lvl="1"/>
            <a:endParaRPr lang="en-US" dirty="0"/>
          </a:p>
          <a:p>
            <a:r>
              <a:rPr lang="en-US" dirty="0"/>
              <a:t>Other office hours: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CF995-8B78-CD45-9464-5DE2339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69" y="3463262"/>
            <a:ext cx="6374674" cy="30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9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tokens as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2175"/>
          </a:xfrm>
        </p:spPr>
        <p:txBody>
          <a:bodyPr/>
          <a:lstStyle/>
          <a:p>
            <a:r>
              <a:rPr lang="en-US" dirty="0"/>
              <a:t>For our simple programming language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7DB02-A4F6-7D45-B8F1-959DAF606F0D}"/>
              </a:ext>
            </a:extLst>
          </p:cNvPr>
          <p:cNvSpPr txBox="1"/>
          <p:nvPr/>
        </p:nvSpPr>
        <p:spPr>
          <a:xfrm>
            <a:off x="933652" y="2639919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“, “\n”]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E4FEC-2ABA-104A-83FB-607C9C1A9641}"/>
              </a:ext>
            </a:extLst>
          </p:cNvPr>
          <p:cNvSpPr txBox="1"/>
          <p:nvPr/>
        </p:nvSpPr>
        <p:spPr>
          <a:xfrm>
            <a:off x="5751185" y="2639919"/>
            <a:ext cx="33185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D7008-3585-EB41-9995-D50225A115EE}"/>
              </a:ext>
            </a:extLst>
          </p:cNvPr>
          <p:cNvSpPr txBox="1"/>
          <p:nvPr/>
        </p:nvSpPr>
        <p:spPr>
          <a:xfrm>
            <a:off x="4989571" y="5393205"/>
            <a:ext cx="5371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benefits of REs? Let’s try adding some extensions:</a:t>
            </a:r>
            <a:br>
              <a:rPr lang="en-US" i="1" dirty="0"/>
            </a:br>
            <a:r>
              <a:rPr lang="en-US" i="1" dirty="0"/>
              <a:t>* increment operator?</a:t>
            </a:r>
          </a:p>
          <a:p>
            <a:r>
              <a:rPr lang="en-US" i="1" dirty="0"/>
              <a:t>* digits in IDs?</a:t>
            </a:r>
          </a:p>
        </p:txBody>
      </p:sp>
    </p:spTree>
    <p:extLst>
      <p:ext uri="{BB962C8B-B14F-4D97-AF65-F5344CB8AC3E}">
        <p14:creationId xmlns:p14="http://schemas.microsoft.com/office/powerpoint/2010/main" val="843120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22C5-5576-C246-8E51-0DF31D82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 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3930-B931-734E-B21C-D54B9A6F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final thoughts:</a:t>
            </a:r>
          </a:p>
        </p:txBody>
      </p:sp>
    </p:spTree>
    <p:extLst>
      <p:ext uri="{BB962C8B-B14F-4D97-AF65-F5344CB8AC3E}">
        <p14:creationId xmlns:p14="http://schemas.microsoft.com/office/powerpoint/2010/main" val="1652487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What can REs not do?</a:t>
            </a:r>
          </a:p>
          <a:p>
            <a:endParaRPr lang="en-US" dirty="0"/>
          </a:p>
          <a:p>
            <a:r>
              <a:rPr lang="en-US" dirty="0"/>
              <a:t>Nested structures, such as parathesis matching:</a:t>
            </a:r>
          </a:p>
          <a:p>
            <a:pPr lvl="1"/>
            <a:r>
              <a:rPr lang="en-US" dirty="0"/>
              <a:t>Try doing arithmetic expressions</a:t>
            </a:r>
          </a:p>
          <a:p>
            <a:pPr lvl="1"/>
            <a:r>
              <a:rPr lang="en-US" dirty="0"/>
              <a:t>You will not be able to match ()s</a:t>
            </a:r>
          </a:p>
          <a:p>
            <a:endParaRPr lang="en-US" dirty="0"/>
          </a:p>
          <a:p>
            <a:r>
              <a:rPr lang="en-US" dirty="0"/>
              <a:t>Classical example: REs cannot capture same number of repeats:</a:t>
            </a:r>
          </a:p>
          <a:p>
            <a:pPr lvl="1"/>
            <a:r>
              <a:rPr lang="en-US" dirty="0"/>
              <a:t>A{N}B{N}</a:t>
            </a:r>
          </a:p>
          <a:p>
            <a:endParaRPr lang="en-US" dirty="0"/>
          </a:p>
          <a:p>
            <a:r>
              <a:rPr lang="en-US" dirty="0"/>
              <a:t>REs cannot parse HTML!!!</a:t>
            </a:r>
          </a:p>
          <a:p>
            <a:pPr lvl="1"/>
            <a:r>
              <a:rPr lang="en-US" dirty="0"/>
              <a:t>One of the most upvoted answers on </a:t>
            </a:r>
            <a:r>
              <a:rPr lang="en-US" dirty="0" err="1"/>
              <a:t>stackoverflow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stackoverflow.com</a:t>
            </a:r>
            <a:r>
              <a:rPr lang="en-US" dirty="0">
                <a:hlinkClick r:id="rId2"/>
              </a:rPr>
              <a:t>/questions/1732348/regex-match-open-tags-except-</a:t>
            </a:r>
            <a:r>
              <a:rPr lang="en-US" dirty="0" err="1">
                <a:hlinkClick r:id="rId2"/>
              </a:rPr>
              <a:t>xhtml</a:t>
            </a:r>
            <a:r>
              <a:rPr lang="en-US" dirty="0">
                <a:hlinkClick r:id="rId2"/>
              </a:rPr>
              <a:t>-self-contained-tags/1732454#1732454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2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6622-C1A0-A343-ADA3-C977B682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an RE matcher?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812E-F93B-6644-AE14-D97D37EB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first you have to parse the RE...</a:t>
            </a:r>
          </a:p>
          <a:p>
            <a:pPr lvl="1"/>
            <a:r>
              <a:rPr lang="en-US" dirty="0"/>
              <a:t>Chicken and egg problem </a:t>
            </a:r>
          </a:p>
          <a:p>
            <a:pPr lvl="1"/>
            <a:r>
              <a:rPr lang="en-US" dirty="0"/>
              <a:t>The language of REs is not a regular language. It is context sensitive (because it has ()s)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once you can parse the RE, there are several options</a:t>
            </a:r>
          </a:p>
        </p:txBody>
      </p:sp>
    </p:spTree>
    <p:extLst>
      <p:ext uri="{BB962C8B-B14F-4D97-AF65-F5344CB8AC3E}">
        <p14:creationId xmlns:p14="http://schemas.microsoft.com/office/powerpoint/2010/main" val="1512508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6622-C1A0-A343-ADA3-C977B682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an RE matcher?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812E-F93B-6644-AE14-D97D37EB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with derivatives</a:t>
            </a:r>
          </a:p>
          <a:p>
            <a:pPr lvl="1"/>
            <a:r>
              <a:rPr lang="en-US" dirty="0"/>
              <a:t>We discuss this in CSE211</a:t>
            </a:r>
          </a:p>
          <a:p>
            <a:pPr lvl="1"/>
            <a:r>
              <a:rPr lang="en-US" dirty="0"/>
              <a:t>Elegant solution, but difficult to make fast</a:t>
            </a:r>
          </a:p>
          <a:p>
            <a:pPr lvl="1"/>
            <a:endParaRPr lang="en-US" dirty="0"/>
          </a:p>
          <a:p>
            <a:r>
              <a:rPr lang="en-US" dirty="0"/>
              <a:t>Convert to an automata</a:t>
            </a:r>
          </a:p>
          <a:p>
            <a:pPr lvl="1"/>
            <a:r>
              <a:rPr lang="en-US" dirty="0"/>
              <a:t>Learn more about this CSE103</a:t>
            </a:r>
          </a:p>
          <a:p>
            <a:pPr lvl="1"/>
            <a:r>
              <a:rPr lang="en-US" dirty="0"/>
              <a:t>A cool website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ivanzuzak.info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noam</a:t>
            </a:r>
            <a:r>
              <a:rPr lang="en-US" dirty="0">
                <a:hlinkClick r:id="rId2"/>
              </a:rPr>
              <a:t>/webapps/</a:t>
            </a:r>
            <a:r>
              <a:rPr lang="en-US" dirty="0" err="1">
                <a:hlinkClick r:id="rId2"/>
              </a:rPr>
              <a:t>fsm_simulator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21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389-520F-1B42-9996-38A8FC7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AB06-306D-DE47-A12E-C77366BC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Using RE matchers to build scanners</a:t>
            </a:r>
          </a:p>
          <a:p>
            <a:pPr lvl="1"/>
            <a:r>
              <a:rPr lang="en-US" dirty="0"/>
              <a:t>Exact match (EM) scanners</a:t>
            </a:r>
          </a:p>
          <a:p>
            <a:pPr lvl="1"/>
            <a:r>
              <a:rPr lang="en-US" dirty="0"/>
              <a:t>Start-of-string (SOS) scanners</a:t>
            </a:r>
          </a:p>
          <a:p>
            <a:pPr lvl="1"/>
            <a:r>
              <a:rPr lang="en-US" dirty="0"/>
              <a:t>named group (NG) scanners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65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389-520F-1B42-9996-38A8FC7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AB06-306D-DE47-A12E-C77366BC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Using RE matchers to build scanners</a:t>
            </a:r>
          </a:p>
          <a:p>
            <a:pPr lvl="1"/>
            <a:r>
              <a:rPr lang="en-US" dirty="0"/>
              <a:t>Exact match (EM) scanners</a:t>
            </a:r>
          </a:p>
          <a:p>
            <a:pPr lvl="1"/>
            <a:r>
              <a:rPr lang="en-US" dirty="0"/>
              <a:t>Start-of-string (SOS) scanners</a:t>
            </a:r>
          </a:p>
          <a:p>
            <a:pPr lvl="1"/>
            <a:r>
              <a:rPr lang="en-US" dirty="0"/>
              <a:t>named group (NG) scanners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23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</p:spTree>
    <p:extLst>
      <p:ext uri="{BB962C8B-B14F-4D97-AF65-F5344CB8AC3E}">
        <p14:creationId xmlns:p14="http://schemas.microsoft.com/office/powerpoint/2010/main" val="4156663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[(ID, “variable”),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</p:spTree>
    <p:extLst>
      <p:ext uri="{BB962C8B-B14F-4D97-AF65-F5344CB8AC3E}">
        <p14:creationId xmlns:p14="http://schemas.microsoft.com/office/powerpoint/2010/main" val="3160504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“variable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[(ID, “variable”),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CAD9-8C72-4A46-A78A-1B83F02F0AE7}"/>
              </a:ext>
            </a:extLst>
          </p:cNvPr>
          <p:cNvSpPr txBox="1"/>
          <p:nvPr/>
        </p:nvSpPr>
        <p:spPr>
          <a:xfrm>
            <a:off x="4869561" y="3170297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these match?</a:t>
            </a:r>
          </a:p>
        </p:txBody>
      </p:sp>
    </p:spTree>
    <p:extLst>
      <p:ext uri="{BB962C8B-B14F-4D97-AF65-F5344CB8AC3E}">
        <p14:creationId xmlns:p14="http://schemas.microsoft.com/office/powerpoint/2010/main" val="201291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924"/>
          </a:xfrm>
        </p:spPr>
        <p:txBody>
          <a:bodyPr>
            <a:normAutofit/>
          </a:bodyPr>
          <a:lstStyle/>
          <a:p>
            <a:r>
              <a:rPr lang="en-US" dirty="0"/>
              <a:t>Please enroll in Piazza!</a:t>
            </a:r>
          </a:p>
          <a:p>
            <a:pPr lvl="1"/>
            <a:r>
              <a:rPr lang="en-US" dirty="0"/>
              <a:t>Only 50 students are enrolled. There are ~68 students in the class. People are asking good clarification questions that will help you</a:t>
            </a:r>
          </a:p>
          <a:p>
            <a:pPr lvl="1"/>
            <a:endParaRPr lang="en-US" dirty="0"/>
          </a:p>
          <a:p>
            <a:r>
              <a:rPr lang="en-US" dirty="0"/>
              <a:t>Docker instructions are on the website. Let us know ASAP if you have issues</a:t>
            </a:r>
          </a:p>
        </p:txBody>
      </p:sp>
    </p:spTree>
    <p:extLst>
      <p:ext uri="{BB962C8B-B14F-4D97-AF65-F5344CB8AC3E}">
        <p14:creationId xmlns:p14="http://schemas.microsoft.com/office/powerpoint/2010/main" val="401701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“variable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[(ID, “variable”),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CAD9-8C72-4A46-A78A-1B83F02F0AE7}"/>
              </a:ext>
            </a:extLst>
          </p:cNvPr>
          <p:cNvSpPr txBox="1"/>
          <p:nvPr/>
        </p:nvSpPr>
        <p:spPr>
          <a:xfrm>
            <a:off x="4869561" y="2955696"/>
            <a:ext cx="2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any of the tokens match?</a:t>
            </a:r>
          </a:p>
        </p:txBody>
      </p:sp>
    </p:spTree>
    <p:extLst>
      <p:ext uri="{BB962C8B-B14F-4D97-AF65-F5344CB8AC3E}">
        <p14:creationId xmlns:p14="http://schemas.microsoft.com/office/powerpoint/2010/main" val="888004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</a:t>
            </a:r>
            <a:r>
              <a:rPr lang="en-US" sz="2400" dirty="0">
                <a:latin typeface="Courier" pitchFamily="2" charset="0"/>
              </a:rPr>
              <a:t>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[(ID, “variable”),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CAD9-8C72-4A46-A78A-1B83F02F0AE7}"/>
              </a:ext>
            </a:extLst>
          </p:cNvPr>
          <p:cNvSpPr txBox="1"/>
          <p:nvPr/>
        </p:nvSpPr>
        <p:spPr>
          <a:xfrm>
            <a:off x="4869561" y="2955696"/>
            <a:ext cx="370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start “peeking” characters</a:t>
            </a:r>
          </a:p>
        </p:txBody>
      </p:sp>
    </p:spTree>
    <p:extLst>
      <p:ext uri="{BB962C8B-B14F-4D97-AF65-F5344CB8AC3E}">
        <p14:creationId xmlns:p14="http://schemas.microsoft.com/office/powerpoint/2010/main" val="1001142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</a:t>
            </a:r>
            <a:r>
              <a:rPr lang="en-US" sz="2400" dirty="0">
                <a:latin typeface="Courier" pitchFamily="2" charset="0"/>
              </a:rPr>
              <a:t>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[(ID, “variable”),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CAD9-8C72-4A46-A78A-1B83F02F0AE7}"/>
              </a:ext>
            </a:extLst>
          </p:cNvPr>
          <p:cNvSpPr txBox="1"/>
          <p:nvPr/>
        </p:nvSpPr>
        <p:spPr>
          <a:xfrm>
            <a:off x="4869561" y="2845630"/>
            <a:ext cx="8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Match!</a:t>
            </a:r>
          </a:p>
        </p:txBody>
      </p:sp>
    </p:spTree>
    <p:extLst>
      <p:ext uri="{BB962C8B-B14F-4D97-AF65-F5344CB8AC3E}">
        <p14:creationId xmlns:p14="http://schemas.microsoft.com/office/powerpoint/2010/main" val="2402441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</a:t>
            </a:r>
            <a:r>
              <a:rPr lang="en-US" sz="2400" dirty="0">
                <a:latin typeface="Courier" pitchFamily="2" charset="0"/>
              </a:rPr>
              <a:t>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[(ID, “variable”),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CAD9-8C72-4A46-A78A-1B83F02F0AE7}"/>
              </a:ext>
            </a:extLst>
          </p:cNvPr>
          <p:cNvSpPr txBox="1"/>
          <p:nvPr/>
        </p:nvSpPr>
        <p:spPr>
          <a:xfrm>
            <a:off x="4869561" y="284563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Match! </a:t>
            </a:r>
            <a:r>
              <a:rPr lang="en-US" i="1" dirty="0">
                <a:highlight>
                  <a:srgbClr val="FFFF00"/>
                </a:highlight>
              </a:rPr>
              <a:t>(ID, “v”)</a:t>
            </a:r>
          </a:p>
        </p:txBody>
      </p:sp>
    </p:spTree>
    <p:extLst>
      <p:ext uri="{BB962C8B-B14F-4D97-AF65-F5344CB8AC3E}">
        <p14:creationId xmlns:p14="http://schemas.microsoft.com/office/powerpoint/2010/main" val="3721681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</a:t>
            </a:r>
            <a:r>
              <a:rPr lang="en-US" sz="2400" dirty="0">
                <a:latin typeface="Courier" pitchFamily="2" charset="0"/>
              </a:rPr>
              <a:t>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[(ID, “variable”),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CAD9-8C72-4A46-A78A-1B83F02F0AE7}"/>
              </a:ext>
            </a:extLst>
          </p:cNvPr>
          <p:cNvSpPr txBox="1"/>
          <p:nvPr/>
        </p:nvSpPr>
        <p:spPr>
          <a:xfrm>
            <a:off x="4869561" y="284563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Match! </a:t>
            </a:r>
            <a:r>
              <a:rPr lang="en-US" i="1" dirty="0">
                <a:highlight>
                  <a:srgbClr val="FFFF00"/>
                </a:highlight>
              </a:rPr>
              <a:t>(ID, “v”)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52476-E42A-104E-BF3F-433CD99EF79B}"/>
              </a:ext>
            </a:extLst>
          </p:cNvPr>
          <p:cNvSpPr txBox="1"/>
          <p:nvPr/>
        </p:nvSpPr>
        <p:spPr>
          <a:xfrm>
            <a:off x="6637866" y="2845630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but what is the issue?</a:t>
            </a:r>
          </a:p>
        </p:txBody>
      </p:sp>
    </p:spTree>
    <p:extLst>
      <p:ext uri="{BB962C8B-B14F-4D97-AF65-F5344CB8AC3E}">
        <p14:creationId xmlns:p14="http://schemas.microsoft.com/office/powerpoint/2010/main" val="3670638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</a:t>
            </a:r>
            <a:r>
              <a:rPr lang="en-US" sz="2400" dirty="0">
                <a:latin typeface="Courier" pitchFamily="2" charset="0"/>
              </a:rPr>
              <a:t>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</a:t>
            </a:r>
            <a:r>
              <a:rPr lang="en-US" sz="2200" dirty="0">
                <a:highlight>
                  <a:srgbClr val="FF0000"/>
                </a:highlight>
                <a:latin typeface="Courier" pitchFamily="2" charset="0"/>
              </a:rPr>
              <a:t>(ID, “variable”)</a:t>
            </a:r>
            <a:r>
              <a:rPr lang="en-US" sz="2200" dirty="0">
                <a:latin typeface="Courier" pitchFamily="2" charset="0"/>
              </a:rPr>
              <a:t>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CAD9-8C72-4A46-A78A-1B83F02F0AE7}"/>
              </a:ext>
            </a:extLst>
          </p:cNvPr>
          <p:cNvSpPr txBox="1"/>
          <p:nvPr/>
        </p:nvSpPr>
        <p:spPr>
          <a:xfrm>
            <a:off x="4869561" y="284563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Match! </a:t>
            </a:r>
            <a:r>
              <a:rPr lang="en-US" i="1" dirty="0">
                <a:highlight>
                  <a:srgbClr val="FFFF00"/>
                </a:highlight>
              </a:rPr>
              <a:t>(ID, “v”)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52476-E42A-104E-BF3F-433CD99EF79B}"/>
              </a:ext>
            </a:extLst>
          </p:cNvPr>
          <p:cNvSpPr txBox="1"/>
          <p:nvPr/>
        </p:nvSpPr>
        <p:spPr>
          <a:xfrm>
            <a:off x="6637866" y="2845630"/>
            <a:ext cx="434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but what is the issue? Not the longest match</a:t>
            </a:r>
          </a:p>
        </p:txBody>
      </p:sp>
    </p:spTree>
    <p:extLst>
      <p:ext uri="{BB962C8B-B14F-4D97-AF65-F5344CB8AC3E}">
        <p14:creationId xmlns:p14="http://schemas.microsoft.com/office/powerpoint/2010/main" val="2735511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an RE match to performing lexical analysis on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F3A9B-14B6-764A-91F4-9A5D875CF5FC}"/>
              </a:ext>
            </a:extLst>
          </p:cNvPr>
          <p:cNvSpPr txBox="1"/>
          <p:nvPr/>
        </p:nvSpPr>
        <p:spPr>
          <a:xfrm>
            <a:off x="4809066" y="4430497"/>
            <a:ext cx="6811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[(ID, “variable”), (ASSIGN, “=“),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(NUM, “50”), (PLUS, “+”), (NUM, “30”),</a:t>
            </a:r>
          </a:p>
          <a:p>
            <a:r>
              <a:rPr lang="en-US" sz="2200" dirty="0">
                <a:latin typeface="Courier" pitchFamily="2" charset="0"/>
              </a:rPr>
              <a:t> (MULT, “*”), (NUM, ”20”), (SEMI, “;”)]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52476-E42A-104E-BF3F-433CD99EF79B}"/>
              </a:ext>
            </a:extLst>
          </p:cNvPr>
          <p:cNvSpPr txBox="1"/>
          <p:nvPr/>
        </p:nvSpPr>
        <p:spPr>
          <a:xfrm>
            <a:off x="4580466" y="2771030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 what’s our strategy?</a:t>
            </a:r>
          </a:p>
        </p:txBody>
      </p:sp>
    </p:spTree>
    <p:extLst>
      <p:ext uri="{BB962C8B-B14F-4D97-AF65-F5344CB8AC3E}">
        <p14:creationId xmlns:p14="http://schemas.microsoft.com/office/powerpoint/2010/main" val="375135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389-520F-1B42-9996-38A8FC7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AB06-306D-DE47-A12E-C77366BC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Using RE matchers to build scanners</a:t>
            </a:r>
          </a:p>
          <a:p>
            <a:pPr lvl="1"/>
            <a:r>
              <a:rPr lang="en-US" b="1" dirty="0"/>
              <a:t>Exact match (EM) scanners</a:t>
            </a:r>
          </a:p>
          <a:p>
            <a:pPr lvl="1"/>
            <a:r>
              <a:rPr lang="en-US" dirty="0"/>
              <a:t>Start-of-string (SOS) scanners</a:t>
            </a:r>
          </a:p>
          <a:p>
            <a:pPr lvl="1"/>
            <a:r>
              <a:rPr lang="en-US" dirty="0"/>
              <a:t>named group (NG) scanners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04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</p:spTree>
    <p:extLst>
      <p:ext uri="{BB962C8B-B14F-4D97-AF65-F5344CB8AC3E}">
        <p14:creationId xmlns:p14="http://schemas.microsoft.com/office/powerpoint/2010/main" val="3696568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266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start with the whole string</a:t>
            </a:r>
          </a:p>
        </p:txBody>
      </p:sp>
    </p:spTree>
    <p:extLst>
      <p:ext uri="{BB962C8B-B14F-4D97-AF65-F5344CB8AC3E}">
        <p14:creationId xmlns:p14="http://schemas.microsoft.com/office/powerpoint/2010/main" val="93076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5908"/>
          </a:xfrm>
        </p:spPr>
        <p:txBody>
          <a:bodyPr>
            <a:normAutofit/>
          </a:bodyPr>
          <a:lstStyle/>
          <a:p>
            <a:r>
              <a:rPr lang="en-US" dirty="0"/>
              <a:t>Homework clarifications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B80F0-8E44-4140-BE64-06F93C3444D6}"/>
              </a:ext>
            </a:extLst>
          </p:cNvPr>
          <p:cNvSpPr txBox="1"/>
          <p:nvPr/>
        </p:nvSpPr>
        <p:spPr>
          <a:xfrm>
            <a:off x="999067" y="2844800"/>
            <a:ext cx="18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part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88C1DE-D794-0248-9D2A-FF27C680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3614"/>
            <a:ext cx="10515600" cy="93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AB8C3-B06A-A24C-84F8-A27F7B7FD03B}"/>
              </a:ext>
            </a:extLst>
          </p:cNvPr>
          <p:cNvSpPr txBox="1"/>
          <p:nvPr/>
        </p:nvSpPr>
        <p:spPr>
          <a:xfrm>
            <a:off x="973667" y="5401733"/>
            <a:ext cx="44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sequence of digits with a . anywhere in it</a:t>
            </a:r>
          </a:p>
        </p:txBody>
      </p:sp>
    </p:spTree>
    <p:extLst>
      <p:ext uri="{BB962C8B-B14F-4D97-AF65-F5344CB8AC3E}">
        <p14:creationId xmlns:p14="http://schemas.microsoft.com/office/powerpoint/2010/main" val="594634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266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start with the whole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82699-9286-AF4D-9ACF-62E418AF00A0}"/>
              </a:ext>
            </a:extLst>
          </p:cNvPr>
          <p:cNvSpPr txBox="1"/>
          <p:nvPr/>
        </p:nvSpPr>
        <p:spPr>
          <a:xfrm>
            <a:off x="2601387" y="2924731"/>
            <a:ext cx="31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with all the tokens</a:t>
            </a:r>
          </a:p>
        </p:txBody>
      </p:sp>
    </p:spTree>
    <p:extLst>
      <p:ext uri="{BB962C8B-B14F-4D97-AF65-F5344CB8AC3E}">
        <p14:creationId xmlns:p14="http://schemas.microsoft.com/office/powerpoint/2010/main" val="135391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266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start with the whole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82699-9286-AF4D-9ACF-62E418AF00A0}"/>
              </a:ext>
            </a:extLst>
          </p:cNvPr>
          <p:cNvSpPr txBox="1"/>
          <p:nvPr/>
        </p:nvSpPr>
        <p:spPr>
          <a:xfrm>
            <a:off x="2601387" y="2924731"/>
            <a:ext cx="420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with all the tokens. No match.</a:t>
            </a:r>
          </a:p>
        </p:txBody>
      </p:sp>
    </p:spTree>
    <p:extLst>
      <p:ext uri="{BB962C8B-B14F-4D97-AF65-F5344CB8AC3E}">
        <p14:creationId xmlns:p14="http://schemas.microsoft.com/office/powerpoint/2010/main" val="4208994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</a:t>
            </a:r>
            <a:r>
              <a:rPr lang="en-US" sz="2400" dirty="0">
                <a:latin typeface="Courier" pitchFamily="2" charset="0"/>
              </a:rPr>
              <a:t>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41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with one character chopped from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82699-9286-AF4D-9ACF-62E418AF00A0}"/>
              </a:ext>
            </a:extLst>
          </p:cNvPr>
          <p:cNvSpPr txBox="1"/>
          <p:nvPr/>
        </p:nvSpPr>
        <p:spPr>
          <a:xfrm>
            <a:off x="2601387" y="2924731"/>
            <a:ext cx="420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with all the tokens. No match.</a:t>
            </a:r>
          </a:p>
        </p:txBody>
      </p:sp>
    </p:spTree>
    <p:extLst>
      <p:ext uri="{BB962C8B-B14F-4D97-AF65-F5344CB8AC3E}">
        <p14:creationId xmlns:p14="http://schemas.microsoft.com/office/powerpoint/2010/main" val="2648167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</a:t>
            </a:r>
            <a:r>
              <a:rPr lang="en-US" sz="2400" dirty="0">
                <a:latin typeface="Courier" pitchFamily="2" charset="0"/>
              </a:rPr>
              <a:t>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82699-9286-AF4D-9ACF-62E418AF00A0}"/>
              </a:ext>
            </a:extLst>
          </p:cNvPr>
          <p:cNvSpPr txBox="1"/>
          <p:nvPr/>
        </p:nvSpPr>
        <p:spPr>
          <a:xfrm>
            <a:off x="2601387" y="2924731"/>
            <a:ext cx="420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with all the tokens. No match.</a:t>
            </a:r>
          </a:p>
        </p:txBody>
      </p:sp>
    </p:spTree>
    <p:extLst>
      <p:ext uri="{BB962C8B-B14F-4D97-AF65-F5344CB8AC3E}">
        <p14:creationId xmlns:p14="http://schemas.microsoft.com/office/powerpoint/2010/main" val="705652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</a:t>
            </a:r>
            <a:r>
              <a:rPr lang="en-US" sz="2400" dirty="0">
                <a:latin typeface="Courier" pitchFamily="2" charset="0"/>
              </a:rPr>
              <a:t>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82699-9286-AF4D-9ACF-62E418AF00A0}"/>
              </a:ext>
            </a:extLst>
          </p:cNvPr>
          <p:cNvSpPr txBox="1"/>
          <p:nvPr/>
        </p:nvSpPr>
        <p:spPr>
          <a:xfrm>
            <a:off x="2601387" y="2924731"/>
            <a:ext cx="420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with all the tokens. No match.</a:t>
            </a:r>
          </a:p>
        </p:txBody>
      </p:sp>
    </p:spTree>
    <p:extLst>
      <p:ext uri="{BB962C8B-B14F-4D97-AF65-F5344CB8AC3E}">
        <p14:creationId xmlns:p14="http://schemas.microsoft.com/office/powerpoint/2010/main" val="542071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</a:t>
            </a:r>
            <a:r>
              <a:rPr lang="en-US" sz="2400" dirty="0">
                <a:latin typeface="Courier" pitchFamily="2" charset="0"/>
              </a:rPr>
              <a:t>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24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Where do find a match?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82699-9286-AF4D-9ACF-62E418AF00A0}"/>
              </a:ext>
            </a:extLst>
          </p:cNvPr>
          <p:cNvSpPr txBox="1"/>
          <p:nvPr/>
        </p:nvSpPr>
        <p:spPr>
          <a:xfrm>
            <a:off x="2601387" y="2924731"/>
            <a:ext cx="420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with all the tokens. No match.</a:t>
            </a:r>
          </a:p>
        </p:txBody>
      </p:sp>
    </p:spTree>
    <p:extLst>
      <p:ext uri="{BB962C8B-B14F-4D97-AF65-F5344CB8AC3E}">
        <p14:creationId xmlns:p14="http://schemas.microsoft.com/office/powerpoint/2010/main" val="1417376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</a:t>
            </a:r>
            <a:r>
              <a:rPr lang="en-US" sz="2400" dirty="0">
                <a:latin typeface="Courier" pitchFamily="2" charset="0"/>
              </a:rPr>
              <a:t>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at this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82699-9286-AF4D-9ACF-62E418AF00A0}"/>
              </a:ext>
            </a:extLst>
          </p:cNvPr>
          <p:cNvSpPr txBox="1"/>
          <p:nvPr/>
        </p:nvSpPr>
        <p:spPr>
          <a:xfrm>
            <a:off x="2601387" y="2924731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match id</a:t>
            </a:r>
          </a:p>
        </p:txBody>
      </p:sp>
    </p:spTree>
    <p:extLst>
      <p:ext uri="{BB962C8B-B14F-4D97-AF65-F5344CB8AC3E}">
        <p14:creationId xmlns:p14="http://schemas.microsoft.com/office/powerpoint/2010/main" val="22132633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</a:t>
            </a:r>
            <a:r>
              <a:rPr lang="en-US" sz="2400" dirty="0">
                <a:latin typeface="Courier" pitchFamily="2" charset="0"/>
              </a:rPr>
              <a:t>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at this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82699-9286-AF4D-9ACF-62E418AF00A0}"/>
              </a:ext>
            </a:extLst>
          </p:cNvPr>
          <p:cNvSpPr txBox="1"/>
          <p:nvPr/>
        </p:nvSpPr>
        <p:spPr>
          <a:xfrm>
            <a:off x="2601387" y="2924731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match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D815D-E50E-3747-B119-742ECA3C8F82}"/>
              </a:ext>
            </a:extLst>
          </p:cNvPr>
          <p:cNvSpPr txBox="1"/>
          <p:nvPr/>
        </p:nvSpPr>
        <p:spPr>
          <a:xfrm>
            <a:off x="4809066" y="4430497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6A8C2-F113-2142-8B31-8B018C8FD549}"/>
              </a:ext>
            </a:extLst>
          </p:cNvPr>
          <p:cNvSpPr txBox="1"/>
          <p:nvPr/>
        </p:nvSpPr>
        <p:spPr>
          <a:xfrm>
            <a:off x="4976494" y="4001294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Return the lexeme</a:t>
            </a:r>
          </a:p>
        </p:txBody>
      </p:sp>
    </p:spTree>
    <p:extLst>
      <p:ext uri="{BB962C8B-B14F-4D97-AF65-F5344CB8AC3E}">
        <p14:creationId xmlns:p14="http://schemas.microsoft.com/office/powerpoint/2010/main" val="819655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3110426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Chop the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D815D-E50E-3747-B119-742ECA3C8F82}"/>
              </a:ext>
            </a:extLst>
          </p:cNvPr>
          <p:cNvSpPr txBox="1"/>
          <p:nvPr/>
        </p:nvSpPr>
        <p:spPr>
          <a:xfrm>
            <a:off x="4809066" y="4430497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41340375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492601" y="2892763"/>
            <a:ext cx="221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Start the process 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D815D-E50E-3747-B119-742ECA3C8F82}"/>
              </a:ext>
            </a:extLst>
          </p:cNvPr>
          <p:cNvSpPr txBox="1"/>
          <p:nvPr/>
        </p:nvSpPr>
        <p:spPr>
          <a:xfrm>
            <a:off x="4809066" y="4430497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306842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5908"/>
          </a:xfrm>
        </p:spPr>
        <p:txBody>
          <a:bodyPr>
            <a:normAutofit/>
          </a:bodyPr>
          <a:lstStyle/>
          <a:p>
            <a:r>
              <a:rPr lang="en-US" dirty="0"/>
              <a:t>Homework clarifications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B80F0-8E44-4140-BE64-06F93C3444D6}"/>
              </a:ext>
            </a:extLst>
          </p:cNvPr>
          <p:cNvSpPr txBox="1"/>
          <p:nvPr/>
        </p:nvSpPr>
        <p:spPr>
          <a:xfrm>
            <a:off x="999067" y="2844800"/>
            <a:ext cx="6262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part 2 - which feeds into part 3,4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15F14-6895-9745-A638-83002694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6" y="4064983"/>
            <a:ext cx="10092267" cy="1073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7691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B9F2-79C7-D644-9B85-981C2DCA2377}"/>
              </a:ext>
            </a:extLst>
          </p:cNvPr>
          <p:cNvSpPr txBox="1"/>
          <p:nvPr/>
        </p:nvSpPr>
        <p:spPr>
          <a:xfrm>
            <a:off x="7120068" y="2918163"/>
            <a:ext cx="465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Start the process over Where is our next match?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D815D-E50E-3747-B119-742ECA3C8F82}"/>
              </a:ext>
            </a:extLst>
          </p:cNvPr>
          <p:cNvSpPr txBox="1"/>
          <p:nvPr/>
        </p:nvSpPr>
        <p:spPr>
          <a:xfrm>
            <a:off x="4809066" y="4430497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414621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Provided in your homework</a:t>
            </a:r>
          </a:p>
        </p:txBody>
      </p:sp>
    </p:spTree>
    <p:extLst>
      <p:ext uri="{BB962C8B-B14F-4D97-AF65-F5344CB8AC3E}">
        <p14:creationId xmlns:p14="http://schemas.microsoft.com/office/powerpoint/2010/main" val="2843202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 </a:t>
            </a:r>
          </a:p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598877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Uses an exact RE matcher. Many RE match algorithms are exact!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SLOW! Each lexeme requires many many many calls to each RE match!</a:t>
            </a:r>
          </a:p>
        </p:txBody>
      </p:sp>
    </p:spTree>
    <p:extLst>
      <p:ext uri="{BB962C8B-B14F-4D97-AF65-F5344CB8AC3E}">
        <p14:creationId xmlns:p14="http://schemas.microsoft.com/office/powerpoint/2010/main" val="4216955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389-520F-1B42-9996-38A8FC7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AB06-306D-DE47-A12E-C77366BC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Using RE matchers to build scanners</a:t>
            </a:r>
          </a:p>
          <a:p>
            <a:pPr lvl="1"/>
            <a:r>
              <a:rPr lang="en-US" dirty="0"/>
              <a:t>Exact match (EM) scanners</a:t>
            </a:r>
          </a:p>
          <a:p>
            <a:pPr lvl="1"/>
            <a:r>
              <a:rPr lang="en-US" b="1" dirty="0"/>
              <a:t>Start-of-string (SOS) scanners</a:t>
            </a:r>
          </a:p>
          <a:p>
            <a:pPr lvl="1"/>
            <a:r>
              <a:rPr lang="en-US" dirty="0"/>
              <a:t>named group (NG) scanners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19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09C-7B78-A24D-A02B-EC9C9BC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70AE-C6F9-0743-9715-F10AEBC9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2908"/>
          </a:xfrm>
        </p:spPr>
        <p:txBody>
          <a:bodyPr/>
          <a:lstStyle/>
          <a:p>
            <a:r>
              <a:rPr lang="en-US" dirty="0"/>
              <a:t>We will use a new RE match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6C910-0CAB-4741-B0A2-F74F3C8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628900"/>
            <a:ext cx="104902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1E2FE-AA24-FE40-8040-D12250D4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1484"/>
            <a:ext cx="10414000" cy="151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278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</p:spTree>
    <p:extLst>
      <p:ext uri="{BB962C8B-B14F-4D97-AF65-F5344CB8AC3E}">
        <p14:creationId xmlns:p14="http://schemas.microsoft.com/office/powerpoint/2010/main" val="41143123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“variable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5489-7D35-0449-8361-813F570AC7E7}"/>
              </a:ext>
            </a:extLst>
          </p:cNvPr>
          <p:cNvSpPr txBox="1"/>
          <p:nvPr/>
        </p:nvSpPr>
        <p:spPr>
          <a:xfrm>
            <a:off x="5943600" y="2918163"/>
            <a:ext cx="403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Feed full string into each token definition</a:t>
            </a:r>
          </a:p>
        </p:txBody>
      </p:sp>
    </p:spTree>
    <p:extLst>
      <p:ext uri="{BB962C8B-B14F-4D97-AF65-F5344CB8AC3E}">
        <p14:creationId xmlns:p14="http://schemas.microsoft.com/office/powerpoint/2010/main" val="3140900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“variable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5489-7D35-0449-8361-813F570AC7E7}"/>
              </a:ext>
            </a:extLst>
          </p:cNvPr>
          <p:cNvSpPr txBox="1"/>
          <p:nvPr/>
        </p:nvSpPr>
        <p:spPr>
          <a:xfrm>
            <a:off x="5943600" y="2918163"/>
            <a:ext cx="403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Feed full string into each token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F4DA3-C163-9F44-921E-400BF68049E5}"/>
              </a:ext>
            </a:extLst>
          </p:cNvPr>
          <p:cNvSpPr txBox="1"/>
          <p:nvPr/>
        </p:nvSpPr>
        <p:spPr>
          <a:xfrm>
            <a:off x="4809067" y="4270564"/>
            <a:ext cx="416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get 1 match. We can return the lexeme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5CF4-37B0-0747-A4F3-E60139BEDA8F}"/>
              </a:ext>
            </a:extLst>
          </p:cNvPr>
          <p:cNvSpPr txBox="1"/>
          <p:nvPr/>
        </p:nvSpPr>
        <p:spPr>
          <a:xfrm>
            <a:off x="4732866" y="4786055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16998545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“variable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5489-7D35-0449-8361-813F570AC7E7}"/>
              </a:ext>
            </a:extLst>
          </p:cNvPr>
          <p:cNvSpPr txBox="1"/>
          <p:nvPr/>
        </p:nvSpPr>
        <p:spPr>
          <a:xfrm>
            <a:off x="5943600" y="2918163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Chop the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F4DA3-C163-9F44-921E-400BF68049E5}"/>
              </a:ext>
            </a:extLst>
          </p:cNvPr>
          <p:cNvSpPr txBox="1"/>
          <p:nvPr/>
        </p:nvSpPr>
        <p:spPr>
          <a:xfrm>
            <a:off x="4809067" y="4270564"/>
            <a:ext cx="416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get 1 match. We can return the lexeme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5CF4-37B0-0747-A4F3-E60139BEDA8F}"/>
              </a:ext>
            </a:extLst>
          </p:cNvPr>
          <p:cNvSpPr txBox="1"/>
          <p:nvPr/>
        </p:nvSpPr>
        <p:spPr>
          <a:xfrm>
            <a:off x="4732866" y="4786055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1814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5489-7D35-0449-8361-813F570AC7E7}"/>
              </a:ext>
            </a:extLst>
          </p:cNvPr>
          <p:cNvSpPr txBox="1"/>
          <p:nvPr/>
        </p:nvSpPr>
        <p:spPr>
          <a:xfrm>
            <a:off x="5943600" y="2918163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Chop the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F4DA3-C163-9F44-921E-400BF68049E5}"/>
              </a:ext>
            </a:extLst>
          </p:cNvPr>
          <p:cNvSpPr txBox="1"/>
          <p:nvPr/>
        </p:nvSpPr>
        <p:spPr>
          <a:xfrm>
            <a:off x="4809067" y="4270564"/>
            <a:ext cx="416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get 1 match. We can return the lexeme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5CF4-37B0-0747-A4F3-E60139BEDA8F}"/>
              </a:ext>
            </a:extLst>
          </p:cNvPr>
          <p:cNvSpPr txBox="1"/>
          <p:nvPr/>
        </p:nvSpPr>
        <p:spPr>
          <a:xfrm>
            <a:off x="4732866" y="4786055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218320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5489-7D35-0449-8361-813F570AC7E7}"/>
              </a:ext>
            </a:extLst>
          </p:cNvPr>
          <p:cNvSpPr txBox="1"/>
          <p:nvPr/>
        </p:nvSpPr>
        <p:spPr>
          <a:xfrm>
            <a:off x="5943600" y="2918163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the next 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5CF4-37B0-0747-A4F3-E60139BEDA8F}"/>
              </a:ext>
            </a:extLst>
          </p:cNvPr>
          <p:cNvSpPr txBox="1"/>
          <p:nvPr/>
        </p:nvSpPr>
        <p:spPr>
          <a:xfrm>
            <a:off x="4732866" y="4786055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</p:spTree>
    <p:extLst>
      <p:ext uri="{BB962C8B-B14F-4D97-AF65-F5344CB8AC3E}">
        <p14:creationId xmlns:p14="http://schemas.microsoft.com/office/powerpoint/2010/main" val="10285484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5489-7D35-0449-8361-813F570AC7E7}"/>
              </a:ext>
            </a:extLst>
          </p:cNvPr>
          <p:cNvSpPr txBox="1"/>
          <p:nvPr/>
        </p:nvSpPr>
        <p:spPr>
          <a:xfrm>
            <a:off x="5943600" y="2918163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the next 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5CF4-37B0-0747-A4F3-E60139BEDA8F}"/>
              </a:ext>
            </a:extLst>
          </p:cNvPr>
          <p:cNvSpPr txBox="1"/>
          <p:nvPr/>
        </p:nvSpPr>
        <p:spPr>
          <a:xfrm>
            <a:off x="4732866" y="4786055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FC66B-484A-6A48-AE0A-BFB019770FD3}"/>
              </a:ext>
            </a:extLst>
          </p:cNvPr>
          <p:cNvSpPr txBox="1"/>
          <p:nvPr/>
        </p:nvSpPr>
        <p:spPr>
          <a:xfrm>
            <a:off x="5044219" y="4190663"/>
            <a:ext cx="17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 match: IGNORE</a:t>
            </a:r>
          </a:p>
        </p:txBody>
      </p:sp>
    </p:spTree>
    <p:extLst>
      <p:ext uri="{BB962C8B-B14F-4D97-AF65-F5344CB8AC3E}">
        <p14:creationId xmlns:p14="http://schemas.microsoft.com/office/powerpoint/2010/main" val="15753010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 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5489-7D35-0449-8361-813F570AC7E7}"/>
              </a:ext>
            </a:extLst>
          </p:cNvPr>
          <p:cNvSpPr txBox="1"/>
          <p:nvPr/>
        </p:nvSpPr>
        <p:spPr>
          <a:xfrm>
            <a:off x="5943600" y="2918163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Chop the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5CF4-37B0-0747-A4F3-E60139BEDA8F}"/>
              </a:ext>
            </a:extLst>
          </p:cNvPr>
          <p:cNvSpPr txBox="1"/>
          <p:nvPr/>
        </p:nvSpPr>
        <p:spPr>
          <a:xfrm>
            <a:off x="4732866" y="4786055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FC66B-484A-6A48-AE0A-BFB019770FD3}"/>
              </a:ext>
            </a:extLst>
          </p:cNvPr>
          <p:cNvSpPr txBox="1"/>
          <p:nvPr/>
        </p:nvSpPr>
        <p:spPr>
          <a:xfrm>
            <a:off x="5044219" y="4190663"/>
            <a:ext cx="17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 match: IGNORE</a:t>
            </a:r>
          </a:p>
        </p:txBody>
      </p:sp>
    </p:spTree>
    <p:extLst>
      <p:ext uri="{BB962C8B-B14F-4D97-AF65-F5344CB8AC3E}">
        <p14:creationId xmlns:p14="http://schemas.microsoft.com/office/powerpoint/2010/main" val="3981045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“ |\n”</a:t>
            </a:r>
            <a:br>
              <a:rPr lang="en-US" sz="24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“= 50 + 30 * 20;”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5489-7D35-0449-8361-813F570AC7E7}"/>
              </a:ext>
            </a:extLst>
          </p:cNvPr>
          <p:cNvSpPr txBox="1"/>
          <p:nvPr/>
        </p:nvSpPr>
        <p:spPr>
          <a:xfrm>
            <a:off x="5943600" y="2918163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Chop the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25CF4-37B0-0747-A4F3-E60139BEDA8F}"/>
              </a:ext>
            </a:extLst>
          </p:cNvPr>
          <p:cNvSpPr txBox="1"/>
          <p:nvPr/>
        </p:nvSpPr>
        <p:spPr>
          <a:xfrm>
            <a:off x="4732866" y="4786055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(ID, “variable”)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FC66B-484A-6A48-AE0A-BFB019770FD3}"/>
              </a:ext>
            </a:extLst>
          </p:cNvPr>
          <p:cNvSpPr txBox="1"/>
          <p:nvPr/>
        </p:nvSpPr>
        <p:spPr>
          <a:xfrm>
            <a:off x="5044219" y="4190663"/>
            <a:ext cx="17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 match: IGNORE</a:t>
            </a:r>
          </a:p>
        </p:txBody>
      </p:sp>
    </p:spTree>
    <p:extLst>
      <p:ext uri="{BB962C8B-B14F-4D97-AF65-F5344CB8AC3E}">
        <p14:creationId xmlns:p14="http://schemas.microsoft.com/office/powerpoint/2010/main" val="10698997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6872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LETTERS = “[A-Z]+”</a:t>
            </a:r>
          </a:p>
          <a:p>
            <a:r>
              <a:rPr lang="en-US" sz="2400" dirty="0">
                <a:latin typeface="Courier" pitchFamily="2" charset="0"/>
              </a:rPr>
              <a:t>NUM     = “[0-9]+”</a:t>
            </a:r>
          </a:p>
          <a:p>
            <a:r>
              <a:rPr lang="en-US" sz="2400" dirty="0">
                <a:latin typeface="Courier" pitchFamily="2" charset="0"/>
              </a:rPr>
              <a:t>CLASS   = ”CSE110A“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</p:spTree>
    <p:extLst>
      <p:ext uri="{BB962C8B-B14F-4D97-AF65-F5344CB8AC3E}">
        <p14:creationId xmlns:p14="http://schemas.microsoft.com/office/powerpoint/2010/main" val="14557015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6872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LETTERS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CLASS   = ”CSE110A“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39637-980F-8840-8B8B-2092D853991F}"/>
              </a:ext>
            </a:extLst>
          </p:cNvPr>
          <p:cNvSpPr txBox="1"/>
          <p:nvPr/>
        </p:nvSpPr>
        <p:spPr>
          <a:xfrm>
            <a:off x="4309533" y="2807732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on each token</a:t>
            </a:r>
          </a:p>
        </p:txBody>
      </p:sp>
    </p:spTree>
    <p:extLst>
      <p:ext uri="{BB962C8B-B14F-4D97-AF65-F5344CB8AC3E}">
        <p14:creationId xmlns:p14="http://schemas.microsoft.com/office/powerpoint/2010/main" val="22869403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6872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LETTERS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CLASS   = ”CSE110A“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39637-980F-8840-8B8B-2092D853991F}"/>
              </a:ext>
            </a:extLst>
          </p:cNvPr>
          <p:cNvSpPr txBox="1"/>
          <p:nvPr/>
        </p:nvSpPr>
        <p:spPr>
          <a:xfrm>
            <a:off x="4309533" y="2807732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on each token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9B78A-AD31-9E42-9533-BEF90046FFBB}"/>
              </a:ext>
            </a:extLst>
          </p:cNvPr>
          <p:cNvSpPr txBox="1"/>
          <p:nvPr/>
        </p:nvSpPr>
        <p:spPr>
          <a:xfrm>
            <a:off x="5357657" y="4029164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Two matches:</a:t>
            </a:r>
          </a:p>
          <a:p>
            <a:r>
              <a:rPr lang="en-US" dirty="0">
                <a:latin typeface="Courier" pitchFamily="2" charset="0"/>
              </a:rPr>
              <a:t>LETTERS: “CSE”</a:t>
            </a:r>
          </a:p>
          <a:p>
            <a:r>
              <a:rPr lang="en-US" dirty="0">
                <a:latin typeface="Courier" pitchFamily="2" charset="0"/>
              </a:rPr>
              <a:t>CLASS: ”CSE110A”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A3C3C-1C77-374A-A2F8-97BF4D40ABF4}"/>
              </a:ext>
            </a:extLst>
          </p:cNvPr>
          <p:cNvSpPr txBox="1"/>
          <p:nvPr/>
        </p:nvSpPr>
        <p:spPr>
          <a:xfrm>
            <a:off x="7958667" y="5046133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do we choose?</a:t>
            </a:r>
          </a:p>
        </p:txBody>
      </p:sp>
    </p:spTree>
    <p:extLst>
      <p:ext uri="{BB962C8B-B14F-4D97-AF65-F5344CB8AC3E}">
        <p14:creationId xmlns:p14="http://schemas.microsoft.com/office/powerpoint/2010/main" val="35101398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6872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LETTERS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CLASS   = ”CSE110A“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39637-980F-8840-8B8B-2092D853991F}"/>
              </a:ext>
            </a:extLst>
          </p:cNvPr>
          <p:cNvSpPr txBox="1"/>
          <p:nvPr/>
        </p:nvSpPr>
        <p:spPr>
          <a:xfrm>
            <a:off x="4309533" y="2807732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on each token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9B78A-AD31-9E42-9533-BEF90046FFBB}"/>
              </a:ext>
            </a:extLst>
          </p:cNvPr>
          <p:cNvSpPr txBox="1"/>
          <p:nvPr/>
        </p:nvSpPr>
        <p:spPr>
          <a:xfrm>
            <a:off x="5357657" y="4029164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Two matches:</a:t>
            </a:r>
          </a:p>
          <a:p>
            <a:r>
              <a:rPr lang="en-US" dirty="0">
                <a:latin typeface="Courier" pitchFamily="2" charset="0"/>
              </a:rPr>
              <a:t>LETTERS: “CSE”</a:t>
            </a:r>
          </a:p>
          <a:p>
            <a:r>
              <a:rPr lang="en-US" dirty="0">
                <a:latin typeface="Courier" pitchFamily="2" charset="0"/>
              </a:rPr>
              <a:t>CLASS: ”CSE110A”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A3C3C-1C77-374A-A2F8-97BF4D40ABF4}"/>
              </a:ext>
            </a:extLst>
          </p:cNvPr>
          <p:cNvSpPr txBox="1"/>
          <p:nvPr/>
        </p:nvSpPr>
        <p:spPr>
          <a:xfrm>
            <a:off x="7958667" y="5046133"/>
            <a:ext cx="3371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do we choose?</a:t>
            </a:r>
          </a:p>
          <a:p>
            <a:r>
              <a:rPr lang="en-US" i="1" dirty="0"/>
              <a:t>The longest one!</a:t>
            </a:r>
          </a:p>
          <a:p>
            <a:endParaRPr lang="en-US" i="1" dirty="0"/>
          </a:p>
          <a:p>
            <a:r>
              <a:rPr lang="en-US" i="1" dirty="0"/>
              <a:t>After each pass through token REs</a:t>
            </a:r>
            <a:br>
              <a:rPr lang="en-US" i="1" dirty="0"/>
            </a:br>
            <a:r>
              <a:rPr lang="en-US" i="1" dirty="0"/>
              <a:t>we have to measure match length</a:t>
            </a:r>
          </a:p>
        </p:txBody>
      </p:sp>
    </p:spTree>
    <p:extLst>
      <p:ext uri="{BB962C8B-B14F-4D97-AF65-F5344CB8AC3E}">
        <p14:creationId xmlns:p14="http://schemas.microsoft.com/office/powerpoint/2010/main" val="363092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6872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LETTERS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CLASS   = ”CSE110A“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39637-980F-8840-8B8B-2092D853991F}"/>
              </a:ext>
            </a:extLst>
          </p:cNvPr>
          <p:cNvSpPr txBox="1"/>
          <p:nvPr/>
        </p:nvSpPr>
        <p:spPr>
          <a:xfrm>
            <a:off x="4309533" y="2807732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on each token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9B78A-AD31-9E42-9533-BEF90046FFBB}"/>
              </a:ext>
            </a:extLst>
          </p:cNvPr>
          <p:cNvSpPr txBox="1"/>
          <p:nvPr/>
        </p:nvSpPr>
        <p:spPr>
          <a:xfrm>
            <a:off x="5357657" y="4029164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Two matches:</a:t>
            </a:r>
          </a:p>
          <a:p>
            <a:r>
              <a:rPr lang="en-US" dirty="0">
                <a:latin typeface="Courier" pitchFamily="2" charset="0"/>
              </a:rPr>
              <a:t>LETTERS: “CSE”</a:t>
            </a:r>
          </a:p>
          <a:p>
            <a:r>
              <a:rPr lang="en-US" dirty="0">
                <a:latin typeface="Courier" pitchFamily="2" charset="0"/>
              </a:rPr>
              <a:t>CLASS: ”CSE110A”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A3C3C-1C77-374A-A2F8-97BF4D40ABF4}"/>
              </a:ext>
            </a:extLst>
          </p:cNvPr>
          <p:cNvSpPr txBox="1"/>
          <p:nvPr/>
        </p:nvSpPr>
        <p:spPr>
          <a:xfrm>
            <a:off x="7958667" y="5046133"/>
            <a:ext cx="3371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do we choose?</a:t>
            </a:r>
          </a:p>
          <a:p>
            <a:r>
              <a:rPr lang="en-US" i="1" dirty="0"/>
              <a:t>The longest one!</a:t>
            </a:r>
          </a:p>
          <a:p>
            <a:endParaRPr lang="en-US" i="1" dirty="0"/>
          </a:p>
          <a:p>
            <a:r>
              <a:rPr lang="en-US" i="1" dirty="0"/>
              <a:t>After each pass through token REs</a:t>
            </a:r>
            <a:br>
              <a:rPr lang="en-US" i="1" dirty="0"/>
            </a:br>
            <a:r>
              <a:rPr lang="en-US" i="1" dirty="0"/>
              <a:t>we have to measure match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3298D-8068-E842-A3A2-BA0ABF581D4A}"/>
              </a:ext>
            </a:extLst>
          </p:cNvPr>
          <p:cNvSpPr txBox="1"/>
          <p:nvPr/>
        </p:nvSpPr>
        <p:spPr>
          <a:xfrm>
            <a:off x="1041399" y="5989260"/>
            <a:ext cx="592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didn’t we have to do this for the exact match Scanner? </a:t>
            </a:r>
          </a:p>
        </p:txBody>
      </p:sp>
    </p:spTree>
    <p:extLst>
      <p:ext uri="{BB962C8B-B14F-4D97-AF65-F5344CB8AC3E}">
        <p14:creationId xmlns:p14="http://schemas.microsoft.com/office/powerpoint/2010/main" val="187707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FAF-7B36-2F49-95D3-3544795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4B8F-22D0-A549-B91C-3C2C1EC4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63750"/>
            <a:ext cx="9271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586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One more 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380012" y="3468133"/>
            <a:ext cx="49776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CLASS = “CSE|110A|CSE110A”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EB69-87E1-CC4C-8D00-77C03066FE31}"/>
              </a:ext>
            </a:extLst>
          </p:cNvPr>
          <p:cNvSpPr txBox="1"/>
          <p:nvPr/>
        </p:nvSpPr>
        <p:spPr>
          <a:xfrm>
            <a:off x="3412067" y="2645201"/>
            <a:ext cx="34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Within 1 RE, how does this match?</a:t>
            </a:r>
          </a:p>
        </p:txBody>
      </p:sp>
    </p:spTree>
    <p:extLst>
      <p:ext uri="{BB962C8B-B14F-4D97-AF65-F5344CB8AC3E}">
        <p14:creationId xmlns:p14="http://schemas.microsoft.com/office/powerpoint/2010/main" val="41540868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One more 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380012" y="3468133"/>
            <a:ext cx="49776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CLASS = “CSE|110A|CSE110A”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EB69-87E1-CC4C-8D00-77C03066FE31}"/>
              </a:ext>
            </a:extLst>
          </p:cNvPr>
          <p:cNvSpPr txBox="1"/>
          <p:nvPr/>
        </p:nvSpPr>
        <p:spPr>
          <a:xfrm>
            <a:off x="3412067" y="2645201"/>
            <a:ext cx="34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Within 1 RE, how does this match?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37A9A-AF77-C14C-A3F2-4E878E81C806}"/>
              </a:ext>
            </a:extLst>
          </p:cNvPr>
          <p:cNvSpPr txBox="1"/>
          <p:nvPr/>
        </p:nvSpPr>
        <p:spPr>
          <a:xfrm>
            <a:off x="4885267" y="4198732"/>
            <a:ext cx="43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0000"/>
                </a:highlight>
              </a:rPr>
              <a:t>Returns “CSE”, but this isn’t what we want!!!</a:t>
            </a:r>
          </a:p>
        </p:txBody>
      </p:sp>
    </p:spTree>
    <p:extLst>
      <p:ext uri="{BB962C8B-B14F-4D97-AF65-F5344CB8AC3E}">
        <p14:creationId xmlns:p14="http://schemas.microsoft.com/office/powerpoint/2010/main" val="17465982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One more 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380012" y="3468133"/>
            <a:ext cx="49776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CLASS = “CSE|110A|CSE110A”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EB69-87E1-CC4C-8D00-77C03066FE31}"/>
              </a:ext>
            </a:extLst>
          </p:cNvPr>
          <p:cNvSpPr txBox="1"/>
          <p:nvPr/>
        </p:nvSpPr>
        <p:spPr>
          <a:xfrm>
            <a:off x="3412067" y="2645201"/>
            <a:ext cx="34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Within 1 RE, how does this match?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37A9A-AF77-C14C-A3F2-4E878E81C806}"/>
              </a:ext>
            </a:extLst>
          </p:cNvPr>
          <p:cNvSpPr txBox="1"/>
          <p:nvPr/>
        </p:nvSpPr>
        <p:spPr>
          <a:xfrm>
            <a:off x="4885267" y="4198732"/>
            <a:ext cx="43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0000"/>
                </a:highlight>
              </a:rPr>
              <a:t>Returns “CSE”, but this isn’t what we want!!!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83C41-4EB9-4C44-8C07-21A8C6966842}"/>
              </a:ext>
            </a:extLst>
          </p:cNvPr>
          <p:cNvSpPr/>
          <p:nvPr/>
        </p:nvSpPr>
        <p:spPr>
          <a:xfrm>
            <a:off x="380012" y="4836998"/>
            <a:ext cx="6321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When using the SOS Scanner: A token definition either should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contain choices where one choice is a prefix of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order choices such that the longest choice is the first one </a:t>
            </a:r>
          </a:p>
        </p:txBody>
      </p:sp>
    </p:spTree>
    <p:extLst>
      <p:ext uri="{BB962C8B-B14F-4D97-AF65-F5344CB8AC3E}">
        <p14:creationId xmlns:p14="http://schemas.microsoft.com/office/powerpoint/2010/main" val="1094947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One more 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380012" y="3468133"/>
            <a:ext cx="49776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trike="sngStrike" dirty="0">
                <a:latin typeface="Courier" pitchFamily="2" charset="0"/>
              </a:rPr>
              <a:t>CLASS = “CSE|110A|CSE110A”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EB69-87E1-CC4C-8D00-77C03066FE31}"/>
              </a:ext>
            </a:extLst>
          </p:cNvPr>
          <p:cNvSpPr txBox="1"/>
          <p:nvPr/>
        </p:nvSpPr>
        <p:spPr>
          <a:xfrm>
            <a:off x="3412067" y="2645201"/>
            <a:ext cx="34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Within 1 RE, how does this match?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37A9A-AF77-C14C-A3F2-4E878E81C806}"/>
              </a:ext>
            </a:extLst>
          </p:cNvPr>
          <p:cNvSpPr txBox="1"/>
          <p:nvPr/>
        </p:nvSpPr>
        <p:spPr>
          <a:xfrm>
            <a:off x="4885267" y="4198732"/>
            <a:ext cx="43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0000"/>
                </a:highlight>
              </a:rPr>
              <a:t>Returns “CSE”, but this isn’t what we want!!!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D9CFB-68F3-5B44-BC94-86324DE7FD7C}"/>
              </a:ext>
            </a:extLst>
          </p:cNvPr>
          <p:cNvSpPr txBox="1"/>
          <p:nvPr/>
        </p:nvSpPr>
        <p:spPr>
          <a:xfrm>
            <a:off x="4953000" y="488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83C41-4EB9-4C44-8C07-21A8C6966842}"/>
              </a:ext>
            </a:extLst>
          </p:cNvPr>
          <p:cNvSpPr/>
          <p:nvPr/>
        </p:nvSpPr>
        <p:spPr>
          <a:xfrm>
            <a:off x="380012" y="4836998"/>
            <a:ext cx="6321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When using the SOS Scanner: A token definition either should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contain choices where one choice is a prefix of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order choices such that the longest choice is the first one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0C059-1D0C-8247-B627-1CD194928058}"/>
              </a:ext>
            </a:extLst>
          </p:cNvPr>
          <p:cNvSpPr txBox="1"/>
          <p:nvPr/>
        </p:nvSpPr>
        <p:spPr>
          <a:xfrm>
            <a:off x="380012" y="6029262"/>
            <a:ext cx="49776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CLASS = “CSE110A|110A|CSE”</a:t>
            </a:r>
          </a:p>
        </p:txBody>
      </p:sp>
    </p:spTree>
    <p:extLst>
      <p:ext uri="{BB962C8B-B14F-4D97-AF65-F5344CB8AC3E}">
        <p14:creationId xmlns:p14="http://schemas.microsoft.com/office/powerpoint/2010/main" val="71203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 </a:t>
            </a:r>
          </a:p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768262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Much faster than EM scanner. Only 1 call to each RE per </a:t>
            </a:r>
            <a:r>
              <a:rPr lang="en-US" dirty="0">
                <a:latin typeface="Courier" pitchFamily="2" charset="0"/>
              </a:rPr>
              <a:t>token()</a:t>
            </a:r>
            <a:r>
              <a:rPr lang="en-US" dirty="0"/>
              <a:t> call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Depends on an efficient implementation of </a:t>
            </a:r>
            <a:r>
              <a:rPr lang="en-US" dirty="0">
                <a:latin typeface="Courier" pitchFamily="2" charset="0"/>
              </a:rPr>
              <a:t>match()</a:t>
            </a:r>
          </a:p>
          <a:p>
            <a:pPr lvl="2"/>
            <a:r>
              <a:rPr lang="en-US" dirty="0"/>
              <a:t>Typically provided in most RE libraries (for this exact reason)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Requires some care in token definitions and prefixes</a:t>
            </a:r>
          </a:p>
        </p:txBody>
      </p:sp>
    </p:spTree>
    <p:extLst>
      <p:ext uri="{BB962C8B-B14F-4D97-AF65-F5344CB8AC3E}">
        <p14:creationId xmlns:p14="http://schemas.microsoft.com/office/powerpoint/2010/main" val="34309522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389-520F-1B42-9996-38A8FC7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AB06-306D-DE47-A12E-C77366BC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Using RE matchers to build scanners</a:t>
            </a:r>
          </a:p>
          <a:p>
            <a:pPr lvl="1"/>
            <a:r>
              <a:rPr lang="en-US" dirty="0"/>
              <a:t>Exact match (EM) scanners</a:t>
            </a:r>
          </a:p>
          <a:p>
            <a:pPr lvl="1"/>
            <a:r>
              <a:rPr lang="en-US" dirty="0"/>
              <a:t>Start-of-string (SOS) scanners</a:t>
            </a:r>
          </a:p>
          <a:p>
            <a:pPr lvl="1"/>
            <a:r>
              <a:rPr lang="en-US" b="1" dirty="0"/>
              <a:t>named group (NG) scanners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287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Much faster than EM scanner. </a:t>
            </a:r>
            <a:r>
              <a:rPr lang="en-US" dirty="0">
                <a:highlight>
                  <a:srgbClr val="FFFF00"/>
                </a:highlight>
              </a:rPr>
              <a:t>Only 1 call to each RE per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token()</a:t>
            </a:r>
            <a:r>
              <a:rPr lang="en-US" dirty="0">
                <a:highlight>
                  <a:srgbClr val="FFFF00"/>
                </a:highlight>
              </a:rPr>
              <a:t> call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Depends on an efficient implementation of </a:t>
            </a:r>
            <a:r>
              <a:rPr lang="en-US" dirty="0">
                <a:latin typeface="Courier" pitchFamily="2" charset="0"/>
              </a:rPr>
              <a:t>match()</a:t>
            </a:r>
          </a:p>
          <a:p>
            <a:pPr lvl="2"/>
            <a:r>
              <a:rPr lang="en-US" dirty="0"/>
              <a:t>Typically provided in most RE libraries (for this exact reason)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Requires some care in token definitions and prefixes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20465-19DD-FB44-9DE4-6D6843C94683}"/>
              </a:ext>
            </a:extLst>
          </p:cNvPr>
          <p:cNvSpPr txBox="1"/>
          <p:nvPr/>
        </p:nvSpPr>
        <p:spPr>
          <a:xfrm>
            <a:off x="6553200" y="920221"/>
            <a:ext cx="403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We’re going to optimize this to 1 RE call!</a:t>
            </a:r>
            <a:br>
              <a:rPr lang="en-US" i="1" dirty="0"/>
            </a:br>
            <a:r>
              <a:rPr lang="en-US" i="1" dirty="0"/>
              <a:t>It can really help if you have many tokens</a:t>
            </a:r>
          </a:p>
        </p:txBody>
      </p:sp>
    </p:spTree>
    <p:extLst>
      <p:ext uri="{BB962C8B-B14F-4D97-AF65-F5344CB8AC3E}">
        <p14:creationId xmlns:p14="http://schemas.microsoft.com/office/powerpoint/2010/main" val="17014380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09C-7B78-A24D-A02B-EC9C9BC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70AE-C6F9-0743-9715-F10AEBC9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2908"/>
          </a:xfrm>
        </p:spPr>
        <p:txBody>
          <a:bodyPr/>
          <a:lstStyle/>
          <a:p>
            <a:r>
              <a:rPr lang="en-US" dirty="0"/>
              <a:t>We will still use the </a:t>
            </a:r>
            <a:r>
              <a:rPr lang="en-US" dirty="0">
                <a:latin typeface="Courier" pitchFamily="2" charset="0"/>
              </a:rPr>
              <a:t>match</a:t>
            </a:r>
            <a:r>
              <a:rPr lang="en-US" dirty="0"/>
              <a:t>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6C910-0CAB-4741-B0A2-F74F3C8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628900"/>
            <a:ext cx="104902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1E2FE-AA24-FE40-8040-D12250D4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1484"/>
            <a:ext cx="10414000" cy="151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0363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Start out with token definitions</a:t>
            </a:r>
          </a:p>
          <a:p>
            <a:r>
              <a:rPr lang="en-US" dirty="0"/>
              <a:t>Merge them into one RE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4639734" y="3803135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</a:t>
            </a:r>
          </a:p>
        </p:txBody>
      </p:sp>
    </p:spTree>
    <p:extLst>
      <p:ext uri="{BB962C8B-B14F-4D97-AF65-F5344CB8AC3E}">
        <p14:creationId xmlns:p14="http://schemas.microsoft.com/office/powerpoint/2010/main" val="3385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FAF-7B36-2F49-95D3-3544795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4B8F-22D0-A549-B91C-3C2C1EC4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63750"/>
            <a:ext cx="9271000" cy="273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3782C1-770A-534D-9C2C-42D30601FCCE}"/>
              </a:ext>
            </a:extLst>
          </p:cNvPr>
          <p:cNvSpPr txBox="1"/>
          <p:nvPr/>
        </p:nvSpPr>
        <p:spPr>
          <a:xfrm>
            <a:off x="1634067" y="5545667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 the ”” match the RE?</a:t>
            </a:r>
          </a:p>
        </p:txBody>
      </p:sp>
    </p:spTree>
    <p:extLst>
      <p:ext uri="{BB962C8B-B14F-4D97-AF65-F5344CB8AC3E}">
        <p14:creationId xmlns:p14="http://schemas.microsoft.com/office/powerpoint/2010/main" val="10014684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Start out with token definitions</a:t>
            </a:r>
          </a:p>
          <a:p>
            <a:r>
              <a:rPr lang="en-US" dirty="0"/>
              <a:t>Merge them into one RE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4639734" y="380313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[a-z]+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1278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Start out with token definitions</a:t>
            </a:r>
          </a:p>
          <a:p>
            <a:r>
              <a:rPr lang="en-US" dirty="0"/>
              <a:t>Merge them into one RE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4639734" y="3803135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400" dirty="0">
                <a:latin typeface="Courier" pitchFamily="2" charset="0"/>
              </a:rPr>
              <a:t>[a-z]+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804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Start out with token definitions</a:t>
            </a:r>
          </a:p>
          <a:p>
            <a:r>
              <a:rPr lang="en-US" dirty="0"/>
              <a:t>Merge them into one RE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[0-9]+</a:t>
            </a:r>
            <a:r>
              <a:rPr lang="en-US" sz="2400" dirty="0">
                <a:latin typeface="Courier" pitchFamily="2" charset="0"/>
              </a:rPr>
              <a:t>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4639734" y="3803135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“([a-z]+)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|([0-9]+)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1047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Start out with token definitions</a:t>
            </a:r>
          </a:p>
          <a:p>
            <a:r>
              <a:rPr lang="en-US" dirty="0"/>
              <a:t>Merge them into one RE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4639734" y="3803135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“([a-z]+)|([0-9]+)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|(..)|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D1D1-2372-D74B-88E7-395855A2DE2B}"/>
              </a:ext>
            </a:extLst>
          </p:cNvPr>
          <p:cNvSpPr txBox="1"/>
          <p:nvPr/>
        </p:nvSpPr>
        <p:spPr>
          <a:xfrm>
            <a:off x="9626600" y="314113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514793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Start out with token definitions</a:t>
            </a:r>
          </a:p>
          <a:p>
            <a:r>
              <a:rPr lang="en-US" dirty="0"/>
              <a:t>Merge them into one RE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4639734" y="3803135"/>
            <a:ext cx="5346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“(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?P&lt;ID&gt;</a:t>
            </a:r>
            <a:r>
              <a:rPr lang="en-US" sz="2400" dirty="0">
                <a:latin typeface="Courier" pitchFamily="2" charset="0"/>
              </a:rPr>
              <a:t>[a-z]+)|</a:t>
            </a:r>
          </a:p>
          <a:p>
            <a:r>
              <a:rPr lang="en-US" sz="2400" dirty="0">
                <a:latin typeface="Courier" pitchFamily="2" charset="0"/>
              </a:rPr>
              <a:t>             (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?P&lt;NUM&gt;</a:t>
            </a:r>
            <a:r>
              <a:rPr lang="en-US" sz="2400" dirty="0">
                <a:latin typeface="Courier" pitchFamily="2" charset="0"/>
              </a:rPr>
              <a:t>[0-9]+)</a:t>
            </a:r>
          </a:p>
          <a:p>
            <a:r>
              <a:rPr lang="en-US" sz="2400" dirty="0">
                <a:latin typeface="Courier" pitchFamily="2" charset="0"/>
              </a:rPr>
              <a:t>             |(..)|”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D1D1-2372-D74B-88E7-395855A2DE2B}"/>
              </a:ext>
            </a:extLst>
          </p:cNvPr>
          <p:cNvSpPr txBox="1"/>
          <p:nvPr/>
        </p:nvSpPr>
        <p:spPr>
          <a:xfrm>
            <a:off x="8899282" y="2581290"/>
            <a:ext cx="2609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Give each group a name</a:t>
            </a:r>
            <a:br>
              <a:rPr lang="en-US" i="1" dirty="0"/>
            </a:br>
            <a:r>
              <a:rPr lang="en-US" i="1" dirty="0"/>
              <a:t>corresponding to its token</a:t>
            </a:r>
          </a:p>
        </p:txBody>
      </p:sp>
    </p:spTree>
    <p:extLst>
      <p:ext uri="{BB962C8B-B14F-4D97-AF65-F5344CB8AC3E}">
        <p14:creationId xmlns:p14="http://schemas.microsoft.com/office/powerpoint/2010/main" val="7734357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Start out with token definitions</a:t>
            </a:r>
          </a:p>
          <a:p>
            <a:r>
              <a:rPr lang="en-US" dirty="0"/>
              <a:t>Merge them into one RE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D1D1-2372-D74B-88E7-395855A2DE2B}"/>
              </a:ext>
            </a:extLst>
          </p:cNvPr>
          <p:cNvSpPr txBox="1"/>
          <p:nvPr/>
        </p:nvSpPr>
        <p:spPr>
          <a:xfrm>
            <a:off x="7781682" y="3047470"/>
            <a:ext cx="358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It’s a giant RE, but you can construct</a:t>
            </a:r>
          </a:p>
          <a:p>
            <a:r>
              <a:rPr lang="en-US" i="1" dirty="0"/>
              <a:t>it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8722276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" pitchFamily="2" charset="0"/>
              </a:rPr>
              <a:t>token()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SINGLE_RE </a:t>
            </a:r>
            <a:r>
              <a:rPr lang="en-US" sz="2400" dirty="0">
                <a:latin typeface="Courier" pitchFamily="2" charset="0"/>
              </a:rPr>
              <a:t>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9C32-43A1-FF4B-9CAF-B9E95EBA9D19}"/>
              </a:ext>
            </a:extLst>
          </p:cNvPr>
          <p:cNvSpPr txBox="1"/>
          <p:nvPr/>
        </p:nvSpPr>
        <p:spPr>
          <a:xfrm>
            <a:off x="6959599" y="3227621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1D6-3AEB-8D4E-B2D8-B97EC07C5765}"/>
              </a:ext>
            </a:extLst>
          </p:cNvPr>
          <p:cNvSpPr txBox="1"/>
          <p:nvPr/>
        </p:nvSpPr>
        <p:spPr>
          <a:xfrm>
            <a:off x="7145867" y="2543201"/>
            <a:ext cx="443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match the whole string to the single RE</a:t>
            </a:r>
          </a:p>
        </p:txBody>
      </p:sp>
    </p:spTree>
    <p:extLst>
      <p:ext uri="{BB962C8B-B14F-4D97-AF65-F5344CB8AC3E}">
        <p14:creationId xmlns:p14="http://schemas.microsoft.com/office/powerpoint/2010/main" val="24379718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" pitchFamily="2" charset="0"/>
              </a:rPr>
              <a:t>token()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SINGLE_RE </a:t>
            </a:r>
            <a:r>
              <a:rPr lang="en-US" sz="2400" dirty="0">
                <a:latin typeface="Courier" pitchFamily="2" charset="0"/>
              </a:rPr>
              <a:t>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9C32-43A1-FF4B-9CAF-B9E95EBA9D19}"/>
              </a:ext>
            </a:extLst>
          </p:cNvPr>
          <p:cNvSpPr txBox="1"/>
          <p:nvPr/>
        </p:nvSpPr>
        <p:spPr>
          <a:xfrm>
            <a:off x="6959599" y="3227621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1D6-3AEB-8D4E-B2D8-B97EC07C5765}"/>
              </a:ext>
            </a:extLst>
          </p:cNvPr>
          <p:cNvSpPr txBox="1"/>
          <p:nvPr/>
        </p:nvSpPr>
        <p:spPr>
          <a:xfrm>
            <a:off x="7145867" y="2543201"/>
            <a:ext cx="443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match the whole string to the single 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698F1-E242-854E-8707-FBF2975187C7}"/>
              </a:ext>
            </a:extLst>
          </p:cNvPr>
          <p:cNvSpPr txBox="1"/>
          <p:nvPr/>
        </p:nvSpPr>
        <p:spPr>
          <a:xfrm>
            <a:off x="7598394" y="4004374"/>
            <a:ext cx="353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>
                <a:latin typeface="Courier" pitchFamily="2" charset="0"/>
              </a:rPr>
              <a:t>group </a:t>
            </a:r>
            <a:r>
              <a:rPr lang="en-US" dirty="0"/>
              <a:t>dictionary in the</a:t>
            </a:r>
            <a:br>
              <a:rPr lang="en-US" dirty="0"/>
            </a:b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845137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" pitchFamily="2" charset="0"/>
              </a:rPr>
              <a:t>token()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SINGLE_RE </a:t>
            </a:r>
            <a:r>
              <a:rPr lang="en-US" sz="2400" dirty="0">
                <a:latin typeface="Courier" pitchFamily="2" charset="0"/>
              </a:rPr>
              <a:t>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9C32-43A1-FF4B-9CAF-B9E95EBA9D19}"/>
              </a:ext>
            </a:extLst>
          </p:cNvPr>
          <p:cNvSpPr txBox="1"/>
          <p:nvPr/>
        </p:nvSpPr>
        <p:spPr>
          <a:xfrm>
            <a:off x="6959599" y="3227621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1D6-3AEB-8D4E-B2D8-B97EC07C5765}"/>
              </a:ext>
            </a:extLst>
          </p:cNvPr>
          <p:cNvSpPr txBox="1"/>
          <p:nvPr/>
        </p:nvSpPr>
        <p:spPr>
          <a:xfrm>
            <a:off x="7145867" y="2543201"/>
            <a:ext cx="443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match the whole string to the single 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4E89A-46CF-F649-A50A-F17A743822B6}"/>
              </a:ext>
            </a:extLst>
          </p:cNvPr>
          <p:cNvSpPr txBox="1"/>
          <p:nvPr/>
        </p:nvSpPr>
        <p:spPr>
          <a:xfrm>
            <a:off x="7755467" y="4216400"/>
            <a:ext cx="3217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{”ID”     : “variable”</a:t>
            </a:r>
          </a:p>
          <a:p>
            <a:r>
              <a:rPr lang="en-US" dirty="0">
                <a:latin typeface="Courier" pitchFamily="2" charset="0"/>
              </a:rPr>
              <a:t> “NUM”    : None</a:t>
            </a:r>
          </a:p>
          <a:p>
            <a:r>
              <a:rPr lang="en-US" dirty="0">
                <a:latin typeface="Courier" pitchFamily="2" charset="0"/>
              </a:rPr>
              <a:t> “ASSIGN” : None</a:t>
            </a:r>
          </a:p>
          <a:p>
            <a:r>
              <a:rPr lang="en-US" dirty="0">
                <a:latin typeface="Courier" pitchFamily="2" charset="0"/>
              </a:rPr>
              <a:t> “PLUS”   : None</a:t>
            </a:r>
          </a:p>
          <a:p>
            <a:r>
              <a:rPr lang="en-US" dirty="0">
                <a:latin typeface="Courier" pitchFamily="2" charset="0"/>
              </a:rPr>
              <a:t> “MULT”   : None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“IGNORE” : None</a:t>
            </a:r>
          </a:p>
          <a:p>
            <a:r>
              <a:rPr lang="en-US" dirty="0">
                <a:latin typeface="Courier" pitchFamily="2" charset="0"/>
              </a:rPr>
              <a:t> “SEMI”   : None}</a:t>
            </a:r>
          </a:p>
        </p:txBody>
      </p:sp>
    </p:spTree>
    <p:extLst>
      <p:ext uri="{BB962C8B-B14F-4D97-AF65-F5344CB8AC3E}">
        <p14:creationId xmlns:p14="http://schemas.microsoft.com/office/powerpoint/2010/main" val="4836230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" pitchFamily="2" charset="0"/>
              </a:rPr>
              <a:t>token()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SINGLE_RE </a:t>
            </a:r>
            <a:r>
              <a:rPr lang="en-US" sz="2400" dirty="0">
                <a:latin typeface="Courier" pitchFamily="2" charset="0"/>
              </a:rPr>
              <a:t>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9C32-43A1-FF4B-9CAF-B9E95EBA9D19}"/>
              </a:ext>
            </a:extLst>
          </p:cNvPr>
          <p:cNvSpPr txBox="1"/>
          <p:nvPr/>
        </p:nvSpPr>
        <p:spPr>
          <a:xfrm>
            <a:off x="6959599" y="3227621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1D6-3AEB-8D4E-B2D8-B97EC07C5765}"/>
              </a:ext>
            </a:extLst>
          </p:cNvPr>
          <p:cNvSpPr txBox="1"/>
          <p:nvPr/>
        </p:nvSpPr>
        <p:spPr>
          <a:xfrm>
            <a:off x="7145867" y="2543201"/>
            <a:ext cx="443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match the whole string to the single 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4E89A-46CF-F649-A50A-F17A743822B6}"/>
              </a:ext>
            </a:extLst>
          </p:cNvPr>
          <p:cNvSpPr txBox="1"/>
          <p:nvPr/>
        </p:nvSpPr>
        <p:spPr>
          <a:xfrm>
            <a:off x="7755467" y="4216400"/>
            <a:ext cx="3217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{”ID”     : “variable”</a:t>
            </a:r>
          </a:p>
          <a:p>
            <a:r>
              <a:rPr lang="en-US" dirty="0">
                <a:latin typeface="Courier" pitchFamily="2" charset="0"/>
              </a:rPr>
              <a:t> “NUM”    : None</a:t>
            </a:r>
          </a:p>
          <a:p>
            <a:r>
              <a:rPr lang="en-US" dirty="0">
                <a:latin typeface="Courier" pitchFamily="2" charset="0"/>
              </a:rPr>
              <a:t> “ASSIGN” : None</a:t>
            </a:r>
          </a:p>
          <a:p>
            <a:r>
              <a:rPr lang="en-US" dirty="0">
                <a:latin typeface="Courier" pitchFamily="2" charset="0"/>
              </a:rPr>
              <a:t> “PLUS”   : None</a:t>
            </a:r>
          </a:p>
          <a:p>
            <a:r>
              <a:rPr lang="en-US" dirty="0">
                <a:latin typeface="Courier" pitchFamily="2" charset="0"/>
              </a:rPr>
              <a:t> “MULT”   : None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“IGNORE” : None</a:t>
            </a:r>
          </a:p>
          <a:p>
            <a:r>
              <a:rPr lang="en-US" dirty="0">
                <a:latin typeface="Courier" pitchFamily="2" charset="0"/>
              </a:rPr>
              <a:t> “SEMI”   : None}</a:t>
            </a:r>
          </a:p>
        </p:txBody>
      </p:sp>
    </p:spTree>
    <p:extLst>
      <p:ext uri="{BB962C8B-B14F-4D97-AF65-F5344CB8AC3E}">
        <p14:creationId xmlns:p14="http://schemas.microsoft.com/office/powerpoint/2010/main" val="34436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19791</TotalTime>
  <Words>6343</Words>
  <Application>Microsoft Macintosh PowerPoint</Application>
  <PresentationFormat>Widescreen</PresentationFormat>
  <Paragraphs>1038</Paragraphs>
  <Slides>114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0" baseType="lpstr">
      <vt:lpstr>Arial</vt:lpstr>
      <vt:lpstr>Calibri</vt:lpstr>
      <vt:lpstr>Calibri Light</vt:lpstr>
      <vt:lpstr>Courier</vt:lpstr>
      <vt:lpstr>Menlo</vt:lpstr>
      <vt:lpstr>Office Theme</vt:lpstr>
      <vt:lpstr>CSE110A: Compilers April 6, 2022</vt:lpstr>
      <vt:lpstr>Announcements</vt:lpstr>
      <vt:lpstr>Announcements</vt:lpstr>
      <vt:lpstr>Announcements</vt:lpstr>
      <vt:lpstr>Announcements</vt:lpstr>
      <vt:lpstr>Announcements</vt:lpstr>
      <vt:lpstr>Quiz</vt:lpstr>
      <vt:lpstr>Integer RE</vt:lpstr>
      <vt:lpstr>Integer RE</vt:lpstr>
      <vt:lpstr>Fundamental RE operators</vt:lpstr>
      <vt:lpstr>Fundamental RE operators</vt:lpstr>
      <vt:lpstr>RE examples</vt:lpstr>
      <vt:lpstr>RE examples</vt:lpstr>
      <vt:lpstr>RE experiences</vt:lpstr>
      <vt:lpstr>Review</vt:lpstr>
      <vt:lpstr>Regular expressions</vt:lpstr>
      <vt:lpstr>Regular expressions</vt:lpstr>
      <vt:lpstr>Regular expressions</vt:lpstr>
      <vt:lpstr>Regular expressions</vt:lpstr>
      <vt:lpstr>Using REs</vt:lpstr>
      <vt:lpstr>Using REs</vt:lpstr>
      <vt:lpstr>Review</vt:lpstr>
      <vt:lpstr>Naïve Scanner</vt:lpstr>
      <vt:lpstr>Shortcomings of Naïve scanner</vt:lpstr>
      <vt:lpstr>We need a new token definition language</vt:lpstr>
      <vt:lpstr>PowerPoint Presentation</vt:lpstr>
      <vt:lpstr>PowerPoint Presentation</vt:lpstr>
      <vt:lpstr>Let’s write our tokens as regular expressions</vt:lpstr>
      <vt:lpstr>Let’s write our tokens as regular expressions</vt:lpstr>
      <vt:lpstr>Let’s write our tokens as regular expressions</vt:lpstr>
      <vt:lpstr>Finishing up last lecture</vt:lpstr>
      <vt:lpstr>RE examples</vt:lpstr>
      <vt:lpstr>How to implement an RE matcher?</vt:lpstr>
      <vt:lpstr>How to implement an RE matcher?</vt:lpstr>
      <vt:lpstr>New material for today</vt:lpstr>
      <vt:lpstr>New material for today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New material for today</vt:lpstr>
      <vt:lpstr>EM Scanner</vt:lpstr>
      <vt:lpstr>EM Scanner</vt:lpstr>
      <vt:lpstr>EM Scanner</vt:lpstr>
      <vt:lpstr>EM Scanner</vt:lpstr>
      <vt:lpstr>EM Scanner</vt:lpstr>
      <vt:lpstr>EM Scanner</vt:lpstr>
      <vt:lpstr>EM Scanner</vt:lpstr>
      <vt:lpstr>EM Scanner</vt:lpstr>
      <vt:lpstr>EM Scanner</vt:lpstr>
      <vt:lpstr>EM Scanner</vt:lpstr>
      <vt:lpstr>EM Scanner</vt:lpstr>
      <vt:lpstr>EM Scanner</vt:lpstr>
      <vt:lpstr>EM Scanner</vt:lpstr>
      <vt:lpstr>Look at the code</vt:lpstr>
      <vt:lpstr>EM Scanner</vt:lpstr>
      <vt:lpstr>EM Scanner</vt:lpstr>
      <vt:lpstr>New material for today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SOS Scanner</vt:lpstr>
      <vt:lpstr>New material for today</vt:lpstr>
      <vt:lpstr>SOS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NG Scanner</vt:lpstr>
      <vt:lpstr>How to deal with common prefixes in token definitions?</vt:lpstr>
      <vt:lpstr>How to deal with common prefixes in token definitions?</vt:lpstr>
      <vt:lpstr>How to deal with common prefixes in token definitions?</vt:lpstr>
      <vt:lpstr>How to deal with common prefixes in token definitions?</vt:lpstr>
      <vt:lpstr>How to deal with common prefixes in token definitions?</vt:lpstr>
      <vt:lpstr>How to deal with common prefixes in token definitions?</vt:lpstr>
      <vt:lpstr>How to deal with common prefixes in token definitions?</vt:lpstr>
      <vt:lpstr>How to deal with common prefixes in token definitions?</vt:lpstr>
      <vt:lpstr>NG Scanner</vt:lpstr>
      <vt:lpstr>NG Scanner</vt:lpstr>
      <vt:lpstr>Scanners we have discussed</vt:lpstr>
      <vt:lpstr>On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284</cp:revision>
  <dcterms:created xsi:type="dcterms:W3CDTF">2021-03-23T23:59:42Z</dcterms:created>
  <dcterms:modified xsi:type="dcterms:W3CDTF">2022-04-06T22:39:52Z</dcterms:modified>
</cp:coreProperties>
</file>