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57" r:id="rId2"/>
    <p:sldId id="651" r:id="rId3"/>
    <p:sldId id="1338" r:id="rId4"/>
    <p:sldId id="1336" r:id="rId5"/>
    <p:sldId id="1337" r:id="rId6"/>
    <p:sldId id="656" r:id="rId7"/>
    <p:sldId id="1345" r:id="rId8"/>
    <p:sldId id="1346" r:id="rId9"/>
    <p:sldId id="1339" r:id="rId10"/>
    <p:sldId id="1347" r:id="rId11"/>
    <p:sldId id="1348" r:id="rId12"/>
    <p:sldId id="1340" r:id="rId13"/>
    <p:sldId id="1316" r:id="rId14"/>
    <p:sldId id="1318" r:id="rId15"/>
    <p:sldId id="1319" r:id="rId16"/>
    <p:sldId id="1324" r:id="rId17"/>
    <p:sldId id="1325" r:id="rId18"/>
    <p:sldId id="1326" r:id="rId19"/>
    <p:sldId id="1327" r:id="rId20"/>
    <p:sldId id="1328" r:id="rId21"/>
    <p:sldId id="1330" r:id="rId22"/>
    <p:sldId id="1331" r:id="rId23"/>
    <p:sldId id="1341" r:id="rId24"/>
    <p:sldId id="1349" r:id="rId25"/>
    <p:sldId id="1350" r:id="rId26"/>
    <p:sldId id="1351" r:id="rId27"/>
    <p:sldId id="1352" r:id="rId28"/>
    <p:sldId id="1353" r:id="rId29"/>
    <p:sldId id="1354" r:id="rId30"/>
    <p:sldId id="1355" r:id="rId31"/>
    <p:sldId id="1356" r:id="rId32"/>
    <p:sldId id="1357" r:id="rId33"/>
    <p:sldId id="1342" r:id="rId34"/>
    <p:sldId id="1295" r:id="rId35"/>
    <p:sldId id="1296" r:id="rId36"/>
    <p:sldId id="1262" r:id="rId37"/>
    <p:sldId id="1298" r:id="rId38"/>
    <p:sldId id="1299" r:id="rId39"/>
    <p:sldId id="1300" r:id="rId40"/>
    <p:sldId id="1301" r:id="rId41"/>
    <p:sldId id="1302" r:id="rId42"/>
    <p:sldId id="1332" r:id="rId43"/>
    <p:sldId id="449" r:id="rId44"/>
    <p:sldId id="461" r:id="rId45"/>
    <p:sldId id="1358" r:id="rId46"/>
    <p:sldId id="1359" r:id="rId47"/>
    <p:sldId id="1360" r:id="rId48"/>
    <p:sldId id="450" r:id="rId49"/>
    <p:sldId id="1361" r:id="rId50"/>
    <p:sldId id="459" r:id="rId51"/>
    <p:sldId id="456" r:id="rId52"/>
    <p:sldId id="460" r:id="rId53"/>
    <p:sldId id="451" r:id="rId54"/>
    <p:sldId id="452" r:id="rId55"/>
    <p:sldId id="455" r:id="rId56"/>
    <p:sldId id="1333" r:id="rId57"/>
    <p:sldId id="465" r:id="rId58"/>
    <p:sldId id="1334" r:id="rId59"/>
    <p:sldId id="482" r:id="rId60"/>
    <p:sldId id="483" r:id="rId61"/>
    <p:sldId id="457" r:id="rId62"/>
    <p:sldId id="471" r:id="rId63"/>
    <p:sldId id="472" r:id="rId64"/>
    <p:sldId id="473" r:id="rId65"/>
    <p:sldId id="478" r:id="rId66"/>
    <p:sldId id="479" r:id="rId67"/>
    <p:sldId id="475" r:id="rId68"/>
    <p:sldId id="476" r:id="rId69"/>
    <p:sldId id="477" r:id="rId70"/>
    <p:sldId id="474" r:id="rId71"/>
    <p:sldId id="480" r:id="rId72"/>
    <p:sldId id="481" r:id="rId73"/>
    <p:sldId id="1343" r:id="rId74"/>
    <p:sldId id="1362" r:id="rId75"/>
    <p:sldId id="1364" r:id="rId76"/>
    <p:sldId id="1365" r:id="rId77"/>
    <p:sldId id="1366" r:id="rId78"/>
    <p:sldId id="1367" r:id="rId79"/>
    <p:sldId id="1368" r:id="rId80"/>
    <p:sldId id="1369" r:id="rId81"/>
    <p:sldId id="1370" r:id="rId82"/>
    <p:sldId id="1363" r:id="rId83"/>
    <p:sldId id="1371" r:id="rId84"/>
    <p:sldId id="1344" r:id="rId85"/>
    <p:sldId id="1373" r:id="rId86"/>
    <p:sldId id="279" r:id="rId87"/>
    <p:sldId id="280" r:id="rId88"/>
    <p:sldId id="281" r:id="rId89"/>
    <p:sldId id="282" r:id="rId90"/>
    <p:sldId id="283" r:id="rId91"/>
    <p:sldId id="284" r:id="rId92"/>
    <p:sldId id="285" r:id="rId93"/>
    <p:sldId id="286" r:id="rId94"/>
    <p:sldId id="287" r:id="rId95"/>
    <p:sldId id="1374" r:id="rId96"/>
    <p:sldId id="133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9"/>
    <p:restoredTop sz="96405"/>
  </p:normalViewPr>
  <p:slideViewPr>
    <p:cSldViewPr snapToGrid="0" snapToObjects="1">
      <p:cViewPr>
        <p:scale>
          <a:sx n="150" d="100"/>
          <a:sy n="150" d="100"/>
        </p:scale>
        <p:origin x="9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22,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Symbol Tables in parsing</a:t>
            </a:r>
          </a:p>
          <a:p>
            <a:endParaRPr lang="en-US" i="1" dirty="0"/>
          </a:p>
          <a:p>
            <a:r>
              <a:rPr lang="en-US" i="1" dirty="0"/>
              <a:t>Parsing actions</a:t>
            </a:r>
          </a:p>
          <a:p>
            <a:endParaRPr lang="en-US" i="1" dirty="0"/>
          </a:p>
          <a:p>
            <a:r>
              <a:rPr lang="en-US" i="1" dirty="0"/>
              <a:t>Parser generators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96D63-3C4A-E248-BFB0-7486F12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0" r="84529"/>
          <a:stretch/>
        </p:blipFill>
        <p:spPr>
          <a:xfrm>
            <a:off x="1670050" y="2421466"/>
            <a:ext cx="1369483" cy="2683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10F65-0BFA-814A-83D1-F3F5446A7BC8}"/>
              </a:ext>
            </a:extLst>
          </p:cNvPr>
          <p:cNvSpPr txBox="1"/>
          <p:nvPr/>
        </p:nvSpPr>
        <p:spPr>
          <a:xfrm>
            <a:off x="3056464" y="24976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0B82B-A827-DB4F-A9C1-0FAD02F4A60B}"/>
              </a:ext>
            </a:extLst>
          </p:cNvPr>
          <p:cNvSpPr txBox="1"/>
          <p:nvPr/>
        </p:nvSpPr>
        <p:spPr>
          <a:xfrm>
            <a:off x="3056464" y="29257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5E5E7-C950-A149-B6BA-2F22F600BD4E}"/>
              </a:ext>
            </a:extLst>
          </p:cNvPr>
          <p:cNvSpPr txBox="1"/>
          <p:nvPr/>
        </p:nvSpPr>
        <p:spPr>
          <a:xfrm>
            <a:off x="3056464" y="34105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EE4FA-A55C-DC48-A895-E977C8435395}"/>
              </a:ext>
            </a:extLst>
          </p:cNvPr>
          <p:cNvSpPr txBox="1"/>
          <p:nvPr/>
        </p:nvSpPr>
        <p:spPr>
          <a:xfrm>
            <a:off x="3039533" y="388235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9CEC-C838-6B44-85FA-86B871338AE7}"/>
              </a:ext>
            </a:extLst>
          </p:cNvPr>
          <p:cNvSpPr txBox="1"/>
          <p:nvPr/>
        </p:nvSpPr>
        <p:spPr>
          <a:xfrm>
            <a:off x="3039533" y="42948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44260-ACEB-6247-883E-4C3945EBA331}"/>
              </a:ext>
            </a:extLst>
          </p:cNvPr>
          <p:cNvSpPr txBox="1"/>
          <p:nvPr/>
        </p:nvSpPr>
        <p:spPr>
          <a:xfrm>
            <a:off x="2717300" y="1834678"/>
            <a:ext cx="100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6D821-77CA-C741-9426-BC1CB34F4266}"/>
              </a:ext>
            </a:extLst>
          </p:cNvPr>
          <p:cNvSpPr txBox="1"/>
          <p:nvPr/>
        </p:nvSpPr>
        <p:spPr>
          <a:xfrm>
            <a:off x="3039533" y="46156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98993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96D63-3C4A-E248-BFB0-7486F12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0" r="84529"/>
          <a:stretch/>
        </p:blipFill>
        <p:spPr>
          <a:xfrm>
            <a:off x="1670050" y="2421466"/>
            <a:ext cx="1369483" cy="2683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10F65-0BFA-814A-83D1-F3F5446A7BC8}"/>
              </a:ext>
            </a:extLst>
          </p:cNvPr>
          <p:cNvSpPr txBox="1"/>
          <p:nvPr/>
        </p:nvSpPr>
        <p:spPr>
          <a:xfrm>
            <a:off x="3056464" y="249766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c,d</a:t>
            </a: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0B82B-A827-DB4F-A9C1-0FAD02F4A60B}"/>
              </a:ext>
            </a:extLst>
          </p:cNvPr>
          <p:cNvSpPr txBox="1"/>
          <p:nvPr/>
        </p:nvSpPr>
        <p:spPr>
          <a:xfrm>
            <a:off x="3056464" y="292570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5E5E7-C950-A149-B6BA-2F22F600BD4E}"/>
              </a:ext>
            </a:extLst>
          </p:cNvPr>
          <p:cNvSpPr txBox="1"/>
          <p:nvPr/>
        </p:nvSpPr>
        <p:spPr>
          <a:xfrm>
            <a:off x="3056464" y="34105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c,d</a:t>
            </a: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EE4FA-A55C-DC48-A895-E977C8435395}"/>
              </a:ext>
            </a:extLst>
          </p:cNvPr>
          <p:cNvSpPr txBox="1"/>
          <p:nvPr/>
        </p:nvSpPr>
        <p:spPr>
          <a:xfrm>
            <a:off x="3039533" y="38823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9CEC-C838-6B44-85FA-86B871338AE7}"/>
              </a:ext>
            </a:extLst>
          </p:cNvPr>
          <p:cNvSpPr txBox="1"/>
          <p:nvPr/>
        </p:nvSpPr>
        <p:spPr>
          <a:xfrm>
            <a:off x="3039533" y="42948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44260-ACEB-6247-883E-4C3945EBA331}"/>
              </a:ext>
            </a:extLst>
          </p:cNvPr>
          <p:cNvSpPr txBox="1"/>
          <p:nvPr/>
        </p:nvSpPr>
        <p:spPr>
          <a:xfrm>
            <a:off x="2717300" y="1834678"/>
            <a:ext cx="100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6D821-77CA-C741-9426-BC1CB34F4266}"/>
              </a:ext>
            </a:extLst>
          </p:cNvPr>
          <p:cNvSpPr txBox="1"/>
          <p:nvPr/>
        </p:nvSpPr>
        <p:spPr>
          <a:xfrm>
            <a:off x="3039533" y="46156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7300F-4BFA-E141-AF82-A7C45A399C4D}"/>
              </a:ext>
            </a:extLst>
          </p:cNvPr>
          <p:cNvSpPr txBox="1"/>
          <p:nvPr/>
        </p:nvSpPr>
        <p:spPr>
          <a:xfrm>
            <a:off x="3252893" y="5638800"/>
            <a:ext cx="55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because for production B the first sets are not disjoint</a:t>
            </a:r>
          </a:p>
        </p:txBody>
      </p:sp>
    </p:spTree>
    <p:extLst>
      <p:ext uri="{BB962C8B-B14F-4D97-AF65-F5344CB8AC3E}">
        <p14:creationId xmlns:p14="http://schemas.microsoft.com/office/powerpoint/2010/main" val="386718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5FB78-AE0E-CE4E-A6D0-11AED16B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930400"/>
            <a:ext cx="8521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281E4-6231-B242-A075-00A0A288D10F}"/>
              </a:ext>
            </a:extLst>
          </p:cNvPr>
          <p:cNvSpPr txBox="1"/>
          <p:nvPr/>
        </p:nvSpPr>
        <p:spPr>
          <a:xfrm>
            <a:off x="6764866" y="1585480"/>
            <a:ext cx="266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Expr?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B6BAF-6944-CE4E-BE10-9856E223EC13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143262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9D35E-DBDD-6144-A7D9-5D93088C5744}"/>
              </a:ext>
            </a:extLst>
          </p:cNvPr>
          <p:cNvSpPr txBox="1"/>
          <p:nvPr/>
        </p:nvSpPr>
        <p:spPr>
          <a:xfrm>
            <a:off x="6764866" y="3546601"/>
            <a:ext cx="30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just write exactly that!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367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Expr? </a:t>
            </a:r>
          </a:p>
          <a:p>
            <a:r>
              <a:rPr lang="en-US" i="1" dirty="0"/>
              <a:t>We parse a Unit followed by an Expr2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6F378-5647-AF40-9B86-498B4156AD4E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7A2B4-768D-7A4A-B20F-620EAF5DDB35}"/>
              </a:ext>
            </a:extLst>
          </p:cNvPr>
          <p:cNvSpPr/>
          <p:nvPr/>
        </p:nvSpPr>
        <p:spPr>
          <a:xfrm>
            <a:off x="6764866" y="4053044"/>
            <a:ext cx="446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.parse_Unit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6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82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Expr2?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57C6A-893E-694F-B916-8039152D7645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343715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82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Expr2?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</p:spTree>
    <p:extLst>
      <p:ext uri="{BB962C8B-B14F-4D97-AF65-F5344CB8AC3E}">
        <p14:creationId xmlns:p14="http://schemas.microsoft.com/office/powerpoint/2010/main" val="246794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82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Expr2?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E83A0-ADF9-E849-B701-B2AE97232197}"/>
              </a:ext>
            </a:extLst>
          </p:cNvPr>
          <p:cNvSpPr/>
          <p:nvPr/>
        </p:nvSpPr>
        <p:spPr>
          <a:xfrm>
            <a:off x="3581401" y="3020478"/>
            <a:ext cx="8542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9FA01C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get_token_id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Expr2 ::= Op Unit Expr2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[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.parse_Op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.parse_Unit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.parse_Expr2()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Expr2 ::= ""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[</a:t>
            </a:r>
            <a:r>
              <a:rPr lang="en-US" sz="1200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”RPAR"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ParserException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(-1,             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line number (for you to do)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  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observed token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[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”RPAR"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])  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expected token 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 Unit?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</p:spTree>
    <p:extLst>
      <p:ext uri="{BB962C8B-B14F-4D97-AF65-F5344CB8AC3E}">
        <p14:creationId xmlns:p14="http://schemas.microsoft.com/office/powerpoint/2010/main" val="270824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 Unit?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016679-012E-6C4D-A40D-A3A31CC3C26D}"/>
              </a:ext>
            </a:extLst>
          </p:cNvPr>
          <p:cNvSpPr/>
          <p:nvPr/>
        </p:nvSpPr>
        <p:spPr>
          <a:xfrm>
            <a:off x="4292600" y="2841792"/>
            <a:ext cx="809413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parse_Unit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9FA01C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get_token_id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Unit  ::= ‘(‘ Expr ‘)’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.parse_Expr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"RPAR"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        # Unit :: = ID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ParserException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(-1,   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line number (for you to do)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observed token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[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])  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expected token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HW 2 is out!</a:t>
            </a:r>
          </a:p>
          <a:p>
            <a:pPr lvl="1"/>
            <a:r>
              <a:rPr lang="en-US" dirty="0"/>
              <a:t>due on May 2 at midnight</a:t>
            </a:r>
          </a:p>
          <a:p>
            <a:pPr lvl="1"/>
            <a:r>
              <a:rPr lang="en-US" dirty="0"/>
              <a:t>You had everything for part 1 and 2 after </a:t>
            </a:r>
            <a:r>
              <a:rPr lang="en-US" dirty="0" err="1"/>
              <a:t>wednesday</a:t>
            </a:r>
            <a:endParaRPr lang="en-US" dirty="0"/>
          </a:p>
          <a:p>
            <a:pPr lvl="1"/>
            <a:r>
              <a:rPr lang="en-US" dirty="0"/>
              <a:t>You will have everything you need for part 3 after today</a:t>
            </a:r>
          </a:p>
          <a:p>
            <a:pPr lvl="1"/>
            <a:r>
              <a:rPr lang="en-US" dirty="0"/>
              <a:t>Plenty of chances for help. Get started early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Midterm will be given on May 2</a:t>
            </a:r>
          </a:p>
          <a:p>
            <a:pPr lvl="1"/>
            <a:r>
              <a:rPr lang="en-US" dirty="0"/>
              <a:t>Take home midterm.</a:t>
            </a:r>
          </a:p>
          <a:p>
            <a:pPr lvl="1"/>
            <a:r>
              <a:rPr lang="en-US" dirty="0"/>
              <a:t>Assigned on Monday and due on Friday</a:t>
            </a:r>
          </a:p>
          <a:p>
            <a:pPr lvl="1"/>
            <a:r>
              <a:rPr lang="en-US" dirty="0"/>
              <a:t>No late midterms are accepted</a:t>
            </a:r>
          </a:p>
          <a:p>
            <a:pPr lvl="1"/>
            <a:endParaRPr lang="en-US" dirty="0"/>
          </a:p>
          <a:p>
            <a:r>
              <a:rPr lang="en-US" dirty="0"/>
              <a:t>No class on Monday (use the time to work on homework)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 Unit?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016679-012E-6C4D-A40D-A3A31CC3C26D}"/>
              </a:ext>
            </a:extLst>
          </p:cNvPr>
          <p:cNvSpPr/>
          <p:nvPr/>
        </p:nvSpPr>
        <p:spPr>
          <a:xfrm>
            <a:off x="4191000" y="2841792"/>
            <a:ext cx="819573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parse_Unit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9FA01C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get_token_id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Unit  ::= ‘(‘ Expr ‘)’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.parse_Expr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"RPAR"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        # Unit :: = ID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ParserException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(-1,   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line number (for you to do)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observed token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[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])  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expected token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8840E-451F-D943-A095-834E80AE3D30}"/>
              </a:ext>
            </a:extLst>
          </p:cNvPr>
          <p:cNvSpPr txBox="1"/>
          <p:nvPr/>
        </p:nvSpPr>
        <p:spPr>
          <a:xfrm>
            <a:off x="8114178" y="3623734"/>
            <a:ext cx="313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ensure that </a:t>
            </a:r>
            <a:r>
              <a:rPr lang="en-US" sz="1200" i="1" dirty="0" err="1"/>
              <a:t>to_match</a:t>
            </a:r>
            <a:r>
              <a:rPr lang="en-US" sz="1200" i="1" dirty="0"/>
              <a:t> has token ID of “LPAREN”</a:t>
            </a:r>
          </a:p>
          <a:p>
            <a:r>
              <a:rPr lang="en-US" sz="1200" i="1" dirty="0"/>
              <a:t>and get the next token</a:t>
            </a:r>
          </a:p>
        </p:txBody>
      </p:sp>
    </p:spTree>
    <p:extLst>
      <p:ext uri="{BB962C8B-B14F-4D97-AF65-F5344CB8AC3E}">
        <p14:creationId xmlns:p14="http://schemas.microsoft.com/office/powerpoint/2010/main" val="215028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Op    ::= ‘+’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Op?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</p:spTree>
    <p:extLst>
      <p:ext uri="{BB962C8B-B14F-4D97-AF65-F5344CB8AC3E}">
        <p14:creationId xmlns:p14="http://schemas.microsoft.com/office/powerpoint/2010/main" val="167271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1F96-7461-874D-8EA3-B6DFAA68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D811-DA94-934C-A22D-0CC1576CD299}"/>
              </a:ext>
            </a:extLst>
          </p:cNvPr>
          <p:cNvSpPr/>
          <p:nvPr/>
        </p:nvSpPr>
        <p:spPr>
          <a:xfrm>
            <a:off x="838200" y="150773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Op    ::= ‘+’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      |   ‘*’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89AF-BA26-3347-BA19-B7CDF8BA594D}"/>
              </a:ext>
            </a:extLst>
          </p:cNvPr>
          <p:cNvSpPr txBox="1"/>
          <p:nvPr/>
        </p:nvSpPr>
        <p:spPr>
          <a:xfrm>
            <a:off x="6764866" y="1585480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parse an Op?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5DCA6-16D2-F54F-A22A-3EFA1E6D8A47}"/>
              </a:ext>
            </a:extLst>
          </p:cNvPr>
          <p:cNvSpPr/>
          <p:nvPr/>
        </p:nvSpPr>
        <p:spPr>
          <a:xfrm>
            <a:off x="838200" y="4184551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2E97EB-40B3-014A-B687-59B439FD6ACF}"/>
              </a:ext>
            </a:extLst>
          </p:cNvPr>
          <p:cNvSpPr/>
          <p:nvPr/>
        </p:nvSpPr>
        <p:spPr>
          <a:xfrm>
            <a:off x="4072468" y="3175167"/>
            <a:ext cx="7763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parse_Op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sz="12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9FA01C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get_token_id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Op  ::= '+'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        # Op  ::= '*'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token_id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2EAEBB"/>
                </a:solidFill>
                <a:latin typeface="Menlo" panose="020B0609030804020204" pitchFamily="49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ParserException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(-1,           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line number (for you to do)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</a:t>
            </a:r>
            <a:r>
              <a:rPr lang="en-US" sz="12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.to_match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   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observed token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[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])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</a:rPr>
              <a:t># expected token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5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116077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1042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013029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013029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12D3D-BCA3-EC43-BE9A-0C12A54ECC25}"/>
              </a:ext>
            </a:extLst>
          </p:cNvPr>
          <p:cNvSpPr txBox="1"/>
          <p:nvPr/>
        </p:nvSpPr>
        <p:spPr>
          <a:xfrm>
            <a:off x="5370444" y="5468080"/>
            <a:ext cx="639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plays a small role, but typically the number of non-terminals</a:t>
            </a:r>
            <a:br>
              <a:rPr lang="en-US" dirty="0"/>
            </a:br>
            <a:r>
              <a:rPr lang="en-US" dirty="0"/>
              <a:t>is much smaller than the input string</a:t>
            </a:r>
          </a:p>
        </p:txBody>
      </p:sp>
    </p:spTree>
    <p:extLst>
      <p:ext uri="{BB962C8B-B14F-4D97-AF65-F5344CB8AC3E}">
        <p14:creationId xmlns:p14="http://schemas.microsoft.com/office/powerpoint/2010/main" val="343310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512562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512562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5383F-2235-3D4B-B14B-520C06AEFB4E}"/>
              </a:ext>
            </a:extLst>
          </p:cNvPr>
          <p:cNvSpPr txBox="1"/>
          <p:nvPr/>
        </p:nvSpPr>
        <p:spPr>
          <a:xfrm>
            <a:off x="5370444" y="5468080"/>
            <a:ext cx="635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answer, but potentially the input string is one giant ID. Then</a:t>
            </a:r>
            <a:br>
              <a:rPr lang="en-US" dirty="0"/>
            </a:br>
            <a:r>
              <a:rPr lang="en-US" dirty="0"/>
              <a:t>the parser simply needs to match one token.</a:t>
            </a:r>
          </a:p>
        </p:txBody>
      </p:sp>
    </p:spTree>
    <p:extLst>
      <p:ext uri="{BB962C8B-B14F-4D97-AF65-F5344CB8AC3E}">
        <p14:creationId xmlns:p14="http://schemas.microsoft.com/office/powerpoint/2010/main" val="116888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986695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Expect HW 1 grades around May 2</a:t>
            </a:r>
          </a:p>
          <a:p>
            <a:pPr lvl="1"/>
            <a:r>
              <a:rPr lang="en-US" dirty="0"/>
              <a:t>You have 2 weeks to do the homework and we get 2 weeks to grade it</a:t>
            </a:r>
          </a:p>
        </p:txBody>
      </p:sp>
    </p:spTree>
    <p:extLst>
      <p:ext uri="{BB962C8B-B14F-4D97-AF65-F5344CB8AC3E}">
        <p14:creationId xmlns:p14="http://schemas.microsoft.com/office/powerpoint/2010/main" val="817423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3986695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6F7A5-9C7D-644C-9FCB-4641691A6421}"/>
              </a:ext>
            </a:extLst>
          </p:cNvPr>
          <p:cNvSpPr txBox="1"/>
          <p:nvPr/>
        </p:nvSpPr>
        <p:spPr>
          <a:xfrm>
            <a:off x="5370444" y="5468080"/>
            <a:ext cx="5432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parser needs to match every single token once. This</a:t>
            </a:r>
          </a:p>
          <a:p>
            <a:r>
              <a:rPr lang="en-US" dirty="0"/>
              <a:t>is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407217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4469295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0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00F1E-276B-664A-B60F-21CD0A4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839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8130-525A-C24E-B532-7DE0F8998242}"/>
              </a:ext>
            </a:extLst>
          </p:cNvPr>
          <p:cNvSpPr txBox="1"/>
          <p:nvPr/>
        </p:nvSpPr>
        <p:spPr>
          <a:xfrm>
            <a:off x="838200" y="21251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15FEF-1B25-8648-A780-04B3280BE9C8}"/>
              </a:ext>
            </a:extLst>
          </p:cNvPr>
          <p:cNvSpPr/>
          <p:nvPr/>
        </p:nvSpPr>
        <p:spPr>
          <a:xfrm>
            <a:off x="2110410" y="4469295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247FD-CF87-E44E-B37A-A6CC2F82EEFB}"/>
              </a:ext>
            </a:extLst>
          </p:cNvPr>
          <p:cNvSpPr txBox="1"/>
          <p:nvPr/>
        </p:nvSpPr>
        <p:spPr>
          <a:xfrm>
            <a:off x="5370444" y="5468080"/>
            <a:ext cx="452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 is not required for LL(1) grammar</a:t>
            </a:r>
          </a:p>
        </p:txBody>
      </p:sp>
    </p:spTree>
    <p:extLst>
      <p:ext uri="{BB962C8B-B14F-4D97-AF65-F5344CB8AC3E}">
        <p14:creationId xmlns:p14="http://schemas.microsoft.com/office/powerpoint/2010/main" val="260044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6661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backtracking?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802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backtracking?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1: {‘(‘, ID}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4: {‘(‘}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5: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{‘+’}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2948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647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4482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790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4E4DE-61A3-4340-954F-842324A7F958}"/>
              </a:ext>
            </a:extLst>
          </p:cNvPr>
          <p:cNvSpPr txBox="1"/>
          <p:nvPr/>
        </p:nvSpPr>
        <p:spPr>
          <a:xfrm>
            <a:off x="6958584" y="4059936"/>
            <a:ext cx="330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cannot select the next</a:t>
            </a:r>
            <a:br>
              <a:rPr lang="en-US" i="1" dirty="0"/>
            </a:br>
            <a:r>
              <a:rPr lang="en-US" i="1" dirty="0"/>
              <a:t>rule based on a single look ahead</a:t>
            </a:r>
          </a:p>
          <a:p>
            <a:r>
              <a:rPr lang="en-US" i="1" dirty="0"/>
              <a:t>token!</a:t>
            </a:r>
          </a:p>
        </p:txBody>
      </p:sp>
    </p:spTree>
    <p:extLst>
      <p:ext uri="{BB962C8B-B14F-4D97-AF65-F5344CB8AC3E}">
        <p14:creationId xmlns:p14="http://schemas.microsoft.com/office/powerpoint/2010/main" val="316172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{‘[‘}</a:t>
            </a:r>
          </a:p>
          <a:p>
            <a:r>
              <a:rPr lang="en-US" dirty="0"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</p:spTree>
    <p:extLst>
      <p:ext uri="{BB962C8B-B14F-4D97-AF65-F5344CB8AC3E}">
        <p14:creationId xmlns:p14="http://schemas.microsoft.com/office/powerpoint/2010/main" val="48565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HW 2 clarifications:</a:t>
            </a:r>
          </a:p>
          <a:p>
            <a:pPr lvl="1"/>
            <a:r>
              <a:rPr lang="en-US" dirty="0"/>
              <a:t>No skeleton for part 1 - it is done completely in your report</a:t>
            </a:r>
          </a:p>
          <a:p>
            <a:pPr lvl="1"/>
            <a:r>
              <a:rPr lang="en-US" dirty="0"/>
              <a:t>Please read the piazza for questions about the grammar and other hints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E9DF-8A51-C149-AFDD-CCDCB4C3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4"/>
          <a:stretch/>
        </p:blipFill>
        <p:spPr>
          <a:xfrm>
            <a:off x="393700" y="4351338"/>
            <a:ext cx="10693400" cy="599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54BD1-4A0D-0743-845B-DF974642B7CE}"/>
              </a:ext>
            </a:extLst>
          </p:cNvPr>
          <p:cNvSpPr txBox="1"/>
          <p:nvPr/>
        </p:nvSpPr>
        <p:spPr>
          <a:xfrm>
            <a:off x="393700" y="5207002"/>
            <a:ext cx="1022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 assignment statement is followed by a semi colon. The language is a subset of C. Anything that C-simple </a:t>
            </a:r>
            <a:br>
              <a:rPr lang="en-US" i="1" dirty="0"/>
            </a:br>
            <a:r>
              <a:rPr lang="en-US" i="1" dirty="0"/>
              <a:t>accepts should also be accepted by C (with the same meaning).</a:t>
            </a:r>
          </a:p>
        </p:txBody>
      </p:sp>
    </p:spTree>
    <p:extLst>
      <p:ext uri="{BB962C8B-B14F-4D97-AF65-F5344CB8AC3E}">
        <p14:creationId xmlns:p14="http://schemas.microsoft.com/office/powerpoint/2010/main" val="4258668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BC30-4BA1-B54E-81ED-8ED36F82B131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2469574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CAF56-2EA5-364A-B9B2-E8666FA36AEE}"/>
              </a:ext>
            </a:extLst>
          </p:cNvPr>
          <p:cNvSpPr txBox="1"/>
          <p:nvPr/>
        </p:nvSpPr>
        <p:spPr>
          <a:xfrm>
            <a:off x="8339328" y="3602736"/>
            <a:ext cx="321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is not always possible to </a:t>
            </a:r>
          </a:p>
          <a:p>
            <a:r>
              <a:rPr lang="en-US" i="1" dirty="0"/>
              <a:t>rewrite grammars into a</a:t>
            </a:r>
          </a:p>
          <a:p>
            <a:r>
              <a:rPr lang="en-US" i="1" dirty="0"/>
              <a:t>predictive form, but many</a:t>
            </a:r>
          </a:p>
          <a:p>
            <a:r>
              <a:rPr lang="en-US" i="1" dirty="0"/>
              <a:t>programming languages can be.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570C3-F2D9-6D4D-AA7D-D892FDEF721E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47865-7BAF-E042-8CFD-EDF1CC5DE686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3907583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CA3-5F86-B741-B517-4A35040C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</p:spTree>
    <p:extLst>
      <p:ext uri="{BB962C8B-B14F-4D97-AF65-F5344CB8AC3E}">
        <p14:creationId xmlns:p14="http://schemas.microsoft.com/office/powerpoint/2010/main" val="328972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68E-9E82-AE46-82DB-287C3960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B54-5A68-7A4F-B564-82AE0FB6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  <a:p>
            <a:endParaRPr lang="en-US" dirty="0"/>
          </a:p>
          <a:p>
            <a:r>
              <a:rPr lang="en-US" dirty="0"/>
              <a:t>Can it be determined at compile time? Can it be determined at runtime?</a:t>
            </a:r>
          </a:p>
          <a:p>
            <a:endParaRPr lang="en-US" dirty="0"/>
          </a:p>
          <a:p>
            <a:r>
              <a:rPr lang="en-US" dirty="0"/>
              <a:t>C vs. Python</a:t>
            </a:r>
          </a:p>
          <a:p>
            <a:endParaRPr lang="en-US" dirty="0"/>
          </a:p>
          <a:p>
            <a:r>
              <a:rPr lang="en-US" dirty="0"/>
              <a:t>Anyone have any interesting scoping rules they know of?</a:t>
            </a:r>
          </a:p>
        </p:txBody>
      </p:sp>
    </p:spTree>
    <p:extLst>
      <p:ext uri="{BB962C8B-B14F-4D97-AF65-F5344CB8AC3E}">
        <p14:creationId xmlns:p14="http://schemas.microsoft.com/office/powerpoint/2010/main" val="1550409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68E-9E82-AE46-82DB-287C3960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B54-5A68-7A4F-B564-82AE0FB6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586"/>
          </a:xfrm>
        </p:spPr>
        <p:txBody>
          <a:bodyPr/>
          <a:lstStyle/>
          <a:p>
            <a:r>
              <a:rPr lang="en-US" dirty="0"/>
              <a:t>Lexical scope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DCF9F-7BD2-F74F-AA41-E7FD1E54DFBF}"/>
              </a:ext>
            </a:extLst>
          </p:cNvPr>
          <p:cNvSpPr/>
          <p:nvPr/>
        </p:nvSpPr>
        <p:spPr>
          <a:xfrm>
            <a:off x="1036927" y="2795278"/>
            <a:ext cx="3941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 = 0;</a:t>
            </a:r>
          </a:p>
          <a:p>
            <a:r>
              <a:rPr lang="en-US" sz="2400" dirty="0">
                <a:latin typeface="Courier" pitchFamily="2" charset="0"/>
              </a:rPr>
              <a:t>int y = 0;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 = 0;</a:t>
            </a:r>
          </a:p>
          <a:p>
            <a:r>
              <a:rPr lang="en-US" sz="2400" dirty="0">
                <a:latin typeface="Courier" pitchFamily="2" charset="0"/>
              </a:rPr>
              <a:t>  x+=1;</a:t>
            </a:r>
          </a:p>
          <a:p>
            <a:r>
              <a:rPr lang="en-US" sz="2400" dirty="0">
                <a:latin typeface="Courier" pitchFamily="2" charset="0"/>
              </a:rPr>
              <a:t>  y+=1;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x+=1;</a:t>
            </a:r>
          </a:p>
          <a:p>
            <a:r>
              <a:rPr lang="en-US" sz="2400" dirty="0">
                <a:latin typeface="Courier" pitchFamily="2" charset="0"/>
              </a:rPr>
              <a:t>y+=1;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4E907-F0E4-D44E-B792-FA8DDA2D99A9}"/>
              </a:ext>
            </a:extLst>
          </p:cNvPr>
          <p:cNvSpPr txBox="1"/>
          <p:nvPr/>
        </p:nvSpPr>
        <p:spPr>
          <a:xfrm>
            <a:off x="4770248" y="5715000"/>
            <a:ext cx="35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final values in x and y?</a:t>
            </a:r>
          </a:p>
        </p:txBody>
      </p:sp>
    </p:spTree>
    <p:extLst>
      <p:ext uri="{BB962C8B-B14F-4D97-AF65-F5344CB8AC3E}">
        <p14:creationId xmlns:p14="http://schemas.microsoft.com/office/powerpoint/2010/main" val="953387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68E-9E82-AE46-82DB-287C3960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B54-5A68-7A4F-B564-82AE0FB6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catch certain variable scope errors at parse time</a:t>
            </a:r>
          </a:p>
          <a:p>
            <a:pPr lvl="1"/>
            <a:r>
              <a:rPr lang="en-US" dirty="0"/>
              <a:t>e.g. if a variable was declared in the current scope or not</a:t>
            </a:r>
          </a:p>
        </p:txBody>
      </p:sp>
    </p:spTree>
    <p:extLst>
      <p:ext uri="{BB962C8B-B14F-4D97-AF65-F5344CB8AC3E}">
        <p14:creationId xmlns:p14="http://schemas.microsoft.com/office/powerpoint/2010/main" val="869855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68E-9E82-AE46-82DB-287C3960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B54-5A68-7A4F-B564-82AE0FB6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586"/>
          </a:xfrm>
        </p:spPr>
        <p:txBody>
          <a:bodyPr/>
          <a:lstStyle/>
          <a:p>
            <a:r>
              <a:rPr lang="en-US" dirty="0"/>
              <a:t>Lexical scope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DCF9F-7BD2-F74F-AA41-E7FD1E54DFBF}"/>
              </a:ext>
            </a:extLst>
          </p:cNvPr>
          <p:cNvSpPr/>
          <p:nvPr/>
        </p:nvSpPr>
        <p:spPr>
          <a:xfrm>
            <a:off x="1036927" y="2795278"/>
            <a:ext cx="3941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 = 0;</a:t>
            </a:r>
          </a:p>
          <a:p>
            <a:r>
              <a:rPr lang="en-US" sz="2400" dirty="0">
                <a:latin typeface="Courier" pitchFamily="2" charset="0"/>
              </a:rPr>
              <a:t>int y = 0;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 = 0;</a:t>
            </a:r>
          </a:p>
          <a:p>
            <a:r>
              <a:rPr lang="en-US" sz="2400" dirty="0">
                <a:latin typeface="Courier" pitchFamily="2" charset="0"/>
              </a:rPr>
              <a:t>  x+=1;</a:t>
            </a:r>
          </a:p>
          <a:p>
            <a:r>
              <a:rPr lang="en-US" sz="2400" dirty="0">
                <a:latin typeface="Courier" pitchFamily="2" charset="0"/>
              </a:rPr>
              <a:t>  y+=1;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x+=1;</a:t>
            </a:r>
          </a:p>
          <a:p>
            <a:r>
              <a:rPr lang="en-US" sz="2400" dirty="0">
                <a:latin typeface="Courier" pitchFamily="2" charset="0"/>
              </a:rPr>
              <a:t>y+=1;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4E907-F0E4-D44E-B792-FA8DDA2D99A9}"/>
              </a:ext>
            </a:extLst>
          </p:cNvPr>
          <p:cNvSpPr txBox="1"/>
          <p:nvPr/>
        </p:nvSpPr>
        <p:spPr>
          <a:xfrm>
            <a:off x="838200" y="6308209"/>
            <a:ext cx="38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program should parse and execute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B49D1-02A3-544E-ABDB-0A93EA0DC336}"/>
              </a:ext>
            </a:extLst>
          </p:cNvPr>
          <p:cNvSpPr/>
          <p:nvPr/>
        </p:nvSpPr>
        <p:spPr>
          <a:xfrm>
            <a:off x="7499948" y="2665343"/>
            <a:ext cx="3941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 = 0;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 = 0;</a:t>
            </a:r>
          </a:p>
          <a:p>
            <a:r>
              <a:rPr lang="en-US" sz="2400" dirty="0">
                <a:latin typeface="Courier" pitchFamily="2" charset="0"/>
              </a:rPr>
              <a:t>  x+=1;</a:t>
            </a:r>
          </a:p>
          <a:p>
            <a:r>
              <a:rPr lang="en-US" sz="2400" dirty="0">
                <a:latin typeface="Courier" pitchFamily="2" charset="0"/>
              </a:rPr>
              <a:t>  y+=1;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x+=1;</a:t>
            </a:r>
          </a:p>
          <a:p>
            <a:r>
              <a:rPr lang="en-US" sz="2400" dirty="0">
                <a:latin typeface="Courier" pitchFamily="2" charset="0"/>
              </a:rPr>
              <a:t>y+=1;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610AE-F75B-A446-8130-C6F67D1D72F7}"/>
              </a:ext>
            </a:extLst>
          </p:cNvPr>
          <p:cNvSpPr txBox="1"/>
          <p:nvPr/>
        </p:nvSpPr>
        <p:spPr>
          <a:xfrm>
            <a:off x="7499948" y="6317654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310536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68E-9E82-AE46-82DB-287C3960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DB54-5A68-7A4F-B564-82AE0FB6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586"/>
          </a:xfrm>
        </p:spPr>
        <p:txBody>
          <a:bodyPr/>
          <a:lstStyle/>
          <a:p>
            <a:r>
              <a:rPr lang="en-US" dirty="0"/>
              <a:t>Lexical scope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DCF9F-7BD2-F74F-AA41-E7FD1E54DFBF}"/>
              </a:ext>
            </a:extLst>
          </p:cNvPr>
          <p:cNvSpPr/>
          <p:nvPr/>
        </p:nvSpPr>
        <p:spPr>
          <a:xfrm>
            <a:off x="1036927" y="2795278"/>
            <a:ext cx="3941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 = 0;</a:t>
            </a:r>
          </a:p>
          <a:p>
            <a:r>
              <a:rPr lang="en-US" sz="2400" dirty="0">
                <a:latin typeface="Courier" pitchFamily="2" charset="0"/>
              </a:rPr>
              <a:t>int y = 0;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 = 0;</a:t>
            </a:r>
          </a:p>
          <a:p>
            <a:r>
              <a:rPr lang="en-US" sz="2400" dirty="0">
                <a:latin typeface="Courier" pitchFamily="2" charset="0"/>
              </a:rPr>
              <a:t>  x+=1;</a:t>
            </a:r>
          </a:p>
          <a:p>
            <a:r>
              <a:rPr lang="en-US" sz="2400" dirty="0">
                <a:latin typeface="Courier" pitchFamily="2" charset="0"/>
              </a:rPr>
              <a:t>  y+=1;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x+=1;</a:t>
            </a:r>
          </a:p>
          <a:p>
            <a:r>
              <a:rPr lang="en-US" sz="2400" dirty="0">
                <a:latin typeface="Courier" pitchFamily="2" charset="0"/>
              </a:rPr>
              <a:t>y+=1;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4E907-F0E4-D44E-B792-FA8DDA2D99A9}"/>
              </a:ext>
            </a:extLst>
          </p:cNvPr>
          <p:cNvSpPr txBox="1"/>
          <p:nvPr/>
        </p:nvSpPr>
        <p:spPr>
          <a:xfrm>
            <a:off x="838200" y="6308209"/>
            <a:ext cx="38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program should parse and execute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B49D1-02A3-544E-ABDB-0A93EA0DC336}"/>
              </a:ext>
            </a:extLst>
          </p:cNvPr>
          <p:cNvSpPr/>
          <p:nvPr/>
        </p:nvSpPr>
        <p:spPr>
          <a:xfrm>
            <a:off x="7499948" y="2665343"/>
            <a:ext cx="3941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 = 0;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 = 0;</a:t>
            </a:r>
          </a:p>
          <a:p>
            <a:r>
              <a:rPr lang="en-US" sz="2400" dirty="0">
                <a:latin typeface="Courier" pitchFamily="2" charset="0"/>
              </a:rPr>
              <a:t>  x+=1;</a:t>
            </a:r>
          </a:p>
          <a:p>
            <a:r>
              <a:rPr lang="en-US" sz="2400" dirty="0">
                <a:latin typeface="Courier" pitchFamily="2" charset="0"/>
              </a:rPr>
              <a:t>  y+=1;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x+=1;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y+=1;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610AE-F75B-A446-8130-C6F67D1D72F7}"/>
              </a:ext>
            </a:extLst>
          </p:cNvPr>
          <p:cNvSpPr txBox="1"/>
          <p:nvPr/>
        </p:nvSpPr>
        <p:spPr>
          <a:xfrm>
            <a:off x="7499948" y="6317654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4FE88-883D-4C48-85A5-63D21EB4DF6A}"/>
              </a:ext>
            </a:extLst>
          </p:cNvPr>
          <p:cNvSpPr txBox="1"/>
          <p:nvPr/>
        </p:nvSpPr>
        <p:spPr>
          <a:xfrm>
            <a:off x="8608328" y="5645660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undeclared!</a:t>
            </a:r>
          </a:p>
        </p:txBody>
      </p:sp>
    </p:spTree>
    <p:extLst>
      <p:ext uri="{BB962C8B-B14F-4D97-AF65-F5344CB8AC3E}">
        <p14:creationId xmlns:p14="http://schemas.microsoft.com/office/powerpoint/2010/main" val="1596909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</p:spTree>
    <p:extLst>
      <p:ext uri="{BB962C8B-B14F-4D97-AF65-F5344CB8AC3E}">
        <p14:creationId xmlns:p14="http://schemas.microsoft.com/office/powerpoint/2010/main" val="3218779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952"/>
          </a:xfrm>
        </p:spPr>
        <p:txBody>
          <a:bodyPr>
            <a:normAutofit/>
          </a:bodyPr>
          <a:lstStyle/>
          <a:p>
            <a:r>
              <a:rPr lang="en-US" dirty="0"/>
              <a:t>Symbol table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b="1" dirty="0">
                <a:latin typeface="Courier" pitchFamily="2" charset="0"/>
              </a:rPr>
              <a:t>lookup(id) </a:t>
            </a:r>
            <a:r>
              <a:rPr lang="en-US" dirty="0">
                <a:latin typeface="Courier" pitchFamily="2" charset="0"/>
              </a:rPr>
              <a:t>: lookup an id in the symbol table. Returns None if the id is not in the symbol table.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id,info</a:t>
            </a:r>
            <a:r>
              <a:rPr lang="en-US" b="1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: insert a new id (or overwrite an existing id) into the symbol table along with a set of information about the id.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62BFF-D72A-BB42-AA45-43DB37C7F1E6}"/>
              </a:ext>
            </a:extLst>
          </p:cNvPr>
          <p:cNvSpPr txBox="1"/>
          <p:nvPr/>
        </p:nvSpPr>
        <p:spPr>
          <a:xfrm>
            <a:off x="1121434" y="6159260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information might we store about an id?</a:t>
            </a:r>
          </a:p>
        </p:txBody>
      </p:sp>
    </p:spTree>
    <p:extLst>
      <p:ext uri="{BB962C8B-B14F-4D97-AF65-F5344CB8AC3E}">
        <p14:creationId xmlns:p14="http://schemas.microsoft.com/office/powerpoint/2010/main" val="14983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5975"/>
          </a:xfrm>
        </p:spPr>
        <p:txBody>
          <a:bodyPr>
            <a:normAutofit/>
          </a:bodyPr>
          <a:lstStyle/>
          <a:p>
            <a:r>
              <a:rPr lang="en-US" dirty="0"/>
              <a:t>Some more homework examples:</a:t>
            </a:r>
          </a:p>
          <a:p>
            <a:pPr lvl="1"/>
            <a:r>
              <a:rPr lang="en-US" dirty="0"/>
              <a:t>Variable declarations vs. assignment statements</a:t>
            </a:r>
          </a:p>
          <a:p>
            <a:pPr lvl="1"/>
            <a:r>
              <a:rPr lang="en-US" dirty="0"/>
              <a:t>for statements</a:t>
            </a:r>
          </a:p>
          <a:p>
            <a:pPr lvl="1"/>
            <a:r>
              <a:rPr lang="en-US" dirty="0"/>
              <a:t>block statements</a:t>
            </a:r>
          </a:p>
        </p:txBody>
      </p:sp>
    </p:spTree>
    <p:extLst>
      <p:ext uri="{BB962C8B-B14F-4D97-AF65-F5344CB8AC3E}">
        <p14:creationId xmlns:p14="http://schemas.microsoft.com/office/powerpoint/2010/main" val="4261621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4904-26A2-D74C-ADED-1FDE4320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8E49F-1C9B-1C49-B371-5B3E13844265}"/>
              </a:ext>
            </a:extLst>
          </p:cNvPr>
          <p:cNvSpPr/>
          <p:nvPr/>
        </p:nvSpPr>
        <p:spPr>
          <a:xfrm>
            <a:off x="9410623" y="1825625"/>
            <a:ext cx="15067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x++;</a:t>
            </a:r>
          </a:p>
          <a:p>
            <a:r>
              <a:rPr lang="en-US" sz="2400" dirty="0">
                <a:latin typeface="Courier" pitchFamily="2" charset="0"/>
              </a:rPr>
              <a:t>int y;</a:t>
            </a:r>
          </a:p>
          <a:p>
            <a:r>
              <a:rPr lang="en-US" sz="2400" dirty="0">
                <a:latin typeface="Courier" pitchFamily="2" charset="0"/>
              </a:rPr>
              <a:t>y++;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47610-82B0-3C47-8446-DD8B3933BE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081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ID = [a-z]+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INCREMENT = “\+\+”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TYPE = “int”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LBRAC = “{“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RBRAC = “}”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SEMI = “;”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statements are either a declaration or an increment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49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4904-26A2-D74C-ADED-1FDE4320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8E49F-1C9B-1C49-B371-5B3E13844265}"/>
              </a:ext>
            </a:extLst>
          </p:cNvPr>
          <p:cNvSpPr/>
          <p:nvPr/>
        </p:nvSpPr>
        <p:spPr>
          <a:xfrm>
            <a:off x="9065628" y="1825625"/>
            <a:ext cx="21041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y++;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9C335-EF6A-6747-B3BA-4044A0E104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081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ID = [a-z]+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INCREMENT = “\+\+”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TYPE = “int”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LBRAC = “{“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RBRAC = “}”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SEMI = “;”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statements are either a declaration or an increment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65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4904-26A2-D74C-ADED-1FDE4320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6D98-EA31-E24D-94B3-BED0E504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5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 = [a-z]+</a:t>
            </a:r>
          </a:p>
          <a:p>
            <a:pPr marL="0" indent="0">
              <a:buNone/>
            </a:pPr>
            <a:r>
              <a:rPr lang="en-US" dirty="0"/>
              <a:t>INCREMENT = “\+\+”</a:t>
            </a:r>
          </a:p>
          <a:p>
            <a:pPr marL="0" indent="0">
              <a:buNone/>
            </a:pPr>
            <a:r>
              <a:rPr lang="en-US" dirty="0"/>
              <a:t>TYPE = “int”</a:t>
            </a:r>
          </a:p>
          <a:p>
            <a:pPr marL="0" indent="0">
              <a:buNone/>
            </a:pPr>
            <a:r>
              <a:rPr lang="en-US" dirty="0"/>
              <a:t>LBRAC = “{“</a:t>
            </a:r>
          </a:p>
          <a:p>
            <a:pPr marL="0" indent="0">
              <a:buNone/>
            </a:pPr>
            <a:r>
              <a:rPr lang="en-US" dirty="0"/>
              <a:t>RBRAC = “}”</a:t>
            </a:r>
          </a:p>
          <a:p>
            <a:pPr marL="0" indent="0">
              <a:buNone/>
            </a:pPr>
            <a:r>
              <a:rPr lang="en-US" dirty="0"/>
              <a:t>SEMI = “;”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statements are either a declaration or an increment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8E49F-1C9B-1C49-B371-5B3E13844265}"/>
              </a:ext>
            </a:extLst>
          </p:cNvPr>
          <p:cNvSpPr/>
          <p:nvPr/>
        </p:nvSpPr>
        <p:spPr>
          <a:xfrm>
            <a:off x="8988358" y="1825625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y++;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52A9-9DE8-1B4B-BAB7-DC3CB7136AC2}"/>
              </a:ext>
            </a:extLst>
          </p:cNvPr>
          <p:cNvSpPr txBox="1"/>
          <p:nvPr/>
        </p:nvSpPr>
        <p:spPr>
          <a:xfrm>
            <a:off x="9685866" y="4638218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608155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952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5FB34-5EF6-F34B-85C3-261AB2E9072E}"/>
              </a:ext>
            </a:extLst>
          </p:cNvPr>
          <p:cNvSpPr txBox="1"/>
          <p:nvPr/>
        </p:nvSpPr>
        <p:spPr>
          <a:xfrm>
            <a:off x="6368690" y="1563817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EC4D-A4F8-3248-8664-1C5693551E8D}"/>
              </a:ext>
            </a:extLst>
          </p:cNvPr>
          <p:cNvSpPr/>
          <p:nvPr/>
        </p:nvSpPr>
        <p:spPr>
          <a:xfrm>
            <a:off x="327886" y="4463186"/>
            <a:ext cx="9963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ourier" pitchFamily="2" charset="0"/>
              </a:rPr>
              <a:t>lookup(id) </a:t>
            </a:r>
            <a:r>
              <a:rPr lang="en-US" dirty="0">
                <a:latin typeface="Courier" pitchFamily="2" charset="0"/>
              </a:rPr>
              <a:t>: lookup an id in the symbol table. Returns None if the id is not in the symbol table.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id,info</a:t>
            </a:r>
            <a:r>
              <a:rPr lang="en-US" b="1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: insert a new id (or overwrite an existing id) into the symbol table along with a set of information about the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00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(TYPE)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 # lexeme 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variable_name,None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70213-59E7-9B4F-B56F-59A8A7151E35}"/>
              </a:ext>
            </a:extLst>
          </p:cNvPr>
          <p:cNvSpPr txBox="1"/>
          <p:nvPr/>
        </p:nvSpPr>
        <p:spPr>
          <a:xfrm>
            <a:off x="6368690" y="1563817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578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952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inc_statement</a:t>
            </a:r>
            <a:r>
              <a:rPr lang="en-US" dirty="0"/>
              <a:t> ::= ID INCREMENT SEMI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CE85A-EE89-FC48-BF54-F121B73BB184}"/>
              </a:ext>
            </a:extLst>
          </p:cNvPr>
          <p:cNvSpPr txBox="1"/>
          <p:nvPr/>
        </p:nvSpPr>
        <p:spPr>
          <a:xfrm>
            <a:off x="8540151" y="1570008"/>
            <a:ext cx="35396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string: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x++;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D3755-053A-DE4F-B385-B8149438F615}"/>
              </a:ext>
            </a:extLst>
          </p:cNvPr>
          <p:cNvSpPr/>
          <p:nvPr/>
        </p:nvSpPr>
        <p:spPr>
          <a:xfrm>
            <a:off x="327886" y="4463186"/>
            <a:ext cx="9963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ourier" pitchFamily="2" charset="0"/>
              </a:rPr>
              <a:t>lookup(id) </a:t>
            </a:r>
            <a:r>
              <a:rPr lang="en-US" dirty="0">
                <a:latin typeface="Courier" pitchFamily="2" charset="0"/>
              </a:rPr>
              <a:t>: lookup an id in the symbol table. Returns None if the id is not in the symbol table.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id,info</a:t>
            </a:r>
            <a:r>
              <a:rPr lang="en-US" b="1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: insert a new id (or overwrite an existing id) into the symbol table along with a set of information about the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88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1574" cy="397995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inc_statement</a:t>
            </a:r>
            <a:r>
              <a:rPr lang="en-US" dirty="0"/>
              <a:t> ::= ID INCREMENT SEMI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 # lexeme 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ST.lookup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) is None: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raise </a:t>
            </a:r>
            <a:r>
              <a:rPr lang="en-US" dirty="0" err="1">
                <a:latin typeface="Courier" pitchFamily="2" charset="0"/>
              </a:rPr>
              <a:t>SymbolTableException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(INCREMENT)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CE85A-EE89-FC48-BF54-F121B73BB184}"/>
              </a:ext>
            </a:extLst>
          </p:cNvPr>
          <p:cNvSpPr txBox="1"/>
          <p:nvPr/>
        </p:nvSpPr>
        <p:spPr>
          <a:xfrm>
            <a:off x="8540151" y="1570008"/>
            <a:ext cx="35396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string: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x++;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363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14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statement : </a:t>
            </a:r>
            <a:r>
              <a:rPr lang="en-US" dirty="0">
                <a:highlight>
                  <a:srgbClr val="00FF00"/>
                </a:highlight>
              </a:rPr>
              <a:t>LBRAC</a:t>
            </a:r>
            <a:r>
              <a:rPr lang="en-US" dirty="0"/>
              <a:t> </a:t>
            </a:r>
            <a:r>
              <a:rPr lang="en-US" dirty="0" err="1"/>
              <a:t>statement_list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RBRAC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757F4-42C5-8D4A-9164-8158049EC90F}"/>
              </a:ext>
            </a:extLst>
          </p:cNvPr>
          <p:cNvSpPr/>
          <p:nvPr/>
        </p:nvSpPr>
        <p:spPr>
          <a:xfrm>
            <a:off x="8988358" y="1825625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y++;</a:t>
            </a:r>
          </a:p>
        </p:txBody>
      </p:sp>
    </p:spTree>
    <p:extLst>
      <p:ext uri="{BB962C8B-B14F-4D97-AF65-F5344CB8AC3E}">
        <p14:creationId xmlns:p14="http://schemas.microsoft.com/office/powerpoint/2010/main" val="26906010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14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statement : </a:t>
            </a:r>
            <a:r>
              <a:rPr lang="en-US" dirty="0">
                <a:highlight>
                  <a:srgbClr val="00FF00"/>
                </a:highlight>
              </a:rPr>
              <a:t>LBRAC</a:t>
            </a:r>
            <a:r>
              <a:rPr lang="en-US" dirty="0"/>
              <a:t> </a:t>
            </a:r>
            <a:r>
              <a:rPr lang="en-US" dirty="0" err="1"/>
              <a:t>statement_list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RBRAC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BA9F8-B5BA-1649-9C81-705B419CB52D}"/>
              </a:ext>
            </a:extLst>
          </p:cNvPr>
          <p:cNvSpPr txBox="1"/>
          <p:nvPr/>
        </p:nvSpPr>
        <p:spPr>
          <a:xfrm>
            <a:off x="1890445" y="4664467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 new scope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4B185-69B7-B445-9002-497AB2210028}"/>
              </a:ext>
            </a:extLst>
          </p:cNvPr>
          <p:cNvSpPr txBox="1"/>
          <p:nvPr/>
        </p:nvSpPr>
        <p:spPr>
          <a:xfrm>
            <a:off x="5578867" y="4664467"/>
            <a:ext cx="20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scope 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1FA70-B8DD-724E-AABA-9FDEC1AB1822}"/>
              </a:ext>
            </a:extLst>
          </p:cNvPr>
          <p:cNvSpPr/>
          <p:nvPr/>
        </p:nvSpPr>
        <p:spPr>
          <a:xfrm>
            <a:off x="8988358" y="1825625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y++;</a:t>
            </a:r>
          </a:p>
        </p:txBody>
      </p:sp>
    </p:spTree>
    <p:extLst>
      <p:ext uri="{BB962C8B-B14F-4D97-AF65-F5344CB8AC3E}">
        <p14:creationId xmlns:p14="http://schemas.microsoft.com/office/powerpoint/2010/main" val="3879762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>
                <a:highlight>
                  <a:srgbClr val="00FF00"/>
                </a:highlight>
              </a:rPr>
              <a:t>four</a:t>
            </a:r>
            <a:r>
              <a:rPr lang="en-US" dirty="0"/>
              <a:t> methods:</a:t>
            </a:r>
          </a:p>
          <a:p>
            <a:pPr lvl="1"/>
            <a:r>
              <a:rPr lang="en-US" b="1" dirty="0">
                <a:latin typeface="Courier" pitchFamily="2" charset="0"/>
              </a:rPr>
              <a:t>lookup(id) </a:t>
            </a:r>
            <a:r>
              <a:rPr lang="en-US" dirty="0">
                <a:latin typeface="Courier" pitchFamily="2" charset="0"/>
              </a:rPr>
              <a:t>: lookup an id in the symbol table. Returns None if the id is not in the symbol table.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id,info</a:t>
            </a:r>
            <a:r>
              <a:rPr lang="en-US" b="1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: insert a new id into the symbol table along with a set of information about the id.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 err="1">
                <a:latin typeface="Courier" pitchFamily="2" charset="0"/>
              </a:rPr>
              <a:t>push_scope</a:t>
            </a:r>
            <a:r>
              <a:rPr lang="en-US" b="1" dirty="0">
                <a:latin typeface="Courier" pitchFamily="2" charset="0"/>
              </a:rPr>
              <a:t>() </a:t>
            </a:r>
            <a:r>
              <a:rPr lang="en-US" dirty="0">
                <a:latin typeface="Courier" pitchFamily="2" charset="0"/>
              </a:rPr>
              <a:t>: push a new scope to the symbol table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 err="1">
                <a:latin typeface="Courier" pitchFamily="2" charset="0"/>
              </a:rPr>
              <a:t>pop_scope</a:t>
            </a:r>
            <a:r>
              <a:rPr lang="en-US" b="1" dirty="0">
                <a:latin typeface="Courier" pitchFamily="2" charset="0"/>
              </a:rPr>
              <a:t>() : </a:t>
            </a:r>
            <a:r>
              <a:rPr lang="en-US" dirty="0">
                <a:latin typeface="Courier" pitchFamily="2" charset="0"/>
              </a:rPr>
              <a:t>pop a scope from 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20672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76AFE-340E-AC4E-8325-AB698489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43"/>
          <a:stretch/>
        </p:blipFill>
        <p:spPr>
          <a:xfrm>
            <a:off x="1473200" y="1879600"/>
            <a:ext cx="39624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14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statement : </a:t>
            </a:r>
            <a:r>
              <a:rPr lang="en-US" dirty="0">
                <a:highlight>
                  <a:srgbClr val="00FF00"/>
                </a:highlight>
              </a:rPr>
              <a:t>LBRAC</a:t>
            </a:r>
            <a:r>
              <a:rPr lang="en-US" dirty="0"/>
              <a:t> </a:t>
            </a:r>
            <a:r>
              <a:rPr lang="en-US" dirty="0" err="1"/>
              <a:t>statement_list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RBRAC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BA9F8-B5BA-1649-9C81-705B419CB52D}"/>
              </a:ext>
            </a:extLst>
          </p:cNvPr>
          <p:cNvSpPr txBox="1"/>
          <p:nvPr/>
        </p:nvSpPr>
        <p:spPr>
          <a:xfrm>
            <a:off x="1297472" y="4522001"/>
            <a:ext cx="721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You will be adding the functions to push and pop scopes in your homework</a:t>
            </a:r>
          </a:p>
        </p:txBody>
      </p:sp>
    </p:spTree>
    <p:extLst>
      <p:ext uri="{BB962C8B-B14F-4D97-AF65-F5344CB8AC3E}">
        <p14:creationId xmlns:p14="http://schemas.microsoft.com/office/powerpoint/2010/main" val="350129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3BB9-8E0D-2D49-B4E8-FB70A084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 What data structures are good at mapping strings?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5AF34-69E8-5846-A50F-646CD02A23E0}"/>
              </a:ext>
            </a:extLst>
          </p:cNvPr>
          <p:cNvSpPr txBox="1">
            <a:spLocks/>
          </p:cNvSpPr>
          <p:nvPr/>
        </p:nvSpPr>
        <p:spPr>
          <a:xfrm>
            <a:off x="838200" y="2633021"/>
            <a:ext cx="10515600" cy="39799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Symbol table</a:t>
            </a:r>
          </a:p>
          <a:p>
            <a:r>
              <a:rPr lang="en-US">
                <a:highlight>
                  <a:srgbClr val="00FF00"/>
                </a:highlight>
              </a:rPr>
              <a:t>four</a:t>
            </a:r>
            <a:r>
              <a:rPr lang="en-US"/>
              <a:t> methods:</a:t>
            </a:r>
          </a:p>
          <a:p>
            <a:pPr lvl="1"/>
            <a:r>
              <a:rPr lang="en-US" b="1">
                <a:latin typeface="Courier" pitchFamily="2" charset="0"/>
              </a:rPr>
              <a:t>lookup(id) </a:t>
            </a:r>
            <a:r>
              <a:rPr lang="en-US">
                <a:latin typeface="Courier" pitchFamily="2" charset="0"/>
              </a:rPr>
              <a:t>: lookup an id in the symbol table. Returns None if the id is not in the symbol table.</a:t>
            </a:r>
            <a:br>
              <a:rPr lang="en-US">
                <a:latin typeface="Courier" pitchFamily="2" charset="0"/>
              </a:rPr>
            </a:br>
            <a:endParaRPr lang="en-US">
              <a:latin typeface="Courier" pitchFamily="2" charset="0"/>
            </a:endParaRPr>
          </a:p>
          <a:p>
            <a:pPr lvl="1"/>
            <a:r>
              <a:rPr lang="en-US" b="1">
                <a:latin typeface="Courier" pitchFamily="2" charset="0"/>
              </a:rPr>
              <a:t>insert(id,info) </a:t>
            </a:r>
            <a:r>
              <a:rPr lang="en-US">
                <a:latin typeface="Courier" pitchFamily="2" charset="0"/>
              </a:rPr>
              <a:t>: insert a new id into the symbol table along with a set of information about the id.</a:t>
            </a:r>
          </a:p>
          <a:p>
            <a:pPr lvl="1"/>
            <a:endParaRPr lang="en-US">
              <a:latin typeface="Courier" pitchFamily="2" charset="0"/>
            </a:endParaRPr>
          </a:p>
          <a:p>
            <a:pPr lvl="1"/>
            <a:r>
              <a:rPr lang="en-US" b="1">
                <a:latin typeface="Courier" pitchFamily="2" charset="0"/>
              </a:rPr>
              <a:t>push_scope() </a:t>
            </a:r>
            <a:r>
              <a:rPr lang="en-US">
                <a:latin typeface="Courier" pitchFamily="2" charset="0"/>
              </a:rPr>
              <a:t>: push a new scope to the symbol table</a:t>
            </a:r>
          </a:p>
          <a:p>
            <a:pPr lvl="1"/>
            <a:endParaRPr lang="en-US">
              <a:latin typeface="Courier" pitchFamily="2" charset="0"/>
            </a:endParaRPr>
          </a:p>
          <a:p>
            <a:pPr lvl="1"/>
            <a:r>
              <a:rPr lang="en-US" b="1">
                <a:latin typeface="Courier" pitchFamily="2" charset="0"/>
              </a:rPr>
              <a:t>pop_scope() : </a:t>
            </a:r>
            <a:r>
              <a:rPr lang="en-US">
                <a:latin typeface="Courier" pitchFamily="2" charset="0"/>
              </a:rPr>
              <a:t>pop a scope from the symbol table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92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3BB9-8E0D-2D49-B4E8-FB70A084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3B147-D35B-B644-8745-4E467C99E24A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1B91-0C88-7945-B022-9658A45E81D7}"/>
              </a:ext>
            </a:extLst>
          </p:cNvPr>
          <p:cNvSpPr txBox="1"/>
          <p:nvPr/>
        </p:nvSpPr>
        <p:spPr>
          <a:xfrm>
            <a:off x="8151779" y="524522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scope</a:t>
            </a:r>
          </a:p>
        </p:txBody>
      </p:sp>
    </p:spTree>
    <p:extLst>
      <p:ext uri="{BB962C8B-B14F-4D97-AF65-F5344CB8AC3E}">
        <p14:creationId xmlns:p14="http://schemas.microsoft.com/office/powerpoint/2010/main" val="312428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6BB221-2DEE-4E45-A704-507A91854C05}"/>
              </a:ext>
            </a:extLst>
          </p:cNvPr>
          <p:cNvSpPr/>
          <p:nvPr/>
        </p:nvSpPr>
        <p:spPr>
          <a:xfrm>
            <a:off x="7102487" y="524522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push_scope</a:t>
            </a:r>
            <a:r>
              <a:rPr lang="en-US" b="1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C0A352-3EE5-8343-AF6E-7F9E6901E5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34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ways to implement:</a:t>
            </a:r>
          </a:p>
          <a:p>
            <a:endParaRPr lang="en-US"/>
          </a:p>
          <a:p>
            <a:r>
              <a:rPr lang="en-US"/>
              <a:t>A good way is a stack of hash tables: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F420-B501-0C42-AC57-B440D546F967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1121655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5047D-BAF5-D943-A175-C150602EF898}"/>
              </a:ext>
            </a:extLst>
          </p:cNvPr>
          <p:cNvSpPr/>
          <p:nvPr/>
        </p:nvSpPr>
        <p:spPr>
          <a:xfrm>
            <a:off x="7102487" y="524522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push_scope</a:t>
            </a:r>
            <a:r>
              <a:rPr lang="en-US" b="1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6BE18-3567-794D-AC8D-CFF6B94AE38B}"/>
              </a:ext>
            </a:extLst>
          </p:cNvPr>
          <p:cNvSpPr txBox="1"/>
          <p:nvPr/>
        </p:nvSpPr>
        <p:spPr>
          <a:xfrm>
            <a:off x="7256834" y="3842535"/>
            <a:ext cx="2258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adds a new </a:t>
            </a:r>
            <a:br>
              <a:rPr lang="en-US" i="1" dirty="0"/>
            </a:br>
            <a:r>
              <a:rPr lang="en-US" i="1" dirty="0"/>
              <a:t>Hash Table</a:t>
            </a:r>
            <a:br>
              <a:rPr lang="en-US" i="1" dirty="0"/>
            </a:br>
            <a:r>
              <a:rPr lang="en-US" i="1" dirty="0"/>
              <a:t>to the top of the stack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B4C34F-5B89-E647-8AFE-6E2A02EDB1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34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ways to implement:</a:t>
            </a:r>
          </a:p>
          <a:p>
            <a:endParaRPr lang="en-US"/>
          </a:p>
          <a:p>
            <a:r>
              <a:rPr lang="en-US"/>
              <a:t>A good way is a stack of hash tables: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94538-676C-B147-8C02-A3A7A4711A22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2565771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DC32D-A2D2-C34A-A0B5-D89F19A09DD5}"/>
              </a:ext>
            </a:extLst>
          </p:cNvPr>
          <p:cNvSpPr/>
          <p:nvPr/>
        </p:nvSpPr>
        <p:spPr>
          <a:xfrm>
            <a:off x="6229184" y="4798031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id,data</a:t>
            </a:r>
            <a:r>
              <a:rPr lang="en-US" b="1" dirty="0">
                <a:latin typeface="Courier" pitchFamily="2" charset="0"/>
              </a:rPr>
              <a:t>)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B570D-D459-E844-B75F-29E7CC45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B1446-421B-D543-B993-2AA606FE431F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4219904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DC32D-A2D2-C34A-A0B5-D89F19A09DD5}"/>
              </a:ext>
            </a:extLst>
          </p:cNvPr>
          <p:cNvSpPr/>
          <p:nvPr/>
        </p:nvSpPr>
        <p:spPr>
          <a:xfrm>
            <a:off x="6229184" y="4798031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insert(</a:t>
            </a:r>
            <a:r>
              <a:rPr lang="en-US" b="1" dirty="0" err="1">
                <a:latin typeface="Courier" pitchFamily="2" charset="0"/>
              </a:rPr>
              <a:t>id,data</a:t>
            </a:r>
            <a:r>
              <a:rPr lang="en-US" b="1" dirty="0">
                <a:latin typeface="Courier" pitchFamily="2" charset="0"/>
              </a:rPr>
              <a:t>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C41F5-B7AA-8140-A54D-E1972422CB8F}"/>
              </a:ext>
            </a:extLst>
          </p:cNvPr>
          <p:cNvSpPr txBox="1"/>
          <p:nvPr/>
        </p:nvSpPr>
        <p:spPr>
          <a:xfrm>
            <a:off x="9136619" y="3105834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latin typeface="Courier" pitchFamily="2" charset="0"/>
              </a:rPr>
              <a:t>(id -&gt; data)</a:t>
            </a:r>
            <a:r>
              <a:rPr lang="en-US" dirty="0"/>
              <a:t> at</a:t>
            </a:r>
            <a:br>
              <a:rPr lang="en-US" dirty="0"/>
            </a:br>
            <a:r>
              <a:rPr lang="en-US" dirty="0"/>
              <a:t>top hash table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053634-A073-6B44-81CA-2D6C74D260B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34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ways to implement:</a:t>
            </a:r>
          </a:p>
          <a:p>
            <a:endParaRPr lang="en-US"/>
          </a:p>
          <a:p>
            <a:r>
              <a:rPr lang="en-US"/>
              <a:t>A good way is a stack of hash tables: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A22A7-38DD-0F4F-A340-26C87E6B29CF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2264822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126A-9D0F-D544-BF62-FCCE4C6DDD6B}"/>
              </a:ext>
            </a:extLst>
          </p:cNvPr>
          <p:cNvSpPr/>
          <p:nvPr/>
        </p:nvSpPr>
        <p:spPr>
          <a:xfrm>
            <a:off x="5838765" y="524522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lookup(id)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4075E7-0805-C240-AC82-C8435165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93F01-ACBE-0941-BB9B-C0944B9A84E2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400832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126A-9D0F-D544-BF62-FCCE4C6DDD6B}"/>
              </a:ext>
            </a:extLst>
          </p:cNvPr>
          <p:cNvSpPr/>
          <p:nvPr/>
        </p:nvSpPr>
        <p:spPr>
          <a:xfrm>
            <a:off x="5838765" y="524522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lookup(id)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56120-08E6-1342-9017-AA64020A4AF2}"/>
              </a:ext>
            </a:extLst>
          </p:cNvPr>
          <p:cNvSpPr txBox="1"/>
          <p:nvPr/>
        </p:nvSpPr>
        <p:spPr>
          <a:xfrm>
            <a:off x="8096036" y="4001294"/>
            <a:ext cx="12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check here</a:t>
            </a:r>
            <a:br>
              <a:rPr lang="en-US" dirty="0"/>
            </a:br>
            <a:r>
              <a:rPr lang="en-US" dirty="0"/>
              <a:t>first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9D71BD-26A3-A042-A705-DCF2D2BD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C2F01-962C-CC42-B989-D624183345EB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1406310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126A-9D0F-D544-BF62-FCCE4C6DDD6B}"/>
              </a:ext>
            </a:extLst>
          </p:cNvPr>
          <p:cNvSpPr/>
          <p:nvPr/>
        </p:nvSpPr>
        <p:spPr>
          <a:xfrm>
            <a:off x="5838765" y="524522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lookup(id)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56120-08E6-1342-9017-AA64020A4AF2}"/>
              </a:ext>
            </a:extLst>
          </p:cNvPr>
          <p:cNvSpPr txBox="1"/>
          <p:nvPr/>
        </p:nvSpPr>
        <p:spPr>
          <a:xfrm>
            <a:off x="8123751" y="510672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 check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1787D9-41F9-6F41-9505-E34814E0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9CC51-CA56-DB47-8727-96460C5F2F40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361066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A3F27-E468-8144-AFBF-D29DEFB9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85" r="85531"/>
          <a:stretch/>
        </p:blipFill>
        <p:spPr>
          <a:xfrm>
            <a:off x="1473200" y="2548466"/>
            <a:ext cx="1337733" cy="2429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A2C19-34EE-0147-9165-D354BFB71AB2}"/>
              </a:ext>
            </a:extLst>
          </p:cNvPr>
          <p:cNvSpPr txBox="1"/>
          <p:nvPr/>
        </p:nvSpPr>
        <p:spPr>
          <a:xfrm>
            <a:off x="2946400" y="25484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10A59-C69F-4C48-9025-CE64CFB7F679}"/>
              </a:ext>
            </a:extLst>
          </p:cNvPr>
          <p:cNvSpPr txBox="1"/>
          <p:nvPr/>
        </p:nvSpPr>
        <p:spPr>
          <a:xfrm>
            <a:off x="2946400" y="29765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E0DFD-F994-8F4B-9F57-8A8F0317AE65}"/>
              </a:ext>
            </a:extLst>
          </p:cNvPr>
          <p:cNvSpPr txBox="1"/>
          <p:nvPr/>
        </p:nvSpPr>
        <p:spPr>
          <a:xfrm>
            <a:off x="2946400" y="3461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3410B-65BC-1A4D-BBB3-3E7CE674804F}"/>
              </a:ext>
            </a:extLst>
          </p:cNvPr>
          <p:cNvSpPr txBox="1"/>
          <p:nvPr/>
        </p:nvSpPr>
        <p:spPr>
          <a:xfrm>
            <a:off x="2929469" y="393315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9543B-3854-D145-B1D3-41653906E00B}"/>
              </a:ext>
            </a:extLst>
          </p:cNvPr>
          <p:cNvSpPr txBox="1"/>
          <p:nvPr/>
        </p:nvSpPr>
        <p:spPr>
          <a:xfrm>
            <a:off x="2929469" y="43456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DC3C-F049-F144-A7DC-C53897DD5ED1}"/>
              </a:ext>
            </a:extLst>
          </p:cNvPr>
          <p:cNvSpPr txBox="1"/>
          <p:nvPr/>
        </p:nvSpPr>
        <p:spPr>
          <a:xfrm>
            <a:off x="2607236" y="1885478"/>
            <a:ext cx="100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sets</a:t>
            </a:r>
          </a:p>
        </p:txBody>
      </p:sp>
    </p:spTree>
    <p:extLst>
      <p:ext uri="{BB962C8B-B14F-4D97-AF65-F5344CB8AC3E}">
        <p14:creationId xmlns:p14="http://schemas.microsoft.com/office/powerpoint/2010/main" val="41502258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7C2F0-1153-CE48-AA44-01204EA79B21}"/>
              </a:ext>
            </a:extLst>
          </p:cNvPr>
          <p:cNvSpPr/>
          <p:nvPr/>
        </p:nvSpPr>
        <p:spPr>
          <a:xfrm>
            <a:off x="9586645" y="3842535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7403E-F336-5046-A205-FA3FEB347621}"/>
              </a:ext>
            </a:extLst>
          </p:cNvPr>
          <p:cNvSpPr/>
          <p:nvPr/>
        </p:nvSpPr>
        <p:spPr>
          <a:xfrm>
            <a:off x="7102487" y="524522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pop_scope</a:t>
            </a:r>
            <a:r>
              <a:rPr lang="en-US" b="1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765EF-EF4D-AC46-B0B9-0A7A8E83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7416F-9FEB-904C-9931-1E427C69EA86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3256702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156FD-D309-264E-97A9-3294F8AD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Many ways to implement:</a:t>
            </a:r>
          </a:p>
          <a:p>
            <a:endParaRPr lang="en-US" dirty="0"/>
          </a:p>
          <a:p>
            <a:r>
              <a:rPr lang="en-US" dirty="0"/>
              <a:t>A good way is a stack of hash tables: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93229-5D3A-DF4F-A7DE-9795D9894D55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10842298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5E-AADA-7449-8B50-9D8E40D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symbol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3BB9-8E0D-2D49-B4E8-FB70A084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519" cy="43513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EAF1-F6F1-6B4F-B6EC-B40441CA1E6B}"/>
              </a:ext>
            </a:extLst>
          </p:cNvPr>
          <p:cNvSpPr/>
          <p:nvPr/>
        </p:nvSpPr>
        <p:spPr>
          <a:xfrm>
            <a:off x="9586645" y="4952144"/>
            <a:ext cx="1767155" cy="9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BD510-7170-9741-88EA-F65D66194A69}"/>
              </a:ext>
            </a:extLst>
          </p:cNvPr>
          <p:cNvSpPr/>
          <p:nvPr/>
        </p:nvSpPr>
        <p:spPr>
          <a:xfrm>
            <a:off x="3812875" y="2399625"/>
            <a:ext cx="2283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int x = 0;</a:t>
            </a:r>
          </a:p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int y = 0;</a:t>
            </a:r>
          </a:p>
          <a:p>
            <a:r>
              <a:rPr lang="en-US" dirty="0">
                <a:latin typeface="Courier" pitchFamily="2" charset="0"/>
              </a:rPr>
              <a:t>  y++;</a:t>
            </a:r>
          </a:p>
          <a:p>
            <a:r>
              <a:rPr lang="en-US" dirty="0">
                <a:latin typeface="Courier" pitchFamily="2" charset="0"/>
              </a:rPr>
              <a:t>  x++;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x++;</a:t>
            </a:r>
          </a:p>
          <a:p>
            <a:r>
              <a:rPr lang="en-US" dirty="0">
                <a:latin typeface="Courier" pitchFamily="2" charset="0"/>
              </a:rPr>
              <a:t>y++;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66D9E-6A4A-4648-A21F-E904A4DD4613}"/>
              </a:ext>
            </a:extLst>
          </p:cNvPr>
          <p:cNvSpPr txBox="1"/>
          <p:nvPr/>
        </p:nvSpPr>
        <p:spPr>
          <a:xfrm>
            <a:off x="9451770" y="5992297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of hash tables</a:t>
            </a:r>
          </a:p>
        </p:txBody>
      </p:sp>
    </p:spTree>
    <p:extLst>
      <p:ext uri="{BB962C8B-B14F-4D97-AF65-F5344CB8AC3E}">
        <p14:creationId xmlns:p14="http://schemas.microsoft.com/office/powerpoint/2010/main" val="2301459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4BEF-BE56-BE40-9AB8-D6BA2561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</a:t>
            </a:r>
          </a:p>
        </p:txBody>
      </p:sp>
    </p:spTree>
    <p:extLst>
      <p:ext uri="{BB962C8B-B14F-4D97-AF65-F5344CB8AC3E}">
        <p14:creationId xmlns:p14="http://schemas.microsoft.com/office/powerpoint/2010/main" val="4149813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4BEF-BE56-BE40-9AB8-D6BA2561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88B5-C043-6A43-A3EC-D35DEE7D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Like token actions: perform an action each time a production option is matched. Useful for: tracking state</a:t>
            </a:r>
          </a:p>
        </p:txBody>
      </p:sp>
    </p:spTree>
    <p:extLst>
      <p:ext uri="{BB962C8B-B14F-4D97-AF65-F5344CB8AC3E}">
        <p14:creationId xmlns:p14="http://schemas.microsoft.com/office/powerpoint/2010/main" val="73677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4BEF-BE56-BE40-9AB8-D6BA2561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88B5-C043-6A43-A3EC-D35DEE7D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Like token actions: perform an action each time a production option is matched. </a:t>
            </a:r>
          </a:p>
          <a:p>
            <a:endParaRPr lang="en-US" dirty="0"/>
          </a:p>
          <a:p>
            <a:r>
              <a:rPr lang="en-US" dirty="0"/>
              <a:t>Typically performed after the entire production action is matched</a:t>
            </a:r>
          </a:p>
          <a:p>
            <a:endParaRPr lang="en-US" dirty="0"/>
          </a:p>
          <a:p>
            <a:r>
              <a:rPr lang="en-US" dirty="0"/>
              <a:t>Useful for: </a:t>
            </a:r>
          </a:p>
          <a:p>
            <a:pPr lvl="1"/>
            <a:r>
              <a:rPr lang="en-US" dirty="0"/>
              <a:t>tracking state</a:t>
            </a:r>
          </a:p>
        </p:txBody>
      </p:sp>
    </p:spTree>
    <p:extLst>
      <p:ext uri="{BB962C8B-B14F-4D97-AF65-F5344CB8AC3E}">
        <p14:creationId xmlns:p14="http://schemas.microsoft.com/office/powerpoint/2010/main" val="399004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(TYPE)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 # lexeme 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variable_name,None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self.eat</a:t>
            </a:r>
            <a:r>
              <a:rPr lang="en-US" dirty="0">
                <a:latin typeface="Courier" pitchFamily="2" charset="0"/>
              </a:rPr>
              <a:t>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70213-59E7-9B4F-B56F-59A8A7151E35}"/>
              </a:ext>
            </a:extLst>
          </p:cNvPr>
          <p:cNvSpPr txBox="1"/>
          <p:nvPr/>
        </p:nvSpPr>
        <p:spPr>
          <a:xfrm>
            <a:off x="6368690" y="1563817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0AD06-A129-CA46-AEB5-90C2D4CBF149}"/>
              </a:ext>
            </a:extLst>
          </p:cNvPr>
          <p:cNvSpPr txBox="1"/>
          <p:nvPr/>
        </p:nvSpPr>
        <p:spPr>
          <a:xfrm>
            <a:off x="2921000" y="6123543"/>
            <a:ext cx="846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If we wrote our own recursive descent parser we can implement our own actions </a:t>
            </a:r>
            <a:r>
              <a:rPr lang="en-US" i="1" dirty="0" err="1">
                <a:highlight>
                  <a:srgbClr val="FFFF00"/>
                </a:highlight>
              </a:rPr>
              <a:t>inlined</a:t>
            </a:r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4100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</a:t>
            </a:r>
            <a:r>
              <a:rPr lang="en-US" dirty="0">
                <a:highlight>
                  <a:srgbClr val="FFFF00"/>
                </a:highlight>
              </a:rPr>
              <a:t>ID</a:t>
            </a:r>
            <a:r>
              <a:rPr lang="en-US" dirty="0"/>
              <a:t>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$2</a:t>
            </a:r>
            <a:r>
              <a:rPr lang="en-US" dirty="0">
                <a:latin typeface="Courier" pitchFamily="2" charset="0"/>
              </a:rPr>
              <a:t>, None);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70213-59E7-9B4F-B56F-59A8A7151E35}"/>
              </a:ext>
            </a:extLst>
          </p:cNvPr>
          <p:cNvSpPr txBox="1"/>
          <p:nvPr/>
        </p:nvSpPr>
        <p:spPr>
          <a:xfrm>
            <a:off x="6394090" y="683284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3D6D1-0516-8C41-A5FC-0378B34B9AE5}"/>
              </a:ext>
            </a:extLst>
          </p:cNvPr>
          <p:cNvSpPr txBox="1"/>
          <p:nvPr/>
        </p:nvSpPr>
        <p:spPr>
          <a:xfrm>
            <a:off x="4301066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9065B-F667-BD48-9C2C-F310E075BBBE}"/>
              </a:ext>
            </a:extLst>
          </p:cNvPr>
          <p:cNvSpPr txBox="1"/>
          <p:nvPr/>
        </p:nvSpPr>
        <p:spPr>
          <a:xfrm>
            <a:off x="4910666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50773-0F04-534F-B370-7E5BAAECC6B3}"/>
              </a:ext>
            </a:extLst>
          </p:cNvPr>
          <p:cNvSpPr txBox="1"/>
          <p:nvPr/>
        </p:nvSpPr>
        <p:spPr>
          <a:xfrm>
            <a:off x="5630333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05EF9-AB85-AF4F-9AA5-2D717DCD4CF4}"/>
              </a:ext>
            </a:extLst>
          </p:cNvPr>
          <p:cNvSpPr txBox="1"/>
          <p:nvPr/>
        </p:nvSpPr>
        <p:spPr>
          <a:xfrm>
            <a:off x="6747934" y="2743200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result of each symbol.</a:t>
            </a:r>
            <a:br>
              <a:rPr lang="en-US" i="1" dirty="0"/>
            </a:br>
            <a:r>
              <a:rPr lang="en-US" i="1" dirty="0"/>
              <a:t>For a terminal it will be</a:t>
            </a:r>
            <a:br>
              <a:rPr lang="en-US" i="1" dirty="0"/>
            </a:br>
            <a:r>
              <a:rPr lang="en-US" i="1" dirty="0"/>
              <a:t>the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377BE-CFF8-2642-9199-72C87FFD57D8}"/>
              </a:ext>
            </a:extLst>
          </p:cNvPr>
          <p:cNvSpPr txBox="1"/>
          <p:nvPr/>
        </p:nvSpPr>
        <p:spPr>
          <a:xfrm>
            <a:off x="2638986" y="4774399"/>
            <a:ext cx="538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always some way to refer to symbol value, e.g. an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D307-651E-E047-BC40-2C88C82A912F}"/>
              </a:ext>
            </a:extLst>
          </p:cNvPr>
          <p:cNvSpPr txBox="1"/>
          <p:nvPr/>
        </p:nvSpPr>
        <p:spPr>
          <a:xfrm>
            <a:off x="6197600" y="1883549"/>
            <a:ext cx="392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actions would be written like this</a:t>
            </a:r>
          </a:p>
        </p:txBody>
      </p:sp>
    </p:spTree>
    <p:extLst>
      <p:ext uri="{BB962C8B-B14F-4D97-AF65-F5344CB8AC3E}">
        <p14:creationId xmlns:p14="http://schemas.microsoft.com/office/powerpoint/2010/main" val="280524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values get returned from non-terminals?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E639D-7988-614F-835E-C1C3812687D2}"/>
              </a:ext>
            </a:extLst>
          </p:cNvPr>
          <p:cNvSpPr txBox="1"/>
          <p:nvPr/>
        </p:nvSpPr>
        <p:spPr>
          <a:xfrm>
            <a:off x="9008533" y="2844800"/>
            <a:ext cx="22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print?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02352-889D-5548-8820-C75C858B5508}"/>
              </a:ext>
            </a:extLst>
          </p:cNvPr>
          <p:cNvSpPr/>
          <p:nvPr/>
        </p:nvSpPr>
        <p:spPr>
          <a:xfrm>
            <a:off x="736597" y="2739073"/>
            <a:ext cx="10938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1: Expr  ::= Expr ‘+’ Unit    {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print $1</a:t>
            </a:r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2:       |   Expr ‘-’ Unit</a:t>
            </a:r>
          </a:p>
          <a:p>
            <a:r>
              <a:rPr lang="en-US" sz="2400" dirty="0">
                <a:latin typeface="Courier" pitchFamily="2" charset="0"/>
              </a:rPr>
              <a:t>3:       |   Unit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4: Unit  ::= ‘(‘ Expr ‘)’</a:t>
            </a:r>
          </a:p>
          <a:p>
            <a:r>
              <a:rPr lang="en-US" sz="2400" dirty="0">
                <a:latin typeface="Courier" pitchFamily="2" charset="0"/>
              </a:rPr>
              <a:t>5:       |    NUM</a:t>
            </a:r>
          </a:p>
        </p:txBody>
      </p:sp>
    </p:spTree>
    <p:extLst>
      <p:ext uri="{BB962C8B-B14F-4D97-AF65-F5344CB8AC3E}">
        <p14:creationId xmlns:p14="http://schemas.microsoft.com/office/powerpoint/2010/main" val="3692770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values get returned from non-terminals?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E639D-7988-614F-835E-C1C3812687D2}"/>
              </a:ext>
            </a:extLst>
          </p:cNvPr>
          <p:cNvSpPr txBox="1"/>
          <p:nvPr/>
        </p:nvSpPr>
        <p:spPr>
          <a:xfrm>
            <a:off x="7421573" y="4572000"/>
            <a:ext cx="2688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production rule</a:t>
            </a:r>
            <a:br>
              <a:rPr lang="en-US" i="1" dirty="0"/>
            </a:br>
            <a:r>
              <a:rPr lang="en-US" i="1" dirty="0"/>
              <a:t>needs to return something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10F09-3516-C544-B551-57907834422F}"/>
              </a:ext>
            </a:extLst>
          </p:cNvPr>
          <p:cNvSpPr/>
          <p:nvPr/>
        </p:nvSpPr>
        <p:spPr>
          <a:xfrm>
            <a:off x="736597" y="2739073"/>
            <a:ext cx="10938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1: Expr  ::= Expr ‘+’ Unit    {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print $1; return “expr”</a:t>
            </a:r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2:       |   Expr ‘-’ Unit    {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return “expr”</a:t>
            </a:r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3:       |   Unit             {...}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4: Unit  ::= ‘(‘ Expr ‘)’</a:t>
            </a:r>
          </a:p>
          <a:p>
            <a:r>
              <a:rPr lang="en-US" sz="2400" dirty="0">
                <a:latin typeface="Courier" pitchFamily="2" charset="0"/>
              </a:rPr>
              <a:t>5:       |    NUM</a:t>
            </a:r>
          </a:p>
        </p:txBody>
      </p:sp>
    </p:spTree>
    <p:extLst>
      <p:ext uri="{BB962C8B-B14F-4D97-AF65-F5344CB8AC3E}">
        <p14:creationId xmlns:p14="http://schemas.microsoft.com/office/powerpoint/2010/main" val="28082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A3F27-E468-8144-AFBF-D29DEFB9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85" r="85531"/>
          <a:stretch/>
        </p:blipFill>
        <p:spPr>
          <a:xfrm>
            <a:off x="1473200" y="2548466"/>
            <a:ext cx="1337733" cy="2429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A2C19-34EE-0147-9165-D354BFB71AB2}"/>
              </a:ext>
            </a:extLst>
          </p:cNvPr>
          <p:cNvSpPr txBox="1"/>
          <p:nvPr/>
        </p:nvSpPr>
        <p:spPr>
          <a:xfrm>
            <a:off x="2946400" y="254846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d,c</a:t>
            </a: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10A59-C69F-4C48-9025-CE64CFB7F679}"/>
              </a:ext>
            </a:extLst>
          </p:cNvPr>
          <p:cNvSpPr txBox="1"/>
          <p:nvPr/>
        </p:nvSpPr>
        <p:spPr>
          <a:xfrm>
            <a:off x="2946400" y="297650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E0DFD-F994-8F4B-9F57-8A8F0317AE65}"/>
              </a:ext>
            </a:extLst>
          </p:cNvPr>
          <p:cNvSpPr txBox="1"/>
          <p:nvPr/>
        </p:nvSpPr>
        <p:spPr>
          <a:xfrm>
            <a:off x="2946400" y="34613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d,c</a:t>
            </a: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3410B-65BC-1A4D-BBB3-3E7CE674804F}"/>
              </a:ext>
            </a:extLst>
          </p:cNvPr>
          <p:cNvSpPr txBox="1"/>
          <p:nvPr/>
        </p:nvSpPr>
        <p:spPr>
          <a:xfrm>
            <a:off x="2929469" y="39331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9543B-3854-D145-B1D3-41653906E00B}"/>
              </a:ext>
            </a:extLst>
          </p:cNvPr>
          <p:cNvSpPr txBox="1"/>
          <p:nvPr/>
        </p:nvSpPr>
        <p:spPr>
          <a:xfrm>
            <a:off x="2929469" y="434568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d,c</a:t>
            </a:r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EBDA6-E0BF-654C-B56A-77BB0028CBF6}"/>
              </a:ext>
            </a:extLst>
          </p:cNvPr>
          <p:cNvSpPr txBox="1"/>
          <p:nvPr/>
        </p:nvSpPr>
        <p:spPr>
          <a:xfrm>
            <a:off x="2607236" y="1885478"/>
            <a:ext cx="100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B65FA-BB30-2C4D-83AB-41B6AD31A62C}"/>
              </a:ext>
            </a:extLst>
          </p:cNvPr>
          <p:cNvSpPr txBox="1"/>
          <p:nvPr/>
        </p:nvSpPr>
        <p:spPr>
          <a:xfrm>
            <a:off x="2919950" y="5230002"/>
            <a:ext cx="502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no! in both B and C we do not have disjoint first sets</a:t>
            </a:r>
          </a:p>
        </p:txBody>
      </p:sp>
    </p:spTree>
    <p:extLst>
      <p:ext uri="{BB962C8B-B14F-4D97-AF65-F5344CB8AC3E}">
        <p14:creationId xmlns:p14="http://schemas.microsoft.com/office/powerpoint/2010/main" val="398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values get returned from non-terminals?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3C585-6749-BC48-BDF0-0BE1DED343F2}"/>
              </a:ext>
            </a:extLst>
          </p:cNvPr>
          <p:cNvSpPr/>
          <p:nvPr/>
        </p:nvSpPr>
        <p:spPr>
          <a:xfrm>
            <a:off x="736597" y="2739073"/>
            <a:ext cx="10938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1: Expr  ::= Expr ‘+’ Unit    {}</a:t>
            </a:r>
          </a:p>
          <a:p>
            <a:r>
              <a:rPr lang="en-US" sz="2400" dirty="0">
                <a:latin typeface="Courier" pitchFamily="2" charset="0"/>
              </a:rPr>
              <a:t>2:       |   Expr ‘-’ Unit    {}</a:t>
            </a:r>
          </a:p>
          <a:p>
            <a:r>
              <a:rPr lang="en-US" sz="2400" dirty="0">
                <a:latin typeface="Courier" pitchFamily="2" charset="0"/>
              </a:rPr>
              <a:t>3:       |   Unit             {}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4: Unit  ::= ‘(‘ Expr ‘)’     {}</a:t>
            </a:r>
          </a:p>
          <a:p>
            <a:r>
              <a:rPr lang="en-US" sz="2400" dirty="0">
                <a:latin typeface="Courier" pitchFamily="2" charset="0"/>
              </a:rPr>
              <a:t>5:       |    NUM             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133EA-111B-5748-873E-79F6F69EB970}"/>
              </a:ext>
            </a:extLst>
          </p:cNvPr>
          <p:cNvSpPr txBox="1"/>
          <p:nvPr/>
        </p:nvSpPr>
        <p:spPr>
          <a:xfrm>
            <a:off x="6959600" y="1955800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building a calculator</a:t>
            </a:r>
          </a:p>
        </p:txBody>
      </p:sp>
    </p:spTree>
    <p:extLst>
      <p:ext uri="{BB962C8B-B14F-4D97-AF65-F5344CB8AC3E}">
        <p14:creationId xmlns:p14="http://schemas.microsoft.com/office/powerpoint/2010/main" val="33483197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values get returned from non-terminals?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3C585-6749-BC48-BDF0-0BE1DED343F2}"/>
              </a:ext>
            </a:extLst>
          </p:cNvPr>
          <p:cNvSpPr/>
          <p:nvPr/>
        </p:nvSpPr>
        <p:spPr>
          <a:xfrm>
            <a:off x="736597" y="2739073"/>
            <a:ext cx="10938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1: Expr  ::= Expr ‘+’ Unit    {return $1 + $3}</a:t>
            </a:r>
          </a:p>
          <a:p>
            <a:r>
              <a:rPr lang="en-US" sz="2400" dirty="0">
                <a:latin typeface="Courier" pitchFamily="2" charset="0"/>
              </a:rPr>
              <a:t>2:       |   Expr ‘-’ Unit    {return $1 - $3}</a:t>
            </a:r>
          </a:p>
          <a:p>
            <a:r>
              <a:rPr lang="en-US" sz="2400" dirty="0">
                <a:latin typeface="Courier" pitchFamily="2" charset="0"/>
              </a:rPr>
              <a:t>3:       |   Unit             {return $1}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4: Unit  ::= ‘(‘ Expr ‘)’     {return $2}</a:t>
            </a:r>
          </a:p>
          <a:p>
            <a:r>
              <a:rPr lang="en-US" sz="2400" dirty="0">
                <a:latin typeface="Courier" pitchFamily="2" charset="0"/>
              </a:rPr>
              <a:t>5:       |    NUM             {return $1}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133EA-111B-5748-873E-79F6F69EB970}"/>
              </a:ext>
            </a:extLst>
          </p:cNvPr>
          <p:cNvSpPr txBox="1"/>
          <p:nvPr/>
        </p:nvSpPr>
        <p:spPr>
          <a:xfrm>
            <a:off x="6959600" y="1955800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building a calculator</a:t>
            </a:r>
          </a:p>
        </p:txBody>
      </p:sp>
    </p:spTree>
    <p:extLst>
      <p:ext uri="{BB962C8B-B14F-4D97-AF65-F5344CB8AC3E}">
        <p14:creationId xmlns:p14="http://schemas.microsoft.com/office/powerpoint/2010/main" val="4815890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CDAB-6A37-7943-A0C7-29033197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parser actions</a:t>
            </a:r>
          </a:p>
        </p:txBody>
      </p:sp>
    </p:spTree>
    <p:extLst>
      <p:ext uri="{BB962C8B-B14F-4D97-AF65-F5344CB8AC3E}">
        <p14:creationId xmlns:p14="http://schemas.microsoft.com/office/powerpoint/2010/main" val="1819469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to perform actions in the middle of a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760"/>
            <a:ext cx="10515600" cy="25614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statement : </a:t>
            </a:r>
            <a:r>
              <a:rPr lang="en-US" dirty="0">
                <a:highlight>
                  <a:srgbClr val="00FF00"/>
                </a:highlight>
              </a:rPr>
              <a:t>LBRAC</a:t>
            </a:r>
            <a:r>
              <a:rPr lang="en-US" dirty="0"/>
              <a:t> </a:t>
            </a:r>
            <a:r>
              <a:rPr lang="en-US" dirty="0" err="1"/>
              <a:t>statement_list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RBRAC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BA9F8-B5BA-1649-9C81-705B419CB52D}"/>
              </a:ext>
            </a:extLst>
          </p:cNvPr>
          <p:cNvSpPr txBox="1"/>
          <p:nvPr/>
        </p:nvSpPr>
        <p:spPr>
          <a:xfrm>
            <a:off x="1890445" y="5392603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 new scope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4B185-69B7-B445-9002-497AB2210028}"/>
              </a:ext>
            </a:extLst>
          </p:cNvPr>
          <p:cNvSpPr txBox="1"/>
          <p:nvPr/>
        </p:nvSpPr>
        <p:spPr>
          <a:xfrm>
            <a:off x="5578867" y="5392603"/>
            <a:ext cx="20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scope 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1FA70-B8DD-724E-AABA-9FDEC1AB1822}"/>
              </a:ext>
            </a:extLst>
          </p:cNvPr>
          <p:cNvSpPr/>
          <p:nvPr/>
        </p:nvSpPr>
        <p:spPr>
          <a:xfrm>
            <a:off x="8988358" y="2553761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y++;</a:t>
            </a:r>
          </a:p>
        </p:txBody>
      </p:sp>
    </p:spTree>
    <p:extLst>
      <p:ext uri="{BB962C8B-B14F-4D97-AF65-F5344CB8AC3E}">
        <p14:creationId xmlns:p14="http://schemas.microsoft.com/office/powerpoint/2010/main" val="262266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F5C-7FA9-4448-B92E-A0CC6FE4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66BDD-F935-6640-A558-B97E287C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provide the CFG, along with some hints, you get a parser back</a:t>
            </a:r>
          </a:p>
          <a:p>
            <a:endParaRPr lang="en-US" dirty="0"/>
          </a:p>
          <a:p>
            <a:r>
              <a:rPr lang="en-US" dirty="0"/>
              <a:t>They typically use bottom-up parsers</a:t>
            </a:r>
          </a:p>
          <a:p>
            <a:pPr lvl="1"/>
            <a:r>
              <a:rPr lang="en-US" dirty="0"/>
              <a:t>Algorithm is more complicated</a:t>
            </a:r>
          </a:p>
          <a:p>
            <a:pPr lvl="1"/>
            <a:r>
              <a:rPr lang="en-US" dirty="0"/>
              <a:t>Able to handle more types of grammars naturally</a:t>
            </a:r>
          </a:p>
          <a:p>
            <a:pPr lvl="1"/>
            <a:r>
              <a:rPr lang="en-US" dirty="0"/>
              <a:t>Able to naturally encode precedence and associativity</a:t>
            </a:r>
          </a:p>
          <a:p>
            <a:pPr lvl="1"/>
            <a:endParaRPr lang="en-US" dirty="0"/>
          </a:p>
          <a:p>
            <a:r>
              <a:rPr lang="en-US" dirty="0"/>
              <a:t>Examples of tools:</a:t>
            </a:r>
          </a:p>
          <a:p>
            <a:pPr lvl="1"/>
            <a:r>
              <a:rPr lang="en-US" dirty="0" err="1"/>
              <a:t>Yacc</a:t>
            </a:r>
            <a:r>
              <a:rPr lang="en-US" dirty="0"/>
              <a:t>, </a:t>
            </a:r>
            <a:r>
              <a:rPr lang="en-US" dirty="0" err="1"/>
              <a:t>Antrl</a:t>
            </a:r>
            <a:r>
              <a:rPr lang="en-US" dirty="0"/>
              <a:t>, PLY</a:t>
            </a:r>
          </a:p>
        </p:txBody>
      </p:sp>
    </p:spTree>
    <p:extLst>
      <p:ext uri="{BB962C8B-B14F-4D97-AF65-F5344CB8AC3E}">
        <p14:creationId xmlns:p14="http://schemas.microsoft.com/office/powerpoint/2010/main" val="39088254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2642-2A31-F340-BBFC-195ADF88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211B4-2969-574E-8CA1-FA81C35D97E7}"/>
              </a:ext>
            </a:extLst>
          </p:cNvPr>
          <p:cNvSpPr txBox="1"/>
          <p:nvPr/>
        </p:nvSpPr>
        <p:spPr>
          <a:xfrm>
            <a:off x="1007533" y="2108200"/>
            <a:ext cx="899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These slides follow the calculator example from the PLY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493065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2642-2A31-F340-BBFC-195ADF88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4F483-AADA-9244-8065-9E3C15B40C4B}"/>
              </a:ext>
            </a:extLst>
          </p:cNvPr>
          <p:cNvSpPr/>
          <p:nvPr/>
        </p:nvSpPr>
        <p:spPr>
          <a:xfrm>
            <a:off x="497733" y="1598165"/>
            <a:ext cx="8403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ply.lex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lex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tokens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"NUM"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"MULT"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"PLUS"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"MINUS"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"DIV"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"LPAR"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"RPAR"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US" sz="12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t_NUM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'[0-9]+'</a:t>
            </a: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t_MULT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'\*'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t_PLUS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'\+'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t_MINUS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'-'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t_DIV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'/'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t_LPAR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'\('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t_RPAR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‘\)'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t_ignore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 '</a:t>
            </a:r>
            <a:endParaRPr lang="en-US" sz="1200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# Error handling rule</a:t>
            </a:r>
          </a:p>
          <a:p>
            <a:r>
              <a:rPr lang="en-US" sz="1200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t_error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(t):</a:t>
            </a:r>
            <a:endParaRPr lang="en-US" sz="1200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"Illegal character '%s'"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</a:t>
            </a:r>
            <a:endParaRPr lang="en-US" sz="12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lexer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lex.lex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763F-9A65-CE4F-AC53-EBCC82F5824A}"/>
              </a:ext>
            </a:extLst>
          </p:cNvPr>
          <p:cNvSpPr txBox="1"/>
          <p:nvPr/>
        </p:nvSpPr>
        <p:spPr>
          <a:xfrm>
            <a:off x="9581745" y="3244334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Set up the </a:t>
            </a:r>
            <a:r>
              <a:rPr lang="en-US" i="1" dirty="0" err="1"/>
              <a:t>lexer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20575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Import the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37EEE-CE5A-CB4A-8B3E-C023E3936623}"/>
              </a:ext>
            </a:extLst>
          </p:cNvPr>
          <p:cNvSpPr/>
          <p:nvPr/>
        </p:nvSpPr>
        <p:spPr>
          <a:xfrm>
            <a:off x="838200" y="2317975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ply.yacc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yacc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E1A8C4-3F18-574F-9A07-D84C4201B325}"/>
              </a:ext>
            </a:extLst>
          </p:cNvPr>
          <p:cNvSpPr txBox="1">
            <a:spLocks/>
          </p:cNvSpPr>
          <p:nvPr/>
        </p:nvSpPr>
        <p:spPr>
          <a:xfrm>
            <a:off x="838200" y="3157109"/>
            <a:ext cx="10515600" cy="74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874D9-9272-3D43-8157-42EC7CA748AC}"/>
              </a:ext>
            </a:extLst>
          </p:cNvPr>
          <p:cNvSpPr/>
          <p:nvPr/>
        </p:nvSpPr>
        <p:spPr>
          <a:xfrm>
            <a:off x="838200" y="4027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p_expr_num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NUM"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</a:t>
            </a:r>
            <a:r>
              <a:rPr lang="en-US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(p[1])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39CF-0138-AF40-847C-9916F8C53AE1}"/>
              </a:ext>
            </a:extLst>
          </p:cNvPr>
          <p:cNvSpPr txBox="1"/>
          <p:nvPr/>
        </p:nvSpPr>
        <p:spPr>
          <a:xfrm>
            <a:off x="4357991" y="4282220"/>
            <a:ext cx="445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 are given prefixed by </a:t>
            </a:r>
            <a:r>
              <a:rPr lang="en-US" sz="2400" dirty="0">
                <a:latin typeface="Courier" pitchFamily="2" charset="0"/>
              </a:rPr>
              <a:t>p_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E708E-76B4-2B44-92D1-7E6872B52D11}"/>
              </a:ext>
            </a:extLst>
          </p:cNvPr>
          <p:cNvSpPr txBox="1"/>
          <p:nvPr/>
        </p:nvSpPr>
        <p:spPr>
          <a:xfrm>
            <a:off x="4357990" y="4876494"/>
            <a:ext cx="4500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production rules are the doc string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315C4-BE5B-8E43-A396-415681D4F43C}"/>
              </a:ext>
            </a:extLst>
          </p:cNvPr>
          <p:cNvSpPr txBox="1"/>
          <p:nvPr/>
        </p:nvSpPr>
        <p:spPr>
          <a:xfrm>
            <a:off x="4426085" y="5692730"/>
            <a:ext cx="4663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return values are stored in p[0]</a:t>
            </a:r>
          </a:p>
          <a:p>
            <a:r>
              <a:rPr lang="en-US" sz="2400" dirty="0"/>
              <a:t>children values are in p[1], p[2], etc.</a:t>
            </a:r>
          </a:p>
        </p:txBody>
      </p:sp>
    </p:spTree>
    <p:extLst>
      <p:ext uri="{BB962C8B-B14F-4D97-AF65-F5344CB8AC3E}">
        <p14:creationId xmlns:p14="http://schemas.microsoft.com/office/powerpoint/2010/main" val="3052820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3085188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Next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49E09-3EDB-E44B-904F-26A1739436DC}"/>
              </a:ext>
            </a:extLst>
          </p:cNvPr>
          <p:cNvSpPr/>
          <p:nvPr/>
        </p:nvSpPr>
        <p:spPr>
          <a:xfrm>
            <a:off x="838200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p_expr_plus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PLUS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+ p[3]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C01FF-94B0-424C-A700-FF572A2B0D37}"/>
              </a:ext>
            </a:extLst>
          </p:cNvPr>
          <p:cNvSpPr txBox="1">
            <a:spLocks/>
          </p:cNvSpPr>
          <p:nvPr/>
        </p:nvSpPr>
        <p:spPr>
          <a:xfrm>
            <a:off x="838200" y="3984715"/>
            <a:ext cx="10515600" cy="74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it again</a:t>
            </a:r>
          </a:p>
        </p:txBody>
      </p:sp>
    </p:spTree>
    <p:extLst>
      <p:ext uri="{BB962C8B-B14F-4D97-AF65-F5344CB8AC3E}">
        <p14:creationId xmlns:p14="http://schemas.microsoft.com/office/powerpoint/2010/main" val="6029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96D63-3C4A-E248-BFB0-7486F126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752600"/>
            <a:ext cx="8851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1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C01FF-94B0-424C-A700-FF572A2B0D37}"/>
              </a:ext>
            </a:extLst>
          </p:cNvPr>
          <p:cNvSpPr txBox="1">
            <a:spLocks/>
          </p:cNvSpPr>
          <p:nvPr/>
        </p:nvSpPr>
        <p:spPr>
          <a:xfrm>
            <a:off x="838200" y="2011977"/>
            <a:ext cx="10515600" cy="74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associativity (and precedence)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4A4D5-3DE7-A749-9A17-7C477A000BA5}"/>
              </a:ext>
            </a:extLst>
          </p:cNvPr>
          <p:cNvSpPr/>
          <p:nvPr/>
        </p:nvSpPr>
        <p:spPr>
          <a:xfrm>
            <a:off x="838200" y="28515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precedence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'left'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'PLUS'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3922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Next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E0B75-F0DB-8B4E-A80C-BDA8082C3967}"/>
              </a:ext>
            </a:extLst>
          </p:cNvPr>
          <p:cNvSpPr/>
          <p:nvPr/>
        </p:nvSpPr>
        <p:spPr>
          <a:xfrm>
            <a:off x="838200" y="244810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p_expr_minus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MINUS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- p[3]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p_expr_mult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MULT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* p[3]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p_expr_div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DIV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/ p[3]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8F42E-0773-AF4A-9580-4346EDF53395}"/>
              </a:ext>
            </a:extLst>
          </p:cNvPr>
          <p:cNvSpPr/>
          <p:nvPr/>
        </p:nvSpPr>
        <p:spPr>
          <a:xfrm>
            <a:off x="7357353" y="3094432"/>
            <a:ext cx="4704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precedence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'left'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'PLUS'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'MINUS'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'left'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'MULT'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49421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Last rule for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0917C-4808-9E4B-8526-9C0E7824055E}"/>
              </a:ext>
            </a:extLst>
          </p:cNvPr>
          <p:cNvSpPr/>
          <p:nvPr/>
        </p:nvSpPr>
        <p:spPr>
          <a:xfrm>
            <a:off x="838200" y="24393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p_expr_par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LPAR expr RPAR"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p[2]</a:t>
            </a:r>
          </a:p>
        </p:txBody>
      </p:sp>
    </p:spTree>
    <p:extLst>
      <p:ext uri="{BB962C8B-B14F-4D97-AF65-F5344CB8AC3E}">
        <p14:creationId xmlns:p14="http://schemas.microsoft.com/office/powerpoint/2010/main" val="15913836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An extra we can easily implement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4A028-8157-7444-8C4C-558E9C1CB6A8}"/>
              </a:ext>
            </a:extLst>
          </p:cNvPr>
          <p:cNvSpPr/>
          <p:nvPr/>
        </p:nvSpPr>
        <p:spPr>
          <a:xfrm>
            <a:off x="838200" y="2449363"/>
            <a:ext cx="8605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p_expr_div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DIV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p[3] == 0: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"divide by 0 error:"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"cannot divide: 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(p[1]) +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 by 0"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/ p[3]</a:t>
            </a:r>
          </a:p>
        </p:txBody>
      </p:sp>
    </p:spTree>
    <p:extLst>
      <p:ext uri="{BB962C8B-B14F-4D97-AF65-F5344CB8AC3E}">
        <p14:creationId xmlns:p14="http://schemas.microsoft.com/office/powerpoint/2010/main" val="11168939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C6C-8D73-BD48-9094-BFCEEB45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98"/>
            <a:ext cx="10515600" cy="742477"/>
          </a:xfrm>
        </p:spPr>
        <p:txBody>
          <a:bodyPr/>
          <a:lstStyle/>
          <a:p>
            <a:r>
              <a:rPr lang="en-US" i="1" dirty="0"/>
              <a:t>Combining rules: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946B6-3B2B-314D-9C21-D80F241D2D62}"/>
              </a:ext>
            </a:extLst>
          </p:cNvPr>
          <p:cNvSpPr/>
          <p:nvPr/>
        </p:nvSpPr>
        <p:spPr>
          <a:xfrm>
            <a:off x="838200" y="233049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p_expr_plus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PLUS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+ p[3]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p_expr_minus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MINUS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- p[3]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p_expr_mult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"expr : expr MULT expr"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* p[3]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5ADE9-9B20-9043-9A8B-D67A59537DFE}"/>
              </a:ext>
            </a:extLst>
          </p:cNvPr>
          <p:cNvSpPr/>
          <p:nvPr/>
        </p:nvSpPr>
        <p:spPr>
          <a:xfrm>
            <a:off x="6452680" y="219199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p_expr_bin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expr : expr PLUS expr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        | expr MINUS expr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        | expr MULT expr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"""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p[2] ==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+ p[3]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p[2] ==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- p[3]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p[2] ==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p[1] * p[3]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13909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EC26-F079-0A41-9EB5-D8D2E92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60360-EE19-004A-895D-B295819C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options</a:t>
            </a:r>
          </a:p>
          <a:p>
            <a:pPr lvl="1"/>
            <a:r>
              <a:rPr lang="en-US" dirty="0"/>
              <a:t>Error recovery</a:t>
            </a:r>
          </a:p>
          <a:p>
            <a:pPr lvl="1"/>
            <a:r>
              <a:rPr lang="en-US" dirty="0"/>
              <a:t>Error reporting (it is better in our top down parsers)</a:t>
            </a:r>
          </a:p>
          <a:p>
            <a:pPr lvl="1"/>
            <a:endParaRPr lang="en-US" dirty="0"/>
          </a:p>
          <a:p>
            <a:r>
              <a:rPr lang="en-US" dirty="0"/>
              <a:t>Question: how would we do a calculator implementation in our C-simple grammar? It is not left recursive so it is not as natural...</a:t>
            </a:r>
          </a:p>
        </p:txBody>
      </p:sp>
    </p:spTree>
    <p:extLst>
      <p:ext uri="{BB962C8B-B14F-4D97-AF65-F5344CB8AC3E}">
        <p14:creationId xmlns:p14="http://schemas.microsoft.com/office/powerpoint/2010/main" val="33654603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30E-54DF-234F-9A21-736C14A7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on Wednesday!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1311-B889-A849-A60B-D405E3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HW 2</a:t>
            </a:r>
          </a:p>
          <a:p>
            <a:endParaRPr lang="en-US" dirty="0"/>
          </a:p>
          <a:p>
            <a:r>
              <a:rPr lang="en-US" dirty="0"/>
              <a:t>Starting the next module: intermediate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251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41600</TotalTime>
  <Words>5193</Words>
  <Application>Microsoft Macintosh PowerPoint</Application>
  <PresentationFormat>Widescreen</PresentationFormat>
  <Paragraphs>922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Courier</vt:lpstr>
      <vt:lpstr>Menlo</vt:lpstr>
      <vt:lpstr>Office Theme</vt:lpstr>
      <vt:lpstr>CSE110A: Compilers April 22, 2022</vt:lpstr>
      <vt:lpstr>Announcements</vt:lpstr>
      <vt:lpstr>Announcements</vt:lpstr>
      <vt:lpstr>Announcements</vt:lpstr>
      <vt:lpstr>Announcements</vt:lpstr>
      <vt:lpstr>Quiz</vt:lpstr>
      <vt:lpstr>Quiz</vt:lpstr>
      <vt:lpstr>Quiz</vt:lpstr>
      <vt:lpstr>Quiz</vt:lpstr>
      <vt:lpstr>Quiz</vt:lpstr>
      <vt:lpstr>Quiz</vt:lpstr>
      <vt:lpstr>Quiz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Let’s look at the grammar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Review</vt:lpstr>
      <vt:lpstr>Do we need backtracking?</vt:lpstr>
      <vt:lpstr>Do we need backtracking?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New material</vt:lpstr>
      <vt:lpstr>Scope</vt:lpstr>
      <vt:lpstr>Scope</vt:lpstr>
      <vt:lpstr>Scope</vt:lpstr>
      <vt:lpstr>Scope</vt:lpstr>
      <vt:lpstr>Scope</vt:lpstr>
      <vt:lpstr>How to track scope?</vt:lpstr>
      <vt:lpstr>How to track scope?</vt:lpstr>
      <vt:lpstr>a very simple programming language</vt:lpstr>
      <vt:lpstr>a very simple programming language</vt:lpstr>
      <vt:lpstr>a very simple programming language</vt:lpstr>
      <vt:lpstr>How to track scope?</vt:lpstr>
      <vt:lpstr>How to track scope?</vt:lpstr>
      <vt:lpstr>How to track scope?</vt:lpstr>
      <vt:lpstr>How to track scope?</vt:lpstr>
      <vt:lpstr>How to track scope?</vt:lpstr>
      <vt:lpstr>How to track scope?</vt:lpstr>
      <vt:lpstr>How to track scope?</vt:lpstr>
      <vt:lpstr>How to track scope?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How to implement a symbol table?</vt:lpstr>
      <vt:lpstr>Parser actions</vt:lpstr>
      <vt:lpstr>Parser actions</vt:lpstr>
      <vt:lpstr>Parser actions</vt:lpstr>
      <vt:lpstr>Example</vt:lpstr>
      <vt:lpstr>Example</vt:lpstr>
      <vt:lpstr>What values get returned from non-terminals?</vt:lpstr>
      <vt:lpstr>What values get returned from non-terminals?</vt:lpstr>
      <vt:lpstr>What values get returned from non-terminals?</vt:lpstr>
      <vt:lpstr>What values get returned from non-terminals?</vt:lpstr>
      <vt:lpstr>Shortcomings of parser actions</vt:lpstr>
      <vt:lpstr>Difficult to perform actions in the middle of a production</vt:lpstr>
      <vt:lpstr>Parser generators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calculator example</vt:lpstr>
      <vt:lpstr>See you on Wednesday!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710</cp:revision>
  <dcterms:created xsi:type="dcterms:W3CDTF">2021-03-23T23:59:42Z</dcterms:created>
  <dcterms:modified xsi:type="dcterms:W3CDTF">2022-04-22T22:17:28Z</dcterms:modified>
</cp:coreProperties>
</file>