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5"/>
  </p:notesMasterIdLst>
  <p:sldIdLst>
    <p:sldId id="257" r:id="rId2"/>
    <p:sldId id="1492" r:id="rId3"/>
    <p:sldId id="1913" r:id="rId4"/>
    <p:sldId id="1897" r:id="rId5"/>
    <p:sldId id="1906" r:id="rId6"/>
    <p:sldId id="1917" r:id="rId7"/>
    <p:sldId id="1907" r:id="rId8"/>
    <p:sldId id="1937" r:id="rId9"/>
    <p:sldId id="561" r:id="rId10"/>
    <p:sldId id="1918" r:id="rId11"/>
    <p:sldId id="1938" r:id="rId12"/>
    <p:sldId id="1914" r:id="rId13"/>
    <p:sldId id="1919" r:id="rId14"/>
    <p:sldId id="1939" r:id="rId15"/>
    <p:sldId id="1920" r:id="rId16"/>
    <p:sldId id="1940" r:id="rId17"/>
    <p:sldId id="1941" r:id="rId18"/>
    <p:sldId id="1943" r:id="rId19"/>
    <p:sldId id="1944" r:id="rId20"/>
    <p:sldId id="1945" r:id="rId21"/>
    <p:sldId id="1999" r:id="rId22"/>
    <p:sldId id="1922" r:id="rId23"/>
    <p:sldId id="1925" r:id="rId24"/>
    <p:sldId id="1947" r:id="rId25"/>
    <p:sldId id="1948" r:id="rId26"/>
    <p:sldId id="1923" r:id="rId27"/>
    <p:sldId id="1976" r:id="rId28"/>
    <p:sldId id="1978" r:id="rId29"/>
    <p:sldId id="1980" r:id="rId30"/>
    <p:sldId id="1979" r:id="rId31"/>
    <p:sldId id="1981" r:id="rId32"/>
    <p:sldId id="1982" r:id="rId33"/>
    <p:sldId id="1983" r:id="rId34"/>
    <p:sldId id="1984" r:id="rId35"/>
    <p:sldId id="1985" r:id="rId36"/>
    <p:sldId id="1986" r:id="rId37"/>
    <p:sldId id="1987" r:id="rId38"/>
    <p:sldId id="1988" r:id="rId39"/>
    <p:sldId id="1989" r:id="rId40"/>
    <p:sldId id="1992" r:id="rId41"/>
    <p:sldId id="1993" r:id="rId42"/>
    <p:sldId id="1995" r:id="rId43"/>
    <p:sldId id="1994" r:id="rId44"/>
    <p:sldId id="1996" r:id="rId45"/>
    <p:sldId id="1998" r:id="rId46"/>
    <p:sldId id="1975" r:id="rId47"/>
    <p:sldId id="1949" r:id="rId48"/>
    <p:sldId id="641" r:id="rId49"/>
    <p:sldId id="1950" r:id="rId50"/>
    <p:sldId id="642" r:id="rId51"/>
    <p:sldId id="643" r:id="rId52"/>
    <p:sldId id="2000" r:id="rId53"/>
    <p:sldId id="1951" r:id="rId54"/>
    <p:sldId id="2001" r:id="rId55"/>
    <p:sldId id="644" r:id="rId56"/>
    <p:sldId id="645" r:id="rId57"/>
    <p:sldId id="646" r:id="rId58"/>
    <p:sldId id="647" r:id="rId59"/>
    <p:sldId id="648" r:id="rId60"/>
    <p:sldId id="1952" r:id="rId61"/>
    <p:sldId id="1953" r:id="rId62"/>
    <p:sldId id="1954" r:id="rId63"/>
    <p:sldId id="1955" r:id="rId64"/>
    <p:sldId id="1956" r:id="rId65"/>
    <p:sldId id="1957" r:id="rId66"/>
    <p:sldId id="1958" r:id="rId67"/>
    <p:sldId id="1959" r:id="rId68"/>
    <p:sldId id="1960" r:id="rId69"/>
    <p:sldId id="1961" r:id="rId70"/>
    <p:sldId id="1962" r:id="rId71"/>
    <p:sldId id="1963" r:id="rId72"/>
    <p:sldId id="1964" r:id="rId73"/>
    <p:sldId id="1965" r:id="rId74"/>
    <p:sldId id="1966" r:id="rId75"/>
    <p:sldId id="1967" r:id="rId76"/>
    <p:sldId id="1968" r:id="rId77"/>
    <p:sldId id="1969" r:id="rId78"/>
    <p:sldId id="1970" r:id="rId79"/>
    <p:sldId id="1971" r:id="rId80"/>
    <p:sldId id="1972" r:id="rId81"/>
    <p:sldId id="1973" r:id="rId82"/>
    <p:sldId id="1974" r:id="rId83"/>
    <p:sldId id="2002" r:id="rId84"/>
    <p:sldId id="1929" r:id="rId85"/>
    <p:sldId id="2003" r:id="rId86"/>
    <p:sldId id="2004" r:id="rId87"/>
    <p:sldId id="2005" r:id="rId88"/>
    <p:sldId id="2006" r:id="rId89"/>
    <p:sldId id="2007" r:id="rId90"/>
    <p:sldId id="2008" r:id="rId91"/>
    <p:sldId id="2009" r:id="rId92"/>
    <p:sldId id="2010" r:id="rId93"/>
    <p:sldId id="1916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/>
    <p:restoredTop sz="96405"/>
  </p:normalViewPr>
  <p:slideViewPr>
    <p:cSldViewPr snapToGrid="0" snapToObjects="1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18,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Local value numbering 2</a:t>
            </a:r>
          </a:p>
          <a:p>
            <a:r>
              <a:rPr lang="en-US" i="1" dirty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3027-CE1D-144E-B93B-AA69045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4DDD0-B82A-FA50-3597-39C8AF22835A}"/>
              </a:ext>
            </a:extLst>
          </p:cNvPr>
          <p:cNvSpPr txBox="1"/>
          <p:nvPr/>
        </p:nvSpPr>
        <p:spPr>
          <a:xfrm>
            <a:off x="4532752" y="781764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29F37-B431-2DA7-A23F-A3A7476BDFD1}"/>
              </a:ext>
            </a:extLst>
          </p:cNvPr>
          <p:cNvSpPr txBox="1"/>
          <p:nvPr/>
        </p:nvSpPr>
        <p:spPr>
          <a:xfrm>
            <a:off x="4532752" y="2380218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42766-3D92-0C09-52C9-8788ED0BABA0}"/>
              </a:ext>
            </a:extLst>
          </p:cNvPr>
          <p:cNvSpPr txBox="1"/>
          <p:nvPr/>
        </p:nvSpPr>
        <p:spPr>
          <a:xfrm>
            <a:off x="7397176" y="781764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67A165-D858-04E0-4605-BE9C8F1ECB23}"/>
              </a:ext>
            </a:extLst>
          </p:cNvPr>
          <p:cNvCxnSpPr/>
          <p:nvPr/>
        </p:nvCxnSpPr>
        <p:spPr>
          <a:xfrm>
            <a:off x="6310753" y="1243429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C3400-AFB1-F971-BF2A-6E3228323BCB}"/>
              </a:ext>
            </a:extLst>
          </p:cNvPr>
          <p:cNvSpPr txBox="1"/>
          <p:nvPr/>
        </p:nvSpPr>
        <p:spPr>
          <a:xfrm>
            <a:off x="6357204" y="752048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D4EA6-C166-D6A6-9A35-7447E138793F}"/>
              </a:ext>
            </a:extLst>
          </p:cNvPr>
          <p:cNvCxnSpPr/>
          <p:nvPr/>
        </p:nvCxnSpPr>
        <p:spPr>
          <a:xfrm>
            <a:off x="6310753" y="3139887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D787BA-F083-3BA0-DBFC-A6A0B3BB1571}"/>
              </a:ext>
            </a:extLst>
          </p:cNvPr>
          <p:cNvSpPr txBox="1"/>
          <p:nvPr/>
        </p:nvSpPr>
        <p:spPr>
          <a:xfrm>
            <a:off x="6123967" y="2436991"/>
            <a:ext cx="129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CANNOT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always optimized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9825C-F25F-37B7-D9F6-F99E2385E007}"/>
              </a:ext>
            </a:extLst>
          </p:cNvPr>
          <p:cNvSpPr txBox="1"/>
          <p:nvPr/>
        </p:nvSpPr>
        <p:spPr>
          <a:xfrm>
            <a:off x="7529952" y="2344658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x;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CAA96-88F2-823C-4F53-6BCF64BE7C71}"/>
              </a:ext>
            </a:extLst>
          </p:cNvPr>
          <p:cNvSpPr txBox="1"/>
          <p:nvPr/>
        </p:nvSpPr>
        <p:spPr>
          <a:xfrm>
            <a:off x="6096000" y="4461550"/>
            <a:ext cx="17011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i="1" dirty="0">
                <a:latin typeface="Courier" pitchFamily="2" charset="0"/>
              </a:rPr>
              <a:t> Label_1;</a:t>
            </a:r>
            <a:br>
              <a:rPr lang="en-US" i="1" dirty="0">
                <a:latin typeface="Courier" pitchFamily="2" charset="0"/>
              </a:rPr>
            </a:br>
            <a:br>
              <a:rPr lang="en-US" i="1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</p:spTree>
    <p:extLst>
      <p:ext uri="{BB962C8B-B14F-4D97-AF65-F5344CB8AC3E}">
        <p14:creationId xmlns:p14="http://schemas.microsoft.com/office/powerpoint/2010/main" val="35336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0DD08-B7DD-7EB0-243B-AABC982C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400300"/>
            <a:ext cx="6908800" cy="205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A8E8A-9790-5133-BD69-C2CA895CD3A6}"/>
              </a:ext>
            </a:extLst>
          </p:cNvPr>
          <p:cNvSpPr txBox="1"/>
          <p:nvPr/>
        </p:nvSpPr>
        <p:spPr>
          <a:xfrm>
            <a:off x="3117669" y="5294811"/>
            <a:ext cx="730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Although you might imagine algorithms that can work on more basic blocks.</a:t>
            </a:r>
          </a:p>
          <a:p>
            <a:r>
              <a:rPr lang="en-US" dirty="0"/>
              <a:t>This is called </a:t>
            </a:r>
            <a:r>
              <a:rPr lang="en-US" i="1" dirty="0" err="1"/>
              <a:t>superlocal</a:t>
            </a:r>
            <a:r>
              <a:rPr lang="en-US" i="1" dirty="0"/>
              <a:t> value numbering</a:t>
            </a:r>
          </a:p>
        </p:txBody>
      </p:sp>
    </p:spTree>
    <p:extLst>
      <p:ext uri="{BB962C8B-B14F-4D97-AF65-F5344CB8AC3E}">
        <p14:creationId xmlns:p14="http://schemas.microsoft.com/office/powerpoint/2010/main" val="17388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9999C-A4ED-28CF-4762-022EA174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83" y="365125"/>
            <a:ext cx="9144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3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9A28-26F5-AA2B-5FFC-BD31FF30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1797B-A663-653F-F67E-848FFCD667A4}"/>
              </a:ext>
            </a:extLst>
          </p:cNvPr>
          <p:cNvSpPr/>
          <p:nvPr/>
        </p:nvSpPr>
        <p:spPr>
          <a:xfrm>
            <a:off x="2238103" y="3090930"/>
            <a:ext cx="2037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b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e * f;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b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c = c + b 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g = f * e;</a:t>
            </a:r>
            <a:endParaRPr lang="en-US" b="0" i="0" dirty="0">
              <a:solidFill>
                <a:srgbClr val="2D3B45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710D7-3C1C-7745-3DDF-0EB5F0DC988F}"/>
              </a:ext>
            </a:extLst>
          </p:cNvPr>
          <p:cNvSpPr txBox="1"/>
          <p:nvPr/>
        </p:nvSpPr>
        <p:spPr>
          <a:xfrm>
            <a:off x="5949406" y="3227433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13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9A28-26F5-AA2B-5FFC-BD31FF30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1797B-A663-653F-F67E-848FFCD667A4}"/>
              </a:ext>
            </a:extLst>
          </p:cNvPr>
          <p:cNvSpPr/>
          <p:nvPr/>
        </p:nvSpPr>
        <p:spPr>
          <a:xfrm>
            <a:off x="2238103" y="3090930"/>
            <a:ext cx="2037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b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e * f;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b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c = c + b 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g = </a:t>
            </a:r>
            <a:r>
              <a:rPr lang="en-US" dirty="0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f - e;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00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710D7-3C1C-7745-3DDF-0EB5F0DC988F}"/>
              </a:ext>
            </a:extLst>
          </p:cNvPr>
          <p:cNvSpPr txBox="1"/>
          <p:nvPr/>
        </p:nvSpPr>
        <p:spPr>
          <a:xfrm>
            <a:off x="5949406" y="3227433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4401D-D9C4-A091-845C-913CB8DFD37D}"/>
              </a:ext>
            </a:extLst>
          </p:cNvPr>
          <p:cNvSpPr txBox="1"/>
          <p:nvPr/>
        </p:nvSpPr>
        <p:spPr>
          <a:xfrm>
            <a:off x="3152503" y="5077097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changed this?</a:t>
            </a:r>
          </a:p>
        </p:txBody>
      </p:sp>
    </p:spTree>
    <p:extLst>
      <p:ext uri="{BB962C8B-B14F-4D97-AF65-F5344CB8AC3E}">
        <p14:creationId xmlns:p14="http://schemas.microsoft.com/office/powerpoint/2010/main" val="180411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E95D-B733-2F4F-94B4-1D5C0AF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4C976-F742-28CE-1CA8-9E0A51B5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38"/>
          <a:stretch/>
        </p:blipFill>
        <p:spPr>
          <a:xfrm>
            <a:off x="2420991" y="2419193"/>
            <a:ext cx="9004300" cy="25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F442-FC0C-8368-0946-5F86D32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7B25D-F566-BDCA-46F8-4ECAE1045610}"/>
              </a:ext>
            </a:extLst>
          </p:cNvPr>
          <p:cNvSpPr/>
          <p:nvPr/>
        </p:nvSpPr>
        <p:spPr>
          <a:xfrm>
            <a:off x="838200" y="2372741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9E13C-1646-3D56-878E-D7D802B51BA4}"/>
              </a:ext>
            </a:extLst>
          </p:cNvPr>
          <p:cNvSpPr/>
          <p:nvPr/>
        </p:nvSpPr>
        <p:spPr>
          <a:xfrm>
            <a:off x="838200" y="3974205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DBB82-19AD-AAB2-30F6-BB64CE91DE1A}"/>
              </a:ext>
            </a:extLst>
          </p:cNvPr>
          <p:cNvSpPr txBox="1"/>
          <p:nvPr/>
        </p:nvSpPr>
        <p:spPr>
          <a:xfrm>
            <a:off x="838200" y="3450472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C72A-D706-DF6D-07C2-0B1F00BECCA0}"/>
              </a:ext>
            </a:extLst>
          </p:cNvPr>
          <p:cNvSpPr txBox="1"/>
          <p:nvPr/>
        </p:nvSpPr>
        <p:spPr>
          <a:xfrm>
            <a:off x="5604096" y="4528203"/>
            <a:ext cx="450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might this influence other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144055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F442-FC0C-8368-0946-5F86D32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7B25D-F566-BDCA-46F8-4ECAE1045610}"/>
              </a:ext>
            </a:extLst>
          </p:cNvPr>
          <p:cNvSpPr/>
          <p:nvPr/>
        </p:nvSpPr>
        <p:spPr>
          <a:xfrm>
            <a:off x="838200" y="2372741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 + 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9E13C-1646-3D56-878E-D7D802B51BA4}"/>
              </a:ext>
            </a:extLst>
          </p:cNvPr>
          <p:cNvSpPr/>
          <p:nvPr/>
        </p:nvSpPr>
        <p:spPr>
          <a:xfrm>
            <a:off x="838200" y="3974205"/>
            <a:ext cx="42164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 + 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 + 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can be replaced  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 // using LVN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DBB82-19AD-AAB2-30F6-BB64CE91DE1A}"/>
              </a:ext>
            </a:extLst>
          </p:cNvPr>
          <p:cNvSpPr txBox="1"/>
          <p:nvPr/>
        </p:nvSpPr>
        <p:spPr>
          <a:xfrm>
            <a:off x="838200" y="3450472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C72A-D706-DF6D-07C2-0B1F00BECCA0}"/>
              </a:ext>
            </a:extLst>
          </p:cNvPr>
          <p:cNvSpPr txBox="1"/>
          <p:nvPr/>
        </p:nvSpPr>
        <p:spPr>
          <a:xfrm>
            <a:off x="5604096" y="4528203"/>
            <a:ext cx="450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might this influence other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154646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F442-FC0C-8368-0946-5F86D32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3E4CB-54CE-856A-45E2-863A78A56374}"/>
              </a:ext>
            </a:extLst>
          </p:cNvPr>
          <p:cNvSpPr txBox="1"/>
          <p:nvPr/>
        </p:nvSpPr>
        <p:spPr>
          <a:xfrm>
            <a:off x="1061153" y="3891721"/>
            <a:ext cx="523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constant propagation change this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3C56EA-AD3D-B727-187F-BEACCFD1B13A}"/>
              </a:ext>
            </a:extLst>
          </p:cNvPr>
          <p:cNvSpPr/>
          <p:nvPr/>
        </p:nvSpPr>
        <p:spPr>
          <a:xfrm>
            <a:off x="1061153" y="2375706"/>
            <a:ext cx="203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a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e = d + c;</a:t>
            </a:r>
          </a:p>
        </p:txBody>
      </p:sp>
    </p:spTree>
    <p:extLst>
      <p:ext uri="{BB962C8B-B14F-4D97-AF65-F5344CB8AC3E}">
        <p14:creationId xmlns:p14="http://schemas.microsoft.com/office/powerpoint/2010/main" val="101147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F442-FC0C-8368-0946-5F86D32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C8902-D18F-0CF8-1634-714C04C31C7A}"/>
              </a:ext>
            </a:extLst>
          </p:cNvPr>
          <p:cNvSpPr/>
          <p:nvPr/>
        </p:nvSpPr>
        <p:spPr>
          <a:xfrm>
            <a:off x="1061153" y="2375706"/>
            <a:ext cx="203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a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e = d + 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3E4CB-54CE-856A-45E2-863A78A56374}"/>
              </a:ext>
            </a:extLst>
          </p:cNvPr>
          <p:cNvSpPr txBox="1"/>
          <p:nvPr/>
        </p:nvSpPr>
        <p:spPr>
          <a:xfrm>
            <a:off x="1061153" y="3891721"/>
            <a:ext cx="523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constant propagation change this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FC977-DBDD-532B-E655-5624E6A45360}"/>
              </a:ext>
            </a:extLst>
          </p:cNvPr>
          <p:cNvSpPr/>
          <p:nvPr/>
        </p:nvSpPr>
        <p:spPr>
          <a:xfrm>
            <a:off x="1061153" y="4576739"/>
            <a:ext cx="203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16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e = 16 + c;</a:t>
            </a:r>
          </a:p>
        </p:txBody>
      </p:sp>
    </p:spTree>
    <p:extLst>
      <p:ext uri="{BB962C8B-B14F-4D97-AF65-F5344CB8AC3E}">
        <p14:creationId xmlns:p14="http://schemas.microsoft.com/office/powerpoint/2010/main" val="31562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grades:</a:t>
            </a:r>
          </a:p>
          <a:p>
            <a:pPr lvl="1"/>
            <a:r>
              <a:rPr lang="en-US" dirty="0"/>
              <a:t>HW 2 posted</a:t>
            </a:r>
          </a:p>
          <a:p>
            <a:pPr lvl="1"/>
            <a:r>
              <a:rPr lang="en-US" dirty="0"/>
              <a:t>Please let us know within 1 week if there are any issues!</a:t>
            </a:r>
          </a:p>
          <a:p>
            <a:endParaRPr lang="en-US" dirty="0"/>
          </a:p>
          <a:p>
            <a:r>
              <a:rPr lang="en-US" dirty="0"/>
              <a:t>Pending grades</a:t>
            </a:r>
          </a:p>
          <a:p>
            <a:pPr lvl="1"/>
            <a:r>
              <a:rPr lang="en-US" dirty="0"/>
              <a:t>Midterm (expect by Monday)</a:t>
            </a:r>
          </a:p>
          <a:p>
            <a:pPr lvl="1"/>
            <a:endParaRPr lang="en-US" dirty="0"/>
          </a:p>
          <a:p>
            <a:r>
              <a:rPr lang="en-US" dirty="0"/>
              <a:t>HW 3 is released</a:t>
            </a:r>
          </a:p>
          <a:p>
            <a:pPr lvl="1"/>
            <a:r>
              <a:rPr lang="en-US" dirty="0"/>
              <a:t>Due on Tuesday</a:t>
            </a:r>
          </a:p>
          <a:p>
            <a:pPr lvl="1"/>
            <a:r>
              <a:rPr lang="en-US" dirty="0"/>
              <a:t>Get started if you haven’t</a:t>
            </a:r>
          </a:p>
          <a:p>
            <a:pPr lvl="1"/>
            <a:r>
              <a:rPr lang="en-US" dirty="0"/>
              <a:t>I have office hours tomorrow</a:t>
            </a:r>
          </a:p>
          <a:p>
            <a:pPr lvl="1"/>
            <a:r>
              <a:rPr lang="en-US" dirty="0"/>
              <a:t>Keep your eye on piazza for this assignment!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F442-FC0C-8368-0946-5F86D32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C8902-D18F-0CF8-1634-714C04C31C7A}"/>
              </a:ext>
            </a:extLst>
          </p:cNvPr>
          <p:cNvSpPr/>
          <p:nvPr/>
        </p:nvSpPr>
        <p:spPr>
          <a:xfrm>
            <a:off x="1061153" y="2375706"/>
            <a:ext cx="203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a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e = d + 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3E4CB-54CE-856A-45E2-863A78A56374}"/>
              </a:ext>
            </a:extLst>
          </p:cNvPr>
          <p:cNvSpPr txBox="1"/>
          <p:nvPr/>
        </p:nvSpPr>
        <p:spPr>
          <a:xfrm>
            <a:off x="1061153" y="3891721"/>
            <a:ext cx="523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constant propagation change this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FC977-DBDD-532B-E655-5624E6A45360}"/>
              </a:ext>
            </a:extLst>
          </p:cNvPr>
          <p:cNvSpPr/>
          <p:nvPr/>
        </p:nvSpPr>
        <p:spPr>
          <a:xfrm>
            <a:off x="1061153" y="4576739"/>
            <a:ext cx="203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a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b = </a:t>
            </a:r>
            <a:r>
              <a:rPr lang="en-US" dirty="0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16 + c;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d = 16;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e = </a:t>
            </a:r>
            <a:r>
              <a:rPr lang="en-US" dirty="0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16 + c;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D62DC-126B-AA43-902F-EDB3C1602D93}"/>
              </a:ext>
            </a:extLst>
          </p:cNvPr>
          <p:cNvSpPr txBox="1"/>
          <p:nvPr/>
        </p:nvSpPr>
        <p:spPr>
          <a:xfrm>
            <a:off x="3204927" y="5426800"/>
            <a:ext cx="36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LVN can now replace the bottom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764BD-97E9-1F36-5361-46B3AE86EDDB}"/>
              </a:ext>
            </a:extLst>
          </p:cNvPr>
          <p:cNvSpPr txBox="1"/>
          <p:nvPr/>
        </p:nvSpPr>
        <p:spPr>
          <a:xfrm>
            <a:off x="7885568" y="5832346"/>
            <a:ext cx="381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a little more difficult to apply</a:t>
            </a:r>
          </a:p>
          <a:p>
            <a:r>
              <a:rPr lang="en-US" dirty="0"/>
              <a:t>to </a:t>
            </a:r>
            <a:r>
              <a:rPr lang="en-US" dirty="0" err="1"/>
              <a:t>ClassIeR</a:t>
            </a:r>
            <a:r>
              <a:rPr lang="en-US" dirty="0"/>
              <a:t>. Do people have any ideas?</a:t>
            </a:r>
          </a:p>
        </p:txBody>
      </p:sp>
    </p:spTree>
    <p:extLst>
      <p:ext uri="{BB962C8B-B14F-4D97-AF65-F5344CB8AC3E}">
        <p14:creationId xmlns:p14="http://schemas.microsoft.com/office/powerpoint/2010/main" val="270532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E95D-B733-2F4F-94B4-1D5C0AF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4C976-F742-28CE-1CA8-9E0A51B5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38"/>
          <a:stretch/>
        </p:blipFill>
        <p:spPr>
          <a:xfrm>
            <a:off x="2420991" y="2419193"/>
            <a:ext cx="9004300" cy="2587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8A496-E09B-8B26-A7CC-913B081002EC}"/>
              </a:ext>
            </a:extLst>
          </p:cNvPr>
          <p:cNvSpPr txBox="1"/>
          <p:nvPr/>
        </p:nvSpPr>
        <p:spPr>
          <a:xfrm>
            <a:off x="2833735" y="5622202"/>
            <a:ext cx="623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 -&gt; Constant propagation -&gt; Local value numbering</a:t>
            </a:r>
          </a:p>
        </p:txBody>
      </p:sp>
    </p:spTree>
    <p:extLst>
      <p:ext uri="{BB962C8B-B14F-4D97-AF65-F5344CB8AC3E}">
        <p14:creationId xmlns:p14="http://schemas.microsoft.com/office/powerpoint/2010/main" val="287866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8C8B-642D-AA78-E9BA-656B9677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3F42-4557-290B-9E63-81D0B338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feedback from CITL</a:t>
            </a:r>
          </a:p>
          <a:p>
            <a:r>
              <a:rPr lang="en-US" dirty="0"/>
              <a:t>Part of a larger program to help improves classes here</a:t>
            </a:r>
          </a:p>
        </p:txBody>
      </p:sp>
    </p:spTree>
    <p:extLst>
      <p:ext uri="{BB962C8B-B14F-4D97-AF65-F5344CB8AC3E}">
        <p14:creationId xmlns:p14="http://schemas.microsoft.com/office/powerpoint/2010/main" val="208063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2698-2FE3-1E37-1825-930697D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5CE7-6B1B-218B-91AC-64C0A09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blocks</a:t>
            </a:r>
          </a:p>
          <a:p>
            <a:pPr lvl="1"/>
            <a:r>
              <a:rPr lang="en-US" dirty="0"/>
              <a:t>A piece of 3 address code that has one entry and one exit</a:t>
            </a:r>
          </a:p>
          <a:p>
            <a:pPr lvl="1"/>
            <a:r>
              <a:rPr lang="en-US" dirty="0"/>
              <a:t>Any line of code can assume that all lines before it have been executed</a:t>
            </a:r>
          </a:p>
          <a:p>
            <a:pPr lvl="1"/>
            <a:r>
              <a:rPr lang="en-US" dirty="0"/>
              <a:t>Allows “local” reasoning</a:t>
            </a:r>
          </a:p>
          <a:p>
            <a:pPr lvl="1"/>
            <a:r>
              <a:rPr lang="en-US" dirty="0" err="1"/>
              <a:t>pycfg</a:t>
            </a:r>
            <a:r>
              <a:rPr lang="en-US" dirty="0"/>
              <a:t> example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Local value numbering</a:t>
            </a:r>
          </a:p>
          <a:p>
            <a:pPr lvl="1"/>
            <a:r>
              <a:rPr lang="en-US" dirty="0"/>
              <a:t>Local optimization</a:t>
            </a:r>
          </a:p>
          <a:p>
            <a:pPr lvl="1"/>
            <a:r>
              <a:rPr lang="en-US" dirty="0"/>
              <a:t>Simple algorithm that can be built on:</a:t>
            </a:r>
          </a:p>
          <a:p>
            <a:pPr lvl="2"/>
            <a:r>
              <a:rPr lang="en-US" dirty="0"/>
              <a:t>initial version just used string comparison</a:t>
            </a:r>
          </a:p>
          <a:p>
            <a:pPr lvl="2"/>
            <a:r>
              <a:rPr lang="en-US" dirty="0"/>
              <a:t>next we added commutativity</a:t>
            </a:r>
          </a:p>
          <a:p>
            <a:pPr lvl="2"/>
            <a:r>
              <a:rPr lang="en-US" dirty="0"/>
              <a:t>lastly we extended the algorithm to not add any new registers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2698-2FE3-1E37-1825-930697D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5CE7-6B1B-218B-91AC-64C0A09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Algorithm for applying LVN:</a:t>
            </a:r>
          </a:p>
          <a:p>
            <a:pPr lvl="1"/>
            <a:r>
              <a:rPr lang="en-US" dirty="0"/>
              <a:t>split 3 address code into basic blocks</a:t>
            </a:r>
          </a:p>
          <a:p>
            <a:pPr lvl="1"/>
            <a:r>
              <a:rPr lang="en-US" dirty="0"/>
              <a:t>for each basic block</a:t>
            </a:r>
          </a:p>
          <a:p>
            <a:pPr lvl="2"/>
            <a:r>
              <a:rPr lang="en-US" dirty="0"/>
              <a:t>number the variables</a:t>
            </a:r>
          </a:p>
          <a:p>
            <a:pPr lvl="2"/>
            <a:r>
              <a:rPr lang="en-US" dirty="0"/>
              <a:t>try to remove expensive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402916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2698-2FE3-1E37-1825-930697D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5CE7-6B1B-218B-91AC-64C0A09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Adding constant folding to LVN</a:t>
            </a:r>
          </a:p>
          <a:p>
            <a:r>
              <a:rPr lang="en-US" dirty="0"/>
              <a:t>Discussing memory and functions in LVN</a:t>
            </a:r>
          </a:p>
          <a:p>
            <a:r>
              <a:rPr lang="en-US" dirty="0"/>
              <a:t>How to add optimized code blocks back into the IR</a:t>
            </a:r>
          </a:p>
        </p:txBody>
      </p:sp>
    </p:spTree>
    <p:extLst>
      <p:ext uri="{BB962C8B-B14F-4D97-AF65-F5344CB8AC3E}">
        <p14:creationId xmlns:p14="http://schemas.microsoft.com/office/powerpoint/2010/main" val="2180600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F630-D212-ED73-81A9-11AA4E66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and constant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AF5-A8F9-0C94-7F8B-F93629F4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Colloquially, they are often used interchangeably</a:t>
            </a:r>
          </a:p>
          <a:p>
            <a:pPr lvl="1"/>
            <a:endParaRPr lang="en-US" dirty="0"/>
          </a:p>
          <a:p>
            <a:r>
              <a:rPr lang="en-US" dirty="0"/>
              <a:t>Technically (e.g. according to the books)</a:t>
            </a:r>
          </a:p>
          <a:p>
            <a:pPr lvl="1"/>
            <a:r>
              <a:rPr lang="en-US" dirty="0"/>
              <a:t>Constant propagation is replacing variables with constants</a:t>
            </a:r>
          </a:p>
          <a:p>
            <a:pPr lvl="1"/>
            <a:r>
              <a:rPr lang="en-US" dirty="0"/>
              <a:t>Constant folding is compile-time evaluation when constants are known</a:t>
            </a:r>
          </a:p>
        </p:txBody>
      </p:sp>
    </p:spTree>
    <p:extLst>
      <p:ext uri="{BB962C8B-B14F-4D97-AF65-F5344CB8AC3E}">
        <p14:creationId xmlns:p14="http://schemas.microsoft.com/office/powerpoint/2010/main" val="368738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5D1-893E-2501-907F-FF9100E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and constant folding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EB5AF-BF88-57BA-ECF8-4CAAE59D3805}"/>
              </a:ext>
            </a:extLst>
          </p:cNvPr>
          <p:cNvSpPr txBox="1"/>
          <p:nvPr/>
        </p:nvSpPr>
        <p:spPr>
          <a:xfrm>
            <a:off x="135802" y="6308209"/>
            <a:ext cx="73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en.wikipedia.org</a:t>
            </a:r>
            <a:r>
              <a:rPr lang="en-US" u="sng" dirty="0">
                <a:solidFill>
                  <a:schemeClr val="accent1"/>
                </a:solidFill>
              </a:rPr>
              <a:t>/wiki/</a:t>
            </a:r>
            <a:r>
              <a:rPr lang="en-US" u="sng" dirty="0" err="1">
                <a:solidFill>
                  <a:schemeClr val="accent1"/>
                </a:solidFill>
              </a:rPr>
              <a:t>Constant_folding#Constant_propagation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FC478-DEC8-46D6-7BAB-C65C4E871941}"/>
              </a:ext>
            </a:extLst>
          </p:cNvPr>
          <p:cNvSpPr/>
          <p:nvPr/>
        </p:nvSpPr>
        <p:spPr>
          <a:xfrm>
            <a:off x="644225" y="2157918"/>
            <a:ext cx="22355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602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5D1-893E-2501-907F-FF9100E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and constant folding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EB5AF-BF88-57BA-ECF8-4CAAE59D3805}"/>
              </a:ext>
            </a:extLst>
          </p:cNvPr>
          <p:cNvSpPr txBox="1"/>
          <p:nvPr/>
        </p:nvSpPr>
        <p:spPr>
          <a:xfrm>
            <a:off x="135802" y="6308209"/>
            <a:ext cx="73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en.wikipedia.org</a:t>
            </a:r>
            <a:r>
              <a:rPr lang="en-US" u="sng" dirty="0">
                <a:solidFill>
                  <a:schemeClr val="accent1"/>
                </a:solidFill>
              </a:rPr>
              <a:t>/wiki/</a:t>
            </a:r>
            <a:r>
              <a:rPr lang="en-US" u="sng" dirty="0" err="1">
                <a:solidFill>
                  <a:schemeClr val="accent1"/>
                </a:solidFill>
              </a:rPr>
              <a:t>Constant_folding#Constant_propagation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FC478-DEC8-46D6-7BAB-C65C4E871941}"/>
              </a:ext>
            </a:extLst>
          </p:cNvPr>
          <p:cNvSpPr/>
          <p:nvPr/>
        </p:nvSpPr>
        <p:spPr>
          <a:xfrm>
            <a:off x="644225" y="2157918"/>
            <a:ext cx="22355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150BA-0098-CD23-5560-888BDE5D4535}"/>
              </a:ext>
            </a:extLst>
          </p:cNvPr>
          <p:cNvSpPr/>
          <p:nvPr/>
        </p:nvSpPr>
        <p:spPr>
          <a:xfrm>
            <a:off x="576898" y="4233063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61521-0F49-58ED-6686-993C2608B156}"/>
              </a:ext>
            </a:extLst>
          </p:cNvPr>
          <p:cNvSpPr txBox="1"/>
          <p:nvPr/>
        </p:nvSpPr>
        <p:spPr>
          <a:xfrm>
            <a:off x="576898" y="3548478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constant propagation</a:t>
            </a:r>
          </a:p>
        </p:txBody>
      </p:sp>
    </p:spTree>
    <p:extLst>
      <p:ext uri="{BB962C8B-B14F-4D97-AF65-F5344CB8AC3E}">
        <p14:creationId xmlns:p14="http://schemas.microsoft.com/office/powerpoint/2010/main" val="400244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5D1-893E-2501-907F-FF9100E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and constant folding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EB5AF-BF88-57BA-ECF8-4CAAE59D3805}"/>
              </a:ext>
            </a:extLst>
          </p:cNvPr>
          <p:cNvSpPr txBox="1"/>
          <p:nvPr/>
        </p:nvSpPr>
        <p:spPr>
          <a:xfrm>
            <a:off x="135802" y="6308209"/>
            <a:ext cx="73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en.wikipedia.org</a:t>
            </a:r>
            <a:r>
              <a:rPr lang="en-US" u="sng" dirty="0">
                <a:solidFill>
                  <a:schemeClr val="accent1"/>
                </a:solidFill>
              </a:rPr>
              <a:t>/wiki/</a:t>
            </a:r>
            <a:r>
              <a:rPr lang="en-US" u="sng" dirty="0" err="1">
                <a:solidFill>
                  <a:schemeClr val="accent1"/>
                </a:solidFill>
              </a:rPr>
              <a:t>Constant_folding#Constant_propagation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FC478-DEC8-46D6-7BAB-C65C4E871941}"/>
              </a:ext>
            </a:extLst>
          </p:cNvPr>
          <p:cNvSpPr/>
          <p:nvPr/>
        </p:nvSpPr>
        <p:spPr>
          <a:xfrm>
            <a:off x="644225" y="2157918"/>
            <a:ext cx="22355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150BA-0098-CD23-5560-888BDE5D4535}"/>
              </a:ext>
            </a:extLst>
          </p:cNvPr>
          <p:cNvSpPr/>
          <p:nvPr/>
        </p:nvSpPr>
        <p:spPr>
          <a:xfrm>
            <a:off x="576898" y="4233063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61521-0F49-58ED-6686-993C2608B156}"/>
              </a:ext>
            </a:extLst>
          </p:cNvPr>
          <p:cNvSpPr txBox="1"/>
          <p:nvPr/>
        </p:nvSpPr>
        <p:spPr>
          <a:xfrm>
            <a:off x="576898" y="3548478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constant propagation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CD5ED-3900-B991-1D3D-359FA134AB34}"/>
              </a:ext>
            </a:extLst>
          </p:cNvPr>
          <p:cNvSpPr/>
          <p:nvPr/>
        </p:nvSpPr>
        <p:spPr>
          <a:xfrm>
            <a:off x="5219817" y="4189680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FA6AD-4CA6-328B-F607-3B7BF11D50C7}"/>
              </a:ext>
            </a:extLst>
          </p:cNvPr>
          <p:cNvSpPr txBox="1"/>
          <p:nvPr/>
        </p:nvSpPr>
        <p:spPr>
          <a:xfrm>
            <a:off x="3409824" y="4328179"/>
            <a:ext cx="14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constant folding</a:t>
            </a:r>
          </a:p>
        </p:txBody>
      </p:sp>
    </p:spTree>
    <p:extLst>
      <p:ext uri="{BB962C8B-B14F-4D97-AF65-F5344CB8AC3E}">
        <p14:creationId xmlns:p14="http://schemas.microsoft.com/office/powerpoint/2010/main" val="111715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No class on Friday</a:t>
            </a:r>
          </a:p>
          <a:p>
            <a:pPr lvl="1"/>
            <a:r>
              <a:rPr lang="en-US" dirty="0"/>
              <a:t>Take the time to work on Homework 3!</a:t>
            </a:r>
          </a:p>
        </p:txBody>
      </p:sp>
    </p:spTree>
    <p:extLst>
      <p:ext uri="{BB962C8B-B14F-4D97-AF65-F5344CB8AC3E}">
        <p14:creationId xmlns:p14="http://schemas.microsoft.com/office/powerpoint/2010/main" val="994817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5D1-893E-2501-907F-FF9100E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and constant folding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EB5AF-BF88-57BA-ECF8-4CAAE59D3805}"/>
              </a:ext>
            </a:extLst>
          </p:cNvPr>
          <p:cNvSpPr txBox="1"/>
          <p:nvPr/>
        </p:nvSpPr>
        <p:spPr>
          <a:xfrm>
            <a:off x="135802" y="6308209"/>
            <a:ext cx="73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en.wikipedia.org</a:t>
            </a:r>
            <a:r>
              <a:rPr lang="en-US" u="sng" dirty="0">
                <a:solidFill>
                  <a:schemeClr val="accent1"/>
                </a:solidFill>
              </a:rPr>
              <a:t>/wiki/</a:t>
            </a:r>
            <a:r>
              <a:rPr lang="en-US" u="sng" dirty="0" err="1">
                <a:solidFill>
                  <a:schemeClr val="accent1"/>
                </a:solidFill>
              </a:rPr>
              <a:t>Constant_folding#Constant_propagation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FC478-DEC8-46D6-7BAB-C65C4E871941}"/>
              </a:ext>
            </a:extLst>
          </p:cNvPr>
          <p:cNvSpPr/>
          <p:nvPr/>
        </p:nvSpPr>
        <p:spPr>
          <a:xfrm>
            <a:off x="644225" y="2157918"/>
            <a:ext cx="22355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150BA-0098-CD23-5560-888BDE5D4535}"/>
              </a:ext>
            </a:extLst>
          </p:cNvPr>
          <p:cNvSpPr/>
          <p:nvPr/>
        </p:nvSpPr>
        <p:spPr>
          <a:xfrm>
            <a:off x="576898" y="4233063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61521-0F49-58ED-6686-993C2608B156}"/>
              </a:ext>
            </a:extLst>
          </p:cNvPr>
          <p:cNvSpPr txBox="1"/>
          <p:nvPr/>
        </p:nvSpPr>
        <p:spPr>
          <a:xfrm>
            <a:off x="576898" y="3548478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constant propagation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CD5ED-3900-B991-1D3D-359FA134AB34}"/>
              </a:ext>
            </a:extLst>
          </p:cNvPr>
          <p:cNvSpPr/>
          <p:nvPr/>
        </p:nvSpPr>
        <p:spPr>
          <a:xfrm>
            <a:off x="5219817" y="4189680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FA6AD-4CA6-328B-F607-3B7BF11D50C7}"/>
              </a:ext>
            </a:extLst>
          </p:cNvPr>
          <p:cNvSpPr txBox="1"/>
          <p:nvPr/>
        </p:nvSpPr>
        <p:spPr>
          <a:xfrm>
            <a:off x="3409824" y="4328179"/>
            <a:ext cx="14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constant folding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2F6F0-B123-B5D5-B14F-E58A3045CF81}"/>
              </a:ext>
            </a:extLst>
          </p:cNvPr>
          <p:cNvSpPr txBox="1"/>
          <p:nvPr/>
        </p:nvSpPr>
        <p:spPr>
          <a:xfrm>
            <a:off x="5656339" y="3348151"/>
            <a:ext cx="14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constant propagation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01991-5F1A-4B0A-CD2D-0703D2EB208B}"/>
              </a:ext>
            </a:extLst>
          </p:cNvPr>
          <p:cNvSpPr/>
          <p:nvPr/>
        </p:nvSpPr>
        <p:spPr>
          <a:xfrm>
            <a:off x="6920359" y="2308447"/>
            <a:ext cx="238302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0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055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5D1-893E-2501-907F-FF9100E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and constant folding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EB5AF-BF88-57BA-ECF8-4CAAE59D3805}"/>
              </a:ext>
            </a:extLst>
          </p:cNvPr>
          <p:cNvSpPr txBox="1"/>
          <p:nvPr/>
        </p:nvSpPr>
        <p:spPr>
          <a:xfrm>
            <a:off x="135802" y="6308209"/>
            <a:ext cx="73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en.wikipedia.org</a:t>
            </a:r>
            <a:r>
              <a:rPr lang="en-US" u="sng" dirty="0">
                <a:solidFill>
                  <a:schemeClr val="accent1"/>
                </a:solidFill>
              </a:rPr>
              <a:t>/wiki/</a:t>
            </a:r>
            <a:r>
              <a:rPr lang="en-US" u="sng" dirty="0" err="1">
                <a:solidFill>
                  <a:schemeClr val="accent1"/>
                </a:solidFill>
              </a:rPr>
              <a:t>Constant_folding#Constant_propagation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FC478-DEC8-46D6-7BAB-C65C4E871941}"/>
              </a:ext>
            </a:extLst>
          </p:cNvPr>
          <p:cNvSpPr/>
          <p:nvPr/>
        </p:nvSpPr>
        <p:spPr>
          <a:xfrm>
            <a:off x="644225" y="2157918"/>
            <a:ext cx="22355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150BA-0098-CD23-5560-888BDE5D4535}"/>
              </a:ext>
            </a:extLst>
          </p:cNvPr>
          <p:cNvSpPr/>
          <p:nvPr/>
        </p:nvSpPr>
        <p:spPr>
          <a:xfrm>
            <a:off x="576898" y="4233063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61521-0F49-58ED-6686-993C2608B156}"/>
              </a:ext>
            </a:extLst>
          </p:cNvPr>
          <p:cNvSpPr txBox="1"/>
          <p:nvPr/>
        </p:nvSpPr>
        <p:spPr>
          <a:xfrm>
            <a:off x="576898" y="3548478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constant propagation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CD5ED-3900-B991-1D3D-359FA134AB34}"/>
              </a:ext>
            </a:extLst>
          </p:cNvPr>
          <p:cNvSpPr/>
          <p:nvPr/>
        </p:nvSpPr>
        <p:spPr>
          <a:xfrm>
            <a:off x="5219817" y="4189680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FA6AD-4CA6-328B-F607-3B7BF11D50C7}"/>
              </a:ext>
            </a:extLst>
          </p:cNvPr>
          <p:cNvSpPr txBox="1"/>
          <p:nvPr/>
        </p:nvSpPr>
        <p:spPr>
          <a:xfrm>
            <a:off x="3409824" y="4328179"/>
            <a:ext cx="14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constant folding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2F6F0-B123-B5D5-B14F-E58A3045CF81}"/>
              </a:ext>
            </a:extLst>
          </p:cNvPr>
          <p:cNvSpPr txBox="1"/>
          <p:nvPr/>
        </p:nvSpPr>
        <p:spPr>
          <a:xfrm>
            <a:off x="5656339" y="3348151"/>
            <a:ext cx="14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constant propagation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01991-5F1A-4B0A-CD2D-0703D2EB208B}"/>
              </a:ext>
            </a:extLst>
          </p:cNvPr>
          <p:cNvSpPr/>
          <p:nvPr/>
        </p:nvSpPr>
        <p:spPr>
          <a:xfrm>
            <a:off x="6920359" y="2308447"/>
            <a:ext cx="238302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0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2E1B-28CE-BC12-2A5B-0E57E6C764C8}"/>
              </a:ext>
            </a:extLst>
          </p:cNvPr>
          <p:cNvSpPr txBox="1"/>
          <p:nvPr/>
        </p:nvSpPr>
        <p:spPr>
          <a:xfrm>
            <a:off x="8350985" y="3849536"/>
            <a:ext cx="14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constant folding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C82568-F0D0-5F40-1746-08CF21AD56DC}"/>
              </a:ext>
            </a:extLst>
          </p:cNvPr>
          <p:cNvSpPr/>
          <p:nvPr/>
        </p:nvSpPr>
        <p:spPr>
          <a:xfrm>
            <a:off x="9417607" y="4495867"/>
            <a:ext cx="118718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0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296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5D1-893E-2501-907F-FF9100E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Typically performed at the same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EB5AF-BF88-57BA-ECF8-4CAAE59D3805}"/>
              </a:ext>
            </a:extLst>
          </p:cNvPr>
          <p:cNvSpPr txBox="1"/>
          <p:nvPr/>
        </p:nvSpPr>
        <p:spPr>
          <a:xfrm>
            <a:off x="135802" y="6308209"/>
            <a:ext cx="73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en.wikipedia.org</a:t>
            </a:r>
            <a:r>
              <a:rPr lang="en-US" u="sng" dirty="0">
                <a:solidFill>
                  <a:schemeClr val="accent1"/>
                </a:solidFill>
              </a:rPr>
              <a:t>/wiki/</a:t>
            </a:r>
            <a:r>
              <a:rPr lang="en-US" u="sng" dirty="0" err="1">
                <a:solidFill>
                  <a:schemeClr val="accent1"/>
                </a:solidFill>
              </a:rPr>
              <a:t>Constant_folding#Constant_propagation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FC478-DEC8-46D6-7BAB-C65C4E871941}"/>
              </a:ext>
            </a:extLst>
          </p:cNvPr>
          <p:cNvSpPr/>
          <p:nvPr/>
        </p:nvSpPr>
        <p:spPr>
          <a:xfrm>
            <a:off x="644225" y="2157918"/>
            <a:ext cx="22355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7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-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150BA-0098-CD23-5560-888BDE5D4535}"/>
              </a:ext>
            </a:extLst>
          </p:cNvPr>
          <p:cNvSpPr/>
          <p:nvPr/>
        </p:nvSpPr>
        <p:spPr>
          <a:xfrm>
            <a:off x="576898" y="4233063"/>
            <a:ext cx="23702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28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+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61521-0F49-58ED-6686-993C2608B156}"/>
              </a:ext>
            </a:extLst>
          </p:cNvPr>
          <p:cNvSpPr txBox="1"/>
          <p:nvPr/>
        </p:nvSpPr>
        <p:spPr>
          <a:xfrm>
            <a:off x="576898" y="3548478"/>
            <a:ext cx="44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constant propagation and folding second 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83483-4D90-3DC4-9D15-C2D6C34F2C5C}"/>
              </a:ext>
            </a:extLst>
          </p:cNvPr>
          <p:cNvSpPr/>
          <p:nvPr/>
        </p:nvSpPr>
        <p:spPr>
          <a:xfrm>
            <a:off x="5581955" y="4233063"/>
            <a:ext cx="115717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14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BBBBBB"/>
                </a:solidFill>
              </a:rPr>
              <a:t> 0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8F84B-AD22-292B-6567-05C6136B9BD5}"/>
              </a:ext>
            </a:extLst>
          </p:cNvPr>
          <p:cNvSpPr txBox="1"/>
          <p:nvPr/>
        </p:nvSpPr>
        <p:spPr>
          <a:xfrm>
            <a:off x="2879773" y="540424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constant propagation and folding third line</a:t>
            </a:r>
          </a:p>
        </p:txBody>
      </p:sp>
    </p:spTree>
    <p:extLst>
      <p:ext uri="{BB962C8B-B14F-4D97-AF65-F5344CB8AC3E}">
        <p14:creationId xmlns:p14="http://schemas.microsoft.com/office/powerpoint/2010/main" val="4239555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2198024" y="2228671"/>
            <a:ext cx="202811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 = 5;</a:t>
            </a:r>
          </a:p>
          <a:p>
            <a:r>
              <a:rPr lang="en-US" sz="2400" dirty="0">
                <a:latin typeface="Courier" pitchFamily="2" charset="0"/>
              </a:rPr>
              <a:t>c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 = b + c;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 = a - d;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 = a + c;</a:t>
            </a:r>
          </a:p>
          <a:p>
            <a:r>
              <a:rPr lang="en-US" sz="2400" dirty="0">
                <a:latin typeface="Courier" pitchFamily="2" charset="0"/>
              </a:rPr>
              <a:t>d = a - d;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84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43828-DF3D-E733-8BED-875B60700B71}"/>
              </a:ext>
            </a:extLst>
          </p:cNvPr>
          <p:cNvSpPr txBox="1"/>
          <p:nvPr/>
        </p:nvSpPr>
        <p:spPr>
          <a:xfrm>
            <a:off x="1828800" y="1955549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numbering</a:t>
            </a:r>
          </a:p>
        </p:txBody>
      </p:sp>
    </p:spTree>
    <p:extLst>
      <p:ext uri="{BB962C8B-B14F-4D97-AF65-F5344CB8AC3E}">
        <p14:creationId xmlns:p14="http://schemas.microsoft.com/office/powerpoint/2010/main" val="2167719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64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you are iterating through code, add any constant mappings to </a:t>
            </a:r>
            <a:r>
              <a:rPr lang="en-US" dirty="0" err="1"/>
              <a:t>Known_values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2862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b0 = 5;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“b0” : 5</a:t>
            </a:r>
          </a:p>
          <a:p>
            <a:r>
              <a:rPr lang="en-US" dirty="0">
                <a:latin typeface="Courier" pitchFamily="2" charset="0"/>
              </a:rPr>
              <a:t>“c1” : 3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64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you are iterating through code, add any constant mappings to </a:t>
            </a:r>
            <a:r>
              <a:rPr lang="en-US" dirty="0" err="1"/>
              <a:t>Known_values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1186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“b0” : 5</a:t>
            </a:r>
          </a:p>
          <a:p>
            <a:r>
              <a:rPr lang="en-US" dirty="0">
                <a:latin typeface="Courier" pitchFamily="2" charset="0"/>
              </a:rPr>
              <a:t>“c1” : 3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05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find an arithmetic operation, first check if operands are known</a:t>
            </a:r>
          </a:p>
        </p:txBody>
      </p:sp>
    </p:spTree>
    <p:extLst>
      <p:ext uri="{BB962C8B-B14F-4D97-AF65-F5344CB8AC3E}">
        <p14:creationId xmlns:p14="http://schemas.microsoft.com/office/powerpoint/2010/main" val="3500693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“b0” : 5</a:t>
            </a:r>
          </a:p>
          <a:p>
            <a:r>
              <a:rPr lang="en-US" dirty="0">
                <a:latin typeface="Courier" pitchFamily="2" charset="0"/>
              </a:rPr>
              <a:t>“c1” : 3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05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find an arithmetic operation, first check if operands are 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2808E-C4B8-D291-5ACC-4B0DE04914C4}"/>
              </a:ext>
            </a:extLst>
          </p:cNvPr>
          <p:cNvSpPr txBox="1"/>
          <p:nvPr/>
        </p:nvSpPr>
        <p:spPr>
          <a:xfrm>
            <a:off x="4291343" y="3751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+ 3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2A56B-4D60-F3A7-0D64-576DCBC08586}"/>
              </a:ext>
            </a:extLst>
          </p:cNvPr>
          <p:cNvSpPr txBox="1"/>
          <p:nvPr/>
        </p:nvSpPr>
        <p:spPr>
          <a:xfrm>
            <a:off x="4498387" y="4148361"/>
            <a:ext cx="33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evaluate and add to known values</a:t>
            </a:r>
          </a:p>
        </p:txBody>
      </p:sp>
    </p:spTree>
    <p:extLst>
      <p:ext uri="{BB962C8B-B14F-4D97-AF65-F5344CB8AC3E}">
        <p14:creationId xmlns:p14="http://schemas.microsoft.com/office/powerpoint/2010/main" val="3759462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a2 = 8;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“b0” : 5</a:t>
            </a:r>
          </a:p>
          <a:p>
            <a:r>
              <a:rPr lang="en-US" dirty="0">
                <a:latin typeface="Courier" pitchFamily="2" charset="0"/>
              </a:rPr>
              <a:t>“c1” : 3</a:t>
            </a:r>
          </a:p>
          <a:p>
            <a:r>
              <a:rPr lang="en-US" dirty="0">
                <a:latin typeface="Courier" pitchFamily="2" charset="0"/>
              </a:rPr>
              <a:t>“a2” : 8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05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find an arithmetic operation, first check if operands are 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2808E-C4B8-D291-5ACC-4B0DE04914C4}"/>
              </a:ext>
            </a:extLst>
          </p:cNvPr>
          <p:cNvSpPr txBox="1"/>
          <p:nvPr/>
        </p:nvSpPr>
        <p:spPr>
          <a:xfrm>
            <a:off x="4291343" y="3751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+ 3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2A56B-4D60-F3A7-0D64-576DCBC08586}"/>
              </a:ext>
            </a:extLst>
          </p:cNvPr>
          <p:cNvSpPr txBox="1"/>
          <p:nvPr/>
        </p:nvSpPr>
        <p:spPr>
          <a:xfrm>
            <a:off x="4498387" y="4148361"/>
            <a:ext cx="33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evaluate and add to known values</a:t>
            </a:r>
          </a:p>
        </p:txBody>
      </p:sp>
    </p:spTree>
    <p:extLst>
      <p:ext uri="{BB962C8B-B14F-4D97-AF65-F5344CB8AC3E}">
        <p14:creationId xmlns:p14="http://schemas.microsoft.com/office/powerpoint/2010/main" val="146532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8;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b4 = 8 - d3;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“b0” : 5</a:t>
            </a:r>
          </a:p>
          <a:p>
            <a:r>
              <a:rPr lang="en-US" dirty="0">
                <a:latin typeface="Courier" pitchFamily="2" charset="0"/>
              </a:rPr>
              <a:t>“c1” : 3</a:t>
            </a:r>
          </a:p>
          <a:p>
            <a:r>
              <a:rPr lang="en-US" dirty="0">
                <a:latin typeface="Courier" pitchFamily="2" charset="0"/>
              </a:rPr>
              <a:t>“a2” : 8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05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find an arithmetic operation, first check if operands are 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D31C-B92F-D4DC-C3CF-374A065F909F}"/>
              </a:ext>
            </a:extLst>
          </p:cNvPr>
          <p:cNvSpPr txBox="1"/>
          <p:nvPr/>
        </p:nvSpPr>
        <p:spPr>
          <a:xfrm>
            <a:off x="4490519" y="2706778"/>
            <a:ext cx="338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 constant (if IR allows it)</a:t>
            </a:r>
          </a:p>
        </p:txBody>
      </p:sp>
    </p:spTree>
    <p:extLst>
      <p:ext uri="{BB962C8B-B14F-4D97-AF65-F5344CB8AC3E}">
        <p14:creationId xmlns:p14="http://schemas.microsoft.com/office/powerpoint/2010/main" val="3267273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 folding to LVN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5;</a:t>
            </a:r>
          </a:p>
          <a:p>
            <a:r>
              <a:rPr lang="en-US" sz="2400" dirty="0">
                <a:latin typeface="Courier" pitchFamily="2" charset="0"/>
              </a:rPr>
              <a:t>c1 = 3;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8;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b4 = 8 - d3;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a2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8</a:t>
            </a:r>
            <a:r>
              <a:rPr lang="en-US" dirty="0">
                <a:latin typeface="Courier" pitchFamily="2" charset="0"/>
              </a:rPr>
              <a:t> - d3” : b4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“b0” : 5</a:t>
            </a:r>
          </a:p>
          <a:p>
            <a:r>
              <a:rPr lang="en-US" dirty="0">
                <a:latin typeface="Courier" pitchFamily="2" charset="0"/>
              </a:rPr>
              <a:t>“c1” : 3</a:t>
            </a:r>
          </a:p>
          <a:p>
            <a:r>
              <a:rPr lang="en-US" dirty="0">
                <a:latin typeface="Courier" pitchFamily="2" charset="0"/>
              </a:rPr>
              <a:t>“a2” : 8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F864-5D90-BDCB-0F51-CE2FB8A69130}"/>
              </a:ext>
            </a:extLst>
          </p:cNvPr>
          <p:cNvSpPr txBox="1"/>
          <p:nvPr/>
        </p:nvSpPr>
        <p:spPr>
          <a:xfrm>
            <a:off x="1509960" y="1970976"/>
            <a:ext cx="705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find an arithmetic operation, first check if operands are 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D31C-B92F-D4DC-C3CF-374A065F909F}"/>
              </a:ext>
            </a:extLst>
          </p:cNvPr>
          <p:cNvSpPr txBox="1"/>
          <p:nvPr/>
        </p:nvSpPr>
        <p:spPr>
          <a:xfrm>
            <a:off x="4490519" y="2706778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E30F8-3E44-0A44-57FB-C7DA0829A3A9}"/>
              </a:ext>
            </a:extLst>
          </p:cNvPr>
          <p:cNvSpPr txBox="1"/>
          <p:nvPr/>
        </p:nvSpPr>
        <p:spPr>
          <a:xfrm>
            <a:off x="4209861" y="5658416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continue 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60F41-E6A9-1EFA-5609-0362D576C6DF}"/>
              </a:ext>
            </a:extLst>
          </p:cNvPr>
          <p:cNvSpPr txBox="1"/>
          <p:nvPr/>
        </p:nvSpPr>
        <p:spPr>
          <a:xfrm>
            <a:off x="9071755" y="2568278"/>
            <a:ext cx="267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 we want to store 8</a:t>
            </a:r>
          </a:p>
          <a:p>
            <a:r>
              <a:rPr lang="en-US" dirty="0"/>
              <a:t>here rather than a2?</a:t>
            </a:r>
          </a:p>
        </p:txBody>
      </p:sp>
    </p:spTree>
    <p:extLst>
      <p:ext uri="{BB962C8B-B14F-4D97-AF65-F5344CB8AC3E}">
        <p14:creationId xmlns:p14="http://schemas.microsoft.com/office/powerpoint/2010/main" val="2102700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identities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D201C-6816-E0F7-D459-610EA0F5D1C3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0;</a:t>
            </a:r>
          </a:p>
          <a:p>
            <a:r>
              <a:rPr lang="en-US" sz="2400" dirty="0">
                <a:latin typeface="Courier" pitchFamily="2" charset="0"/>
              </a:rPr>
              <a:t>d3 = 1;</a:t>
            </a:r>
          </a:p>
          <a:p>
            <a:r>
              <a:rPr lang="en-US" sz="2400" dirty="0">
                <a:latin typeface="Courier" pitchFamily="2" charset="0"/>
              </a:rPr>
              <a:t>f7 = 4;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*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d6 = e5 * f7;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1C4E5-29A6-F572-22F0-5C72935AD302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FD59-2503-03DD-B07F-913CA6E4D759}"/>
              </a:ext>
            </a:extLst>
          </p:cNvPr>
          <p:cNvSpPr txBox="1"/>
          <p:nvPr/>
        </p:nvSpPr>
        <p:spPr>
          <a:xfrm>
            <a:off x="6681357" y="493732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337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identities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D201C-6816-E0F7-D459-610EA0F5D1C3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0;</a:t>
            </a:r>
          </a:p>
          <a:p>
            <a:r>
              <a:rPr lang="en-US" sz="2400" dirty="0">
                <a:latin typeface="Courier" pitchFamily="2" charset="0"/>
              </a:rPr>
              <a:t>d3 = 1;</a:t>
            </a:r>
          </a:p>
          <a:p>
            <a:r>
              <a:rPr lang="en-US" sz="2400" dirty="0">
                <a:latin typeface="Courier" pitchFamily="2" charset="0"/>
              </a:rPr>
              <a:t>f7 = 4;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b0 + c1</a:t>
            </a:r>
            <a:r>
              <a:rPr lang="en-US" sz="2400" dirty="0">
                <a:latin typeface="Courier" pitchFamily="2" charset="0"/>
              </a:rPr>
              <a:t>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*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d6 = e5 * f7;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1C4E5-29A6-F572-22F0-5C72935AD302}"/>
              </a:ext>
            </a:extLst>
          </p:cNvPr>
          <p:cNvSpPr txBox="1"/>
          <p:nvPr/>
        </p:nvSpPr>
        <p:spPr>
          <a:xfrm>
            <a:off x="6681357" y="34290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FD59-2503-03DD-B07F-913CA6E4D759}"/>
              </a:ext>
            </a:extLst>
          </p:cNvPr>
          <p:cNvSpPr txBox="1"/>
          <p:nvPr/>
        </p:nvSpPr>
        <p:spPr>
          <a:xfrm>
            <a:off x="6681357" y="4937321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”b0”:0, “d3”:1, “f7”:4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F81A3-5A81-6D4B-20FB-BCF64FAC4509}"/>
              </a:ext>
            </a:extLst>
          </p:cNvPr>
          <p:cNvSpPr txBox="1"/>
          <p:nvPr/>
        </p:nvSpPr>
        <p:spPr>
          <a:xfrm>
            <a:off x="8625906" y="997349"/>
            <a:ext cx="22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we do here?</a:t>
            </a:r>
          </a:p>
        </p:txBody>
      </p:sp>
    </p:spTree>
    <p:extLst>
      <p:ext uri="{BB962C8B-B14F-4D97-AF65-F5344CB8AC3E}">
        <p14:creationId xmlns:p14="http://schemas.microsoft.com/office/powerpoint/2010/main" val="1888976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identities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D201C-6816-E0F7-D459-610EA0F5D1C3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0;</a:t>
            </a:r>
          </a:p>
          <a:p>
            <a:r>
              <a:rPr lang="en-US" sz="2400" dirty="0">
                <a:latin typeface="Courier" pitchFamily="2" charset="0"/>
              </a:rPr>
              <a:t>d3 = 1;</a:t>
            </a:r>
          </a:p>
          <a:p>
            <a:r>
              <a:rPr lang="en-US" sz="2400" dirty="0">
                <a:latin typeface="Courier" pitchFamily="2" charset="0"/>
              </a:rPr>
              <a:t>f7 = 4;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b0 + c1</a:t>
            </a:r>
            <a:r>
              <a:rPr lang="en-US" sz="2400" dirty="0">
                <a:latin typeface="Courier" pitchFamily="2" charset="0"/>
              </a:rPr>
              <a:t>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*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d6 = e5 * f7;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1C4E5-29A6-F572-22F0-5C72935AD302}"/>
              </a:ext>
            </a:extLst>
          </p:cNvPr>
          <p:cNvSpPr txBox="1"/>
          <p:nvPr/>
        </p:nvSpPr>
        <p:spPr>
          <a:xfrm>
            <a:off x="6681357" y="34290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FD59-2503-03DD-B07F-913CA6E4D759}"/>
              </a:ext>
            </a:extLst>
          </p:cNvPr>
          <p:cNvSpPr txBox="1"/>
          <p:nvPr/>
        </p:nvSpPr>
        <p:spPr>
          <a:xfrm>
            <a:off x="6681357" y="4937321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”b0”:0, “d3”:1, “f7”:4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F81A3-5A81-6D4B-20FB-BCF64FAC4509}"/>
              </a:ext>
            </a:extLst>
          </p:cNvPr>
          <p:cNvSpPr txBox="1"/>
          <p:nvPr/>
        </p:nvSpPr>
        <p:spPr>
          <a:xfrm>
            <a:off x="8625906" y="997349"/>
            <a:ext cx="2765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we do here?</a:t>
            </a:r>
          </a:p>
          <a:p>
            <a:r>
              <a:rPr lang="en-US" dirty="0"/>
              <a:t>add a special rule for + </a:t>
            </a:r>
          </a:p>
          <a:p>
            <a:r>
              <a:rPr lang="en-US" dirty="0"/>
              <a:t>that if any side is 0, you can</a:t>
            </a:r>
          </a:p>
          <a:p>
            <a:r>
              <a:rPr lang="en-US" dirty="0"/>
              <a:t>just drop the 0.</a:t>
            </a:r>
          </a:p>
        </p:txBody>
      </p:sp>
    </p:spTree>
    <p:extLst>
      <p:ext uri="{BB962C8B-B14F-4D97-AF65-F5344CB8AC3E}">
        <p14:creationId xmlns:p14="http://schemas.microsoft.com/office/powerpoint/2010/main" val="1431898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identities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D201C-6816-E0F7-D459-610EA0F5D1C3}"/>
              </a:ext>
            </a:extLst>
          </p:cNvPr>
          <p:cNvSpPr txBox="1"/>
          <p:nvPr/>
        </p:nvSpPr>
        <p:spPr>
          <a:xfrm>
            <a:off x="1509960" y="2551837"/>
            <a:ext cx="25811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0;</a:t>
            </a:r>
          </a:p>
          <a:p>
            <a:r>
              <a:rPr lang="en-US" sz="2400" dirty="0">
                <a:latin typeface="Courier" pitchFamily="2" charset="0"/>
              </a:rPr>
              <a:t>d3 = 1;</a:t>
            </a:r>
          </a:p>
          <a:p>
            <a:r>
              <a:rPr lang="en-US" sz="2400" dirty="0">
                <a:latin typeface="Courier" pitchFamily="2" charset="0"/>
              </a:rPr>
              <a:t>f7 = 4;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c1</a:t>
            </a:r>
            <a:r>
              <a:rPr lang="en-US" sz="2400" dirty="0">
                <a:latin typeface="Courier" pitchFamily="2" charset="0"/>
              </a:rPr>
              <a:t>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*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d6 = e5 * f7;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1C4E5-29A6-F572-22F0-5C72935AD302}"/>
              </a:ext>
            </a:extLst>
          </p:cNvPr>
          <p:cNvSpPr txBox="1"/>
          <p:nvPr/>
        </p:nvSpPr>
        <p:spPr>
          <a:xfrm>
            <a:off x="6681357" y="34290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FD59-2503-03DD-B07F-913CA6E4D759}"/>
              </a:ext>
            </a:extLst>
          </p:cNvPr>
          <p:cNvSpPr txBox="1"/>
          <p:nvPr/>
        </p:nvSpPr>
        <p:spPr>
          <a:xfrm>
            <a:off x="6681357" y="4937321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”b0”:0, “d3”:1, “f7”:4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F81A3-5A81-6D4B-20FB-BCF64FAC4509}"/>
              </a:ext>
            </a:extLst>
          </p:cNvPr>
          <p:cNvSpPr txBox="1"/>
          <p:nvPr/>
        </p:nvSpPr>
        <p:spPr>
          <a:xfrm>
            <a:off x="8625906" y="997349"/>
            <a:ext cx="2765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we do here?</a:t>
            </a:r>
          </a:p>
          <a:p>
            <a:r>
              <a:rPr lang="en-US" dirty="0"/>
              <a:t>add a special rule for + </a:t>
            </a:r>
          </a:p>
          <a:p>
            <a:r>
              <a:rPr lang="en-US" dirty="0"/>
              <a:t>that if any side is 0, you can</a:t>
            </a:r>
          </a:p>
          <a:p>
            <a:r>
              <a:rPr lang="en-US" dirty="0"/>
              <a:t>just drop the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9925E-7B96-4C03-E256-E71A3F3E0473}"/>
              </a:ext>
            </a:extLst>
          </p:cNvPr>
          <p:cNvSpPr txBox="1"/>
          <p:nvPr/>
        </p:nvSpPr>
        <p:spPr>
          <a:xfrm>
            <a:off x="7749766" y="6201624"/>
            <a:ext cx="328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other rules could we have?</a:t>
            </a:r>
          </a:p>
        </p:txBody>
      </p:sp>
    </p:spTree>
    <p:extLst>
      <p:ext uri="{BB962C8B-B14F-4D97-AF65-F5344CB8AC3E}">
        <p14:creationId xmlns:p14="http://schemas.microsoft.com/office/powerpoint/2010/main" val="1158287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0A4B-C075-D39D-DF47-80194C64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 in LVN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B57B-FD4A-B264-95E7-727007E0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803238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Consider a 3 address code that allows memory accesses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294827" y="2886362"/>
            <a:ext cx="50807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EA39-5007-9A4F-B3F8-CC61336396F7}"/>
              </a:ext>
            </a:extLst>
          </p:cNvPr>
          <p:cNvSpPr txBox="1"/>
          <p:nvPr/>
        </p:nvSpPr>
        <p:spPr>
          <a:xfrm>
            <a:off x="838199" y="5279597"/>
            <a:ext cx="3993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145E-ECC1-3640-AD97-EDDB4FF67DC4}"/>
              </a:ext>
            </a:extLst>
          </p:cNvPr>
          <p:cNvSpPr txBox="1"/>
          <p:nvPr/>
        </p:nvSpPr>
        <p:spPr>
          <a:xfrm>
            <a:off x="2835182" y="4597650"/>
            <a:ext cx="308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transformation allowed?</a:t>
            </a:r>
            <a:br>
              <a:rPr lang="en-US" i="1" dirty="0"/>
            </a:b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F6227-8A42-E04B-8E5D-E2CA82D8842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5183" y="3717359"/>
            <a:ext cx="0" cy="15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15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Consider a 3 address code that allows memory accesses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294827" y="2886362"/>
            <a:ext cx="50807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EA39-5007-9A4F-B3F8-CC61336396F7}"/>
              </a:ext>
            </a:extLst>
          </p:cNvPr>
          <p:cNvSpPr txBox="1"/>
          <p:nvPr/>
        </p:nvSpPr>
        <p:spPr>
          <a:xfrm>
            <a:off x="838199" y="5279597"/>
            <a:ext cx="3993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145E-ECC1-3640-AD97-EDDB4FF67DC4}"/>
              </a:ext>
            </a:extLst>
          </p:cNvPr>
          <p:cNvSpPr txBox="1"/>
          <p:nvPr/>
        </p:nvSpPr>
        <p:spPr>
          <a:xfrm>
            <a:off x="2835182" y="4597650"/>
            <a:ext cx="308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transformation allowed?</a:t>
            </a:r>
            <a:br>
              <a:rPr lang="en-US" i="1" dirty="0"/>
            </a:br>
            <a:r>
              <a:rPr lang="en-US" i="1" dirty="0"/>
              <a:t>No!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F6227-8A42-E04B-8E5D-E2CA82D8842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5183" y="3717359"/>
            <a:ext cx="0" cy="15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06C24-E40F-E94D-8E93-6A8913D3758F}"/>
              </a:ext>
            </a:extLst>
          </p:cNvPr>
          <p:cNvSpPr txBox="1"/>
          <p:nvPr/>
        </p:nvSpPr>
        <p:spPr>
          <a:xfrm>
            <a:off x="6186791" y="4597650"/>
            <a:ext cx="570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if the compiler can prove that </a:t>
            </a:r>
            <a:r>
              <a:rPr lang="en-US" dirty="0">
                <a:latin typeface="Courier" pitchFamily="2" charset="0"/>
              </a:rPr>
              <a:t>a</a:t>
            </a:r>
            <a:r>
              <a:rPr lang="en-US" dirty="0"/>
              <a:t> does not alias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D57D-3E00-1540-9097-9F4DC0CEF07A}"/>
              </a:ext>
            </a:extLst>
          </p:cNvPr>
          <p:cNvSpPr txBox="1"/>
          <p:nvPr/>
        </p:nvSpPr>
        <p:spPr>
          <a:xfrm>
            <a:off x="6079787" y="5642043"/>
            <a:ext cx="578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worst case, every time a memory location is updated,</a:t>
            </a:r>
            <a:br>
              <a:rPr lang="en-US" dirty="0"/>
            </a:br>
            <a:r>
              <a:rPr lang="en-US" dirty="0"/>
              <a:t>the compiler must update the value for all pointers.</a:t>
            </a:r>
          </a:p>
        </p:txBody>
      </p:sp>
    </p:spTree>
    <p:extLst>
      <p:ext uri="{BB962C8B-B14F-4D97-AF65-F5344CB8AC3E}">
        <p14:creationId xmlns:p14="http://schemas.microsoft.com/office/powerpoint/2010/main" val="1189401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Consider a 3 address code that allows memory accesses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294827" y="2886362"/>
            <a:ext cx="50807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EA39-5007-9A4F-B3F8-CC61336396F7}"/>
              </a:ext>
            </a:extLst>
          </p:cNvPr>
          <p:cNvSpPr txBox="1"/>
          <p:nvPr/>
        </p:nvSpPr>
        <p:spPr>
          <a:xfrm>
            <a:off x="838199" y="5279597"/>
            <a:ext cx="3993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F6227-8A42-E04B-8E5D-E2CA82D8842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5183" y="3717359"/>
            <a:ext cx="0" cy="15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978118-63DA-EF36-62AD-94668D05F83B}"/>
              </a:ext>
            </a:extLst>
          </p:cNvPr>
          <p:cNvSpPr txBox="1"/>
          <p:nvPr/>
        </p:nvSpPr>
        <p:spPr>
          <a:xfrm>
            <a:off x="8003263" y="3014803"/>
            <a:ext cx="34056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Example, initially: </a:t>
            </a:r>
          </a:p>
          <a:p>
            <a:endParaRPr lang="en-US" dirty="0"/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j</a:t>
            </a:r>
          </a:p>
          <a:p>
            <a:r>
              <a:rPr lang="en-US" dirty="0">
                <a:latin typeface="Courier" pitchFamily="2" charset="0"/>
              </a:rPr>
              <a:t>a = x</a:t>
            </a:r>
          </a:p>
          <a:p>
            <a:r>
              <a:rPr lang="en-US" dirty="0">
                <a:latin typeface="Courier" pitchFamily="2" charset="0"/>
              </a:rPr>
              <a:t>y[k] = 1</a:t>
            </a:r>
          </a:p>
          <a:p>
            <a:r>
              <a:rPr lang="en-US" dirty="0">
                <a:latin typeface="Courier" pitchFamily="2" charset="0"/>
              </a:rPr>
              <a:t>x[j] = 1</a:t>
            </a:r>
          </a:p>
          <a:p>
            <a:endParaRPr lang="en-US" dirty="0"/>
          </a:p>
          <a:p>
            <a:r>
              <a:rPr lang="en-US" dirty="0"/>
              <a:t>What does b[</a:t>
            </a:r>
            <a:r>
              <a:rPr lang="en-US" dirty="0" err="1"/>
              <a:t>i</a:t>
            </a:r>
            <a:r>
              <a:rPr lang="en-US" dirty="0"/>
              <a:t>] equal at the end of</a:t>
            </a:r>
          </a:p>
          <a:p>
            <a:r>
              <a:rPr lang="en-US" dirty="0"/>
              <a:t>each computation?</a:t>
            </a:r>
          </a:p>
        </p:txBody>
      </p:sp>
    </p:spTree>
    <p:extLst>
      <p:ext uri="{BB962C8B-B14F-4D97-AF65-F5344CB8AC3E}">
        <p14:creationId xmlns:p14="http://schemas.microsoft.com/office/powerpoint/2010/main" val="24124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19257-89AF-91EF-9AC2-D2928ACC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2349500"/>
            <a:ext cx="6197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5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0766"/>
          </a:xfrm>
        </p:spPr>
        <p:txBody>
          <a:bodyPr>
            <a:normAutofit/>
          </a:bodyPr>
          <a:lstStyle/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611631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 = x[j] + y[k];</a:t>
            </a:r>
          </a:p>
        </p:txBody>
      </p:sp>
    </p:spTree>
    <p:extLst>
      <p:ext uri="{BB962C8B-B14F-4D97-AF65-F5344CB8AC3E}">
        <p14:creationId xmlns:p14="http://schemas.microsoft.com/office/powerpoint/2010/main" val="2896008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(b,6) = (x[j],?) + (y[k],?);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3979464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(b,6)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FF577-D417-2922-F282-CD02C8FD1550}"/>
              </a:ext>
            </a:extLst>
          </p:cNvPr>
          <p:cNvSpPr txBox="1"/>
          <p:nvPr/>
        </p:nvSpPr>
        <p:spPr>
          <a:xfrm>
            <a:off x="8238653" y="4671588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help at all?</a:t>
            </a:r>
          </a:p>
        </p:txBody>
      </p:sp>
    </p:spTree>
    <p:extLst>
      <p:ext uri="{BB962C8B-B14F-4D97-AF65-F5344CB8AC3E}">
        <p14:creationId xmlns:p14="http://schemas.microsoft.com/office/powerpoint/2010/main" val="2329316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(b,6) = (x[j],4) + (y[k],5);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(c,7)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FF577-D417-2922-F282-CD02C8FD1550}"/>
              </a:ext>
            </a:extLst>
          </p:cNvPr>
          <p:cNvSpPr txBox="1"/>
          <p:nvPr/>
        </p:nvSpPr>
        <p:spPr>
          <a:xfrm>
            <a:off x="8238653" y="4671588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help at all?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B36AB-3E9B-49ED-C69C-14A0EAF29D63}"/>
              </a:ext>
            </a:extLst>
          </p:cNvPr>
          <p:cNvSpPr txBox="1"/>
          <p:nvPr/>
        </p:nvSpPr>
        <p:spPr>
          <a:xfrm>
            <a:off x="5350599" y="5861478"/>
            <a:ext cx="634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is no memory writes between an assignment to a variable</a:t>
            </a:r>
          </a:p>
          <a:p>
            <a:r>
              <a:rPr lang="en-US" dirty="0"/>
              <a:t>then we can do a replacement</a:t>
            </a:r>
          </a:p>
        </p:txBody>
      </p:sp>
    </p:spTree>
    <p:extLst>
      <p:ext uri="{BB962C8B-B14F-4D97-AF65-F5344CB8AC3E}">
        <p14:creationId xmlns:p14="http://schemas.microsoft.com/office/powerpoint/2010/main" val="4065590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(b,6) = (x[j],4) + (y[k],5);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(c,7) = (b,6);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FF577-D417-2922-F282-CD02C8FD1550}"/>
              </a:ext>
            </a:extLst>
          </p:cNvPr>
          <p:cNvSpPr txBox="1"/>
          <p:nvPr/>
        </p:nvSpPr>
        <p:spPr>
          <a:xfrm>
            <a:off x="8238653" y="4671588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help at all?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B36AB-3E9B-49ED-C69C-14A0EAF29D63}"/>
              </a:ext>
            </a:extLst>
          </p:cNvPr>
          <p:cNvSpPr txBox="1"/>
          <p:nvPr/>
        </p:nvSpPr>
        <p:spPr>
          <a:xfrm>
            <a:off x="5350599" y="5861478"/>
            <a:ext cx="634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is no memory writes between an assignment to a variable</a:t>
            </a:r>
          </a:p>
          <a:p>
            <a:r>
              <a:rPr lang="en-US" dirty="0"/>
              <a:t>then we can do a replacement</a:t>
            </a:r>
          </a:p>
        </p:txBody>
      </p:sp>
    </p:spTree>
    <p:extLst>
      <p:ext uri="{BB962C8B-B14F-4D97-AF65-F5344CB8AC3E}">
        <p14:creationId xmlns:p14="http://schemas.microsoft.com/office/powerpoint/2010/main" val="2777998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51B54-B664-D046-85EB-8C93784D518E}"/>
              </a:ext>
            </a:extLst>
          </p:cNvPr>
          <p:cNvSpPr txBox="1"/>
          <p:nvPr/>
        </p:nvSpPr>
        <p:spPr>
          <a:xfrm>
            <a:off x="8310118" y="3797458"/>
            <a:ext cx="3352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compiler analysis might try</a:t>
            </a:r>
            <a:br>
              <a:rPr lang="en-US" dirty="0"/>
            </a:br>
            <a:r>
              <a:rPr lang="en-US" dirty="0"/>
              <a:t>to determine that addresses can’t</a:t>
            </a:r>
            <a:br>
              <a:rPr lang="en-US" dirty="0"/>
            </a:br>
            <a:r>
              <a:rPr lang="en-US" dirty="0"/>
              <a:t>alias </a:t>
            </a:r>
          </a:p>
          <a:p>
            <a:endParaRPr lang="en-US" dirty="0"/>
          </a:p>
          <a:p>
            <a:r>
              <a:rPr lang="en-US" dirty="0"/>
              <a:t>can we trace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a = malloc(…);</a:t>
            </a:r>
          </a:p>
          <a:p>
            <a:r>
              <a:rPr lang="en-US" dirty="0">
                <a:latin typeface="Courier" pitchFamily="2" charset="0"/>
              </a:rPr>
              <a:t>x = malloc(…);</a:t>
            </a:r>
          </a:p>
          <a:p>
            <a:r>
              <a:rPr lang="en-US" dirty="0">
                <a:latin typeface="Courier" pitchFamily="2" charset="0"/>
              </a:rPr>
              <a:t>y = malloc(…);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are never overwritten</a:t>
            </a:r>
          </a:p>
        </p:txBody>
      </p:sp>
    </p:spTree>
    <p:extLst>
      <p:ext uri="{BB962C8B-B14F-4D97-AF65-F5344CB8AC3E}">
        <p14:creationId xmlns:p14="http://schemas.microsoft.com/office/powerpoint/2010/main" val="3363653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(x[j],1) + (y[k],2);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75DE7-8951-C84A-B984-6D20F215AA9B}"/>
              </a:ext>
            </a:extLst>
          </p:cNvPr>
          <p:cNvSpPr txBox="1"/>
          <p:nvPr/>
        </p:nvSpPr>
        <p:spPr>
          <a:xfrm>
            <a:off x="2519464" y="5307480"/>
            <a:ext cx="485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 we do not have to update the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17898-8D22-E3CB-36A8-6BD5CF8D73BD}"/>
              </a:ext>
            </a:extLst>
          </p:cNvPr>
          <p:cNvSpPr txBox="1"/>
          <p:nvPr/>
        </p:nvSpPr>
        <p:spPr>
          <a:xfrm>
            <a:off x="8310118" y="3797458"/>
            <a:ext cx="3352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compiler analysis might try</a:t>
            </a:r>
            <a:br>
              <a:rPr lang="en-US" dirty="0"/>
            </a:br>
            <a:r>
              <a:rPr lang="en-US" dirty="0"/>
              <a:t>to determine that addresses can’t</a:t>
            </a:r>
            <a:br>
              <a:rPr lang="en-US" dirty="0"/>
            </a:br>
            <a:r>
              <a:rPr lang="en-US" dirty="0"/>
              <a:t>alias </a:t>
            </a:r>
          </a:p>
          <a:p>
            <a:endParaRPr lang="en-US" dirty="0"/>
          </a:p>
          <a:p>
            <a:r>
              <a:rPr lang="en-US" dirty="0"/>
              <a:t>can we trace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a = malloc(…);</a:t>
            </a:r>
          </a:p>
          <a:p>
            <a:r>
              <a:rPr lang="en-US" dirty="0">
                <a:latin typeface="Courier" pitchFamily="2" charset="0"/>
              </a:rPr>
              <a:t>x = malloc(…);</a:t>
            </a:r>
          </a:p>
          <a:p>
            <a:r>
              <a:rPr lang="en-US" dirty="0">
                <a:latin typeface="Courier" pitchFamily="2" charset="0"/>
              </a:rPr>
              <a:t>y = malloc(…);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are never overwritten</a:t>
            </a:r>
          </a:p>
        </p:txBody>
      </p:sp>
    </p:spTree>
    <p:extLst>
      <p:ext uri="{BB962C8B-B14F-4D97-AF65-F5344CB8AC3E}">
        <p14:creationId xmlns:p14="http://schemas.microsoft.com/office/powerpoint/2010/main" val="1237975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F3034-AF87-804B-AAB8-C7FEAD50A984}"/>
              </a:ext>
            </a:extLst>
          </p:cNvPr>
          <p:cNvSpPr txBox="1"/>
          <p:nvPr/>
        </p:nvSpPr>
        <p:spPr>
          <a:xfrm>
            <a:off x="7733489" y="4813120"/>
            <a:ext cx="395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annotations can also tell the compiler that no other pointer</a:t>
            </a:r>
            <a:br>
              <a:rPr lang="en-US" dirty="0"/>
            </a:br>
            <a:r>
              <a:rPr lang="en-US" dirty="0"/>
              <a:t>can access the memory pointed to by a</a:t>
            </a:r>
          </a:p>
        </p:txBody>
      </p:sp>
    </p:spTree>
    <p:extLst>
      <p:ext uri="{BB962C8B-B14F-4D97-AF65-F5344CB8AC3E}">
        <p14:creationId xmlns:p14="http://schemas.microsoft.com/office/powerpoint/2010/main" val="743931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B823F-0092-A54B-8815-E9B7FFD26D27}"/>
              </a:ext>
            </a:extLst>
          </p:cNvPr>
          <p:cNvSpPr txBox="1"/>
          <p:nvPr/>
        </p:nvSpPr>
        <p:spPr>
          <a:xfrm>
            <a:off x="7733489" y="437744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restrict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F3034-AF87-804B-AAB8-C7FEAD50A984}"/>
              </a:ext>
            </a:extLst>
          </p:cNvPr>
          <p:cNvSpPr txBox="1"/>
          <p:nvPr/>
        </p:nvSpPr>
        <p:spPr>
          <a:xfrm>
            <a:off x="7733489" y="4813120"/>
            <a:ext cx="395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annotations can also tell the compiler that no other pointer</a:t>
            </a:r>
            <a:br>
              <a:rPr lang="en-US" dirty="0"/>
            </a:br>
            <a:r>
              <a:rPr lang="en-US" dirty="0"/>
              <a:t>can access the memory pointed to by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578D1-D64F-9B46-92DD-92FCAB82FA8C}"/>
              </a:ext>
            </a:extLst>
          </p:cNvPr>
          <p:cNvSpPr txBox="1"/>
          <p:nvPr/>
        </p:nvSpPr>
        <p:spPr>
          <a:xfrm>
            <a:off x="2519464" y="5307480"/>
            <a:ext cx="485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 we do not have to update the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4742A-26E4-363B-24B0-4C4551DFB0B3}"/>
              </a:ext>
            </a:extLst>
          </p:cNvPr>
          <p:cNvSpPr txBox="1"/>
          <p:nvPr/>
        </p:nvSpPr>
        <p:spPr>
          <a:xfrm>
            <a:off x="7659232" y="6065822"/>
            <a:ext cx="39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Warning</a:t>
            </a:r>
            <a:r>
              <a:rPr lang="en-US" dirty="0"/>
              <a:t>: the compiler does not enforce</a:t>
            </a:r>
            <a:br>
              <a:rPr lang="en-US" dirty="0"/>
            </a:br>
            <a:r>
              <a:rPr lang="en-US" dirty="0"/>
              <a:t>this!</a:t>
            </a:r>
          </a:p>
        </p:txBody>
      </p:sp>
    </p:spTree>
    <p:extLst>
      <p:ext uri="{BB962C8B-B14F-4D97-AF65-F5344CB8AC3E}">
        <p14:creationId xmlns:p14="http://schemas.microsoft.com/office/powerpoint/2010/main" val="1778175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21852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8DD-769A-4C48-BD2E-6BCDA546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EDFEF-6EBE-C470-E003-9B354E350E8D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4E4E2-BF7E-168B-8118-27A76D538ADC}"/>
              </a:ext>
            </a:extLst>
          </p:cNvPr>
          <p:cNvCxnSpPr>
            <a:cxnSpLocks/>
          </p:cNvCxnSpPr>
          <p:nvPr/>
        </p:nvCxnSpPr>
        <p:spPr>
          <a:xfrm>
            <a:off x="969913" y="5187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883607-45AA-79C9-F85D-DACEA36D1F06}"/>
              </a:ext>
            </a:extLst>
          </p:cNvPr>
          <p:cNvSpPr txBox="1"/>
          <p:nvPr/>
        </p:nvSpPr>
        <p:spPr>
          <a:xfrm>
            <a:off x="5984240" y="48646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CA30B5-A554-945A-9759-6A1D0B0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r>
              <a:rPr lang="en-US" dirty="0"/>
              <a:t>Local value numbering operates over 3 address code</a:t>
            </a:r>
          </a:p>
          <a:p>
            <a:r>
              <a:rPr lang="en-US" dirty="0"/>
              <a:t>The parser produces 3 address code</a:t>
            </a:r>
          </a:p>
          <a:p>
            <a:r>
              <a:rPr lang="en-US" dirty="0"/>
              <a:t>In some cases, the parser might use LVN, but it is independent </a:t>
            </a:r>
          </a:p>
        </p:txBody>
      </p:sp>
    </p:spTree>
    <p:extLst>
      <p:ext uri="{BB962C8B-B14F-4D97-AF65-F5344CB8AC3E}">
        <p14:creationId xmlns:p14="http://schemas.microsoft.com/office/powerpoint/2010/main" val="2233843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77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3130137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x = b;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F44-F4FA-6EB4-35D8-065133F88E54}"/>
              </a:ext>
            </a:extLst>
          </p:cNvPr>
          <p:cNvSpPr txBox="1"/>
          <p:nvPr/>
        </p:nvSpPr>
        <p:spPr>
          <a:xfrm>
            <a:off x="1179059" y="2247048"/>
            <a:ext cx="229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number?</a:t>
            </a:r>
          </a:p>
        </p:txBody>
      </p:sp>
    </p:spTree>
    <p:extLst>
      <p:ext uri="{BB962C8B-B14F-4D97-AF65-F5344CB8AC3E}">
        <p14:creationId xmlns:p14="http://schemas.microsoft.com/office/powerpoint/2010/main" val="4232135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3130137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x = b;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F44-F4FA-6EB4-35D8-065133F88E54}"/>
              </a:ext>
            </a:extLst>
          </p:cNvPr>
          <p:cNvSpPr txBox="1"/>
          <p:nvPr/>
        </p:nvSpPr>
        <p:spPr>
          <a:xfrm>
            <a:off x="1179059" y="2247048"/>
            <a:ext cx="229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5118980" y="3130136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x3 = b2;</a:t>
            </a:r>
          </a:p>
          <a:p>
            <a:r>
              <a:rPr lang="en-US" sz="2400" dirty="0">
                <a:latin typeface="Courier" pitchFamily="2" charset="0"/>
              </a:rPr>
              <a:t>c4 = foo(x3);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1ADD-125A-4C8C-4026-F0C7CFEA74EE}"/>
              </a:ext>
            </a:extLst>
          </p:cNvPr>
          <p:cNvSpPr txBox="1"/>
          <p:nvPr/>
        </p:nvSpPr>
        <p:spPr>
          <a:xfrm>
            <a:off x="5459839" y="2247047"/>
            <a:ext cx="190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same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12EEA-4CEA-4A95-E381-ABD98D336C70}"/>
              </a:ext>
            </a:extLst>
          </p:cNvPr>
          <p:cNvSpPr txBox="1"/>
          <p:nvPr/>
        </p:nvSpPr>
        <p:spPr>
          <a:xfrm>
            <a:off x="9705315" y="3123446"/>
            <a:ext cx="20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you had</a:t>
            </a:r>
          </a:p>
          <a:p>
            <a:r>
              <a:rPr lang="en-US" dirty="0"/>
              <a:t>first class functions?</a:t>
            </a:r>
          </a:p>
        </p:txBody>
      </p:sp>
    </p:spTree>
    <p:extLst>
      <p:ext uri="{BB962C8B-B14F-4D97-AF65-F5344CB8AC3E}">
        <p14:creationId xmlns:p14="http://schemas.microsoft.com/office/powerpoint/2010/main" val="3259901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3130137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x = b;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F44-F4FA-6EB4-35D8-065133F88E54}"/>
              </a:ext>
            </a:extLst>
          </p:cNvPr>
          <p:cNvSpPr txBox="1"/>
          <p:nvPr/>
        </p:nvSpPr>
        <p:spPr>
          <a:xfrm>
            <a:off x="1179059" y="2247048"/>
            <a:ext cx="229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5118980" y="3130136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foo(x0);</a:t>
            </a:r>
          </a:p>
          <a:p>
            <a:r>
              <a:rPr lang="en-US" sz="2400" dirty="0">
                <a:latin typeface="Courier" pitchFamily="2" charset="0"/>
              </a:rPr>
              <a:t>x3 = b2;</a:t>
            </a:r>
          </a:p>
          <a:p>
            <a:r>
              <a:rPr lang="en-US" sz="2400" dirty="0">
                <a:latin typeface="Courier" pitchFamily="2" charset="0"/>
              </a:rPr>
              <a:t>c4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foo(x3);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1ADD-125A-4C8C-4026-F0C7CFEA74EE}"/>
              </a:ext>
            </a:extLst>
          </p:cNvPr>
          <p:cNvSpPr txBox="1"/>
          <p:nvPr/>
        </p:nvSpPr>
        <p:spPr>
          <a:xfrm>
            <a:off x="5459839" y="2247047"/>
            <a:ext cx="190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same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911B1-89BD-0CEC-21F2-BC49E9A1D15B}"/>
              </a:ext>
            </a:extLst>
          </p:cNvPr>
          <p:cNvSpPr txBox="1"/>
          <p:nvPr/>
        </p:nvSpPr>
        <p:spPr>
          <a:xfrm>
            <a:off x="8573632" y="3567065"/>
            <a:ext cx="17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replace?</a:t>
            </a:r>
          </a:p>
        </p:txBody>
      </p:sp>
    </p:spTree>
    <p:extLst>
      <p:ext uri="{BB962C8B-B14F-4D97-AF65-F5344CB8AC3E}">
        <p14:creationId xmlns:p14="http://schemas.microsoft.com/office/powerpoint/2010/main" val="23374441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3130137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F44-F4FA-6EB4-35D8-065133F88E54}"/>
              </a:ext>
            </a:extLst>
          </p:cNvPr>
          <p:cNvSpPr txBox="1"/>
          <p:nvPr/>
        </p:nvSpPr>
        <p:spPr>
          <a:xfrm>
            <a:off x="1179059" y="2247048"/>
            <a:ext cx="229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5118980" y="3130136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foo(x0);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1ADD-125A-4C8C-4026-F0C7CFEA74EE}"/>
              </a:ext>
            </a:extLst>
          </p:cNvPr>
          <p:cNvSpPr txBox="1"/>
          <p:nvPr/>
        </p:nvSpPr>
        <p:spPr>
          <a:xfrm>
            <a:off x="5459839" y="2247047"/>
            <a:ext cx="190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same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3C48-5B6C-8275-FFFC-4077F449BFD9}"/>
              </a:ext>
            </a:extLst>
          </p:cNvPr>
          <p:cNvSpPr txBox="1"/>
          <p:nvPr/>
        </p:nvSpPr>
        <p:spPr>
          <a:xfrm>
            <a:off x="9017251" y="3304515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now?</a:t>
            </a:r>
          </a:p>
        </p:txBody>
      </p:sp>
    </p:spTree>
    <p:extLst>
      <p:ext uri="{BB962C8B-B14F-4D97-AF65-F5344CB8AC3E}">
        <p14:creationId xmlns:p14="http://schemas.microsoft.com/office/powerpoint/2010/main" val="3068567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3130137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F44-F4FA-6EB4-35D8-065133F88E54}"/>
              </a:ext>
            </a:extLst>
          </p:cNvPr>
          <p:cNvSpPr txBox="1"/>
          <p:nvPr/>
        </p:nvSpPr>
        <p:spPr>
          <a:xfrm>
            <a:off x="1179059" y="2247048"/>
            <a:ext cx="229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5118980" y="3130136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foo(x0);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1ADD-125A-4C8C-4026-F0C7CFEA74EE}"/>
              </a:ext>
            </a:extLst>
          </p:cNvPr>
          <p:cNvSpPr txBox="1"/>
          <p:nvPr/>
        </p:nvSpPr>
        <p:spPr>
          <a:xfrm>
            <a:off x="5459839" y="2247047"/>
            <a:ext cx="190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same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3C48-5B6C-8275-FFFC-4077F449BFD9}"/>
              </a:ext>
            </a:extLst>
          </p:cNvPr>
          <p:cNvSpPr txBox="1"/>
          <p:nvPr/>
        </p:nvSpPr>
        <p:spPr>
          <a:xfrm>
            <a:off x="9017251" y="3304515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now?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DEDE2-5758-0C7D-3F0B-B5AA01686131}"/>
              </a:ext>
            </a:extLst>
          </p:cNvPr>
          <p:cNvSpPr txBox="1"/>
          <p:nvPr/>
        </p:nvSpPr>
        <p:spPr>
          <a:xfrm>
            <a:off x="5118980" y="4703929"/>
            <a:ext cx="4302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count = 0;</a:t>
            </a:r>
          </a:p>
          <a:p>
            <a:r>
              <a:rPr lang="en-US" sz="2400" dirty="0">
                <a:latin typeface="Courier" pitchFamily="2" charset="0"/>
              </a:rPr>
              <a:t>int foo(int x) {</a:t>
            </a:r>
          </a:p>
          <a:p>
            <a:r>
              <a:rPr lang="en-US" sz="2400" dirty="0">
                <a:latin typeface="Courier" pitchFamily="2" charset="0"/>
              </a:rPr>
              <a:t>  count += 1;</a:t>
            </a:r>
          </a:p>
          <a:p>
            <a:r>
              <a:rPr lang="en-US" sz="2400" dirty="0">
                <a:latin typeface="Courier" pitchFamily="2" charset="0"/>
              </a:rPr>
              <a:t>  return 0;</a:t>
            </a:r>
          </a:p>
          <a:p>
            <a:r>
              <a:rPr lang="en-US" sz="2400" dirty="0">
                <a:latin typeface="Courier" pitchFamily="2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10D61-3998-77A2-9ADB-55378507B144}"/>
              </a:ext>
            </a:extLst>
          </p:cNvPr>
          <p:cNvSpPr txBox="1"/>
          <p:nvPr/>
        </p:nvSpPr>
        <p:spPr>
          <a:xfrm>
            <a:off x="9795850" y="5232903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foo had</a:t>
            </a:r>
            <a:br>
              <a:rPr lang="en-US" dirty="0"/>
            </a:br>
            <a:r>
              <a:rPr lang="en-US" dirty="0"/>
              <a:t>this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962682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3130137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F44-F4FA-6EB4-35D8-065133F88E54}"/>
              </a:ext>
            </a:extLst>
          </p:cNvPr>
          <p:cNvSpPr txBox="1"/>
          <p:nvPr/>
        </p:nvSpPr>
        <p:spPr>
          <a:xfrm>
            <a:off x="1179059" y="2247048"/>
            <a:ext cx="229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5118980" y="3130136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foo(x0);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1ADD-125A-4C8C-4026-F0C7CFEA74EE}"/>
              </a:ext>
            </a:extLst>
          </p:cNvPr>
          <p:cNvSpPr txBox="1"/>
          <p:nvPr/>
        </p:nvSpPr>
        <p:spPr>
          <a:xfrm>
            <a:off x="5459839" y="2247047"/>
            <a:ext cx="190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same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3C48-5B6C-8275-FFFC-4077F449BFD9}"/>
              </a:ext>
            </a:extLst>
          </p:cNvPr>
          <p:cNvSpPr txBox="1"/>
          <p:nvPr/>
        </p:nvSpPr>
        <p:spPr>
          <a:xfrm>
            <a:off x="9017251" y="3304515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now?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DEDE2-5758-0C7D-3F0B-B5AA01686131}"/>
              </a:ext>
            </a:extLst>
          </p:cNvPr>
          <p:cNvSpPr txBox="1"/>
          <p:nvPr/>
        </p:nvSpPr>
        <p:spPr>
          <a:xfrm>
            <a:off x="5118980" y="4703929"/>
            <a:ext cx="4302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int count = 0;</a:t>
            </a:r>
          </a:p>
          <a:p>
            <a:r>
              <a:rPr lang="en-US" sz="2400" dirty="0">
                <a:latin typeface="Courier" pitchFamily="2" charset="0"/>
              </a:rPr>
              <a:t>int foo(int x) {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count += 1;</a:t>
            </a:r>
          </a:p>
          <a:p>
            <a:r>
              <a:rPr lang="en-US" sz="2400" dirty="0">
                <a:latin typeface="Courier" pitchFamily="2" charset="0"/>
              </a:rPr>
              <a:t>  return 0;</a:t>
            </a:r>
          </a:p>
          <a:p>
            <a:r>
              <a:rPr lang="en-US" sz="2400" dirty="0">
                <a:latin typeface="Courier" pitchFamily="2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10D61-3998-77A2-9ADB-55378507B144}"/>
              </a:ext>
            </a:extLst>
          </p:cNvPr>
          <p:cNvSpPr txBox="1"/>
          <p:nvPr/>
        </p:nvSpPr>
        <p:spPr>
          <a:xfrm>
            <a:off x="9795850" y="5232903"/>
            <a:ext cx="21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foo had</a:t>
            </a:r>
            <a:br>
              <a:rPr lang="en-US" dirty="0"/>
            </a:br>
            <a:r>
              <a:rPr lang="en-US" dirty="0"/>
              <a:t>this implementation?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6FA2-F923-7914-B811-A59558A880EA}"/>
              </a:ext>
            </a:extLst>
          </p:cNvPr>
          <p:cNvSpPr txBox="1"/>
          <p:nvPr/>
        </p:nvSpPr>
        <p:spPr>
          <a:xfrm>
            <a:off x="3675707" y="4943192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effects!</a:t>
            </a:r>
          </a:p>
        </p:txBody>
      </p:sp>
    </p:spTree>
    <p:extLst>
      <p:ext uri="{BB962C8B-B14F-4D97-AF65-F5344CB8AC3E}">
        <p14:creationId xmlns:p14="http://schemas.microsoft.com/office/powerpoint/2010/main" val="30652787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2099433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foo(x);</a:t>
            </a:r>
          </a:p>
          <a:p>
            <a:r>
              <a:rPr lang="en-US" sz="2400" dirty="0">
                <a:latin typeface="Courier" pitchFamily="2" charset="0"/>
              </a:rPr>
              <a:t>c = foo(x);</a:t>
            </a:r>
          </a:p>
          <a:p>
            <a:r>
              <a:rPr lang="en-US" sz="2400" dirty="0">
                <a:latin typeface="Courier" pitchFamily="2" charset="0"/>
              </a:rPr>
              <a:t>print(count);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5118980" y="2142337"/>
            <a:ext cx="297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a1;</a:t>
            </a:r>
          </a:p>
          <a:p>
            <a:r>
              <a:rPr lang="en-US" sz="2400" dirty="0">
                <a:latin typeface="Courier" pitchFamily="2" charset="0"/>
              </a:rPr>
              <a:t>print(count);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3C48-5B6C-8275-FFFC-4077F449BFD9}"/>
              </a:ext>
            </a:extLst>
          </p:cNvPr>
          <p:cNvSpPr txBox="1"/>
          <p:nvPr/>
        </p:nvSpPr>
        <p:spPr>
          <a:xfrm>
            <a:off x="3161230" y="3659379"/>
            <a:ext cx="344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these two programs the same?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DEDE2-5758-0C7D-3F0B-B5AA01686131}"/>
              </a:ext>
            </a:extLst>
          </p:cNvPr>
          <p:cNvSpPr txBox="1"/>
          <p:nvPr/>
        </p:nvSpPr>
        <p:spPr>
          <a:xfrm>
            <a:off x="5118980" y="4703929"/>
            <a:ext cx="4302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int count = 0;</a:t>
            </a:r>
          </a:p>
          <a:p>
            <a:r>
              <a:rPr lang="en-US" sz="2400" dirty="0">
                <a:latin typeface="Courier" pitchFamily="2" charset="0"/>
              </a:rPr>
              <a:t>int foo(int x) {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count += 1;</a:t>
            </a:r>
          </a:p>
          <a:p>
            <a:r>
              <a:rPr lang="en-US" sz="2400" dirty="0">
                <a:latin typeface="Courier" pitchFamily="2" charset="0"/>
              </a:rPr>
              <a:t>  return 0;</a:t>
            </a:r>
          </a:p>
          <a:p>
            <a:r>
              <a:rPr lang="en-US" sz="2400" dirty="0"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45941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FA2E2F-91FD-76C0-6B71-69FF6DBF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C/++, functions are assumed to have side effects</a:t>
            </a:r>
          </a:p>
          <a:p>
            <a:endParaRPr lang="en-US" dirty="0"/>
          </a:p>
          <a:p>
            <a:r>
              <a:rPr lang="en-US" dirty="0"/>
              <a:t>A function that does not have side effects is called “pure”</a:t>
            </a:r>
          </a:p>
          <a:p>
            <a:pPr lvl="1"/>
            <a:r>
              <a:rPr lang="en-US" dirty="0"/>
              <a:t>You can annotate a function as pure</a:t>
            </a:r>
          </a:p>
          <a:p>
            <a:pPr lvl="1"/>
            <a:r>
              <a:rPr lang="en-US" dirty="0">
                <a:latin typeface="Courier" pitchFamily="2" charset="0"/>
              </a:rPr>
              <a:t>__attribute__((pure))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warning</a:t>
            </a:r>
            <a:r>
              <a:rPr lang="en-US" dirty="0"/>
              <a:t>: compiler does not check this and you can introduce subtle bugs</a:t>
            </a:r>
          </a:p>
          <a:p>
            <a:pPr lvl="1"/>
            <a:endParaRPr lang="en-US" dirty="0"/>
          </a:p>
          <a:p>
            <a:r>
              <a:rPr lang="en-US" dirty="0"/>
              <a:t>Functional languages tend to have a pure-by-default design. Allows more compiler optimizations, but less control to the programmer.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262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030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0DD08-B7DD-7EB0-243B-AABC982C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400300"/>
            <a:ext cx="6908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6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</p:spTree>
    <p:extLst>
      <p:ext uri="{BB962C8B-B14F-4D97-AF65-F5344CB8AC3E}">
        <p14:creationId xmlns:p14="http://schemas.microsoft.com/office/powerpoint/2010/main" val="838997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295C1-02FC-14D0-1A63-490CED36088A}"/>
              </a:ext>
            </a:extLst>
          </p:cNvPr>
          <p:cNvSpPr txBox="1"/>
          <p:nvPr/>
        </p:nvSpPr>
        <p:spPr>
          <a:xfrm>
            <a:off x="3720738" y="2574486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88EC8-1BD4-F661-9C1C-CE0215846787}"/>
              </a:ext>
            </a:extLst>
          </p:cNvPr>
          <p:cNvSpPr txBox="1"/>
          <p:nvPr/>
        </p:nvSpPr>
        <p:spPr>
          <a:xfrm>
            <a:off x="3720738" y="4047022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C09D5-5A30-6058-C1AA-779DAC361D66}"/>
              </a:ext>
            </a:extLst>
          </p:cNvPr>
          <p:cNvSpPr txBox="1"/>
          <p:nvPr/>
        </p:nvSpPr>
        <p:spPr>
          <a:xfrm>
            <a:off x="2708365" y="1962895"/>
            <a:ext cx="21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split into basic blocks</a:t>
            </a:r>
          </a:p>
        </p:txBody>
      </p:sp>
    </p:spTree>
    <p:extLst>
      <p:ext uri="{BB962C8B-B14F-4D97-AF65-F5344CB8AC3E}">
        <p14:creationId xmlns:p14="http://schemas.microsoft.com/office/powerpoint/2010/main" val="34991696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295C1-02FC-14D0-1A63-490CED36088A}"/>
              </a:ext>
            </a:extLst>
          </p:cNvPr>
          <p:cNvSpPr txBox="1"/>
          <p:nvPr/>
        </p:nvSpPr>
        <p:spPr>
          <a:xfrm>
            <a:off x="3720738" y="2574486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88EC8-1BD4-F661-9C1C-CE0215846787}"/>
              </a:ext>
            </a:extLst>
          </p:cNvPr>
          <p:cNvSpPr txBox="1"/>
          <p:nvPr/>
        </p:nvSpPr>
        <p:spPr>
          <a:xfrm>
            <a:off x="3720738" y="4047022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6651173" y="2574486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6651173" y="40470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2067-9317-D0EB-D2B6-56EBA2F3BC30}"/>
              </a:ext>
            </a:extLst>
          </p:cNvPr>
          <p:cNvSpPr txBox="1"/>
          <p:nvPr/>
        </p:nvSpPr>
        <p:spPr>
          <a:xfrm>
            <a:off x="6005436" y="196289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108097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484609" y="1956629"/>
            <a:ext cx="336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code on slide to make room</a:t>
            </a:r>
          </a:p>
        </p:txBody>
      </p:sp>
    </p:spTree>
    <p:extLst>
      <p:ext uri="{BB962C8B-B14F-4D97-AF65-F5344CB8AC3E}">
        <p14:creationId xmlns:p14="http://schemas.microsoft.com/office/powerpoint/2010/main" val="1569328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3576152" y="1901802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8CD5E-5FB5-0CC1-3F1B-246001F14669}"/>
              </a:ext>
            </a:extLst>
          </p:cNvPr>
          <p:cNvSpPr txBox="1"/>
          <p:nvPr/>
        </p:nvSpPr>
        <p:spPr>
          <a:xfrm>
            <a:off x="4199711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B1AE5-7ABC-1372-38A7-4FC2D64D51F0}"/>
              </a:ext>
            </a:extLst>
          </p:cNvPr>
          <p:cNvSpPr txBox="1"/>
          <p:nvPr/>
        </p:nvSpPr>
        <p:spPr>
          <a:xfrm>
            <a:off x="4199711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</p:spTree>
    <p:extLst>
      <p:ext uri="{BB962C8B-B14F-4D97-AF65-F5344CB8AC3E}">
        <p14:creationId xmlns:p14="http://schemas.microsoft.com/office/powerpoint/2010/main" val="3132818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3576152" y="1901802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8CD5E-5FB5-0CC1-3F1B-246001F14669}"/>
              </a:ext>
            </a:extLst>
          </p:cNvPr>
          <p:cNvSpPr txBox="1"/>
          <p:nvPr/>
        </p:nvSpPr>
        <p:spPr>
          <a:xfrm>
            <a:off x="4199711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B1AE5-7ABC-1372-38A7-4FC2D64D51F0}"/>
              </a:ext>
            </a:extLst>
          </p:cNvPr>
          <p:cNvSpPr txBox="1"/>
          <p:nvPr/>
        </p:nvSpPr>
        <p:spPr>
          <a:xfrm>
            <a:off x="4199711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B03C-989E-635F-9327-B5BEBDE2C76D}"/>
              </a:ext>
            </a:extLst>
          </p:cNvPr>
          <p:cNvSpPr txBox="1"/>
          <p:nvPr/>
        </p:nvSpPr>
        <p:spPr>
          <a:xfrm>
            <a:off x="7429695" y="1901802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together?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8D522-48AA-CEED-C807-53131F17CAA4}"/>
              </a:ext>
            </a:extLst>
          </p:cNvPr>
          <p:cNvSpPr txBox="1"/>
          <p:nvPr/>
        </p:nvSpPr>
        <p:spPr>
          <a:xfrm>
            <a:off x="8023862" y="2587112"/>
            <a:ext cx="30763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endParaRPr lang="en-US" sz="24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5D6B-A5FA-54D0-E393-FBB8D6D8ECB5}"/>
              </a:ext>
            </a:extLst>
          </p:cNvPr>
          <p:cNvSpPr txBox="1"/>
          <p:nvPr/>
        </p:nvSpPr>
        <p:spPr>
          <a:xfrm>
            <a:off x="7794171" y="5817326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the issues?</a:t>
            </a:r>
          </a:p>
        </p:txBody>
      </p:sp>
    </p:spTree>
    <p:extLst>
      <p:ext uri="{BB962C8B-B14F-4D97-AF65-F5344CB8AC3E}">
        <p14:creationId xmlns:p14="http://schemas.microsoft.com/office/powerpoint/2010/main" val="22024864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3576152" y="1901802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8CD5E-5FB5-0CC1-3F1B-246001F14669}"/>
              </a:ext>
            </a:extLst>
          </p:cNvPr>
          <p:cNvSpPr txBox="1"/>
          <p:nvPr/>
        </p:nvSpPr>
        <p:spPr>
          <a:xfrm>
            <a:off x="4199711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B1AE5-7ABC-1372-38A7-4FC2D64D51F0}"/>
              </a:ext>
            </a:extLst>
          </p:cNvPr>
          <p:cNvSpPr txBox="1"/>
          <p:nvPr/>
        </p:nvSpPr>
        <p:spPr>
          <a:xfrm>
            <a:off x="4199711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B03C-989E-635F-9327-B5BEBDE2C76D}"/>
              </a:ext>
            </a:extLst>
          </p:cNvPr>
          <p:cNvSpPr txBox="1"/>
          <p:nvPr/>
        </p:nvSpPr>
        <p:spPr>
          <a:xfrm>
            <a:off x="7429695" y="1901802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together?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8D522-48AA-CEED-C807-53131F17CAA4}"/>
              </a:ext>
            </a:extLst>
          </p:cNvPr>
          <p:cNvSpPr txBox="1"/>
          <p:nvPr/>
        </p:nvSpPr>
        <p:spPr>
          <a:xfrm>
            <a:off x="8023862" y="2587112"/>
            <a:ext cx="30763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g6</a:t>
            </a:r>
            <a:r>
              <a:rPr lang="en-US" sz="2400" dirty="0">
                <a:latin typeface="Courier" pitchFamily="2" charset="0"/>
              </a:rPr>
              <a:t>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g0</a:t>
            </a:r>
            <a:r>
              <a:rPr lang="en-US" sz="2400" dirty="0">
                <a:latin typeface="Courier" pitchFamily="2" charset="0"/>
              </a:rPr>
              <a:t>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endParaRPr lang="en-US" sz="24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5D6B-A5FA-54D0-E393-FBB8D6D8ECB5}"/>
              </a:ext>
            </a:extLst>
          </p:cNvPr>
          <p:cNvSpPr txBox="1"/>
          <p:nvPr/>
        </p:nvSpPr>
        <p:spPr>
          <a:xfrm>
            <a:off x="7794171" y="5817326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the issues?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492C3-8A2C-5D61-23C3-7D5C0F2605DC}"/>
              </a:ext>
            </a:extLst>
          </p:cNvPr>
          <p:cNvSpPr txBox="1"/>
          <p:nvPr/>
        </p:nvSpPr>
        <p:spPr>
          <a:xfrm>
            <a:off x="10511246" y="5573486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undefined!</a:t>
            </a:r>
          </a:p>
        </p:txBody>
      </p:sp>
    </p:spTree>
    <p:extLst>
      <p:ext uri="{BB962C8B-B14F-4D97-AF65-F5344CB8AC3E}">
        <p14:creationId xmlns:p14="http://schemas.microsoft.com/office/powerpoint/2010/main" val="2543550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3576152" y="1901802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8CD5E-5FB5-0CC1-3F1B-246001F14669}"/>
              </a:ext>
            </a:extLst>
          </p:cNvPr>
          <p:cNvSpPr txBox="1"/>
          <p:nvPr/>
        </p:nvSpPr>
        <p:spPr>
          <a:xfrm>
            <a:off x="4199711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B1AE5-7ABC-1372-38A7-4FC2D64D51F0}"/>
              </a:ext>
            </a:extLst>
          </p:cNvPr>
          <p:cNvSpPr txBox="1"/>
          <p:nvPr/>
        </p:nvSpPr>
        <p:spPr>
          <a:xfrm>
            <a:off x="4199711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10DEC-FB9F-FB73-4298-4ED146215653}"/>
              </a:ext>
            </a:extLst>
          </p:cNvPr>
          <p:cNvSpPr txBox="1"/>
          <p:nvPr/>
        </p:nvSpPr>
        <p:spPr>
          <a:xfrm>
            <a:off x="5737861" y="1440137"/>
            <a:ext cx="2737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stitch </a:t>
            </a:r>
            <a:br>
              <a:rPr lang="en-US" dirty="0"/>
            </a:br>
            <a:r>
              <a:rPr lang="en-US" dirty="0"/>
              <a:t>part 1: </a:t>
            </a:r>
            <a:r>
              <a:rPr lang="en-US" i="1" dirty="0"/>
              <a:t>assign original </a:t>
            </a:r>
            <a:br>
              <a:rPr lang="en-US" i="1" dirty="0"/>
            </a:br>
            <a:r>
              <a:rPr lang="en-US" i="1" dirty="0"/>
              <a:t>variables their latest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8688981" y="1390557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8614985" y="4221193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</p:spTree>
    <p:extLst>
      <p:ext uri="{BB962C8B-B14F-4D97-AF65-F5344CB8AC3E}">
        <p14:creationId xmlns:p14="http://schemas.microsoft.com/office/powerpoint/2010/main" val="7512349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529049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463762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0283-EBEE-016B-21F5-6EA6EE4339FC}"/>
              </a:ext>
            </a:extLst>
          </p:cNvPr>
          <p:cNvSpPr txBox="1"/>
          <p:nvPr/>
        </p:nvSpPr>
        <p:spPr>
          <a:xfrm>
            <a:off x="3605350" y="1675276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room on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D2497-06F4-29D4-C5CD-2A8F77ACA51F}"/>
              </a:ext>
            </a:extLst>
          </p:cNvPr>
          <p:cNvSpPr txBox="1"/>
          <p:nvPr/>
        </p:nvSpPr>
        <p:spPr>
          <a:xfrm>
            <a:off x="4300396" y="4753069"/>
            <a:ext cx="288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 needs to be done?</a:t>
            </a:r>
          </a:p>
        </p:txBody>
      </p:sp>
    </p:spTree>
    <p:extLst>
      <p:ext uri="{BB962C8B-B14F-4D97-AF65-F5344CB8AC3E}">
        <p14:creationId xmlns:p14="http://schemas.microsoft.com/office/powerpoint/2010/main" val="1710561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529049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463762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0283-EBEE-016B-21F5-6EA6EE4339FC}"/>
              </a:ext>
            </a:extLst>
          </p:cNvPr>
          <p:cNvSpPr txBox="1"/>
          <p:nvPr/>
        </p:nvSpPr>
        <p:spPr>
          <a:xfrm>
            <a:off x="3605350" y="1675276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stitch part 2: drop numbers from first use of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7C476-1592-AF2C-D54E-4A3F3B0D8E07}"/>
              </a:ext>
            </a:extLst>
          </p:cNvPr>
          <p:cNvSpPr txBox="1"/>
          <p:nvPr/>
        </p:nvSpPr>
        <p:spPr>
          <a:xfrm>
            <a:off x="4094605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d5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6D756-83FC-87CA-F93D-1AD6B8247598}"/>
              </a:ext>
            </a:extLst>
          </p:cNvPr>
          <p:cNvSpPr txBox="1"/>
          <p:nvPr/>
        </p:nvSpPr>
        <p:spPr>
          <a:xfrm>
            <a:off x="4029318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</p:spTree>
    <p:extLst>
      <p:ext uri="{BB962C8B-B14F-4D97-AF65-F5344CB8AC3E}">
        <p14:creationId xmlns:p14="http://schemas.microsoft.com/office/powerpoint/2010/main" val="12976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B338-A400-24F1-FEB3-215C7DCE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4969-2DF0-834C-7305-A6DCCBA2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on a basic block</a:t>
            </a:r>
          </a:p>
        </p:txBody>
      </p:sp>
    </p:spTree>
    <p:extLst>
      <p:ext uri="{BB962C8B-B14F-4D97-AF65-F5344CB8AC3E}">
        <p14:creationId xmlns:p14="http://schemas.microsoft.com/office/powerpoint/2010/main" val="37361919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529049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463762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0283-EBEE-016B-21F5-6EA6EE4339FC}"/>
              </a:ext>
            </a:extLst>
          </p:cNvPr>
          <p:cNvSpPr txBox="1"/>
          <p:nvPr/>
        </p:nvSpPr>
        <p:spPr>
          <a:xfrm>
            <a:off x="6096000" y="1566998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they can be combined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7C476-1592-AF2C-D54E-4A3F3B0D8E07}"/>
              </a:ext>
            </a:extLst>
          </p:cNvPr>
          <p:cNvSpPr txBox="1"/>
          <p:nvPr/>
        </p:nvSpPr>
        <p:spPr>
          <a:xfrm>
            <a:off x="4094605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d5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6D756-83FC-87CA-F93D-1AD6B8247598}"/>
              </a:ext>
            </a:extLst>
          </p:cNvPr>
          <p:cNvSpPr txBox="1"/>
          <p:nvPr/>
        </p:nvSpPr>
        <p:spPr>
          <a:xfrm>
            <a:off x="4029318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6917-04F8-648B-95DE-4936EEF25B28}"/>
              </a:ext>
            </a:extLst>
          </p:cNvPr>
          <p:cNvSpPr txBox="1"/>
          <p:nvPr/>
        </p:nvSpPr>
        <p:spPr>
          <a:xfrm>
            <a:off x="8067567" y="2105584"/>
            <a:ext cx="307630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 + c;</a:t>
            </a:r>
          </a:p>
          <a:p>
            <a:r>
              <a:rPr lang="en-US" sz="2400" dirty="0">
                <a:latin typeface="Courier" pitchFamily="2" charset="0"/>
              </a:rPr>
              <a:t>d5 = e + f;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 + a;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885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6917-04F8-648B-95DE-4936EEF25B28}"/>
              </a:ext>
            </a:extLst>
          </p:cNvPr>
          <p:cNvSpPr txBox="1"/>
          <p:nvPr/>
        </p:nvSpPr>
        <p:spPr>
          <a:xfrm>
            <a:off x="3567995" y="2337891"/>
            <a:ext cx="307630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 + c;</a:t>
            </a:r>
          </a:p>
          <a:p>
            <a:r>
              <a:rPr lang="en-US" sz="2400" dirty="0">
                <a:latin typeface="Courier" pitchFamily="2" charset="0"/>
              </a:rPr>
              <a:t>d5 = e + f;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 + a;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6F7C-0B5F-88C4-A411-1C76CAAC6E06}"/>
              </a:ext>
            </a:extLst>
          </p:cNvPr>
          <p:cNvSpPr txBox="1"/>
          <p:nvPr/>
        </p:nvSpPr>
        <p:spPr>
          <a:xfrm>
            <a:off x="442522" y="3389062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7ECC2-97CD-6885-EB61-0CCC2470B3F3}"/>
              </a:ext>
            </a:extLst>
          </p:cNvPr>
          <p:cNvSpPr txBox="1"/>
          <p:nvPr/>
        </p:nvSpPr>
        <p:spPr>
          <a:xfrm>
            <a:off x="394809" y="275915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3D64C-64D4-2824-249E-01D68BB15CB3}"/>
              </a:ext>
            </a:extLst>
          </p:cNvPr>
          <p:cNvSpPr txBox="1"/>
          <p:nvPr/>
        </p:nvSpPr>
        <p:spPr>
          <a:xfrm>
            <a:off x="3493128" y="1767072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B6D5-965E-9623-9307-A49564ADBB10}"/>
              </a:ext>
            </a:extLst>
          </p:cNvPr>
          <p:cNvSpPr txBox="1"/>
          <p:nvPr/>
        </p:nvSpPr>
        <p:spPr>
          <a:xfrm>
            <a:off x="7851463" y="1876226"/>
            <a:ext cx="21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it really optimized?</a:t>
            </a:r>
          </a:p>
          <a:p>
            <a:endParaRPr lang="en-US" i="1" dirty="0"/>
          </a:p>
          <a:p>
            <a:r>
              <a:rPr lang="en-US" i="1" dirty="0"/>
              <a:t>It looks a lot longer...</a:t>
            </a:r>
          </a:p>
        </p:txBody>
      </p:sp>
    </p:spTree>
    <p:extLst>
      <p:ext uri="{BB962C8B-B14F-4D97-AF65-F5344CB8AC3E}">
        <p14:creationId xmlns:p14="http://schemas.microsoft.com/office/powerpoint/2010/main" val="29681046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6917-04F8-648B-95DE-4936EEF25B28}"/>
              </a:ext>
            </a:extLst>
          </p:cNvPr>
          <p:cNvSpPr txBox="1"/>
          <p:nvPr/>
        </p:nvSpPr>
        <p:spPr>
          <a:xfrm>
            <a:off x="3567995" y="2337891"/>
            <a:ext cx="307630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 + c;</a:t>
            </a:r>
          </a:p>
          <a:p>
            <a:r>
              <a:rPr lang="en-US" sz="2400" dirty="0">
                <a:latin typeface="Courier" pitchFamily="2" charset="0"/>
              </a:rPr>
              <a:t>d5 = e + f;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 + a;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6F7C-0B5F-88C4-A411-1C76CAAC6E06}"/>
              </a:ext>
            </a:extLst>
          </p:cNvPr>
          <p:cNvSpPr txBox="1"/>
          <p:nvPr/>
        </p:nvSpPr>
        <p:spPr>
          <a:xfrm>
            <a:off x="442522" y="3389062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7ECC2-97CD-6885-EB61-0CCC2470B3F3}"/>
              </a:ext>
            </a:extLst>
          </p:cNvPr>
          <p:cNvSpPr txBox="1"/>
          <p:nvPr/>
        </p:nvSpPr>
        <p:spPr>
          <a:xfrm>
            <a:off x="394809" y="275915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3D64C-64D4-2824-249E-01D68BB15CB3}"/>
              </a:ext>
            </a:extLst>
          </p:cNvPr>
          <p:cNvSpPr txBox="1"/>
          <p:nvPr/>
        </p:nvSpPr>
        <p:spPr>
          <a:xfrm>
            <a:off x="3493128" y="1767072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B6D5-965E-9623-9307-A49564ADBB10}"/>
              </a:ext>
            </a:extLst>
          </p:cNvPr>
          <p:cNvSpPr txBox="1"/>
          <p:nvPr/>
        </p:nvSpPr>
        <p:spPr>
          <a:xfrm>
            <a:off x="7851463" y="1876226"/>
            <a:ext cx="3292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it really optimized?</a:t>
            </a:r>
          </a:p>
          <a:p>
            <a:endParaRPr lang="en-US" i="1" dirty="0"/>
          </a:p>
          <a:p>
            <a:r>
              <a:rPr lang="en-US" i="1" dirty="0"/>
              <a:t>Common pattern for code to get</a:t>
            </a:r>
          </a:p>
          <a:p>
            <a:r>
              <a:rPr lang="en-US" i="1" dirty="0"/>
              <a:t>larger, but it will contain patterns</a:t>
            </a:r>
          </a:p>
          <a:p>
            <a:r>
              <a:rPr lang="en-US" i="1" dirty="0"/>
              <a:t>that are easier optimize away</a:t>
            </a:r>
          </a:p>
          <a:p>
            <a:endParaRPr lang="en-US" i="1" dirty="0"/>
          </a:p>
          <a:p>
            <a:r>
              <a:rPr lang="en-US" i="1" dirty="0"/>
              <a:t>later passes will minimize copies</a:t>
            </a:r>
          </a:p>
        </p:txBody>
      </p:sp>
    </p:spTree>
    <p:extLst>
      <p:ext uri="{BB962C8B-B14F-4D97-AF65-F5344CB8AC3E}">
        <p14:creationId xmlns:p14="http://schemas.microsoft.com/office/powerpoint/2010/main" val="29384711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7890-BE36-D21B-B00D-76E8649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958622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they look in different languages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Python and </a:t>
            </a:r>
            <a:r>
              <a:rPr lang="en-US" dirty="0" err="1"/>
              <a:t>Numpy</a:t>
            </a:r>
            <a:r>
              <a:rPr lang="en-US" dirty="0"/>
              <a:t> look under the hood?</a:t>
            </a:r>
          </a:p>
          <a:p>
            <a:endParaRPr lang="en-US" dirty="0"/>
          </a:p>
          <a:p>
            <a:r>
              <a:rPr lang="en-US" dirty="0"/>
              <a:t>The more constrained the for loops are, the more assumptions the compiler can make, but less flexibility for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29642736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optimize For loops if they fit a certain pattern</a:t>
            </a:r>
          </a:p>
          <a:p>
            <a:endParaRPr lang="en-US" dirty="0"/>
          </a:p>
          <a:p>
            <a:r>
              <a:rPr lang="en-US" dirty="0"/>
              <a:t>When developing a compiler optimization, we start with strict constraints and then slowly relax them and make the optimization more general.</a:t>
            </a:r>
          </a:p>
          <a:p>
            <a:pPr lvl="1"/>
            <a:r>
              <a:rPr lang="en-US" dirty="0"/>
              <a:t>Sometimes it is not worth relaxing the constraints (code gets too complex)</a:t>
            </a:r>
          </a:p>
          <a:p>
            <a:pPr lvl="1"/>
            <a:r>
              <a:rPr lang="en-US" dirty="0"/>
              <a:t>If you know the constraints, then often you can write code such that the compiler can recognize the pattern and optimize!</a:t>
            </a:r>
          </a:p>
        </p:txBody>
      </p:sp>
    </p:spTree>
    <p:extLst>
      <p:ext uri="{BB962C8B-B14F-4D97-AF65-F5344CB8AC3E}">
        <p14:creationId xmlns:p14="http://schemas.microsoft.com/office/powerpoint/2010/main" val="41618410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body:</a:t>
            </a:r>
          </a:p>
          <a:p>
            <a:pPr lvl="1"/>
            <a:r>
              <a:rPr lang="en-US" dirty="0"/>
              <a:t>A series of statements that are executed each loop iteration</a:t>
            </a:r>
          </a:p>
          <a:p>
            <a:endParaRPr lang="en-US" dirty="0"/>
          </a:p>
          <a:p>
            <a:r>
              <a:rPr lang="en-US" dirty="0"/>
              <a:t>Loop condition: </a:t>
            </a:r>
          </a:p>
          <a:p>
            <a:pPr lvl="1"/>
            <a:r>
              <a:rPr lang="en-US" dirty="0"/>
              <a:t>the condition that decides whether the loop body is executed</a:t>
            </a:r>
          </a:p>
          <a:p>
            <a:endParaRPr lang="en-US" dirty="0"/>
          </a:p>
          <a:p>
            <a:r>
              <a:rPr lang="en-US" dirty="0"/>
              <a:t>Iteration variable:</a:t>
            </a:r>
          </a:p>
          <a:p>
            <a:pPr lvl="1"/>
            <a:r>
              <a:rPr lang="en-US" dirty="0"/>
              <a:t>A variable that is updated exactly once during the loop</a:t>
            </a:r>
          </a:p>
          <a:p>
            <a:pPr lvl="1"/>
            <a:r>
              <a:rPr lang="en-US" dirty="0"/>
              <a:t>The loop condition depends on the iteration variable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73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Executing multiple instances of the loop body without checking the loop condition.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BA724-D9F9-02C0-376D-122711EA7835}"/>
              </a:ext>
            </a:extLst>
          </p:cNvPr>
          <p:cNvSpPr txBox="1"/>
          <p:nvPr/>
        </p:nvSpPr>
        <p:spPr>
          <a:xfrm>
            <a:off x="6351566" y="4428648"/>
            <a:ext cx="445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  // body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FB888-6567-25C1-E7EC-894B4C82BA97}"/>
              </a:ext>
            </a:extLst>
          </p:cNvPr>
          <p:cNvSpPr txBox="1"/>
          <p:nvPr/>
        </p:nvSpPr>
        <p:spPr>
          <a:xfrm>
            <a:off x="4762122" y="3879410"/>
            <a:ext cx="24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unrolled by a factor of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0CE8E-3AF0-C34F-CC0A-824D8BF58A21}"/>
              </a:ext>
            </a:extLst>
          </p:cNvPr>
          <p:cNvSpPr txBox="1"/>
          <p:nvPr/>
        </p:nvSpPr>
        <p:spPr>
          <a:xfrm>
            <a:off x="5015620" y="6364586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could we unroll more?</a:t>
            </a:r>
          </a:p>
        </p:txBody>
      </p:sp>
    </p:spTree>
    <p:extLst>
      <p:ext uri="{BB962C8B-B14F-4D97-AF65-F5344CB8AC3E}">
        <p14:creationId xmlns:p14="http://schemas.microsoft.com/office/powerpoint/2010/main" val="2011697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53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409853" y="4347570"/>
            <a:ext cx="562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no assignment to variable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4.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BF752-2ED0-494E-B5BD-14AE871DBABC}"/>
              </a:ext>
            </a:extLst>
          </p:cNvPr>
          <p:cNvSpPr txBox="1"/>
          <p:nvPr/>
        </p:nvSpPr>
        <p:spPr>
          <a:xfrm>
            <a:off x="6029608" y="6069729"/>
            <a:ext cx="517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these guarantee we will find an iteration variable?</a:t>
            </a:r>
          </a:p>
          <a:p>
            <a:r>
              <a:rPr lang="en-US" i="1" dirty="0"/>
              <a:t>What happens if we don’t find one?</a:t>
            </a:r>
          </a:p>
        </p:txBody>
      </p:sp>
    </p:spTree>
    <p:extLst>
      <p:ext uri="{BB962C8B-B14F-4D97-AF65-F5344CB8AC3E}">
        <p14:creationId xmlns:p14="http://schemas.microsoft.com/office/powerpoint/2010/main" val="44635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95C5A-D4F8-554F-9C82-3AB1104FDF00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Label_y</a:t>
            </a:r>
            <a:r>
              <a:rPr lang="en-US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B1A7B-F103-F540-B18C-6A6C2E390D3A}"/>
              </a:ext>
            </a:extLst>
          </p:cNvPr>
          <p:cNvSpPr txBox="1"/>
          <p:nvPr/>
        </p:nvSpPr>
        <p:spPr>
          <a:xfrm>
            <a:off x="8515844" y="437992"/>
            <a:ext cx="283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they appear in a </a:t>
            </a:r>
            <a:br>
              <a:rPr lang="en-US" dirty="0"/>
            </a:br>
            <a:r>
              <a:rPr lang="en-US" dirty="0"/>
              <a:t>high-level language?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716E-5B57-BD4E-A45E-7CD0742E47B4}"/>
              </a:ext>
            </a:extLst>
          </p:cNvPr>
          <p:cNvSpPr txBox="1"/>
          <p:nvPr/>
        </p:nvSpPr>
        <p:spPr>
          <a:xfrm>
            <a:off x="9313334" y="1551305"/>
            <a:ext cx="170110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if (expr)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E81FA-A522-264A-939F-E36DD0988EDB}"/>
              </a:ext>
            </a:extLst>
          </p:cNvPr>
          <p:cNvSpPr txBox="1"/>
          <p:nvPr/>
        </p:nvSpPr>
        <p:spPr>
          <a:xfrm>
            <a:off x="9063173" y="1181109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basic blocks?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9FB716-DD97-8549-BD53-1CCB90DB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1597" cy="4388908"/>
          </a:xfrm>
        </p:spPr>
        <p:txBody>
          <a:bodyPr/>
          <a:lstStyle/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3544131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409853" y="4347570"/>
            <a:ext cx="562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no assignment to variable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4.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BF752-2ED0-494E-B5BD-14AE871DBABC}"/>
              </a:ext>
            </a:extLst>
          </p:cNvPr>
          <p:cNvSpPr txBox="1"/>
          <p:nvPr/>
        </p:nvSpPr>
        <p:spPr>
          <a:xfrm>
            <a:off x="6029608" y="6069729"/>
            <a:ext cx="517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these guarantee we will find an iteration variable?</a:t>
            </a:r>
          </a:p>
          <a:p>
            <a:r>
              <a:rPr lang="en-US" i="1" dirty="0"/>
              <a:t>What happens if we don’t find 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E6F88-5AFB-6F9D-BB38-32A5F2231176}"/>
              </a:ext>
            </a:extLst>
          </p:cNvPr>
          <p:cNvSpPr txBox="1"/>
          <p:nvPr/>
        </p:nvSpPr>
        <p:spPr>
          <a:xfrm>
            <a:off x="1140351" y="6069729"/>
            <a:ext cx="33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C-simple help us here?</a:t>
            </a:r>
          </a:p>
        </p:txBody>
      </p:sp>
    </p:spTree>
    <p:extLst>
      <p:ext uri="{BB962C8B-B14F-4D97-AF65-F5344CB8AC3E}">
        <p14:creationId xmlns:p14="http://schemas.microsoft.com/office/powerpoint/2010/main" val="27446550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409853" y="4347570"/>
            <a:ext cx="562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properties of iteration variable</a:t>
            </a:r>
            <a:br>
              <a:rPr lang="en-US" dirty="0"/>
            </a:br>
            <a:r>
              <a:rPr lang="en-US" dirty="0"/>
              <a:t>1. ?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73004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409853" y="4347570"/>
            <a:ext cx="562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properties of iteration variable</a:t>
            </a:r>
            <a:br>
              <a:rPr lang="en-US" dirty="0"/>
            </a:br>
            <a:r>
              <a:rPr lang="en-US" dirty="0"/>
              <a:t>1. identify an iteration range (start and end)</a:t>
            </a:r>
          </a:p>
          <a:p>
            <a:r>
              <a:rPr lang="en-US" dirty="0"/>
              <a:t>2. increment by 1</a:t>
            </a:r>
          </a:p>
        </p:txBody>
      </p:sp>
    </p:spTree>
    <p:extLst>
      <p:ext uri="{BB962C8B-B14F-4D97-AF65-F5344CB8AC3E}">
        <p14:creationId xmlns:p14="http://schemas.microsoft.com/office/powerpoint/2010/main" val="2496994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on Friday</a:t>
            </a:r>
          </a:p>
          <a:p>
            <a:r>
              <a:rPr lang="en-US" dirty="0"/>
              <a:t>See you on Monday</a:t>
            </a:r>
          </a:p>
          <a:p>
            <a:r>
              <a:rPr lang="en-US" dirty="0"/>
              <a:t>Topics</a:t>
            </a:r>
            <a:r>
              <a:rPr lang="en-US"/>
              <a:t>: Continue Loop </a:t>
            </a:r>
            <a:r>
              <a:rPr lang="en-US" dirty="0"/>
              <a:t>unrolling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70198</TotalTime>
  <Words>6121</Words>
  <Application>Microsoft Macintosh PowerPoint</Application>
  <PresentationFormat>Widescreen</PresentationFormat>
  <Paragraphs>986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</vt:lpstr>
      <vt:lpstr>Office Theme</vt:lpstr>
      <vt:lpstr>CSE110A: Compilers May 18, 2022</vt:lpstr>
      <vt:lpstr>Announcements</vt:lpstr>
      <vt:lpstr>Announcements</vt:lpstr>
      <vt:lpstr>Quiz</vt:lpstr>
      <vt:lpstr>Quiz</vt:lpstr>
      <vt:lpstr>Discussion</vt:lpstr>
      <vt:lpstr>Quiz</vt:lpstr>
      <vt:lpstr>Discussion</vt:lpstr>
      <vt:lpstr>Discussion</vt:lpstr>
      <vt:lpstr>Discussion</vt:lpstr>
      <vt:lpstr>Quiz</vt:lpstr>
      <vt:lpstr>Quiz</vt:lpstr>
      <vt:lpstr>Discussion</vt:lpstr>
      <vt:lpstr>Discussion</vt:lpstr>
      <vt:lpstr>Quiz</vt:lpstr>
      <vt:lpstr>Discussion</vt:lpstr>
      <vt:lpstr>Discussion</vt:lpstr>
      <vt:lpstr>Discussion</vt:lpstr>
      <vt:lpstr>Discussion</vt:lpstr>
      <vt:lpstr>Discussion</vt:lpstr>
      <vt:lpstr>Quiz</vt:lpstr>
      <vt:lpstr>Next quiz</vt:lpstr>
      <vt:lpstr>Review</vt:lpstr>
      <vt:lpstr>Review</vt:lpstr>
      <vt:lpstr>Today</vt:lpstr>
      <vt:lpstr>Constant propagation and constant folding</vt:lpstr>
      <vt:lpstr>Constant propagation and constant folding</vt:lpstr>
      <vt:lpstr>Constant propagation and constant folding</vt:lpstr>
      <vt:lpstr>Constant propagation and constant folding</vt:lpstr>
      <vt:lpstr>Constant propagation and constant folding</vt:lpstr>
      <vt:lpstr>Constant propagation and constant folding</vt:lpstr>
      <vt:lpstr>Typically performed at the same time</vt:lpstr>
      <vt:lpstr>Adding constant folding to LVN</vt:lpstr>
      <vt:lpstr>Adding constant folding to LVN</vt:lpstr>
      <vt:lpstr>Adding constant folding to LVN</vt:lpstr>
      <vt:lpstr>Adding constant folding to LVN</vt:lpstr>
      <vt:lpstr>Adding constant folding to LVN</vt:lpstr>
      <vt:lpstr>Adding constant folding to LVN</vt:lpstr>
      <vt:lpstr>Adding constant folding to LVN</vt:lpstr>
      <vt:lpstr>Adding constant folding to LVN</vt:lpstr>
      <vt:lpstr>Adding constant folding to LVN</vt:lpstr>
      <vt:lpstr>Arithmetic identities </vt:lpstr>
      <vt:lpstr>Arithmetic identities </vt:lpstr>
      <vt:lpstr>Arithmetic identities </vt:lpstr>
      <vt:lpstr>Arithmetic identities </vt:lpstr>
      <vt:lpstr>Other considerations in LVN 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functions</vt:lpstr>
      <vt:lpstr>Local value numbering: functions</vt:lpstr>
      <vt:lpstr>Local value numbering: functions</vt:lpstr>
      <vt:lpstr>Local value numbering: functions</vt:lpstr>
      <vt:lpstr>Local value numbering: functions</vt:lpstr>
      <vt:lpstr>Local value numbering: functions</vt:lpstr>
      <vt:lpstr>Local value numbering: functions</vt:lpstr>
      <vt:lpstr>Local value numbering: functions</vt:lpstr>
      <vt:lpstr>Local value numbering: functions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Loop optimizations</vt:lpstr>
      <vt:lpstr>For loops</vt:lpstr>
      <vt:lpstr>For loops</vt:lpstr>
      <vt:lpstr>For loops terminology</vt:lpstr>
      <vt:lpstr>Loop unrolling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See everyone on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1171</cp:revision>
  <dcterms:created xsi:type="dcterms:W3CDTF">2021-03-23T23:59:42Z</dcterms:created>
  <dcterms:modified xsi:type="dcterms:W3CDTF">2022-05-18T22:21:17Z</dcterms:modified>
</cp:coreProperties>
</file>