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651" r:id="rId3"/>
    <p:sldId id="1171" r:id="rId4"/>
    <p:sldId id="656" r:id="rId5"/>
    <p:sldId id="1245" r:id="rId6"/>
    <p:sldId id="1266" r:id="rId7"/>
    <p:sldId id="1206" r:id="rId8"/>
    <p:sldId id="433" r:id="rId9"/>
    <p:sldId id="1268" r:id="rId10"/>
    <p:sldId id="1269" r:id="rId11"/>
    <p:sldId id="1267" r:id="rId12"/>
    <p:sldId id="1203" r:id="rId13"/>
    <p:sldId id="1202" r:id="rId14"/>
    <p:sldId id="1270" r:id="rId15"/>
    <p:sldId id="1271" r:id="rId16"/>
    <p:sldId id="1272" r:id="rId17"/>
    <p:sldId id="1246" r:id="rId18"/>
    <p:sldId id="1247" r:id="rId19"/>
    <p:sldId id="1273" r:id="rId20"/>
    <p:sldId id="1172" r:id="rId21"/>
    <p:sldId id="1204" r:id="rId22"/>
    <p:sldId id="1248" r:id="rId23"/>
    <p:sldId id="1250" r:id="rId24"/>
    <p:sldId id="1249" r:id="rId25"/>
    <p:sldId id="1251" r:id="rId26"/>
    <p:sldId id="1254" r:id="rId27"/>
    <p:sldId id="1252" r:id="rId28"/>
    <p:sldId id="1274" r:id="rId29"/>
    <p:sldId id="1213" r:id="rId30"/>
    <p:sldId id="1304" r:id="rId31"/>
    <p:sldId id="1229" r:id="rId32"/>
    <p:sldId id="1228" r:id="rId33"/>
    <p:sldId id="1231" r:id="rId34"/>
    <p:sldId id="1232" r:id="rId35"/>
    <p:sldId id="1233" r:id="rId36"/>
    <p:sldId id="1235" r:id="rId37"/>
    <p:sldId id="1276" r:id="rId38"/>
    <p:sldId id="1275" r:id="rId39"/>
    <p:sldId id="1236" r:id="rId40"/>
    <p:sldId id="1277" r:id="rId41"/>
    <p:sldId id="1238" r:id="rId42"/>
    <p:sldId id="1281" r:id="rId43"/>
    <p:sldId id="1240" r:id="rId44"/>
    <p:sldId id="1241" r:id="rId45"/>
    <p:sldId id="1242" r:id="rId46"/>
    <p:sldId id="1243" r:id="rId47"/>
    <p:sldId id="1244" r:id="rId48"/>
    <p:sldId id="1305" r:id="rId49"/>
    <p:sldId id="1306" r:id="rId50"/>
    <p:sldId id="1280" r:id="rId51"/>
    <p:sldId id="1282" r:id="rId52"/>
    <p:sldId id="1283" r:id="rId53"/>
    <p:sldId id="1257" r:id="rId54"/>
    <p:sldId id="1293" r:id="rId55"/>
    <p:sldId id="1285" r:id="rId56"/>
    <p:sldId id="1286" r:id="rId57"/>
    <p:sldId id="1287" r:id="rId58"/>
    <p:sldId id="1288" r:id="rId59"/>
    <p:sldId id="1289" r:id="rId60"/>
    <p:sldId id="1292" r:id="rId61"/>
    <p:sldId id="1290" r:id="rId62"/>
    <p:sldId id="1294" r:id="rId63"/>
    <p:sldId id="1295" r:id="rId64"/>
    <p:sldId id="1296" r:id="rId65"/>
    <p:sldId id="1297" r:id="rId66"/>
    <p:sldId id="1262" r:id="rId67"/>
    <p:sldId id="1298" r:id="rId68"/>
    <p:sldId id="1299" r:id="rId69"/>
    <p:sldId id="1300" r:id="rId70"/>
    <p:sldId id="1301" r:id="rId71"/>
    <p:sldId id="1302" r:id="rId72"/>
    <p:sldId id="1264" r:id="rId73"/>
    <p:sldId id="1265" r:id="rId74"/>
    <p:sldId id="1303" r:id="rId75"/>
    <p:sldId id="78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9"/>
    <p:restoredTop sz="96405"/>
  </p:normalViewPr>
  <p:slideViewPr>
    <p:cSldViewPr snapToGrid="0" snapToObjects="1">
      <p:cViewPr>
        <p:scale>
          <a:sx n="140" d="100"/>
          <a:sy n="140" d="100"/>
        </p:scale>
        <p:origin x="13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18,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Top down parsing</a:t>
            </a:r>
          </a:p>
          <a:p>
            <a:pPr lvl="1"/>
            <a:r>
              <a:rPr lang="en-US" i="1" dirty="0"/>
              <a:t>Dealing with left recursion</a:t>
            </a:r>
          </a:p>
          <a:p>
            <a:pPr lvl="1"/>
            <a:r>
              <a:rPr lang="en-US" i="1" dirty="0"/>
              <a:t>Lookahead sets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101010" y="3490623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0D4E-543B-B341-8136-38683909BDDC}"/>
              </a:ext>
            </a:extLst>
          </p:cNvPr>
          <p:cNvSpPr txBox="1"/>
          <p:nvPr/>
        </p:nvSpPr>
        <p:spPr>
          <a:xfrm>
            <a:off x="2822713" y="5303520"/>
            <a:ext cx="417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really a cause of ambiguous grammars</a:t>
            </a:r>
          </a:p>
        </p:txBody>
      </p:sp>
    </p:spTree>
    <p:extLst>
      <p:ext uri="{BB962C8B-B14F-4D97-AF65-F5344CB8AC3E}">
        <p14:creationId xmlns:p14="http://schemas.microsoft.com/office/powerpoint/2010/main" val="324158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101010" y="3935895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8A8-4B56-B248-BA83-82BDA8A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A75-0947-5349-B74C-1E1CFC55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input: 1 + 5 *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8BBF-72D1-C942-A23C-05D446E914FE}"/>
              </a:ext>
            </a:extLst>
          </p:cNvPr>
          <p:cNvSpPr txBox="1"/>
          <p:nvPr/>
        </p:nvSpPr>
        <p:spPr>
          <a:xfrm>
            <a:off x="3239948" y="3734106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61AA3-995B-B14B-B160-8FB9C9CD481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274749" y="418166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4B6E4-6F20-344D-8519-C401DEC7D86C}"/>
              </a:ext>
            </a:extLst>
          </p:cNvPr>
          <p:cNvSpPr txBox="1"/>
          <p:nvPr/>
        </p:nvSpPr>
        <p:spPr>
          <a:xfrm>
            <a:off x="1975757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C53EA-3A7E-2A46-B638-61EFD0987A47}"/>
              </a:ext>
            </a:extLst>
          </p:cNvPr>
          <p:cNvCxnSpPr>
            <a:cxnSpLocks/>
          </p:cNvCxnSpPr>
          <p:nvPr/>
        </p:nvCxnSpPr>
        <p:spPr>
          <a:xfrm>
            <a:off x="3499122" y="418166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CCB52-A633-524E-9223-25CDAEBED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99122" y="418166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D1699-947E-FB40-84D8-4DC970ADF2C2}"/>
              </a:ext>
            </a:extLst>
          </p:cNvPr>
          <p:cNvSpPr txBox="1"/>
          <p:nvPr/>
        </p:nvSpPr>
        <p:spPr>
          <a:xfrm>
            <a:off x="2999947" y="46906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3DEE2-6482-4145-9E0E-CEAC819F69A4}"/>
              </a:ext>
            </a:extLst>
          </p:cNvPr>
          <p:cNvSpPr txBox="1"/>
          <p:nvPr/>
        </p:nvSpPr>
        <p:spPr>
          <a:xfrm>
            <a:off x="4297289" y="464008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33C5C-5116-CF4E-BDE4-041EE8B68947}"/>
              </a:ext>
            </a:extLst>
          </p:cNvPr>
          <p:cNvSpPr txBox="1"/>
          <p:nvPr/>
        </p:nvSpPr>
        <p:spPr>
          <a:xfrm>
            <a:off x="4027856" y="546783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C49E33-FEA7-474C-B5FD-65D9B2D17F0C}"/>
              </a:ext>
            </a:extLst>
          </p:cNvPr>
          <p:cNvCxnSpPr>
            <a:cxnSpLocks/>
          </p:cNvCxnSpPr>
          <p:nvPr/>
        </p:nvCxnSpPr>
        <p:spPr>
          <a:xfrm>
            <a:off x="4576436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96E1A-92E3-F543-AE82-F83E64D4767A}"/>
              </a:ext>
            </a:extLst>
          </p:cNvPr>
          <p:cNvCxnSpPr>
            <a:cxnSpLocks/>
          </p:cNvCxnSpPr>
          <p:nvPr/>
        </p:nvCxnSpPr>
        <p:spPr>
          <a:xfrm flipH="1">
            <a:off x="1003968" y="4999423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0C731-C2B1-F147-AD80-21AE50F180C9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EEBFB7-B649-8C45-A4D9-A6A3E2716E8B}"/>
              </a:ext>
            </a:extLst>
          </p:cNvPr>
          <p:cNvCxnSpPr>
            <a:cxnSpLocks/>
          </p:cNvCxnSpPr>
          <p:nvPr/>
        </p:nvCxnSpPr>
        <p:spPr>
          <a:xfrm>
            <a:off x="2228341" y="4999423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B0E84E-AA23-3741-8FC6-5967FD361D8D}"/>
              </a:ext>
            </a:extLst>
          </p:cNvPr>
          <p:cNvSpPr txBox="1"/>
          <p:nvPr/>
        </p:nvSpPr>
        <p:spPr>
          <a:xfrm>
            <a:off x="1770768" y="54665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A4E57-3800-9A41-84C1-3487CFE1B43B}"/>
              </a:ext>
            </a:extLst>
          </p:cNvPr>
          <p:cNvSpPr txBox="1"/>
          <p:nvPr/>
        </p:nvSpPr>
        <p:spPr>
          <a:xfrm>
            <a:off x="704976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426D8-C447-C642-859D-706A726FD75F}"/>
              </a:ext>
            </a:extLst>
          </p:cNvPr>
          <p:cNvSpPr txBox="1"/>
          <p:nvPr/>
        </p:nvSpPr>
        <p:spPr>
          <a:xfrm>
            <a:off x="3026508" y="5435132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E33E75-44A2-F64D-B68D-8F3B337FC012}"/>
              </a:ext>
            </a:extLst>
          </p:cNvPr>
          <p:cNvSpPr txBox="1"/>
          <p:nvPr/>
        </p:nvSpPr>
        <p:spPr>
          <a:xfrm>
            <a:off x="2757075" y="5911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1E864-22B5-094C-801E-86FEE9D9E25D}"/>
              </a:ext>
            </a:extLst>
          </p:cNvPr>
          <p:cNvSpPr txBox="1"/>
          <p:nvPr/>
        </p:nvSpPr>
        <p:spPr>
          <a:xfrm>
            <a:off x="435543" y="59425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64D96-7DBD-DB40-853F-60DB16DAE97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003968" y="5804464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1D737-746B-4740-9924-08AC9DFCD0E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325500" y="5804464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94651D-BDAA-CB4B-847E-27CA6C8D57A2}"/>
              </a:ext>
            </a:extLst>
          </p:cNvPr>
          <p:cNvSpPr txBox="1"/>
          <p:nvPr/>
        </p:nvSpPr>
        <p:spPr>
          <a:xfrm>
            <a:off x="8721899" y="359916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94AE38-347B-FB45-92D2-C20562A30599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756700" y="404672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C0C00E-B3EC-D44C-A76B-1E2281292A5C}"/>
              </a:ext>
            </a:extLst>
          </p:cNvPr>
          <p:cNvSpPr txBox="1"/>
          <p:nvPr/>
        </p:nvSpPr>
        <p:spPr>
          <a:xfrm>
            <a:off x="7457708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24C63B-4728-FB4C-AD69-94E0B527A793}"/>
              </a:ext>
            </a:extLst>
          </p:cNvPr>
          <p:cNvCxnSpPr>
            <a:cxnSpLocks/>
          </p:cNvCxnSpPr>
          <p:nvPr/>
        </p:nvCxnSpPr>
        <p:spPr>
          <a:xfrm>
            <a:off x="8981073" y="404672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A82912-235D-F149-9061-EEEB5FE782B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981073" y="404672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4D3550-2066-7047-99CC-6E633FF20E96}"/>
              </a:ext>
            </a:extLst>
          </p:cNvPr>
          <p:cNvSpPr txBox="1"/>
          <p:nvPr/>
        </p:nvSpPr>
        <p:spPr>
          <a:xfrm>
            <a:off x="8481898" y="4555753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63E2-B1B9-7345-A762-D88FF62FDAF4}"/>
              </a:ext>
            </a:extLst>
          </p:cNvPr>
          <p:cNvSpPr txBox="1"/>
          <p:nvPr/>
        </p:nvSpPr>
        <p:spPr>
          <a:xfrm>
            <a:off x="9779240" y="4505145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3533F-3FC1-9647-B18D-C47D25947ABF}"/>
              </a:ext>
            </a:extLst>
          </p:cNvPr>
          <p:cNvSpPr txBox="1"/>
          <p:nvPr/>
        </p:nvSpPr>
        <p:spPr>
          <a:xfrm>
            <a:off x="7172331" y="531243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1&gt;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2888FB-F383-E14B-B6AF-E22F4852C47A}"/>
              </a:ext>
            </a:extLst>
          </p:cNvPr>
          <p:cNvCxnSpPr>
            <a:cxnSpLocks/>
          </p:cNvCxnSpPr>
          <p:nvPr/>
        </p:nvCxnSpPr>
        <p:spPr>
          <a:xfrm>
            <a:off x="7720911" y="484403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94428-D263-504F-A0F0-396F28368D6D}"/>
              </a:ext>
            </a:extLst>
          </p:cNvPr>
          <p:cNvCxnSpPr>
            <a:cxnSpLocks/>
          </p:cNvCxnSpPr>
          <p:nvPr/>
        </p:nvCxnSpPr>
        <p:spPr>
          <a:xfrm flipH="1">
            <a:off x="8886498" y="490561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B3F067-A772-4F4E-AB9F-1EA2B87917CB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B66872-BB31-3641-A31A-0D0F5553F07F}"/>
              </a:ext>
            </a:extLst>
          </p:cNvPr>
          <p:cNvCxnSpPr>
            <a:cxnSpLocks/>
          </p:cNvCxnSpPr>
          <p:nvPr/>
        </p:nvCxnSpPr>
        <p:spPr>
          <a:xfrm>
            <a:off x="10110871" y="490561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1AEAF9-1508-724D-B536-FF3D64495E94}"/>
              </a:ext>
            </a:extLst>
          </p:cNvPr>
          <p:cNvSpPr txBox="1"/>
          <p:nvPr/>
        </p:nvSpPr>
        <p:spPr>
          <a:xfrm>
            <a:off x="9653298" y="5372713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0DF7F4-EFC0-A741-A375-A31613EF51FA}"/>
              </a:ext>
            </a:extLst>
          </p:cNvPr>
          <p:cNvSpPr txBox="1"/>
          <p:nvPr/>
        </p:nvSpPr>
        <p:spPr>
          <a:xfrm>
            <a:off x="8587506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120C3-2BA8-9B47-9904-9EF7C76454E4}"/>
              </a:ext>
            </a:extLst>
          </p:cNvPr>
          <p:cNvSpPr txBox="1"/>
          <p:nvPr/>
        </p:nvSpPr>
        <p:spPr>
          <a:xfrm>
            <a:off x="10909038" y="534132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0EA284-20CC-A440-8849-20319D64DFFE}"/>
              </a:ext>
            </a:extLst>
          </p:cNvPr>
          <p:cNvSpPr txBox="1"/>
          <p:nvPr/>
        </p:nvSpPr>
        <p:spPr>
          <a:xfrm>
            <a:off x="10639605" y="58172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6&gt;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5D842-98AA-1C4A-AD3A-2E68F087D105}"/>
              </a:ext>
            </a:extLst>
          </p:cNvPr>
          <p:cNvSpPr txBox="1"/>
          <p:nvPr/>
        </p:nvSpPr>
        <p:spPr>
          <a:xfrm>
            <a:off x="8318073" y="584875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5&gt;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1409B5-1B0D-2849-A0BB-B1505DF341B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8886498" y="5710652"/>
            <a:ext cx="0" cy="13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327D7-B2FB-E745-B67B-655E6B1E466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1208030" y="5710652"/>
            <a:ext cx="0" cy="106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FBBB9C6-D6F4-834B-A4E7-0BEF5ADBE87C}"/>
              </a:ext>
            </a:extLst>
          </p:cNvPr>
          <p:cNvSpPr txBox="1">
            <a:spLocks/>
          </p:cNvSpPr>
          <p:nvPr/>
        </p:nvSpPr>
        <p:spPr>
          <a:xfrm>
            <a:off x="7893805" y="1036315"/>
            <a:ext cx="3770870" cy="157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expr ::= NUM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PLUS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expr TIMES expr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| LPAREN expr RPAREN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8BB4F-B937-9446-973D-4AC994C150C3}"/>
              </a:ext>
            </a:extLst>
          </p:cNvPr>
          <p:cNvSpPr txBox="1"/>
          <p:nvPr/>
        </p:nvSpPr>
        <p:spPr>
          <a:xfrm>
            <a:off x="4869873" y="3092731"/>
            <a:ext cx="254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Evaluations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9630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38A7-9CB6-8B41-8EEB-A7321D31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Ambiguity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783D612-69BC-4C49-9D8D-25981E72E3F3}"/>
              </a:ext>
            </a:extLst>
          </p:cNvPr>
          <p:cNvGraphicFramePr>
            <a:graphicFrameLocks noGrp="1"/>
          </p:cNvGraphicFramePr>
          <p:nvPr/>
        </p:nvGraphicFramePr>
        <p:xfrm>
          <a:off x="6873792" y="1980054"/>
          <a:ext cx="4480008" cy="3026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expr MINUS expr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pow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pow ^ pow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07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LPAREN expr RPAREN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71D1710D-D0C7-1141-9E1A-8BB20BBA4101}"/>
              </a:ext>
            </a:extLst>
          </p:cNvPr>
          <p:cNvSpPr/>
          <p:nvPr/>
        </p:nvSpPr>
        <p:spPr>
          <a:xfrm>
            <a:off x="11664778" y="2014151"/>
            <a:ext cx="333633" cy="21450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C5A-303D-9F4B-ACBC-3800557D9C90}"/>
              </a:ext>
            </a:extLst>
          </p:cNvPr>
          <p:cNvSpPr txBox="1"/>
          <p:nvPr/>
        </p:nvSpPr>
        <p:spPr>
          <a:xfrm>
            <a:off x="9794666" y="1111825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Precedence</a:t>
            </a:r>
          </a:p>
          <a:p>
            <a:pPr algn="ctr"/>
            <a:r>
              <a:rPr lang="en-US" dirty="0"/>
              <a:t>increases going down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126F44-3264-1345-A8E5-85FF2EEF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805" cy="4667250"/>
          </a:xfrm>
        </p:spPr>
        <p:txBody>
          <a:bodyPr>
            <a:normAutofit/>
          </a:bodyPr>
          <a:lstStyle/>
          <a:p>
            <a:r>
              <a:rPr lang="en-US" dirty="0"/>
              <a:t>new production rules</a:t>
            </a:r>
          </a:p>
          <a:p>
            <a:pPr lvl="1"/>
            <a:r>
              <a:rPr lang="en-US" dirty="0"/>
              <a:t>One non-terminal for each level of precedence</a:t>
            </a:r>
          </a:p>
          <a:p>
            <a:pPr lvl="1"/>
            <a:r>
              <a:rPr lang="en-US" dirty="0"/>
              <a:t>lowest precedence at the top</a:t>
            </a:r>
          </a:p>
          <a:p>
            <a:pPr lvl="1"/>
            <a:r>
              <a:rPr lang="en-US" dirty="0"/>
              <a:t>highest precedence at the bottom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077155" y="4436828"/>
            <a:ext cx="3522427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0D4E-543B-B341-8136-38683909BDDC}"/>
              </a:ext>
            </a:extLst>
          </p:cNvPr>
          <p:cNvSpPr txBox="1"/>
          <p:nvPr/>
        </p:nvSpPr>
        <p:spPr>
          <a:xfrm>
            <a:off x="2822713" y="5303520"/>
            <a:ext cx="24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commutativity?</a:t>
            </a:r>
          </a:p>
        </p:txBody>
      </p:sp>
    </p:spTree>
    <p:extLst>
      <p:ext uri="{BB962C8B-B14F-4D97-AF65-F5344CB8AC3E}">
        <p14:creationId xmlns:p14="http://schemas.microsoft.com/office/powerpoint/2010/main" val="30008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077155" y="4436828"/>
            <a:ext cx="3522427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0D4E-543B-B341-8136-38683909BDDC}"/>
              </a:ext>
            </a:extLst>
          </p:cNvPr>
          <p:cNvSpPr txBox="1"/>
          <p:nvPr/>
        </p:nvSpPr>
        <p:spPr>
          <a:xfrm>
            <a:off x="2822713" y="5303520"/>
            <a:ext cx="444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commutativity?  </a:t>
            </a:r>
            <a:r>
              <a:rPr lang="en-US" dirty="0">
                <a:latin typeface="Courier" pitchFamily="2" charset="0"/>
              </a:rPr>
              <a:t>a + b == b + a</a:t>
            </a:r>
          </a:p>
        </p:txBody>
      </p:sp>
    </p:spTree>
    <p:extLst>
      <p:ext uri="{BB962C8B-B14F-4D97-AF65-F5344CB8AC3E}">
        <p14:creationId xmlns:p14="http://schemas.microsoft.com/office/powerpoint/2010/main" val="128384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077155" y="4436828"/>
            <a:ext cx="3522427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60D4E-543B-B341-8136-38683909BDDC}"/>
              </a:ext>
            </a:extLst>
          </p:cNvPr>
          <p:cNvSpPr txBox="1"/>
          <p:nvPr/>
        </p:nvSpPr>
        <p:spPr>
          <a:xfrm>
            <a:off x="2822713" y="5303520"/>
            <a:ext cx="444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commutativity?  </a:t>
            </a:r>
            <a:r>
              <a:rPr lang="en-US" dirty="0">
                <a:latin typeface="Courier" pitchFamily="2" charset="0"/>
              </a:rPr>
              <a:t>a + b == b +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AB20-AD50-804C-A27F-D554BCD25BCA}"/>
              </a:ext>
            </a:extLst>
          </p:cNvPr>
          <p:cNvSpPr txBox="1"/>
          <p:nvPr/>
        </p:nvSpPr>
        <p:spPr>
          <a:xfrm>
            <a:off x="7808181" y="5231959"/>
            <a:ext cx="385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Parsing doesn’t really consider</a:t>
            </a:r>
            <a:br>
              <a:rPr lang="en-US" i="1" dirty="0"/>
            </a:br>
            <a:r>
              <a:rPr lang="en-US" i="1" dirty="0"/>
              <a:t>commutativity, but optimizations will</a:t>
            </a:r>
          </a:p>
        </p:txBody>
      </p:sp>
    </p:spTree>
    <p:extLst>
      <p:ext uri="{BB962C8B-B14F-4D97-AF65-F5344CB8AC3E}">
        <p14:creationId xmlns:p14="http://schemas.microsoft.com/office/powerpoint/2010/main" val="155929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A8980-6C5A-024E-B5DE-C370B28847CF}"/>
              </a:ext>
            </a:extLst>
          </p:cNvPr>
          <p:cNvSpPr txBox="1"/>
          <p:nvPr/>
        </p:nvSpPr>
        <p:spPr>
          <a:xfrm>
            <a:off x="4323174" y="1848054"/>
            <a:ext cx="35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We’re doing this a little out of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B0ABF-9085-BD4B-92C1-478E57AB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44084"/>
            <a:ext cx="9220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(</a:t>
            </a:r>
            <a:r>
              <a:rPr lang="en-US" sz="2400" i="1" dirty="0" err="1">
                <a:latin typeface="Courier" pitchFamily="2" charset="0"/>
              </a:rPr>
              <a:t>a+b</a:t>
            </a:r>
            <a:r>
              <a:rPr lang="en-US" sz="2400" i="1" dirty="0">
                <a:latin typeface="Courier" pitchFamily="2" charset="0"/>
              </a:rPr>
              <a:t>)*c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Currently we assume this is magic and picks</a:t>
            </a:r>
          </a:p>
          <a:p>
            <a:r>
              <a:rPr lang="en-US" i="1" dirty="0"/>
              <a:t>the right rule every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D0AF0-9E08-D44C-AC1F-3E1F56C8F66C}"/>
              </a:ext>
            </a:extLst>
          </p:cNvPr>
          <p:cNvSpPr/>
          <p:nvPr/>
        </p:nvSpPr>
        <p:spPr>
          <a:xfrm>
            <a:off x="7131606" y="157830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24D38D7-970E-E84B-99E3-DB0404190148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3235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Expr )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Expr Op Unit) Op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Unit Op Unit) Op Unit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A700C23-FA44-2342-9ACE-E5628C2EBEB8}"/>
              </a:ext>
            </a:extLst>
          </p:cNvPr>
          <p:cNvGraphicFramePr>
            <a:graphicFrameLocks noGrp="1"/>
          </p:cNvGraphicFramePr>
          <p:nvPr/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‘a‘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" pitchFamily="2" charset="0"/>
                        </a:rPr>
                        <a:t>“+b)*c”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 Unit ) Op Unit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7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A8980-6C5A-024E-B5DE-C370B28847CF}"/>
              </a:ext>
            </a:extLst>
          </p:cNvPr>
          <p:cNvSpPr txBox="1"/>
          <p:nvPr/>
        </p:nvSpPr>
        <p:spPr>
          <a:xfrm>
            <a:off x="4323174" y="1848054"/>
            <a:ext cx="35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We’re doing this a little out of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B0ABF-9085-BD4B-92C1-478E57AB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44084"/>
            <a:ext cx="9220200" cy="238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DDC0DD-1202-D34B-9FE1-3B07E5D70594}"/>
              </a:ext>
            </a:extLst>
          </p:cNvPr>
          <p:cNvSpPr txBox="1"/>
          <p:nvPr/>
        </p:nvSpPr>
        <p:spPr>
          <a:xfrm>
            <a:off x="1485900" y="5292546"/>
            <a:ext cx="371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true with what we’ve seen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true if you want an efficient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false in general</a:t>
            </a:r>
          </a:p>
        </p:txBody>
      </p:sp>
    </p:spTree>
    <p:extLst>
      <p:ext uri="{BB962C8B-B14F-4D97-AF65-F5344CB8AC3E}">
        <p14:creationId xmlns:p14="http://schemas.microsoft.com/office/powerpoint/2010/main" val="40615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1 is due today</a:t>
            </a:r>
          </a:p>
          <a:p>
            <a:pPr lvl="1"/>
            <a:r>
              <a:rPr lang="en-US" dirty="0"/>
              <a:t>No guaranteed help after business hours (e.g. after class at 5 PM)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HW 2 is scheduled for release today by midnight</a:t>
            </a:r>
          </a:p>
          <a:p>
            <a:pPr lvl="1"/>
            <a:r>
              <a:rPr lang="en-US" dirty="0"/>
              <a:t>you have two weeks to do it.</a:t>
            </a:r>
          </a:p>
          <a:p>
            <a:pPr lvl="1"/>
            <a:r>
              <a:rPr lang="en-US" dirty="0"/>
              <a:t>due on May 2 at midnight</a:t>
            </a:r>
          </a:p>
          <a:p>
            <a:pPr lvl="1"/>
            <a:r>
              <a:rPr lang="en-US" dirty="0"/>
              <a:t>you have what you need for part 1 today</a:t>
            </a:r>
          </a:p>
          <a:p>
            <a:pPr lvl="1"/>
            <a:r>
              <a:rPr lang="en-US" dirty="0"/>
              <a:t>you should have what you need for part 2 on Wednesday</a:t>
            </a:r>
          </a:p>
          <a:p>
            <a:pPr lvl="1"/>
            <a:r>
              <a:rPr lang="en-US" dirty="0"/>
              <a:t>you should have what you need for part 3 on Friday</a:t>
            </a:r>
          </a:p>
          <a:p>
            <a:pPr lvl="1"/>
            <a:endParaRPr lang="en-US" dirty="0"/>
          </a:p>
          <a:p>
            <a:r>
              <a:rPr lang="en-US" dirty="0"/>
              <a:t>Plenty of time for help for HW 2!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C3A91-F985-1B4D-80E2-43FCDEA8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10" y="1953812"/>
            <a:ext cx="9271000" cy="248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01D8A-ED06-F149-AF1A-F7AB53F358B1}"/>
              </a:ext>
            </a:extLst>
          </p:cNvPr>
          <p:cNvSpPr txBox="1"/>
          <p:nvPr/>
        </p:nvSpPr>
        <p:spPr>
          <a:xfrm>
            <a:off x="4104397" y="1238483"/>
            <a:ext cx="39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will answer these ones today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8F8F6-707F-AB41-BE11-C8B848D0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4765675"/>
            <a:ext cx="897890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94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5C9C-3C89-6946-813A-9689D74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5E60-1E22-F649-AE3C-E929C27B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6744"/>
          </a:xfrm>
        </p:spPr>
        <p:txBody>
          <a:bodyPr/>
          <a:lstStyle/>
          <a:p>
            <a:r>
              <a:rPr lang="en-US" dirty="0"/>
              <a:t>Let’s do a few more examples of top down parsing</a:t>
            </a:r>
          </a:p>
        </p:txBody>
      </p:sp>
    </p:spTree>
    <p:extLst>
      <p:ext uri="{BB962C8B-B14F-4D97-AF65-F5344CB8AC3E}">
        <p14:creationId xmlns:p14="http://schemas.microsoft.com/office/powerpoint/2010/main" val="175467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344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Currently we assume this is magic and picks</a:t>
            </a:r>
          </a:p>
          <a:p>
            <a:r>
              <a:rPr lang="en-US" i="1" dirty="0"/>
              <a:t>the right rule every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D0AF0-9E08-D44C-AC1F-3E1F56C8F66C}"/>
              </a:ext>
            </a:extLst>
          </p:cNvPr>
          <p:cNvSpPr/>
          <p:nvPr/>
        </p:nvSpPr>
        <p:spPr>
          <a:xfrm>
            <a:off x="7131606" y="157830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24D38D7-970E-E84B-99E3-DB040419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17281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A700C23-FA44-2342-9ACE-E5628C2E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8832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4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3E03-A2C7-1B49-A564-AFF50514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example</a:t>
            </a:r>
          </a:p>
        </p:txBody>
      </p:sp>
    </p:spTree>
    <p:extLst>
      <p:ext uri="{BB962C8B-B14F-4D97-AF65-F5344CB8AC3E}">
        <p14:creationId xmlns:p14="http://schemas.microsoft.com/office/powerpoint/2010/main" val="78248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3816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 err="1">
                <a:latin typeface="Courier" pitchFamily="2" charset="0"/>
              </a:rPr>
              <a:t>a+b</a:t>
            </a:r>
            <a:endParaRPr lang="en-US" sz="2400" i="1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33348" y="632345"/>
            <a:ext cx="25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Currently we assume this is magic and picks</a:t>
            </a:r>
          </a:p>
          <a:p>
            <a:r>
              <a:rPr lang="en-US" i="1" dirty="0"/>
              <a:t>the right rule every time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24D38D7-970E-E84B-99E3-DB0404190148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A700C23-FA44-2342-9ACE-E5628C2EBEB8}"/>
              </a:ext>
            </a:extLst>
          </p:cNvPr>
          <p:cNvGraphicFramePr>
            <a:graphicFrameLocks noGrp="1"/>
          </p:cNvGraphicFramePr>
          <p:nvPr/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AB30A89-9EA1-D142-824B-C1214B8329D6}"/>
              </a:ext>
            </a:extLst>
          </p:cNvPr>
          <p:cNvSpPr/>
          <p:nvPr/>
        </p:nvSpPr>
        <p:spPr>
          <a:xfrm>
            <a:off x="7131606" y="157830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</p:spTree>
    <p:extLst>
      <p:ext uri="{BB962C8B-B14F-4D97-AF65-F5344CB8AC3E}">
        <p14:creationId xmlns:p14="http://schemas.microsoft.com/office/powerpoint/2010/main" val="97224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7A7-1AF8-854B-B76E-95B719C9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6E71-2C61-3E4A-936B-9B2B0B43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085"/>
          </a:xfrm>
        </p:spPr>
        <p:txBody>
          <a:bodyPr/>
          <a:lstStyle/>
          <a:p>
            <a:r>
              <a:rPr lang="en-US" dirty="0"/>
              <a:t>We are going to zoom in 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8852-F376-0D4C-A99B-FDC119915D6E}"/>
              </a:ext>
            </a:extLst>
          </p:cNvPr>
          <p:cNvSpPr/>
          <p:nvPr/>
        </p:nvSpPr>
        <p:spPr>
          <a:xfrm>
            <a:off x="3384360" y="2757915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EE1B2-EFE3-1D4D-8F64-A074F32A204C}"/>
              </a:ext>
            </a:extLst>
          </p:cNvPr>
          <p:cNvSpPr txBox="1"/>
          <p:nvPr/>
        </p:nvSpPr>
        <p:spPr>
          <a:xfrm>
            <a:off x="8643068" y="3244334"/>
            <a:ext cx="244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this rule has been</a:t>
            </a:r>
            <a:br>
              <a:rPr lang="en-US" dirty="0"/>
            </a:br>
            <a:r>
              <a:rPr lang="en-US" dirty="0"/>
              <a:t>magic. Let’s start by</a:t>
            </a:r>
          </a:p>
          <a:p>
            <a:r>
              <a:rPr lang="en-US" dirty="0"/>
              <a:t>turning that magic off</a:t>
            </a:r>
          </a:p>
        </p:txBody>
      </p:sp>
    </p:spTree>
    <p:extLst>
      <p:ext uri="{BB962C8B-B14F-4D97-AF65-F5344CB8AC3E}">
        <p14:creationId xmlns:p14="http://schemas.microsoft.com/office/powerpoint/2010/main" val="141406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7A7-1AF8-854B-B76E-95B719C9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6E71-2C61-3E4A-936B-9B2B0B43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085"/>
          </a:xfrm>
        </p:spPr>
        <p:txBody>
          <a:bodyPr/>
          <a:lstStyle/>
          <a:p>
            <a:r>
              <a:rPr lang="en-US" dirty="0"/>
              <a:t>We are going to zoom in 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8852-F376-0D4C-A99B-FDC119915D6E}"/>
              </a:ext>
            </a:extLst>
          </p:cNvPr>
          <p:cNvSpPr/>
          <p:nvPr/>
        </p:nvSpPr>
        <p:spPr>
          <a:xfrm>
            <a:off x="3384360" y="2757915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EE1B2-EFE3-1D4D-8F64-A074F32A204C}"/>
              </a:ext>
            </a:extLst>
          </p:cNvPr>
          <p:cNvSpPr txBox="1"/>
          <p:nvPr/>
        </p:nvSpPr>
        <p:spPr>
          <a:xfrm>
            <a:off x="8643068" y="3244334"/>
            <a:ext cx="3253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 this rule has been</a:t>
            </a:r>
            <a:br>
              <a:rPr lang="en-US" dirty="0"/>
            </a:br>
            <a:r>
              <a:rPr lang="en-US" dirty="0"/>
              <a:t>magic. Let’s start</a:t>
            </a:r>
          </a:p>
          <a:p>
            <a:r>
              <a:rPr lang="en-US" dirty="0"/>
              <a:t>turning that magic off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could the most demonic choice do...</a:t>
            </a:r>
          </a:p>
        </p:txBody>
      </p:sp>
    </p:spTree>
    <p:extLst>
      <p:ext uri="{BB962C8B-B14F-4D97-AF65-F5344CB8AC3E}">
        <p14:creationId xmlns:p14="http://schemas.microsoft.com/office/powerpoint/2010/main" val="1375156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344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12730" y="711827"/>
            <a:ext cx="256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could a demonic</a:t>
            </a:r>
            <a:br>
              <a:rPr lang="en-US" i="1" dirty="0"/>
            </a:br>
            <a:r>
              <a:rPr lang="en-US" i="1" dirty="0"/>
              <a:t>choice do?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B8421B2-A102-CF42-9B99-CD493044EDB1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91E83E5-F743-0E44-8DE2-9E22EBCB9B79}"/>
              </a:ext>
            </a:extLst>
          </p:cNvPr>
          <p:cNvGraphicFramePr>
            <a:graphicFrameLocks noGrp="1"/>
          </p:cNvGraphicFramePr>
          <p:nvPr/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9DADDD4-849D-8C49-9884-63D079B5D0AD}"/>
              </a:ext>
            </a:extLst>
          </p:cNvPr>
          <p:cNvSpPr/>
          <p:nvPr/>
        </p:nvSpPr>
        <p:spPr>
          <a:xfrm>
            <a:off x="7131606" y="157830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</p:spTree>
    <p:extLst>
      <p:ext uri="{BB962C8B-B14F-4D97-AF65-F5344CB8AC3E}">
        <p14:creationId xmlns:p14="http://schemas.microsoft.com/office/powerpoint/2010/main" val="77392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58F6-26A2-3640-B99D-62BD1F3DF87F}"/>
              </a:ext>
            </a:extLst>
          </p:cNvPr>
          <p:cNvSpPr txBox="1"/>
          <p:nvPr/>
        </p:nvSpPr>
        <p:spPr>
          <a:xfrm>
            <a:off x="84667" y="96377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A916-C199-4C48-867A-1F1254B20D21}"/>
              </a:ext>
            </a:extLst>
          </p:cNvPr>
          <p:cNvSpPr txBox="1"/>
          <p:nvPr/>
        </p:nvSpPr>
        <p:spPr>
          <a:xfrm>
            <a:off x="7131606" y="2157047"/>
            <a:ext cx="344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derive the string </a:t>
            </a:r>
            <a:r>
              <a:rPr lang="en-US" sz="2400" i="1" dirty="0">
                <a:latin typeface="Courier" pitchFamily="2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27C5-B53C-4A47-8952-00794A7B5C2A}"/>
              </a:ext>
            </a:extLst>
          </p:cNvPr>
          <p:cNvSpPr txBox="1"/>
          <p:nvPr/>
        </p:nvSpPr>
        <p:spPr>
          <a:xfrm>
            <a:off x="4112730" y="711827"/>
            <a:ext cx="256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could a demonic</a:t>
            </a:r>
            <a:br>
              <a:rPr lang="en-US" i="1" dirty="0"/>
            </a:br>
            <a:r>
              <a:rPr lang="en-US" i="1" dirty="0"/>
              <a:t>choice do?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B8421B2-A102-CF42-9B99-CD493044E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25288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‘+’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‘+’ ID ‘+’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 ‘+’ ID ‘+’ ID ‘+’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91E83E5-F743-0E44-8DE2-9E22EBCB9B79}"/>
              </a:ext>
            </a:extLst>
          </p:cNvPr>
          <p:cNvGraphicFramePr>
            <a:graphicFrameLocks noGrp="1"/>
          </p:cNvGraphicFramePr>
          <p:nvPr/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9DADDD4-849D-8C49-9884-63D079B5D0AD}"/>
              </a:ext>
            </a:extLst>
          </p:cNvPr>
          <p:cNvSpPr/>
          <p:nvPr/>
        </p:nvSpPr>
        <p:spPr>
          <a:xfrm>
            <a:off x="7131606" y="157830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CF1E3-1F8E-3548-BC8D-8B7816891A41}"/>
              </a:ext>
            </a:extLst>
          </p:cNvPr>
          <p:cNvSpPr txBox="1"/>
          <p:nvPr/>
        </p:nvSpPr>
        <p:spPr>
          <a:xfrm>
            <a:off x="6866467" y="6375400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399537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/>
              <a:t>Top down parsing does not handle left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5303-6EEE-4D4D-BBA4-8EFF4E296E2F}"/>
              </a:ext>
            </a:extLst>
          </p:cNvPr>
          <p:cNvSpPr txBox="1"/>
          <p:nvPr/>
        </p:nvSpPr>
        <p:spPr>
          <a:xfrm>
            <a:off x="1083733" y="4445000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left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C4B7A-1CEA-EF4A-A9C0-73EF97A817D9}"/>
              </a:ext>
            </a:extLst>
          </p:cNvPr>
          <p:cNvSpPr/>
          <p:nvPr/>
        </p:nvSpPr>
        <p:spPr>
          <a:xfrm>
            <a:off x="761998" y="2258511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763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clarification: token actions</a:t>
            </a:r>
          </a:p>
          <a:p>
            <a:pPr lvl="1"/>
            <a:r>
              <a:rPr lang="en-US" dirty="0"/>
              <a:t>You can use lists, functions, variables </a:t>
            </a:r>
            <a:r>
              <a:rPr lang="en-US" dirty="0" err="1"/>
              <a:t>etc</a:t>
            </a:r>
            <a:r>
              <a:rPr lang="en-US" dirty="0"/>
              <a:t> in </a:t>
            </a:r>
            <a:r>
              <a:rPr lang="en-US" dirty="0" err="1"/>
              <a:t>tokens.py</a:t>
            </a:r>
            <a:r>
              <a:rPr lang="en-US" dirty="0"/>
              <a:t> </a:t>
            </a:r>
            <a:r>
              <a:rPr lang="en-US" i="1" dirty="0"/>
              <a:t>as token actions</a:t>
            </a:r>
          </a:p>
          <a:p>
            <a:pPr lvl="1"/>
            <a:r>
              <a:rPr lang="en-US" dirty="0"/>
              <a:t>These components get bound to the tokens array</a:t>
            </a:r>
          </a:p>
          <a:p>
            <a:pPr lvl="1"/>
            <a:r>
              <a:rPr lang="en-US" dirty="0"/>
              <a:t>You should only use the token array in your scanners, and you should be prepared to accept as input any token arrays</a:t>
            </a:r>
          </a:p>
          <a:p>
            <a:pPr lvl="1"/>
            <a:r>
              <a:rPr lang="en-US" dirty="0"/>
              <a:t>Your token array should be an array of tuples: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E8650E-E4AD-C344-BF06-915D9BD09479}"/>
                  </a:ext>
                </a:extLst>
              </p:cNvPr>
              <p:cNvSpPr txBox="1"/>
              <p:nvPr/>
            </p:nvSpPr>
            <p:spPr>
              <a:xfrm>
                <a:off x="2369487" y="4460681"/>
                <a:ext cx="640912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(TOKEN_ID     : string, </a:t>
                </a:r>
                <a:br>
                  <a:rPr lang="en-US" sz="2400" dirty="0">
                    <a:latin typeface="Courier" pitchFamily="2" charset="0"/>
                  </a:rPr>
                </a:br>
                <a:r>
                  <a:rPr lang="en-US" sz="2400" dirty="0">
                    <a:latin typeface="Courier" pitchFamily="2" charset="0"/>
                  </a:rPr>
                  <a:t> TOKEN_REGEX  : string,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 TOKEN_ACTION : lexeme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" pitchFamily="2" charset="0"/>
                  </a:rPr>
                  <a:t> lexeme)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E8650E-E4AD-C344-BF06-915D9BD0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87" y="4460681"/>
                <a:ext cx="6409127" cy="1200329"/>
              </a:xfrm>
              <a:prstGeom prst="rect">
                <a:avLst/>
              </a:prstGeom>
              <a:blipFill>
                <a:blip r:embed="rId2"/>
                <a:stretch>
                  <a:fillRect l="-1383" t="-4211" r="-593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0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/>
              <a:t>Top down parsing does not handle left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5303-6EEE-4D4D-BBA4-8EFF4E296E2F}"/>
              </a:ext>
            </a:extLst>
          </p:cNvPr>
          <p:cNvSpPr txBox="1"/>
          <p:nvPr/>
        </p:nvSpPr>
        <p:spPr>
          <a:xfrm>
            <a:off x="1083733" y="4445000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left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CEF2-C9E6-3E40-A699-6DA6638EB9D1}"/>
              </a:ext>
            </a:extLst>
          </p:cNvPr>
          <p:cNvSpPr txBox="1"/>
          <p:nvPr/>
        </p:nvSpPr>
        <p:spPr>
          <a:xfrm>
            <a:off x="7374466" y="4715933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left recursion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53933" y="5698067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Top down parsing cannot handle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C4B7A-1CEA-EF4A-A9C0-73EF97A817D9}"/>
              </a:ext>
            </a:extLst>
          </p:cNvPr>
          <p:cNvSpPr/>
          <p:nvPr/>
        </p:nvSpPr>
        <p:spPr>
          <a:xfrm>
            <a:off x="761998" y="2258511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6096000" y="2413337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282338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/>
              <a:t>Top down parsing does not handle left recursion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58D662-59C9-B643-A3E2-753B5E9E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Luckily</a:t>
            </a:r>
          </a:p>
          <a:p>
            <a:r>
              <a:rPr lang="en-US" dirty="0"/>
              <a:t>In general, any CFG can be re-written without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55268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“a”</a:t>
            </a:r>
          </a:p>
          <a:p>
            <a:r>
              <a:rPr lang="en-US" sz="2400" dirty="0">
                <a:latin typeface="Courier" pitchFamily="2" charset="0"/>
              </a:rPr>
              <a:t>    |   “b”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CD5CB-B832-384A-BF16-C0F97F7E513E}"/>
              </a:ext>
            </a:extLst>
          </p:cNvPr>
          <p:cNvSpPr txBox="1"/>
          <p:nvPr/>
        </p:nvSpPr>
        <p:spPr>
          <a:xfrm>
            <a:off x="1219200" y="4548276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does this grammar describe?</a:t>
            </a:r>
          </a:p>
        </p:txBody>
      </p:sp>
    </p:spTree>
    <p:extLst>
      <p:ext uri="{BB962C8B-B14F-4D97-AF65-F5344CB8AC3E}">
        <p14:creationId xmlns:p14="http://schemas.microsoft.com/office/powerpoint/2010/main" val="59152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“a”</a:t>
            </a:r>
          </a:p>
          <a:p>
            <a:r>
              <a:rPr lang="en-US" sz="2400" dirty="0">
                <a:latin typeface="Courier" pitchFamily="2" charset="0"/>
              </a:rPr>
              <a:t>    |   “b”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3177-05B6-7D4C-AEF7-3B1F5AA777F8}"/>
              </a:ext>
            </a:extLst>
          </p:cNvPr>
          <p:cNvSpPr txBox="1"/>
          <p:nvPr/>
        </p:nvSpPr>
        <p:spPr>
          <a:xfrm>
            <a:off x="6248400" y="2819399"/>
            <a:ext cx="36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“b”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“a”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9FD4-A8EF-DC46-9E43-29C7CF1D9528}"/>
              </a:ext>
            </a:extLst>
          </p:cNvPr>
          <p:cNvSpPr txBox="1"/>
          <p:nvPr/>
        </p:nvSpPr>
        <p:spPr>
          <a:xfrm>
            <a:off x="6096000" y="2070377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grammar can be rewritten as</a:t>
            </a:r>
          </a:p>
        </p:txBody>
      </p:sp>
    </p:spTree>
    <p:extLst>
      <p:ext uri="{BB962C8B-B14F-4D97-AF65-F5344CB8AC3E}">
        <p14:creationId xmlns:p14="http://schemas.microsoft.com/office/powerpoint/2010/main" val="1642124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B993-57C7-DF49-A59B-C01E6BC17AF2}"/>
              </a:ext>
            </a:extLst>
          </p:cNvPr>
          <p:cNvSpPr txBox="1"/>
          <p:nvPr/>
        </p:nvSpPr>
        <p:spPr>
          <a:xfrm>
            <a:off x="1219200" y="2819400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43177-05B6-7D4C-AEF7-3B1F5AA777F8}"/>
              </a:ext>
            </a:extLst>
          </p:cNvPr>
          <p:cNvSpPr txBox="1"/>
          <p:nvPr/>
        </p:nvSpPr>
        <p:spPr>
          <a:xfrm>
            <a:off x="6248400" y="2819399"/>
            <a:ext cx="36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9FD4-A8EF-DC46-9E43-29C7CF1D9528}"/>
              </a:ext>
            </a:extLst>
          </p:cNvPr>
          <p:cNvSpPr txBox="1"/>
          <p:nvPr/>
        </p:nvSpPr>
        <p:spPr>
          <a:xfrm>
            <a:off x="2438400" y="1960310"/>
            <a:ext cx="582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and B can be any sequence of non-terminals and terminals</a:t>
            </a:r>
          </a:p>
        </p:txBody>
      </p:sp>
    </p:spTree>
    <p:extLst>
      <p:ext uri="{BB962C8B-B14F-4D97-AF65-F5344CB8AC3E}">
        <p14:creationId xmlns:p14="http://schemas.microsoft.com/office/powerpoint/2010/main" val="1369607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F71058-3D02-354A-8EB9-782ACBD8786D}"/>
              </a:ext>
            </a:extLst>
          </p:cNvPr>
          <p:cNvSpPr/>
          <p:nvPr/>
        </p:nvSpPr>
        <p:spPr>
          <a:xfrm>
            <a:off x="931331" y="1867006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275657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864E2-A02E-2444-AE31-D5DF5CC6D686}"/>
              </a:ext>
            </a:extLst>
          </p:cNvPr>
          <p:cNvSpPr/>
          <p:nvPr/>
        </p:nvSpPr>
        <p:spPr>
          <a:xfrm>
            <a:off x="7518398" y="1745318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259B4-7C64-2F4C-880F-61DEB51B60A5}"/>
              </a:ext>
            </a:extLst>
          </p:cNvPr>
          <p:cNvSpPr/>
          <p:nvPr/>
        </p:nvSpPr>
        <p:spPr>
          <a:xfrm>
            <a:off x="931331" y="1867006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AE47-F185-4846-AD7D-D588580EC039}"/>
              </a:ext>
            </a:extLst>
          </p:cNvPr>
          <p:cNvSpPr txBox="1"/>
          <p:nvPr/>
        </p:nvSpPr>
        <p:spPr>
          <a:xfrm>
            <a:off x="9474198" y="80935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Op Unit</a:t>
            </a:r>
          </a:p>
          <a:p>
            <a:r>
              <a:rPr lang="en-US" dirty="0">
                <a:latin typeface="Courier" pitchFamily="2" charset="0"/>
              </a:rPr>
              <a:t>B = Unit</a:t>
            </a:r>
          </a:p>
        </p:txBody>
      </p:sp>
    </p:spTree>
    <p:extLst>
      <p:ext uri="{BB962C8B-B14F-4D97-AF65-F5344CB8AC3E}">
        <p14:creationId xmlns:p14="http://schemas.microsoft.com/office/powerpoint/2010/main" val="73051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FD52E-80A6-094F-8D91-B6C5DB5AFBD0}"/>
              </a:ext>
            </a:extLst>
          </p:cNvPr>
          <p:cNvSpPr/>
          <p:nvPr/>
        </p:nvSpPr>
        <p:spPr>
          <a:xfrm>
            <a:off x="762002" y="2515107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</p:spTree>
    <p:extLst>
      <p:ext uri="{BB962C8B-B14F-4D97-AF65-F5344CB8AC3E}">
        <p14:creationId xmlns:p14="http://schemas.microsoft.com/office/powerpoint/2010/main" val="704731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Eliminating direct left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6824-AA59-4F45-A39C-0D55DB172730}"/>
              </a:ext>
            </a:extLst>
          </p:cNvPr>
          <p:cNvSpPr txBox="1"/>
          <p:nvPr/>
        </p:nvSpPr>
        <p:spPr>
          <a:xfrm>
            <a:off x="838200" y="4019727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Lets do this one as an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76F00-A4BC-1E49-9855-9D9EE1AC37CF}"/>
              </a:ext>
            </a:extLst>
          </p:cNvPr>
          <p:cNvSpPr txBox="1"/>
          <p:nvPr/>
        </p:nvSpPr>
        <p:spPr>
          <a:xfrm>
            <a:off x="838200" y="4958265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::= Fee A</a:t>
            </a:r>
          </a:p>
          <a:p>
            <a:r>
              <a:rPr lang="en-US" sz="2400" dirty="0">
                <a:latin typeface="Courier" pitchFamily="2" charset="0"/>
              </a:rPr>
              <a:t>    |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BAF3-3D30-DC48-AF36-D594694AF4E7}"/>
              </a:ext>
            </a:extLst>
          </p:cNvPr>
          <p:cNvSpPr txBox="1"/>
          <p:nvPr/>
        </p:nvSpPr>
        <p:spPr>
          <a:xfrm>
            <a:off x="4961466" y="4588934"/>
            <a:ext cx="3683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Fee  ::= B Fee2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Fee2 ::= A Fee2</a:t>
            </a:r>
          </a:p>
          <a:p>
            <a:r>
              <a:rPr lang="en-US" sz="2400" dirty="0">
                <a:latin typeface="Courier" pitchFamily="2" charset="0"/>
              </a:rPr>
              <a:t>     |    “”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EF493-F4D3-F74D-B9B3-FA8A993CFF5D}"/>
              </a:ext>
            </a:extLst>
          </p:cNvPr>
          <p:cNvSpPr/>
          <p:nvPr/>
        </p:nvSpPr>
        <p:spPr>
          <a:xfrm>
            <a:off x="3950719" y="5308600"/>
            <a:ext cx="765214" cy="220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FD52E-80A6-094F-8D91-B6C5DB5AFBD0}"/>
              </a:ext>
            </a:extLst>
          </p:cNvPr>
          <p:cNvSpPr/>
          <p:nvPr/>
        </p:nvSpPr>
        <p:spPr>
          <a:xfrm>
            <a:off x="762002" y="2515107"/>
            <a:ext cx="391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Expr ‘+’ ID</a:t>
            </a:r>
          </a:p>
          <a:p>
            <a:r>
              <a:rPr lang="en-US" dirty="0">
                <a:latin typeface="Courier" pitchFamily="2" charset="0"/>
              </a:rPr>
              <a:t>2:       |  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4DEA7-9532-1648-8A43-B17FDB39BFED}"/>
              </a:ext>
            </a:extLst>
          </p:cNvPr>
          <p:cNvSpPr txBox="1"/>
          <p:nvPr/>
        </p:nvSpPr>
        <p:spPr>
          <a:xfrm>
            <a:off x="9474198" y="80935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 = ‘+ ID</a:t>
            </a:r>
          </a:p>
          <a:p>
            <a:r>
              <a:rPr lang="en-US" dirty="0">
                <a:latin typeface="Courier" pitchFamily="2" charset="0"/>
              </a:rPr>
              <a:t>B =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E5A884-30DD-8D49-9B57-482F0FF84737}"/>
              </a:ext>
            </a:extLst>
          </p:cNvPr>
          <p:cNvSpPr/>
          <p:nvPr/>
        </p:nvSpPr>
        <p:spPr>
          <a:xfrm>
            <a:off x="6972380" y="2515107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3:         |   ””</a:t>
            </a:r>
          </a:p>
        </p:txBody>
      </p:sp>
    </p:spTree>
    <p:extLst>
      <p:ext uri="{BB962C8B-B14F-4D97-AF65-F5344CB8AC3E}">
        <p14:creationId xmlns:p14="http://schemas.microsoft.com/office/powerpoint/2010/main" val="1905172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60886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6743B0F-F925-C04C-A3E0-8D388BD2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88612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3CD3056-D6C3-B24D-98AE-FAEC1E2F9991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3:         |   ””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65C50-D311-2F4D-BD3D-AB23465752F6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</p:spTree>
    <p:extLst>
      <p:ext uri="{BB962C8B-B14F-4D97-AF65-F5344CB8AC3E}">
        <p14:creationId xmlns:p14="http://schemas.microsoft.com/office/powerpoint/2010/main" val="40749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5303C-2648-2E40-ADF6-56B67620E1C5}"/>
              </a:ext>
            </a:extLst>
          </p:cNvPr>
          <p:cNvSpPr txBox="1"/>
          <p:nvPr/>
        </p:nvSpPr>
        <p:spPr>
          <a:xfrm>
            <a:off x="3858945" y="2282024"/>
            <a:ext cx="4510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Unfortunately Monday’s lecture put us behind</a:t>
            </a:r>
          </a:p>
          <a:p>
            <a:r>
              <a:rPr lang="en-US" i="1" dirty="0"/>
              <a:t>and we weren’t able to get through all the</a:t>
            </a:r>
          </a:p>
          <a:p>
            <a:r>
              <a:rPr lang="en-US" i="1" dirty="0"/>
              <a:t>material we needed for the quiz again</a:t>
            </a:r>
          </a:p>
          <a:p>
            <a:endParaRPr lang="en-US" i="1" dirty="0"/>
          </a:p>
          <a:p>
            <a:r>
              <a:rPr lang="en-US" i="1" dirty="0"/>
              <a:t>To make up for it, I will make Friday’s quiz due </a:t>
            </a:r>
            <a:br>
              <a:rPr lang="en-US" i="1" dirty="0"/>
            </a:br>
            <a:r>
              <a:rPr lang="en-US" i="1" dirty="0"/>
              <a:t>on Wednesday so that you can answer the</a:t>
            </a:r>
            <a:br>
              <a:rPr lang="en-US" i="1" dirty="0"/>
            </a:br>
            <a:r>
              <a:rPr lang="en-US" i="1" dirty="0"/>
              <a:t>extra questions with enough background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95839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6743B0F-F925-C04C-A3E0-8D388BD2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1546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3CD3056-D6C3-B24D-98AE-FAEC1E2F9991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  |   ””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65C50-D311-2F4D-BD3D-AB23465752F6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4D2E-8C37-3D44-930F-3FC391DF9CBD}"/>
              </a:ext>
            </a:extLst>
          </p:cNvPr>
          <p:cNvSpPr txBox="1"/>
          <p:nvPr/>
        </p:nvSpPr>
        <p:spPr>
          <a:xfrm>
            <a:off x="6015632" y="498948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handle</a:t>
            </a:r>
            <a:br>
              <a:rPr lang="en-US" i="1" dirty="0"/>
            </a:br>
            <a:r>
              <a:rPr lang="en-US" i="1" dirty="0"/>
              <a:t>this case?</a:t>
            </a:r>
          </a:p>
        </p:txBody>
      </p:sp>
    </p:spTree>
    <p:extLst>
      <p:ext uri="{BB962C8B-B14F-4D97-AF65-F5344CB8AC3E}">
        <p14:creationId xmlns:p14="http://schemas.microsoft.com/office/powerpoint/2010/main" val="65943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90363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501035-8CC1-2A49-AEF6-4C65A8BE668B}"/>
              </a:ext>
            </a:extLst>
          </p:cNvPr>
          <p:cNvSpPr txBox="1"/>
          <p:nvPr/>
        </p:nvSpPr>
        <p:spPr>
          <a:xfrm>
            <a:off x="5723467" y="719667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handle</a:t>
            </a:r>
            <a:br>
              <a:rPr lang="en-US" i="1" dirty="0"/>
            </a:br>
            <a:r>
              <a:rPr lang="en-US" i="1" dirty="0"/>
              <a:t>this case?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81833"/>
              </p:ext>
            </p:extLst>
          </p:nvPr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 |   ””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39027-3C6B-C641-9364-B7FE33EA4E19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</p:spTree>
    <p:extLst>
      <p:ext uri="{BB962C8B-B14F-4D97-AF65-F5344CB8AC3E}">
        <p14:creationId xmlns:p14="http://schemas.microsoft.com/office/powerpoint/2010/main" val="138386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501035-8CC1-2A49-AEF6-4C65A8BE668B}"/>
              </a:ext>
            </a:extLst>
          </p:cNvPr>
          <p:cNvSpPr txBox="1"/>
          <p:nvPr/>
        </p:nvSpPr>
        <p:spPr>
          <a:xfrm>
            <a:off x="5723467" y="719667"/>
            <a:ext cx="15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handle</a:t>
            </a:r>
            <a:br>
              <a:rPr lang="en-US" i="1" dirty="0"/>
            </a:br>
            <a:r>
              <a:rPr lang="en-US" i="1" dirty="0"/>
              <a:t>this case?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/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       |   ””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39027-3C6B-C641-9364-B7FE33EA4E19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</p:spTree>
    <p:extLst>
      <p:ext uri="{BB962C8B-B14F-4D97-AF65-F5344CB8AC3E}">
        <p14:creationId xmlns:p14="http://schemas.microsoft.com/office/powerpoint/2010/main" val="3704238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B5303-6EEE-4D4D-BBA4-8EFF4E296E2F}"/>
              </a:ext>
            </a:extLst>
          </p:cNvPr>
          <p:cNvSpPr txBox="1"/>
          <p:nvPr/>
        </p:nvSpPr>
        <p:spPr>
          <a:xfrm>
            <a:off x="1083733" y="4445000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left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CEF2-C9E6-3E40-A699-6DA6638EB9D1}"/>
              </a:ext>
            </a:extLst>
          </p:cNvPr>
          <p:cNvSpPr txBox="1"/>
          <p:nvPr/>
        </p:nvSpPr>
        <p:spPr>
          <a:xfrm>
            <a:off x="7374466" y="4715933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left recursion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53933" y="5698067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Top down parsing cannot handle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C4B7A-1CEA-EF4A-A9C0-73EF97A817D9}"/>
              </a:ext>
            </a:extLst>
          </p:cNvPr>
          <p:cNvSpPr/>
          <p:nvPr/>
        </p:nvSpPr>
        <p:spPr>
          <a:xfrm>
            <a:off x="761998" y="2258511"/>
            <a:ext cx="3911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latin typeface="Courier" pitchFamily="2" charset="0"/>
              </a:rPr>
              <a:t>2:       |  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3: Unit  ::= ‘(‘ Expr ‘)’</a:t>
            </a:r>
          </a:p>
          <a:p>
            <a:r>
              <a:rPr lang="en-US" dirty="0">
                <a:latin typeface="Courier" pitchFamily="2" charset="0"/>
              </a:rPr>
              <a:t>4:       |    ID</a:t>
            </a:r>
          </a:p>
          <a:p>
            <a:r>
              <a:rPr lang="en-US" dirty="0">
                <a:latin typeface="Courier" pitchFamily="2" charset="0"/>
              </a:rPr>
              <a:t>5: Op    ::= ‘+’</a:t>
            </a:r>
          </a:p>
          <a:p>
            <a:r>
              <a:rPr lang="en-US" dirty="0">
                <a:latin typeface="Courier" pitchFamily="2" charset="0"/>
              </a:rPr>
              <a:t>6:       |   ‘*’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6096000" y="2413337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1943373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3953933" y="1896870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50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3953933" y="1896870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Expr_op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</p:spTree>
    <p:extLst>
      <p:ext uri="{BB962C8B-B14F-4D97-AF65-F5344CB8AC3E}">
        <p14:creationId xmlns:p14="http://schemas.microsoft.com/office/powerpoint/2010/main" val="1005016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1041399" y="188760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latin typeface="Courier" pitchFamily="2" charset="0"/>
              </a:rPr>
              <a:t>Expr_op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92654-851C-3C41-B361-2D3305448EBA}"/>
              </a:ext>
            </a:extLst>
          </p:cNvPr>
          <p:cNvSpPr/>
          <p:nvPr/>
        </p:nvSpPr>
        <p:spPr>
          <a:xfrm>
            <a:off x="6582762" y="197142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3B516-667F-A244-860C-26E7F7FB2197}"/>
              </a:ext>
            </a:extLst>
          </p:cNvPr>
          <p:cNvSpPr txBox="1"/>
          <p:nvPr/>
        </p:nvSpPr>
        <p:spPr>
          <a:xfrm>
            <a:off x="5706533" y="4258733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with production rule 3?</a:t>
            </a:r>
          </a:p>
        </p:txBody>
      </p:sp>
    </p:spTree>
    <p:extLst>
      <p:ext uri="{BB962C8B-B14F-4D97-AF65-F5344CB8AC3E}">
        <p14:creationId xmlns:p14="http://schemas.microsoft.com/office/powerpoint/2010/main" val="1886224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9A-E87C-DB44-8041-2F4EE8D4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How about indirect left recursion?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037-3146-354B-9709-EFE3037B317C}"/>
              </a:ext>
            </a:extLst>
          </p:cNvPr>
          <p:cNvSpPr txBox="1"/>
          <p:nvPr/>
        </p:nvSpPr>
        <p:spPr>
          <a:xfrm>
            <a:off x="397933" y="4419600"/>
            <a:ext cx="329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Identify indirect left left recursion</a:t>
            </a:r>
          </a:p>
          <a:p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373C7-7973-E945-B8F7-4C14639BF015}"/>
              </a:ext>
            </a:extLst>
          </p:cNvPr>
          <p:cNvSpPr/>
          <p:nvPr/>
        </p:nvSpPr>
        <p:spPr>
          <a:xfrm>
            <a:off x="1041399" y="188760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latin typeface="Courier" pitchFamily="2" charset="0"/>
              </a:rPr>
              <a:t>Expr_op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/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/>
                  <a:t>Expr_base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Expr_op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𝑙h𝑠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err="1"/>
                  <a:t>Expr_base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85D27B-C486-4047-B0EC-46A6AFF6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33" y="5243731"/>
                <a:ext cx="5257658" cy="461665"/>
              </a:xfrm>
              <a:prstGeom prst="rect">
                <a:avLst/>
              </a:prstGeom>
              <a:blipFill>
                <a:blip r:embed="rId2"/>
                <a:stretch>
                  <a:fillRect l="-1928" t="-7895" r="-7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BF390D5-3744-8F4B-9877-D1DE8F5C71E1}"/>
              </a:ext>
            </a:extLst>
          </p:cNvPr>
          <p:cNvSpPr txBox="1"/>
          <p:nvPr/>
        </p:nvSpPr>
        <p:spPr>
          <a:xfrm>
            <a:off x="3953933" y="6206067"/>
            <a:ext cx="585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Substitute indirect non-terminal closer to initial non-terminal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92654-851C-3C41-B361-2D3305448EBA}"/>
              </a:ext>
            </a:extLst>
          </p:cNvPr>
          <p:cNvSpPr/>
          <p:nvPr/>
        </p:nvSpPr>
        <p:spPr>
          <a:xfrm>
            <a:off x="6582762" y="1971424"/>
            <a:ext cx="5054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::= Unit</a:t>
            </a:r>
          </a:p>
          <a:p>
            <a:r>
              <a:rPr lang="en-US" dirty="0">
                <a:latin typeface="Courier" pitchFamily="2" charset="0"/>
              </a:rPr>
              <a:t>2:           |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</a:t>
            </a:r>
            <a:r>
              <a:rPr lang="en-US" dirty="0" err="1">
                <a:latin typeface="Courier" pitchFamily="2" charset="0"/>
              </a:rPr>
              <a:t>Expr_op</a:t>
            </a:r>
            <a:r>
              <a:rPr lang="en-US" dirty="0">
                <a:latin typeface="Courier" pitchFamily="2" charset="0"/>
              </a:rPr>
              <a:t>   ::=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Op Unit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    ::= ‘(‘ </a:t>
            </a:r>
            <a:r>
              <a:rPr lang="en-US" dirty="0" err="1">
                <a:latin typeface="Courier" pitchFamily="2" charset="0"/>
              </a:rPr>
              <a:t>Expr_base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5:            |  ID</a:t>
            </a:r>
          </a:p>
          <a:p>
            <a:r>
              <a:rPr lang="en-US" dirty="0">
                <a:latin typeface="Courier" pitchFamily="2" charset="0"/>
              </a:rPr>
              <a:t>6: Op        ::= ‘+’</a:t>
            </a:r>
          </a:p>
          <a:p>
            <a:r>
              <a:rPr lang="en-US" dirty="0">
                <a:latin typeface="Courier" pitchFamily="2" charset="0"/>
              </a:rPr>
              <a:t>7:           |   ‘*’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3B516-667F-A244-860C-26E7F7FB2197}"/>
              </a:ext>
            </a:extLst>
          </p:cNvPr>
          <p:cNvSpPr txBox="1"/>
          <p:nvPr/>
        </p:nvSpPr>
        <p:spPr>
          <a:xfrm>
            <a:off x="5706533" y="4258733"/>
            <a:ext cx="5756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with production rule 3?</a:t>
            </a:r>
            <a:br>
              <a:rPr lang="en-US" dirty="0"/>
            </a:br>
            <a:r>
              <a:rPr lang="en-US" dirty="0"/>
              <a:t>It may need to stay if another production rule references it!</a:t>
            </a:r>
          </a:p>
        </p:txBody>
      </p:sp>
    </p:spTree>
    <p:extLst>
      <p:ext uri="{BB962C8B-B14F-4D97-AF65-F5344CB8AC3E}">
        <p14:creationId xmlns:p14="http://schemas.microsoft.com/office/powerpoint/2010/main" val="1270026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B6F-C833-3445-96F2-18B63792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 we need to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FB153-6AB5-0A4D-99F5-6AF003530E4A}"/>
              </a:ext>
            </a:extLst>
          </p:cNvPr>
          <p:cNvSpPr/>
          <p:nvPr/>
        </p:nvSpPr>
        <p:spPr>
          <a:xfrm>
            <a:off x="997776" y="2218419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1BA69-2402-5745-B511-7A07D3DFF4DF}"/>
              </a:ext>
            </a:extLst>
          </p:cNvPr>
          <p:cNvSpPr txBox="1"/>
          <p:nvPr/>
        </p:nvSpPr>
        <p:spPr>
          <a:xfrm>
            <a:off x="6492240" y="3282696"/>
            <a:ext cx="339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cannot have infinite recursion.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692323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B6F-C833-3445-96F2-18B63792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 we need to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FB153-6AB5-0A4D-99F5-6AF003530E4A}"/>
              </a:ext>
            </a:extLst>
          </p:cNvPr>
          <p:cNvSpPr/>
          <p:nvPr/>
        </p:nvSpPr>
        <p:spPr>
          <a:xfrm>
            <a:off x="997776" y="2218419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1BA69-2402-5745-B511-7A07D3DFF4DF}"/>
              </a:ext>
            </a:extLst>
          </p:cNvPr>
          <p:cNvSpPr txBox="1"/>
          <p:nvPr/>
        </p:nvSpPr>
        <p:spPr>
          <a:xfrm>
            <a:off x="6492240" y="3282696"/>
            <a:ext cx="3839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cannot have infinite recursion.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  <a:p>
            <a:endParaRPr lang="en-US" dirty="0"/>
          </a:p>
          <a:p>
            <a:r>
              <a:rPr lang="en-US" i="1" dirty="0"/>
              <a:t>We need to deal with incorrect choices</a:t>
            </a:r>
          </a:p>
        </p:txBody>
      </p:sp>
    </p:spTree>
    <p:extLst>
      <p:ext uri="{BB962C8B-B14F-4D97-AF65-F5344CB8AC3E}">
        <p14:creationId xmlns:p14="http://schemas.microsoft.com/office/powerpoint/2010/main" val="228519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08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/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  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</p:spTree>
    <p:extLst>
      <p:ext uri="{BB962C8B-B14F-4D97-AF65-F5344CB8AC3E}">
        <p14:creationId xmlns:p14="http://schemas.microsoft.com/office/powerpoint/2010/main" val="98726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34335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‘+’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4181"/>
              </p:ext>
            </p:extLst>
          </p:nvPr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‘+’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  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</p:spTree>
    <p:extLst>
      <p:ext uri="{BB962C8B-B14F-4D97-AF65-F5344CB8AC3E}">
        <p14:creationId xmlns:p14="http://schemas.microsoft.com/office/powerpoint/2010/main" val="2257124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cache_state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();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" pitchFamily="2" charset="0"/>
              </a:rPr>
              <a:t>else if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(we have a cached state)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 backtrack();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else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parser_error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’+’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  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3F9CC-4365-1E43-A4CB-5ECA71BF265F}"/>
              </a:ext>
            </a:extLst>
          </p:cNvPr>
          <p:cNvSpPr txBox="1"/>
          <p:nvPr/>
        </p:nvSpPr>
        <p:spPr>
          <a:xfrm>
            <a:off x="5149351" y="1278251"/>
            <a:ext cx="247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Keep track of what choices we’ve done</a:t>
            </a:r>
          </a:p>
        </p:txBody>
      </p:sp>
    </p:spTree>
    <p:extLst>
      <p:ext uri="{BB962C8B-B14F-4D97-AF65-F5344CB8AC3E}">
        <p14:creationId xmlns:p14="http://schemas.microsoft.com/office/powerpoint/2010/main" val="2676049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936B-6C01-3642-99E0-B1143C52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gets complicated...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D831-89C8-7147-A09A-BC8B38EE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to backtrack?</a:t>
            </a:r>
          </a:p>
          <a:p>
            <a:pPr lvl="1"/>
            <a:r>
              <a:rPr lang="en-US" dirty="0"/>
              <a:t>In the general case,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US" dirty="0"/>
              <a:t>In many useful cases, </a:t>
            </a:r>
            <a:r>
              <a:rPr lang="en-US" b="1" dirty="0">
                <a:solidFill>
                  <a:srgbClr val="00B05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75357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81402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0883"/>
              </p:ext>
            </p:extLst>
          </p:nvPr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  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68959-DD9C-0744-8E74-0A46B4FEDB78}"/>
              </a:ext>
            </a:extLst>
          </p:cNvPr>
          <p:cNvSpPr txBox="1"/>
          <p:nvPr/>
        </p:nvSpPr>
        <p:spPr>
          <a:xfrm>
            <a:off x="4186150" y="1303911"/>
            <a:ext cx="381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Could we make a smarter choice here?</a:t>
            </a:r>
          </a:p>
        </p:txBody>
      </p:sp>
    </p:spTree>
    <p:extLst>
      <p:ext uri="{BB962C8B-B14F-4D97-AF65-F5344CB8AC3E}">
        <p14:creationId xmlns:p14="http://schemas.microsoft.com/office/powerpoint/2010/main" val="238731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3FBD6-8851-9B4E-B1E5-66ABD811BE5B}"/>
              </a:ext>
            </a:extLst>
          </p:cNvPr>
          <p:cNvSpPr txBox="1"/>
          <p:nvPr/>
        </p:nvSpPr>
        <p:spPr>
          <a:xfrm>
            <a:off x="6431065" y="1221847"/>
            <a:ext cx="43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production choice, find the set</a:t>
            </a:r>
          </a:p>
          <a:p>
            <a:r>
              <a:rPr lang="en-US" i="1" dirty="0"/>
              <a:t>of tokens that each production can start with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1874E-7BD1-F44E-A0A3-5285B54F42E3}"/>
              </a:ext>
            </a:extLst>
          </p:cNvPr>
          <p:cNvSpPr/>
          <p:nvPr/>
        </p:nvSpPr>
        <p:spPr>
          <a:xfrm>
            <a:off x="1149403" y="2692000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4262050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EACE-562A-0F4E-AB70-C2F6FD01EEB4}"/>
              </a:ext>
            </a:extLst>
          </p:cNvPr>
          <p:cNvSpPr txBox="1"/>
          <p:nvPr/>
        </p:nvSpPr>
        <p:spPr>
          <a:xfrm>
            <a:off x="6431065" y="1221847"/>
            <a:ext cx="43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production choice, find the set</a:t>
            </a:r>
          </a:p>
          <a:p>
            <a:r>
              <a:rPr lang="en-US" i="1" dirty="0"/>
              <a:t>of tokens that each production can start with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358BB-B0A9-4B4A-83E1-CBE80B0ED7F7}"/>
              </a:ext>
            </a:extLst>
          </p:cNvPr>
          <p:cNvSpPr/>
          <p:nvPr/>
        </p:nvSpPr>
        <p:spPr>
          <a:xfrm>
            <a:off x="6096000" y="241500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{}</a:t>
            </a:r>
          </a:p>
          <a:p>
            <a:r>
              <a:rPr lang="en-US" dirty="0">
                <a:latin typeface="Courier" pitchFamily="2" charset="0"/>
              </a:rPr>
              <a:t>2: {}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{}</a:t>
            </a:r>
          </a:p>
          <a:p>
            <a:r>
              <a:rPr lang="en-US" dirty="0">
                <a:latin typeface="Courier" pitchFamily="2" charset="0"/>
              </a:rPr>
              <a:t>5: {}</a:t>
            </a:r>
          </a:p>
          <a:p>
            <a:r>
              <a:rPr lang="en-US" dirty="0">
                <a:latin typeface="Courier" pitchFamily="2" charset="0"/>
              </a:rPr>
              <a:t>6: {}</a:t>
            </a:r>
          </a:p>
          <a:p>
            <a:r>
              <a:rPr lang="en-US" dirty="0">
                <a:latin typeface="Courier" pitchFamily="2" charset="0"/>
              </a:rPr>
              <a:t>7: {}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69731-3D29-CA48-8DC5-34C5D0C7668D}"/>
              </a:ext>
            </a:extLst>
          </p:cNvPr>
          <p:cNvSpPr/>
          <p:nvPr/>
        </p:nvSpPr>
        <p:spPr>
          <a:xfrm>
            <a:off x="1149403" y="2692000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4144627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EACE-562A-0F4E-AB70-C2F6FD01EEB4}"/>
              </a:ext>
            </a:extLst>
          </p:cNvPr>
          <p:cNvSpPr txBox="1"/>
          <p:nvPr/>
        </p:nvSpPr>
        <p:spPr>
          <a:xfrm>
            <a:off x="6431065" y="1221847"/>
            <a:ext cx="43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production choice, find the set</a:t>
            </a:r>
          </a:p>
          <a:p>
            <a:r>
              <a:rPr lang="en-US" i="1" dirty="0"/>
              <a:t>of tokens that each production can start with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358BB-B0A9-4B4A-83E1-CBE80B0ED7F7}"/>
              </a:ext>
            </a:extLst>
          </p:cNvPr>
          <p:cNvSpPr/>
          <p:nvPr/>
        </p:nvSpPr>
        <p:spPr>
          <a:xfrm>
            <a:off x="6096000" y="241500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9921C-1689-D74A-875E-DCAF31561F3E}"/>
              </a:ext>
            </a:extLst>
          </p:cNvPr>
          <p:cNvSpPr/>
          <p:nvPr/>
        </p:nvSpPr>
        <p:spPr>
          <a:xfrm>
            <a:off x="1149403" y="2692000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E883-D7AF-A14B-B949-F04364BA2F29}"/>
              </a:ext>
            </a:extLst>
          </p:cNvPr>
          <p:cNvSpPr txBox="1"/>
          <p:nvPr/>
        </p:nvSpPr>
        <p:spPr>
          <a:xfrm>
            <a:off x="6050943" y="5414838"/>
            <a:ext cx="481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use first sets to decide which rule to pick!</a:t>
            </a:r>
          </a:p>
        </p:txBody>
      </p:sp>
    </p:spTree>
    <p:extLst>
      <p:ext uri="{BB962C8B-B14F-4D97-AF65-F5344CB8AC3E}">
        <p14:creationId xmlns:p14="http://schemas.microsoft.com/office/powerpoint/2010/main" val="18412014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to_match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s.token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to_match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s.token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6743B0F-F925-C04C-A3E0-8D388BD2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91130"/>
              </p:ext>
            </p:extLst>
          </p:nvPr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to_match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2A06D4-55A1-2640-ABA9-5E1837F624F6}"/>
              </a:ext>
            </a:extLst>
          </p:cNvPr>
          <p:cNvSpPr txBox="1"/>
          <p:nvPr/>
        </p:nvSpPr>
        <p:spPr>
          <a:xfrm>
            <a:off x="7355752" y="5464534"/>
            <a:ext cx="3956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simply use </a:t>
            </a:r>
            <a:r>
              <a:rPr lang="en-US" dirty="0" err="1"/>
              <a:t>to_match</a:t>
            </a:r>
            <a:r>
              <a:rPr lang="en-US" dirty="0"/>
              <a:t> and compare it</a:t>
            </a:r>
            <a:br>
              <a:rPr lang="en-US" dirty="0"/>
            </a:br>
            <a:r>
              <a:rPr lang="en-US" dirty="0"/>
              <a:t>to the first sets for each choice</a:t>
            </a:r>
          </a:p>
          <a:p>
            <a:endParaRPr lang="en-US" dirty="0"/>
          </a:p>
          <a:p>
            <a:r>
              <a:rPr lang="en-US" dirty="0"/>
              <a:t>For example, OP, and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560DC-BE5A-2146-A4AA-D594E649F9B0}"/>
              </a:ext>
            </a:extLst>
          </p:cNvPr>
          <p:cNvSpPr/>
          <p:nvPr/>
        </p:nvSpPr>
        <p:spPr>
          <a:xfrm>
            <a:off x="6891528" y="270828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D9FC4-93A4-3643-B4F9-0EF719BA952E}"/>
              </a:ext>
            </a:extLst>
          </p:cNvPr>
          <p:cNvSpPr/>
          <p:nvPr/>
        </p:nvSpPr>
        <p:spPr>
          <a:xfrm>
            <a:off x="6891528" y="36740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2836897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EACE-562A-0F4E-AB70-C2F6FD01EEB4}"/>
              </a:ext>
            </a:extLst>
          </p:cNvPr>
          <p:cNvSpPr txBox="1"/>
          <p:nvPr/>
        </p:nvSpPr>
        <p:spPr>
          <a:xfrm>
            <a:off x="4548173" y="1470022"/>
            <a:ext cx="5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Rules with “” in their First set need special 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358BB-B0A9-4B4A-83E1-CBE80B0ED7F7}"/>
              </a:ext>
            </a:extLst>
          </p:cNvPr>
          <p:cNvSpPr/>
          <p:nvPr/>
        </p:nvSpPr>
        <p:spPr>
          <a:xfrm>
            <a:off x="5237259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9921C-1689-D74A-875E-DCAF31561F3E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8AFE5-B335-7549-8D5F-19C1E8984160}"/>
              </a:ext>
            </a:extLst>
          </p:cNvPr>
          <p:cNvSpPr/>
          <p:nvPr/>
        </p:nvSpPr>
        <p:spPr>
          <a:xfrm>
            <a:off x="7599976" y="23901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</p:spTree>
    <p:extLst>
      <p:ext uri="{BB962C8B-B14F-4D97-AF65-F5344CB8AC3E}">
        <p14:creationId xmlns:p14="http://schemas.microsoft.com/office/powerpoint/2010/main" val="16418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101010" y="2981739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9FAE3-A1B2-4F44-945F-FA272C4A912E}"/>
              </a:ext>
            </a:extLst>
          </p:cNvPr>
          <p:cNvSpPr txBox="1"/>
          <p:nvPr/>
        </p:nvSpPr>
        <p:spPr>
          <a:xfrm>
            <a:off x="5049078" y="5446644"/>
            <a:ext cx="413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tokens that any string</a:t>
            </a:r>
          </a:p>
          <a:p>
            <a:r>
              <a:rPr lang="en-US" dirty="0"/>
              <a:t>that follows the production can start with.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3AE82-42C9-9A43-A107-B72DB14069E1}"/>
              </a:ext>
            </a:extLst>
          </p:cNvPr>
          <p:cNvSpPr/>
          <p:nvPr/>
        </p:nvSpPr>
        <p:spPr>
          <a:xfrm>
            <a:off x="5237259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685AF-99DB-2E48-9D26-D755CB342B8E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82BBC-B725-B244-B935-18275F428776}"/>
              </a:ext>
            </a:extLst>
          </p:cNvPr>
          <p:cNvSpPr/>
          <p:nvPr/>
        </p:nvSpPr>
        <p:spPr>
          <a:xfrm>
            <a:off x="7599976" y="23901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3B350-919A-444A-A39F-7AB16E0E49A0}"/>
              </a:ext>
            </a:extLst>
          </p:cNvPr>
          <p:cNvSpPr txBox="1"/>
          <p:nvPr/>
        </p:nvSpPr>
        <p:spPr>
          <a:xfrm>
            <a:off x="4548173" y="1470022"/>
            <a:ext cx="5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Rules with “” in their First set need special attention</a:t>
            </a:r>
          </a:p>
        </p:txBody>
      </p:sp>
    </p:spTree>
    <p:extLst>
      <p:ext uri="{BB962C8B-B14F-4D97-AF65-F5344CB8AC3E}">
        <p14:creationId xmlns:p14="http://schemas.microsoft.com/office/powerpoint/2010/main" val="377219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44791-E532-744D-B5EB-FA87CF04CE52}"/>
              </a:ext>
            </a:extLst>
          </p:cNvPr>
          <p:cNvSpPr/>
          <p:nvPr/>
        </p:nvSpPr>
        <p:spPr>
          <a:xfrm>
            <a:off x="5237259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17634-15FC-B147-9529-1D9F35C75A46}"/>
              </a:ext>
            </a:extLst>
          </p:cNvPr>
          <p:cNvSpPr/>
          <p:nvPr/>
        </p:nvSpPr>
        <p:spPr>
          <a:xfrm>
            <a:off x="7599976" y="23901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90DD-734B-C945-936C-53DC1F605FE1}"/>
              </a:ext>
            </a:extLst>
          </p:cNvPr>
          <p:cNvSpPr txBox="1"/>
          <p:nvPr/>
        </p:nvSpPr>
        <p:spPr>
          <a:xfrm>
            <a:off x="5049078" y="5446644"/>
            <a:ext cx="413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tokens that any string</a:t>
            </a:r>
          </a:p>
          <a:p>
            <a:r>
              <a:rPr lang="en-US" dirty="0"/>
              <a:t>that follows the production can start with.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Rules with “” in their First set need special attention</a:t>
            </a:r>
          </a:p>
        </p:txBody>
      </p:sp>
    </p:spTree>
    <p:extLst>
      <p:ext uri="{BB962C8B-B14F-4D97-AF65-F5344CB8AC3E}">
        <p14:creationId xmlns:p14="http://schemas.microsoft.com/office/powerpoint/2010/main" val="5682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44791-E532-744D-B5EB-FA87CF04CE52}"/>
              </a:ext>
            </a:extLst>
          </p:cNvPr>
          <p:cNvSpPr/>
          <p:nvPr/>
        </p:nvSpPr>
        <p:spPr>
          <a:xfrm>
            <a:off x="4132180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17634-15FC-B147-9529-1D9F35C75A46}"/>
              </a:ext>
            </a:extLst>
          </p:cNvPr>
          <p:cNvSpPr/>
          <p:nvPr/>
        </p:nvSpPr>
        <p:spPr>
          <a:xfrm>
            <a:off x="6105369" y="2430158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8372299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</p:spTree>
    <p:extLst>
      <p:ext uri="{BB962C8B-B14F-4D97-AF65-F5344CB8AC3E}">
        <p14:creationId xmlns:p14="http://schemas.microsoft.com/office/powerpoint/2010/main" val="6767536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8025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1: {‘(‘, ID}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4: {‘(‘}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5: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{‘+’}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2948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1: {‘(‘, ID}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4: {‘(‘}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5: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{‘+’}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E6165-908D-D340-9C24-C2A2DCA8EBE8}"/>
              </a:ext>
            </a:extLst>
          </p:cNvPr>
          <p:cNvSpPr txBox="1"/>
          <p:nvPr/>
        </p:nvSpPr>
        <p:spPr>
          <a:xfrm>
            <a:off x="7736619" y="2930783"/>
            <a:ext cx="38166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These grammars are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 - scanning the input left to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 - left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1 - how many look ahead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i="1" dirty="0"/>
              <a:t>They are also called predictive grammars </a:t>
            </a:r>
          </a:p>
          <a:p>
            <a:endParaRPr lang="en-US" sz="1600" i="1" dirty="0"/>
          </a:p>
          <a:p>
            <a:r>
              <a:rPr lang="en-US" sz="1600" dirty="0"/>
              <a:t>Many programming languages are LL(1)</a:t>
            </a:r>
          </a:p>
        </p:txBody>
      </p:sp>
    </p:spTree>
    <p:extLst>
      <p:ext uri="{BB962C8B-B14F-4D97-AF65-F5344CB8AC3E}">
        <p14:creationId xmlns:p14="http://schemas.microsoft.com/office/powerpoint/2010/main" val="1407844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6476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4482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{}</a:t>
            </a:r>
          </a:p>
          <a:p>
            <a:r>
              <a:rPr lang="en-US" dirty="0">
                <a:latin typeface="Courier" pitchFamily="2" charset="0"/>
              </a:rPr>
              <a:t>2: {}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7904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4E4DE-61A3-4340-954F-842324A7F958}"/>
              </a:ext>
            </a:extLst>
          </p:cNvPr>
          <p:cNvSpPr txBox="1"/>
          <p:nvPr/>
        </p:nvSpPr>
        <p:spPr>
          <a:xfrm>
            <a:off x="6958584" y="4059936"/>
            <a:ext cx="330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cannot select the next</a:t>
            </a:r>
            <a:br>
              <a:rPr lang="en-US" i="1" dirty="0"/>
            </a:br>
            <a:r>
              <a:rPr lang="en-US" i="1" dirty="0"/>
              <a:t>rule based on a single look ahead</a:t>
            </a:r>
          </a:p>
          <a:p>
            <a:r>
              <a:rPr lang="en-US" i="1" dirty="0"/>
              <a:t>token!</a:t>
            </a:r>
          </a:p>
        </p:txBody>
      </p:sp>
    </p:spTree>
    <p:extLst>
      <p:ext uri="{BB962C8B-B14F-4D97-AF65-F5344CB8AC3E}">
        <p14:creationId xmlns:p14="http://schemas.microsoft.com/office/powerpoint/2010/main" val="3161722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{}</a:t>
            </a:r>
          </a:p>
          <a:p>
            <a:r>
              <a:rPr lang="en-US" dirty="0">
                <a:latin typeface="Courier" pitchFamily="2" charset="0"/>
              </a:rPr>
              <a:t>2: {}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</a:p>
          <a:p>
            <a:r>
              <a:rPr lang="en-US" dirty="0">
                <a:latin typeface="Courier" pitchFamily="2" charset="0"/>
              </a:rPr>
              <a:t>4: {}</a:t>
            </a:r>
          </a:p>
        </p:txBody>
      </p:sp>
    </p:spTree>
    <p:extLst>
      <p:ext uri="{BB962C8B-B14F-4D97-AF65-F5344CB8AC3E}">
        <p14:creationId xmlns:p14="http://schemas.microsoft.com/office/powerpoint/2010/main" val="48565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for a different operator?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5979585" y="1566151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4FC3F-B8F7-EF4A-8F6B-AAFA31AB4690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41CE8-2344-0948-9E95-8E3D11DE2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905BC-8176-5C4B-8283-5453872C600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B2F0-A92C-9842-99A5-BB5F68B3CB0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934394" y="2551289"/>
            <a:ext cx="2795" cy="54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73421-B101-4546-B128-9E43278BD63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F16AA-22CD-FA4F-9F55-FCC38AD1D4BA}"/>
              </a:ext>
            </a:extLst>
          </p:cNvPr>
          <p:cNvSpPr txBox="1"/>
          <p:nvPr/>
        </p:nvSpPr>
        <p:spPr>
          <a:xfrm>
            <a:off x="8400824" y="309666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98FD-3CE1-2241-952E-12AD71379DB0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18E2-D041-B54A-BAFD-9F3EB0B79156}"/>
              </a:ext>
            </a:extLst>
          </p:cNvPr>
          <p:cNvSpPr txBox="1"/>
          <p:nvPr/>
        </p:nvSpPr>
        <p:spPr>
          <a:xfrm>
            <a:off x="6724021" y="54699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47221-BFFC-0243-AFE9-5C53FC906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07E1A-CE97-FF41-A2A5-7C3CB46AC284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F383E-DF34-F944-BC7F-24A207C0E665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92CF3-16B2-3A46-9746-FE978094BA1D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73FE82-5C9F-3B48-8EAE-3B7CB4B7E7F6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67DEE-CDD4-7E46-9949-17B518AA1F04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BC7C3-3B2D-8846-922F-FFE276D95ACE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078ED-048C-F640-ACD0-3E3AAD13C997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31FE39-303E-6A49-A3C2-0B76C241499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D5B41-A14A-6947-AF22-039FD4CC5D3A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A46DA-5EEF-E14F-98AC-75E996BC5908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292446" y="5169906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922C26-78A1-2B41-8636-490EF1E8297B}"/>
              </a:ext>
            </a:extLst>
          </p:cNvPr>
          <p:cNvSpPr txBox="1"/>
          <p:nvPr/>
        </p:nvSpPr>
        <p:spPr>
          <a:xfrm>
            <a:off x="8223152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B625C-0EB6-C44A-B7B1-59D7A6B79F63}"/>
              </a:ext>
            </a:extLst>
          </p:cNvPr>
          <p:cNvSpPr txBox="1"/>
          <p:nvPr/>
        </p:nvSpPr>
        <p:spPr>
          <a:xfrm>
            <a:off x="8429296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E927F-6F2D-7C4E-A51D-683038842E0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91577" y="5598467"/>
            <a:ext cx="0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182C6-3A3A-5340-AECF-F5309B097F1B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C08319-763D-EC4A-85E5-A88DF4758EAC}"/>
              </a:ext>
            </a:extLst>
          </p:cNvPr>
          <p:cNvSpPr txBox="1"/>
          <p:nvPr/>
        </p:nvSpPr>
        <p:spPr>
          <a:xfrm>
            <a:off x="10546607" y="59071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F9A8A-EA8C-4840-9B67-4CF2EB90B9E3}"/>
              </a:ext>
            </a:extLst>
          </p:cNvPr>
          <p:cNvSpPr txBox="1"/>
          <p:nvPr/>
        </p:nvSpPr>
        <p:spPr>
          <a:xfrm>
            <a:off x="10752751" y="459521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B5E655-A336-324F-8040-8067BBACD22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115032" y="5642964"/>
            <a:ext cx="0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BE64F-48C5-3445-A705-3585FFC27A81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9BEB0F-F6AB-D14C-AA7C-F8C36282739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8748807" y="4964543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41403-C4A0-4D4C-8612-2848F97625CD}"/>
              </a:ext>
            </a:extLst>
          </p:cNvPr>
          <p:cNvSpPr txBox="1"/>
          <p:nvPr/>
        </p:nvSpPr>
        <p:spPr>
          <a:xfrm>
            <a:off x="8390821" y="520743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A3599-6266-194B-A062-C993C27C06A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070339" y="4886852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C7E270-ED72-8040-87BF-6441A4678689}"/>
              </a:ext>
            </a:extLst>
          </p:cNvPr>
          <p:cNvSpPr txBox="1"/>
          <p:nvPr/>
        </p:nvSpPr>
        <p:spPr>
          <a:xfrm>
            <a:off x="10712353" y="51297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1923B-CC00-F54F-B58B-2CBADA324DE1}"/>
              </a:ext>
            </a:extLst>
          </p:cNvPr>
          <p:cNvSpPr txBox="1"/>
          <p:nvPr/>
        </p:nvSpPr>
        <p:spPr>
          <a:xfrm>
            <a:off x="3337704" y="194173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EC7F16-A435-7C43-9D5A-1A75CBD13DB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001800" y="2311063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EE1F56-B098-B34B-BF7A-EF753C1D22C6}"/>
              </a:ext>
            </a:extLst>
          </p:cNvPr>
          <p:cNvSpPr txBox="1"/>
          <p:nvPr/>
        </p:nvSpPr>
        <p:spPr>
          <a:xfrm>
            <a:off x="1702808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0EC886-051B-1248-823D-2EB73613345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3622484" y="2311063"/>
            <a:ext cx="1421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2DEB2-6A92-8541-ACE1-DDEDA7B9D118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3636696" y="2311063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9C10E0-8E1E-5748-91F2-5B29E549D1D6}"/>
              </a:ext>
            </a:extLst>
          </p:cNvPr>
          <p:cNvSpPr txBox="1"/>
          <p:nvPr/>
        </p:nvSpPr>
        <p:spPr>
          <a:xfrm>
            <a:off x="3086119" y="284770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A5CA2-4EA4-3B4E-9A91-6DDCD6F71A20}"/>
              </a:ext>
            </a:extLst>
          </p:cNvPr>
          <p:cNvSpPr txBox="1"/>
          <p:nvPr/>
        </p:nvSpPr>
        <p:spPr>
          <a:xfrm>
            <a:off x="4395045" y="284770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37F467-DD3B-464D-AB7C-48ADAE9C7A75}"/>
              </a:ext>
            </a:extLst>
          </p:cNvPr>
          <p:cNvCxnSpPr>
            <a:cxnSpLocks/>
          </p:cNvCxnSpPr>
          <p:nvPr/>
        </p:nvCxnSpPr>
        <p:spPr>
          <a:xfrm flipH="1">
            <a:off x="704643" y="327510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C027E-6CAD-874A-BA4C-D4BDE373AB42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3D8CF-46C2-074A-B667-A1B26D7A6839}"/>
              </a:ext>
            </a:extLst>
          </p:cNvPr>
          <p:cNvCxnSpPr>
            <a:cxnSpLocks/>
          </p:cNvCxnSpPr>
          <p:nvPr/>
        </p:nvCxnSpPr>
        <p:spPr>
          <a:xfrm>
            <a:off x="1929016" y="327510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C57070-1823-F445-9473-2FC7F87656AF}"/>
              </a:ext>
            </a:extLst>
          </p:cNvPr>
          <p:cNvSpPr txBox="1"/>
          <p:nvPr/>
        </p:nvSpPr>
        <p:spPr>
          <a:xfrm>
            <a:off x="1471443" y="37422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253B0E-0EC6-3148-A7AA-7554864A0EED}"/>
              </a:ext>
            </a:extLst>
          </p:cNvPr>
          <p:cNvSpPr txBox="1"/>
          <p:nvPr/>
        </p:nvSpPr>
        <p:spPr>
          <a:xfrm>
            <a:off x="405651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9358-50D5-5149-9D7E-12BE25096FA6}"/>
              </a:ext>
            </a:extLst>
          </p:cNvPr>
          <p:cNvSpPr txBox="1"/>
          <p:nvPr/>
        </p:nvSpPr>
        <p:spPr>
          <a:xfrm>
            <a:off x="2727183" y="371081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51672-AA26-1342-9E90-03C0F97FFA09}"/>
              </a:ext>
            </a:extLst>
          </p:cNvPr>
          <p:cNvSpPr txBox="1"/>
          <p:nvPr/>
        </p:nvSpPr>
        <p:spPr>
          <a:xfrm>
            <a:off x="169084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BB3498-EE54-8746-A272-5AD0BED142DC}"/>
              </a:ext>
            </a:extLst>
          </p:cNvPr>
          <p:cNvSpPr txBox="1"/>
          <p:nvPr/>
        </p:nvSpPr>
        <p:spPr>
          <a:xfrm>
            <a:off x="375228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6F8D07-D95A-5448-B1DF-6BD3C103C7EB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37509" y="5413801"/>
            <a:ext cx="1" cy="30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6DCAF7-69E6-834A-AE6E-0FE38CEA85BA}"/>
              </a:ext>
            </a:extLst>
          </p:cNvPr>
          <p:cNvCxnSpPr>
            <a:cxnSpLocks/>
          </p:cNvCxnSpPr>
          <p:nvPr/>
        </p:nvCxnSpPr>
        <p:spPr>
          <a:xfrm flipH="1">
            <a:off x="719552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7399C-B201-B746-8DE0-BCBE79A9AA7E}"/>
              </a:ext>
            </a:extLst>
          </p:cNvPr>
          <p:cNvSpPr txBox="1"/>
          <p:nvPr/>
        </p:nvSpPr>
        <p:spPr>
          <a:xfrm>
            <a:off x="2492539" y="5722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6449A-B7B4-B146-92E2-AEC4902CF791}"/>
              </a:ext>
            </a:extLst>
          </p:cNvPr>
          <p:cNvSpPr txBox="1"/>
          <p:nvPr/>
        </p:nvSpPr>
        <p:spPr>
          <a:xfrm>
            <a:off x="2698683" y="4410545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04012A-4FA5-6B44-80E4-9A7BFA02A83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060964" y="5458298"/>
            <a:ext cx="1" cy="2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561DF-98DF-A440-B8EE-AB89FE1FA19E}"/>
              </a:ext>
            </a:extLst>
          </p:cNvPr>
          <p:cNvCxnSpPr>
            <a:cxnSpLocks/>
          </p:cNvCxnSpPr>
          <p:nvPr/>
        </p:nvCxnSpPr>
        <p:spPr>
          <a:xfrm flipH="1">
            <a:off x="3043007" y="4092158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93A18-FD63-3C49-B627-4ED0A6C07807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694739" y="4779877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A7DC-06DF-1F42-9362-D172C7991887}"/>
              </a:ext>
            </a:extLst>
          </p:cNvPr>
          <p:cNvSpPr txBox="1"/>
          <p:nvPr/>
        </p:nvSpPr>
        <p:spPr>
          <a:xfrm>
            <a:off x="336753" y="5022766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147EF5-1094-DF40-B87D-B68D07211B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16271" y="4702186"/>
            <a:ext cx="9904" cy="24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A4C9DB-E5C4-EE4E-B341-8806AFC0BC1A}"/>
              </a:ext>
            </a:extLst>
          </p:cNvPr>
          <p:cNvSpPr txBox="1"/>
          <p:nvPr/>
        </p:nvSpPr>
        <p:spPr>
          <a:xfrm>
            <a:off x="2658285" y="49450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63AD3-AF58-9343-8A51-6AC7DA42C02D}"/>
              </a:ext>
            </a:extLst>
          </p:cNvPr>
          <p:cNvSpPr txBox="1"/>
          <p:nvPr/>
        </p:nvSpPr>
        <p:spPr>
          <a:xfrm>
            <a:off x="4108799" y="51941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B1C20C-FC64-DC4C-9330-6351C4E9B540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682834" y="3201598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E35CF3-8A64-944D-AA44-CCB594F0C936}"/>
              </a:ext>
            </a:extLst>
          </p:cNvPr>
          <p:cNvSpPr txBox="1"/>
          <p:nvPr/>
        </p:nvSpPr>
        <p:spPr>
          <a:xfrm>
            <a:off x="4363323" y="366617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C3E4BA-997F-AA4A-BB0F-E26D41A1AC4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682833" y="4035508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ECA206-BD9C-0C4C-ACFA-6ED75A7F6D50}"/>
              </a:ext>
            </a:extLst>
          </p:cNvPr>
          <p:cNvSpPr txBox="1"/>
          <p:nvPr/>
        </p:nvSpPr>
        <p:spPr>
          <a:xfrm>
            <a:off x="4314943" y="45247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CCCB75-1593-BA4C-988E-981C8B8AF8D5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flipH="1">
            <a:off x="4677224" y="4894090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8502AC-FF46-EB41-BAC1-FC148BE1697D}"/>
              </a:ext>
            </a:extLst>
          </p:cNvPr>
          <p:cNvSpPr txBox="1"/>
          <p:nvPr/>
        </p:nvSpPr>
        <p:spPr>
          <a:xfrm>
            <a:off x="5046453" y="6280030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is right?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6EC8E-FD12-5942-B0EA-1D6A372CD284}"/>
              </a:ext>
            </a:extLst>
          </p:cNvPr>
          <p:cNvSpPr txBox="1"/>
          <p:nvPr/>
        </p:nvSpPr>
        <p:spPr>
          <a:xfrm>
            <a:off x="760936" y="1736141"/>
            <a:ext cx="106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Evaluates</a:t>
            </a:r>
            <a:br>
              <a:rPr lang="en-US" dirty="0"/>
            </a:br>
            <a:r>
              <a:rPr lang="en-US" dirty="0"/>
              <a:t>(2-3) - 4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C7B1F-98DD-354F-8C24-0831EDF1BF63}"/>
              </a:ext>
            </a:extLst>
          </p:cNvPr>
          <p:cNvSpPr txBox="1"/>
          <p:nvPr/>
        </p:nvSpPr>
        <p:spPr>
          <a:xfrm>
            <a:off x="9695755" y="2007967"/>
            <a:ext cx="106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Evaluates</a:t>
            </a:r>
            <a:br>
              <a:rPr lang="en-US" dirty="0"/>
            </a:br>
            <a:r>
              <a:rPr lang="en-US" dirty="0"/>
              <a:t>2 - (3 - 4)</a:t>
            </a:r>
          </a:p>
        </p:txBody>
      </p:sp>
    </p:spTree>
    <p:extLst>
      <p:ext uri="{BB962C8B-B14F-4D97-AF65-F5344CB8AC3E}">
        <p14:creationId xmlns:p14="http://schemas.microsoft.com/office/powerpoint/2010/main" val="2794418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BC30-4BA1-B54E-81ED-8ED36F82B131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2469574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CAF56-2EA5-364A-B9B2-E8666FA36AEE}"/>
              </a:ext>
            </a:extLst>
          </p:cNvPr>
          <p:cNvSpPr txBox="1"/>
          <p:nvPr/>
        </p:nvSpPr>
        <p:spPr>
          <a:xfrm>
            <a:off x="8339328" y="3602736"/>
            <a:ext cx="321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is not always possible to </a:t>
            </a:r>
          </a:p>
          <a:p>
            <a:r>
              <a:rPr lang="en-US" i="1" dirty="0"/>
              <a:t>rewrite grammars into a</a:t>
            </a:r>
          </a:p>
          <a:p>
            <a:r>
              <a:rPr lang="en-US" i="1" dirty="0"/>
              <a:t>predictive form, but many</a:t>
            </a:r>
          </a:p>
          <a:p>
            <a:r>
              <a:rPr lang="en-US" i="1" dirty="0"/>
              <a:t>programming languages can be.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570C3-F2D9-6D4D-AA7D-D892FDEF721E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47865-7BAF-E042-8CFD-EDF1CC5DE686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3907583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 now have a full top-down parsing algorithm!</a:t>
            </a:r>
          </a:p>
        </p:txBody>
      </p:sp>
    </p:spTree>
    <p:extLst>
      <p:ext uri="{BB962C8B-B14F-4D97-AF65-F5344CB8AC3E}">
        <p14:creationId xmlns:p14="http://schemas.microsoft.com/office/powerpoint/2010/main" val="19638294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A103AB-5157-9743-BC3A-0C7404719604}"/>
              </a:ext>
            </a:extLst>
          </p:cNvPr>
          <p:cNvSpPr/>
          <p:nvPr/>
        </p:nvSpPr>
        <p:spPr>
          <a:xfrm>
            <a:off x="8191454" y="508669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472EB-D5AC-5F46-882E-C08B54827B08}"/>
              </a:ext>
            </a:extLst>
          </p:cNvPr>
          <p:cNvSpPr/>
          <p:nvPr/>
        </p:nvSpPr>
        <p:spPr>
          <a:xfrm>
            <a:off x="5676807" y="231670"/>
            <a:ext cx="22755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C8629-3ADA-3C4A-93B6-1C3EF89C3734}"/>
              </a:ext>
            </a:extLst>
          </p:cNvPr>
          <p:cNvSpPr txBox="1"/>
          <p:nvPr/>
        </p:nvSpPr>
        <p:spPr>
          <a:xfrm>
            <a:off x="2388382" y="5167290"/>
            <a:ext cx="74152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pick the next rule, compare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with the possible </a:t>
            </a:r>
            <a:r>
              <a:rPr lang="en-US" dirty="0">
                <a:latin typeface="Courier" pitchFamily="2" charset="0"/>
              </a:rPr>
              <a:t>first+ </a:t>
            </a:r>
            <a:r>
              <a:rPr lang="en-US" dirty="0"/>
              <a:t>sets. </a:t>
            </a:r>
            <a:br>
              <a:rPr lang="en-US" dirty="0"/>
            </a:br>
            <a:r>
              <a:rPr lang="en-US" dirty="0"/>
              <a:t>Pick the rule whose </a:t>
            </a:r>
            <a:r>
              <a:rPr lang="en-US" dirty="0">
                <a:latin typeface="Courier" pitchFamily="2" charset="0"/>
              </a:rPr>
              <a:t>first+</a:t>
            </a:r>
            <a:r>
              <a:rPr lang="en-US" dirty="0"/>
              <a:t> set contains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there is no such rule then it is a parsing error.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F9E17-35AC-C040-866C-9B5BE2EAE0D8}"/>
              </a:ext>
            </a:extLst>
          </p:cNvPr>
          <p:cNvSpPr txBox="1"/>
          <p:nvPr/>
        </p:nvSpPr>
        <p:spPr>
          <a:xfrm>
            <a:off x="8823960" y="2768748"/>
            <a:ext cx="2177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grammar,</a:t>
            </a:r>
            <a:br>
              <a:rPr lang="en-US" i="1" dirty="0"/>
            </a:br>
            <a:r>
              <a:rPr lang="en-US" i="1" dirty="0"/>
              <a:t>refactored to remove</a:t>
            </a:r>
            <a:br>
              <a:rPr lang="en-US" i="1" dirty="0"/>
            </a:br>
            <a:r>
              <a:rPr lang="en-US" i="1" dirty="0"/>
              <a:t>left 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7674A-E2F7-774B-9FDF-777EB93B5C45}"/>
              </a:ext>
            </a:extLst>
          </p:cNvPr>
          <p:cNvSpPr txBox="1"/>
          <p:nvPr/>
        </p:nvSpPr>
        <p:spPr>
          <a:xfrm>
            <a:off x="5849112" y="2768748"/>
            <a:ext cx="19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First+ sets for each</a:t>
            </a:r>
            <a:br>
              <a:rPr lang="en-US" i="1" dirty="0"/>
            </a:br>
            <a:r>
              <a:rPr lang="en-US" i="1" dirty="0"/>
              <a:t>production rule</a:t>
            </a:r>
          </a:p>
        </p:txBody>
      </p:sp>
    </p:spTree>
    <p:extLst>
      <p:ext uri="{BB962C8B-B14F-4D97-AF65-F5344CB8AC3E}">
        <p14:creationId xmlns:p14="http://schemas.microsoft.com/office/powerpoint/2010/main" val="14682733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C3A91-F985-1B4D-80E2-43FCDEA8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10" y="1953812"/>
            <a:ext cx="9271000" cy="248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8F8F6-707F-AB41-BE11-C8B848D0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4765675"/>
            <a:ext cx="897890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6442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recursive descent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8549"/>
          </a:xfrm>
        </p:spPr>
        <p:txBody>
          <a:bodyPr>
            <a:normAutofit/>
          </a:bodyPr>
          <a:lstStyle/>
          <a:p>
            <a:r>
              <a:rPr lang="en-US" i="1" dirty="0"/>
              <a:t>Simpler implementation of a top down parser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8C7-5939-4547-A4F8-5A4782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for a single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C384-93DB-0D44-BE61-8197A0709109}"/>
              </a:ext>
            </a:extLst>
          </p:cNvPr>
          <p:cNvSpPr txBox="1"/>
          <p:nvPr/>
        </p:nvSpPr>
        <p:spPr>
          <a:xfrm>
            <a:off x="7292446" y="1559173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2-3-4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929B-64E8-044A-85BA-E2A05762BEDE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87D9A-3D52-DD40-A88E-B12C480A13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8CC90-1189-CC47-92C0-7050C009DE16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18E5FE-9410-684A-A4C9-EA5A61D0939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934394" y="2551289"/>
            <a:ext cx="0" cy="55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E168-28F6-9840-A978-1FFC7CEF67E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934394" y="2551289"/>
            <a:ext cx="105734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CB2006-86DA-624E-819E-67C30BAE27FC}"/>
              </a:ext>
            </a:extLst>
          </p:cNvPr>
          <p:cNvSpPr txBox="1"/>
          <p:nvPr/>
        </p:nvSpPr>
        <p:spPr>
          <a:xfrm>
            <a:off x="8398029" y="31061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F22D-AA26-544C-B3FB-EB58E530F8E9}"/>
              </a:ext>
            </a:extLst>
          </p:cNvPr>
          <p:cNvSpPr txBox="1"/>
          <p:nvPr/>
        </p:nvSpPr>
        <p:spPr>
          <a:xfrm>
            <a:off x="9692743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E26D-CFCD-7842-844D-2332B62F3137}"/>
              </a:ext>
            </a:extLst>
          </p:cNvPr>
          <p:cNvSpPr txBox="1"/>
          <p:nvPr/>
        </p:nvSpPr>
        <p:spPr>
          <a:xfrm>
            <a:off x="6732371" y="394354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2&gt;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8C9B83-2BD3-C744-9567-52F09F34C6F7}"/>
              </a:ext>
            </a:extLst>
          </p:cNvPr>
          <p:cNvCxnSpPr>
            <a:cxnSpLocks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B9A3F-318E-0040-A924-E193F09EE8DE}"/>
              </a:ext>
            </a:extLst>
          </p:cNvPr>
          <p:cNvCxnSpPr>
            <a:cxnSpLocks/>
          </p:cNvCxnSpPr>
          <p:nvPr/>
        </p:nvCxnSpPr>
        <p:spPr>
          <a:xfrm flipH="1">
            <a:off x="8758711" y="345977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16642F-41D5-F343-A36D-24DE9D3CB35C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F94DC-58FE-B04D-B14A-8CA17296C99A}"/>
              </a:ext>
            </a:extLst>
          </p:cNvPr>
          <p:cNvCxnSpPr>
            <a:cxnSpLocks/>
          </p:cNvCxnSpPr>
          <p:nvPr/>
        </p:nvCxnSpPr>
        <p:spPr>
          <a:xfrm>
            <a:off x="9983084" y="345977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BBE614-E430-4A46-86B3-376DB9B607AA}"/>
              </a:ext>
            </a:extLst>
          </p:cNvPr>
          <p:cNvSpPr txBox="1"/>
          <p:nvPr/>
        </p:nvSpPr>
        <p:spPr>
          <a:xfrm>
            <a:off x="9525511" y="392687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&lt;MINUS&gt;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3E34-1CAB-EC47-B569-47D39EF96033}"/>
              </a:ext>
            </a:extLst>
          </p:cNvPr>
          <p:cNvSpPr txBox="1"/>
          <p:nvPr/>
        </p:nvSpPr>
        <p:spPr>
          <a:xfrm>
            <a:off x="8459719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89A96-E585-1549-9F7A-CADA0521130D}"/>
              </a:ext>
            </a:extLst>
          </p:cNvPr>
          <p:cNvSpPr txBox="1"/>
          <p:nvPr/>
        </p:nvSpPr>
        <p:spPr>
          <a:xfrm>
            <a:off x="10781251" y="389548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47C45-A95B-F444-B986-AE0F5592ABD6}"/>
              </a:ext>
            </a:extLst>
          </p:cNvPr>
          <p:cNvSpPr txBox="1"/>
          <p:nvPr/>
        </p:nvSpPr>
        <p:spPr>
          <a:xfrm>
            <a:off x="8206141" y="45474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3&gt;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8820E0-1B62-324E-AD21-D3B403496411}"/>
              </a:ext>
            </a:extLst>
          </p:cNvPr>
          <p:cNvCxnSpPr>
            <a:cxnSpLocks/>
          </p:cNvCxnSpPr>
          <p:nvPr/>
        </p:nvCxnSpPr>
        <p:spPr>
          <a:xfrm flipH="1">
            <a:off x="8773620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64BEC-172B-3D48-BE52-BF0D260C80E1}"/>
              </a:ext>
            </a:extLst>
          </p:cNvPr>
          <p:cNvSpPr txBox="1"/>
          <p:nvPr/>
        </p:nvSpPr>
        <p:spPr>
          <a:xfrm>
            <a:off x="10528650" y="45888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4&gt;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89BC56-99CD-7947-BE89-6BFF1ECD8106}"/>
              </a:ext>
            </a:extLst>
          </p:cNvPr>
          <p:cNvCxnSpPr>
            <a:cxnSpLocks/>
          </p:cNvCxnSpPr>
          <p:nvPr/>
        </p:nvCxnSpPr>
        <p:spPr>
          <a:xfrm flipH="1">
            <a:off x="11097075" y="4276824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E65D4E-3467-424A-A30E-17F0A813E8DA}"/>
              </a:ext>
            </a:extLst>
          </p:cNvPr>
          <p:cNvSpPr txBox="1"/>
          <p:nvPr/>
        </p:nvSpPr>
        <p:spPr>
          <a:xfrm>
            <a:off x="7988060" y="5529532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 longer allowed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4231F5F5-9F65-BA4C-A5AC-25EBF69D13AC}"/>
              </a:ext>
            </a:extLst>
          </p:cNvPr>
          <p:cNvGraphicFramePr>
            <a:graphicFrameLocks noGrp="1"/>
          </p:cNvGraphicFramePr>
          <p:nvPr/>
        </p:nvGraphicFramePr>
        <p:xfrm>
          <a:off x="445824" y="3393277"/>
          <a:ext cx="4480008" cy="1147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19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049714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MINUS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NUM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2A4D-F823-D944-ACE2-4ACB0270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05000"/>
            <a:ext cx="6921500" cy="304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E76A5E-BC95-DD44-B22A-7F77B2E8A9E1}"/>
              </a:ext>
            </a:extLst>
          </p:cNvPr>
          <p:cNvSpPr/>
          <p:nvPr/>
        </p:nvSpPr>
        <p:spPr>
          <a:xfrm>
            <a:off x="3101010" y="3490623"/>
            <a:ext cx="3260034" cy="27829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35838</TotalTime>
  <Words>6053</Words>
  <Application>Microsoft Macintosh PowerPoint</Application>
  <PresentationFormat>Widescreen</PresentationFormat>
  <Paragraphs>1196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Courier</vt:lpstr>
      <vt:lpstr>Office Theme</vt:lpstr>
      <vt:lpstr>CSE110A: Compilers April 18, 2022</vt:lpstr>
      <vt:lpstr>Announcements</vt:lpstr>
      <vt:lpstr>Announcements</vt:lpstr>
      <vt:lpstr>Quiz</vt:lpstr>
      <vt:lpstr>Quiz</vt:lpstr>
      <vt:lpstr>Quiz</vt:lpstr>
      <vt:lpstr>What about for a different operator?</vt:lpstr>
      <vt:lpstr>Associativity for a single operator</vt:lpstr>
      <vt:lpstr>Quiz</vt:lpstr>
      <vt:lpstr>Quiz</vt:lpstr>
      <vt:lpstr>Quiz</vt:lpstr>
      <vt:lpstr>Ambiguous grammars</vt:lpstr>
      <vt:lpstr>Avoiding Ambiguity</vt:lpstr>
      <vt:lpstr>Quiz</vt:lpstr>
      <vt:lpstr>Quiz</vt:lpstr>
      <vt:lpstr>Quiz</vt:lpstr>
      <vt:lpstr>Quiz</vt:lpstr>
      <vt:lpstr>PowerPoint Presentation</vt:lpstr>
      <vt:lpstr>Quiz</vt:lpstr>
      <vt:lpstr>Quiz</vt:lpstr>
      <vt:lpstr>Review</vt:lpstr>
      <vt:lpstr>PowerPoint Presentation</vt:lpstr>
      <vt:lpstr>One more example</vt:lpstr>
      <vt:lpstr>PowerPoint Presentation</vt:lpstr>
      <vt:lpstr>New material</vt:lpstr>
      <vt:lpstr>New material</vt:lpstr>
      <vt:lpstr>PowerPoint Presentation</vt:lpstr>
      <vt:lpstr>PowerPoint Presentation</vt:lpstr>
      <vt:lpstr>Top down parsing does not handle left recursion</vt:lpstr>
      <vt:lpstr>Top down parsing does not handle left recursion</vt:lpstr>
      <vt:lpstr>Top down parsing does not handle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Eliminating direct left recursion</vt:lpstr>
      <vt:lpstr>PowerPoint Presentation</vt:lpstr>
      <vt:lpstr>PowerPoint Presentation</vt:lpstr>
      <vt:lpstr>PowerPoint Presentation</vt:lpstr>
      <vt:lpstr>PowerPoint Presentation</vt:lpstr>
      <vt:lpstr>How about indirect left recursion?</vt:lpstr>
      <vt:lpstr>How about indirect left recursion?</vt:lpstr>
      <vt:lpstr>How about indirect left recursion?</vt:lpstr>
      <vt:lpstr>How about indirect left recursion?</vt:lpstr>
      <vt:lpstr>How about indirect left recursion?</vt:lpstr>
      <vt:lpstr>What else do we need to do</vt:lpstr>
      <vt:lpstr>What else do we need to do</vt:lpstr>
      <vt:lpstr>PowerPoint Presentation</vt:lpstr>
      <vt:lpstr>PowerPoint Presentation</vt:lpstr>
      <vt:lpstr>PowerPoint Presentation</vt:lpstr>
      <vt:lpstr>Backtracking gets complicated...</vt:lpstr>
      <vt:lpstr>PowerPoint Presentation</vt:lpstr>
      <vt:lpstr>The First Set</vt:lpstr>
      <vt:lpstr>The First Set</vt:lpstr>
      <vt:lpstr>The First Set</vt:lpstr>
      <vt:lpstr>PowerPoint Presentation</vt:lpstr>
      <vt:lpstr>The First Set</vt:lpstr>
      <vt:lpstr>The First Set</vt:lpstr>
      <vt:lpstr>The First Set</vt:lpstr>
      <vt:lpstr>The First Set</vt:lpstr>
      <vt:lpstr>The First Set</vt:lpstr>
      <vt:lpstr>The First Set</vt:lpstr>
      <vt:lpstr>The First Set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We now have a full top-down parsing algorithm!</vt:lpstr>
      <vt:lpstr>PowerPoint Presentation</vt:lpstr>
      <vt:lpstr>Quiz</vt:lpstr>
      <vt:lpstr>Next time: recursive descent parser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634</cp:revision>
  <dcterms:created xsi:type="dcterms:W3CDTF">2021-03-23T23:59:42Z</dcterms:created>
  <dcterms:modified xsi:type="dcterms:W3CDTF">2022-04-18T22:15:19Z</dcterms:modified>
</cp:coreProperties>
</file>