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7"/>
  </p:notesMasterIdLst>
  <p:sldIdLst>
    <p:sldId id="257" r:id="rId2"/>
    <p:sldId id="651" r:id="rId3"/>
    <p:sldId id="1171" r:id="rId4"/>
    <p:sldId id="656" r:id="rId5"/>
    <p:sldId id="1128" r:id="rId6"/>
    <p:sldId id="1098" r:id="rId7"/>
    <p:sldId id="1039" r:id="rId8"/>
    <p:sldId id="1150" r:id="rId9"/>
    <p:sldId id="1149" r:id="rId10"/>
    <p:sldId id="1151" r:id="rId11"/>
    <p:sldId id="1152" r:id="rId12"/>
    <p:sldId id="1153" r:id="rId13"/>
    <p:sldId id="1129" r:id="rId14"/>
    <p:sldId id="1130" r:id="rId15"/>
    <p:sldId id="1154" r:id="rId16"/>
    <p:sldId id="1155" r:id="rId17"/>
    <p:sldId id="1156" r:id="rId18"/>
    <p:sldId id="1157" r:id="rId19"/>
    <p:sldId id="1158" r:id="rId20"/>
    <p:sldId id="1090" r:id="rId21"/>
    <p:sldId id="1093" r:id="rId22"/>
    <p:sldId id="1131" r:id="rId23"/>
    <p:sldId id="1159" r:id="rId24"/>
    <p:sldId id="1132" r:id="rId25"/>
    <p:sldId id="1100" r:id="rId26"/>
    <p:sldId id="1101" r:id="rId27"/>
    <p:sldId id="1136" r:id="rId28"/>
    <p:sldId id="1122" r:id="rId29"/>
    <p:sldId id="1123" r:id="rId30"/>
    <p:sldId id="1124" r:id="rId31"/>
    <p:sldId id="1134" r:id="rId32"/>
    <p:sldId id="1102" r:id="rId33"/>
    <p:sldId id="1103" r:id="rId34"/>
    <p:sldId id="1104" r:id="rId35"/>
    <p:sldId id="1105" r:id="rId36"/>
    <p:sldId id="1106" r:id="rId37"/>
    <p:sldId id="1107" r:id="rId38"/>
    <p:sldId id="1108" r:id="rId39"/>
    <p:sldId id="1109" r:id="rId40"/>
    <p:sldId id="1110" r:id="rId41"/>
    <p:sldId id="1111" r:id="rId42"/>
    <p:sldId id="1112" r:id="rId43"/>
    <p:sldId id="1113" r:id="rId44"/>
    <p:sldId id="1060" r:id="rId45"/>
    <p:sldId id="1115" r:id="rId46"/>
    <p:sldId id="1116" r:id="rId47"/>
    <p:sldId id="1117" r:id="rId48"/>
    <p:sldId id="1114" r:id="rId49"/>
    <p:sldId id="1126" r:id="rId50"/>
    <p:sldId id="1061" r:id="rId51"/>
    <p:sldId id="1118" r:id="rId52"/>
    <p:sldId id="1119" r:id="rId53"/>
    <p:sldId id="1160" r:id="rId54"/>
    <p:sldId id="1161" r:id="rId55"/>
    <p:sldId id="1120" r:id="rId56"/>
    <p:sldId id="423" r:id="rId57"/>
    <p:sldId id="429" r:id="rId58"/>
    <p:sldId id="377" r:id="rId59"/>
    <p:sldId id="342" r:id="rId60"/>
    <p:sldId id="378" r:id="rId61"/>
    <p:sldId id="379" r:id="rId62"/>
    <p:sldId id="380" r:id="rId63"/>
    <p:sldId id="381" r:id="rId64"/>
    <p:sldId id="382" r:id="rId65"/>
    <p:sldId id="383" r:id="rId66"/>
    <p:sldId id="343" r:id="rId67"/>
    <p:sldId id="384" r:id="rId68"/>
    <p:sldId id="385" r:id="rId69"/>
    <p:sldId id="386" r:id="rId70"/>
    <p:sldId id="387" r:id="rId71"/>
    <p:sldId id="388" r:id="rId72"/>
    <p:sldId id="389" r:id="rId73"/>
    <p:sldId id="390" r:id="rId74"/>
    <p:sldId id="345" r:id="rId75"/>
    <p:sldId id="391" r:id="rId76"/>
    <p:sldId id="347" r:id="rId77"/>
    <p:sldId id="392" r:id="rId78"/>
    <p:sldId id="348" r:id="rId79"/>
    <p:sldId id="350" r:id="rId80"/>
    <p:sldId id="398" r:id="rId81"/>
    <p:sldId id="352" r:id="rId82"/>
    <p:sldId id="400" r:id="rId83"/>
    <p:sldId id="401" r:id="rId84"/>
    <p:sldId id="402" r:id="rId85"/>
    <p:sldId id="403" r:id="rId86"/>
    <p:sldId id="404" r:id="rId87"/>
    <p:sldId id="405" r:id="rId88"/>
    <p:sldId id="434" r:id="rId89"/>
    <p:sldId id="1162" r:id="rId90"/>
    <p:sldId id="1163" r:id="rId91"/>
    <p:sldId id="406" r:id="rId92"/>
    <p:sldId id="1164" r:id="rId93"/>
    <p:sldId id="1144" r:id="rId94"/>
    <p:sldId id="354" r:id="rId95"/>
    <p:sldId id="407" r:id="rId96"/>
    <p:sldId id="408" r:id="rId97"/>
    <p:sldId id="427" r:id="rId98"/>
    <p:sldId id="409" r:id="rId99"/>
    <p:sldId id="1167" r:id="rId100"/>
    <p:sldId id="1165" r:id="rId101"/>
    <p:sldId id="428" r:id="rId102"/>
    <p:sldId id="1168" r:id="rId103"/>
    <p:sldId id="431" r:id="rId104"/>
    <p:sldId id="432" r:id="rId105"/>
    <p:sldId id="433" r:id="rId106"/>
    <p:sldId id="1166" r:id="rId107"/>
    <p:sldId id="435" r:id="rId108"/>
    <p:sldId id="436" r:id="rId109"/>
    <p:sldId id="437" r:id="rId110"/>
    <p:sldId id="438" r:id="rId111"/>
    <p:sldId id="439" r:id="rId112"/>
    <p:sldId id="440" r:id="rId113"/>
    <p:sldId id="1169" r:id="rId114"/>
    <p:sldId id="1170" r:id="rId115"/>
    <p:sldId id="787" r:id="rId1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39"/>
    <p:restoredTop sz="96405"/>
  </p:normalViewPr>
  <p:slideViewPr>
    <p:cSldViewPr snapToGrid="0" snapToObjects="1">
      <p:cViewPr varScale="1">
        <p:scale>
          <a:sx n="147" d="100"/>
          <a:sy n="147" d="100"/>
        </p:scale>
        <p:origin x="1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94289-6C26-F046-8A9C-B611FE64EF1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7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94289-6C26-F046-8A9C-B611FE64EF1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6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April 13,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Syntactic Analysis continued</a:t>
            </a:r>
          </a:p>
          <a:p>
            <a:pPr lvl="1"/>
            <a:r>
              <a:rPr lang="en-US" i="1" dirty="0"/>
              <a:t>Derivations</a:t>
            </a:r>
          </a:p>
          <a:p>
            <a:pPr lvl="1"/>
            <a:r>
              <a:rPr lang="en-US" i="1" dirty="0"/>
              <a:t>Parse trees</a:t>
            </a:r>
          </a:p>
          <a:p>
            <a:pPr lvl="1"/>
            <a:r>
              <a:rPr lang="en-US" i="1" dirty="0"/>
              <a:t>Precedence and associativity</a:t>
            </a:r>
            <a:endParaRPr lang="en-US" dirty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BF4810-9B5C-0A4D-B2CE-2BC37B86A354}"/>
              </a:ext>
            </a:extLst>
          </p:cNvPr>
          <p:cNvSpPr/>
          <p:nvPr/>
        </p:nvSpPr>
        <p:spPr>
          <a:xfrm>
            <a:off x="10097167" y="2090808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86D8F-6730-F04B-9B5A-A73EFAB4D4E7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10119752" y="2402657"/>
            <a:ext cx="351930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2D8AA-0409-864E-9890-3FFB88503A5E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0471682" y="2402657"/>
            <a:ext cx="277238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5DC5A4-90C6-B14B-A382-11D393C99C64}"/>
              </a:ext>
            </a:extLst>
          </p:cNvPr>
          <p:cNvSpPr/>
          <p:nvPr/>
        </p:nvSpPr>
        <p:spPr>
          <a:xfrm>
            <a:off x="9722652" y="2720674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8E1B2B-5DF2-E645-BAE4-3348D9F473F8}"/>
              </a:ext>
            </a:extLst>
          </p:cNvPr>
          <p:cNvSpPr/>
          <p:nvPr/>
        </p:nvSpPr>
        <p:spPr>
          <a:xfrm>
            <a:off x="10512211" y="2727971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426A8-2722-164F-9E46-19F9E98727B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971844" y="3050112"/>
            <a:ext cx="328310" cy="311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C218C-0E06-3C47-904B-D63E5F792510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 flipH="1">
            <a:off x="10367706" y="3039820"/>
            <a:ext cx="519020" cy="311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D89F16C-A8D3-904A-8BD9-E3C751C9AD48}"/>
              </a:ext>
            </a:extLst>
          </p:cNvPr>
          <p:cNvSpPr/>
          <p:nvPr/>
        </p:nvSpPr>
        <p:spPr>
          <a:xfrm>
            <a:off x="10925639" y="3361398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5099B9-D9EF-0A4E-8009-19E283A17159}"/>
              </a:ext>
            </a:extLst>
          </p:cNvPr>
          <p:cNvSpPr/>
          <p:nvPr/>
        </p:nvSpPr>
        <p:spPr>
          <a:xfrm>
            <a:off x="9993191" y="335166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9" name="Snip Single Corner Rectangle 38">
            <a:extLst>
              <a:ext uri="{FF2B5EF4-FFF2-40B4-BE49-F238E27FC236}">
                <a16:creationId xmlns:a16="http://schemas.microsoft.com/office/drawing/2014/main" id="{F7AACD00-7B7A-7E4A-8E82-E00367CBE379}"/>
              </a:ext>
            </a:extLst>
          </p:cNvPr>
          <p:cNvSpPr/>
          <p:nvPr/>
        </p:nvSpPr>
        <p:spPr>
          <a:xfrm>
            <a:off x="7026095" y="2373274"/>
            <a:ext cx="1594022" cy="1235676"/>
          </a:xfrm>
          <a:prstGeom prst="snip1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int main() {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(““);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return 0;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5C64FAD-A257-F54D-A462-4BA9F13CC36D}"/>
              </a:ext>
            </a:extLst>
          </p:cNvPr>
          <p:cNvSpPr/>
          <p:nvPr/>
        </p:nvSpPr>
        <p:spPr>
          <a:xfrm flipV="1">
            <a:off x="8796082" y="2700225"/>
            <a:ext cx="951875" cy="354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B0D0-4C33-604C-8696-EB76725E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RE can be expressed in BNF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4999-C562-C144-83F7-9944AD88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8471"/>
          </a:xfrm>
        </p:spPr>
        <p:txBody>
          <a:bodyPr/>
          <a:lstStyle/>
          <a:p>
            <a:r>
              <a:rPr lang="en-US" dirty="0"/>
              <a:t>We just need to show fundamental operators</a:t>
            </a:r>
          </a:p>
          <a:p>
            <a:pPr lvl="1"/>
            <a:r>
              <a:rPr lang="en-US" dirty="0" err="1"/>
              <a:t>concat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choice</a:t>
            </a:r>
            <a:r>
              <a:rPr lang="en-US" dirty="0"/>
              <a:t>, star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52EEE-F171-6840-987A-E421346677F8}"/>
              </a:ext>
            </a:extLst>
          </p:cNvPr>
          <p:cNvSpPr/>
          <p:nvPr/>
        </p:nvSpPr>
        <p:spPr>
          <a:xfrm>
            <a:off x="3048000" y="42488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simple_expr</a:t>
            </a:r>
            <a:r>
              <a:rPr lang="en-US" sz="2400" dirty="0">
                <a:latin typeface="Courier" pitchFamily="2" charset="0"/>
              </a:rPr>
              <a:t> ::= NUM ‘+’ NUM</a:t>
            </a:r>
          </a:p>
          <a:p>
            <a:r>
              <a:rPr lang="en-US" sz="2400" dirty="0">
                <a:latin typeface="Courier" pitchFamily="2" charset="0"/>
              </a:rPr>
              <a:t>           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|   NUM ‘*’ NUM</a:t>
            </a:r>
          </a:p>
        </p:txBody>
      </p:sp>
    </p:spTree>
    <p:extLst>
      <p:ext uri="{BB962C8B-B14F-4D97-AF65-F5344CB8AC3E}">
        <p14:creationId xmlns:p14="http://schemas.microsoft.com/office/powerpoint/2010/main" val="16123018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5789-BDEB-A84C-8FC4-E22C0E93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E6FD-8867-CA4B-8D0A-66BEE4B8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Describes the order in which apply the same 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 it doesn’t matter:</a:t>
            </a:r>
          </a:p>
          <a:p>
            <a:r>
              <a:rPr lang="en-US" dirty="0"/>
              <a:t>Integer arithmetic</a:t>
            </a:r>
          </a:p>
          <a:p>
            <a:r>
              <a:rPr lang="en-US" dirty="0"/>
              <a:t>Integer multiplication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test:</a:t>
            </a:r>
          </a:p>
          <a:p>
            <a:r>
              <a:rPr lang="en-US" dirty="0"/>
              <a:t>((a OP b) OP c) == (a OP (b OP c))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about floating point arithmetic?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C0766-3637-0E4E-9697-FC5D5F2E6FE9}"/>
              </a:ext>
            </a:extLst>
          </p:cNvPr>
          <p:cNvSpPr txBox="1"/>
          <p:nvPr/>
        </p:nvSpPr>
        <p:spPr>
          <a:xfrm>
            <a:off x="5451565" y="3105834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These operators</a:t>
            </a:r>
          </a:p>
          <a:p>
            <a:r>
              <a:rPr lang="en-US" i="1" dirty="0"/>
              <a:t>are said to be associative</a:t>
            </a:r>
          </a:p>
        </p:txBody>
      </p:sp>
    </p:spTree>
    <p:extLst>
      <p:ext uri="{BB962C8B-B14F-4D97-AF65-F5344CB8AC3E}">
        <p14:creationId xmlns:p14="http://schemas.microsoft.com/office/powerpoint/2010/main" val="386152354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5789-BDEB-A84C-8FC4-E22C0E93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E6FD-8867-CA4B-8D0A-66BEE4B8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an operator is not associative then we define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left to right (left-associative)</a:t>
            </a:r>
          </a:p>
          <a:p>
            <a:pPr lvl="1"/>
            <a:r>
              <a:rPr lang="en-US" dirty="0">
                <a:latin typeface="Courier" pitchFamily="2" charset="0"/>
              </a:rPr>
              <a:t>2-3-4 </a:t>
            </a:r>
            <a:r>
              <a:rPr lang="en-US" dirty="0"/>
              <a:t>is evaluated as ((2-3) - 4)</a:t>
            </a:r>
          </a:p>
          <a:p>
            <a:pPr lvl="1"/>
            <a:r>
              <a:rPr lang="en-US" dirty="0"/>
              <a:t>What other operators are left-associative</a:t>
            </a:r>
          </a:p>
          <a:p>
            <a:endParaRPr lang="en-US" dirty="0"/>
          </a:p>
          <a:p>
            <a:r>
              <a:rPr lang="en-US" dirty="0"/>
              <a:t>right-to-left (right-associative)</a:t>
            </a:r>
          </a:p>
          <a:p>
            <a:pPr lvl="1"/>
            <a:r>
              <a:rPr lang="en-US" dirty="0"/>
              <a:t>Any operators you can think of?</a:t>
            </a:r>
          </a:p>
        </p:txBody>
      </p:sp>
    </p:spTree>
    <p:extLst>
      <p:ext uri="{BB962C8B-B14F-4D97-AF65-F5344CB8AC3E}">
        <p14:creationId xmlns:p14="http://schemas.microsoft.com/office/powerpoint/2010/main" val="42335413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5789-BDEB-A84C-8FC4-E22C0E93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E6FD-8867-CA4B-8D0A-66BEE4B8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an operator is not associative then we define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left to right (left-associative)</a:t>
            </a:r>
          </a:p>
          <a:p>
            <a:pPr lvl="1"/>
            <a:r>
              <a:rPr lang="en-US" dirty="0">
                <a:latin typeface="Courier" pitchFamily="2" charset="0"/>
              </a:rPr>
              <a:t>2-3-4 </a:t>
            </a:r>
            <a:r>
              <a:rPr lang="en-US" dirty="0"/>
              <a:t>is evaluated as ((2-3) - 4)</a:t>
            </a:r>
          </a:p>
          <a:p>
            <a:pPr lvl="1"/>
            <a:r>
              <a:rPr lang="en-US" dirty="0"/>
              <a:t>What other operators are left-associative</a:t>
            </a:r>
          </a:p>
          <a:p>
            <a:endParaRPr lang="en-US" dirty="0"/>
          </a:p>
          <a:p>
            <a:r>
              <a:rPr lang="en-US" dirty="0"/>
              <a:t>right-to-left (right-associative)</a:t>
            </a:r>
          </a:p>
          <a:p>
            <a:pPr lvl="1"/>
            <a:r>
              <a:rPr lang="en-US" dirty="0"/>
              <a:t>Assignment, power operator</a:t>
            </a:r>
          </a:p>
        </p:txBody>
      </p:sp>
    </p:spTree>
    <p:extLst>
      <p:ext uri="{BB962C8B-B14F-4D97-AF65-F5344CB8AC3E}">
        <p14:creationId xmlns:p14="http://schemas.microsoft.com/office/powerpoint/2010/main" val="5118687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67E1-5607-3343-903A-9477D4E8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encode associativity?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684E6-A199-0A46-B1CB-580073C1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precedence, some tools (e.g. YACC) allow associativity specification through keywords:</a:t>
            </a:r>
          </a:p>
          <a:p>
            <a:pPr lvl="1"/>
            <a:r>
              <a:rPr lang="en-US" dirty="0"/>
              <a:t>“+”: left, “^”: right</a:t>
            </a:r>
          </a:p>
          <a:p>
            <a:pPr lvl="1"/>
            <a:endParaRPr lang="en-US" dirty="0"/>
          </a:p>
          <a:p>
            <a:r>
              <a:rPr lang="en-US" dirty="0"/>
              <a:t>Like precedence, we can also encode it into the production rules</a:t>
            </a:r>
          </a:p>
        </p:txBody>
      </p:sp>
    </p:spTree>
    <p:extLst>
      <p:ext uri="{BB962C8B-B14F-4D97-AF65-F5344CB8AC3E}">
        <p14:creationId xmlns:p14="http://schemas.microsoft.com/office/powerpoint/2010/main" val="36088788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for a single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398029" y="310612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0F22D-AA26-544C-B3FB-EB58E530F8E9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7E26D-CFCD-7842-844D-2332B62F3137}"/>
              </a:ext>
            </a:extLst>
          </p:cNvPr>
          <p:cNvSpPr txBox="1"/>
          <p:nvPr/>
        </p:nvSpPr>
        <p:spPr>
          <a:xfrm>
            <a:off x="6732371" y="394354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8C9B83-2BD3-C744-9567-52F09F34C6F7}"/>
              </a:ext>
            </a:extLst>
          </p:cNvPr>
          <p:cNvCxnSpPr>
            <a:cxnSpLocks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3B9A3F-318E-0040-A924-E193F09EE8DE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16642F-41D5-F343-A36D-24DE9D3CB35C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1F94DC-58FE-B04D-B14A-8CA17296C99A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BBE614-E430-4A46-86B3-376DB9B607AA}"/>
              </a:ext>
            </a:extLst>
          </p:cNvPr>
          <p:cNvSpPr txBox="1"/>
          <p:nvPr/>
        </p:nvSpPr>
        <p:spPr>
          <a:xfrm>
            <a:off x="9525511" y="392687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C3E34-1CAB-EC47-B569-47D39EF96033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989A96-E585-1549-9F7A-CADA0521130D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47C45-A95B-F444-B986-AE0F5592ABD6}"/>
              </a:ext>
            </a:extLst>
          </p:cNvPr>
          <p:cNvSpPr txBox="1"/>
          <p:nvPr/>
        </p:nvSpPr>
        <p:spPr>
          <a:xfrm>
            <a:off x="8206141" y="454746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8820E0-1B62-324E-AD21-D3B403496411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C64BEC-172B-3D48-BE52-BF0D260C80E1}"/>
              </a:ext>
            </a:extLst>
          </p:cNvPr>
          <p:cNvSpPr txBox="1"/>
          <p:nvPr/>
        </p:nvSpPr>
        <p:spPr>
          <a:xfrm>
            <a:off x="10528650" y="45888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89BC56-99CD-7947-BE89-6BFF1ECD8106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DACB1283-3538-414F-8244-2A03F2510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595155"/>
              </p:ext>
            </p:extLst>
          </p:nvPr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MINUS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1306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for a single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398029" y="310612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0F22D-AA26-544C-B3FB-EB58E530F8E9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7E26D-CFCD-7842-844D-2332B62F3137}"/>
              </a:ext>
            </a:extLst>
          </p:cNvPr>
          <p:cNvSpPr txBox="1"/>
          <p:nvPr/>
        </p:nvSpPr>
        <p:spPr>
          <a:xfrm>
            <a:off x="6732371" y="394354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8C9B83-2BD3-C744-9567-52F09F34C6F7}"/>
              </a:ext>
            </a:extLst>
          </p:cNvPr>
          <p:cNvCxnSpPr>
            <a:cxnSpLocks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3B9A3F-318E-0040-A924-E193F09EE8DE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16642F-41D5-F343-A36D-24DE9D3CB35C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1F94DC-58FE-B04D-B14A-8CA17296C99A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BBE614-E430-4A46-86B3-376DB9B607AA}"/>
              </a:ext>
            </a:extLst>
          </p:cNvPr>
          <p:cNvSpPr txBox="1"/>
          <p:nvPr/>
        </p:nvSpPr>
        <p:spPr>
          <a:xfrm>
            <a:off x="9525511" y="392687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C3E34-1CAB-EC47-B569-47D39EF96033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989A96-E585-1549-9F7A-CADA0521130D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47C45-A95B-F444-B986-AE0F5592ABD6}"/>
              </a:ext>
            </a:extLst>
          </p:cNvPr>
          <p:cNvSpPr txBox="1"/>
          <p:nvPr/>
        </p:nvSpPr>
        <p:spPr>
          <a:xfrm>
            <a:off x="8206141" y="454746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8820E0-1B62-324E-AD21-D3B403496411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C64BEC-172B-3D48-BE52-BF0D260C80E1}"/>
              </a:ext>
            </a:extLst>
          </p:cNvPr>
          <p:cNvSpPr txBox="1"/>
          <p:nvPr/>
        </p:nvSpPr>
        <p:spPr>
          <a:xfrm>
            <a:off x="10528650" y="45888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89BC56-99CD-7947-BE89-6BFF1ECD8106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EE65D4E-3467-424A-A30E-17F0A813E8DA}"/>
              </a:ext>
            </a:extLst>
          </p:cNvPr>
          <p:cNvSpPr txBox="1"/>
          <p:nvPr/>
        </p:nvSpPr>
        <p:spPr>
          <a:xfrm>
            <a:off x="7988060" y="5529532"/>
            <a:ext cx="189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 longer allowed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4231F5F5-9F65-BA4C-A5AC-25EBF69D1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80481"/>
              </p:ext>
            </p:extLst>
          </p:nvPr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MINUS 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8848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for a single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398029" y="310612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24D09-FBE6-4845-A29A-5750B5282A91}"/>
              </a:ext>
            </a:extLst>
          </p:cNvPr>
          <p:cNvSpPr txBox="1"/>
          <p:nvPr/>
        </p:nvSpPr>
        <p:spPr>
          <a:xfrm>
            <a:off x="9761070" y="3125942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&lt;NUM,?&gt;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EBE7E-1A6E-3E45-8476-11624B376034}"/>
              </a:ext>
            </a:extLst>
          </p:cNvPr>
          <p:cNvSpPr txBox="1"/>
          <p:nvPr/>
        </p:nvSpPr>
        <p:spPr>
          <a:xfrm>
            <a:off x="8117457" y="4960189"/>
            <a:ext cx="151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start over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45547E6C-B688-D147-89EB-60B9050A5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54197"/>
              </p:ext>
            </p:extLst>
          </p:nvPr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MINUS 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2823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for a single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398029" y="310612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24D09-FBE6-4845-A29A-5750B5282A91}"/>
              </a:ext>
            </a:extLst>
          </p:cNvPr>
          <p:cNvSpPr txBox="1"/>
          <p:nvPr/>
        </p:nvSpPr>
        <p:spPr>
          <a:xfrm>
            <a:off x="9761070" y="31259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&lt;NUM,4&gt;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EBA2E05B-38C9-4F45-B077-FACE37EC2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89302"/>
              </p:ext>
            </p:extLst>
          </p:nvPr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MINUS 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33638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for a single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398029" y="310612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24D09-FBE6-4845-A29A-5750B5282A91}"/>
              </a:ext>
            </a:extLst>
          </p:cNvPr>
          <p:cNvSpPr txBox="1"/>
          <p:nvPr/>
        </p:nvSpPr>
        <p:spPr>
          <a:xfrm>
            <a:off x="9761070" y="31259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&lt;NUM,4&gt;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312E04-ADA6-5342-81EB-6AA7F52872C4}"/>
              </a:ext>
            </a:extLst>
          </p:cNvPr>
          <p:cNvCxnSpPr>
            <a:cxnSpLocks/>
          </p:cNvCxnSpPr>
          <p:nvPr/>
        </p:nvCxnSpPr>
        <p:spPr>
          <a:xfrm flipH="1">
            <a:off x="6041796" y="3490116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AB4960-E97C-E647-A144-AFE1E4ECFC6F}"/>
              </a:ext>
            </a:extLst>
          </p:cNvPr>
          <p:cNvCxnSpPr>
            <a:cxnSpLocks/>
          </p:cNvCxnSpPr>
          <p:nvPr/>
        </p:nvCxnSpPr>
        <p:spPr>
          <a:xfrm>
            <a:off x="7266169" y="3490116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5BDBE9-A62C-E845-95A7-824487D0EB14}"/>
              </a:ext>
            </a:extLst>
          </p:cNvPr>
          <p:cNvCxnSpPr>
            <a:cxnSpLocks/>
          </p:cNvCxnSpPr>
          <p:nvPr/>
        </p:nvCxnSpPr>
        <p:spPr>
          <a:xfrm>
            <a:off x="7266169" y="3490116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5867A5-145C-D648-9255-0FEE7ACAE57D}"/>
              </a:ext>
            </a:extLst>
          </p:cNvPr>
          <p:cNvSpPr txBox="1"/>
          <p:nvPr/>
        </p:nvSpPr>
        <p:spPr>
          <a:xfrm>
            <a:off x="6808596" y="395721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7551D-8133-1F43-AE4E-F03359D57985}"/>
              </a:ext>
            </a:extLst>
          </p:cNvPr>
          <p:cNvSpPr txBox="1"/>
          <p:nvPr/>
        </p:nvSpPr>
        <p:spPr>
          <a:xfrm>
            <a:off x="5742804" y="392582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96C263-B7AB-EF44-8171-C2B69C5C1AA5}"/>
              </a:ext>
            </a:extLst>
          </p:cNvPr>
          <p:cNvSpPr txBox="1"/>
          <p:nvPr/>
        </p:nvSpPr>
        <p:spPr>
          <a:xfrm>
            <a:off x="7881326" y="400024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&lt;NUM,3&gt;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B2058F98-5630-CA47-96BA-905C50FE7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0013"/>
              </p:ext>
            </p:extLst>
          </p:nvPr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MINUS 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1277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for a single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398029" y="310612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24D09-FBE6-4845-A29A-5750B5282A91}"/>
              </a:ext>
            </a:extLst>
          </p:cNvPr>
          <p:cNvSpPr txBox="1"/>
          <p:nvPr/>
        </p:nvSpPr>
        <p:spPr>
          <a:xfrm>
            <a:off x="9761070" y="31259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&lt;NUM,4&gt;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312E04-ADA6-5342-81EB-6AA7F52872C4}"/>
              </a:ext>
            </a:extLst>
          </p:cNvPr>
          <p:cNvCxnSpPr>
            <a:cxnSpLocks/>
          </p:cNvCxnSpPr>
          <p:nvPr/>
        </p:nvCxnSpPr>
        <p:spPr>
          <a:xfrm flipH="1">
            <a:off x="6041796" y="3490116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AB4960-E97C-E647-A144-AFE1E4ECFC6F}"/>
              </a:ext>
            </a:extLst>
          </p:cNvPr>
          <p:cNvCxnSpPr>
            <a:cxnSpLocks/>
          </p:cNvCxnSpPr>
          <p:nvPr/>
        </p:nvCxnSpPr>
        <p:spPr>
          <a:xfrm>
            <a:off x="7266169" y="3490116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5BDBE9-A62C-E845-95A7-824487D0EB14}"/>
              </a:ext>
            </a:extLst>
          </p:cNvPr>
          <p:cNvCxnSpPr>
            <a:cxnSpLocks/>
          </p:cNvCxnSpPr>
          <p:nvPr/>
        </p:nvCxnSpPr>
        <p:spPr>
          <a:xfrm>
            <a:off x="7266169" y="3490116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5867A5-145C-D648-9255-0FEE7ACAE57D}"/>
              </a:ext>
            </a:extLst>
          </p:cNvPr>
          <p:cNvSpPr txBox="1"/>
          <p:nvPr/>
        </p:nvSpPr>
        <p:spPr>
          <a:xfrm>
            <a:off x="6808596" y="395721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7551D-8133-1F43-AE4E-F03359D57985}"/>
              </a:ext>
            </a:extLst>
          </p:cNvPr>
          <p:cNvSpPr txBox="1"/>
          <p:nvPr/>
        </p:nvSpPr>
        <p:spPr>
          <a:xfrm>
            <a:off x="5742804" y="392582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CDA4B-42EF-B64E-B7A6-C7516E74D336}"/>
              </a:ext>
            </a:extLst>
          </p:cNvPr>
          <p:cNvSpPr txBox="1"/>
          <p:nvPr/>
        </p:nvSpPr>
        <p:spPr>
          <a:xfrm>
            <a:off x="5473371" y="456085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BC52A7-43FA-5C4F-9DD2-C9FCE41F5C3D}"/>
              </a:ext>
            </a:extLst>
          </p:cNvPr>
          <p:cNvCxnSpPr>
            <a:cxnSpLocks/>
          </p:cNvCxnSpPr>
          <p:nvPr/>
        </p:nvCxnSpPr>
        <p:spPr>
          <a:xfrm flipH="1">
            <a:off x="6040850" y="429021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8403D4-24A4-564F-98BD-61348436B384}"/>
              </a:ext>
            </a:extLst>
          </p:cNvPr>
          <p:cNvSpPr txBox="1"/>
          <p:nvPr/>
        </p:nvSpPr>
        <p:spPr>
          <a:xfrm>
            <a:off x="7881326" y="397512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68686450-3526-1A42-A928-04980313B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76931"/>
              </p:ext>
            </p:extLst>
          </p:nvPr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MINUS 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66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B0D0-4C33-604C-8696-EB76725E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RE can be expressed in BNF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4999-C562-C144-83F7-9944AD88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8471"/>
          </a:xfrm>
        </p:spPr>
        <p:txBody>
          <a:bodyPr/>
          <a:lstStyle/>
          <a:p>
            <a:r>
              <a:rPr lang="en-US" dirty="0"/>
              <a:t>We just need to show fundamental operators</a:t>
            </a:r>
          </a:p>
          <a:p>
            <a:pPr lvl="1"/>
            <a:r>
              <a:rPr lang="en-US" dirty="0" err="1"/>
              <a:t>concat</a:t>
            </a:r>
            <a:r>
              <a:rPr lang="en-US" dirty="0"/>
              <a:t>, choice, </a:t>
            </a:r>
            <a:r>
              <a:rPr lang="en-US" dirty="0">
                <a:highlight>
                  <a:srgbClr val="FFFF00"/>
                </a:highlight>
              </a:rPr>
              <a:t>star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52EEE-F171-6840-987A-E421346677F8}"/>
              </a:ext>
            </a:extLst>
          </p:cNvPr>
          <p:cNvSpPr/>
          <p:nvPr/>
        </p:nvSpPr>
        <p:spPr>
          <a:xfrm>
            <a:off x="3048000" y="42488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a_star</a:t>
            </a:r>
            <a:r>
              <a:rPr lang="en-US" sz="2400" dirty="0">
                <a:latin typeface="Courier" pitchFamily="2" charset="0"/>
              </a:rPr>
              <a:t> ::=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402C1-0AC7-5E41-97DD-368B2431C4FB}"/>
              </a:ext>
            </a:extLst>
          </p:cNvPr>
          <p:cNvSpPr txBox="1"/>
          <p:nvPr/>
        </p:nvSpPr>
        <p:spPr>
          <a:xfrm>
            <a:off x="3913632" y="3244334"/>
            <a:ext cx="3720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How to express “a*” in BNF?</a:t>
            </a:r>
          </a:p>
        </p:txBody>
      </p:sp>
    </p:spTree>
    <p:extLst>
      <p:ext uri="{BB962C8B-B14F-4D97-AF65-F5344CB8AC3E}">
        <p14:creationId xmlns:p14="http://schemas.microsoft.com/office/powerpoint/2010/main" val="790818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Should you have associativity when its not required?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+</a:t>
            </a:r>
            <a:r>
              <a:rPr lang="en-US" sz="3200" dirty="0">
                <a:latin typeface="Courier" pitchFamily="2" charset="0"/>
              </a:rPr>
              <a:t>3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+</a:t>
            </a:r>
            <a:r>
              <a:rPr lang="en-US" sz="3200" dirty="0">
                <a:latin typeface="Courier" pitchFamily="2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8932730" y="2551289"/>
            <a:ext cx="1664" cy="54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492609" y="3099942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24D09-FBE6-4845-A29A-5750B5282A91}"/>
              </a:ext>
            </a:extLst>
          </p:cNvPr>
          <p:cNvSpPr txBox="1"/>
          <p:nvPr/>
        </p:nvSpPr>
        <p:spPr>
          <a:xfrm>
            <a:off x="9761070" y="31259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&lt;NUM,4&gt;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312E04-ADA6-5342-81EB-6AA7F52872C4}"/>
              </a:ext>
            </a:extLst>
          </p:cNvPr>
          <p:cNvCxnSpPr>
            <a:cxnSpLocks/>
          </p:cNvCxnSpPr>
          <p:nvPr/>
        </p:nvCxnSpPr>
        <p:spPr>
          <a:xfrm flipH="1">
            <a:off x="6041796" y="3490116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AB4960-E97C-E647-A144-AFE1E4ECFC6F}"/>
              </a:ext>
            </a:extLst>
          </p:cNvPr>
          <p:cNvCxnSpPr>
            <a:cxnSpLocks/>
          </p:cNvCxnSpPr>
          <p:nvPr/>
        </p:nvCxnSpPr>
        <p:spPr>
          <a:xfrm>
            <a:off x="7266169" y="3490116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5BDBE9-A62C-E845-95A7-824487D0EB14}"/>
              </a:ext>
            </a:extLst>
          </p:cNvPr>
          <p:cNvCxnSpPr>
            <a:cxnSpLocks/>
          </p:cNvCxnSpPr>
          <p:nvPr/>
        </p:nvCxnSpPr>
        <p:spPr>
          <a:xfrm>
            <a:off x="7266169" y="3490116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5867A5-145C-D648-9255-0FEE7ACAE57D}"/>
              </a:ext>
            </a:extLst>
          </p:cNvPr>
          <p:cNvSpPr txBox="1"/>
          <p:nvPr/>
        </p:nvSpPr>
        <p:spPr>
          <a:xfrm>
            <a:off x="6808596" y="3957218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7551D-8133-1F43-AE4E-F03359D57985}"/>
              </a:ext>
            </a:extLst>
          </p:cNvPr>
          <p:cNvSpPr txBox="1"/>
          <p:nvPr/>
        </p:nvSpPr>
        <p:spPr>
          <a:xfrm>
            <a:off x="5742804" y="392582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CDA4B-42EF-B64E-B7A6-C7516E74D336}"/>
              </a:ext>
            </a:extLst>
          </p:cNvPr>
          <p:cNvSpPr txBox="1"/>
          <p:nvPr/>
        </p:nvSpPr>
        <p:spPr>
          <a:xfrm>
            <a:off x="5473371" y="456085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BC52A7-43FA-5C4F-9DD2-C9FCE41F5C3D}"/>
              </a:ext>
            </a:extLst>
          </p:cNvPr>
          <p:cNvCxnSpPr>
            <a:cxnSpLocks/>
          </p:cNvCxnSpPr>
          <p:nvPr/>
        </p:nvCxnSpPr>
        <p:spPr>
          <a:xfrm flipH="1">
            <a:off x="6040850" y="429021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8403D4-24A4-564F-98BD-61348436B384}"/>
              </a:ext>
            </a:extLst>
          </p:cNvPr>
          <p:cNvSpPr txBox="1"/>
          <p:nvPr/>
        </p:nvSpPr>
        <p:spPr>
          <a:xfrm>
            <a:off x="7794903" y="400024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EE8E6-FEF1-594E-9766-D26C66616B2C}"/>
              </a:ext>
            </a:extLst>
          </p:cNvPr>
          <p:cNvSpPr txBox="1"/>
          <p:nvPr/>
        </p:nvSpPr>
        <p:spPr>
          <a:xfrm>
            <a:off x="1099379" y="1895651"/>
            <a:ext cx="130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Benefits?</a:t>
            </a:r>
          </a:p>
          <a:p>
            <a:r>
              <a:rPr lang="en-US" dirty="0"/>
              <a:t>Drawbacks?</a:t>
            </a:r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9DA52E6B-661B-164E-BA68-BECD4E7F2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92014"/>
              </p:ext>
            </p:extLst>
          </p:nvPr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9498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Should you have associativity when its not required?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+</a:t>
            </a:r>
            <a:r>
              <a:rPr lang="en-US" sz="3200" dirty="0">
                <a:latin typeface="Courier" pitchFamily="2" charset="0"/>
              </a:rPr>
              <a:t>3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+</a:t>
            </a:r>
            <a:r>
              <a:rPr lang="en-US" sz="3200" dirty="0">
                <a:latin typeface="Courier" pitchFamily="2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8932730" y="2551289"/>
            <a:ext cx="1664" cy="54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492609" y="3099942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24D09-FBE6-4845-A29A-5750B5282A91}"/>
              </a:ext>
            </a:extLst>
          </p:cNvPr>
          <p:cNvSpPr txBox="1"/>
          <p:nvPr/>
        </p:nvSpPr>
        <p:spPr>
          <a:xfrm>
            <a:off x="9761070" y="31259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&lt;NUM,4&gt;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312E04-ADA6-5342-81EB-6AA7F52872C4}"/>
              </a:ext>
            </a:extLst>
          </p:cNvPr>
          <p:cNvCxnSpPr>
            <a:cxnSpLocks/>
          </p:cNvCxnSpPr>
          <p:nvPr/>
        </p:nvCxnSpPr>
        <p:spPr>
          <a:xfrm flipH="1">
            <a:off x="6041796" y="3490116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AB4960-E97C-E647-A144-AFE1E4ECFC6F}"/>
              </a:ext>
            </a:extLst>
          </p:cNvPr>
          <p:cNvCxnSpPr>
            <a:cxnSpLocks/>
          </p:cNvCxnSpPr>
          <p:nvPr/>
        </p:nvCxnSpPr>
        <p:spPr>
          <a:xfrm>
            <a:off x="7266169" y="3490116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5BDBE9-A62C-E845-95A7-824487D0EB14}"/>
              </a:ext>
            </a:extLst>
          </p:cNvPr>
          <p:cNvCxnSpPr>
            <a:cxnSpLocks/>
          </p:cNvCxnSpPr>
          <p:nvPr/>
        </p:nvCxnSpPr>
        <p:spPr>
          <a:xfrm>
            <a:off x="7266169" y="3490116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5867A5-145C-D648-9255-0FEE7ACAE57D}"/>
              </a:ext>
            </a:extLst>
          </p:cNvPr>
          <p:cNvSpPr txBox="1"/>
          <p:nvPr/>
        </p:nvSpPr>
        <p:spPr>
          <a:xfrm>
            <a:off x="6808596" y="3957218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7551D-8133-1F43-AE4E-F03359D57985}"/>
              </a:ext>
            </a:extLst>
          </p:cNvPr>
          <p:cNvSpPr txBox="1"/>
          <p:nvPr/>
        </p:nvSpPr>
        <p:spPr>
          <a:xfrm>
            <a:off x="5742804" y="392582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CDA4B-42EF-B64E-B7A6-C7516E74D336}"/>
              </a:ext>
            </a:extLst>
          </p:cNvPr>
          <p:cNvSpPr txBox="1"/>
          <p:nvPr/>
        </p:nvSpPr>
        <p:spPr>
          <a:xfrm>
            <a:off x="5473371" y="456085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BC52A7-43FA-5C4F-9DD2-C9FCE41F5C3D}"/>
              </a:ext>
            </a:extLst>
          </p:cNvPr>
          <p:cNvCxnSpPr>
            <a:cxnSpLocks/>
          </p:cNvCxnSpPr>
          <p:nvPr/>
        </p:nvCxnSpPr>
        <p:spPr>
          <a:xfrm flipH="1">
            <a:off x="6040850" y="429021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8403D4-24A4-564F-98BD-61348436B384}"/>
              </a:ext>
            </a:extLst>
          </p:cNvPr>
          <p:cNvSpPr txBox="1"/>
          <p:nvPr/>
        </p:nvSpPr>
        <p:spPr>
          <a:xfrm>
            <a:off x="7794903" y="397024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EE8E6-FEF1-594E-9766-D26C66616B2C}"/>
              </a:ext>
            </a:extLst>
          </p:cNvPr>
          <p:cNvSpPr txBox="1"/>
          <p:nvPr/>
        </p:nvSpPr>
        <p:spPr>
          <a:xfrm>
            <a:off x="1099379" y="1895651"/>
            <a:ext cx="130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Benefits?</a:t>
            </a:r>
          </a:p>
          <a:p>
            <a:r>
              <a:rPr lang="en-US" dirty="0"/>
              <a:t>Drawbacks?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31E3A-C392-804E-A1BF-B26FC278E44E}"/>
              </a:ext>
            </a:extLst>
          </p:cNvPr>
          <p:cNvSpPr txBox="1"/>
          <p:nvPr/>
        </p:nvSpPr>
        <p:spPr>
          <a:xfrm>
            <a:off x="379563" y="4971616"/>
            <a:ext cx="51755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design principle to avoid ambiguous grammars,</a:t>
            </a:r>
          </a:p>
          <a:p>
            <a:r>
              <a:rPr lang="en-US" dirty="0"/>
              <a:t>even when strictly not required too.</a:t>
            </a:r>
          </a:p>
          <a:p>
            <a:endParaRPr lang="en-US" dirty="0"/>
          </a:p>
          <a:p>
            <a:r>
              <a:rPr lang="en-US" dirty="0"/>
              <a:t>Helps with debugging, etc. etc. </a:t>
            </a:r>
          </a:p>
          <a:p>
            <a:endParaRPr lang="en-US" dirty="0"/>
          </a:p>
          <a:p>
            <a:r>
              <a:rPr lang="en-US" dirty="0"/>
              <a:t>Many tools will warn if it detects ambiguity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0ACC2E9F-E6A1-1B42-B98A-B0BF4EB53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04427"/>
              </p:ext>
            </p:extLst>
          </p:nvPr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9164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7807-B712-4841-B38C-AA3AB761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richer expression grammar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55BFBB7-BD21-BD4E-A7C1-22A55B94F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27317"/>
              </p:ext>
            </p:extLst>
          </p:nvPr>
        </p:nvGraphicFramePr>
        <p:xfrm>
          <a:off x="1012544" y="2867685"/>
          <a:ext cx="4944119" cy="2869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0381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045206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278532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0653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852ADBF-91C9-3944-A83E-C428EFED6E0A}"/>
              </a:ext>
            </a:extLst>
          </p:cNvPr>
          <p:cNvSpPr/>
          <p:nvPr/>
        </p:nvSpPr>
        <p:spPr>
          <a:xfrm>
            <a:off x="7261372" y="3660380"/>
            <a:ext cx="43152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Tokens:</a:t>
            </a:r>
          </a:p>
          <a:p>
            <a:pPr lvl="1"/>
            <a:r>
              <a:rPr lang="en-US" dirty="0">
                <a:latin typeface="Courier" pitchFamily="2" charset="0"/>
              </a:rPr>
              <a:t>NUM    = “[0-9]+”</a:t>
            </a:r>
          </a:p>
          <a:p>
            <a:pPr lvl="1"/>
            <a:r>
              <a:rPr lang="en-US" dirty="0">
                <a:latin typeface="Courier" pitchFamily="2" charset="0"/>
              </a:rPr>
              <a:t>PLUS   = ‘\+’</a:t>
            </a:r>
          </a:p>
          <a:p>
            <a:pPr lvl="1"/>
            <a:r>
              <a:rPr lang="en-US" dirty="0">
                <a:latin typeface="Courier" pitchFamily="2" charset="0"/>
              </a:rPr>
              <a:t>TIMES  = ’\*’</a:t>
            </a:r>
          </a:p>
          <a:p>
            <a:pPr lvl="1"/>
            <a:r>
              <a:rPr lang="en-US" dirty="0">
                <a:latin typeface="Courier" pitchFamily="2" charset="0"/>
              </a:rPr>
              <a:t>LP     = ‘\(’</a:t>
            </a:r>
          </a:p>
          <a:p>
            <a:pPr lvl="1"/>
            <a:r>
              <a:rPr lang="en-US" dirty="0">
                <a:latin typeface="Courier" pitchFamily="2" charset="0"/>
              </a:rPr>
              <a:t>RP     = \)’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MINUS  = ‘-’</a:t>
            </a:r>
          </a:p>
          <a:p>
            <a:pPr lvl="1"/>
            <a:r>
              <a:rPr lang="en-US" dirty="0">
                <a:latin typeface="Courier" pitchFamily="2" charset="0"/>
              </a:rPr>
              <a:t>DIV    = ‘/’</a:t>
            </a:r>
          </a:p>
          <a:p>
            <a:pPr lvl="1"/>
            <a:r>
              <a:rPr lang="en-US" dirty="0">
                <a:latin typeface="Courier" pitchFamily="2" charset="0"/>
              </a:rPr>
              <a:t>CARROT =’ \^’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53672-0548-D941-9533-503EF3DAD92F}"/>
              </a:ext>
            </a:extLst>
          </p:cNvPr>
          <p:cNvSpPr txBox="1"/>
          <p:nvPr/>
        </p:nvSpPr>
        <p:spPr>
          <a:xfrm>
            <a:off x="7236823" y="2098766"/>
            <a:ext cx="425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do operators </a:t>
            </a:r>
            <a:r>
              <a:rPr lang="en-US" i="1" dirty="0">
                <a:latin typeface="Courier" pitchFamily="2" charset="0"/>
              </a:rPr>
              <a:t>[+,*,-,/,^]</a:t>
            </a:r>
            <a:r>
              <a:rPr lang="en-US" i="1" dirty="0"/>
              <a:t> and</a:t>
            </a:r>
            <a:r>
              <a:rPr lang="en-US" i="1" dirty="0"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755454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7807-B712-4841-B38C-AA3AB761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richer expression grammar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55BFBB7-BD21-BD4E-A7C1-22A55B94F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14849"/>
              </p:ext>
            </p:extLst>
          </p:nvPr>
        </p:nvGraphicFramePr>
        <p:xfrm>
          <a:off x="1012544" y="2867685"/>
          <a:ext cx="4970245" cy="31845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8944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05072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290572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expr MINUS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*,/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pow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term DIV pow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pow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pow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factor CARROT pow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0653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852ADBF-91C9-3944-A83E-C428EFED6E0A}"/>
              </a:ext>
            </a:extLst>
          </p:cNvPr>
          <p:cNvSpPr/>
          <p:nvPr/>
        </p:nvSpPr>
        <p:spPr>
          <a:xfrm>
            <a:off x="7261372" y="3660380"/>
            <a:ext cx="43152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Tokens:</a:t>
            </a:r>
          </a:p>
          <a:p>
            <a:pPr lvl="1"/>
            <a:r>
              <a:rPr lang="en-US" dirty="0">
                <a:latin typeface="Courier" pitchFamily="2" charset="0"/>
              </a:rPr>
              <a:t>NUM    = “[0-9]+”</a:t>
            </a:r>
          </a:p>
          <a:p>
            <a:pPr lvl="1"/>
            <a:r>
              <a:rPr lang="en-US" dirty="0">
                <a:latin typeface="Courier" pitchFamily="2" charset="0"/>
              </a:rPr>
              <a:t>PLUS   = ‘\+’</a:t>
            </a:r>
          </a:p>
          <a:p>
            <a:pPr lvl="1"/>
            <a:r>
              <a:rPr lang="en-US" dirty="0">
                <a:latin typeface="Courier" pitchFamily="2" charset="0"/>
              </a:rPr>
              <a:t>TIMES  = ’\*’</a:t>
            </a:r>
          </a:p>
          <a:p>
            <a:pPr lvl="1"/>
            <a:r>
              <a:rPr lang="en-US" dirty="0">
                <a:latin typeface="Courier" pitchFamily="2" charset="0"/>
              </a:rPr>
              <a:t>LP     = ‘\(’</a:t>
            </a:r>
          </a:p>
          <a:p>
            <a:pPr lvl="1"/>
            <a:r>
              <a:rPr lang="en-US" dirty="0">
                <a:latin typeface="Courier" pitchFamily="2" charset="0"/>
              </a:rPr>
              <a:t>RP     = \)’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MINUS  = ‘-’</a:t>
            </a:r>
          </a:p>
          <a:p>
            <a:pPr lvl="1"/>
            <a:r>
              <a:rPr lang="en-US" dirty="0">
                <a:latin typeface="Courier" pitchFamily="2" charset="0"/>
              </a:rPr>
              <a:t>DIV    = ‘/’</a:t>
            </a:r>
          </a:p>
          <a:p>
            <a:pPr lvl="1"/>
            <a:r>
              <a:rPr lang="en-US" dirty="0">
                <a:latin typeface="Courier" pitchFamily="2" charset="0"/>
              </a:rPr>
              <a:t>CARROT =’ \^’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53672-0548-D941-9533-503EF3DAD92F}"/>
              </a:ext>
            </a:extLst>
          </p:cNvPr>
          <p:cNvSpPr txBox="1"/>
          <p:nvPr/>
        </p:nvSpPr>
        <p:spPr>
          <a:xfrm>
            <a:off x="7236823" y="2098766"/>
            <a:ext cx="425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do operators </a:t>
            </a:r>
            <a:r>
              <a:rPr lang="en-US" i="1" dirty="0">
                <a:latin typeface="Courier" pitchFamily="2" charset="0"/>
              </a:rPr>
              <a:t>[+,*,-,/,^]</a:t>
            </a:r>
            <a:r>
              <a:rPr lang="en-US" i="1" dirty="0"/>
              <a:t> and</a:t>
            </a:r>
            <a:r>
              <a:rPr lang="en-US" i="1" dirty="0"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168378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D426-5B98-3043-B47A-01716CED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associativities</a:t>
            </a:r>
            <a:r>
              <a:rPr lang="en-US" dirty="0"/>
              <a:t> does C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3CE1-4AA0-044C-8498-42909888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en.cppreference.com</a:t>
            </a:r>
            <a:r>
              <a:rPr lang="en-US" dirty="0">
                <a:hlinkClick r:id="rId2"/>
              </a:rPr>
              <a:t>/w/c/language/</a:t>
            </a:r>
            <a:r>
              <a:rPr lang="en-US" dirty="0" err="1">
                <a:hlinkClick r:id="rId2"/>
              </a:rPr>
              <a:t>operator_precedence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9799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time: algorithms for syntactic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CE13-5E20-3C4F-97D5-4A2A43A5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3708"/>
          </a:xfrm>
        </p:spPr>
        <p:txBody>
          <a:bodyPr>
            <a:normAutofit/>
          </a:bodyPr>
          <a:lstStyle/>
          <a:p>
            <a:r>
              <a:rPr lang="en-US" dirty="0"/>
              <a:t>Top down parsing</a:t>
            </a:r>
          </a:p>
          <a:p>
            <a:pPr lvl="1"/>
            <a:r>
              <a:rPr lang="en-US" dirty="0"/>
              <a:t>oracle parsing</a:t>
            </a:r>
          </a:p>
          <a:p>
            <a:pPr lvl="1"/>
            <a:r>
              <a:rPr lang="en-US" dirty="0"/>
              <a:t>removing left recursion</a:t>
            </a:r>
          </a:p>
          <a:p>
            <a:pPr lvl="1"/>
            <a:r>
              <a:rPr lang="en-US" dirty="0"/>
              <a:t>constructing lookahead sets</a:t>
            </a:r>
          </a:p>
        </p:txBody>
      </p:sp>
    </p:spTree>
    <p:extLst>
      <p:ext uri="{BB962C8B-B14F-4D97-AF65-F5344CB8AC3E}">
        <p14:creationId xmlns:p14="http://schemas.microsoft.com/office/powerpoint/2010/main" val="252404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B0D0-4C33-604C-8696-EB76725E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RE can be expressed in BNF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4999-C562-C144-83F7-9944AD88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8471"/>
          </a:xfrm>
        </p:spPr>
        <p:txBody>
          <a:bodyPr/>
          <a:lstStyle/>
          <a:p>
            <a:r>
              <a:rPr lang="en-US" dirty="0"/>
              <a:t>We just need to show fundamental operators</a:t>
            </a:r>
          </a:p>
          <a:p>
            <a:pPr lvl="1"/>
            <a:r>
              <a:rPr lang="en-US" dirty="0" err="1"/>
              <a:t>concat</a:t>
            </a:r>
            <a:r>
              <a:rPr lang="en-US" dirty="0"/>
              <a:t>, choice, </a:t>
            </a:r>
            <a:r>
              <a:rPr lang="en-US" dirty="0">
                <a:highlight>
                  <a:srgbClr val="FFFF00"/>
                </a:highlight>
              </a:rPr>
              <a:t>star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52EEE-F171-6840-987A-E421346677F8}"/>
              </a:ext>
            </a:extLst>
          </p:cNvPr>
          <p:cNvSpPr/>
          <p:nvPr/>
        </p:nvSpPr>
        <p:spPr>
          <a:xfrm>
            <a:off x="3048000" y="424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a_star</a:t>
            </a:r>
            <a:r>
              <a:rPr lang="en-US" sz="2400" dirty="0">
                <a:latin typeface="Courier" pitchFamily="2" charset="0"/>
              </a:rPr>
              <a:t> ::= ””</a:t>
            </a:r>
          </a:p>
          <a:p>
            <a:r>
              <a:rPr lang="en-US" sz="2400" dirty="0">
                <a:latin typeface="Courier" pitchFamily="2" charset="0"/>
              </a:rPr>
              <a:t>       |   “a”</a:t>
            </a:r>
          </a:p>
          <a:p>
            <a:r>
              <a:rPr lang="en-US" sz="2400" dirty="0">
                <a:latin typeface="Courier" pitchFamily="2" charset="0"/>
              </a:rPr>
              <a:t>       |   “a” </a:t>
            </a:r>
            <a:r>
              <a:rPr lang="en-US" sz="2400" dirty="0" err="1">
                <a:latin typeface="Courier" pitchFamily="2" charset="0"/>
              </a:rPr>
              <a:t>a_star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402C1-0AC7-5E41-97DD-368B2431C4FB}"/>
              </a:ext>
            </a:extLst>
          </p:cNvPr>
          <p:cNvSpPr txBox="1"/>
          <p:nvPr/>
        </p:nvSpPr>
        <p:spPr>
          <a:xfrm>
            <a:off x="3913632" y="3244334"/>
            <a:ext cx="3720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How to express “a*” in BNF?</a:t>
            </a:r>
          </a:p>
        </p:txBody>
      </p:sp>
    </p:spTree>
    <p:extLst>
      <p:ext uri="{BB962C8B-B14F-4D97-AF65-F5344CB8AC3E}">
        <p14:creationId xmlns:p14="http://schemas.microsoft.com/office/powerpoint/2010/main" val="343557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A923-0834-AA46-AC5E-5E0B2AA3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273A3-0EC0-7044-87B8-CDB15E2D1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444750"/>
            <a:ext cx="9105900" cy="196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732E45-9737-694A-92C1-20A3DEFFE2FF}"/>
              </a:ext>
            </a:extLst>
          </p:cNvPr>
          <p:cNvSpPr txBox="1"/>
          <p:nvPr/>
        </p:nvSpPr>
        <p:spPr>
          <a:xfrm>
            <a:off x="3008376" y="5422392"/>
            <a:ext cx="354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didn’t get this far in the lecture</a:t>
            </a:r>
          </a:p>
        </p:txBody>
      </p:sp>
    </p:spTree>
    <p:extLst>
      <p:ext uri="{BB962C8B-B14F-4D97-AF65-F5344CB8AC3E}">
        <p14:creationId xmlns:p14="http://schemas.microsoft.com/office/powerpoint/2010/main" val="200681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A923-0834-AA46-AC5E-5E0B2AA3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5AF25-77FC-5148-B0FC-AAB7DFEE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413000"/>
            <a:ext cx="9067800" cy="20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22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A923-0834-AA46-AC5E-5E0B2AA3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32318D-03AE-4D4F-8622-C07A696DE322}"/>
              </a:ext>
            </a:extLst>
          </p:cNvPr>
          <p:cNvSpPr/>
          <p:nvPr/>
        </p:nvSpPr>
        <p:spPr>
          <a:xfrm>
            <a:off x="838200" y="1796903"/>
            <a:ext cx="2023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(x)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my_var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AE9BC-5244-334E-A367-0DD8B5658A7E}"/>
              </a:ext>
            </a:extLst>
          </p:cNvPr>
          <p:cNvSpPr/>
          <p:nvPr/>
        </p:nvSpPr>
        <p:spPr>
          <a:xfrm>
            <a:off x="4072128" y="1818316"/>
            <a:ext cx="2023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(x)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my_var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BD31C-4517-DF4B-8CBE-BD13095844D8}"/>
              </a:ext>
            </a:extLst>
          </p:cNvPr>
          <p:cNvSpPr txBox="1"/>
          <p:nvPr/>
        </p:nvSpPr>
        <p:spPr>
          <a:xfrm>
            <a:off x="3090672" y="1910648"/>
            <a:ext cx="51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F7A62C-5512-0B43-8C3A-34CE90F9461B}"/>
              </a:ext>
            </a:extLst>
          </p:cNvPr>
          <p:cNvSpPr/>
          <p:nvPr/>
        </p:nvSpPr>
        <p:spPr>
          <a:xfrm>
            <a:off x="838200" y="3768436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5 + 6 * 3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A086A4-682F-B94C-9B73-BC12DA76558E}"/>
              </a:ext>
            </a:extLst>
          </p:cNvPr>
          <p:cNvSpPr/>
          <p:nvPr/>
        </p:nvSpPr>
        <p:spPr>
          <a:xfrm>
            <a:off x="4072128" y="3768436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5 + (6 * 3)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CB9B7-6BCA-D443-A135-E4F002723A78}"/>
              </a:ext>
            </a:extLst>
          </p:cNvPr>
          <p:cNvSpPr txBox="1"/>
          <p:nvPr/>
        </p:nvSpPr>
        <p:spPr>
          <a:xfrm>
            <a:off x="3090672" y="3687664"/>
            <a:ext cx="51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782A01-31EB-064C-8ED6-B49E2FFA86A8}"/>
              </a:ext>
            </a:extLst>
          </p:cNvPr>
          <p:cNvSpPr/>
          <p:nvPr/>
        </p:nvSpPr>
        <p:spPr>
          <a:xfrm>
            <a:off x="682752" y="5001305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(+ 5 (* 6 3))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1034B-833E-4349-8673-419C49845513}"/>
              </a:ext>
            </a:extLst>
          </p:cNvPr>
          <p:cNvSpPr txBox="1"/>
          <p:nvPr/>
        </p:nvSpPr>
        <p:spPr>
          <a:xfrm>
            <a:off x="7022592" y="1984248"/>
            <a:ext cx="353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Should conditionals require braces?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3F1EB-4196-8C42-B82A-28B1EEC4DB69}"/>
              </a:ext>
            </a:extLst>
          </p:cNvPr>
          <p:cNvSpPr txBox="1"/>
          <p:nvPr/>
        </p:nvSpPr>
        <p:spPr>
          <a:xfrm>
            <a:off x="6816248" y="3779997"/>
            <a:ext cx="389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should expressions require parenthesis?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C1B303-2229-C544-AB74-15076FB2CD64}"/>
              </a:ext>
            </a:extLst>
          </p:cNvPr>
          <p:cNvSpPr/>
          <p:nvPr/>
        </p:nvSpPr>
        <p:spPr>
          <a:xfrm>
            <a:off x="3932666" y="5001305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(+ 5 (* 6 3))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050B1A-19F4-3843-A500-17DA1064B02E}"/>
              </a:ext>
            </a:extLst>
          </p:cNvPr>
          <p:cNvSpPr txBox="1"/>
          <p:nvPr/>
        </p:nvSpPr>
        <p:spPr>
          <a:xfrm>
            <a:off x="3090672" y="4955138"/>
            <a:ext cx="51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F5959E-5E5B-874C-839D-73CB74AE89C0}"/>
              </a:ext>
            </a:extLst>
          </p:cNvPr>
          <p:cNvSpPr txBox="1"/>
          <p:nvPr/>
        </p:nvSpPr>
        <p:spPr>
          <a:xfrm>
            <a:off x="6816247" y="5001305"/>
            <a:ext cx="424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expressions (lisp) require explicit structure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1A3805-1F9E-5548-A35F-DDCC84C70587}"/>
              </a:ext>
            </a:extLst>
          </p:cNvPr>
          <p:cNvSpPr txBox="1"/>
          <p:nvPr/>
        </p:nvSpPr>
        <p:spPr>
          <a:xfrm>
            <a:off x="4436988" y="6049508"/>
            <a:ext cx="33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What are pros and cons of each?</a:t>
            </a:r>
          </a:p>
        </p:txBody>
      </p:sp>
    </p:spTree>
    <p:extLst>
      <p:ext uri="{BB962C8B-B14F-4D97-AF65-F5344CB8AC3E}">
        <p14:creationId xmlns:p14="http://schemas.microsoft.com/office/powerpoint/2010/main" val="281371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A923-0834-AA46-AC5E-5E0B2AA3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CE95CD-ACA3-9740-B0FD-FDCCEACF65BF}"/>
              </a:ext>
            </a:extLst>
          </p:cNvPr>
          <p:cNvSpPr/>
          <p:nvPr/>
        </p:nvSpPr>
        <p:spPr>
          <a:xfrm>
            <a:off x="3404616" y="179667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1;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check0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0;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(x)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(y)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pass();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else</a:t>
            </a:r>
            <a:endParaRPr lang="en-US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check0 = 1;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1D824B-10BA-964B-88A6-3B8FD74D22C9}"/>
              </a:ext>
            </a:extLst>
          </p:cNvPr>
          <p:cNvSpPr txBox="1"/>
          <p:nvPr/>
        </p:nvSpPr>
        <p:spPr>
          <a:xfrm>
            <a:off x="2468880" y="5202936"/>
            <a:ext cx="477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quiz: what is the value of check0 at the end?</a:t>
            </a:r>
          </a:p>
        </p:txBody>
      </p:sp>
    </p:spTree>
    <p:extLst>
      <p:ext uri="{BB962C8B-B14F-4D97-AF65-F5344CB8AC3E}">
        <p14:creationId xmlns:p14="http://schemas.microsoft.com/office/powerpoint/2010/main" val="107004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A923-0834-AA46-AC5E-5E0B2AA3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1D824B-10BA-964B-88A6-3B8FD74D22C9}"/>
              </a:ext>
            </a:extLst>
          </p:cNvPr>
          <p:cNvSpPr txBox="1"/>
          <p:nvPr/>
        </p:nvSpPr>
        <p:spPr>
          <a:xfrm>
            <a:off x="1054007" y="6308208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Python handle this?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8DD96-650D-EC41-93DE-9A61F7F69E37}"/>
              </a:ext>
            </a:extLst>
          </p:cNvPr>
          <p:cNvSpPr/>
          <p:nvPr/>
        </p:nvSpPr>
        <p:spPr>
          <a:xfrm>
            <a:off x="1042416" y="189323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1</a:t>
            </a:r>
          </a:p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</a:t>
            </a:r>
          </a:p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check0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</a:t>
            </a:r>
            <a:endParaRPr lang="en-US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(x):</a:t>
            </a: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(y):</a:t>
            </a: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pass</a:t>
            </a:r>
            <a:endParaRPr lang="en-US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check0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1</a:t>
            </a:r>
            <a:endParaRPr lang="en-US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(check0)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5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A923-0834-AA46-AC5E-5E0B2AA3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1D824B-10BA-964B-88A6-3B8FD74D22C9}"/>
              </a:ext>
            </a:extLst>
          </p:cNvPr>
          <p:cNvSpPr txBox="1"/>
          <p:nvPr/>
        </p:nvSpPr>
        <p:spPr>
          <a:xfrm>
            <a:off x="1054007" y="6308208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Python handle this?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8DD96-650D-EC41-93DE-9A61F7F69E37}"/>
              </a:ext>
            </a:extLst>
          </p:cNvPr>
          <p:cNvSpPr/>
          <p:nvPr/>
        </p:nvSpPr>
        <p:spPr>
          <a:xfrm>
            <a:off x="1042416" y="189323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1</a:t>
            </a:r>
          </a:p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</a:t>
            </a:r>
          </a:p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check0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</a:t>
            </a:r>
            <a:endParaRPr lang="en-US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(x):</a:t>
            </a: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(y):</a:t>
            </a: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pass</a:t>
            </a:r>
            <a:endParaRPr lang="en-US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check0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1</a:t>
            </a:r>
            <a:endParaRPr lang="en-US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(check0)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386D56-B8B8-6B45-94E8-293913FAA331}"/>
              </a:ext>
            </a:extLst>
          </p:cNvPr>
          <p:cNvSpPr/>
          <p:nvPr/>
        </p:nvSpPr>
        <p:spPr>
          <a:xfrm>
            <a:off x="7693152" y="1708548"/>
            <a:ext cx="31882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1</a:t>
            </a:r>
          </a:p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</a:t>
            </a:r>
          </a:p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check0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</a:t>
            </a:r>
            <a:endParaRPr lang="en-US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(x):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(y):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pass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check0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1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(check0)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F078F-629C-FF42-B3A6-E9DCAE24B57E}"/>
              </a:ext>
            </a:extLst>
          </p:cNvPr>
          <p:cNvSpPr txBox="1"/>
          <p:nvPr/>
        </p:nvSpPr>
        <p:spPr>
          <a:xfrm>
            <a:off x="6866543" y="5985042"/>
            <a:ext cx="465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 syntax, you need to indent, which makes</a:t>
            </a:r>
            <a:br>
              <a:rPr lang="en-US" dirty="0"/>
            </a:br>
            <a:r>
              <a:rPr lang="en-US" dirty="0"/>
              <a:t>it clear</a:t>
            </a:r>
          </a:p>
        </p:txBody>
      </p:sp>
    </p:spTree>
    <p:extLst>
      <p:ext uri="{BB962C8B-B14F-4D97-AF65-F5344CB8AC3E}">
        <p14:creationId xmlns:p14="http://schemas.microsoft.com/office/powerpoint/2010/main" val="2921293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7772-447E-F04A-A6DF-512975BF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FCF0-A344-E842-8DFE-9C609F59C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are insufficient for expressing the language grammar</a:t>
            </a:r>
          </a:p>
          <a:p>
            <a:pPr lvl="1"/>
            <a:r>
              <a:rPr lang="en-US" dirty="0"/>
              <a:t>Mostly because of ()s and {}s</a:t>
            </a:r>
          </a:p>
        </p:txBody>
      </p:sp>
    </p:spTree>
    <p:extLst>
      <p:ext uri="{BB962C8B-B14F-4D97-AF65-F5344CB8AC3E}">
        <p14:creationId xmlns:p14="http://schemas.microsoft.com/office/powerpoint/2010/main" val="382462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06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HW 1 is out</a:t>
            </a:r>
          </a:p>
          <a:p>
            <a:pPr lvl="1"/>
            <a:r>
              <a:rPr lang="en-US" dirty="0"/>
              <a:t>Due next Monday at Midnight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Plenty of help available</a:t>
            </a:r>
          </a:p>
          <a:p>
            <a:pPr lvl="1"/>
            <a:r>
              <a:rPr lang="en-US" dirty="0"/>
              <a:t>I have office hours tomorrow</a:t>
            </a:r>
          </a:p>
          <a:p>
            <a:pPr lvl="1"/>
            <a:r>
              <a:rPr lang="en-US" dirty="0"/>
              <a:t>TAs and tutors have office hours on Friday</a:t>
            </a:r>
          </a:p>
          <a:p>
            <a:pPr lvl="1"/>
            <a:r>
              <a:rPr lang="en-US" b="1" i="1" dirty="0"/>
              <a:t>No guaranteed help over the weekend or off business hours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Thanks to those who are asking/answering questions on Piazza</a:t>
            </a:r>
          </a:p>
          <a:p>
            <a:pPr lvl="1"/>
            <a:r>
              <a:rPr lang="en-US" dirty="0"/>
              <a:t>And especially for finding bugs in the HW!</a:t>
            </a:r>
          </a:p>
          <a:p>
            <a:pPr lvl="1"/>
            <a:endParaRPr lang="en-US" dirty="0"/>
          </a:p>
          <a:p>
            <a:r>
              <a:rPr lang="en-US" dirty="0"/>
              <a:t>Plan on HW2 assigned on Monday (Due 2 weeks later)</a:t>
            </a:r>
          </a:p>
        </p:txBody>
      </p:sp>
    </p:spTree>
    <p:extLst>
      <p:ext uri="{BB962C8B-B14F-4D97-AF65-F5344CB8AC3E}">
        <p14:creationId xmlns:p14="http://schemas.microsoft.com/office/powerpoint/2010/main" val="283059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matching () with regex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96E30-EF97-DD47-87BE-D0622460474F}"/>
              </a:ext>
            </a:extLst>
          </p:cNvPr>
          <p:cNvSpPr txBox="1"/>
          <p:nvPr/>
        </p:nvSpPr>
        <p:spPr>
          <a:xfrm>
            <a:off x="877262" y="1690688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\(? NUM ((PLUS | MULT) \(? NUM \)?)*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2DFFC-344A-7E44-80EF-2F46198D604F}"/>
              </a:ext>
            </a:extLst>
          </p:cNvPr>
          <p:cNvSpPr txBox="1"/>
          <p:nvPr/>
        </p:nvSpPr>
        <p:spPr>
          <a:xfrm>
            <a:off x="838201" y="347893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5 + 6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09C4-0268-B54C-AEF6-40252F4FFED3}"/>
              </a:ext>
            </a:extLst>
          </p:cNvPr>
          <p:cNvSpPr txBox="1"/>
          <p:nvPr/>
        </p:nvSpPr>
        <p:spPr>
          <a:xfrm>
            <a:off x="838201" y="2700228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65BB3-CE78-4A48-82F3-36DC55ED5D0F}"/>
              </a:ext>
            </a:extLst>
          </p:cNvPr>
          <p:cNvSpPr txBox="1"/>
          <p:nvPr/>
        </p:nvSpPr>
        <p:spPr>
          <a:xfrm>
            <a:off x="838200" y="438711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5 + 6 *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19E76-EB1F-E240-A1EB-4EFD040CA351}"/>
              </a:ext>
            </a:extLst>
          </p:cNvPr>
          <p:cNvSpPr txBox="1"/>
          <p:nvPr/>
        </p:nvSpPr>
        <p:spPr>
          <a:xfrm>
            <a:off x="3974841" y="4433280"/>
            <a:ext cx="675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But what does this one mean? What if we want different precedence?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335F0-A98A-2F45-8528-D945C9A5D366}"/>
              </a:ext>
            </a:extLst>
          </p:cNvPr>
          <p:cNvSpPr txBox="1"/>
          <p:nvPr/>
        </p:nvSpPr>
        <p:spPr>
          <a:xfrm>
            <a:off x="877262" y="5267182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(5 + 6) *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779E1-C179-324C-8B2A-276035E36519}"/>
              </a:ext>
            </a:extLst>
          </p:cNvPr>
          <p:cNvSpPr txBox="1"/>
          <p:nvPr/>
        </p:nvSpPr>
        <p:spPr>
          <a:xfrm>
            <a:off x="3974841" y="5267182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Can we do this one?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D77C0B-7272-2E4C-8C31-C36830814739}"/>
              </a:ext>
            </a:extLst>
          </p:cNvPr>
          <p:cNvSpPr txBox="1"/>
          <p:nvPr/>
        </p:nvSpPr>
        <p:spPr>
          <a:xfrm>
            <a:off x="8256982" y="2030813"/>
            <a:ext cx="84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RE</a:t>
            </a:r>
          </a:p>
        </p:txBody>
      </p:sp>
    </p:spTree>
    <p:extLst>
      <p:ext uri="{BB962C8B-B14F-4D97-AF65-F5344CB8AC3E}">
        <p14:creationId xmlns:p14="http://schemas.microsoft.com/office/powerpoint/2010/main" val="2396687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matching () with regex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2651D-8444-2C43-A5DB-6C3DFC42E459}"/>
              </a:ext>
            </a:extLst>
          </p:cNvPr>
          <p:cNvSpPr txBox="1"/>
          <p:nvPr/>
        </p:nvSpPr>
        <p:spPr>
          <a:xfrm>
            <a:off x="877262" y="2831585"/>
            <a:ext cx="5430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Seems like it works! But what is the issue?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68ED3-7851-D148-857E-A0A0B5AEBF56}"/>
              </a:ext>
            </a:extLst>
          </p:cNvPr>
          <p:cNvSpPr txBox="1"/>
          <p:nvPr/>
        </p:nvSpPr>
        <p:spPr>
          <a:xfrm>
            <a:off x="877262" y="3972482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(5 + 6 *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5C873-B515-2742-B51D-6BDFC9739860}"/>
              </a:ext>
            </a:extLst>
          </p:cNvPr>
          <p:cNvSpPr txBox="1"/>
          <p:nvPr/>
        </p:nvSpPr>
        <p:spPr>
          <a:xfrm>
            <a:off x="4376057" y="4018648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about this one?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3793E-EB00-EB49-9EDA-2855867D59B0}"/>
              </a:ext>
            </a:extLst>
          </p:cNvPr>
          <p:cNvSpPr txBox="1"/>
          <p:nvPr/>
        </p:nvSpPr>
        <p:spPr>
          <a:xfrm>
            <a:off x="877262" y="1690688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\(? NUM ((PLUS | MULT) \(? NUM \)?)*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BEEBB-1372-E04B-8E04-B53F8EA4845E}"/>
              </a:ext>
            </a:extLst>
          </p:cNvPr>
          <p:cNvSpPr txBox="1"/>
          <p:nvPr/>
        </p:nvSpPr>
        <p:spPr>
          <a:xfrm>
            <a:off x="993159" y="5469445"/>
            <a:ext cx="10628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()s are a key part of syntax. They are import for the structure we want to create and </a:t>
            </a:r>
          </a:p>
          <a:p>
            <a:r>
              <a:rPr lang="en-US" sz="2400" i="1" dirty="0"/>
              <a:t>we need to reliably detect strings that are not syntactically valid!</a:t>
            </a:r>
          </a:p>
        </p:txBody>
      </p:sp>
    </p:spTree>
    <p:extLst>
      <p:ext uri="{BB962C8B-B14F-4D97-AF65-F5344CB8AC3E}">
        <p14:creationId xmlns:p14="http://schemas.microsoft.com/office/powerpoint/2010/main" val="291805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7772-447E-F04A-A6DF-512975BF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FCF0-A344-E842-8DFE-9C609F59C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0103"/>
          </a:xfrm>
        </p:spPr>
        <p:txBody>
          <a:bodyPr>
            <a:normAutofit/>
          </a:bodyPr>
          <a:lstStyle/>
          <a:p>
            <a:r>
              <a:rPr lang="en-US" dirty="0"/>
              <a:t>How can a CFG handle ()’s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02816-1CE1-1F46-BD30-81EBC650BCC1}"/>
              </a:ext>
            </a:extLst>
          </p:cNvPr>
          <p:cNvSpPr txBox="1"/>
          <p:nvPr/>
        </p:nvSpPr>
        <p:spPr>
          <a:xfrm>
            <a:off x="2230574" y="2821031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\(? NUM ((PLUS | MULT) \(? NUM \)?)*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A2E3A-4D38-C849-A2B7-048CB02B5B0D}"/>
              </a:ext>
            </a:extLst>
          </p:cNvPr>
          <p:cNvSpPr txBox="1"/>
          <p:nvPr/>
        </p:nvSpPr>
        <p:spPr>
          <a:xfrm>
            <a:off x="2715738" y="3707999"/>
            <a:ext cx="58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an exercise, how would we express this expression in BNF</a:t>
            </a:r>
          </a:p>
          <a:p>
            <a:r>
              <a:rPr lang="en-US" dirty="0"/>
              <a:t>- an expression with ()s +, *?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F0B7C-CD4E-5247-B053-2F7427DDF728}"/>
              </a:ext>
            </a:extLst>
          </p:cNvPr>
          <p:cNvSpPr txBox="1"/>
          <p:nvPr/>
        </p:nvSpPr>
        <p:spPr>
          <a:xfrm>
            <a:off x="2715738" y="497433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</a:t>
            </a:r>
          </a:p>
        </p:txBody>
      </p:sp>
    </p:spTree>
    <p:extLst>
      <p:ext uri="{BB962C8B-B14F-4D97-AF65-F5344CB8AC3E}">
        <p14:creationId xmlns:p14="http://schemas.microsoft.com/office/powerpoint/2010/main" val="54521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7772-447E-F04A-A6DF-512975BF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FCF0-A344-E842-8DFE-9C609F59C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0103"/>
          </a:xfrm>
        </p:spPr>
        <p:txBody>
          <a:bodyPr>
            <a:normAutofit/>
          </a:bodyPr>
          <a:lstStyle/>
          <a:p>
            <a:r>
              <a:rPr lang="en-US" dirty="0"/>
              <a:t>How can a CFG handle ()’s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02816-1CE1-1F46-BD30-81EBC650BCC1}"/>
              </a:ext>
            </a:extLst>
          </p:cNvPr>
          <p:cNvSpPr txBox="1"/>
          <p:nvPr/>
        </p:nvSpPr>
        <p:spPr>
          <a:xfrm>
            <a:off x="2230574" y="2821031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\(? NUM ((PLUS | MULT) \(? NUM \)?)*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A2E3A-4D38-C849-A2B7-048CB02B5B0D}"/>
              </a:ext>
            </a:extLst>
          </p:cNvPr>
          <p:cNvSpPr txBox="1"/>
          <p:nvPr/>
        </p:nvSpPr>
        <p:spPr>
          <a:xfrm>
            <a:off x="2715738" y="3707999"/>
            <a:ext cx="58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an exercise, how would we express this expression in BNF</a:t>
            </a:r>
          </a:p>
          <a:p>
            <a:r>
              <a:rPr lang="en-US" dirty="0"/>
              <a:t>- an expression with ()s +, *?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2ACF7-629F-D649-81A8-1253ADECE41B}"/>
              </a:ext>
            </a:extLst>
          </p:cNvPr>
          <p:cNvSpPr txBox="1"/>
          <p:nvPr/>
        </p:nvSpPr>
        <p:spPr>
          <a:xfrm>
            <a:off x="3648456" y="4937760"/>
            <a:ext cx="3217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 NUM</a:t>
            </a:r>
          </a:p>
          <a:p>
            <a:r>
              <a:rPr lang="en-US" dirty="0">
                <a:latin typeface="Courier" pitchFamily="2" charset="0"/>
              </a:rPr>
              <a:t>     |  EXPR PLUS EXPR</a:t>
            </a:r>
          </a:p>
          <a:p>
            <a:r>
              <a:rPr lang="en-US" dirty="0">
                <a:latin typeface="Courier" pitchFamily="2" charset="0"/>
              </a:rPr>
              <a:t>     |  EXPR MULT EXPR</a:t>
            </a:r>
          </a:p>
          <a:p>
            <a:r>
              <a:rPr lang="en-US" dirty="0">
                <a:latin typeface="Courier" pitchFamily="2" charset="0"/>
              </a:rPr>
              <a:t>     |  \( EXPR \)</a:t>
            </a:r>
          </a:p>
        </p:txBody>
      </p:sp>
    </p:spTree>
    <p:extLst>
      <p:ext uri="{BB962C8B-B14F-4D97-AF65-F5344CB8AC3E}">
        <p14:creationId xmlns:p14="http://schemas.microsoft.com/office/powerpoint/2010/main" val="1930605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7772-447E-F04A-A6DF-512975BF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FCF0-A344-E842-8DFE-9C609F59C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derive strings from a context free grammar</a:t>
            </a:r>
          </a:p>
        </p:txBody>
      </p:sp>
    </p:spTree>
    <p:extLst>
      <p:ext uri="{BB962C8B-B14F-4D97-AF65-F5344CB8AC3E}">
        <p14:creationId xmlns:p14="http://schemas.microsoft.com/office/powerpoint/2010/main" val="3889924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strings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3508311" y="2077574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latin typeface="Courier" pitchFamily="2" charset="0"/>
              </a:rPr>
              <a:t>SheepNoise</a:t>
            </a:r>
            <a:r>
              <a:rPr lang="en-US" dirty="0">
                <a:latin typeface="Courier" pitchFamily="2" charset="0"/>
              </a:rPr>
              <a:t> ::= ‘baa’ </a:t>
            </a:r>
            <a:r>
              <a:rPr lang="en-US" dirty="0" err="1">
                <a:latin typeface="Courier" pitchFamily="2" charset="0"/>
              </a:rPr>
              <a:t>SheepNoise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2:            |   ‘baa’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297024" y="3964915"/>
          <a:ext cx="510540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SheepNoise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F1839C-3C88-1E48-8002-D9C483686501}"/>
              </a:ext>
            </a:extLst>
          </p:cNvPr>
          <p:cNvSpPr txBox="1"/>
          <p:nvPr/>
        </p:nvSpPr>
        <p:spPr>
          <a:xfrm>
            <a:off x="4338735" y="1614197"/>
            <a:ext cx="382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Give each production rule a numeric id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BEED4C2B-A683-DA40-8CCE-E41DEC16F843}"/>
              </a:ext>
            </a:extLst>
          </p:cNvPr>
          <p:cNvGraphicFramePr>
            <a:graphicFrameLocks noGrp="1"/>
          </p:cNvGraphicFramePr>
          <p:nvPr/>
        </p:nvGraphicFramePr>
        <p:xfrm>
          <a:off x="6644950" y="3955583"/>
          <a:ext cx="510540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SheepNoise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1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23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strings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3508311" y="2077574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latin typeface="Courier" pitchFamily="2" charset="0"/>
              </a:rPr>
              <a:t>SheepNoise</a:t>
            </a:r>
            <a:r>
              <a:rPr lang="en-US" dirty="0">
                <a:latin typeface="Courier" pitchFamily="2" charset="0"/>
              </a:rPr>
              <a:t> ::= ‘baa’ </a:t>
            </a:r>
            <a:r>
              <a:rPr lang="en-US" dirty="0" err="1">
                <a:latin typeface="Courier" pitchFamily="2" charset="0"/>
              </a:rPr>
              <a:t>SheepNoise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2:            |   ‘baa’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297024" y="3964915"/>
          <a:ext cx="510540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SheepNoise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F1839C-3C88-1E48-8002-D9C483686501}"/>
              </a:ext>
            </a:extLst>
          </p:cNvPr>
          <p:cNvSpPr txBox="1"/>
          <p:nvPr/>
        </p:nvSpPr>
        <p:spPr>
          <a:xfrm>
            <a:off x="4338735" y="1614197"/>
            <a:ext cx="382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Give each production rule a numeric id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BEED4C2B-A683-DA40-8CCE-E41DEC16F843}"/>
              </a:ext>
            </a:extLst>
          </p:cNvPr>
          <p:cNvGraphicFramePr>
            <a:graphicFrameLocks noGrp="1"/>
          </p:cNvGraphicFramePr>
          <p:nvPr/>
        </p:nvGraphicFramePr>
        <p:xfrm>
          <a:off x="6644950" y="3955583"/>
          <a:ext cx="510540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SheepNoise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baa </a:t>
                      </a:r>
                      <a:r>
                        <a:rPr lang="en-US" dirty="0" err="1"/>
                        <a:t>SheepNoise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baa baa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1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270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A3A2-D017-BA48-8B7D-B33CD777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in string derivation: </a:t>
            </a:r>
            <a:r>
              <a:rPr lang="en-US" dirty="0" err="1"/>
              <a:t>CSmith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1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A562-479D-B446-AC79-C83AD32E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in string derivation: </a:t>
            </a:r>
            <a:r>
              <a:rPr lang="en-US" dirty="0" err="1"/>
              <a:t>CSmith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4D81-571C-4248-B69A-376B12BB2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6960" cy="26000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a CFG, you can derive random strings in a language</a:t>
            </a:r>
          </a:p>
          <a:p>
            <a:endParaRPr lang="en-US" dirty="0"/>
          </a:p>
          <a:p>
            <a:r>
              <a:rPr lang="en-US" dirty="0"/>
              <a:t>C-Smith</a:t>
            </a:r>
          </a:p>
          <a:p>
            <a:pPr lvl="1"/>
            <a:r>
              <a:rPr lang="en-US" dirty="0"/>
              <a:t>Generates random C programs</a:t>
            </a:r>
          </a:p>
          <a:p>
            <a:pPr lvl="1"/>
            <a:r>
              <a:rPr lang="en-US" dirty="0"/>
              <a:t>Used to test compiler correctness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1D398-E3F6-534C-A622-2941CDF9F37D}"/>
              </a:ext>
            </a:extLst>
          </p:cNvPr>
          <p:cNvSpPr/>
          <p:nvPr/>
        </p:nvSpPr>
        <p:spPr>
          <a:xfrm>
            <a:off x="1005840" y="5248656"/>
            <a:ext cx="1143000" cy="9966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C program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AA59A5-1514-974F-B8D5-AC7EDE88B75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176272" y="4855464"/>
            <a:ext cx="1496568" cy="69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1A018EC-787E-C644-BA85-43C1BDE1870A}"/>
              </a:ext>
            </a:extLst>
          </p:cNvPr>
          <p:cNvSpPr/>
          <p:nvPr/>
        </p:nvSpPr>
        <p:spPr>
          <a:xfrm>
            <a:off x="3672840" y="4583430"/>
            <a:ext cx="1143000" cy="544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clang -00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50D6F-EB07-7941-8500-5E4EFE338911}"/>
              </a:ext>
            </a:extLst>
          </p:cNvPr>
          <p:cNvSpPr/>
          <p:nvPr/>
        </p:nvSpPr>
        <p:spPr>
          <a:xfrm>
            <a:off x="3672840" y="5367528"/>
            <a:ext cx="1143000" cy="544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clang -03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C6CA71-E0CE-7D42-BA32-291AB7930E5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148840" y="5639562"/>
            <a:ext cx="1496568" cy="10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333B6EB-F34B-4140-A52D-981AB79D67CC}"/>
              </a:ext>
            </a:extLst>
          </p:cNvPr>
          <p:cNvSpPr/>
          <p:nvPr/>
        </p:nvSpPr>
        <p:spPr>
          <a:xfrm>
            <a:off x="3645408" y="6137910"/>
            <a:ext cx="1143000" cy="544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 ...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B357F9-B0DD-4344-AE21-A318F2834B8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225040" y="5911596"/>
            <a:ext cx="1420368" cy="49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4D7C7A-2CE0-2E44-A875-B95BB83DE95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815840" y="4855464"/>
            <a:ext cx="61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C56543-195F-864A-96F2-70CB07E54FA4}"/>
              </a:ext>
            </a:extLst>
          </p:cNvPr>
          <p:cNvCxnSpPr>
            <a:cxnSpLocks/>
          </p:cNvCxnSpPr>
          <p:nvPr/>
        </p:nvCxnSpPr>
        <p:spPr>
          <a:xfrm flipV="1">
            <a:off x="4843272" y="5639562"/>
            <a:ext cx="652272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F38D40-565B-E449-9890-7C026D72A8A6}"/>
              </a:ext>
            </a:extLst>
          </p:cNvPr>
          <p:cNvCxnSpPr>
            <a:cxnSpLocks/>
          </p:cNvCxnSpPr>
          <p:nvPr/>
        </p:nvCxnSpPr>
        <p:spPr>
          <a:xfrm flipV="1">
            <a:off x="4788408" y="6391656"/>
            <a:ext cx="652272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E34BD63-6E6C-EA48-B56D-2E8D94E107DA}"/>
              </a:ext>
            </a:extLst>
          </p:cNvPr>
          <p:cNvSpPr/>
          <p:nvPr/>
        </p:nvSpPr>
        <p:spPr>
          <a:xfrm>
            <a:off x="5541264" y="4574286"/>
            <a:ext cx="1143000" cy="544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8F5CE3-BF00-2149-A97E-103547A42291}"/>
              </a:ext>
            </a:extLst>
          </p:cNvPr>
          <p:cNvSpPr/>
          <p:nvPr/>
        </p:nvSpPr>
        <p:spPr>
          <a:xfrm>
            <a:off x="5541264" y="5385816"/>
            <a:ext cx="1143000" cy="544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14D1F0-5B34-B54A-A56B-EFD64025498D}"/>
              </a:ext>
            </a:extLst>
          </p:cNvPr>
          <p:cNvSpPr/>
          <p:nvPr/>
        </p:nvSpPr>
        <p:spPr>
          <a:xfrm>
            <a:off x="5541264" y="6160770"/>
            <a:ext cx="1143000" cy="544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FF4FB8-7C51-3B41-855D-6DA6ED44E5B9}"/>
              </a:ext>
            </a:extLst>
          </p:cNvPr>
          <p:cNvSpPr txBox="1"/>
          <p:nvPr/>
        </p:nvSpPr>
        <p:spPr>
          <a:xfrm>
            <a:off x="7534656" y="5118354"/>
            <a:ext cx="3159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Check outcome. Is it the same?</a:t>
            </a:r>
            <a:br>
              <a:rPr lang="en-US" i="1" dirty="0"/>
            </a:br>
            <a:r>
              <a:rPr lang="en-US" i="1" dirty="0"/>
              <a:t>if not, then there is a bug in one</a:t>
            </a:r>
            <a:br>
              <a:rPr lang="en-US" i="1" dirty="0"/>
            </a:br>
            <a:r>
              <a:rPr lang="en-US" i="1" dirty="0"/>
              <a:t>of the compilers</a:t>
            </a:r>
          </a:p>
        </p:txBody>
      </p:sp>
    </p:spTree>
    <p:extLst>
      <p:ext uri="{BB962C8B-B14F-4D97-AF65-F5344CB8AC3E}">
        <p14:creationId xmlns:p14="http://schemas.microsoft.com/office/powerpoint/2010/main" val="1852790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A562-479D-B446-AC79-C83AD32E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4D81-571C-4248-B69A-376B12BB2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6960" cy="2600071"/>
          </a:xfrm>
        </p:spPr>
        <p:txBody>
          <a:bodyPr/>
          <a:lstStyle/>
          <a:p>
            <a:r>
              <a:rPr lang="en-US" dirty="0"/>
              <a:t>400+ compiler bugs found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1D398-E3F6-534C-A622-2941CDF9F37D}"/>
              </a:ext>
            </a:extLst>
          </p:cNvPr>
          <p:cNvSpPr/>
          <p:nvPr/>
        </p:nvSpPr>
        <p:spPr>
          <a:xfrm>
            <a:off x="1005840" y="5248656"/>
            <a:ext cx="1143000" cy="9966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C program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AA59A5-1514-974F-B8D5-AC7EDE88B75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176272" y="4855464"/>
            <a:ext cx="1496568" cy="69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1A018EC-787E-C644-BA85-43C1BDE1870A}"/>
              </a:ext>
            </a:extLst>
          </p:cNvPr>
          <p:cNvSpPr/>
          <p:nvPr/>
        </p:nvSpPr>
        <p:spPr>
          <a:xfrm>
            <a:off x="3672840" y="4583430"/>
            <a:ext cx="1143000" cy="544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clang -00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50D6F-EB07-7941-8500-5E4EFE338911}"/>
              </a:ext>
            </a:extLst>
          </p:cNvPr>
          <p:cNvSpPr/>
          <p:nvPr/>
        </p:nvSpPr>
        <p:spPr>
          <a:xfrm>
            <a:off x="3672840" y="5367528"/>
            <a:ext cx="1143000" cy="544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clang -03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C6CA71-E0CE-7D42-BA32-291AB7930E5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148840" y="5639562"/>
            <a:ext cx="1496568" cy="10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333B6EB-F34B-4140-A52D-981AB79D67CC}"/>
              </a:ext>
            </a:extLst>
          </p:cNvPr>
          <p:cNvSpPr/>
          <p:nvPr/>
        </p:nvSpPr>
        <p:spPr>
          <a:xfrm>
            <a:off x="3645408" y="6137910"/>
            <a:ext cx="1143000" cy="544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 ...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B357F9-B0DD-4344-AE21-A318F2834B8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225040" y="5911596"/>
            <a:ext cx="1420368" cy="49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4D7C7A-2CE0-2E44-A875-B95BB83DE95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815840" y="4855464"/>
            <a:ext cx="61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C56543-195F-864A-96F2-70CB07E54FA4}"/>
              </a:ext>
            </a:extLst>
          </p:cNvPr>
          <p:cNvCxnSpPr>
            <a:cxnSpLocks/>
          </p:cNvCxnSpPr>
          <p:nvPr/>
        </p:nvCxnSpPr>
        <p:spPr>
          <a:xfrm flipV="1">
            <a:off x="4843272" y="5639562"/>
            <a:ext cx="652272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F38D40-565B-E449-9890-7C026D72A8A6}"/>
              </a:ext>
            </a:extLst>
          </p:cNvPr>
          <p:cNvCxnSpPr>
            <a:cxnSpLocks/>
          </p:cNvCxnSpPr>
          <p:nvPr/>
        </p:nvCxnSpPr>
        <p:spPr>
          <a:xfrm flipV="1">
            <a:off x="4788408" y="6391656"/>
            <a:ext cx="652272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E34BD63-6E6C-EA48-B56D-2E8D94E107DA}"/>
              </a:ext>
            </a:extLst>
          </p:cNvPr>
          <p:cNvSpPr/>
          <p:nvPr/>
        </p:nvSpPr>
        <p:spPr>
          <a:xfrm>
            <a:off x="5541264" y="4574286"/>
            <a:ext cx="1143000" cy="544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8F5CE3-BF00-2149-A97E-103547A42291}"/>
              </a:ext>
            </a:extLst>
          </p:cNvPr>
          <p:cNvSpPr/>
          <p:nvPr/>
        </p:nvSpPr>
        <p:spPr>
          <a:xfrm>
            <a:off x="5541264" y="5385816"/>
            <a:ext cx="1143000" cy="544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14D1F0-5B34-B54A-A56B-EFD64025498D}"/>
              </a:ext>
            </a:extLst>
          </p:cNvPr>
          <p:cNvSpPr/>
          <p:nvPr/>
        </p:nvSpPr>
        <p:spPr>
          <a:xfrm>
            <a:off x="5541264" y="6160770"/>
            <a:ext cx="1143000" cy="544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FF4FB8-7C51-3B41-855D-6DA6ED44E5B9}"/>
              </a:ext>
            </a:extLst>
          </p:cNvPr>
          <p:cNvSpPr txBox="1"/>
          <p:nvPr/>
        </p:nvSpPr>
        <p:spPr>
          <a:xfrm>
            <a:off x="7534656" y="5118354"/>
            <a:ext cx="3159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Check outcome. Is it the same?</a:t>
            </a:r>
            <a:br>
              <a:rPr lang="en-US" i="1" dirty="0"/>
            </a:br>
            <a:r>
              <a:rPr lang="en-US" i="1" dirty="0"/>
              <a:t>if not, then there is a bug in one</a:t>
            </a:r>
            <a:br>
              <a:rPr lang="en-US" i="1" dirty="0"/>
            </a:br>
            <a:r>
              <a:rPr lang="en-US" i="1" dirty="0"/>
              <a:t>of the compilers</a:t>
            </a:r>
          </a:p>
        </p:txBody>
      </p:sp>
    </p:spTree>
    <p:extLst>
      <p:ext uri="{BB962C8B-B14F-4D97-AF65-F5344CB8AC3E}">
        <p14:creationId xmlns:p14="http://schemas.microsoft.com/office/powerpoint/2010/main" val="411322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0672"/>
          </a:xfrm>
        </p:spPr>
        <p:txBody>
          <a:bodyPr>
            <a:normAutofit/>
          </a:bodyPr>
          <a:lstStyle/>
          <a:p>
            <a:r>
              <a:rPr lang="en-US" dirty="0"/>
              <a:t>For part 3 and 4:</a:t>
            </a:r>
          </a:p>
          <a:p>
            <a:pPr lvl="1"/>
            <a:r>
              <a:rPr lang="en-US" i="1" dirty="0"/>
              <a:t>Only use the “tokens” from </a:t>
            </a:r>
            <a:r>
              <a:rPr lang="en-US" i="1" dirty="0" err="1"/>
              <a:t>tokens.py</a:t>
            </a:r>
            <a:endParaRPr lang="en-US" i="1" dirty="0"/>
          </a:p>
          <a:p>
            <a:pPr lvl="1"/>
            <a:r>
              <a:rPr lang="en-US" i="1" dirty="0"/>
              <a:t>We will use our own </a:t>
            </a:r>
            <a:r>
              <a:rPr lang="en-US" i="1" dirty="0" err="1"/>
              <a:t>tokens.py</a:t>
            </a:r>
            <a:r>
              <a:rPr lang="en-US" i="1" dirty="0"/>
              <a:t> to test. If you rely on anything else from that file it will break our grading</a:t>
            </a:r>
          </a:p>
          <a:p>
            <a:pPr lvl="1"/>
            <a:r>
              <a:rPr lang="en-US" i="1" dirty="0"/>
              <a:t>You should use token actions for keywords, even though first class functions can be a little strange at first</a:t>
            </a:r>
          </a:p>
          <a:p>
            <a:endParaRPr lang="en-US" dirty="0"/>
          </a:p>
          <a:p>
            <a:r>
              <a:rPr lang="en-US" dirty="0"/>
              <a:t>Just to clarify: slides are all available on the website!</a:t>
            </a:r>
          </a:p>
        </p:txBody>
      </p:sp>
    </p:spTree>
    <p:extLst>
      <p:ext uri="{BB962C8B-B14F-4D97-AF65-F5344CB8AC3E}">
        <p14:creationId xmlns:p14="http://schemas.microsoft.com/office/powerpoint/2010/main" val="2828406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A562-479D-B446-AC79-C83AD32E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4D81-571C-4248-B69A-376B12BB2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6960" cy="2600071"/>
          </a:xfrm>
        </p:spPr>
        <p:txBody>
          <a:bodyPr/>
          <a:lstStyle/>
          <a:p>
            <a:r>
              <a:rPr lang="en-US" dirty="0"/>
              <a:t>Big challenge: Undefined behavior</a:t>
            </a:r>
          </a:p>
          <a:p>
            <a:endParaRPr lang="en-US" dirty="0"/>
          </a:p>
          <a:p>
            <a:r>
              <a:rPr lang="en-US" dirty="0"/>
              <a:t>Even though the program is syntactically valid, the behavior may be undefined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1D398-E3F6-534C-A622-2941CDF9F37D}"/>
              </a:ext>
            </a:extLst>
          </p:cNvPr>
          <p:cNvSpPr/>
          <p:nvPr/>
        </p:nvSpPr>
        <p:spPr>
          <a:xfrm>
            <a:off x="1005840" y="5248656"/>
            <a:ext cx="1143000" cy="9966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C program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AA59A5-1514-974F-B8D5-AC7EDE88B75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176272" y="4855464"/>
            <a:ext cx="1496568" cy="69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1A018EC-787E-C644-BA85-43C1BDE1870A}"/>
              </a:ext>
            </a:extLst>
          </p:cNvPr>
          <p:cNvSpPr/>
          <p:nvPr/>
        </p:nvSpPr>
        <p:spPr>
          <a:xfrm>
            <a:off x="3672840" y="4583430"/>
            <a:ext cx="1143000" cy="544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clang -00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50D6F-EB07-7941-8500-5E4EFE338911}"/>
              </a:ext>
            </a:extLst>
          </p:cNvPr>
          <p:cNvSpPr/>
          <p:nvPr/>
        </p:nvSpPr>
        <p:spPr>
          <a:xfrm>
            <a:off x="3672840" y="5367528"/>
            <a:ext cx="1143000" cy="544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clang -03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C6CA71-E0CE-7D42-BA32-291AB7930E5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148840" y="5639562"/>
            <a:ext cx="1496568" cy="10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333B6EB-F34B-4140-A52D-981AB79D67CC}"/>
              </a:ext>
            </a:extLst>
          </p:cNvPr>
          <p:cNvSpPr/>
          <p:nvPr/>
        </p:nvSpPr>
        <p:spPr>
          <a:xfrm>
            <a:off x="3645408" y="6137910"/>
            <a:ext cx="1143000" cy="544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 ...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B357F9-B0DD-4344-AE21-A318F2834B8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225040" y="5911596"/>
            <a:ext cx="1420368" cy="49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4D7C7A-2CE0-2E44-A875-B95BB83DE95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815840" y="4855464"/>
            <a:ext cx="61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C56543-195F-864A-96F2-70CB07E54FA4}"/>
              </a:ext>
            </a:extLst>
          </p:cNvPr>
          <p:cNvCxnSpPr>
            <a:cxnSpLocks/>
          </p:cNvCxnSpPr>
          <p:nvPr/>
        </p:nvCxnSpPr>
        <p:spPr>
          <a:xfrm flipV="1">
            <a:off x="4843272" y="5639562"/>
            <a:ext cx="652272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F38D40-565B-E449-9890-7C026D72A8A6}"/>
              </a:ext>
            </a:extLst>
          </p:cNvPr>
          <p:cNvCxnSpPr>
            <a:cxnSpLocks/>
          </p:cNvCxnSpPr>
          <p:nvPr/>
        </p:nvCxnSpPr>
        <p:spPr>
          <a:xfrm flipV="1">
            <a:off x="4788408" y="6391656"/>
            <a:ext cx="652272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E34BD63-6E6C-EA48-B56D-2E8D94E107DA}"/>
              </a:ext>
            </a:extLst>
          </p:cNvPr>
          <p:cNvSpPr/>
          <p:nvPr/>
        </p:nvSpPr>
        <p:spPr>
          <a:xfrm>
            <a:off x="5541264" y="4574286"/>
            <a:ext cx="1143000" cy="544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8F5CE3-BF00-2149-A97E-103547A42291}"/>
              </a:ext>
            </a:extLst>
          </p:cNvPr>
          <p:cNvSpPr/>
          <p:nvPr/>
        </p:nvSpPr>
        <p:spPr>
          <a:xfrm>
            <a:off x="5541264" y="5385816"/>
            <a:ext cx="1143000" cy="544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14D1F0-5B34-B54A-A56B-EFD64025498D}"/>
              </a:ext>
            </a:extLst>
          </p:cNvPr>
          <p:cNvSpPr/>
          <p:nvPr/>
        </p:nvSpPr>
        <p:spPr>
          <a:xfrm>
            <a:off x="5541264" y="6160770"/>
            <a:ext cx="1143000" cy="544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FF4FB8-7C51-3B41-855D-6DA6ED44E5B9}"/>
              </a:ext>
            </a:extLst>
          </p:cNvPr>
          <p:cNvSpPr txBox="1"/>
          <p:nvPr/>
        </p:nvSpPr>
        <p:spPr>
          <a:xfrm>
            <a:off x="7534656" y="5118354"/>
            <a:ext cx="3159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Check outcome. Is it the same?</a:t>
            </a:r>
            <a:br>
              <a:rPr lang="en-US" i="1" dirty="0"/>
            </a:br>
            <a:r>
              <a:rPr lang="en-US" i="1" dirty="0"/>
              <a:t>if not, then there is a bug in one</a:t>
            </a:r>
            <a:br>
              <a:rPr lang="en-US" i="1" dirty="0"/>
            </a:br>
            <a:r>
              <a:rPr lang="en-US" i="1" dirty="0"/>
              <a:t>of the compilers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08816-ECFF-9344-97F8-C315706E5758}"/>
              </a:ext>
            </a:extLst>
          </p:cNvPr>
          <p:cNvSpPr/>
          <p:nvPr/>
        </p:nvSpPr>
        <p:spPr>
          <a:xfrm>
            <a:off x="7848600" y="1086961"/>
            <a:ext cx="33345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x);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0;</a:t>
            </a:r>
            <a:endParaRPr lang="en-US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A1C52-1A54-C34C-BDE4-12E250028066}"/>
              </a:ext>
            </a:extLst>
          </p:cNvPr>
          <p:cNvSpPr txBox="1"/>
          <p:nvPr/>
        </p:nvSpPr>
        <p:spPr>
          <a:xfrm>
            <a:off x="8061232" y="2674086"/>
            <a:ext cx="329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Uninitialized variables can return </a:t>
            </a:r>
          </a:p>
          <a:p>
            <a:r>
              <a:rPr lang="en-US" dirty="0"/>
              <a:t>anything!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DF20A-C523-464B-ADAF-428639FF13E9}"/>
              </a:ext>
            </a:extLst>
          </p:cNvPr>
          <p:cNvSpPr txBox="1"/>
          <p:nvPr/>
        </p:nvSpPr>
        <p:spPr>
          <a:xfrm>
            <a:off x="8061232" y="3472436"/>
            <a:ext cx="315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advanced compiler analysis</a:t>
            </a:r>
          </a:p>
          <a:p>
            <a:r>
              <a:rPr lang="en-US" dirty="0"/>
              <a:t>to catch these issues</a:t>
            </a:r>
          </a:p>
        </p:txBody>
      </p:sp>
    </p:spTree>
    <p:extLst>
      <p:ext uri="{BB962C8B-B14F-4D97-AF65-F5344CB8AC3E}">
        <p14:creationId xmlns:p14="http://schemas.microsoft.com/office/powerpoint/2010/main" val="1722048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19F2-4A1F-4540-B8D1-34A61D9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on to 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B035A-7EBA-9748-A33A-F2364FCEC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9367"/>
          </a:xfrm>
        </p:spPr>
        <p:txBody>
          <a:bodyPr>
            <a:normAutofit/>
          </a:bodyPr>
          <a:lstStyle/>
          <a:p>
            <a:r>
              <a:rPr lang="en-US" dirty="0"/>
              <a:t>We are going to start with the derivation we did at the end of class last time</a:t>
            </a:r>
          </a:p>
        </p:txBody>
      </p:sp>
    </p:spTree>
    <p:extLst>
      <p:ext uri="{BB962C8B-B14F-4D97-AF65-F5344CB8AC3E}">
        <p14:creationId xmlns:p14="http://schemas.microsoft.com/office/powerpoint/2010/main" val="4141377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derivation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0AEEBE-5033-D541-BF43-8E378DE2AA6B}"/>
              </a:ext>
            </a:extLst>
          </p:cNvPr>
          <p:cNvSpPr txBox="1"/>
          <p:nvPr/>
        </p:nvSpPr>
        <p:spPr>
          <a:xfrm>
            <a:off x="4655975" y="1604370"/>
            <a:ext cx="456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derive the string </a:t>
            </a:r>
            <a:r>
              <a:rPr lang="en-US" sz="2400" i="1" dirty="0">
                <a:latin typeface="Courier" pitchFamily="2" charset="0"/>
              </a:rPr>
              <a:t>(</a:t>
            </a:r>
            <a:r>
              <a:rPr lang="en-US" sz="2400" i="1" dirty="0" err="1">
                <a:latin typeface="Courier" pitchFamily="2" charset="0"/>
              </a:rPr>
              <a:t>a+b</a:t>
            </a:r>
            <a:r>
              <a:rPr lang="en-US" sz="2400" i="1" dirty="0">
                <a:latin typeface="Courier" pitchFamily="2" charset="0"/>
              </a:rPr>
              <a:t>)*c</a:t>
            </a:r>
          </a:p>
        </p:txBody>
      </p:sp>
    </p:spTree>
    <p:extLst>
      <p:ext uri="{BB962C8B-B14F-4D97-AF65-F5344CB8AC3E}">
        <p14:creationId xmlns:p14="http://schemas.microsoft.com/office/powerpoint/2010/main" val="2732314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derivation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4C05BB-0884-1C49-B5EB-B8E39DE8D54E}"/>
              </a:ext>
            </a:extLst>
          </p:cNvPr>
          <p:cNvSpPr txBox="1"/>
          <p:nvPr/>
        </p:nvSpPr>
        <p:spPr>
          <a:xfrm>
            <a:off x="4655975" y="1604370"/>
            <a:ext cx="456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derive the string </a:t>
            </a:r>
            <a:r>
              <a:rPr lang="en-US" sz="2400" i="1" dirty="0">
                <a:latin typeface="Courier" pitchFamily="2" charset="0"/>
              </a:rPr>
              <a:t>(</a:t>
            </a:r>
            <a:r>
              <a:rPr lang="en-US" sz="2400" i="1" dirty="0" err="1">
                <a:latin typeface="Courier" pitchFamily="2" charset="0"/>
              </a:rPr>
              <a:t>a+b</a:t>
            </a:r>
            <a:r>
              <a:rPr lang="en-US" sz="2400" i="1" dirty="0">
                <a:latin typeface="Courier" pitchFamily="2" charset="0"/>
              </a:rPr>
              <a:t>)*c</a:t>
            </a:r>
          </a:p>
        </p:txBody>
      </p:sp>
    </p:spTree>
    <p:extLst>
      <p:ext uri="{BB962C8B-B14F-4D97-AF65-F5344CB8AC3E}">
        <p14:creationId xmlns:p14="http://schemas.microsoft.com/office/powerpoint/2010/main" val="3576282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derivation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683242-6EC9-1440-BCBA-C5AD8360A666}"/>
              </a:ext>
            </a:extLst>
          </p:cNvPr>
          <p:cNvSpPr txBox="1"/>
          <p:nvPr/>
        </p:nvSpPr>
        <p:spPr>
          <a:xfrm>
            <a:off x="7697755" y="2454248"/>
            <a:ext cx="30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visualize this as a tree: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F7B6E-E6AB-7F4B-8A1B-954455F1338C}"/>
              </a:ext>
            </a:extLst>
          </p:cNvPr>
          <p:cNvSpPr/>
          <p:nvPr/>
        </p:nvSpPr>
        <p:spPr>
          <a:xfrm>
            <a:off x="8913151" y="31194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Expr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4DBA3-66BB-CA4D-9F17-ADBF7BBAF8E2}"/>
              </a:ext>
            </a:extLst>
          </p:cNvPr>
          <p:cNvSpPr txBox="1"/>
          <p:nvPr/>
        </p:nvSpPr>
        <p:spPr>
          <a:xfrm>
            <a:off x="4655975" y="1604370"/>
            <a:ext cx="456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derive the string </a:t>
            </a:r>
            <a:r>
              <a:rPr lang="en-US" sz="2400" i="1" dirty="0">
                <a:latin typeface="Courier" pitchFamily="2" charset="0"/>
              </a:rPr>
              <a:t>(</a:t>
            </a:r>
            <a:r>
              <a:rPr lang="en-US" sz="2400" i="1" dirty="0" err="1">
                <a:latin typeface="Courier" pitchFamily="2" charset="0"/>
              </a:rPr>
              <a:t>a+b</a:t>
            </a:r>
            <a:r>
              <a:rPr lang="en-US" sz="2400" i="1" dirty="0">
                <a:latin typeface="Courier" pitchFamily="2" charset="0"/>
              </a:rPr>
              <a:t>)*c</a:t>
            </a:r>
          </a:p>
        </p:txBody>
      </p:sp>
    </p:spTree>
    <p:extLst>
      <p:ext uri="{BB962C8B-B14F-4D97-AF65-F5344CB8AC3E}">
        <p14:creationId xmlns:p14="http://schemas.microsoft.com/office/powerpoint/2010/main" val="792390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derivation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683242-6EC9-1440-BCBA-C5AD8360A666}"/>
              </a:ext>
            </a:extLst>
          </p:cNvPr>
          <p:cNvSpPr txBox="1"/>
          <p:nvPr/>
        </p:nvSpPr>
        <p:spPr>
          <a:xfrm>
            <a:off x="7697755" y="2454248"/>
            <a:ext cx="30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visualize this as a tree: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F7B6E-E6AB-7F4B-8A1B-954455F1338C}"/>
              </a:ext>
            </a:extLst>
          </p:cNvPr>
          <p:cNvSpPr/>
          <p:nvPr/>
        </p:nvSpPr>
        <p:spPr>
          <a:xfrm>
            <a:off x="8913151" y="31194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1BF37B-9B18-A543-AFBD-9053A85FF471}"/>
              </a:ext>
            </a:extLst>
          </p:cNvPr>
          <p:cNvCxnSpPr/>
          <p:nvPr/>
        </p:nvCxnSpPr>
        <p:spPr>
          <a:xfrm flipH="1">
            <a:off x="7343192" y="3488792"/>
            <a:ext cx="1569959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25A655-3056-8840-817D-E9ABECF24E7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212272" y="3488792"/>
            <a:ext cx="0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03CFF-32B0-DC45-AF44-B8F9FB5C4A68}"/>
              </a:ext>
            </a:extLst>
          </p:cNvPr>
          <p:cNvCxnSpPr>
            <a:cxnSpLocks/>
          </p:cNvCxnSpPr>
          <p:nvPr/>
        </p:nvCxnSpPr>
        <p:spPr>
          <a:xfrm>
            <a:off x="9435192" y="3488792"/>
            <a:ext cx="1047918" cy="54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898E0-9554-6349-8C9F-FD8A9F2FE0D2}"/>
              </a:ext>
            </a:extLst>
          </p:cNvPr>
          <p:cNvSpPr txBox="1"/>
          <p:nvPr/>
        </p:nvSpPr>
        <p:spPr>
          <a:xfrm>
            <a:off x="10226351" y="407747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50C00C-5507-4245-BD49-A3F03C0A0A95}"/>
              </a:ext>
            </a:extLst>
          </p:cNvPr>
          <p:cNvSpPr txBox="1"/>
          <p:nvPr/>
        </p:nvSpPr>
        <p:spPr>
          <a:xfrm>
            <a:off x="9023483" y="408696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E47C6-FD7B-644C-8AD2-C8F1A283710B}"/>
              </a:ext>
            </a:extLst>
          </p:cNvPr>
          <p:cNvSpPr txBox="1"/>
          <p:nvPr/>
        </p:nvSpPr>
        <p:spPr>
          <a:xfrm>
            <a:off x="6984262" y="40915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B76593-02E3-5E4A-88B1-458D93D74777}"/>
              </a:ext>
            </a:extLst>
          </p:cNvPr>
          <p:cNvSpPr txBox="1"/>
          <p:nvPr/>
        </p:nvSpPr>
        <p:spPr>
          <a:xfrm>
            <a:off x="4655975" y="1604370"/>
            <a:ext cx="456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derive the string </a:t>
            </a:r>
            <a:r>
              <a:rPr lang="en-US" sz="2400" i="1" dirty="0">
                <a:latin typeface="Courier" pitchFamily="2" charset="0"/>
              </a:rPr>
              <a:t>(</a:t>
            </a:r>
            <a:r>
              <a:rPr lang="en-US" sz="2400" i="1" dirty="0" err="1">
                <a:latin typeface="Courier" pitchFamily="2" charset="0"/>
              </a:rPr>
              <a:t>a+b</a:t>
            </a:r>
            <a:r>
              <a:rPr lang="en-US" sz="2400" i="1" dirty="0">
                <a:latin typeface="Courier" pitchFamily="2" charset="0"/>
              </a:rPr>
              <a:t>)*c</a:t>
            </a:r>
          </a:p>
        </p:txBody>
      </p:sp>
    </p:spTree>
    <p:extLst>
      <p:ext uri="{BB962C8B-B14F-4D97-AF65-F5344CB8AC3E}">
        <p14:creationId xmlns:p14="http://schemas.microsoft.com/office/powerpoint/2010/main" val="509972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derivation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683242-6EC9-1440-BCBA-C5AD8360A666}"/>
              </a:ext>
            </a:extLst>
          </p:cNvPr>
          <p:cNvSpPr txBox="1"/>
          <p:nvPr/>
        </p:nvSpPr>
        <p:spPr>
          <a:xfrm>
            <a:off x="7697755" y="2454248"/>
            <a:ext cx="30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visualize this as a tree: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F7B6E-E6AB-7F4B-8A1B-954455F1338C}"/>
              </a:ext>
            </a:extLst>
          </p:cNvPr>
          <p:cNvSpPr/>
          <p:nvPr/>
        </p:nvSpPr>
        <p:spPr>
          <a:xfrm>
            <a:off x="8913151" y="31194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1BF37B-9B18-A543-AFBD-9053A85FF471}"/>
              </a:ext>
            </a:extLst>
          </p:cNvPr>
          <p:cNvCxnSpPr/>
          <p:nvPr/>
        </p:nvCxnSpPr>
        <p:spPr>
          <a:xfrm flipH="1">
            <a:off x="7343192" y="3488792"/>
            <a:ext cx="1569959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25A655-3056-8840-817D-E9ABECF24E7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212272" y="3488792"/>
            <a:ext cx="0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03CFF-32B0-DC45-AF44-B8F9FB5C4A68}"/>
              </a:ext>
            </a:extLst>
          </p:cNvPr>
          <p:cNvCxnSpPr>
            <a:cxnSpLocks/>
          </p:cNvCxnSpPr>
          <p:nvPr/>
        </p:nvCxnSpPr>
        <p:spPr>
          <a:xfrm>
            <a:off x="9435192" y="3488792"/>
            <a:ext cx="1047918" cy="54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898E0-9554-6349-8C9F-FD8A9F2FE0D2}"/>
              </a:ext>
            </a:extLst>
          </p:cNvPr>
          <p:cNvSpPr txBox="1"/>
          <p:nvPr/>
        </p:nvSpPr>
        <p:spPr>
          <a:xfrm>
            <a:off x="10226351" y="407747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50C00C-5507-4245-BD49-A3F03C0A0A95}"/>
              </a:ext>
            </a:extLst>
          </p:cNvPr>
          <p:cNvSpPr txBox="1"/>
          <p:nvPr/>
        </p:nvSpPr>
        <p:spPr>
          <a:xfrm>
            <a:off x="9023483" y="408696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E47C6-FD7B-644C-8AD2-C8F1A283710B}"/>
              </a:ext>
            </a:extLst>
          </p:cNvPr>
          <p:cNvSpPr txBox="1"/>
          <p:nvPr/>
        </p:nvSpPr>
        <p:spPr>
          <a:xfrm>
            <a:off x="6984262" y="40915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9008A0-E77A-C445-8485-71360933691C}"/>
              </a:ext>
            </a:extLst>
          </p:cNvPr>
          <p:cNvCxnSpPr>
            <a:cxnSpLocks/>
          </p:cNvCxnSpPr>
          <p:nvPr/>
        </p:nvCxnSpPr>
        <p:spPr>
          <a:xfrm>
            <a:off x="9212272" y="4456297"/>
            <a:ext cx="0" cy="395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4AEC69-022D-4640-88BC-F4A5FB47CE6D}"/>
              </a:ext>
            </a:extLst>
          </p:cNvPr>
          <p:cNvSpPr txBox="1"/>
          <p:nvPr/>
        </p:nvSpPr>
        <p:spPr>
          <a:xfrm>
            <a:off x="9062230" y="48698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B3E0F-A7EE-664D-81BA-440BE964F10A}"/>
              </a:ext>
            </a:extLst>
          </p:cNvPr>
          <p:cNvSpPr txBox="1"/>
          <p:nvPr/>
        </p:nvSpPr>
        <p:spPr>
          <a:xfrm>
            <a:off x="4655975" y="1604370"/>
            <a:ext cx="456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derive the string </a:t>
            </a:r>
            <a:r>
              <a:rPr lang="en-US" sz="2400" i="1" dirty="0">
                <a:latin typeface="Courier" pitchFamily="2" charset="0"/>
              </a:rPr>
              <a:t>(</a:t>
            </a:r>
            <a:r>
              <a:rPr lang="en-US" sz="2400" i="1" dirty="0" err="1">
                <a:latin typeface="Courier" pitchFamily="2" charset="0"/>
              </a:rPr>
              <a:t>a+b</a:t>
            </a:r>
            <a:r>
              <a:rPr lang="en-US" sz="2400" i="1" dirty="0">
                <a:latin typeface="Courier" pitchFamily="2" charset="0"/>
              </a:rPr>
              <a:t>)*c</a:t>
            </a:r>
          </a:p>
        </p:txBody>
      </p:sp>
    </p:spTree>
    <p:extLst>
      <p:ext uri="{BB962C8B-B14F-4D97-AF65-F5344CB8AC3E}">
        <p14:creationId xmlns:p14="http://schemas.microsoft.com/office/powerpoint/2010/main" val="3587329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derivation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683242-6EC9-1440-BCBA-C5AD8360A666}"/>
              </a:ext>
            </a:extLst>
          </p:cNvPr>
          <p:cNvSpPr txBox="1"/>
          <p:nvPr/>
        </p:nvSpPr>
        <p:spPr>
          <a:xfrm>
            <a:off x="7697755" y="2454248"/>
            <a:ext cx="30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visualize this as a tree: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F7B6E-E6AB-7F4B-8A1B-954455F1338C}"/>
              </a:ext>
            </a:extLst>
          </p:cNvPr>
          <p:cNvSpPr/>
          <p:nvPr/>
        </p:nvSpPr>
        <p:spPr>
          <a:xfrm>
            <a:off x="8913151" y="31194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1BF37B-9B18-A543-AFBD-9053A85FF471}"/>
              </a:ext>
            </a:extLst>
          </p:cNvPr>
          <p:cNvCxnSpPr/>
          <p:nvPr/>
        </p:nvCxnSpPr>
        <p:spPr>
          <a:xfrm flipH="1">
            <a:off x="7343192" y="3488792"/>
            <a:ext cx="1569959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25A655-3056-8840-817D-E9ABECF24E7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212272" y="3488792"/>
            <a:ext cx="0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03CFF-32B0-DC45-AF44-B8F9FB5C4A68}"/>
              </a:ext>
            </a:extLst>
          </p:cNvPr>
          <p:cNvCxnSpPr>
            <a:cxnSpLocks/>
          </p:cNvCxnSpPr>
          <p:nvPr/>
        </p:nvCxnSpPr>
        <p:spPr>
          <a:xfrm>
            <a:off x="9435192" y="3488792"/>
            <a:ext cx="1047918" cy="54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898E0-9554-6349-8C9F-FD8A9F2FE0D2}"/>
              </a:ext>
            </a:extLst>
          </p:cNvPr>
          <p:cNvSpPr txBox="1"/>
          <p:nvPr/>
        </p:nvSpPr>
        <p:spPr>
          <a:xfrm>
            <a:off x="10226351" y="407747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50C00C-5507-4245-BD49-A3F03C0A0A95}"/>
              </a:ext>
            </a:extLst>
          </p:cNvPr>
          <p:cNvSpPr txBox="1"/>
          <p:nvPr/>
        </p:nvSpPr>
        <p:spPr>
          <a:xfrm>
            <a:off x="9023483" y="408696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E47C6-FD7B-644C-8AD2-C8F1A283710B}"/>
              </a:ext>
            </a:extLst>
          </p:cNvPr>
          <p:cNvSpPr txBox="1"/>
          <p:nvPr/>
        </p:nvSpPr>
        <p:spPr>
          <a:xfrm>
            <a:off x="6984262" y="40915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9008A0-E77A-C445-8485-71360933691C}"/>
              </a:ext>
            </a:extLst>
          </p:cNvPr>
          <p:cNvCxnSpPr>
            <a:cxnSpLocks/>
          </p:cNvCxnSpPr>
          <p:nvPr/>
        </p:nvCxnSpPr>
        <p:spPr>
          <a:xfrm>
            <a:off x="9212272" y="4456297"/>
            <a:ext cx="0" cy="395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4AEC69-022D-4640-88BC-F4A5FB47CE6D}"/>
              </a:ext>
            </a:extLst>
          </p:cNvPr>
          <p:cNvSpPr txBox="1"/>
          <p:nvPr/>
        </p:nvSpPr>
        <p:spPr>
          <a:xfrm>
            <a:off x="9062230" y="48698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EF108F-0117-1248-A584-F76E6CCD9EF4}"/>
              </a:ext>
            </a:extLst>
          </p:cNvPr>
          <p:cNvCxnSpPr>
            <a:cxnSpLocks/>
          </p:cNvCxnSpPr>
          <p:nvPr/>
        </p:nvCxnSpPr>
        <p:spPr>
          <a:xfrm flipH="1">
            <a:off x="6650371" y="4475004"/>
            <a:ext cx="309835" cy="21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92A418-BC89-2A42-AA8A-E900AF017208}"/>
              </a:ext>
            </a:extLst>
          </p:cNvPr>
          <p:cNvCxnSpPr>
            <a:cxnSpLocks/>
          </p:cNvCxnSpPr>
          <p:nvPr/>
        </p:nvCxnSpPr>
        <p:spPr>
          <a:xfrm>
            <a:off x="7516087" y="4456297"/>
            <a:ext cx="255205" cy="286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1A23F6-DEF6-A34E-BBB9-7B191CFBB668}"/>
              </a:ext>
            </a:extLst>
          </p:cNvPr>
          <p:cNvSpPr txBox="1"/>
          <p:nvPr/>
        </p:nvSpPr>
        <p:spPr>
          <a:xfrm>
            <a:off x="6395173" y="46934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42F436-97B5-F348-919A-03E52F8E3C4D}"/>
              </a:ext>
            </a:extLst>
          </p:cNvPr>
          <p:cNvSpPr txBox="1"/>
          <p:nvPr/>
        </p:nvSpPr>
        <p:spPr>
          <a:xfrm>
            <a:off x="7639520" y="46851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B065F7-B662-C645-B6AD-CB6468927D5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7246097" y="4460907"/>
            <a:ext cx="37286" cy="281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33B99C-0355-5E46-B117-E63E40250D7B}"/>
              </a:ext>
            </a:extLst>
          </p:cNvPr>
          <p:cNvSpPr txBox="1"/>
          <p:nvPr/>
        </p:nvSpPr>
        <p:spPr>
          <a:xfrm>
            <a:off x="6911073" y="46672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A193-CE5E-ED4E-812F-11A341E2B49F}"/>
              </a:ext>
            </a:extLst>
          </p:cNvPr>
          <p:cNvSpPr txBox="1"/>
          <p:nvPr/>
        </p:nvSpPr>
        <p:spPr>
          <a:xfrm>
            <a:off x="4655975" y="1604370"/>
            <a:ext cx="456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derive the string </a:t>
            </a:r>
            <a:r>
              <a:rPr lang="en-US" sz="2400" i="1" dirty="0">
                <a:latin typeface="Courier" pitchFamily="2" charset="0"/>
              </a:rPr>
              <a:t>(</a:t>
            </a:r>
            <a:r>
              <a:rPr lang="en-US" sz="2400" i="1" dirty="0" err="1">
                <a:latin typeface="Courier" pitchFamily="2" charset="0"/>
              </a:rPr>
              <a:t>a+b</a:t>
            </a:r>
            <a:r>
              <a:rPr lang="en-US" sz="2400" i="1" dirty="0">
                <a:latin typeface="Courier" pitchFamily="2" charset="0"/>
              </a:rPr>
              <a:t>)*c</a:t>
            </a:r>
          </a:p>
        </p:txBody>
      </p:sp>
    </p:spTree>
    <p:extLst>
      <p:ext uri="{BB962C8B-B14F-4D97-AF65-F5344CB8AC3E}">
        <p14:creationId xmlns:p14="http://schemas.microsoft.com/office/powerpoint/2010/main" val="1508613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derivation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683242-6EC9-1440-BCBA-C5AD8360A666}"/>
              </a:ext>
            </a:extLst>
          </p:cNvPr>
          <p:cNvSpPr txBox="1"/>
          <p:nvPr/>
        </p:nvSpPr>
        <p:spPr>
          <a:xfrm>
            <a:off x="7697755" y="2454248"/>
            <a:ext cx="30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visualize this as a tree: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F7B6E-E6AB-7F4B-8A1B-954455F1338C}"/>
              </a:ext>
            </a:extLst>
          </p:cNvPr>
          <p:cNvSpPr/>
          <p:nvPr/>
        </p:nvSpPr>
        <p:spPr>
          <a:xfrm>
            <a:off x="8913151" y="31194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1BF37B-9B18-A543-AFBD-9053A85FF471}"/>
              </a:ext>
            </a:extLst>
          </p:cNvPr>
          <p:cNvCxnSpPr/>
          <p:nvPr/>
        </p:nvCxnSpPr>
        <p:spPr>
          <a:xfrm flipH="1">
            <a:off x="7343192" y="3488792"/>
            <a:ext cx="1569959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25A655-3056-8840-817D-E9ABECF24E7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212272" y="3488792"/>
            <a:ext cx="0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03CFF-32B0-DC45-AF44-B8F9FB5C4A68}"/>
              </a:ext>
            </a:extLst>
          </p:cNvPr>
          <p:cNvCxnSpPr>
            <a:cxnSpLocks/>
          </p:cNvCxnSpPr>
          <p:nvPr/>
        </p:nvCxnSpPr>
        <p:spPr>
          <a:xfrm>
            <a:off x="9435192" y="3488792"/>
            <a:ext cx="1047918" cy="54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898E0-9554-6349-8C9F-FD8A9F2FE0D2}"/>
              </a:ext>
            </a:extLst>
          </p:cNvPr>
          <p:cNvSpPr txBox="1"/>
          <p:nvPr/>
        </p:nvSpPr>
        <p:spPr>
          <a:xfrm>
            <a:off x="10226351" y="407747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50C00C-5507-4245-BD49-A3F03C0A0A95}"/>
              </a:ext>
            </a:extLst>
          </p:cNvPr>
          <p:cNvSpPr txBox="1"/>
          <p:nvPr/>
        </p:nvSpPr>
        <p:spPr>
          <a:xfrm>
            <a:off x="9023483" y="408696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E47C6-FD7B-644C-8AD2-C8F1A283710B}"/>
              </a:ext>
            </a:extLst>
          </p:cNvPr>
          <p:cNvSpPr txBox="1"/>
          <p:nvPr/>
        </p:nvSpPr>
        <p:spPr>
          <a:xfrm>
            <a:off x="6984262" y="40915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9008A0-E77A-C445-8485-71360933691C}"/>
              </a:ext>
            </a:extLst>
          </p:cNvPr>
          <p:cNvCxnSpPr>
            <a:cxnSpLocks/>
          </p:cNvCxnSpPr>
          <p:nvPr/>
        </p:nvCxnSpPr>
        <p:spPr>
          <a:xfrm>
            <a:off x="9212272" y="4456297"/>
            <a:ext cx="0" cy="395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4AEC69-022D-4640-88BC-F4A5FB47CE6D}"/>
              </a:ext>
            </a:extLst>
          </p:cNvPr>
          <p:cNvSpPr txBox="1"/>
          <p:nvPr/>
        </p:nvSpPr>
        <p:spPr>
          <a:xfrm>
            <a:off x="9062230" y="48698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EF108F-0117-1248-A584-F76E6CCD9EF4}"/>
              </a:ext>
            </a:extLst>
          </p:cNvPr>
          <p:cNvCxnSpPr>
            <a:cxnSpLocks/>
          </p:cNvCxnSpPr>
          <p:nvPr/>
        </p:nvCxnSpPr>
        <p:spPr>
          <a:xfrm flipH="1">
            <a:off x="6650371" y="4475004"/>
            <a:ext cx="309835" cy="21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92A418-BC89-2A42-AA8A-E900AF017208}"/>
              </a:ext>
            </a:extLst>
          </p:cNvPr>
          <p:cNvCxnSpPr>
            <a:cxnSpLocks/>
          </p:cNvCxnSpPr>
          <p:nvPr/>
        </p:nvCxnSpPr>
        <p:spPr>
          <a:xfrm>
            <a:off x="7516087" y="4456297"/>
            <a:ext cx="255205" cy="286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1A23F6-DEF6-A34E-BBB9-7B191CFBB668}"/>
              </a:ext>
            </a:extLst>
          </p:cNvPr>
          <p:cNvSpPr txBox="1"/>
          <p:nvPr/>
        </p:nvSpPr>
        <p:spPr>
          <a:xfrm>
            <a:off x="6395173" y="46934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42F436-97B5-F348-919A-03E52F8E3C4D}"/>
              </a:ext>
            </a:extLst>
          </p:cNvPr>
          <p:cNvSpPr txBox="1"/>
          <p:nvPr/>
        </p:nvSpPr>
        <p:spPr>
          <a:xfrm>
            <a:off x="7639520" y="46851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B065F7-B662-C645-B6AD-CB6468927D5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7246097" y="4460907"/>
            <a:ext cx="37286" cy="281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33B99C-0355-5E46-B117-E63E40250D7B}"/>
              </a:ext>
            </a:extLst>
          </p:cNvPr>
          <p:cNvSpPr txBox="1"/>
          <p:nvPr/>
        </p:nvSpPr>
        <p:spPr>
          <a:xfrm>
            <a:off x="6911073" y="46672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DB9778-1A2E-2F44-A363-90B85321FBD9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210193" y="5036584"/>
            <a:ext cx="1" cy="480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6EBECC-5E5E-6E41-9D34-8D088E3DECC9}"/>
              </a:ext>
            </a:extLst>
          </p:cNvPr>
          <p:cNvSpPr txBox="1"/>
          <p:nvPr/>
        </p:nvSpPr>
        <p:spPr>
          <a:xfrm>
            <a:off x="6984262" y="551075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8AAABF-C52D-AF4A-936A-0058BF4F4506}"/>
              </a:ext>
            </a:extLst>
          </p:cNvPr>
          <p:cNvCxnSpPr>
            <a:cxnSpLocks/>
          </p:cNvCxnSpPr>
          <p:nvPr/>
        </p:nvCxnSpPr>
        <p:spPr>
          <a:xfrm flipH="1" flipV="1">
            <a:off x="7359753" y="5033397"/>
            <a:ext cx="458130" cy="477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075343-2128-4548-9BEB-90B7DDAC05FA}"/>
              </a:ext>
            </a:extLst>
          </p:cNvPr>
          <p:cNvSpPr txBox="1"/>
          <p:nvPr/>
        </p:nvSpPr>
        <p:spPr>
          <a:xfrm>
            <a:off x="7582503" y="5529359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b)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4C29B7-E30D-7A4C-9CC1-B3D1BAC8AE72}"/>
              </a:ext>
            </a:extLst>
          </p:cNvPr>
          <p:cNvCxnSpPr>
            <a:cxnSpLocks/>
          </p:cNvCxnSpPr>
          <p:nvPr/>
        </p:nvCxnSpPr>
        <p:spPr>
          <a:xfrm flipV="1">
            <a:off x="6522772" y="5033397"/>
            <a:ext cx="533137" cy="559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EC8304-058E-2B49-8857-2DE238B17127}"/>
              </a:ext>
            </a:extLst>
          </p:cNvPr>
          <p:cNvSpPr txBox="1"/>
          <p:nvPr/>
        </p:nvSpPr>
        <p:spPr>
          <a:xfrm>
            <a:off x="6052130" y="55062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7049BE-60E6-D743-A341-76673D3325C6}"/>
              </a:ext>
            </a:extLst>
          </p:cNvPr>
          <p:cNvSpPr txBox="1"/>
          <p:nvPr/>
        </p:nvSpPr>
        <p:spPr>
          <a:xfrm>
            <a:off x="4655975" y="1604370"/>
            <a:ext cx="456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derive the string </a:t>
            </a:r>
            <a:r>
              <a:rPr lang="en-US" sz="2400" i="1" dirty="0">
                <a:latin typeface="Courier" pitchFamily="2" charset="0"/>
              </a:rPr>
              <a:t>(</a:t>
            </a:r>
            <a:r>
              <a:rPr lang="en-US" sz="2400" i="1" dirty="0" err="1">
                <a:latin typeface="Courier" pitchFamily="2" charset="0"/>
              </a:rPr>
              <a:t>a+b</a:t>
            </a:r>
            <a:r>
              <a:rPr lang="en-US" sz="2400" i="1" dirty="0">
                <a:latin typeface="Courier" pitchFamily="2" charset="0"/>
              </a:rPr>
              <a:t>)*c</a:t>
            </a:r>
          </a:p>
        </p:txBody>
      </p:sp>
    </p:spTree>
    <p:extLst>
      <p:ext uri="{BB962C8B-B14F-4D97-AF65-F5344CB8AC3E}">
        <p14:creationId xmlns:p14="http://schemas.microsoft.com/office/powerpoint/2010/main" val="3467262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derivation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683242-6EC9-1440-BCBA-C5AD8360A666}"/>
              </a:ext>
            </a:extLst>
          </p:cNvPr>
          <p:cNvSpPr txBox="1"/>
          <p:nvPr/>
        </p:nvSpPr>
        <p:spPr>
          <a:xfrm>
            <a:off x="7697755" y="2454248"/>
            <a:ext cx="30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visualize this as a tree: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F7B6E-E6AB-7F4B-8A1B-954455F1338C}"/>
              </a:ext>
            </a:extLst>
          </p:cNvPr>
          <p:cNvSpPr/>
          <p:nvPr/>
        </p:nvSpPr>
        <p:spPr>
          <a:xfrm>
            <a:off x="8913151" y="31194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1BF37B-9B18-A543-AFBD-9053A85FF471}"/>
              </a:ext>
            </a:extLst>
          </p:cNvPr>
          <p:cNvCxnSpPr/>
          <p:nvPr/>
        </p:nvCxnSpPr>
        <p:spPr>
          <a:xfrm flipH="1">
            <a:off x="7343192" y="3488792"/>
            <a:ext cx="1569959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25A655-3056-8840-817D-E9ABECF24E7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212272" y="3488792"/>
            <a:ext cx="0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03CFF-32B0-DC45-AF44-B8F9FB5C4A68}"/>
              </a:ext>
            </a:extLst>
          </p:cNvPr>
          <p:cNvCxnSpPr>
            <a:cxnSpLocks/>
          </p:cNvCxnSpPr>
          <p:nvPr/>
        </p:nvCxnSpPr>
        <p:spPr>
          <a:xfrm>
            <a:off x="9435192" y="3488792"/>
            <a:ext cx="1047918" cy="54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898E0-9554-6349-8C9F-FD8A9F2FE0D2}"/>
              </a:ext>
            </a:extLst>
          </p:cNvPr>
          <p:cNvSpPr txBox="1"/>
          <p:nvPr/>
        </p:nvSpPr>
        <p:spPr>
          <a:xfrm>
            <a:off x="10226351" y="407747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50C00C-5507-4245-BD49-A3F03C0A0A95}"/>
              </a:ext>
            </a:extLst>
          </p:cNvPr>
          <p:cNvSpPr txBox="1"/>
          <p:nvPr/>
        </p:nvSpPr>
        <p:spPr>
          <a:xfrm>
            <a:off x="9023483" y="408696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E47C6-FD7B-644C-8AD2-C8F1A283710B}"/>
              </a:ext>
            </a:extLst>
          </p:cNvPr>
          <p:cNvSpPr txBox="1"/>
          <p:nvPr/>
        </p:nvSpPr>
        <p:spPr>
          <a:xfrm>
            <a:off x="6984262" y="40915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9008A0-E77A-C445-8485-71360933691C}"/>
              </a:ext>
            </a:extLst>
          </p:cNvPr>
          <p:cNvCxnSpPr>
            <a:cxnSpLocks/>
          </p:cNvCxnSpPr>
          <p:nvPr/>
        </p:nvCxnSpPr>
        <p:spPr>
          <a:xfrm>
            <a:off x="9212272" y="4456297"/>
            <a:ext cx="0" cy="395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4AEC69-022D-4640-88BC-F4A5FB47CE6D}"/>
              </a:ext>
            </a:extLst>
          </p:cNvPr>
          <p:cNvSpPr txBox="1"/>
          <p:nvPr/>
        </p:nvSpPr>
        <p:spPr>
          <a:xfrm>
            <a:off x="9062230" y="48698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EF108F-0117-1248-A584-F76E6CCD9EF4}"/>
              </a:ext>
            </a:extLst>
          </p:cNvPr>
          <p:cNvCxnSpPr>
            <a:cxnSpLocks/>
          </p:cNvCxnSpPr>
          <p:nvPr/>
        </p:nvCxnSpPr>
        <p:spPr>
          <a:xfrm flipH="1">
            <a:off x="6650371" y="4475004"/>
            <a:ext cx="309835" cy="21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92A418-BC89-2A42-AA8A-E900AF017208}"/>
              </a:ext>
            </a:extLst>
          </p:cNvPr>
          <p:cNvCxnSpPr>
            <a:cxnSpLocks/>
          </p:cNvCxnSpPr>
          <p:nvPr/>
        </p:nvCxnSpPr>
        <p:spPr>
          <a:xfrm>
            <a:off x="7516087" y="4456297"/>
            <a:ext cx="255205" cy="286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1A23F6-DEF6-A34E-BBB9-7B191CFBB668}"/>
              </a:ext>
            </a:extLst>
          </p:cNvPr>
          <p:cNvSpPr txBox="1"/>
          <p:nvPr/>
        </p:nvSpPr>
        <p:spPr>
          <a:xfrm>
            <a:off x="6395173" y="46934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42F436-97B5-F348-919A-03E52F8E3C4D}"/>
              </a:ext>
            </a:extLst>
          </p:cNvPr>
          <p:cNvSpPr txBox="1"/>
          <p:nvPr/>
        </p:nvSpPr>
        <p:spPr>
          <a:xfrm>
            <a:off x="7639520" y="46851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B065F7-B662-C645-B6AD-CB6468927D5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7246097" y="4460907"/>
            <a:ext cx="37286" cy="281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33B99C-0355-5E46-B117-E63E40250D7B}"/>
              </a:ext>
            </a:extLst>
          </p:cNvPr>
          <p:cNvSpPr txBox="1"/>
          <p:nvPr/>
        </p:nvSpPr>
        <p:spPr>
          <a:xfrm>
            <a:off x="6911073" y="46672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DB9778-1A2E-2F44-A363-90B85321FBD9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210193" y="5036584"/>
            <a:ext cx="1" cy="480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6EBECC-5E5E-6E41-9D34-8D088E3DECC9}"/>
              </a:ext>
            </a:extLst>
          </p:cNvPr>
          <p:cNvSpPr txBox="1"/>
          <p:nvPr/>
        </p:nvSpPr>
        <p:spPr>
          <a:xfrm>
            <a:off x="6984262" y="551075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8AAABF-C52D-AF4A-936A-0058BF4F4506}"/>
              </a:ext>
            </a:extLst>
          </p:cNvPr>
          <p:cNvCxnSpPr>
            <a:cxnSpLocks/>
          </p:cNvCxnSpPr>
          <p:nvPr/>
        </p:nvCxnSpPr>
        <p:spPr>
          <a:xfrm flipH="1" flipV="1">
            <a:off x="7359753" y="5033397"/>
            <a:ext cx="458130" cy="477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075343-2128-4548-9BEB-90B7DDAC05FA}"/>
              </a:ext>
            </a:extLst>
          </p:cNvPr>
          <p:cNvSpPr txBox="1"/>
          <p:nvPr/>
        </p:nvSpPr>
        <p:spPr>
          <a:xfrm>
            <a:off x="7582503" y="5529359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b)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4C29B7-E30D-7A4C-9CC1-B3D1BAC8AE72}"/>
              </a:ext>
            </a:extLst>
          </p:cNvPr>
          <p:cNvCxnSpPr>
            <a:cxnSpLocks/>
          </p:cNvCxnSpPr>
          <p:nvPr/>
        </p:nvCxnSpPr>
        <p:spPr>
          <a:xfrm flipV="1">
            <a:off x="6522772" y="5033397"/>
            <a:ext cx="533137" cy="559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EC8304-058E-2B49-8857-2DE238B17127}"/>
              </a:ext>
            </a:extLst>
          </p:cNvPr>
          <p:cNvSpPr txBox="1"/>
          <p:nvPr/>
        </p:nvSpPr>
        <p:spPr>
          <a:xfrm>
            <a:off x="6052130" y="55062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22CB48-CF3D-4144-9D2E-D278550DB1F5}"/>
              </a:ext>
            </a:extLst>
          </p:cNvPr>
          <p:cNvCxnSpPr>
            <a:cxnSpLocks/>
          </p:cNvCxnSpPr>
          <p:nvPr/>
        </p:nvCxnSpPr>
        <p:spPr>
          <a:xfrm flipV="1">
            <a:off x="7204205" y="5865371"/>
            <a:ext cx="0" cy="393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586A87-2C40-C94F-8A6C-F9FA768B0CD2}"/>
              </a:ext>
            </a:extLst>
          </p:cNvPr>
          <p:cNvSpPr txBox="1"/>
          <p:nvPr/>
        </p:nvSpPr>
        <p:spPr>
          <a:xfrm>
            <a:off x="7042352" y="62592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4AAAFF-D595-EE4E-BB04-9C737134AA4F}"/>
              </a:ext>
            </a:extLst>
          </p:cNvPr>
          <p:cNvSpPr txBox="1"/>
          <p:nvPr/>
        </p:nvSpPr>
        <p:spPr>
          <a:xfrm>
            <a:off x="4655975" y="1604370"/>
            <a:ext cx="456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derive the string </a:t>
            </a:r>
            <a:r>
              <a:rPr lang="en-US" sz="2400" i="1" dirty="0">
                <a:latin typeface="Courier" pitchFamily="2" charset="0"/>
              </a:rPr>
              <a:t>(</a:t>
            </a:r>
            <a:r>
              <a:rPr lang="en-US" sz="2400" i="1" dirty="0" err="1">
                <a:latin typeface="Courier" pitchFamily="2" charset="0"/>
              </a:rPr>
              <a:t>a+b</a:t>
            </a:r>
            <a:r>
              <a:rPr lang="en-US" sz="2400" i="1" dirty="0">
                <a:latin typeface="Courier" pitchFamily="2" charset="0"/>
              </a:rPr>
              <a:t>)*c</a:t>
            </a:r>
          </a:p>
        </p:txBody>
      </p:sp>
    </p:spTree>
    <p:extLst>
      <p:ext uri="{BB962C8B-B14F-4D97-AF65-F5344CB8AC3E}">
        <p14:creationId xmlns:p14="http://schemas.microsoft.com/office/powerpoint/2010/main" val="384484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2CE33-551F-9449-8286-EBA7953BFB50}"/>
              </a:ext>
            </a:extLst>
          </p:cNvPr>
          <p:cNvSpPr txBox="1"/>
          <p:nvPr/>
        </p:nvSpPr>
        <p:spPr>
          <a:xfrm>
            <a:off x="2001449" y="2395728"/>
            <a:ext cx="8189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With the technical issues we didn’t get through all the material to answer all the quiz </a:t>
            </a:r>
          </a:p>
          <a:p>
            <a:pPr algn="ctr"/>
            <a:r>
              <a:rPr lang="en-US" i="1" dirty="0"/>
              <a:t>questions, but we will today</a:t>
            </a:r>
          </a:p>
        </p:txBody>
      </p:sp>
    </p:spTree>
    <p:extLst>
      <p:ext uri="{BB962C8B-B14F-4D97-AF65-F5344CB8AC3E}">
        <p14:creationId xmlns:p14="http://schemas.microsoft.com/office/powerpoint/2010/main" val="303488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derivation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0AEEBE-5033-D541-BF43-8E378DE2AA6B}"/>
              </a:ext>
            </a:extLst>
          </p:cNvPr>
          <p:cNvSpPr txBox="1"/>
          <p:nvPr/>
        </p:nvSpPr>
        <p:spPr>
          <a:xfrm>
            <a:off x="5434763" y="1377983"/>
            <a:ext cx="543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Are there other ways to derive</a:t>
            </a:r>
            <a:r>
              <a:rPr lang="en-US" sz="2400" i="1" dirty="0">
                <a:latin typeface="Courier" pitchFamily="2" charset="0"/>
              </a:rPr>
              <a:t>(</a:t>
            </a:r>
            <a:r>
              <a:rPr lang="en-US" sz="2400" i="1" dirty="0" err="1">
                <a:latin typeface="Courier" pitchFamily="2" charset="0"/>
              </a:rPr>
              <a:t>a+b</a:t>
            </a:r>
            <a:r>
              <a:rPr lang="en-US" sz="2400" i="1" dirty="0">
                <a:latin typeface="Courier" pitchFamily="2" charset="0"/>
              </a:rPr>
              <a:t>)*c?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83242-6EC9-1440-BCBA-C5AD8360A666}"/>
              </a:ext>
            </a:extLst>
          </p:cNvPr>
          <p:cNvSpPr txBox="1"/>
          <p:nvPr/>
        </p:nvSpPr>
        <p:spPr>
          <a:xfrm>
            <a:off x="7697755" y="2454248"/>
            <a:ext cx="30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visualize this as a tree: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F7B6E-E6AB-7F4B-8A1B-954455F1338C}"/>
              </a:ext>
            </a:extLst>
          </p:cNvPr>
          <p:cNvSpPr/>
          <p:nvPr/>
        </p:nvSpPr>
        <p:spPr>
          <a:xfrm>
            <a:off x="8913151" y="31194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1BF37B-9B18-A543-AFBD-9053A85FF471}"/>
              </a:ext>
            </a:extLst>
          </p:cNvPr>
          <p:cNvCxnSpPr/>
          <p:nvPr/>
        </p:nvCxnSpPr>
        <p:spPr>
          <a:xfrm flipH="1">
            <a:off x="7343192" y="3488792"/>
            <a:ext cx="1569959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25A655-3056-8840-817D-E9ABECF24E7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212272" y="3488792"/>
            <a:ext cx="0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03CFF-32B0-DC45-AF44-B8F9FB5C4A68}"/>
              </a:ext>
            </a:extLst>
          </p:cNvPr>
          <p:cNvCxnSpPr>
            <a:cxnSpLocks/>
          </p:cNvCxnSpPr>
          <p:nvPr/>
        </p:nvCxnSpPr>
        <p:spPr>
          <a:xfrm>
            <a:off x="9435192" y="3488792"/>
            <a:ext cx="1047918" cy="54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898E0-9554-6349-8C9F-FD8A9F2FE0D2}"/>
              </a:ext>
            </a:extLst>
          </p:cNvPr>
          <p:cNvSpPr txBox="1"/>
          <p:nvPr/>
        </p:nvSpPr>
        <p:spPr>
          <a:xfrm>
            <a:off x="10226351" y="407747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50C00C-5507-4245-BD49-A3F03C0A0A95}"/>
              </a:ext>
            </a:extLst>
          </p:cNvPr>
          <p:cNvSpPr txBox="1"/>
          <p:nvPr/>
        </p:nvSpPr>
        <p:spPr>
          <a:xfrm>
            <a:off x="9023483" y="408696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E47C6-FD7B-644C-8AD2-C8F1A283710B}"/>
              </a:ext>
            </a:extLst>
          </p:cNvPr>
          <p:cNvSpPr txBox="1"/>
          <p:nvPr/>
        </p:nvSpPr>
        <p:spPr>
          <a:xfrm>
            <a:off x="6984262" y="40915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9008A0-E77A-C445-8485-71360933691C}"/>
              </a:ext>
            </a:extLst>
          </p:cNvPr>
          <p:cNvCxnSpPr>
            <a:cxnSpLocks/>
          </p:cNvCxnSpPr>
          <p:nvPr/>
        </p:nvCxnSpPr>
        <p:spPr>
          <a:xfrm>
            <a:off x="9212272" y="4456297"/>
            <a:ext cx="0" cy="395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4AEC69-022D-4640-88BC-F4A5FB47CE6D}"/>
              </a:ext>
            </a:extLst>
          </p:cNvPr>
          <p:cNvSpPr txBox="1"/>
          <p:nvPr/>
        </p:nvSpPr>
        <p:spPr>
          <a:xfrm>
            <a:off x="9062230" y="48698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EF108F-0117-1248-A584-F76E6CCD9EF4}"/>
              </a:ext>
            </a:extLst>
          </p:cNvPr>
          <p:cNvCxnSpPr>
            <a:cxnSpLocks/>
          </p:cNvCxnSpPr>
          <p:nvPr/>
        </p:nvCxnSpPr>
        <p:spPr>
          <a:xfrm flipH="1">
            <a:off x="6650371" y="4475004"/>
            <a:ext cx="309835" cy="21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92A418-BC89-2A42-AA8A-E900AF017208}"/>
              </a:ext>
            </a:extLst>
          </p:cNvPr>
          <p:cNvCxnSpPr>
            <a:cxnSpLocks/>
          </p:cNvCxnSpPr>
          <p:nvPr/>
        </p:nvCxnSpPr>
        <p:spPr>
          <a:xfrm>
            <a:off x="7516087" y="4456297"/>
            <a:ext cx="255205" cy="286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1A23F6-DEF6-A34E-BBB9-7B191CFBB668}"/>
              </a:ext>
            </a:extLst>
          </p:cNvPr>
          <p:cNvSpPr txBox="1"/>
          <p:nvPr/>
        </p:nvSpPr>
        <p:spPr>
          <a:xfrm>
            <a:off x="6395173" y="46934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42F436-97B5-F348-919A-03E52F8E3C4D}"/>
              </a:ext>
            </a:extLst>
          </p:cNvPr>
          <p:cNvSpPr txBox="1"/>
          <p:nvPr/>
        </p:nvSpPr>
        <p:spPr>
          <a:xfrm>
            <a:off x="7639520" y="46851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B065F7-B662-C645-B6AD-CB6468927D5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7246097" y="4460907"/>
            <a:ext cx="37286" cy="281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33B99C-0355-5E46-B117-E63E40250D7B}"/>
              </a:ext>
            </a:extLst>
          </p:cNvPr>
          <p:cNvSpPr txBox="1"/>
          <p:nvPr/>
        </p:nvSpPr>
        <p:spPr>
          <a:xfrm>
            <a:off x="6911073" y="46672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DB9778-1A2E-2F44-A363-90B85321FBD9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210193" y="5036584"/>
            <a:ext cx="1" cy="480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6EBECC-5E5E-6E41-9D34-8D088E3DECC9}"/>
              </a:ext>
            </a:extLst>
          </p:cNvPr>
          <p:cNvSpPr txBox="1"/>
          <p:nvPr/>
        </p:nvSpPr>
        <p:spPr>
          <a:xfrm>
            <a:off x="6984262" y="551075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8AAABF-C52D-AF4A-936A-0058BF4F4506}"/>
              </a:ext>
            </a:extLst>
          </p:cNvPr>
          <p:cNvCxnSpPr>
            <a:cxnSpLocks/>
          </p:cNvCxnSpPr>
          <p:nvPr/>
        </p:nvCxnSpPr>
        <p:spPr>
          <a:xfrm flipH="1" flipV="1">
            <a:off x="7359753" y="5033397"/>
            <a:ext cx="458130" cy="477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075343-2128-4548-9BEB-90B7DDAC05FA}"/>
              </a:ext>
            </a:extLst>
          </p:cNvPr>
          <p:cNvSpPr txBox="1"/>
          <p:nvPr/>
        </p:nvSpPr>
        <p:spPr>
          <a:xfrm>
            <a:off x="7582503" y="5529359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b)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4C29B7-E30D-7A4C-9CC1-B3D1BAC8AE72}"/>
              </a:ext>
            </a:extLst>
          </p:cNvPr>
          <p:cNvCxnSpPr>
            <a:cxnSpLocks/>
          </p:cNvCxnSpPr>
          <p:nvPr/>
        </p:nvCxnSpPr>
        <p:spPr>
          <a:xfrm flipV="1">
            <a:off x="6522772" y="5033397"/>
            <a:ext cx="533137" cy="559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EC8304-058E-2B49-8857-2DE238B17127}"/>
              </a:ext>
            </a:extLst>
          </p:cNvPr>
          <p:cNvSpPr txBox="1"/>
          <p:nvPr/>
        </p:nvSpPr>
        <p:spPr>
          <a:xfrm>
            <a:off x="6052130" y="55062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22CB48-CF3D-4144-9D2E-D278550DB1F5}"/>
              </a:ext>
            </a:extLst>
          </p:cNvPr>
          <p:cNvCxnSpPr>
            <a:cxnSpLocks/>
          </p:cNvCxnSpPr>
          <p:nvPr/>
        </p:nvCxnSpPr>
        <p:spPr>
          <a:xfrm flipV="1">
            <a:off x="7204205" y="5865371"/>
            <a:ext cx="0" cy="393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586A87-2C40-C94F-8A6C-F9FA768B0CD2}"/>
              </a:ext>
            </a:extLst>
          </p:cNvPr>
          <p:cNvSpPr txBox="1"/>
          <p:nvPr/>
        </p:nvSpPr>
        <p:spPr>
          <a:xfrm>
            <a:off x="7042352" y="62592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D354E5-2F17-C54D-BD84-31CD7E71D96E}"/>
              </a:ext>
            </a:extLst>
          </p:cNvPr>
          <p:cNvCxnSpPr>
            <a:cxnSpLocks/>
          </p:cNvCxnSpPr>
          <p:nvPr/>
        </p:nvCxnSpPr>
        <p:spPr>
          <a:xfrm flipV="1">
            <a:off x="6306522" y="5884387"/>
            <a:ext cx="1" cy="480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E0CC0D9-856B-1145-A251-3E7F5D47D887}"/>
              </a:ext>
            </a:extLst>
          </p:cNvPr>
          <p:cNvSpPr txBox="1"/>
          <p:nvPr/>
        </p:nvSpPr>
        <p:spPr>
          <a:xfrm>
            <a:off x="5909271" y="6319096"/>
            <a:ext cx="7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a)</a:t>
            </a:r>
          </a:p>
        </p:txBody>
      </p:sp>
    </p:spTree>
    <p:extLst>
      <p:ext uri="{BB962C8B-B14F-4D97-AF65-F5344CB8AC3E}">
        <p14:creationId xmlns:p14="http://schemas.microsoft.com/office/powerpoint/2010/main" val="3981214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derivation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C69023E5-D8E3-1846-8106-0E12306ACEF6}"/>
              </a:ext>
            </a:extLst>
          </p:cNvPr>
          <p:cNvGraphicFramePr>
            <a:graphicFrameLocks noGrp="1"/>
          </p:cNvGraphicFramePr>
          <p:nvPr/>
        </p:nvGraphicFramePr>
        <p:xfrm>
          <a:off x="6367691" y="322470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57AEF4F-4BE5-FA45-A336-CB6D8D0CD182}"/>
              </a:ext>
            </a:extLst>
          </p:cNvPr>
          <p:cNvSpPr txBox="1"/>
          <p:nvPr/>
        </p:nvSpPr>
        <p:spPr>
          <a:xfrm>
            <a:off x="5434763" y="1377983"/>
            <a:ext cx="543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Are there other ways to derive</a:t>
            </a:r>
            <a:r>
              <a:rPr lang="en-US" sz="2400" i="1" dirty="0">
                <a:latin typeface="Courier" pitchFamily="2" charset="0"/>
              </a:rPr>
              <a:t>(</a:t>
            </a:r>
            <a:r>
              <a:rPr lang="en-US" sz="2400" i="1" dirty="0" err="1">
                <a:latin typeface="Courier" pitchFamily="2" charset="0"/>
              </a:rPr>
              <a:t>a+b</a:t>
            </a:r>
            <a:r>
              <a:rPr lang="en-US" sz="2400" i="1" dirty="0">
                <a:latin typeface="Courier" pitchFamily="2" charset="0"/>
              </a:rPr>
              <a:t>)*c?</a:t>
            </a:r>
          </a:p>
        </p:txBody>
      </p:sp>
    </p:spTree>
    <p:extLst>
      <p:ext uri="{BB962C8B-B14F-4D97-AF65-F5344CB8AC3E}">
        <p14:creationId xmlns:p14="http://schemas.microsoft.com/office/powerpoint/2010/main" val="763076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derivation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C69023E5-D8E3-1846-8106-0E12306ACEF6}"/>
              </a:ext>
            </a:extLst>
          </p:cNvPr>
          <p:cNvGraphicFramePr>
            <a:graphicFrameLocks noGrp="1"/>
          </p:cNvGraphicFramePr>
          <p:nvPr/>
        </p:nvGraphicFramePr>
        <p:xfrm>
          <a:off x="6367691" y="322470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(Expr Op ID)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(ID Op ID)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(ID + ID)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(ID + ID) +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298F10-7513-584A-BB47-4601B264795C}"/>
              </a:ext>
            </a:extLst>
          </p:cNvPr>
          <p:cNvSpPr txBox="1"/>
          <p:nvPr/>
        </p:nvSpPr>
        <p:spPr>
          <a:xfrm>
            <a:off x="1032387" y="6381135"/>
            <a:ext cx="169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right derivation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C8FA7-83AC-9044-A9D4-591B4BFD32CF}"/>
              </a:ext>
            </a:extLst>
          </p:cNvPr>
          <p:cNvSpPr txBox="1"/>
          <p:nvPr/>
        </p:nvSpPr>
        <p:spPr>
          <a:xfrm>
            <a:off x="8168198" y="6381135"/>
            <a:ext cx="150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left derivation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5F4D3-97D7-A343-8333-27A505DBFE6B}"/>
              </a:ext>
            </a:extLst>
          </p:cNvPr>
          <p:cNvSpPr txBox="1"/>
          <p:nvPr/>
        </p:nvSpPr>
        <p:spPr>
          <a:xfrm>
            <a:off x="5434763" y="1377983"/>
            <a:ext cx="543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Are there other ways to derive</a:t>
            </a:r>
            <a:r>
              <a:rPr lang="en-US" sz="2400" i="1" dirty="0">
                <a:latin typeface="Courier" pitchFamily="2" charset="0"/>
              </a:rPr>
              <a:t>(</a:t>
            </a:r>
            <a:r>
              <a:rPr lang="en-US" sz="2400" i="1" dirty="0" err="1">
                <a:latin typeface="Courier" pitchFamily="2" charset="0"/>
              </a:rPr>
              <a:t>a+b</a:t>
            </a:r>
            <a:r>
              <a:rPr lang="en-US" sz="2400" i="1" dirty="0">
                <a:latin typeface="Courier" pitchFamily="2" charset="0"/>
              </a:rPr>
              <a:t>)*c?</a:t>
            </a:r>
          </a:p>
        </p:txBody>
      </p:sp>
    </p:spTree>
    <p:extLst>
      <p:ext uri="{BB962C8B-B14F-4D97-AF65-F5344CB8AC3E}">
        <p14:creationId xmlns:p14="http://schemas.microsoft.com/office/powerpoint/2010/main" val="3609434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derivation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AEEBE-5033-D541-BF43-8E378DE2AA6B}"/>
              </a:ext>
            </a:extLst>
          </p:cNvPr>
          <p:cNvSpPr txBox="1"/>
          <p:nvPr/>
        </p:nvSpPr>
        <p:spPr>
          <a:xfrm>
            <a:off x="5434763" y="1377983"/>
            <a:ext cx="414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Are there other ways to derive</a:t>
            </a:r>
            <a:r>
              <a:rPr lang="en-US" i="1" dirty="0">
                <a:latin typeface="Courier" pitchFamily="2" charset="0"/>
              </a:rPr>
              <a:t>(</a:t>
            </a:r>
            <a:r>
              <a:rPr lang="en-US" i="1" dirty="0" err="1">
                <a:latin typeface="Courier" pitchFamily="2" charset="0"/>
              </a:rPr>
              <a:t>a+b</a:t>
            </a:r>
            <a:r>
              <a:rPr lang="en-US" i="1" dirty="0">
                <a:latin typeface="Courier" pitchFamily="2" charset="0"/>
              </a:rPr>
              <a:t>)*c?</a:t>
            </a:r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C69023E5-D8E3-1846-8106-0E12306ACEF6}"/>
              </a:ext>
            </a:extLst>
          </p:cNvPr>
          <p:cNvGraphicFramePr>
            <a:graphicFrameLocks noGrp="1"/>
          </p:cNvGraphicFramePr>
          <p:nvPr/>
        </p:nvGraphicFramePr>
        <p:xfrm>
          <a:off x="6367691" y="322470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(Expr Op ID)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(ID Op ID)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(ID + ID)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(ID + ID) +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9C8FA7-83AC-9044-A9D4-591B4BFD32CF}"/>
              </a:ext>
            </a:extLst>
          </p:cNvPr>
          <p:cNvSpPr txBox="1"/>
          <p:nvPr/>
        </p:nvSpPr>
        <p:spPr>
          <a:xfrm>
            <a:off x="8168198" y="6381135"/>
            <a:ext cx="150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left derivation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9E244-E717-C345-B037-2E85F57FC6E1}"/>
              </a:ext>
            </a:extLst>
          </p:cNvPr>
          <p:cNvSpPr/>
          <p:nvPr/>
        </p:nvSpPr>
        <p:spPr>
          <a:xfrm>
            <a:off x="3156910" y="299300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F56ACE-84B4-2144-B6B6-8DEDBC8096CD}"/>
              </a:ext>
            </a:extLst>
          </p:cNvPr>
          <p:cNvCxnSpPr/>
          <p:nvPr/>
        </p:nvCxnSpPr>
        <p:spPr>
          <a:xfrm flipH="1">
            <a:off x="1586951" y="3362339"/>
            <a:ext cx="1569959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2526C4-7B61-9C44-8B04-F56CEC8A79C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456031" y="3362339"/>
            <a:ext cx="0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827A20-451D-6E41-B32C-B469F4D4F9EA}"/>
              </a:ext>
            </a:extLst>
          </p:cNvPr>
          <p:cNvCxnSpPr>
            <a:cxnSpLocks/>
          </p:cNvCxnSpPr>
          <p:nvPr/>
        </p:nvCxnSpPr>
        <p:spPr>
          <a:xfrm>
            <a:off x="3678951" y="3362339"/>
            <a:ext cx="1047918" cy="54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A9D461-0E4A-D84E-B14F-71BA91EE3FA9}"/>
              </a:ext>
            </a:extLst>
          </p:cNvPr>
          <p:cNvSpPr txBox="1"/>
          <p:nvPr/>
        </p:nvSpPr>
        <p:spPr>
          <a:xfrm>
            <a:off x="4470110" y="3951025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56A6C4-B4B1-594C-AABE-24B71AA879CB}"/>
              </a:ext>
            </a:extLst>
          </p:cNvPr>
          <p:cNvSpPr txBox="1"/>
          <p:nvPr/>
        </p:nvSpPr>
        <p:spPr>
          <a:xfrm>
            <a:off x="3267242" y="396051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C7C819-61FE-9046-8015-9682104331CA}"/>
              </a:ext>
            </a:extLst>
          </p:cNvPr>
          <p:cNvSpPr txBox="1"/>
          <p:nvPr/>
        </p:nvSpPr>
        <p:spPr>
          <a:xfrm>
            <a:off x="1228021" y="39651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CC5BD8-3B82-FB48-B311-8A913A4BDCB4}"/>
              </a:ext>
            </a:extLst>
          </p:cNvPr>
          <p:cNvCxnSpPr>
            <a:cxnSpLocks/>
          </p:cNvCxnSpPr>
          <p:nvPr/>
        </p:nvCxnSpPr>
        <p:spPr>
          <a:xfrm>
            <a:off x="3456031" y="4329844"/>
            <a:ext cx="0" cy="395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13449E-75E2-A943-8554-103653E70176}"/>
              </a:ext>
            </a:extLst>
          </p:cNvPr>
          <p:cNvSpPr txBox="1"/>
          <p:nvPr/>
        </p:nvSpPr>
        <p:spPr>
          <a:xfrm>
            <a:off x="3305989" y="47433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0C50-4B82-044D-9FC3-B613C79948A2}"/>
              </a:ext>
            </a:extLst>
          </p:cNvPr>
          <p:cNvCxnSpPr>
            <a:cxnSpLocks/>
          </p:cNvCxnSpPr>
          <p:nvPr/>
        </p:nvCxnSpPr>
        <p:spPr>
          <a:xfrm flipH="1">
            <a:off x="894130" y="4348551"/>
            <a:ext cx="309835" cy="21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F686A5-8BEF-7543-B989-890000056A25}"/>
              </a:ext>
            </a:extLst>
          </p:cNvPr>
          <p:cNvCxnSpPr>
            <a:cxnSpLocks/>
          </p:cNvCxnSpPr>
          <p:nvPr/>
        </p:nvCxnSpPr>
        <p:spPr>
          <a:xfrm>
            <a:off x="1759846" y="4329844"/>
            <a:ext cx="255205" cy="286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C93BF5-E908-524E-AF2D-6D7E7F793E80}"/>
              </a:ext>
            </a:extLst>
          </p:cNvPr>
          <p:cNvSpPr txBox="1"/>
          <p:nvPr/>
        </p:nvSpPr>
        <p:spPr>
          <a:xfrm>
            <a:off x="638932" y="456700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4A37E0-0E6B-5148-A0AE-E1031217CA6C}"/>
              </a:ext>
            </a:extLst>
          </p:cNvPr>
          <p:cNvSpPr txBox="1"/>
          <p:nvPr/>
        </p:nvSpPr>
        <p:spPr>
          <a:xfrm>
            <a:off x="1883279" y="45586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CF5E9B-30CB-784C-95A7-9CB80A68285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489856" y="4334454"/>
            <a:ext cx="37286" cy="281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4D3A5C-759D-7E49-8B83-638DA64E708A}"/>
              </a:ext>
            </a:extLst>
          </p:cNvPr>
          <p:cNvSpPr txBox="1"/>
          <p:nvPr/>
        </p:nvSpPr>
        <p:spPr>
          <a:xfrm>
            <a:off x="1154832" y="454079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FFF23F-FF94-9644-9F5F-4ECEE0809BA6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453952" y="4910131"/>
            <a:ext cx="1" cy="480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2361E7-6608-6B4A-BC60-CE4C0FEBB158}"/>
              </a:ext>
            </a:extLst>
          </p:cNvPr>
          <p:cNvSpPr txBox="1"/>
          <p:nvPr/>
        </p:nvSpPr>
        <p:spPr>
          <a:xfrm>
            <a:off x="1228021" y="538430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336962-AF0D-964E-89EB-DE50B1375B1A}"/>
              </a:ext>
            </a:extLst>
          </p:cNvPr>
          <p:cNvCxnSpPr>
            <a:cxnSpLocks/>
          </p:cNvCxnSpPr>
          <p:nvPr/>
        </p:nvCxnSpPr>
        <p:spPr>
          <a:xfrm flipH="1" flipV="1">
            <a:off x="1603512" y="4906944"/>
            <a:ext cx="458130" cy="477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E863D82-CF83-7745-98E6-0ED6F37CCE4D}"/>
              </a:ext>
            </a:extLst>
          </p:cNvPr>
          <p:cNvSpPr txBox="1"/>
          <p:nvPr/>
        </p:nvSpPr>
        <p:spPr>
          <a:xfrm>
            <a:off x="1826262" y="5402906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b)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AE1D91-B362-CB4B-A4D6-C1FFF786BF0C}"/>
              </a:ext>
            </a:extLst>
          </p:cNvPr>
          <p:cNvCxnSpPr>
            <a:cxnSpLocks/>
          </p:cNvCxnSpPr>
          <p:nvPr/>
        </p:nvCxnSpPr>
        <p:spPr>
          <a:xfrm flipV="1">
            <a:off x="766531" y="4906944"/>
            <a:ext cx="533137" cy="559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753143-B5C4-F344-875E-FE1EED38CCD4}"/>
              </a:ext>
            </a:extLst>
          </p:cNvPr>
          <p:cNvSpPr txBox="1"/>
          <p:nvPr/>
        </p:nvSpPr>
        <p:spPr>
          <a:xfrm>
            <a:off x="295889" y="53798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9158D6-A312-4842-BDF0-0E95E88A49AA}"/>
              </a:ext>
            </a:extLst>
          </p:cNvPr>
          <p:cNvCxnSpPr>
            <a:cxnSpLocks/>
          </p:cNvCxnSpPr>
          <p:nvPr/>
        </p:nvCxnSpPr>
        <p:spPr>
          <a:xfrm flipV="1">
            <a:off x="1447964" y="5738918"/>
            <a:ext cx="0" cy="393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246D92-CA57-AC41-B9CE-5F301B9F2B86}"/>
              </a:ext>
            </a:extLst>
          </p:cNvPr>
          <p:cNvSpPr txBox="1"/>
          <p:nvPr/>
        </p:nvSpPr>
        <p:spPr>
          <a:xfrm>
            <a:off x="1286111" y="61328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5230A4-52EA-1D4E-BD41-67073BAE9A77}"/>
              </a:ext>
            </a:extLst>
          </p:cNvPr>
          <p:cNvCxnSpPr>
            <a:cxnSpLocks/>
          </p:cNvCxnSpPr>
          <p:nvPr/>
        </p:nvCxnSpPr>
        <p:spPr>
          <a:xfrm flipV="1">
            <a:off x="550281" y="5757934"/>
            <a:ext cx="1" cy="480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48A994-8C46-3F4A-96F5-46AEE810AC76}"/>
              </a:ext>
            </a:extLst>
          </p:cNvPr>
          <p:cNvSpPr txBox="1"/>
          <p:nvPr/>
        </p:nvSpPr>
        <p:spPr>
          <a:xfrm>
            <a:off x="153030" y="6192643"/>
            <a:ext cx="7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818E9-FB8C-494C-99A8-8D97EC40DF79}"/>
              </a:ext>
            </a:extLst>
          </p:cNvPr>
          <p:cNvSpPr txBox="1"/>
          <p:nvPr/>
        </p:nvSpPr>
        <p:spPr>
          <a:xfrm>
            <a:off x="3598606" y="5899355"/>
            <a:ext cx="168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same parse tree</a:t>
            </a:r>
          </a:p>
        </p:txBody>
      </p:sp>
    </p:spTree>
    <p:extLst>
      <p:ext uri="{BB962C8B-B14F-4D97-AF65-F5344CB8AC3E}">
        <p14:creationId xmlns:p14="http://schemas.microsoft.com/office/powerpoint/2010/main" val="1514499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6140-750A-C341-A851-96CD68C9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0594"/>
          </a:xfrm>
        </p:spPr>
        <p:txBody>
          <a:bodyPr>
            <a:normAutofit/>
          </a:bodyPr>
          <a:lstStyle/>
          <a:p>
            <a:r>
              <a:rPr lang="en-US" dirty="0"/>
              <a:t>What happens when different derivations have different parse trees?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E2E80-777D-EB49-9D24-DF1DB32EE4E4}"/>
              </a:ext>
            </a:extLst>
          </p:cNvPr>
          <p:cNvSpPr txBox="1"/>
          <p:nvPr/>
        </p:nvSpPr>
        <p:spPr>
          <a:xfrm>
            <a:off x="1535136" y="2566219"/>
            <a:ext cx="8456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Statement ::=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“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” Statement</a:t>
            </a:r>
          </a:p>
          <a:p>
            <a:r>
              <a:rPr lang="en-US" dirty="0">
                <a:latin typeface="Courier" pitchFamily="2" charset="0"/>
              </a:rPr>
              <a:t>2:           |  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</a:t>
            </a:r>
          </a:p>
          <a:p>
            <a:r>
              <a:rPr lang="en-US" dirty="0">
                <a:latin typeface="Courier" pitchFamily="2" charset="0"/>
              </a:rPr>
              <a:t>3:           |    Assignment</a:t>
            </a:r>
          </a:p>
          <a:p>
            <a:r>
              <a:rPr lang="en-US" dirty="0">
                <a:latin typeface="Courier" pitchFamily="2" charset="0"/>
              </a:rPr>
              <a:t>4:           |    ....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F6AB7-59B6-2D49-8916-A9763C18A618}"/>
              </a:ext>
            </a:extLst>
          </p:cNvPr>
          <p:cNvSpPr txBox="1"/>
          <p:nvPr/>
        </p:nvSpPr>
        <p:spPr>
          <a:xfrm>
            <a:off x="3677264" y="4322476"/>
            <a:ext cx="256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derive this string?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40FCA-756E-9744-9D4F-2998AD18650C}"/>
              </a:ext>
            </a:extLst>
          </p:cNvPr>
          <p:cNvSpPr txBox="1"/>
          <p:nvPr/>
        </p:nvSpPr>
        <p:spPr>
          <a:xfrm>
            <a:off x="320040" y="6254496"/>
            <a:ext cx="537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Next few figures taken from the EAC book (Chapter 3.1)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74D19-CDF7-0041-AB04-53ECA72AE6DE}"/>
              </a:ext>
            </a:extLst>
          </p:cNvPr>
          <p:cNvSpPr txBox="1"/>
          <p:nvPr/>
        </p:nvSpPr>
        <p:spPr>
          <a:xfrm>
            <a:off x="1621671" y="5054167"/>
            <a:ext cx="7725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</a:t>
            </a:r>
            <a:r>
              <a:rPr lang="en-US" i="1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</a:t>
            </a:r>
            <a:r>
              <a:rPr lang="en-US" i="1" baseline="-25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</a:t>
            </a:r>
            <a:r>
              <a:rPr lang="en-US" i="1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</a:t>
            </a:r>
            <a:r>
              <a:rPr lang="en-US" i="1" baseline="-25000" dirty="0"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4799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E2E80-777D-EB49-9D24-DF1DB32EE4E4}"/>
              </a:ext>
            </a:extLst>
          </p:cNvPr>
          <p:cNvSpPr txBox="1"/>
          <p:nvPr/>
        </p:nvSpPr>
        <p:spPr>
          <a:xfrm>
            <a:off x="1535136" y="1576385"/>
            <a:ext cx="8456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Statement ::=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“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” Statement</a:t>
            </a:r>
          </a:p>
          <a:p>
            <a:r>
              <a:rPr lang="en-US" dirty="0">
                <a:latin typeface="Courier" pitchFamily="2" charset="0"/>
              </a:rPr>
              <a:t>2:           |  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</a:t>
            </a:r>
          </a:p>
          <a:p>
            <a:r>
              <a:rPr lang="en-US" dirty="0">
                <a:latin typeface="Courier" pitchFamily="2" charset="0"/>
              </a:rPr>
              <a:t>3:           |    Assignment</a:t>
            </a:r>
          </a:p>
          <a:p>
            <a:r>
              <a:rPr lang="en-US" dirty="0">
                <a:latin typeface="Courier" pitchFamily="2" charset="0"/>
              </a:rPr>
              <a:t>4:           |    ....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44F2D-8AC9-8342-8940-15FFCC792056}"/>
              </a:ext>
            </a:extLst>
          </p:cNvPr>
          <p:cNvSpPr txBox="1"/>
          <p:nvPr/>
        </p:nvSpPr>
        <p:spPr>
          <a:xfrm>
            <a:off x="2266105" y="3059668"/>
            <a:ext cx="7725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</a:t>
            </a:r>
            <a:r>
              <a:rPr lang="en-US" i="1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</a:t>
            </a:r>
            <a:r>
              <a:rPr lang="en-US" i="1" baseline="-25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</a:t>
            </a:r>
            <a:r>
              <a:rPr lang="en-US" i="1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</a:t>
            </a:r>
            <a:r>
              <a:rPr lang="en-US" i="1" baseline="-25000" dirty="0">
                <a:latin typeface="Courier" pitchFamily="2" charset="0"/>
              </a:rPr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C7899-8E10-AB48-A698-616B11AFE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4" t="6406" r="5462" b="61579"/>
          <a:stretch/>
        </p:blipFill>
        <p:spPr>
          <a:xfrm>
            <a:off x="142915" y="3987974"/>
            <a:ext cx="5484399" cy="8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7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E2E80-777D-EB49-9D24-DF1DB32EE4E4}"/>
              </a:ext>
            </a:extLst>
          </p:cNvPr>
          <p:cNvSpPr txBox="1"/>
          <p:nvPr/>
        </p:nvSpPr>
        <p:spPr>
          <a:xfrm>
            <a:off x="1535136" y="1576385"/>
            <a:ext cx="8456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Statement ::=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“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” Statement</a:t>
            </a:r>
          </a:p>
          <a:p>
            <a:r>
              <a:rPr lang="en-US" dirty="0">
                <a:latin typeface="Courier" pitchFamily="2" charset="0"/>
              </a:rPr>
              <a:t>2:           |  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</a:t>
            </a:r>
          </a:p>
          <a:p>
            <a:r>
              <a:rPr lang="en-US" dirty="0">
                <a:latin typeface="Courier" pitchFamily="2" charset="0"/>
              </a:rPr>
              <a:t>3:           |    Assignment</a:t>
            </a:r>
          </a:p>
          <a:p>
            <a:r>
              <a:rPr lang="en-US" dirty="0">
                <a:latin typeface="Courier" pitchFamily="2" charset="0"/>
              </a:rPr>
              <a:t>4:           |    ....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44F2D-8AC9-8342-8940-15FFCC792056}"/>
              </a:ext>
            </a:extLst>
          </p:cNvPr>
          <p:cNvSpPr txBox="1"/>
          <p:nvPr/>
        </p:nvSpPr>
        <p:spPr>
          <a:xfrm>
            <a:off x="2266105" y="3059668"/>
            <a:ext cx="7725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</a:t>
            </a:r>
            <a:r>
              <a:rPr lang="en-US" i="1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</a:t>
            </a:r>
            <a:r>
              <a:rPr lang="en-US" i="1" baseline="-25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</a:t>
            </a:r>
            <a:r>
              <a:rPr lang="en-US" i="1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</a:t>
            </a:r>
            <a:r>
              <a:rPr lang="en-US" i="1" baseline="-25000" dirty="0">
                <a:latin typeface="Courier" pitchFamily="2" charset="0"/>
              </a:rPr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031D4-A54A-1248-A500-F444FEB13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4" t="6406" r="5462" b="13156"/>
          <a:stretch/>
        </p:blipFill>
        <p:spPr>
          <a:xfrm>
            <a:off x="142915" y="3987974"/>
            <a:ext cx="5484399" cy="22025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D805E9-DA17-C644-97EF-452AA9E4FED0}"/>
              </a:ext>
            </a:extLst>
          </p:cNvPr>
          <p:cNvSpPr txBox="1"/>
          <p:nvPr/>
        </p:nvSpPr>
        <p:spPr>
          <a:xfrm>
            <a:off x="1535136" y="6308209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Valid derivation</a:t>
            </a:r>
          </a:p>
        </p:txBody>
      </p:sp>
    </p:spTree>
    <p:extLst>
      <p:ext uri="{BB962C8B-B14F-4D97-AF65-F5344CB8AC3E}">
        <p14:creationId xmlns:p14="http://schemas.microsoft.com/office/powerpoint/2010/main" val="1933156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E2E80-777D-EB49-9D24-DF1DB32EE4E4}"/>
              </a:ext>
            </a:extLst>
          </p:cNvPr>
          <p:cNvSpPr txBox="1"/>
          <p:nvPr/>
        </p:nvSpPr>
        <p:spPr>
          <a:xfrm>
            <a:off x="1535136" y="1576385"/>
            <a:ext cx="8456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Statement ::=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“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” Statement</a:t>
            </a:r>
          </a:p>
          <a:p>
            <a:r>
              <a:rPr lang="en-US" dirty="0">
                <a:latin typeface="Courier" pitchFamily="2" charset="0"/>
              </a:rPr>
              <a:t>2:           |  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</a:t>
            </a:r>
          </a:p>
          <a:p>
            <a:r>
              <a:rPr lang="en-US" dirty="0">
                <a:latin typeface="Courier" pitchFamily="2" charset="0"/>
              </a:rPr>
              <a:t>3:           |    Assignment</a:t>
            </a:r>
          </a:p>
          <a:p>
            <a:r>
              <a:rPr lang="en-US" dirty="0">
                <a:latin typeface="Courier" pitchFamily="2" charset="0"/>
              </a:rPr>
              <a:t>4:           |    ....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44F2D-8AC9-8342-8940-15FFCC792056}"/>
              </a:ext>
            </a:extLst>
          </p:cNvPr>
          <p:cNvSpPr txBox="1"/>
          <p:nvPr/>
        </p:nvSpPr>
        <p:spPr>
          <a:xfrm>
            <a:off x="2266105" y="3059668"/>
            <a:ext cx="7725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</a:t>
            </a:r>
            <a:r>
              <a:rPr lang="en-US" i="1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</a:t>
            </a:r>
            <a:r>
              <a:rPr lang="en-US" i="1" baseline="-25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</a:t>
            </a:r>
            <a:r>
              <a:rPr lang="en-US" i="1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</a:t>
            </a:r>
            <a:r>
              <a:rPr lang="en-US" i="1" baseline="-25000" dirty="0">
                <a:latin typeface="Courier" pitchFamily="2" charset="0"/>
              </a:rPr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031D4-A54A-1248-A500-F444FEB13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4" t="6406" r="5462" b="13156"/>
          <a:stretch/>
        </p:blipFill>
        <p:spPr>
          <a:xfrm>
            <a:off x="142915" y="3987974"/>
            <a:ext cx="5484399" cy="22025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D805E9-DA17-C644-97EF-452AA9E4FED0}"/>
              </a:ext>
            </a:extLst>
          </p:cNvPr>
          <p:cNvSpPr txBox="1"/>
          <p:nvPr/>
        </p:nvSpPr>
        <p:spPr>
          <a:xfrm>
            <a:off x="1535136" y="6308209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Valid derivation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C60B2-F2B8-664E-A0AD-2F89A5B2B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9" t="6406" r="4479" b="57543"/>
          <a:stretch/>
        </p:blipFill>
        <p:spPr>
          <a:xfrm>
            <a:off x="6327648" y="3987975"/>
            <a:ext cx="5665466" cy="9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30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F8BC30-E355-994F-9124-9AABF2C53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9" t="6406" r="4479" b="8352"/>
          <a:stretch/>
        </p:blipFill>
        <p:spPr>
          <a:xfrm>
            <a:off x="6327648" y="3987975"/>
            <a:ext cx="5665466" cy="22025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126ADA-331A-7A44-9C52-9B5C4D1EB5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4" t="6406" r="5462" b="13156"/>
          <a:stretch/>
        </p:blipFill>
        <p:spPr>
          <a:xfrm>
            <a:off x="142915" y="3987974"/>
            <a:ext cx="5484399" cy="22025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3DBDE0-AF1F-7F46-9DD7-98AA6D57EE3C}"/>
              </a:ext>
            </a:extLst>
          </p:cNvPr>
          <p:cNvSpPr txBox="1"/>
          <p:nvPr/>
        </p:nvSpPr>
        <p:spPr>
          <a:xfrm>
            <a:off x="1535136" y="6308209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Valid derivation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1C74C-7CC7-A344-9B20-E535D9497129}"/>
              </a:ext>
            </a:extLst>
          </p:cNvPr>
          <p:cNvSpPr txBox="1"/>
          <p:nvPr/>
        </p:nvSpPr>
        <p:spPr>
          <a:xfrm>
            <a:off x="8298648" y="6308209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Also a valid derivation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B98D52-B42C-E049-AF3E-9FC8C81EFF3C}"/>
              </a:ext>
            </a:extLst>
          </p:cNvPr>
          <p:cNvSpPr txBox="1"/>
          <p:nvPr/>
        </p:nvSpPr>
        <p:spPr>
          <a:xfrm>
            <a:off x="1535136" y="1576385"/>
            <a:ext cx="8456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Statement ::=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“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” Statement</a:t>
            </a:r>
          </a:p>
          <a:p>
            <a:r>
              <a:rPr lang="en-US" dirty="0">
                <a:latin typeface="Courier" pitchFamily="2" charset="0"/>
              </a:rPr>
              <a:t>2:           |  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</a:t>
            </a:r>
          </a:p>
          <a:p>
            <a:r>
              <a:rPr lang="en-US" dirty="0">
                <a:latin typeface="Courier" pitchFamily="2" charset="0"/>
              </a:rPr>
              <a:t>3:           |    Assignment</a:t>
            </a:r>
          </a:p>
          <a:p>
            <a:r>
              <a:rPr lang="en-US" dirty="0">
                <a:latin typeface="Courier" pitchFamily="2" charset="0"/>
              </a:rPr>
              <a:t>4:           |    ....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64E4E2-E31D-1F4B-BDF6-7861CAE5C010}"/>
              </a:ext>
            </a:extLst>
          </p:cNvPr>
          <p:cNvSpPr txBox="1"/>
          <p:nvPr/>
        </p:nvSpPr>
        <p:spPr>
          <a:xfrm>
            <a:off x="2266105" y="3059668"/>
            <a:ext cx="7725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</a:t>
            </a:r>
            <a:r>
              <a:rPr lang="en-US" i="1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</a:t>
            </a:r>
            <a:r>
              <a:rPr lang="en-US" i="1" baseline="-25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</a:t>
            </a:r>
            <a:r>
              <a:rPr lang="en-US" i="1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</a:t>
            </a:r>
            <a:r>
              <a:rPr lang="en-US" i="1" baseline="-25000" dirty="0"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7828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F8BC30-E355-994F-9124-9AABF2C53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9" t="6406" r="4479" b="8352"/>
          <a:stretch/>
        </p:blipFill>
        <p:spPr>
          <a:xfrm>
            <a:off x="6327648" y="3987975"/>
            <a:ext cx="5665466" cy="22025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126ADA-331A-7A44-9C52-9B5C4D1EB5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4" t="6406" r="5462" b="13156"/>
          <a:stretch/>
        </p:blipFill>
        <p:spPr>
          <a:xfrm>
            <a:off x="142915" y="3987974"/>
            <a:ext cx="5484399" cy="22025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3DBDE0-AF1F-7F46-9DD7-98AA6D57EE3C}"/>
              </a:ext>
            </a:extLst>
          </p:cNvPr>
          <p:cNvSpPr txBox="1"/>
          <p:nvPr/>
        </p:nvSpPr>
        <p:spPr>
          <a:xfrm>
            <a:off x="1535136" y="6308209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Valid derivation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1C74C-7CC7-A344-9B20-E535D9497129}"/>
              </a:ext>
            </a:extLst>
          </p:cNvPr>
          <p:cNvSpPr txBox="1"/>
          <p:nvPr/>
        </p:nvSpPr>
        <p:spPr>
          <a:xfrm>
            <a:off x="8298648" y="6308209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Also a valid derivation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1C6949-1EC6-7A43-BE4A-25A3D52F8645}"/>
              </a:ext>
            </a:extLst>
          </p:cNvPr>
          <p:cNvSpPr txBox="1"/>
          <p:nvPr/>
        </p:nvSpPr>
        <p:spPr>
          <a:xfrm>
            <a:off x="3300984" y="2284142"/>
            <a:ext cx="668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 this an issue? Don’t we only care if a grammar can derive a string?</a:t>
            </a:r>
          </a:p>
        </p:txBody>
      </p:sp>
    </p:spTree>
    <p:extLst>
      <p:ext uri="{BB962C8B-B14F-4D97-AF65-F5344CB8AC3E}">
        <p14:creationId xmlns:p14="http://schemas.microsoft.com/office/powerpoint/2010/main" val="223335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ECEA3-9412-5244-A840-78B62BBDD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936750"/>
            <a:ext cx="9207500" cy="298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87BE3C-629C-F04C-8C78-BBE7A51EC198}"/>
              </a:ext>
            </a:extLst>
          </p:cNvPr>
          <p:cNvSpPr txBox="1"/>
          <p:nvPr/>
        </p:nvSpPr>
        <p:spPr>
          <a:xfrm>
            <a:off x="4425696" y="758952"/>
            <a:ext cx="184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Start out-of-order</a:t>
            </a:r>
          </a:p>
        </p:txBody>
      </p:sp>
    </p:spTree>
    <p:extLst>
      <p:ext uri="{BB962C8B-B14F-4D97-AF65-F5344CB8AC3E}">
        <p14:creationId xmlns:p14="http://schemas.microsoft.com/office/powerpoint/2010/main" val="17824583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into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6140-750A-C341-A851-96CD68C9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8167"/>
          </a:xfrm>
        </p:spPr>
        <p:txBody>
          <a:bodyPr>
            <a:normAutofit/>
          </a:bodyPr>
          <a:lstStyle/>
          <a:p>
            <a:r>
              <a:rPr lang="en-US" dirty="0"/>
              <a:t>We want to start encoding meaning into the parse structure. We will want as much structure as possible as we continue through the compiler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structure is that we want evaluation of program to correspond to a post order traversal of the parse tree (also called the natural traversal)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52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order traversal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8E3F6C-A743-8A4D-9EE8-2834469CE690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2AEBBA-F12C-B341-98FC-EBB4B11DB1CE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D936F8-A834-0B42-95CA-6AE1E67B666F}"/>
              </a:ext>
            </a:extLst>
          </p:cNvPr>
          <p:cNvSpPr/>
          <p:nvPr/>
        </p:nvSpPr>
        <p:spPr>
          <a:xfrm>
            <a:off x="4920996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821868-82EE-504D-8067-1F861B330C2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2C2FBC-B548-654A-8FF6-7EED20BB66CD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4011644" y="3360896"/>
            <a:ext cx="1297972" cy="667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7227F8-0456-9348-811A-BBD396F72331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49E9CF-B3CA-2747-B757-7A400D2D845C}"/>
              </a:ext>
            </a:extLst>
          </p:cNvPr>
          <p:cNvCxnSpPr>
            <a:cxnSpLocks/>
          </p:cNvCxnSpPr>
          <p:nvPr/>
        </p:nvCxnSpPr>
        <p:spPr>
          <a:xfrm flipH="1">
            <a:off x="172440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171047-9828-0449-B921-DB0859E7B6BD}"/>
              </a:ext>
            </a:extLst>
          </p:cNvPr>
          <p:cNvCxnSpPr>
            <a:cxnSpLocks/>
          </p:cNvCxnSpPr>
          <p:nvPr/>
        </p:nvCxnSpPr>
        <p:spPr>
          <a:xfrm flipH="1">
            <a:off x="530961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5E697B-32DE-874A-8FF9-50BC1AE5F75D}"/>
              </a:ext>
            </a:extLst>
          </p:cNvPr>
          <p:cNvSpPr txBox="1"/>
          <p:nvPr/>
        </p:nvSpPr>
        <p:spPr>
          <a:xfrm>
            <a:off x="8311896" y="3090672"/>
            <a:ext cx="29125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visiting for for different types</a:t>
            </a:r>
          </a:p>
          <a:p>
            <a:r>
              <a:rPr lang="en-US" dirty="0"/>
              <a:t>of traversals:</a:t>
            </a:r>
          </a:p>
          <a:p>
            <a:endParaRPr lang="en-US" dirty="0"/>
          </a:p>
          <a:p>
            <a:r>
              <a:rPr lang="en-US" dirty="0"/>
              <a:t>pre order?</a:t>
            </a:r>
          </a:p>
          <a:p>
            <a:r>
              <a:rPr lang="en-US" dirty="0"/>
              <a:t>in order?</a:t>
            </a:r>
          </a:p>
          <a:p>
            <a:r>
              <a:rPr lang="en-US" dirty="0"/>
              <a:t>post order?</a:t>
            </a:r>
          </a:p>
        </p:txBody>
      </p:sp>
    </p:spTree>
    <p:extLst>
      <p:ext uri="{BB962C8B-B14F-4D97-AF65-F5344CB8AC3E}">
        <p14:creationId xmlns:p14="http://schemas.microsoft.com/office/powerpoint/2010/main" val="1557919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order traversal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8E3F6C-A743-8A4D-9EE8-2834469CE690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2AEBBA-F12C-B341-98FC-EBB4B11DB1CE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D936F8-A834-0B42-95CA-6AE1E67B666F}"/>
              </a:ext>
            </a:extLst>
          </p:cNvPr>
          <p:cNvSpPr/>
          <p:nvPr/>
        </p:nvSpPr>
        <p:spPr>
          <a:xfrm>
            <a:off x="4920996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821868-82EE-504D-8067-1F861B330C2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2C2FBC-B548-654A-8FF6-7EED20BB66CD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4011644" y="3360896"/>
            <a:ext cx="1297972" cy="667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7227F8-0456-9348-811A-BBD396F72331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49E9CF-B3CA-2747-B757-7A400D2D845C}"/>
              </a:ext>
            </a:extLst>
          </p:cNvPr>
          <p:cNvCxnSpPr>
            <a:cxnSpLocks/>
          </p:cNvCxnSpPr>
          <p:nvPr/>
        </p:nvCxnSpPr>
        <p:spPr>
          <a:xfrm flipH="1">
            <a:off x="172440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171047-9828-0449-B921-DB0859E7B6BD}"/>
              </a:ext>
            </a:extLst>
          </p:cNvPr>
          <p:cNvCxnSpPr>
            <a:cxnSpLocks/>
          </p:cNvCxnSpPr>
          <p:nvPr/>
        </p:nvCxnSpPr>
        <p:spPr>
          <a:xfrm flipH="1">
            <a:off x="530961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5E697B-32DE-874A-8FF9-50BC1AE5F75D}"/>
              </a:ext>
            </a:extLst>
          </p:cNvPr>
          <p:cNvSpPr txBox="1"/>
          <p:nvPr/>
        </p:nvSpPr>
        <p:spPr>
          <a:xfrm>
            <a:off x="8311896" y="3090672"/>
            <a:ext cx="2912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visiting for for different types</a:t>
            </a:r>
          </a:p>
          <a:p>
            <a:r>
              <a:rPr lang="en-US" dirty="0"/>
              <a:t>of traversals: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post order</a:t>
            </a:r>
          </a:p>
        </p:txBody>
      </p:sp>
    </p:spTree>
    <p:extLst>
      <p:ext uri="{BB962C8B-B14F-4D97-AF65-F5344CB8AC3E}">
        <p14:creationId xmlns:p14="http://schemas.microsoft.com/office/powerpoint/2010/main" val="2294390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order traversal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8E3F6C-A743-8A4D-9EE8-2834469CE690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2AEBBA-F12C-B341-98FC-EBB4B11DB1CE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D936F8-A834-0B42-95CA-6AE1E67B666F}"/>
              </a:ext>
            </a:extLst>
          </p:cNvPr>
          <p:cNvSpPr/>
          <p:nvPr/>
        </p:nvSpPr>
        <p:spPr>
          <a:xfrm>
            <a:off x="4011644" y="4146852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821868-82EE-504D-8067-1F861B330C2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2C2FBC-B548-654A-8FF6-7EED20BB66CD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4011644" y="3360896"/>
            <a:ext cx="388620" cy="785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7227F8-0456-9348-811A-BBD396F72331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5E697B-32DE-874A-8FF9-50BC1AE5F75D}"/>
              </a:ext>
            </a:extLst>
          </p:cNvPr>
          <p:cNvSpPr txBox="1"/>
          <p:nvPr/>
        </p:nvSpPr>
        <p:spPr>
          <a:xfrm>
            <a:off x="8311896" y="3090672"/>
            <a:ext cx="3243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you have more children?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post order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5C3CF1-9FF6-4E44-9C26-63D7FAFDF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4" t="6406" r="5462" b="61579"/>
          <a:stretch/>
        </p:blipFill>
        <p:spPr>
          <a:xfrm>
            <a:off x="5677140" y="1544835"/>
            <a:ext cx="5484399" cy="87663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4DF338B-6FB2-1B4E-A4A7-202FF25A45D6}"/>
              </a:ext>
            </a:extLst>
          </p:cNvPr>
          <p:cNvSpPr/>
          <p:nvPr/>
        </p:nvSpPr>
        <p:spPr>
          <a:xfrm>
            <a:off x="2882360" y="4085796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73C7A7-1F6B-9040-8A16-BB409BFB956B}"/>
              </a:ext>
            </a:extLst>
          </p:cNvPr>
          <p:cNvSpPr/>
          <p:nvPr/>
        </p:nvSpPr>
        <p:spPr>
          <a:xfrm>
            <a:off x="5338476" y="4047912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1ABCC9-7B3B-6545-B548-70BB0EFAA846}"/>
              </a:ext>
            </a:extLst>
          </p:cNvPr>
          <p:cNvCxnSpPr>
            <a:cxnSpLocks/>
            <a:stCxn id="4" idx="5"/>
            <a:endCxn id="15" idx="1"/>
          </p:cNvCxnSpPr>
          <p:nvPr/>
        </p:nvCxnSpPr>
        <p:spPr>
          <a:xfrm>
            <a:off x="4011644" y="3360896"/>
            <a:ext cx="1440656" cy="800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953DFB-2024-004E-A3C5-D73644BE3024}"/>
              </a:ext>
            </a:extLst>
          </p:cNvPr>
          <p:cNvCxnSpPr>
            <a:cxnSpLocks/>
            <a:stCxn id="4" idx="3"/>
            <a:endCxn id="14" idx="0"/>
          </p:cNvCxnSpPr>
          <p:nvPr/>
        </p:nvCxnSpPr>
        <p:spPr>
          <a:xfrm flipH="1">
            <a:off x="3270980" y="3360896"/>
            <a:ext cx="191072" cy="724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1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order traversal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8E3F6C-A743-8A4D-9EE8-2834469CE690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2AEBBA-F12C-B341-98FC-EBB4B11DB1CE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D936F8-A834-0B42-95CA-6AE1E67B666F}"/>
              </a:ext>
            </a:extLst>
          </p:cNvPr>
          <p:cNvSpPr/>
          <p:nvPr/>
        </p:nvSpPr>
        <p:spPr>
          <a:xfrm>
            <a:off x="4011644" y="4146852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821868-82EE-504D-8067-1F861B330C2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2C2FBC-B548-654A-8FF6-7EED20BB66CD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4011644" y="3360896"/>
            <a:ext cx="388620" cy="785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7227F8-0456-9348-811A-BBD396F72331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5E697B-32DE-874A-8FF9-50BC1AE5F75D}"/>
              </a:ext>
            </a:extLst>
          </p:cNvPr>
          <p:cNvSpPr txBox="1"/>
          <p:nvPr/>
        </p:nvSpPr>
        <p:spPr>
          <a:xfrm>
            <a:off x="8311896" y="3090672"/>
            <a:ext cx="3243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you have more children?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post order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5C3CF1-9FF6-4E44-9C26-63D7FAFDF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4" t="6406" r="5462" b="61579"/>
          <a:stretch/>
        </p:blipFill>
        <p:spPr>
          <a:xfrm>
            <a:off x="5677140" y="1544835"/>
            <a:ext cx="5484399" cy="87663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4DF338B-6FB2-1B4E-A4A7-202FF25A45D6}"/>
              </a:ext>
            </a:extLst>
          </p:cNvPr>
          <p:cNvSpPr/>
          <p:nvPr/>
        </p:nvSpPr>
        <p:spPr>
          <a:xfrm>
            <a:off x="2882360" y="4085796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73C7A7-1F6B-9040-8A16-BB409BFB956B}"/>
              </a:ext>
            </a:extLst>
          </p:cNvPr>
          <p:cNvSpPr/>
          <p:nvPr/>
        </p:nvSpPr>
        <p:spPr>
          <a:xfrm>
            <a:off x="5338476" y="4047912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1ABCC9-7B3B-6545-B548-70BB0EFAA846}"/>
              </a:ext>
            </a:extLst>
          </p:cNvPr>
          <p:cNvCxnSpPr>
            <a:cxnSpLocks/>
            <a:stCxn id="4" idx="5"/>
            <a:endCxn id="15" idx="1"/>
          </p:cNvCxnSpPr>
          <p:nvPr/>
        </p:nvCxnSpPr>
        <p:spPr>
          <a:xfrm>
            <a:off x="4011644" y="3360896"/>
            <a:ext cx="1440656" cy="800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953DFB-2024-004E-A3C5-D73644BE3024}"/>
              </a:ext>
            </a:extLst>
          </p:cNvPr>
          <p:cNvCxnSpPr>
            <a:cxnSpLocks/>
            <a:stCxn id="4" idx="3"/>
            <a:endCxn id="14" idx="0"/>
          </p:cNvCxnSpPr>
          <p:nvPr/>
        </p:nvCxnSpPr>
        <p:spPr>
          <a:xfrm flipH="1">
            <a:off x="3270980" y="3360896"/>
            <a:ext cx="191072" cy="724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529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F8BC30-E355-994F-9124-9AABF2C53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9" t="6406" r="4479" b="8352"/>
          <a:stretch/>
        </p:blipFill>
        <p:spPr>
          <a:xfrm>
            <a:off x="6327648" y="3987975"/>
            <a:ext cx="5665466" cy="22025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126ADA-331A-7A44-9C52-9B5C4D1EB5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4" t="6406" r="5462" b="13156"/>
          <a:stretch/>
        </p:blipFill>
        <p:spPr>
          <a:xfrm>
            <a:off x="142915" y="3987974"/>
            <a:ext cx="5484399" cy="22025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3DBDE0-AF1F-7F46-9DD7-98AA6D57EE3C}"/>
              </a:ext>
            </a:extLst>
          </p:cNvPr>
          <p:cNvSpPr txBox="1"/>
          <p:nvPr/>
        </p:nvSpPr>
        <p:spPr>
          <a:xfrm>
            <a:off x="1535136" y="6308209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Valid derivation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1C74C-7CC7-A344-9B20-E535D9497129}"/>
              </a:ext>
            </a:extLst>
          </p:cNvPr>
          <p:cNvSpPr txBox="1"/>
          <p:nvPr/>
        </p:nvSpPr>
        <p:spPr>
          <a:xfrm>
            <a:off x="8298648" y="6308209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Also a valid derivation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1C6949-1EC6-7A43-BE4A-25A3D52F8645}"/>
              </a:ext>
            </a:extLst>
          </p:cNvPr>
          <p:cNvSpPr txBox="1"/>
          <p:nvPr/>
        </p:nvSpPr>
        <p:spPr>
          <a:xfrm>
            <a:off x="2621665" y="2654665"/>
            <a:ext cx="741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When we encode meaning into structure, these are very different programs</a:t>
            </a:r>
          </a:p>
        </p:txBody>
      </p:sp>
    </p:spTree>
    <p:extLst>
      <p:ext uri="{BB962C8B-B14F-4D97-AF65-F5344CB8AC3E}">
        <p14:creationId xmlns:p14="http://schemas.microsoft.com/office/powerpoint/2010/main" val="727719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expressions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FB140A-8CB5-D443-A901-D8A848887F1A}"/>
              </a:ext>
            </a:extLst>
          </p:cNvPr>
          <p:cNvSpPr txBox="1">
            <a:spLocks/>
          </p:cNvSpPr>
          <p:nvPr/>
        </p:nvSpPr>
        <p:spPr>
          <a:xfrm>
            <a:off x="838200" y="1858945"/>
            <a:ext cx="10515600" cy="3796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lets define tokens:</a:t>
            </a:r>
          </a:p>
          <a:p>
            <a:pPr lvl="1"/>
            <a:r>
              <a:rPr lang="en-US" dirty="0">
                <a:latin typeface="Courier" pitchFamily="2" charset="0"/>
              </a:rPr>
              <a:t>NUM = ”[0-9]+”</a:t>
            </a:r>
          </a:p>
          <a:p>
            <a:pPr lvl="1"/>
            <a:r>
              <a:rPr lang="en-US" dirty="0">
                <a:latin typeface="Courier" pitchFamily="2" charset="0"/>
              </a:rPr>
              <a:t>PLUS = ‘\+’</a:t>
            </a:r>
          </a:p>
          <a:p>
            <a:pPr lvl="1"/>
            <a:r>
              <a:rPr lang="en-US" dirty="0">
                <a:latin typeface="Courier" pitchFamily="2" charset="0"/>
              </a:rPr>
              <a:t>TIMES = ’\*’</a:t>
            </a:r>
          </a:p>
          <a:p>
            <a:pPr lvl="1"/>
            <a:r>
              <a:rPr lang="en-US" dirty="0">
                <a:latin typeface="Courier" pitchFamily="2" charset="0"/>
              </a:rPr>
              <a:t>LP = ‘\(’</a:t>
            </a:r>
          </a:p>
          <a:p>
            <a:pPr lvl="1"/>
            <a:r>
              <a:rPr lang="en-US" dirty="0">
                <a:latin typeface="Courier" pitchFamily="2" charset="0"/>
              </a:rPr>
              <a:t>RP = \)’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pitchFamily="2" charset="0"/>
              </a:rPr>
              <a:t>Expr :== NUM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| LP Expr RP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EA4C9-C9BB-6A49-9EA1-8035844B2E65}"/>
              </a:ext>
            </a:extLst>
          </p:cNvPr>
          <p:cNvSpPr txBox="1"/>
          <p:nvPr/>
        </p:nvSpPr>
        <p:spPr>
          <a:xfrm>
            <a:off x="6069874" y="1968137"/>
            <a:ext cx="400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define a simple expression language</a:t>
            </a:r>
          </a:p>
        </p:txBody>
      </p:sp>
    </p:spTree>
    <p:extLst>
      <p:ext uri="{BB962C8B-B14F-4D97-AF65-F5344CB8AC3E}">
        <p14:creationId xmlns:p14="http://schemas.microsoft.com/office/powerpoint/2010/main" val="37329997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65F6B-8F17-EB43-9516-24BC20625703}"/>
              </a:ext>
            </a:extLst>
          </p:cNvPr>
          <p:cNvSpPr txBox="1"/>
          <p:nvPr/>
        </p:nvSpPr>
        <p:spPr>
          <a:xfrm>
            <a:off x="8312275" y="384447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36DFAF-C4E9-9B4C-A61A-9D887C7CFE7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611267" y="4213808"/>
            <a:ext cx="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6153F6-347B-B24A-947D-5538BFBD9E75}"/>
              </a:ext>
            </a:extLst>
          </p:cNvPr>
          <p:cNvSpPr txBox="1"/>
          <p:nvPr/>
        </p:nvSpPr>
        <p:spPr>
          <a:xfrm>
            <a:off x="7982465" y="299003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input: 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081947-D9AE-8547-82EB-3025A774AF02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37538696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65F6B-8F17-EB43-9516-24BC20625703}"/>
              </a:ext>
            </a:extLst>
          </p:cNvPr>
          <p:cNvSpPr txBox="1"/>
          <p:nvPr/>
        </p:nvSpPr>
        <p:spPr>
          <a:xfrm>
            <a:off x="8312275" y="384447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36DFAF-C4E9-9B4C-A61A-9D887C7CFE7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611267" y="4213808"/>
            <a:ext cx="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0315AA-FF5F-034F-9F25-0BF885E8F3F3}"/>
              </a:ext>
            </a:extLst>
          </p:cNvPr>
          <p:cNvCxnSpPr>
            <a:cxnSpLocks/>
          </p:cNvCxnSpPr>
          <p:nvPr/>
        </p:nvCxnSpPr>
        <p:spPr>
          <a:xfrm>
            <a:off x="8611267" y="4213808"/>
            <a:ext cx="0" cy="641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CA9870-EADA-E843-AAA1-5944386C1583}"/>
              </a:ext>
            </a:extLst>
          </p:cNvPr>
          <p:cNvSpPr txBox="1"/>
          <p:nvPr/>
        </p:nvSpPr>
        <p:spPr>
          <a:xfrm>
            <a:off x="8042842" y="48658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153F6-347B-B24A-947D-5538BFBD9E75}"/>
              </a:ext>
            </a:extLst>
          </p:cNvPr>
          <p:cNvSpPr txBox="1"/>
          <p:nvPr/>
        </p:nvSpPr>
        <p:spPr>
          <a:xfrm>
            <a:off x="7982465" y="299003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input: 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0CF4B98-C770-0B41-9B89-C082E082D431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20244336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examples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2BFC8-D2BB-A84A-A04F-72F52DFC8C10}"/>
              </a:ext>
            </a:extLst>
          </p:cNvPr>
          <p:cNvSpPr txBox="1"/>
          <p:nvPr/>
        </p:nvSpPr>
        <p:spPr>
          <a:xfrm>
            <a:off x="7982465" y="299003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input: 5*6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733FBD-D5E6-C944-BEC7-8D0594914478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230351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AFF6-E7E3-D24B-A637-08064E0D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36337"/>
            <a:ext cx="5814527" cy="37680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will use </a:t>
            </a:r>
            <a:r>
              <a:rPr lang="en-US" i="1" dirty="0"/>
              <a:t>Backus–</a:t>
            </a:r>
            <a:r>
              <a:rPr lang="en-US" i="1" dirty="0" err="1"/>
              <a:t>Naur</a:t>
            </a:r>
            <a:r>
              <a:rPr lang="en-US" i="1" dirty="0"/>
              <a:t> form </a:t>
            </a:r>
            <a:r>
              <a:rPr lang="en-US" dirty="0"/>
              <a:t>(BNF) form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Production rules contain a sequence of either non-terminals or terminals</a:t>
            </a:r>
          </a:p>
          <a:p>
            <a:endParaRPr lang="en-US" dirty="0"/>
          </a:p>
          <a:p>
            <a:r>
              <a:rPr lang="en-US" dirty="0"/>
              <a:t>In our class, terminals will either be string constants or tokens</a:t>
            </a:r>
          </a:p>
          <a:p>
            <a:endParaRPr lang="en-US" dirty="0"/>
          </a:p>
          <a:p>
            <a:r>
              <a:rPr lang="en-US" dirty="0"/>
              <a:t>Traditionally tokens will be all caps.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A638A-73EE-014C-A72D-AE02C9B96026}"/>
              </a:ext>
            </a:extLst>
          </p:cNvPr>
          <p:cNvSpPr txBox="1"/>
          <p:nvPr/>
        </p:nvSpPr>
        <p:spPr>
          <a:xfrm>
            <a:off x="6819615" y="280772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add_expr</a:t>
            </a:r>
            <a:r>
              <a:rPr lang="en-US" dirty="0">
                <a:latin typeface="Courier" pitchFamily="2" charset="0"/>
              </a:rPr>
              <a:t> ::= NUM ‘+’ NUM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F05F9-412B-8643-B54B-7C01C9900B83}"/>
              </a:ext>
            </a:extLst>
          </p:cNvPr>
          <p:cNvSpPr txBox="1"/>
          <p:nvPr/>
        </p:nvSpPr>
        <p:spPr>
          <a:xfrm>
            <a:off x="6819615" y="3592073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mult_expr</a:t>
            </a:r>
            <a:r>
              <a:rPr lang="en-US" dirty="0">
                <a:latin typeface="Courier" pitchFamily="2" charset="0"/>
              </a:rPr>
              <a:t> ::= NUM ‘*’ NUM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14E7C-5E9A-2845-9745-7A000B4ED0E6}"/>
              </a:ext>
            </a:extLst>
          </p:cNvPr>
          <p:cNvSpPr txBox="1"/>
          <p:nvPr/>
        </p:nvSpPr>
        <p:spPr>
          <a:xfrm>
            <a:off x="6819615" y="4515829"/>
            <a:ext cx="514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joint_expr</a:t>
            </a:r>
            <a:r>
              <a:rPr lang="en-US" dirty="0">
                <a:latin typeface="Courier" pitchFamily="2" charset="0"/>
              </a:rPr>
              <a:t> ::= </a:t>
            </a:r>
            <a:r>
              <a:rPr lang="en-US" dirty="0" err="1">
                <a:latin typeface="Courier" pitchFamily="2" charset="0"/>
              </a:rPr>
              <a:t>add_expr</a:t>
            </a:r>
            <a:r>
              <a:rPr lang="en-US" dirty="0">
                <a:latin typeface="Courier" pitchFamily="2" charset="0"/>
              </a:rPr>
              <a:t> ‘*’ </a:t>
            </a:r>
            <a:r>
              <a:rPr lang="en-US" dirty="0" err="1">
                <a:latin typeface="Courier" pitchFamily="2" charset="0"/>
              </a:rPr>
              <a:t>add_expr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br>
              <a:rPr lang="en-US" dirty="0"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simple_expr</a:t>
            </a:r>
            <a:r>
              <a:rPr lang="en-US" dirty="0">
                <a:latin typeface="Courier" pitchFamily="2" charset="0"/>
              </a:rPr>
              <a:t> ::= NUM ‘+’ NUM</a:t>
            </a:r>
          </a:p>
          <a:p>
            <a:r>
              <a:rPr lang="en-US" dirty="0">
                <a:latin typeface="Courier" pitchFamily="2" charset="0"/>
              </a:rPr>
              <a:t>            |   NUM ‘*’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823D0-3FD4-254C-89FD-F8F4B64E5477}"/>
              </a:ext>
            </a:extLst>
          </p:cNvPr>
          <p:cNvSpPr txBox="1"/>
          <p:nvPr/>
        </p:nvSpPr>
        <p:spPr>
          <a:xfrm>
            <a:off x="6819615" y="20873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44834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65F6B-8F17-EB43-9516-24BC20625703}"/>
              </a:ext>
            </a:extLst>
          </p:cNvPr>
          <p:cNvSpPr txBox="1"/>
          <p:nvPr/>
        </p:nvSpPr>
        <p:spPr>
          <a:xfrm>
            <a:off x="8312275" y="384447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2BFC8-D2BB-A84A-A04F-72F52DFC8C10}"/>
              </a:ext>
            </a:extLst>
          </p:cNvPr>
          <p:cNvSpPr txBox="1"/>
          <p:nvPr/>
        </p:nvSpPr>
        <p:spPr>
          <a:xfrm>
            <a:off x="7982465" y="299003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input: 5*6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D0CAFE-3EA8-AF4B-93F5-BF4677AEF001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26464594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65F6B-8F17-EB43-9516-24BC20625703}"/>
              </a:ext>
            </a:extLst>
          </p:cNvPr>
          <p:cNvSpPr txBox="1"/>
          <p:nvPr/>
        </p:nvSpPr>
        <p:spPr>
          <a:xfrm>
            <a:off x="8312275" y="384447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36DFAF-C4E9-9B4C-A61A-9D887C7CFE7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611267" y="4213808"/>
            <a:ext cx="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0315AA-FF5F-034F-9F25-0BF885E8F3F3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7386894" y="421380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0D8A41-2245-E242-8D41-9562DD928834}"/>
              </a:ext>
            </a:extLst>
          </p:cNvPr>
          <p:cNvSpPr txBox="1"/>
          <p:nvPr/>
        </p:nvSpPr>
        <p:spPr>
          <a:xfrm>
            <a:off x="7087902" y="467222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0127C-A983-F04C-9C46-031555DF1C7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611267" y="421380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E46C89-9597-A14F-B77F-A58DFB112A10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8611267" y="421380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5C4C8F-0207-D442-BE44-1EED2F41E3B7}"/>
              </a:ext>
            </a:extLst>
          </p:cNvPr>
          <p:cNvSpPr txBox="1"/>
          <p:nvPr/>
        </p:nvSpPr>
        <p:spPr>
          <a:xfrm>
            <a:off x="8112092" y="4722834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2BFC8-D2BB-A84A-A04F-72F52DFC8C10}"/>
              </a:ext>
            </a:extLst>
          </p:cNvPr>
          <p:cNvSpPr txBox="1"/>
          <p:nvPr/>
        </p:nvSpPr>
        <p:spPr>
          <a:xfrm>
            <a:off x="7982465" y="299003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input: 5*6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186A24-AEE9-804E-B514-7522889CE1C6}"/>
              </a:ext>
            </a:extLst>
          </p:cNvPr>
          <p:cNvSpPr txBox="1"/>
          <p:nvPr/>
        </p:nvSpPr>
        <p:spPr>
          <a:xfrm>
            <a:off x="9409434" y="467222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A73C6B-B655-6643-A3CA-7ED809B8A8A0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3779057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65F6B-8F17-EB43-9516-24BC20625703}"/>
              </a:ext>
            </a:extLst>
          </p:cNvPr>
          <p:cNvSpPr txBox="1"/>
          <p:nvPr/>
        </p:nvSpPr>
        <p:spPr>
          <a:xfrm>
            <a:off x="8312275" y="384447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36DFAF-C4E9-9B4C-A61A-9D887C7CFE7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611267" y="4213808"/>
            <a:ext cx="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0315AA-FF5F-034F-9F25-0BF885E8F3F3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7386894" y="421380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CA9870-EADA-E843-AAA1-5944386C1583}"/>
              </a:ext>
            </a:extLst>
          </p:cNvPr>
          <p:cNvSpPr txBox="1"/>
          <p:nvPr/>
        </p:nvSpPr>
        <p:spPr>
          <a:xfrm>
            <a:off x="6808839" y="552766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D8A41-2245-E242-8D41-9562DD928834}"/>
              </a:ext>
            </a:extLst>
          </p:cNvPr>
          <p:cNvSpPr txBox="1"/>
          <p:nvPr/>
        </p:nvSpPr>
        <p:spPr>
          <a:xfrm>
            <a:off x="7087902" y="467222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0127C-A983-F04C-9C46-031555DF1C7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611267" y="421380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E46C89-9597-A14F-B77F-A58DFB112A10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8611267" y="421380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58087E-A6F1-B240-B47D-E17FCAEF59C0}"/>
              </a:ext>
            </a:extLst>
          </p:cNvPr>
          <p:cNvSpPr txBox="1"/>
          <p:nvPr/>
        </p:nvSpPr>
        <p:spPr>
          <a:xfrm>
            <a:off x="9159846" y="552666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5C4C8F-0207-D442-BE44-1EED2F41E3B7}"/>
              </a:ext>
            </a:extLst>
          </p:cNvPr>
          <p:cNvSpPr txBox="1"/>
          <p:nvPr/>
        </p:nvSpPr>
        <p:spPr>
          <a:xfrm>
            <a:off x="8112092" y="4722834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2BFC8-D2BB-A84A-A04F-72F52DFC8C10}"/>
              </a:ext>
            </a:extLst>
          </p:cNvPr>
          <p:cNvSpPr txBox="1"/>
          <p:nvPr/>
        </p:nvSpPr>
        <p:spPr>
          <a:xfrm>
            <a:off x="7982465" y="299003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input: 5*6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186A24-AEE9-804E-B514-7522889CE1C6}"/>
              </a:ext>
            </a:extLst>
          </p:cNvPr>
          <p:cNvSpPr txBox="1"/>
          <p:nvPr/>
        </p:nvSpPr>
        <p:spPr>
          <a:xfrm>
            <a:off x="9409434" y="467222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623837-D8C3-2641-82CB-E92A04939DA5}"/>
              </a:ext>
            </a:extLst>
          </p:cNvPr>
          <p:cNvCxnSpPr>
            <a:cxnSpLocks/>
          </p:cNvCxnSpPr>
          <p:nvPr/>
        </p:nvCxnSpPr>
        <p:spPr>
          <a:xfrm>
            <a:off x="7377264" y="504155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3429BD-BA29-2246-82F8-D2BA8FCE0FA5}"/>
              </a:ext>
            </a:extLst>
          </p:cNvPr>
          <p:cNvCxnSpPr>
            <a:cxnSpLocks/>
          </p:cNvCxnSpPr>
          <p:nvPr/>
        </p:nvCxnSpPr>
        <p:spPr>
          <a:xfrm>
            <a:off x="9708426" y="505826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8512133-7B6F-0644-B9F8-6AA33EB569C3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20955811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65F6B-8F17-EB43-9516-24BC20625703}"/>
              </a:ext>
            </a:extLst>
          </p:cNvPr>
          <p:cNvSpPr txBox="1"/>
          <p:nvPr/>
        </p:nvSpPr>
        <p:spPr>
          <a:xfrm>
            <a:off x="8312275" y="384447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36DFAF-C4E9-9B4C-A61A-9D887C7CFE7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611267" y="4213808"/>
            <a:ext cx="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A2BFC8-D2BB-A84A-A04F-72F52DFC8C10}"/>
              </a:ext>
            </a:extLst>
          </p:cNvPr>
          <p:cNvSpPr txBox="1"/>
          <p:nvPr/>
        </p:nvSpPr>
        <p:spPr>
          <a:xfrm>
            <a:off x="7982465" y="299003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input: 5**6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8B602-BDE3-F94D-A428-492444E578F2}"/>
              </a:ext>
            </a:extLst>
          </p:cNvPr>
          <p:cNvSpPr txBox="1"/>
          <p:nvPr/>
        </p:nvSpPr>
        <p:spPr>
          <a:xfrm>
            <a:off x="10206681" y="3336324"/>
            <a:ext cx="1553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</a:t>
            </a:r>
            <a:br>
              <a:rPr lang="en-US" dirty="0"/>
            </a:br>
            <a:r>
              <a:rPr lang="en-US" dirty="0"/>
              <a:t>in an error?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3E2233-085D-3C47-9EDD-D6602A0D7BBB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27452801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65F6B-8F17-EB43-9516-24BC20625703}"/>
              </a:ext>
            </a:extLst>
          </p:cNvPr>
          <p:cNvSpPr txBox="1"/>
          <p:nvPr/>
        </p:nvSpPr>
        <p:spPr>
          <a:xfrm>
            <a:off x="8312275" y="384447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36DFAF-C4E9-9B4C-A61A-9D887C7CFE7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611267" y="4213808"/>
            <a:ext cx="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0315AA-FF5F-034F-9F25-0BF885E8F3F3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7386894" y="421380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0D8A41-2245-E242-8D41-9562DD928834}"/>
              </a:ext>
            </a:extLst>
          </p:cNvPr>
          <p:cNvSpPr txBox="1"/>
          <p:nvPr/>
        </p:nvSpPr>
        <p:spPr>
          <a:xfrm>
            <a:off x="7087902" y="467222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0127C-A983-F04C-9C46-031555DF1C7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611267" y="421380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E46C89-9597-A14F-B77F-A58DFB112A10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8611267" y="421380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5C4C8F-0207-D442-BE44-1EED2F41E3B7}"/>
              </a:ext>
            </a:extLst>
          </p:cNvPr>
          <p:cNvSpPr txBox="1"/>
          <p:nvPr/>
        </p:nvSpPr>
        <p:spPr>
          <a:xfrm>
            <a:off x="8112092" y="4722834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2BFC8-D2BB-A84A-A04F-72F52DFC8C10}"/>
              </a:ext>
            </a:extLst>
          </p:cNvPr>
          <p:cNvSpPr txBox="1"/>
          <p:nvPr/>
        </p:nvSpPr>
        <p:spPr>
          <a:xfrm>
            <a:off x="7982465" y="299003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input: 5**6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186A24-AEE9-804E-B514-7522889CE1C6}"/>
              </a:ext>
            </a:extLst>
          </p:cNvPr>
          <p:cNvSpPr txBox="1"/>
          <p:nvPr/>
        </p:nvSpPr>
        <p:spPr>
          <a:xfrm>
            <a:off x="9409434" y="467222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FA7A3-8CB7-124A-92C9-1172E76F1DF5}"/>
              </a:ext>
            </a:extLst>
          </p:cNvPr>
          <p:cNvSpPr txBox="1"/>
          <p:nvPr/>
        </p:nvSpPr>
        <p:spPr>
          <a:xfrm>
            <a:off x="10206681" y="3336324"/>
            <a:ext cx="1553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</a:t>
            </a:r>
            <a:br>
              <a:rPr lang="en-US" dirty="0"/>
            </a:br>
            <a:r>
              <a:rPr lang="en-US" dirty="0"/>
              <a:t>in an error?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A761EB1-49D6-7C41-8B40-09621FB535B8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24587744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65F6B-8F17-EB43-9516-24BC20625703}"/>
              </a:ext>
            </a:extLst>
          </p:cNvPr>
          <p:cNvSpPr txBox="1"/>
          <p:nvPr/>
        </p:nvSpPr>
        <p:spPr>
          <a:xfrm>
            <a:off x="8312275" y="384447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36DFAF-C4E9-9B4C-A61A-9D887C7CFE7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611267" y="4213808"/>
            <a:ext cx="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0315AA-FF5F-034F-9F25-0BF885E8F3F3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7386894" y="421380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CA9870-EADA-E843-AAA1-5944386C1583}"/>
              </a:ext>
            </a:extLst>
          </p:cNvPr>
          <p:cNvSpPr txBox="1"/>
          <p:nvPr/>
        </p:nvSpPr>
        <p:spPr>
          <a:xfrm>
            <a:off x="7079078" y="5527888"/>
            <a:ext cx="101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&lt;TIMES&gt;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D8A41-2245-E242-8D41-9562DD928834}"/>
              </a:ext>
            </a:extLst>
          </p:cNvPr>
          <p:cNvSpPr txBox="1"/>
          <p:nvPr/>
        </p:nvSpPr>
        <p:spPr>
          <a:xfrm>
            <a:off x="7087902" y="467222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0127C-A983-F04C-9C46-031555DF1C7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611267" y="421380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E46C89-9597-A14F-B77F-A58DFB112A10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8611267" y="421380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58087E-A6F1-B240-B47D-E17FCAEF59C0}"/>
              </a:ext>
            </a:extLst>
          </p:cNvPr>
          <p:cNvSpPr txBox="1"/>
          <p:nvPr/>
        </p:nvSpPr>
        <p:spPr>
          <a:xfrm>
            <a:off x="9159846" y="552666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5C4C8F-0207-D442-BE44-1EED2F41E3B7}"/>
              </a:ext>
            </a:extLst>
          </p:cNvPr>
          <p:cNvSpPr txBox="1"/>
          <p:nvPr/>
        </p:nvSpPr>
        <p:spPr>
          <a:xfrm>
            <a:off x="8112092" y="4722834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2BFC8-D2BB-A84A-A04F-72F52DFC8C10}"/>
              </a:ext>
            </a:extLst>
          </p:cNvPr>
          <p:cNvSpPr txBox="1"/>
          <p:nvPr/>
        </p:nvSpPr>
        <p:spPr>
          <a:xfrm>
            <a:off x="7982465" y="299003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input: 5**6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186A24-AEE9-804E-B514-7522889CE1C6}"/>
              </a:ext>
            </a:extLst>
          </p:cNvPr>
          <p:cNvSpPr txBox="1"/>
          <p:nvPr/>
        </p:nvSpPr>
        <p:spPr>
          <a:xfrm>
            <a:off x="9409434" y="467222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623837-D8C3-2641-82CB-E92A04939DA5}"/>
              </a:ext>
            </a:extLst>
          </p:cNvPr>
          <p:cNvCxnSpPr>
            <a:cxnSpLocks/>
          </p:cNvCxnSpPr>
          <p:nvPr/>
        </p:nvCxnSpPr>
        <p:spPr>
          <a:xfrm>
            <a:off x="7377264" y="5041558"/>
            <a:ext cx="166403" cy="358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3429BD-BA29-2246-82F8-D2BA8FCE0FA5}"/>
              </a:ext>
            </a:extLst>
          </p:cNvPr>
          <p:cNvCxnSpPr>
            <a:cxnSpLocks/>
          </p:cNvCxnSpPr>
          <p:nvPr/>
        </p:nvCxnSpPr>
        <p:spPr>
          <a:xfrm>
            <a:off x="9708426" y="505826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F83BBB-D175-B141-8465-F6BC64916652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711389" y="5041558"/>
            <a:ext cx="675505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82C45F-E3A7-6743-8269-97A48E47547F}"/>
              </a:ext>
            </a:extLst>
          </p:cNvPr>
          <p:cNvSpPr txBox="1"/>
          <p:nvPr/>
        </p:nvSpPr>
        <p:spPr>
          <a:xfrm>
            <a:off x="5996660" y="552666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31FEB3-D759-E34E-8F9F-CC94B8486E0E}"/>
              </a:ext>
            </a:extLst>
          </p:cNvPr>
          <p:cNvSpPr txBox="1"/>
          <p:nvPr/>
        </p:nvSpPr>
        <p:spPr>
          <a:xfrm>
            <a:off x="7327557" y="6203092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9D555-A499-C24B-960E-256BF89118A1}"/>
              </a:ext>
            </a:extLst>
          </p:cNvPr>
          <p:cNvSpPr txBox="1"/>
          <p:nvPr/>
        </p:nvSpPr>
        <p:spPr>
          <a:xfrm>
            <a:off x="10206681" y="3336324"/>
            <a:ext cx="1553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</a:t>
            </a:r>
            <a:br>
              <a:rPr lang="en-US" dirty="0"/>
            </a:br>
            <a:r>
              <a:rPr lang="en-US" dirty="0"/>
              <a:t>in an error?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E54E0EE-4065-164C-A908-8A2D737A4044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14622218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examples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69C829-2E70-B347-B9F2-DE423B129922}"/>
              </a:ext>
            </a:extLst>
          </p:cNvPr>
          <p:cNvSpPr txBox="1"/>
          <p:nvPr/>
        </p:nvSpPr>
        <p:spPr>
          <a:xfrm>
            <a:off x="7832075" y="272046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input: (1+5)*6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9D3F17-5BD9-C249-AB31-B4186A52A3E1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31008713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examples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69C829-2E70-B347-B9F2-DE423B129922}"/>
              </a:ext>
            </a:extLst>
          </p:cNvPr>
          <p:cNvSpPr txBox="1"/>
          <p:nvPr/>
        </p:nvSpPr>
        <p:spPr>
          <a:xfrm>
            <a:off x="7832075" y="272046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input: (1+5)*6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97EA6-E712-EA4C-AC9A-2B85E491F6F4}"/>
              </a:ext>
            </a:extLst>
          </p:cNvPr>
          <p:cNvSpPr txBox="1"/>
          <p:nvPr/>
        </p:nvSpPr>
        <p:spPr>
          <a:xfrm>
            <a:off x="8590423" y="353707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08B4CE-2C22-9145-850C-94D35749C6DE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19897384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examples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69C829-2E70-B347-B9F2-DE423B129922}"/>
              </a:ext>
            </a:extLst>
          </p:cNvPr>
          <p:cNvSpPr txBox="1"/>
          <p:nvPr/>
        </p:nvSpPr>
        <p:spPr>
          <a:xfrm>
            <a:off x="7832075" y="272046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input: (1+5)*6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97EA6-E712-EA4C-AC9A-2B85E491F6F4}"/>
              </a:ext>
            </a:extLst>
          </p:cNvPr>
          <p:cNvSpPr txBox="1"/>
          <p:nvPr/>
        </p:nvSpPr>
        <p:spPr>
          <a:xfrm>
            <a:off x="8590423" y="353707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C6ED57-413F-C643-8247-291A5F45E4A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625224" y="398463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B81EE5-1C22-3B47-9ED9-AFDED17F1F33}"/>
              </a:ext>
            </a:extLst>
          </p:cNvPr>
          <p:cNvSpPr txBox="1"/>
          <p:nvPr/>
        </p:nvSpPr>
        <p:spPr>
          <a:xfrm>
            <a:off x="7326232" y="444305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C68B29-7B4A-0C4A-B5EB-BBD392AEA931}"/>
              </a:ext>
            </a:extLst>
          </p:cNvPr>
          <p:cNvCxnSpPr>
            <a:cxnSpLocks/>
          </p:cNvCxnSpPr>
          <p:nvPr/>
        </p:nvCxnSpPr>
        <p:spPr>
          <a:xfrm>
            <a:off x="8849597" y="398463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DEC6BD-BDD7-7044-8D7A-10A5BAE9E6E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849597" y="398463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F12CD-CB05-974C-898D-D404B91E700C}"/>
              </a:ext>
            </a:extLst>
          </p:cNvPr>
          <p:cNvSpPr txBox="1"/>
          <p:nvPr/>
        </p:nvSpPr>
        <p:spPr>
          <a:xfrm>
            <a:off x="8350422" y="4493663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7D7CC-EB91-C34E-A696-DE13C7D5E3F4}"/>
              </a:ext>
            </a:extLst>
          </p:cNvPr>
          <p:cNvSpPr txBox="1"/>
          <p:nvPr/>
        </p:nvSpPr>
        <p:spPr>
          <a:xfrm>
            <a:off x="9647764" y="444305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48A115-2612-144C-B97A-0413F239A853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22975960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examples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69C829-2E70-B347-B9F2-DE423B129922}"/>
              </a:ext>
            </a:extLst>
          </p:cNvPr>
          <p:cNvSpPr txBox="1"/>
          <p:nvPr/>
        </p:nvSpPr>
        <p:spPr>
          <a:xfrm>
            <a:off x="7832075" y="272046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input: (1+5)*6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97EA6-E712-EA4C-AC9A-2B85E491F6F4}"/>
              </a:ext>
            </a:extLst>
          </p:cNvPr>
          <p:cNvSpPr txBox="1"/>
          <p:nvPr/>
        </p:nvSpPr>
        <p:spPr>
          <a:xfrm>
            <a:off x="8590423" y="353707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C6ED57-413F-C643-8247-291A5F45E4A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625224" y="398463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B81EE5-1C22-3B47-9ED9-AFDED17F1F33}"/>
              </a:ext>
            </a:extLst>
          </p:cNvPr>
          <p:cNvSpPr txBox="1"/>
          <p:nvPr/>
        </p:nvSpPr>
        <p:spPr>
          <a:xfrm>
            <a:off x="7326232" y="444305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C68B29-7B4A-0C4A-B5EB-BBD392AEA931}"/>
              </a:ext>
            </a:extLst>
          </p:cNvPr>
          <p:cNvCxnSpPr>
            <a:cxnSpLocks/>
          </p:cNvCxnSpPr>
          <p:nvPr/>
        </p:nvCxnSpPr>
        <p:spPr>
          <a:xfrm>
            <a:off x="8849597" y="398463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DEC6BD-BDD7-7044-8D7A-10A5BAE9E6E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849597" y="398463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F12CD-CB05-974C-898D-D404B91E700C}"/>
              </a:ext>
            </a:extLst>
          </p:cNvPr>
          <p:cNvSpPr txBox="1"/>
          <p:nvPr/>
        </p:nvSpPr>
        <p:spPr>
          <a:xfrm>
            <a:off x="8350422" y="4493663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7D7CC-EB91-C34E-A696-DE13C7D5E3F4}"/>
              </a:ext>
            </a:extLst>
          </p:cNvPr>
          <p:cNvSpPr txBox="1"/>
          <p:nvPr/>
        </p:nvSpPr>
        <p:spPr>
          <a:xfrm>
            <a:off x="9647764" y="444305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56AC1-B684-7448-B2B3-8760BDCAB790}"/>
              </a:ext>
            </a:extLst>
          </p:cNvPr>
          <p:cNvSpPr txBox="1"/>
          <p:nvPr/>
        </p:nvSpPr>
        <p:spPr>
          <a:xfrm>
            <a:off x="9378331" y="527080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666FC4-ECD5-EF42-9F14-320643B07C75}"/>
              </a:ext>
            </a:extLst>
          </p:cNvPr>
          <p:cNvCxnSpPr>
            <a:cxnSpLocks/>
          </p:cNvCxnSpPr>
          <p:nvPr/>
        </p:nvCxnSpPr>
        <p:spPr>
          <a:xfrm>
            <a:off x="9926911" y="4802396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54CCB14-F5C4-1445-AFCE-747F7C3E92E6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339107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CE7B7-44BB-6041-9B4C-3E4540D9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994154"/>
            <a:ext cx="9093200" cy="224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91019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examples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69C829-2E70-B347-B9F2-DE423B129922}"/>
              </a:ext>
            </a:extLst>
          </p:cNvPr>
          <p:cNvSpPr txBox="1"/>
          <p:nvPr/>
        </p:nvSpPr>
        <p:spPr>
          <a:xfrm>
            <a:off x="7832075" y="272046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input: (1+5)*6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97EA6-E712-EA4C-AC9A-2B85E491F6F4}"/>
              </a:ext>
            </a:extLst>
          </p:cNvPr>
          <p:cNvSpPr txBox="1"/>
          <p:nvPr/>
        </p:nvSpPr>
        <p:spPr>
          <a:xfrm>
            <a:off x="8590423" y="353707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C6ED57-413F-C643-8247-291A5F45E4A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625224" y="398463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B81EE5-1C22-3B47-9ED9-AFDED17F1F33}"/>
              </a:ext>
            </a:extLst>
          </p:cNvPr>
          <p:cNvSpPr txBox="1"/>
          <p:nvPr/>
        </p:nvSpPr>
        <p:spPr>
          <a:xfrm>
            <a:off x="7326232" y="444305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C68B29-7B4A-0C4A-B5EB-BBD392AEA931}"/>
              </a:ext>
            </a:extLst>
          </p:cNvPr>
          <p:cNvCxnSpPr>
            <a:cxnSpLocks/>
          </p:cNvCxnSpPr>
          <p:nvPr/>
        </p:nvCxnSpPr>
        <p:spPr>
          <a:xfrm>
            <a:off x="8849597" y="398463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DEC6BD-BDD7-7044-8D7A-10A5BAE9E6E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849597" y="398463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F12CD-CB05-974C-898D-D404B91E700C}"/>
              </a:ext>
            </a:extLst>
          </p:cNvPr>
          <p:cNvSpPr txBox="1"/>
          <p:nvPr/>
        </p:nvSpPr>
        <p:spPr>
          <a:xfrm>
            <a:off x="8350422" y="4493663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7D7CC-EB91-C34E-A696-DE13C7D5E3F4}"/>
              </a:ext>
            </a:extLst>
          </p:cNvPr>
          <p:cNvSpPr txBox="1"/>
          <p:nvPr/>
        </p:nvSpPr>
        <p:spPr>
          <a:xfrm>
            <a:off x="9647764" y="444305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56AC1-B684-7448-B2B3-8760BDCAB790}"/>
              </a:ext>
            </a:extLst>
          </p:cNvPr>
          <p:cNvSpPr txBox="1"/>
          <p:nvPr/>
        </p:nvSpPr>
        <p:spPr>
          <a:xfrm>
            <a:off x="9378331" y="527080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666FC4-ECD5-EF42-9F14-320643B07C75}"/>
              </a:ext>
            </a:extLst>
          </p:cNvPr>
          <p:cNvCxnSpPr>
            <a:cxnSpLocks/>
          </p:cNvCxnSpPr>
          <p:nvPr/>
        </p:nvCxnSpPr>
        <p:spPr>
          <a:xfrm>
            <a:off x="9926911" y="4802396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C061F5-5125-3E47-B36E-D8BC92F3DE47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6590729" y="4812387"/>
            <a:ext cx="1034495" cy="390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E70F75-4D14-6449-9405-F6B8EDDD7D4A}"/>
              </a:ext>
            </a:extLst>
          </p:cNvPr>
          <p:cNvSpPr txBox="1"/>
          <p:nvPr/>
        </p:nvSpPr>
        <p:spPr>
          <a:xfrm>
            <a:off x="6023586" y="5203264"/>
            <a:ext cx="113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&lt;LPAREN&gt;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FE9DAB-2019-3143-A649-4B69451F966A}"/>
              </a:ext>
            </a:extLst>
          </p:cNvPr>
          <p:cNvSpPr txBox="1"/>
          <p:nvPr/>
        </p:nvSpPr>
        <p:spPr>
          <a:xfrm>
            <a:off x="7969836" y="5203264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&lt;RPAREN&gt;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00D8DF-8651-3C41-B87F-DE09AC932F8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625224" y="4812387"/>
            <a:ext cx="925380" cy="390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53EB43-4EA6-5D49-A1B8-04AFDA0EC4E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625224" y="4812387"/>
            <a:ext cx="0" cy="390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EB11B93-7072-8B4F-92A3-2CD936B51387}"/>
              </a:ext>
            </a:extLst>
          </p:cNvPr>
          <p:cNvSpPr txBox="1"/>
          <p:nvPr/>
        </p:nvSpPr>
        <p:spPr>
          <a:xfrm>
            <a:off x="7326231" y="521539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37373EB-9A2E-8B44-A41D-EF526024CBD6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6084347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examples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69C829-2E70-B347-B9F2-DE423B129922}"/>
              </a:ext>
            </a:extLst>
          </p:cNvPr>
          <p:cNvSpPr txBox="1"/>
          <p:nvPr/>
        </p:nvSpPr>
        <p:spPr>
          <a:xfrm>
            <a:off x="7832075" y="272046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input: (1+5)*6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97EA6-E712-EA4C-AC9A-2B85E491F6F4}"/>
              </a:ext>
            </a:extLst>
          </p:cNvPr>
          <p:cNvSpPr txBox="1"/>
          <p:nvPr/>
        </p:nvSpPr>
        <p:spPr>
          <a:xfrm>
            <a:off x="8590423" y="353707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C6ED57-413F-C643-8247-291A5F45E4A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625224" y="398463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B81EE5-1C22-3B47-9ED9-AFDED17F1F33}"/>
              </a:ext>
            </a:extLst>
          </p:cNvPr>
          <p:cNvSpPr txBox="1"/>
          <p:nvPr/>
        </p:nvSpPr>
        <p:spPr>
          <a:xfrm>
            <a:off x="7326232" y="444305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C68B29-7B4A-0C4A-B5EB-BBD392AEA931}"/>
              </a:ext>
            </a:extLst>
          </p:cNvPr>
          <p:cNvCxnSpPr>
            <a:cxnSpLocks/>
          </p:cNvCxnSpPr>
          <p:nvPr/>
        </p:nvCxnSpPr>
        <p:spPr>
          <a:xfrm>
            <a:off x="8849597" y="398463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DEC6BD-BDD7-7044-8D7A-10A5BAE9E6E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849597" y="398463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F12CD-CB05-974C-898D-D404B91E700C}"/>
              </a:ext>
            </a:extLst>
          </p:cNvPr>
          <p:cNvSpPr txBox="1"/>
          <p:nvPr/>
        </p:nvSpPr>
        <p:spPr>
          <a:xfrm>
            <a:off x="8350422" y="4493663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7D7CC-EB91-C34E-A696-DE13C7D5E3F4}"/>
              </a:ext>
            </a:extLst>
          </p:cNvPr>
          <p:cNvSpPr txBox="1"/>
          <p:nvPr/>
        </p:nvSpPr>
        <p:spPr>
          <a:xfrm>
            <a:off x="9647764" y="444305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56AC1-B684-7448-B2B3-8760BDCAB790}"/>
              </a:ext>
            </a:extLst>
          </p:cNvPr>
          <p:cNvSpPr txBox="1"/>
          <p:nvPr/>
        </p:nvSpPr>
        <p:spPr>
          <a:xfrm>
            <a:off x="9378331" y="527080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666FC4-ECD5-EF42-9F14-320643B07C75}"/>
              </a:ext>
            </a:extLst>
          </p:cNvPr>
          <p:cNvCxnSpPr>
            <a:cxnSpLocks/>
          </p:cNvCxnSpPr>
          <p:nvPr/>
        </p:nvCxnSpPr>
        <p:spPr>
          <a:xfrm>
            <a:off x="9926911" y="4802396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C061F5-5125-3E47-B36E-D8BC92F3DE47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6590729" y="4812387"/>
            <a:ext cx="1034495" cy="390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E70F75-4D14-6449-9405-F6B8EDDD7D4A}"/>
              </a:ext>
            </a:extLst>
          </p:cNvPr>
          <p:cNvSpPr txBox="1"/>
          <p:nvPr/>
        </p:nvSpPr>
        <p:spPr>
          <a:xfrm>
            <a:off x="6023586" y="5203264"/>
            <a:ext cx="113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&lt;LPAREN&gt;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FE9DAB-2019-3143-A649-4B69451F966A}"/>
              </a:ext>
            </a:extLst>
          </p:cNvPr>
          <p:cNvSpPr txBox="1"/>
          <p:nvPr/>
        </p:nvSpPr>
        <p:spPr>
          <a:xfrm>
            <a:off x="7969836" y="5203264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&lt;RPAREN&gt;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00D8DF-8651-3C41-B87F-DE09AC932F8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625224" y="4812387"/>
            <a:ext cx="925380" cy="390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53EB43-4EA6-5D49-A1B8-04AFDA0EC4E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625224" y="4812387"/>
            <a:ext cx="0" cy="390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EB11B93-7072-8B4F-92A3-2CD936B51387}"/>
              </a:ext>
            </a:extLst>
          </p:cNvPr>
          <p:cNvSpPr txBox="1"/>
          <p:nvPr/>
        </p:nvSpPr>
        <p:spPr>
          <a:xfrm>
            <a:off x="7326231" y="521539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69D6CE-9C33-2D4F-A545-D586A0B3CB48}"/>
              </a:ext>
            </a:extLst>
          </p:cNvPr>
          <p:cNvCxnSpPr>
            <a:cxnSpLocks/>
          </p:cNvCxnSpPr>
          <p:nvPr/>
        </p:nvCxnSpPr>
        <p:spPr>
          <a:xfrm flipH="1">
            <a:off x="6400851" y="55812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E51BEE-DCB7-5F4F-A7B5-6A6AE16A643A}"/>
              </a:ext>
            </a:extLst>
          </p:cNvPr>
          <p:cNvCxnSpPr>
            <a:cxnSpLocks/>
          </p:cNvCxnSpPr>
          <p:nvPr/>
        </p:nvCxnSpPr>
        <p:spPr>
          <a:xfrm>
            <a:off x="7625224" y="558128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BC4FE3-A121-2643-96B0-A1904DAAD31F}"/>
              </a:ext>
            </a:extLst>
          </p:cNvPr>
          <p:cNvCxnSpPr>
            <a:cxnSpLocks/>
          </p:cNvCxnSpPr>
          <p:nvPr/>
        </p:nvCxnSpPr>
        <p:spPr>
          <a:xfrm>
            <a:off x="7625224" y="55812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9288074-6935-8843-B5E5-F5F477954FC7}"/>
              </a:ext>
            </a:extLst>
          </p:cNvPr>
          <p:cNvSpPr txBox="1"/>
          <p:nvPr/>
        </p:nvSpPr>
        <p:spPr>
          <a:xfrm>
            <a:off x="7167651" y="6048382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4711D6-23AB-FF41-89F0-70EDB3EEAE2E}"/>
              </a:ext>
            </a:extLst>
          </p:cNvPr>
          <p:cNvSpPr txBox="1"/>
          <p:nvPr/>
        </p:nvSpPr>
        <p:spPr>
          <a:xfrm>
            <a:off x="6101859" y="601698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C4D564-4F2D-AA42-9408-7131461242E7}"/>
              </a:ext>
            </a:extLst>
          </p:cNvPr>
          <p:cNvSpPr txBox="1"/>
          <p:nvPr/>
        </p:nvSpPr>
        <p:spPr>
          <a:xfrm>
            <a:off x="8423391" y="601698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F73B1BB-821A-C04B-B705-E2BE15EE6EAD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34363901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examples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69C829-2E70-B347-B9F2-DE423B129922}"/>
              </a:ext>
            </a:extLst>
          </p:cNvPr>
          <p:cNvSpPr txBox="1"/>
          <p:nvPr/>
        </p:nvSpPr>
        <p:spPr>
          <a:xfrm>
            <a:off x="7832075" y="272046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input: (1+5)*6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97EA6-E712-EA4C-AC9A-2B85E491F6F4}"/>
              </a:ext>
            </a:extLst>
          </p:cNvPr>
          <p:cNvSpPr txBox="1"/>
          <p:nvPr/>
        </p:nvSpPr>
        <p:spPr>
          <a:xfrm>
            <a:off x="8590423" y="353707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C6ED57-413F-C643-8247-291A5F45E4A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625224" y="398463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B81EE5-1C22-3B47-9ED9-AFDED17F1F33}"/>
              </a:ext>
            </a:extLst>
          </p:cNvPr>
          <p:cNvSpPr txBox="1"/>
          <p:nvPr/>
        </p:nvSpPr>
        <p:spPr>
          <a:xfrm>
            <a:off x="7326232" y="444305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C68B29-7B4A-0C4A-B5EB-BBD392AEA931}"/>
              </a:ext>
            </a:extLst>
          </p:cNvPr>
          <p:cNvCxnSpPr>
            <a:cxnSpLocks/>
          </p:cNvCxnSpPr>
          <p:nvPr/>
        </p:nvCxnSpPr>
        <p:spPr>
          <a:xfrm>
            <a:off x="8849597" y="398463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DEC6BD-BDD7-7044-8D7A-10A5BAE9E6E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849597" y="398463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F12CD-CB05-974C-898D-D404B91E700C}"/>
              </a:ext>
            </a:extLst>
          </p:cNvPr>
          <p:cNvSpPr txBox="1"/>
          <p:nvPr/>
        </p:nvSpPr>
        <p:spPr>
          <a:xfrm>
            <a:off x="8350422" y="4493663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7D7CC-EB91-C34E-A696-DE13C7D5E3F4}"/>
              </a:ext>
            </a:extLst>
          </p:cNvPr>
          <p:cNvSpPr txBox="1"/>
          <p:nvPr/>
        </p:nvSpPr>
        <p:spPr>
          <a:xfrm>
            <a:off x="9647764" y="444305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56AC1-B684-7448-B2B3-8760BDCAB790}"/>
              </a:ext>
            </a:extLst>
          </p:cNvPr>
          <p:cNvSpPr txBox="1"/>
          <p:nvPr/>
        </p:nvSpPr>
        <p:spPr>
          <a:xfrm>
            <a:off x="9378331" y="527080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666FC4-ECD5-EF42-9F14-320643B07C75}"/>
              </a:ext>
            </a:extLst>
          </p:cNvPr>
          <p:cNvCxnSpPr>
            <a:cxnSpLocks/>
          </p:cNvCxnSpPr>
          <p:nvPr/>
        </p:nvCxnSpPr>
        <p:spPr>
          <a:xfrm>
            <a:off x="9926911" y="4802396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C061F5-5125-3E47-B36E-D8BC92F3DE47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6590729" y="4812387"/>
            <a:ext cx="1034495" cy="390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E70F75-4D14-6449-9405-F6B8EDDD7D4A}"/>
              </a:ext>
            </a:extLst>
          </p:cNvPr>
          <p:cNvSpPr txBox="1"/>
          <p:nvPr/>
        </p:nvSpPr>
        <p:spPr>
          <a:xfrm>
            <a:off x="6023586" y="5203264"/>
            <a:ext cx="113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&lt;LPAREN&gt;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FE9DAB-2019-3143-A649-4B69451F966A}"/>
              </a:ext>
            </a:extLst>
          </p:cNvPr>
          <p:cNvSpPr txBox="1"/>
          <p:nvPr/>
        </p:nvSpPr>
        <p:spPr>
          <a:xfrm>
            <a:off x="7969836" y="5203264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&lt;RPAREN&gt;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00D8DF-8651-3C41-B87F-DE09AC932F8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625224" y="4812387"/>
            <a:ext cx="925380" cy="390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53EB43-4EA6-5D49-A1B8-04AFDA0EC4E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625224" y="4812387"/>
            <a:ext cx="0" cy="390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EB11B93-7072-8B4F-92A3-2CD936B51387}"/>
              </a:ext>
            </a:extLst>
          </p:cNvPr>
          <p:cNvSpPr txBox="1"/>
          <p:nvPr/>
        </p:nvSpPr>
        <p:spPr>
          <a:xfrm>
            <a:off x="7326231" y="521539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69D6CE-9C33-2D4F-A545-D586A0B3CB48}"/>
              </a:ext>
            </a:extLst>
          </p:cNvPr>
          <p:cNvCxnSpPr>
            <a:cxnSpLocks/>
          </p:cNvCxnSpPr>
          <p:nvPr/>
        </p:nvCxnSpPr>
        <p:spPr>
          <a:xfrm flipH="1">
            <a:off x="6400851" y="55812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E51BEE-DCB7-5F4F-A7B5-6A6AE16A643A}"/>
              </a:ext>
            </a:extLst>
          </p:cNvPr>
          <p:cNvCxnSpPr>
            <a:cxnSpLocks/>
          </p:cNvCxnSpPr>
          <p:nvPr/>
        </p:nvCxnSpPr>
        <p:spPr>
          <a:xfrm>
            <a:off x="7625224" y="558128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BC4FE3-A121-2643-96B0-A1904DAAD31F}"/>
              </a:ext>
            </a:extLst>
          </p:cNvPr>
          <p:cNvCxnSpPr>
            <a:cxnSpLocks/>
          </p:cNvCxnSpPr>
          <p:nvPr/>
        </p:nvCxnSpPr>
        <p:spPr>
          <a:xfrm>
            <a:off x="7625224" y="55812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9288074-6935-8843-B5E5-F5F477954FC7}"/>
              </a:ext>
            </a:extLst>
          </p:cNvPr>
          <p:cNvSpPr txBox="1"/>
          <p:nvPr/>
        </p:nvSpPr>
        <p:spPr>
          <a:xfrm>
            <a:off x="7167651" y="6048382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4711D6-23AB-FF41-89F0-70EDB3EEAE2E}"/>
              </a:ext>
            </a:extLst>
          </p:cNvPr>
          <p:cNvSpPr txBox="1"/>
          <p:nvPr/>
        </p:nvSpPr>
        <p:spPr>
          <a:xfrm>
            <a:off x="6101859" y="601698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C4D564-4F2D-AA42-9408-7131461242E7}"/>
              </a:ext>
            </a:extLst>
          </p:cNvPr>
          <p:cNvSpPr txBox="1"/>
          <p:nvPr/>
        </p:nvSpPr>
        <p:spPr>
          <a:xfrm>
            <a:off x="8423391" y="601698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A8400F-E6CF-AA42-B58D-9B2CD0FACD6B}"/>
              </a:ext>
            </a:extLst>
          </p:cNvPr>
          <p:cNvSpPr txBox="1"/>
          <p:nvPr/>
        </p:nvSpPr>
        <p:spPr>
          <a:xfrm>
            <a:off x="8153958" y="649287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D555EB-67E1-A540-A985-9152D72C2E19}"/>
              </a:ext>
            </a:extLst>
          </p:cNvPr>
          <p:cNvSpPr txBox="1"/>
          <p:nvPr/>
        </p:nvSpPr>
        <p:spPr>
          <a:xfrm>
            <a:off x="5832426" y="652442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3A6D2F2-C7CD-AB4C-80DE-4A9AF487B6BF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6400851" y="6386321"/>
            <a:ext cx="0" cy="138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14834F9-80AD-D148-A70D-444B13039E54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8722383" y="6386321"/>
            <a:ext cx="0" cy="106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29EEF26-741A-A141-A489-4417A9CA9D55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27851775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examples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1DC9CA-2422-EF4C-AF57-B8AADF8BD23F}"/>
              </a:ext>
            </a:extLst>
          </p:cNvPr>
          <p:cNvSpPr txBox="1"/>
          <p:nvPr/>
        </p:nvSpPr>
        <p:spPr>
          <a:xfrm>
            <a:off x="8590423" y="353707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73358B-D60C-E042-A770-AF4234600EBD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625224" y="398463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B2C732-482C-D342-AF7A-B7608421BFE3}"/>
              </a:ext>
            </a:extLst>
          </p:cNvPr>
          <p:cNvSpPr txBox="1"/>
          <p:nvPr/>
        </p:nvSpPr>
        <p:spPr>
          <a:xfrm>
            <a:off x="7326232" y="444305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B24FAD-26E2-5745-A4AC-597D66091DE6}"/>
              </a:ext>
            </a:extLst>
          </p:cNvPr>
          <p:cNvCxnSpPr>
            <a:cxnSpLocks/>
          </p:cNvCxnSpPr>
          <p:nvPr/>
        </p:nvCxnSpPr>
        <p:spPr>
          <a:xfrm>
            <a:off x="8849597" y="398463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0CB7FC-681E-3642-995C-071EB6C66E6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849597" y="398463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ED968C-B7FB-5341-9BED-542F047BF681}"/>
              </a:ext>
            </a:extLst>
          </p:cNvPr>
          <p:cNvSpPr txBox="1"/>
          <p:nvPr/>
        </p:nvSpPr>
        <p:spPr>
          <a:xfrm>
            <a:off x="8350422" y="4493663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9D9066-0F81-FE4F-8036-A213B76838BA}"/>
              </a:ext>
            </a:extLst>
          </p:cNvPr>
          <p:cNvSpPr txBox="1"/>
          <p:nvPr/>
        </p:nvSpPr>
        <p:spPr>
          <a:xfrm>
            <a:off x="9647764" y="444305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1106D3-E901-8640-BEF7-671D82FEE976}"/>
              </a:ext>
            </a:extLst>
          </p:cNvPr>
          <p:cNvSpPr txBox="1"/>
          <p:nvPr/>
        </p:nvSpPr>
        <p:spPr>
          <a:xfrm>
            <a:off x="9378331" y="527080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5A1102-528C-1043-B074-6E362791570F}"/>
              </a:ext>
            </a:extLst>
          </p:cNvPr>
          <p:cNvCxnSpPr>
            <a:cxnSpLocks/>
          </p:cNvCxnSpPr>
          <p:nvPr/>
        </p:nvCxnSpPr>
        <p:spPr>
          <a:xfrm>
            <a:off x="9926911" y="4802396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C20E5F-AB7C-5D48-8BD2-2EE4F61F248D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flipH="1">
            <a:off x="6590729" y="4812387"/>
            <a:ext cx="1034495" cy="390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E46DA5-A676-514A-91C6-A06863496B59}"/>
              </a:ext>
            </a:extLst>
          </p:cNvPr>
          <p:cNvSpPr txBox="1"/>
          <p:nvPr/>
        </p:nvSpPr>
        <p:spPr>
          <a:xfrm>
            <a:off x="6023586" y="5203264"/>
            <a:ext cx="113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&lt;LPAREN&gt;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44211-1DAA-7641-93FF-8390B34769A7}"/>
              </a:ext>
            </a:extLst>
          </p:cNvPr>
          <p:cNvSpPr txBox="1"/>
          <p:nvPr/>
        </p:nvSpPr>
        <p:spPr>
          <a:xfrm>
            <a:off x="7969836" y="5203264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&lt;RPAREN&gt;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969272-8A33-654D-A4DF-E56DF393F163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7625224" y="4812387"/>
            <a:ext cx="925380" cy="390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1D92B8-E32E-A345-95A3-E5A9DE9AC34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625224" y="4812387"/>
            <a:ext cx="0" cy="390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6AB8A3C-24F1-6148-9C5B-85FAE2FE1418}"/>
              </a:ext>
            </a:extLst>
          </p:cNvPr>
          <p:cNvSpPr txBox="1"/>
          <p:nvPr/>
        </p:nvSpPr>
        <p:spPr>
          <a:xfrm>
            <a:off x="7326231" y="521539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3013A4-E71E-484A-A884-357C97323A08}"/>
              </a:ext>
            </a:extLst>
          </p:cNvPr>
          <p:cNvCxnSpPr>
            <a:cxnSpLocks/>
          </p:cNvCxnSpPr>
          <p:nvPr/>
        </p:nvCxnSpPr>
        <p:spPr>
          <a:xfrm flipH="1">
            <a:off x="6400851" y="55812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A99874-9875-0849-ABE4-941435ED30BE}"/>
              </a:ext>
            </a:extLst>
          </p:cNvPr>
          <p:cNvCxnSpPr>
            <a:cxnSpLocks/>
          </p:cNvCxnSpPr>
          <p:nvPr/>
        </p:nvCxnSpPr>
        <p:spPr>
          <a:xfrm>
            <a:off x="7625224" y="558128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3DBD44-73AA-AF46-B0D9-C3F642048065}"/>
              </a:ext>
            </a:extLst>
          </p:cNvPr>
          <p:cNvCxnSpPr>
            <a:cxnSpLocks/>
          </p:cNvCxnSpPr>
          <p:nvPr/>
        </p:nvCxnSpPr>
        <p:spPr>
          <a:xfrm>
            <a:off x="7625224" y="55812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3B475AE-AE3F-744D-B0BD-161AD7051C0A}"/>
              </a:ext>
            </a:extLst>
          </p:cNvPr>
          <p:cNvSpPr txBox="1"/>
          <p:nvPr/>
        </p:nvSpPr>
        <p:spPr>
          <a:xfrm>
            <a:off x="7167651" y="6048382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01CD8A-5780-7840-8DD6-E4B0CC8C77EB}"/>
              </a:ext>
            </a:extLst>
          </p:cNvPr>
          <p:cNvSpPr txBox="1"/>
          <p:nvPr/>
        </p:nvSpPr>
        <p:spPr>
          <a:xfrm>
            <a:off x="6101859" y="601698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127B8D-03A3-C24C-BFE0-88A3B56E69F8}"/>
              </a:ext>
            </a:extLst>
          </p:cNvPr>
          <p:cNvSpPr txBox="1"/>
          <p:nvPr/>
        </p:nvSpPr>
        <p:spPr>
          <a:xfrm>
            <a:off x="8423391" y="601698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F4827D-0B38-7D4A-B88C-8C3374A56FFE}"/>
              </a:ext>
            </a:extLst>
          </p:cNvPr>
          <p:cNvSpPr txBox="1"/>
          <p:nvPr/>
        </p:nvSpPr>
        <p:spPr>
          <a:xfrm>
            <a:off x="8153958" y="649287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AFB504-8501-9748-A882-2A11B92CB62F}"/>
              </a:ext>
            </a:extLst>
          </p:cNvPr>
          <p:cNvSpPr txBox="1"/>
          <p:nvPr/>
        </p:nvSpPr>
        <p:spPr>
          <a:xfrm>
            <a:off x="5832426" y="652442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A1301B-268E-3945-9888-E1D750CB5454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>
            <a:off x="6400851" y="6386321"/>
            <a:ext cx="0" cy="138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8478B9-428E-E14C-8630-18E26AA57923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8722383" y="6386321"/>
            <a:ext cx="0" cy="106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FCFE0085-6087-D74B-B38D-7D27F14BA7B0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353D1C-F602-4648-A0FE-9BCC3E647C06}"/>
              </a:ext>
            </a:extLst>
          </p:cNvPr>
          <p:cNvSpPr txBox="1"/>
          <p:nvPr/>
        </p:nvSpPr>
        <p:spPr>
          <a:xfrm>
            <a:off x="7832075" y="272046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input: (1+5)*6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43E08-1F55-9646-B224-2BE364E0B1F0}"/>
              </a:ext>
            </a:extLst>
          </p:cNvPr>
          <p:cNvSpPr txBox="1"/>
          <p:nvPr/>
        </p:nvSpPr>
        <p:spPr>
          <a:xfrm>
            <a:off x="5651863" y="1811383"/>
            <a:ext cx="514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Does this parse tree capture the structure we want?</a:t>
            </a:r>
          </a:p>
        </p:txBody>
      </p:sp>
    </p:spTree>
    <p:extLst>
      <p:ext uri="{BB962C8B-B14F-4D97-AF65-F5344CB8AC3E}">
        <p14:creationId xmlns:p14="http://schemas.microsoft.com/office/powerpoint/2010/main" val="26597307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23A4BA-C634-A849-93D7-126BB853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4137"/>
          </a:xfrm>
        </p:spPr>
        <p:txBody>
          <a:bodyPr/>
          <a:lstStyle/>
          <a:p>
            <a:r>
              <a:rPr lang="en-US" dirty="0"/>
              <a:t>How about</a:t>
            </a:r>
            <a:r>
              <a:rPr lang="en-US" dirty="0">
                <a:latin typeface="Courier" pitchFamily="2" charset="0"/>
              </a:rPr>
              <a:t>:</a:t>
            </a:r>
            <a:r>
              <a:rPr lang="en-US" dirty="0"/>
              <a:t> </a:t>
            </a:r>
            <a:r>
              <a:rPr lang="en-US" dirty="0">
                <a:latin typeface="Courier" pitchFamily="2" charset="0"/>
              </a:rPr>
              <a:t>1 + 5 * 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6026E5-E34D-F348-B2E7-42FBFB52781E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30716772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5DD-BB93-8649-A51B-001B1D0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23A4BA-C634-A849-93D7-126BB853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4137"/>
          </a:xfrm>
        </p:spPr>
        <p:txBody>
          <a:bodyPr/>
          <a:lstStyle/>
          <a:p>
            <a:r>
              <a:rPr lang="en-US" dirty="0"/>
              <a:t>How about</a:t>
            </a:r>
            <a:r>
              <a:rPr lang="en-US" dirty="0">
                <a:latin typeface="Courier" pitchFamily="2" charset="0"/>
              </a:rPr>
              <a:t>:</a:t>
            </a:r>
            <a:r>
              <a:rPr lang="en-US" dirty="0"/>
              <a:t> </a:t>
            </a:r>
            <a:r>
              <a:rPr lang="en-US" dirty="0">
                <a:latin typeface="Courier" pitchFamily="2" charset="0"/>
              </a:rPr>
              <a:t>1 + 5 * 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B397C-4DD1-8B46-B3F4-3E1A4905847E}"/>
              </a:ext>
            </a:extLst>
          </p:cNvPr>
          <p:cNvSpPr txBox="1"/>
          <p:nvPr/>
        </p:nvSpPr>
        <p:spPr>
          <a:xfrm>
            <a:off x="8763418" y="267043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0C41512-1E5F-4948-9492-4C9A5B98B16D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7798219" y="311798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D8324F-C9A8-9F43-96CF-A625D0B92C97}"/>
              </a:ext>
            </a:extLst>
          </p:cNvPr>
          <p:cNvSpPr txBox="1"/>
          <p:nvPr/>
        </p:nvSpPr>
        <p:spPr>
          <a:xfrm>
            <a:off x="7499227" y="357640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346DE8-92F7-2749-98C4-2BC66EF2BBBA}"/>
              </a:ext>
            </a:extLst>
          </p:cNvPr>
          <p:cNvCxnSpPr>
            <a:cxnSpLocks/>
          </p:cNvCxnSpPr>
          <p:nvPr/>
        </p:nvCxnSpPr>
        <p:spPr>
          <a:xfrm>
            <a:off x="9022592" y="311798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E77B2D-939A-9941-9A4C-51F60AD87F7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9022592" y="311798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3CBAB6-22E4-FC48-B889-3BBE917D871F}"/>
              </a:ext>
            </a:extLst>
          </p:cNvPr>
          <p:cNvSpPr txBox="1"/>
          <p:nvPr/>
        </p:nvSpPr>
        <p:spPr>
          <a:xfrm>
            <a:off x="8523417" y="3627014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581A83-4BDE-F54B-B280-EE9B483BE66C}"/>
              </a:ext>
            </a:extLst>
          </p:cNvPr>
          <p:cNvSpPr txBox="1"/>
          <p:nvPr/>
        </p:nvSpPr>
        <p:spPr>
          <a:xfrm>
            <a:off x="9820759" y="357640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97E9A7-67D7-7C44-A05F-AC648AD361EA}"/>
              </a:ext>
            </a:extLst>
          </p:cNvPr>
          <p:cNvSpPr txBox="1"/>
          <p:nvPr/>
        </p:nvSpPr>
        <p:spPr>
          <a:xfrm>
            <a:off x="9551326" y="440415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1461F4-37C2-C149-8B86-03F949535150}"/>
              </a:ext>
            </a:extLst>
          </p:cNvPr>
          <p:cNvCxnSpPr>
            <a:cxnSpLocks/>
          </p:cNvCxnSpPr>
          <p:nvPr/>
        </p:nvCxnSpPr>
        <p:spPr>
          <a:xfrm>
            <a:off x="10099906" y="393574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9A193A-5443-E244-83BC-6F2A4A315339}"/>
              </a:ext>
            </a:extLst>
          </p:cNvPr>
          <p:cNvCxnSpPr>
            <a:cxnSpLocks/>
          </p:cNvCxnSpPr>
          <p:nvPr/>
        </p:nvCxnSpPr>
        <p:spPr>
          <a:xfrm flipH="1">
            <a:off x="6527438" y="393574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DBA310-73DA-924C-9548-3E606F5F17F2}"/>
              </a:ext>
            </a:extLst>
          </p:cNvPr>
          <p:cNvCxnSpPr>
            <a:cxnSpLocks/>
          </p:cNvCxnSpPr>
          <p:nvPr/>
        </p:nvCxnSpPr>
        <p:spPr>
          <a:xfrm>
            <a:off x="7751811" y="393574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0974E2A-CF09-EE4B-B04D-DDE700B68E2C}"/>
              </a:ext>
            </a:extLst>
          </p:cNvPr>
          <p:cNvCxnSpPr>
            <a:cxnSpLocks/>
          </p:cNvCxnSpPr>
          <p:nvPr/>
        </p:nvCxnSpPr>
        <p:spPr>
          <a:xfrm>
            <a:off x="7751811" y="393574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AD31818-A8C8-244A-A91A-3777DFF42227}"/>
              </a:ext>
            </a:extLst>
          </p:cNvPr>
          <p:cNvSpPr txBox="1"/>
          <p:nvPr/>
        </p:nvSpPr>
        <p:spPr>
          <a:xfrm>
            <a:off x="7294238" y="4402849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0E1976-1BD7-B34F-B255-8C795BA58A09}"/>
              </a:ext>
            </a:extLst>
          </p:cNvPr>
          <p:cNvSpPr txBox="1"/>
          <p:nvPr/>
        </p:nvSpPr>
        <p:spPr>
          <a:xfrm>
            <a:off x="6228446" y="437145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0E395D-C229-4F42-A2BD-DB888642D9F4}"/>
              </a:ext>
            </a:extLst>
          </p:cNvPr>
          <p:cNvSpPr txBox="1"/>
          <p:nvPr/>
        </p:nvSpPr>
        <p:spPr>
          <a:xfrm>
            <a:off x="8549978" y="437145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E0BF98-F7C9-FE4C-AF4B-4A4A2A2EBABB}"/>
              </a:ext>
            </a:extLst>
          </p:cNvPr>
          <p:cNvSpPr txBox="1"/>
          <p:nvPr/>
        </p:nvSpPr>
        <p:spPr>
          <a:xfrm>
            <a:off x="8280545" y="484734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C1CB5A-1F10-FE4B-982C-6CC011D10D47}"/>
              </a:ext>
            </a:extLst>
          </p:cNvPr>
          <p:cNvSpPr txBox="1"/>
          <p:nvPr/>
        </p:nvSpPr>
        <p:spPr>
          <a:xfrm>
            <a:off x="5959013" y="487889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CD352DF-EED9-8849-BBF1-CB90364123EF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6527438" y="4740788"/>
            <a:ext cx="0" cy="138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AF55C9E-7BB7-0A47-904B-09B82506A2EF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8848970" y="4740788"/>
            <a:ext cx="0" cy="106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4AEC985-DABB-C140-B1E4-D94FD329C3B1}"/>
              </a:ext>
            </a:extLst>
          </p:cNvPr>
          <p:cNvSpPr txBox="1">
            <a:spLocks/>
          </p:cNvSpPr>
          <p:nvPr/>
        </p:nvSpPr>
        <p:spPr>
          <a:xfrm>
            <a:off x="838200" y="3537079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40624873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F8A8-4B56-B248-BA83-82BDA8A4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8A75-0947-5349-B74C-1E1CFC55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input: 1 + 5 *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68BBF-72D1-C942-A23C-05D446E914FE}"/>
              </a:ext>
            </a:extLst>
          </p:cNvPr>
          <p:cNvSpPr txBox="1"/>
          <p:nvPr/>
        </p:nvSpPr>
        <p:spPr>
          <a:xfrm>
            <a:off x="3239948" y="373410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361AA3-995B-B14B-B160-8FB9C9CD4818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274749" y="418166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34B6E4-6F20-344D-8519-C401DEC7D86C}"/>
              </a:ext>
            </a:extLst>
          </p:cNvPr>
          <p:cNvSpPr txBox="1"/>
          <p:nvPr/>
        </p:nvSpPr>
        <p:spPr>
          <a:xfrm>
            <a:off x="1975757" y="464008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CC53EA-3A7E-2A46-B638-61EFD0987A47}"/>
              </a:ext>
            </a:extLst>
          </p:cNvPr>
          <p:cNvCxnSpPr>
            <a:cxnSpLocks/>
          </p:cNvCxnSpPr>
          <p:nvPr/>
        </p:nvCxnSpPr>
        <p:spPr>
          <a:xfrm>
            <a:off x="3499122" y="418166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DCCB52-A633-524E-9223-25CDAEBEDDC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499122" y="418166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2D1699-947E-FB40-84D8-4DC970ADF2C2}"/>
              </a:ext>
            </a:extLst>
          </p:cNvPr>
          <p:cNvSpPr txBox="1"/>
          <p:nvPr/>
        </p:nvSpPr>
        <p:spPr>
          <a:xfrm>
            <a:off x="2999947" y="4690690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63DEE2-6482-4145-9E0E-CEAC819F69A4}"/>
              </a:ext>
            </a:extLst>
          </p:cNvPr>
          <p:cNvSpPr txBox="1"/>
          <p:nvPr/>
        </p:nvSpPr>
        <p:spPr>
          <a:xfrm>
            <a:off x="4297289" y="464008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333C5C-5116-CF4E-BDE4-041EE8B68947}"/>
              </a:ext>
            </a:extLst>
          </p:cNvPr>
          <p:cNvSpPr txBox="1"/>
          <p:nvPr/>
        </p:nvSpPr>
        <p:spPr>
          <a:xfrm>
            <a:off x="4027856" y="546783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C49E33-FEA7-474C-B5FD-65D9B2D17F0C}"/>
              </a:ext>
            </a:extLst>
          </p:cNvPr>
          <p:cNvCxnSpPr>
            <a:cxnSpLocks/>
          </p:cNvCxnSpPr>
          <p:nvPr/>
        </p:nvCxnSpPr>
        <p:spPr>
          <a:xfrm>
            <a:off x="4576436" y="4999423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096E1A-92E3-F543-AE82-F83E64D4767A}"/>
              </a:ext>
            </a:extLst>
          </p:cNvPr>
          <p:cNvCxnSpPr>
            <a:cxnSpLocks/>
          </p:cNvCxnSpPr>
          <p:nvPr/>
        </p:nvCxnSpPr>
        <p:spPr>
          <a:xfrm flipH="1">
            <a:off x="1003968" y="4999423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80C731-C2B1-F147-AD80-21AE50F180C9}"/>
              </a:ext>
            </a:extLst>
          </p:cNvPr>
          <p:cNvCxnSpPr>
            <a:cxnSpLocks/>
          </p:cNvCxnSpPr>
          <p:nvPr/>
        </p:nvCxnSpPr>
        <p:spPr>
          <a:xfrm>
            <a:off x="2228341" y="4999423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EEBFB7-B649-8C45-A4D9-A6A3E2716E8B}"/>
              </a:ext>
            </a:extLst>
          </p:cNvPr>
          <p:cNvCxnSpPr>
            <a:cxnSpLocks/>
          </p:cNvCxnSpPr>
          <p:nvPr/>
        </p:nvCxnSpPr>
        <p:spPr>
          <a:xfrm>
            <a:off x="2228341" y="4999423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B0E84E-AA23-3741-8FC6-5967FD361D8D}"/>
              </a:ext>
            </a:extLst>
          </p:cNvPr>
          <p:cNvSpPr txBox="1"/>
          <p:nvPr/>
        </p:nvSpPr>
        <p:spPr>
          <a:xfrm>
            <a:off x="1770768" y="5466525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FA4E57-3800-9A41-84C1-3487CFE1B43B}"/>
              </a:ext>
            </a:extLst>
          </p:cNvPr>
          <p:cNvSpPr txBox="1"/>
          <p:nvPr/>
        </p:nvSpPr>
        <p:spPr>
          <a:xfrm>
            <a:off x="704976" y="543513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D426D8-C447-C642-859D-706A726FD75F}"/>
              </a:ext>
            </a:extLst>
          </p:cNvPr>
          <p:cNvSpPr txBox="1"/>
          <p:nvPr/>
        </p:nvSpPr>
        <p:spPr>
          <a:xfrm>
            <a:off x="3026508" y="543513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E33E75-44A2-F64D-B68D-8F3B337FC012}"/>
              </a:ext>
            </a:extLst>
          </p:cNvPr>
          <p:cNvSpPr txBox="1"/>
          <p:nvPr/>
        </p:nvSpPr>
        <p:spPr>
          <a:xfrm>
            <a:off x="2757075" y="591101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71E864-22B5-094C-801E-86FEE9D9E25D}"/>
              </a:ext>
            </a:extLst>
          </p:cNvPr>
          <p:cNvSpPr txBox="1"/>
          <p:nvPr/>
        </p:nvSpPr>
        <p:spPr>
          <a:xfrm>
            <a:off x="435543" y="594256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B64D96-7DBD-DB40-853F-60DB16DAE97F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1003968" y="5804464"/>
            <a:ext cx="0" cy="138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81D737-746B-4740-9924-08AC9DFCD0E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325500" y="5804464"/>
            <a:ext cx="0" cy="106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F5AEAE9-E342-2B41-A090-864DE1117F69}"/>
              </a:ext>
            </a:extLst>
          </p:cNvPr>
          <p:cNvSpPr txBox="1">
            <a:spLocks/>
          </p:cNvSpPr>
          <p:nvPr/>
        </p:nvSpPr>
        <p:spPr>
          <a:xfrm>
            <a:off x="7874726" y="1333811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15537554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F8A8-4B56-B248-BA83-82BDA8A4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8A75-0947-5349-B74C-1E1CFC55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input: 1 + 5 *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68BBF-72D1-C942-A23C-05D446E914FE}"/>
              </a:ext>
            </a:extLst>
          </p:cNvPr>
          <p:cNvSpPr txBox="1"/>
          <p:nvPr/>
        </p:nvSpPr>
        <p:spPr>
          <a:xfrm>
            <a:off x="3239948" y="373410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361AA3-995B-B14B-B160-8FB9C9CD4818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274749" y="418166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34B6E4-6F20-344D-8519-C401DEC7D86C}"/>
              </a:ext>
            </a:extLst>
          </p:cNvPr>
          <p:cNvSpPr txBox="1"/>
          <p:nvPr/>
        </p:nvSpPr>
        <p:spPr>
          <a:xfrm>
            <a:off x="1975757" y="464008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CC53EA-3A7E-2A46-B638-61EFD0987A47}"/>
              </a:ext>
            </a:extLst>
          </p:cNvPr>
          <p:cNvCxnSpPr>
            <a:cxnSpLocks/>
          </p:cNvCxnSpPr>
          <p:nvPr/>
        </p:nvCxnSpPr>
        <p:spPr>
          <a:xfrm>
            <a:off x="3499122" y="418166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DCCB52-A633-524E-9223-25CDAEBEDDC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499122" y="418166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2D1699-947E-FB40-84D8-4DC970ADF2C2}"/>
              </a:ext>
            </a:extLst>
          </p:cNvPr>
          <p:cNvSpPr txBox="1"/>
          <p:nvPr/>
        </p:nvSpPr>
        <p:spPr>
          <a:xfrm>
            <a:off x="2999947" y="4690690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63DEE2-6482-4145-9E0E-CEAC819F69A4}"/>
              </a:ext>
            </a:extLst>
          </p:cNvPr>
          <p:cNvSpPr txBox="1"/>
          <p:nvPr/>
        </p:nvSpPr>
        <p:spPr>
          <a:xfrm>
            <a:off x="4297289" y="464008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333C5C-5116-CF4E-BDE4-041EE8B68947}"/>
              </a:ext>
            </a:extLst>
          </p:cNvPr>
          <p:cNvSpPr txBox="1"/>
          <p:nvPr/>
        </p:nvSpPr>
        <p:spPr>
          <a:xfrm>
            <a:off x="4027856" y="546783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C49E33-FEA7-474C-B5FD-65D9B2D17F0C}"/>
              </a:ext>
            </a:extLst>
          </p:cNvPr>
          <p:cNvCxnSpPr>
            <a:cxnSpLocks/>
          </p:cNvCxnSpPr>
          <p:nvPr/>
        </p:nvCxnSpPr>
        <p:spPr>
          <a:xfrm>
            <a:off x="4576436" y="4999423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096E1A-92E3-F543-AE82-F83E64D4767A}"/>
              </a:ext>
            </a:extLst>
          </p:cNvPr>
          <p:cNvCxnSpPr>
            <a:cxnSpLocks/>
          </p:cNvCxnSpPr>
          <p:nvPr/>
        </p:nvCxnSpPr>
        <p:spPr>
          <a:xfrm flipH="1">
            <a:off x="1003968" y="4999423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80C731-C2B1-F147-AD80-21AE50F180C9}"/>
              </a:ext>
            </a:extLst>
          </p:cNvPr>
          <p:cNvCxnSpPr>
            <a:cxnSpLocks/>
          </p:cNvCxnSpPr>
          <p:nvPr/>
        </p:nvCxnSpPr>
        <p:spPr>
          <a:xfrm>
            <a:off x="2228341" y="4999423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EEBFB7-B649-8C45-A4D9-A6A3E2716E8B}"/>
              </a:ext>
            </a:extLst>
          </p:cNvPr>
          <p:cNvCxnSpPr>
            <a:cxnSpLocks/>
          </p:cNvCxnSpPr>
          <p:nvPr/>
        </p:nvCxnSpPr>
        <p:spPr>
          <a:xfrm>
            <a:off x="2228341" y="4999423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B0E84E-AA23-3741-8FC6-5967FD361D8D}"/>
              </a:ext>
            </a:extLst>
          </p:cNvPr>
          <p:cNvSpPr txBox="1"/>
          <p:nvPr/>
        </p:nvSpPr>
        <p:spPr>
          <a:xfrm>
            <a:off x="1770768" y="5466525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FA4E57-3800-9A41-84C1-3487CFE1B43B}"/>
              </a:ext>
            </a:extLst>
          </p:cNvPr>
          <p:cNvSpPr txBox="1"/>
          <p:nvPr/>
        </p:nvSpPr>
        <p:spPr>
          <a:xfrm>
            <a:off x="704976" y="543513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D426D8-C447-C642-859D-706A726FD75F}"/>
              </a:ext>
            </a:extLst>
          </p:cNvPr>
          <p:cNvSpPr txBox="1"/>
          <p:nvPr/>
        </p:nvSpPr>
        <p:spPr>
          <a:xfrm>
            <a:off x="3026508" y="543513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E33E75-44A2-F64D-B68D-8F3B337FC012}"/>
              </a:ext>
            </a:extLst>
          </p:cNvPr>
          <p:cNvSpPr txBox="1"/>
          <p:nvPr/>
        </p:nvSpPr>
        <p:spPr>
          <a:xfrm>
            <a:off x="2757075" y="591101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71E864-22B5-094C-801E-86FEE9D9E25D}"/>
              </a:ext>
            </a:extLst>
          </p:cNvPr>
          <p:cNvSpPr txBox="1"/>
          <p:nvPr/>
        </p:nvSpPr>
        <p:spPr>
          <a:xfrm>
            <a:off x="435543" y="594256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B64D96-7DBD-DB40-853F-60DB16DAE97F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1003968" y="5804464"/>
            <a:ext cx="0" cy="138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81D737-746B-4740-9924-08AC9DFCD0E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325500" y="5804464"/>
            <a:ext cx="0" cy="106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94651D-BDAA-CB4B-847E-27CA6C8D57A2}"/>
              </a:ext>
            </a:extLst>
          </p:cNvPr>
          <p:cNvSpPr txBox="1"/>
          <p:nvPr/>
        </p:nvSpPr>
        <p:spPr>
          <a:xfrm>
            <a:off x="8721899" y="359916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94AE38-347B-FB45-92D2-C20562A30599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756700" y="404672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C0C00E-B3EC-D44C-A76B-1E2281292A5C}"/>
              </a:ext>
            </a:extLst>
          </p:cNvPr>
          <p:cNvSpPr txBox="1"/>
          <p:nvPr/>
        </p:nvSpPr>
        <p:spPr>
          <a:xfrm>
            <a:off x="7457708" y="450514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24C63B-4728-FB4C-AD69-94E0B527A793}"/>
              </a:ext>
            </a:extLst>
          </p:cNvPr>
          <p:cNvCxnSpPr>
            <a:cxnSpLocks/>
          </p:cNvCxnSpPr>
          <p:nvPr/>
        </p:nvCxnSpPr>
        <p:spPr>
          <a:xfrm>
            <a:off x="8981073" y="404672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A82912-235D-F149-9061-EEEB5FE782B2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981073" y="404672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4D3550-2066-7047-99CC-6E633FF20E96}"/>
              </a:ext>
            </a:extLst>
          </p:cNvPr>
          <p:cNvSpPr txBox="1"/>
          <p:nvPr/>
        </p:nvSpPr>
        <p:spPr>
          <a:xfrm>
            <a:off x="8481898" y="4555753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1363E2-B1B9-7345-A762-D88FF62FDAF4}"/>
              </a:ext>
            </a:extLst>
          </p:cNvPr>
          <p:cNvSpPr txBox="1"/>
          <p:nvPr/>
        </p:nvSpPr>
        <p:spPr>
          <a:xfrm>
            <a:off x="9779240" y="450514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73533F-3FC1-9647-B18D-C47D25947ABF}"/>
              </a:ext>
            </a:extLst>
          </p:cNvPr>
          <p:cNvSpPr txBox="1"/>
          <p:nvPr/>
        </p:nvSpPr>
        <p:spPr>
          <a:xfrm>
            <a:off x="7172331" y="531243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2888FB-F383-E14B-B6AF-E22F4852C47A}"/>
              </a:ext>
            </a:extLst>
          </p:cNvPr>
          <p:cNvCxnSpPr>
            <a:cxnSpLocks/>
          </p:cNvCxnSpPr>
          <p:nvPr/>
        </p:nvCxnSpPr>
        <p:spPr>
          <a:xfrm>
            <a:off x="7720911" y="484403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494428-D263-504F-A0F0-396F28368D6D}"/>
              </a:ext>
            </a:extLst>
          </p:cNvPr>
          <p:cNvCxnSpPr>
            <a:cxnSpLocks/>
          </p:cNvCxnSpPr>
          <p:nvPr/>
        </p:nvCxnSpPr>
        <p:spPr>
          <a:xfrm flipH="1">
            <a:off x="8886498" y="4905611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B3F067-A772-4F4E-AB9F-1EA2B87917CB}"/>
              </a:ext>
            </a:extLst>
          </p:cNvPr>
          <p:cNvCxnSpPr>
            <a:cxnSpLocks/>
          </p:cNvCxnSpPr>
          <p:nvPr/>
        </p:nvCxnSpPr>
        <p:spPr>
          <a:xfrm>
            <a:off x="10110871" y="4905611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B66872-BB31-3641-A31A-0D0F5553F07F}"/>
              </a:ext>
            </a:extLst>
          </p:cNvPr>
          <p:cNvCxnSpPr>
            <a:cxnSpLocks/>
          </p:cNvCxnSpPr>
          <p:nvPr/>
        </p:nvCxnSpPr>
        <p:spPr>
          <a:xfrm>
            <a:off x="10110871" y="4905611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91AEAF9-1508-724D-B536-FF3D64495E94}"/>
              </a:ext>
            </a:extLst>
          </p:cNvPr>
          <p:cNvSpPr txBox="1"/>
          <p:nvPr/>
        </p:nvSpPr>
        <p:spPr>
          <a:xfrm>
            <a:off x="9653298" y="5372713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0DF7F4-EFC0-A741-A375-A31613EF51FA}"/>
              </a:ext>
            </a:extLst>
          </p:cNvPr>
          <p:cNvSpPr txBox="1"/>
          <p:nvPr/>
        </p:nvSpPr>
        <p:spPr>
          <a:xfrm>
            <a:off x="8587506" y="534132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A120C3-2BA8-9B47-9904-9EF7C76454E4}"/>
              </a:ext>
            </a:extLst>
          </p:cNvPr>
          <p:cNvSpPr txBox="1"/>
          <p:nvPr/>
        </p:nvSpPr>
        <p:spPr>
          <a:xfrm>
            <a:off x="10909038" y="534132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0EA284-20CC-A440-8849-20319D64DFFE}"/>
              </a:ext>
            </a:extLst>
          </p:cNvPr>
          <p:cNvSpPr txBox="1"/>
          <p:nvPr/>
        </p:nvSpPr>
        <p:spPr>
          <a:xfrm>
            <a:off x="10639605" y="581720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85D842-98AA-1C4A-AD3A-2E68F087D105}"/>
              </a:ext>
            </a:extLst>
          </p:cNvPr>
          <p:cNvSpPr txBox="1"/>
          <p:nvPr/>
        </p:nvSpPr>
        <p:spPr>
          <a:xfrm>
            <a:off x="8318073" y="584875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31409B5-1B0D-2849-A0BB-B1505DF341B5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>
            <a:off x="8886498" y="5710652"/>
            <a:ext cx="0" cy="138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9F327D7-B2FB-E745-B67B-655E6B1E466F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11208030" y="5710652"/>
            <a:ext cx="0" cy="106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FBBB9C6-D6F4-834B-A4E7-0BEF5ADBE87C}"/>
              </a:ext>
            </a:extLst>
          </p:cNvPr>
          <p:cNvSpPr txBox="1">
            <a:spLocks/>
          </p:cNvSpPr>
          <p:nvPr/>
        </p:nvSpPr>
        <p:spPr>
          <a:xfrm>
            <a:off x="7893805" y="1036315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7957777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38A7-9CB6-8B41-8EEB-A7321D31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3D10-9A3F-E04B-9E4B-FAF634B6B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2364"/>
          </a:xfrm>
        </p:spPr>
        <p:txBody>
          <a:bodyPr>
            <a:normAutofit/>
          </a:bodyPr>
          <a:lstStyle/>
          <a:p>
            <a:r>
              <a:rPr lang="en-US" dirty="0"/>
              <a:t>How to avoid ambiguity related to precedence?</a:t>
            </a:r>
          </a:p>
          <a:p>
            <a:endParaRPr lang="en-US" dirty="0"/>
          </a:p>
          <a:p>
            <a:r>
              <a:rPr lang="en-US" dirty="0"/>
              <a:t>Define precedence: ambiguity comes from conflicts. Explicitly define how to deal with conflicts, e.g. write* has higher precedence than +</a:t>
            </a:r>
          </a:p>
          <a:p>
            <a:endParaRPr lang="en-US" dirty="0"/>
          </a:p>
          <a:p>
            <a:r>
              <a:rPr lang="en-US" dirty="0"/>
              <a:t>Some parser generators support this, e.g. </a:t>
            </a:r>
            <a:r>
              <a:rPr lang="en-US" dirty="0" err="1"/>
              <a:t>Yacc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040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38A7-9CB6-8B41-8EEB-A7321D31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Ambiguity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C6EBDA-2909-0F4C-8DDA-3EAE95C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6805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avoid ambiguity related to precedence?</a:t>
            </a:r>
          </a:p>
          <a:p>
            <a:endParaRPr lang="en-US" dirty="0"/>
          </a:p>
          <a:p>
            <a:r>
              <a:rPr lang="en-US" b="1" dirty="0"/>
              <a:t>Second way</a:t>
            </a:r>
            <a:r>
              <a:rPr lang="en-US" dirty="0"/>
              <a:t>: new production rules</a:t>
            </a:r>
          </a:p>
          <a:p>
            <a:pPr lvl="1"/>
            <a:r>
              <a:rPr lang="en-US" dirty="0"/>
              <a:t>One non-terminal for each level of precedence</a:t>
            </a:r>
          </a:p>
          <a:p>
            <a:pPr lvl="1"/>
            <a:r>
              <a:rPr lang="en-US" dirty="0"/>
              <a:t>lowest precedence at the top</a:t>
            </a:r>
          </a:p>
          <a:p>
            <a:pPr lvl="1"/>
            <a:r>
              <a:rPr lang="en-US" dirty="0"/>
              <a:t>highest precedence at the bottom</a:t>
            </a:r>
          </a:p>
          <a:p>
            <a:pPr lvl="1"/>
            <a:endParaRPr lang="en-US" dirty="0"/>
          </a:p>
          <a:p>
            <a:r>
              <a:rPr lang="en-US" dirty="0"/>
              <a:t>Lets try with expressions and the following:</a:t>
            </a:r>
          </a:p>
          <a:p>
            <a:pPr lvl="1"/>
            <a:r>
              <a:rPr lang="en-US" dirty="0"/>
              <a:t>+ * ()</a:t>
            </a:r>
          </a:p>
        </p:txBody>
      </p:sp>
    </p:spTree>
    <p:extLst>
      <p:ext uri="{BB962C8B-B14F-4D97-AF65-F5344CB8AC3E}">
        <p14:creationId xmlns:p14="http://schemas.microsoft.com/office/powerpoint/2010/main" val="350547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B0D0-4C33-604C-8696-EB76725E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RE can be expressed in BNF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4999-C562-C144-83F7-9944AD88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8471"/>
          </a:xfrm>
        </p:spPr>
        <p:txBody>
          <a:bodyPr/>
          <a:lstStyle/>
          <a:p>
            <a:r>
              <a:rPr lang="en-US" dirty="0"/>
              <a:t>We just need to show fundamental operators</a:t>
            </a:r>
          </a:p>
          <a:p>
            <a:pPr lvl="1"/>
            <a:r>
              <a:rPr lang="en-US" dirty="0" err="1"/>
              <a:t>concat</a:t>
            </a:r>
            <a:r>
              <a:rPr lang="en-US" dirty="0"/>
              <a:t>, choice, star</a:t>
            </a:r>
          </a:p>
        </p:txBody>
      </p:sp>
    </p:spTree>
    <p:extLst>
      <p:ext uri="{BB962C8B-B14F-4D97-AF65-F5344CB8AC3E}">
        <p14:creationId xmlns:p14="http://schemas.microsoft.com/office/powerpoint/2010/main" val="34107494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38A7-9CB6-8B41-8EEB-A7321D31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Ambiguity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783D612-69BC-4C49-9D8D-25981E72E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34837"/>
              </p:ext>
            </p:extLst>
          </p:nvPr>
        </p:nvGraphicFramePr>
        <p:xfrm>
          <a:off x="6873792" y="1980054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LPAREN expr RPAREN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71D1710D-D0C7-1141-9E1A-8BB20BBA4101}"/>
              </a:ext>
            </a:extLst>
          </p:cNvPr>
          <p:cNvSpPr/>
          <p:nvPr/>
        </p:nvSpPr>
        <p:spPr>
          <a:xfrm>
            <a:off x="11664778" y="2014151"/>
            <a:ext cx="333633" cy="214509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F6C5A-303D-9F4B-ACBC-3800557D9C90}"/>
              </a:ext>
            </a:extLst>
          </p:cNvPr>
          <p:cNvSpPr txBox="1"/>
          <p:nvPr/>
        </p:nvSpPr>
        <p:spPr>
          <a:xfrm>
            <a:off x="9794666" y="1111825"/>
            <a:ext cx="2203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Precedence</a:t>
            </a:r>
          </a:p>
          <a:p>
            <a:pPr algn="ctr"/>
            <a:r>
              <a:rPr lang="en-US" dirty="0"/>
              <a:t>increases going down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126F44-3264-1345-A8E5-85FF2EEF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6805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avoid ambiguity related to precedence?</a:t>
            </a:r>
          </a:p>
          <a:p>
            <a:endParaRPr lang="en-US" dirty="0"/>
          </a:p>
          <a:p>
            <a:r>
              <a:rPr lang="en-US" b="1" dirty="0"/>
              <a:t>Second way</a:t>
            </a:r>
            <a:r>
              <a:rPr lang="en-US" dirty="0"/>
              <a:t>: new production rules</a:t>
            </a:r>
          </a:p>
          <a:p>
            <a:pPr lvl="1"/>
            <a:r>
              <a:rPr lang="en-US" dirty="0"/>
              <a:t>One non-terminal for each level of precedence</a:t>
            </a:r>
          </a:p>
          <a:p>
            <a:pPr lvl="1"/>
            <a:r>
              <a:rPr lang="en-US" dirty="0"/>
              <a:t>lowest precedence at the top</a:t>
            </a:r>
          </a:p>
          <a:p>
            <a:pPr lvl="1"/>
            <a:r>
              <a:rPr lang="en-US" dirty="0"/>
              <a:t>highest precedence at the bottom</a:t>
            </a:r>
          </a:p>
          <a:p>
            <a:pPr lvl="1"/>
            <a:endParaRPr lang="en-US" dirty="0"/>
          </a:p>
          <a:p>
            <a:r>
              <a:rPr lang="en-US" dirty="0"/>
              <a:t>Lets try with expressions and the following:</a:t>
            </a:r>
          </a:p>
          <a:p>
            <a:pPr lvl="1"/>
            <a:r>
              <a:rPr lang="en-US" dirty="0"/>
              <a:t>+ * ()</a:t>
            </a:r>
          </a:p>
        </p:txBody>
      </p:sp>
    </p:spTree>
    <p:extLst>
      <p:ext uri="{BB962C8B-B14F-4D97-AF65-F5344CB8AC3E}">
        <p14:creationId xmlns:p14="http://schemas.microsoft.com/office/powerpoint/2010/main" val="16155546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2162-6C16-C84F-9702-17E49E55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lets create a parse tree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C937BE-D3B1-D44D-9937-F6A99D119B0E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4ECED81-C6BB-DE45-8F17-9D3438A16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73410"/>
              </p:ext>
            </p:extLst>
          </p:nvPr>
        </p:nvGraphicFramePr>
        <p:xfrm>
          <a:off x="680382" y="2517382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LPAREN expr RPAREN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969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2162-6C16-C84F-9702-17E49E55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lets create a parse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84A87-825D-444D-BB7B-C3FAA3E9B7F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C937BE-D3B1-D44D-9937-F6A99D119B0E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F0AB19E-EC8F-2041-AC57-84ED24A2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96741"/>
              </p:ext>
            </p:extLst>
          </p:nvPr>
        </p:nvGraphicFramePr>
        <p:xfrm>
          <a:off x="680382" y="2517382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LPAREN expr RPAREN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1474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2162-6C16-C84F-9702-17E49E55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lets create a parse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84A87-825D-444D-BB7B-C3FAA3E9B7F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0AF64F-C051-BC45-8F55-C339505C904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37C40A-B1C7-B24E-AAED-53661DA8AD97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6F5EC7-5BB5-C44D-9139-74B5B3A0EA1C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FA233-A2CA-7644-9D29-ABBBFDDE51C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79086-9CF3-C944-B592-9E6A7804E052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2C3AB-C2B2-F242-974D-F95CE403B6CB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C937BE-D3B1-D44D-9937-F6A99D119B0E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D0AAFE8F-B9DD-9F41-BB48-9D7B5EB97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70487"/>
              </p:ext>
            </p:extLst>
          </p:nvPr>
        </p:nvGraphicFramePr>
        <p:xfrm>
          <a:off x="680382" y="2517382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LPAREN expr RPAREN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0028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2162-6C16-C84F-9702-17E49E55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lets create a parse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84A87-825D-444D-BB7B-C3FAA3E9B7F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0AF64F-C051-BC45-8F55-C339505C904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37C40A-B1C7-B24E-AAED-53661DA8AD97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6F5EC7-5BB5-C44D-9139-74B5B3A0EA1C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FA233-A2CA-7644-9D29-ABBBFDDE51C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79086-9CF3-C944-B592-9E6A7804E052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2C3AB-C2B2-F242-974D-F95CE403B6CB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8A97-8BB9-E34A-9A6F-2FA6143478F0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289100-EE7C-6B44-B446-620A383C043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708125-208C-FB44-BFCB-1411EB5B9B3C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C9CA3C-1798-5D4F-B4D8-21BE902532E2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33E5FB-1176-2F49-8AB1-1062B1ED1DC5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1E8634-37CD-4B4A-A4CD-F0390385398C}"/>
              </a:ext>
            </a:extLst>
          </p:cNvPr>
          <p:cNvCxnSpPr>
            <a:cxnSpLocks/>
            <a:stCxn id="27" idx="2"/>
            <a:endCxn id="13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C937BE-D3B1-D44D-9937-F6A99D119B0E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F2B2C4BD-8B65-634A-863A-7A8CC1418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70487"/>
              </p:ext>
            </p:extLst>
          </p:nvPr>
        </p:nvGraphicFramePr>
        <p:xfrm>
          <a:off x="680382" y="2517382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LPAREN expr RPAREN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2101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2162-6C16-C84F-9702-17E49E55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lets create a parse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84A87-825D-444D-BB7B-C3FAA3E9B7F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0AF64F-C051-BC45-8F55-C339505C904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37C40A-B1C7-B24E-AAED-53661DA8AD97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6F5EC7-5BB5-C44D-9139-74B5B3A0EA1C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FA233-A2CA-7644-9D29-ABBBFDDE51C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79086-9CF3-C944-B592-9E6A7804E052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2C3AB-C2B2-F242-974D-F95CE403B6CB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8A97-8BB9-E34A-9A6F-2FA6143478F0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289100-EE7C-6B44-B446-620A383C043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708125-208C-FB44-BFCB-1411EB5B9B3C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C9CA3C-1798-5D4F-B4D8-21BE902532E2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33E5FB-1176-2F49-8AB1-1062B1ED1DC5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1E8634-37CD-4B4A-A4CD-F0390385398C}"/>
              </a:ext>
            </a:extLst>
          </p:cNvPr>
          <p:cNvCxnSpPr>
            <a:cxnSpLocks/>
            <a:stCxn id="27" idx="2"/>
            <a:endCxn id="13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C937BE-D3B1-D44D-9937-F6A99D119B0E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AB152D-9A26-9B43-A7B1-29D9BE13117F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 flipH="1">
            <a:off x="9987303" y="3457265"/>
            <a:ext cx="4432" cy="312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646E12C-C254-B54E-96B1-3BAC1435E7C3}"/>
              </a:ext>
            </a:extLst>
          </p:cNvPr>
          <p:cNvSpPr txBox="1"/>
          <p:nvPr/>
        </p:nvSpPr>
        <p:spPr>
          <a:xfrm>
            <a:off x="9667792" y="3770068"/>
            <a:ext cx="63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A9DD465B-FA28-3843-8460-6FACCA02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70487"/>
              </p:ext>
            </p:extLst>
          </p:nvPr>
        </p:nvGraphicFramePr>
        <p:xfrm>
          <a:off x="680382" y="2517382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LPAREN expr RPAREN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5076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2162-6C16-C84F-9702-17E49E55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lets create a parse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84A87-825D-444D-BB7B-C3FAA3E9B7F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0AF64F-C051-BC45-8F55-C339505C904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37C40A-B1C7-B24E-AAED-53661DA8AD97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6F5EC7-5BB5-C44D-9139-74B5B3A0EA1C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FA233-A2CA-7644-9D29-ABBBFDDE51C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79086-9CF3-C944-B592-9E6A7804E052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2C3AB-C2B2-F242-974D-F95CE403B6CB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8A97-8BB9-E34A-9A6F-2FA6143478F0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289100-EE7C-6B44-B446-620A383C043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523A5C-5656-2C48-9561-C5E06431FF8C}"/>
              </a:ext>
            </a:extLst>
          </p:cNvPr>
          <p:cNvCxnSpPr>
            <a:cxnSpLocks/>
          </p:cNvCxnSpPr>
          <p:nvPr/>
        </p:nvCxnSpPr>
        <p:spPr>
          <a:xfrm flipH="1">
            <a:off x="8758711" y="413940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827981-7496-3044-A580-D70075F49F40}"/>
              </a:ext>
            </a:extLst>
          </p:cNvPr>
          <p:cNvCxnSpPr>
            <a:cxnSpLocks/>
          </p:cNvCxnSpPr>
          <p:nvPr/>
        </p:nvCxnSpPr>
        <p:spPr>
          <a:xfrm>
            <a:off x="9983084" y="413940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73D50F-AD23-2A43-8FB5-2E5521EA1252}"/>
              </a:ext>
            </a:extLst>
          </p:cNvPr>
          <p:cNvCxnSpPr>
            <a:cxnSpLocks/>
          </p:cNvCxnSpPr>
          <p:nvPr/>
        </p:nvCxnSpPr>
        <p:spPr>
          <a:xfrm>
            <a:off x="9983084" y="413940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A10946-EFD4-7E40-AB1D-DC861347C615}"/>
              </a:ext>
            </a:extLst>
          </p:cNvPr>
          <p:cNvSpPr txBox="1"/>
          <p:nvPr/>
        </p:nvSpPr>
        <p:spPr>
          <a:xfrm>
            <a:off x="9525511" y="4606502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779DE-0E1B-6646-BA9B-D3741DDAFA77}"/>
              </a:ext>
            </a:extLst>
          </p:cNvPr>
          <p:cNvSpPr txBox="1"/>
          <p:nvPr/>
        </p:nvSpPr>
        <p:spPr>
          <a:xfrm>
            <a:off x="8459719" y="4575109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208D9-8CA8-8545-A65C-A98896AB66F9}"/>
              </a:ext>
            </a:extLst>
          </p:cNvPr>
          <p:cNvSpPr txBox="1"/>
          <p:nvPr/>
        </p:nvSpPr>
        <p:spPr>
          <a:xfrm>
            <a:off x="10781251" y="4575109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708125-208C-FB44-BFCB-1411EB5B9B3C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C9CA3C-1798-5D4F-B4D8-21BE902532E2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33E5FB-1176-2F49-8AB1-1062B1ED1DC5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1E8634-37CD-4B4A-A4CD-F0390385398C}"/>
              </a:ext>
            </a:extLst>
          </p:cNvPr>
          <p:cNvCxnSpPr>
            <a:cxnSpLocks/>
            <a:stCxn id="27" idx="2"/>
            <a:endCxn id="13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C937BE-D3B1-D44D-9937-F6A99D119B0E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AB152D-9A26-9B43-A7B1-29D9BE13117F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 flipH="1">
            <a:off x="9987303" y="3457265"/>
            <a:ext cx="4432" cy="312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646E12C-C254-B54E-96B1-3BAC1435E7C3}"/>
              </a:ext>
            </a:extLst>
          </p:cNvPr>
          <p:cNvSpPr txBox="1"/>
          <p:nvPr/>
        </p:nvSpPr>
        <p:spPr>
          <a:xfrm>
            <a:off x="9667792" y="3770068"/>
            <a:ext cx="63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0A04DC6E-8754-C14F-8293-90EC3D5A0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70487"/>
              </p:ext>
            </p:extLst>
          </p:nvPr>
        </p:nvGraphicFramePr>
        <p:xfrm>
          <a:off x="680382" y="2517382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LPAREN expr RPAREN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9010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2162-6C16-C84F-9702-17E49E55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lets create a parse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84A87-825D-444D-BB7B-C3FAA3E9B7F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0AF64F-C051-BC45-8F55-C339505C904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37C40A-B1C7-B24E-AAED-53661DA8AD97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6F5EC7-5BB5-C44D-9139-74B5B3A0EA1C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FA233-A2CA-7644-9D29-ABBBFDDE51C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79086-9CF3-C944-B592-9E6A7804E052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2C3AB-C2B2-F242-974D-F95CE403B6CB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8A97-8BB9-E34A-9A6F-2FA6143478F0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289100-EE7C-6B44-B446-620A383C043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523A5C-5656-2C48-9561-C5E06431FF8C}"/>
              </a:ext>
            </a:extLst>
          </p:cNvPr>
          <p:cNvCxnSpPr>
            <a:cxnSpLocks/>
          </p:cNvCxnSpPr>
          <p:nvPr/>
        </p:nvCxnSpPr>
        <p:spPr>
          <a:xfrm flipH="1">
            <a:off x="8758711" y="413940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827981-7496-3044-A580-D70075F49F40}"/>
              </a:ext>
            </a:extLst>
          </p:cNvPr>
          <p:cNvCxnSpPr>
            <a:cxnSpLocks/>
          </p:cNvCxnSpPr>
          <p:nvPr/>
        </p:nvCxnSpPr>
        <p:spPr>
          <a:xfrm>
            <a:off x="9983084" y="413940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73D50F-AD23-2A43-8FB5-2E5521EA1252}"/>
              </a:ext>
            </a:extLst>
          </p:cNvPr>
          <p:cNvCxnSpPr>
            <a:cxnSpLocks/>
          </p:cNvCxnSpPr>
          <p:nvPr/>
        </p:nvCxnSpPr>
        <p:spPr>
          <a:xfrm>
            <a:off x="9983084" y="413940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A10946-EFD4-7E40-AB1D-DC861347C615}"/>
              </a:ext>
            </a:extLst>
          </p:cNvPr>
          <p:cNvSpPr txBox="1"/>
          <p:nvPr/>
        </p:nvSpPr>
        <p:spPr>
          <a:xfrm>
            <a:off x="9525511" y="4606502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779DE-0E1B-6646-BA9B-D3741DDAFA77}"/>
              </a:ext>
            </a:extLst>
          </p:cNvPr>
          <p:cNvSpPr txBox="1"/>
          <p:nvPr/>
        </p:nvSpPr>
        <p:spPr>
          <a:xfrm>
            <a:off x="8459719" y="4575109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208D9-8CA8-8545-A65C-A98896AB66F9}"/>
              </a:ext>
            </a:extLst>
          </p:cNvPr>
          <p:cNvSpPr txBox="1"/>
          <p:nvPr/>
        </p:nvSpPr>
        <p:spPr>
          <a:xfrm>
            <a:off x="10781251" y="4575109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708125-208C-FB44-BFCB-1411EB5B9B3C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C9CA3C-1798-5D4F-B4D8-21BE902532E2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33E5FB-1176-2F49-8AB1-1062B1ED1DC5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1E8634-37CD-4B4A-A4CD-F0390385398C}"/>
              </a:ext>
            </a:extLst>
          </p:cNvPr>
          <p:cNvCxnSpPr>
            <a:cxnSpLocks/>
            <a:stCxn id="27" idx="2"/>
            <a:endCxn id="13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C937BE-D3B1-D44D-9937-F6A99D119B0E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AB152D-9A26-9B43-A7B1-29D9BE13117F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 flipH="1">
            <a:off x="9987303" y="3457265"/>
            <a:ext cx="4432" cy="312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646E12C-C254-B54E-96B1-3BAC1435E7C3}"/>
              </a:ext>
            </a:extLst>
          </p:cNvPr>
          <p:cNvSpPr txBox="1"/>
          <p:nvPr/>
        </p:nvSpPr>
        <p:spPr>
          <a:xfrm>
            <a:off x="9667792" y="3770068"/>
            <a:ext cx="63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540521-17C6-EC43-BC96-BB34123D64CE}"/>
              </a:ext>
            </a:extLst>
          </p:cNvPr>
          <p:cNvSpPr txBox="1"/>
          <p:nvPr/>
        </p:nvSpPr>
        <p:spPr>
          <a:xfrm>
            <a:off x="8223152" y="594423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C8F0CC-8EE2-F145-9D4D-E31B4417315B}"/>
              </a:ext>
            </a:extLst>
          </p:cNvPr>
          <p:cNvSpPr txBox="1"/>
          <p:nvPr/>
        </p:nvSpPr>
        <p:spPr>
          <a:xfrm>
            <a:off x="8429296" y="5274837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C7DED96-B025-904A-A333-37DE1FE9A7F1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 flipH="1">
            <a:off x="8791577" y="5644169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EE8A74-38A2-CD4C-9B1F-B1674EDD25B9}"/>
              </a:ext>
            </a:extLst>
          </p:cNvPr>
          <p:cNvCxnSpPr>
            <a:cxnSpLocks/>
          </p:cNvCxnSpPr>
          <p:nvPr/>
        </p:nvCxnSpPr>
        <p:spPr>
          <a:xfrm flipH="1">
            <a:off x="8773620" y="495645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FF7024A-16C9-E64F-8C94-B05E0079A3E1}"/>
              </a:ext>
            </a:extLst>
          </p:cNvPr>
          <p:cNvSpPr txBox="1"/>
          <p:nvPr/>
        </p:nvSpPr>
        <p:spPr>
          <a:xfrm>
            <a:off x="10546607" y="594423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30AFD8-7831-4340-B3B1-D26D06FFC84A}"/>
              </a:ext>
            </a:extLst>
          </p:cNvPr>
          <p:cNvSpPr txBox="1"/>
          <p:nvPr/>
        </p:nvSpPr>
        <p:spPr>
          <a:xfrm>
            <a:off x="10752751" y="5274837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04A8729-D901-5145-8399-EBECB27338FB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 flipH="1">
            <a:off x="11115032" y="5644169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889343-814F-AC47-BCAA-253276D34071}"/>
              </a:ext>
            </a:extLst>
          </p:cNvPr>
          <p:cNvCxnSpPr>
            <a:cxnSpLocks/>
          </p:cNvCxnSpPr>
          <p:nvPr/>
        </p:nvCxnSpPr>
        <p:spPr>
          <a:xfrm flipH="1">
            <a:off x="11097075" y="495645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EAE5DCAE-5344-7E4A-8E00-CD15BC32A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70487"/>
              </p:ext>
            </p:extLst>
          </p:nvPr>
        </p:nvGraphicFramePr>
        <p:xfrm>
          <a:off x="680382" y="2517382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LPAREN expr RPAREN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1027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B04B-79DD-054E-9290-EC07D4E2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5B527-107A-DC45-87ED-7315DF1F99AB}"/>
              </a:ext>
            </a:extLst>
          </p:cNvPr>
          <p:cNvSpPr txBox="1"/>
          <p:nvPr/>
        </p:nvSpPr>
        <p:spPr>
          <a:xfrm>
            <a:off x="838200" y="1947732"/>
            <a:ext cx="5432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try it for regular expressions, {| . * ()}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Assume . is </a:t>
            </a:r>
            <a:r>
              <a:rPr lang="en-US" sz="2400" i="1" dirty="0" err="1"/>
              <a:t>concat</a:t>
            </a:r>
            <a:endParaRPr lang="en-US" sz="2400" i="1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FA2C50D-9623-3241-8FDF-13DC5AB96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866752"/>
              </p:ext>
            </p:extLst>
          </p:nvPr>
        </p:nvGraphicFramePr>
        <p:xfrm>
          <a:off x="458380" y="3180219"/>
          <a:ext cx="5804799" cy="31067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323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186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3359611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621347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6213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6213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6213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968"/>
                  </a:ext>
                </a:extLst>
              </a:tr>
              <a:tr h="6213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4628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B04B-79DD-054E-9290-EC07D4E2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5B527-107A-DC45-87ED-7315DF1F99AB}"/>
              </a:ext>
            </a:extLst>
          </p:cNvPr>
          <p:cNvSpPr txBox="1"/>
          <p:nvPr/>
        </p:nvSpPr>
        <p:spPr>
          <a:xfrm>
            <a:off x="838200" y="1947732"/>
            <a:ext cx="5432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try it for regular expressions, {| . * ()}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Assume . is </a:t>
            </a:r>
            <a:r>
              <a:rPr lang="en-US" sz="2400" i="1" dirty="0" err="1"/>
              <a:t>concat</a:t>
            </a:r>
            <a:endParaRPr lang="en-US" sz="2400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D8BF28-0940-BB41-8B83-4E5F8F8EE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3475"/>
              </p:ext>
            </p:extLst>
          </p:nvPr>
        </p:nvGraphicFramePr>
        <p:xfrm>
          <a:off x="458380" y="3180219"/>
          <a:ext cx="5804799" cy="31067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323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186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3359611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621347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621347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: choice PIPE choice</a:t>
                      </a:r>
                      <a:br>
                        <a:rPr lang="en-US" sz="1600" dirty="0">
                          <a:latin typeface="Courier" pitchFamily="2" charset="0"/>
                        </a:rPr>
                      </a:br>
                      <a:r>
                        <a:rPr lang="en-US" sz="1600" dirty="0">
                          <a:latin typeface="Courier" pitchFamily="2" charset="0"/>
                        </a:rPr>
                        <a:t>|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concat</a:t>
                      </a:r>
                      <a:endParaRPr lang="en-US" sz="16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62134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" pitchFamily="2" charset="0"/>
                        </a:rPr>
                        <a:t>concat</a:t>
                      </a:r>
                      <a:endParaRPr lang="en-US" sz="160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: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concat</a:t>
                      </a:r>
                      <a:r>
                        <a:rPr lang="en-US" sz="1600" dirty="0">
                          <a:latin typeface="Courier" pitchFamily="2" charset="0"/>
                        </a:rPr>
                        <a:t> DOT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concat</a:t>
                      </a:r>
                      <a:br>
                        <a:rPr lang="en-US" sz="1600" dirty="0">
                          <a:latin typeface="Courier" pitchFamily="2" charset="0"/>
                        </a:rPr>
                      </a:br>
                      <a:r>
                        <a:rPr lang="en-US" sz="1600" dirty="0">
                          <a:latin typeface="Courier" pitchFamily="2" charset="0"/>
                        </a:rPr>
                        <a:t>| starred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621347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starred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: starred STAR</a:t>
                      </a:r>
                      <a:br>
                        <a:rPr lang="en-US" sz="1600" dirty="0">
                          <a:latin typeface="Courier" pitchFamily="2" charset="0"/>
                        </a:rPr>
                      </a:br>
                      <a:r>
                        <a:rPr lang="en-US" sz="1600" dirty="0">
                          <a:latin typeface="Courier" pitchFamily="2" charset="0"/>
                        </a:rPr>
                        <a:t>|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968"/>
                  </a:ext>
                </a:extLst>
              </a:tr>
              <a:tr h="621347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: LPAREN choice RPAREN</a:t>
                      </a:r>
                      <a:br>
                        <a:rPr lang="en-US" sz="1600" dirty="0">
                          <a:latin typeface="Courier" pitchFamily="2" charset="0"/>
                        </a:rPr>
                      </a:br>
                      <a:r>
                        <a:rPr lang="en-US" sz="1600" dirty="0">
                          <a:latin typeface="Courier" pitchFamily="2" charset="0"/>
                        </a:rPr>
                        <a:t>| 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03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B0D0-4C33-604C-8696-EB76725E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RE can be expressed in BNF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4999-C562-C144-83F7-9944AD88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8471"/>
          </a:xfrm>
        </p:spPr>
        <p:txBody>
          <a:bodyPr/>
          <a:lstStyle/>
          <a:p>
            <a:r>
              <a:rPr lang="en-US" dirty="0"/>
              <a:t>We just need to show fundamental operators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concat</a:t>
            </a:r>
            <a:r>
              <a:rPr lang="en-US" dirty="0"/>
              <a:t>, choice, star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DB57D-7D48-EE4F-BB45-90A1CC4690F1}"/>
              </a:ext>
            </a:extLst>
          </p:cNvPr>
          <p:cNvSpPr txBox="1"/>
          <p:nvPr/>
        </p:nvSpPr>
        <p:spPr>
          <a:xfrm>
            <a:off x="3006567" y="3803905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add_expr</a:t>
            </a:r>
            <a:r>
              <a:rPr lang="en-US" sz="2400" dirty="0">
                <a:latin typeface="Courier" pitchFamily="2" charset="0"/>
              </a:rPr>
              <a:t> ::=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‘+’ NUM</a:t>
            </a:r>
          </a:p>
        </p:txBody>
      </p:sp>
    </p:spTree>
    <p:extLst>
      <p:ext uri="{BB962C8B-B14F-4D97-AF65-F5344CB8AC3E}">
        <p14:creationId xmlns:p14="http://schemas.microsoft.com/office/powerpoint/2010/main" val="25807439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B04B-79DD-054E-9290-EC07D4E2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9E642-CCFC-BD44-B0F5-9C04422BE9C5}"/>
              </a:ext>
            </a:extLst>
          </p:cNvPr>
          <p:cNvSpPr txBox="1"/>
          <p:nvPr/>
        </p:nvSpPr>
        <p:spPr>
          <a:xfrm>
            <a:off x="7512876" y="1655344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</a:t>
            </a:r>
            <a:r>
              <a:rPr lang="en-US" sz="3200" dirty="0" err="1">
                <a:latin typeface="Courier" pitchFamily="2" charset="0"/>
              </a:rPr>
              <a:t>a.b</a:t>
            </a:r>
            <a:r>
              <a:rPr lang="en-US" sz="3200" dirty="0">
                <a:latin typeface="Courier" pitchFamily="2" charset="0"/>
              </a:rPr>
              <a:t> | c*</a:t>
            </a:r>
          </a:p>
        </p:txBody>
      </p:sp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A45D88A6-2785-A242-B11A-D5139ECA264A}"/>
              </a:ext>
            </a:extLst>
          </p:cNvPr>
          <p:cNvGraphicFramePr>
            <a:graphicFrameLocks noGrp="1"/>
          </p:cNvGraphicFramePr>
          <p:nvPr/>
        </p:nvGraphicFramePr>
        <p:xfrm>
          <a:off x="458380" y="3180219"/>
          <a:ext cx="5804799" cy="31067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323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186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3359611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621347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621347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: choice PIPE choice</a:t>
                      </a:r>
                      <a:br>
                        <a:rPr lang="en-US" sz="1600" dirty="0">
                          <a:latin typeface="Courier" pitchFamily="2" charset="0"/>
                        </a:rPr>
                      </a:br>
                      <a:r>
                        <a:rPr lang="en-US" sz="1600" dirty="0">
                          <a:latin typeface="Courier" pitchFamily="2" charset="0"/>
                        </a:rPr>
                        <a:t>|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concat</a:t>
                      </a:r>
                      <a:endParaRPr lang="en-US" sz="16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62134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" pitchFamily="2" charset="0"/>
                        </a:rPr>
                        <a:t>concat</a:t>
                      </a:r>
                      <a:endParaRPr lang="en-US" sz="160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: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concat</a:t>
                      </a:r>
                      <a:r>
                        <a:rPr lang="en-US" sz="1600" dirty="0">
                          <a:latin typeface="Courier" pitchFamily="2" charset="0"/>
                        </a:rPr>
                        <a:t> DOT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concat</a:t>
                      </a:r>
                      <a:br>
                        <a:rPr lang="en-US" sz="1600" dirty="0">
                          <a:latin typeface="Courier" pitchFamily="2" charset="0"/>
                        </a:rPr>
                      </a:br>
                      <a:r>
                        <a:rPr lang="en-US" sz="1600" dirty="0">
                          <a:latin typeface="Courier" pitchFamily="2" charset="0"/>
                        </a:rPr>
                        <a:t>| starred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621347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starred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: starred STAR</a:t>
                      </a:r>
                      <a:br>
                        <a:rPr lang="en-US" sz="1600" dirty="0">
                          <a:latin typeface="Courier" pitchFamily="2" charset="0"/>
                        </a:rPr>
                      </a:br>
                      <a:r>
                        <a:rPr lang="en-US" sz="1600" dirty="0">
                          <a:latin typeface="Courier" pitchFamily="2" charset="0"/>
                        </a:rPr>
                        <a:t>|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968"/>
                  </a:ext>
                </a:extLst>
              </a:tr>
              <a:tr h="621347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: LPAREN choice RPAREN</a:t>
                      </a:r>
                      <a:br>
                        <a:rPr lang="en-US" sz="1600" dirty="0">
                          <a:latin typeface="Courier" pitchFamily="2" charset="0"/>
                        </a:rPr>
                      </a:br>
                      <a:r>
                        <a:rPr lang="en-US" sz="1600" dirty="0">
                          <a:latin typeface="Courier" pitchFamily="2" charset="0"/>
                        </a:rPr>
                        <a:t>| 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6ADEF88-9AA1-274A-BCA3-E30442AEC144}"/>
              </a:ext>
            </a:extLst>
          </p:cNvPr>
          <p:cNvSpPr txBox="1"/>
          <p:nvPr/>
        </p:nvSpPr>
        <p:spPr>
          <a:xfrm>
            <a:off x="838200" y="1947732"/>
            <a:ext cx="5432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try it for regular expressions, {| . * ()}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Assume . is </a:t>
            </a:r>
            <a:r>
              <a:rPr lang="en-US" sz="2400" i="1" dirty="0" err="1"/>
              <a:t>concat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078714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B04B-79DD-054E-9290-EC07D4E2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9E642-CCFC-BD44-B0F5-9C04422BE9C5}"/>
              </a:ext>
            </a:extLst>
          </p:cNvPr>
          <p:cNvSpPr txBox="1"/>
          <p:nvPr/>
        </p:nvSpPr>
        <p:spPr>
          <a:xfrm>
            <a:off x="7512876" y="1655344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</a:t>
            </a:r>
            <a:r>
              <a:rPr lang="en-US" sz="3200" dirty="0" err="1">
                <a:latin typeface="Courier" pitchFamily="2" charset="0"/>
              </a:rPr>
              <a:t>a.b</a:t>
            </a:r>
            <a:r>
              <a:rPr lang="en-US" sz="3200" dirty="0">
                <a:latin typeface="Courier" pitchFamily="2" charset="0"/>
              </a:rPr>
              <a:t> | c*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7664C-D91B-8440-AA20-AFDFCF36154B}"/>
              </a:ext>
            </a:extLst>
          </p:cNvPr>
          <p:cNvSpPr txBox="1"/>
          <p:nvPr/>
        </p:nvSpPr>
        <p:spPr>
          <a:xfrm>
            <a:off x="9339737" y="240939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DF472A-6C36-FF42-A3A4-79D9080D118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8129065" y="2778729"/>
            <a:ext cx="1573111" cy="31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507DF4-F531-E447-B4ED-2E3DBF242ADB}"/>
              </a:ext>
            </a:extLst>
          </p:cNvPr>
          <p:cNvSpPr txBox="1"/>
          <p:nvPr/>
        </p:nvSpPr>
        <p:spPr>
          <a:xfrm>
            <a:off x="7766626" y="309294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AF8137-27D4-9040-94A2-2B20CBAFEAE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9694039" y="2778729"/>
            <a:ext cx="8137" cy="332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E4D0A9-B304-1A41-8D13-92EAA4696DB1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9702176" y="2778729"/>
            <a:ext cx="1119126" cy="31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FD291F-00F2-7C47-94D4-C48CC1483061}"/>
              </a:ext>
            </a:extLst>
          </p:cNvPr>
          <p:cNvSpPr txBox="1"/>
          <p:nvPr/>
        </p:nvSpPr>
        <p:spPr>
          <a:xfrm>
            <a:off x="9433390" y="311114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&lt;|&gt;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410753-0EB0-C04F-AA31-D7D6B5716466}"/>
              </a:ext>
            </a:extLst>
          </p:cNvPr>
          <p:cNvSpPr txBox="1"/>
          <p:nvPr/>
        </p:nvSpPr>
        <p:spPr>
          <a:xfrm>
            <a:off x="10458863" y="309294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9414BE-318D-AA40-8BA0-7C6C1A33706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129065" y="3462279"/>
            <a:ext cx="0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77B0E-B55C-E445-8840-3A873E58B6B0}"/>
              </a:ext>
            </a:extLst>
          </p:cNvPr>
          <p:cNvCxnSpPr>
            <a:cxnSpLocks/>
          </p:cNvCxnSpPr>
          <p:nvPr/>
        </p:nvCxnSpPr>
        <p:spPr>
          <a:xfrm>
            <a:off x="10798632" y="4193842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470439-291C-EB48-9C65-CD010CB06FEC}"/>
              </a:ext>
            </a:extLst>
          </p:cNvPr>
          <p:cNvSpPr txBox="1"/>
          <p:nvPr/>
        </p:nvSpPr>
        <p:spPr>
          <a:xfrm>
            <a:off x="10373067" y="4671386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starred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87C754-E04A-D446-8D6D-AD8F54AB7008}"/>
              </a:ext>
            </a:extLst>
          </p:cNvPr>
          <p:cNvSpPr txBox="1"/>
          <p:nvPr/>
        </p:nvSpPr>
        <p:spPr>
          <a:xfrm>
            <a:off x="7695682" y="3762340"/>
            <a:ext cx="8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concat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AB7DC7-A806-2F42-983B-6269BA61C35D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flipH="1">
            <a:off x="7333670" y="4131672"/>
            <a:ext cx="764751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EDCEB3-45C7-CC43-AD67-8C8A8AF1F8B8}"/>
              </a:ext>
            </a:extLst>
          </p:cNvPr>
          <p:cNvSpPr txBox="1"/>
          <p:nvPr/>
        </p:nvSpPr>
        <p:spPr>
          <a:xfrm>
            <a:off x="6930931" y="4431733"/>
            <a:ext cx="8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concat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B04F1A-E37D-9F4E-9C01-99F9539771B3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333670" y="4801065"/>
            <a:ext cx="0" cy="40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990EE9-CA8B-A342-B77B-B0BB9DF2B93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821302" y="3462279"/>
            <a:ext cx="0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0D0E49-1903-E146-88AE-8CC3EC6FC2FF}"/>
              </a:ext>
            </a:extLst>
          </p:cNvPr>
          <p:cNvSpPr txBox="1"/>
          <p:nvPr/>
        </p:nvSpPr>
        <p:spPr>
          <a:xfrm>
            <a:off x="10409766" y="3762340"/>
            <a:ext cx="85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A245A-7C88-BC4E-ABDB-3EB7D5CA3082}"/>
              </a:ext>
            </a:extLst>
          </p:cNvPr>
          <p:cNvSpPr txBox="1"/>
          <p:nvPr/>
        </p:nvSpPr>
        <p:spPr>
          <a:xfrm>
            <a:off x="9798230" y="608009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&lt;CHAR, c&gt;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FC0300-B87D-5A4E-8468-9F191AC895BB}"/>
              </a:ext>
            </a:extLst>
          </p:cNvPr>
          <p:cNvSpPr txBox="1"/>
          <p:nvPr/>
        </p:nvSpPr>
        <p:spPr>
          <a:xfrm>
            <a:off x="10109750" y="539350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95C601-C313-4A49-948E-C83C11D5DA52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0379159" y="5762837"/>
            <a:ext cx="9674" cy="283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E55B2F-406B-5644-9706-F1B30139727A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 flipH="1">
            <a:off x="10388833" y="5040718"/>
            <a:ext cx="409799" cy="35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28FA1B-FCF7-B043-8D66-37DCBFB0C26A}"/>
              </a:ext>
            </a:extLst>
          </p:cNvPr>
          <p:cNvSpPr txBox="1"/>
          <p:nvPr/>
        </p:nvSpPr>
        <p:spPr>
          <a:xfrm>
            <a:off x="11518871" y="550227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&lt;*&gt;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AD153E-C059-3046-81C2-F10A98FB45D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0798632" y="5040718"/>
            <a:ext cx="1064564" cy="443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B3A1FD-76E5-F54E-AF66-FD77A986F062}"/>
              </a:ext>
            </a:extLst>
          </p:cNvPr>
          <p:cNvCxnSpPr>
            <a:cxnSpLocks/>
            <a:stCxn id="24" idx="2"/>
            <a:endCxn id="47" idx="0"/>
          </p:cNvCxnSpPr>
          <p:nvPr/>
        </p:nvCxnSpPr>
        <p:spPr>
          <a:xfrm>
            <a:off x="8098421" y="4131672"/>
            <a:ext cx="787389" cy="31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4B8F012-ED5B-E94E-9B55-C3619C381A62}"/>
              </a:ext>
            </a:extLst>
          </p:cNvPr>
          <p:cNvSpPr txBox="1"/>
          <p:nvPr/>
        </p:nvSpPr>
        <p:spPr>
          <a:xfrm>
            <a:off x="8483071" y="4447642"/>
            <a:ext cx="8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AFA77C-7C1F-EF4B-A204-93772A2A6BBA}"/>
              </a:ext>
            </a:extLst>
          </p:cNvPr>
          <p:cNvSpPr txBox="1"/>
          <p:nvPr/>
        </p:nvSpPr>
        <p:spPr>
          <a:xfrm>
            <a:off x="6942978" y="5196771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starred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08F0BE-7C98-EB42-96B4-A033F10408BE}"/>
              </a:ext>
            </a:extLst>
          </p:cNvPr>
          <p:cNvSpPr txBox="1"/>
          <p:nvPr/>
        </p:nvSpPr>
        <p:spPr>
          <a:xfrm>
            <a:off x="7018221" y="580884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9005D3-CA59-4A4D-9D51-D49B4324CF6C}"/>
              </a:ext>
            </a:extLst>
          </p:cNvPr>
          <p:cNvSpPr txBox="1"/>
          <p:nvPr/>
        </p:nvSpPr>
        <p:spPr>
          <a:xfrm>
            <a:off x="6812980" y="6433483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&lt;CHAR, a&gt;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A3ECD31-2362-A94F-89D4-8A18609934BE}"/>
              </a:ext>
            </a:extLst>
          </p:cNvPr>
          <p:cNvCxnSpPr>
            <a:cxnSpLocks/>
          </p:cNvCxnSpPr>
          <p:nvPr/>
        </p:nvCxnSpPr>
        <p:spPr>
          <a:xfrm>
            <a:off x="7304852" y="5578171"/>
            <a:ext cx="2126" cy="228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AB3F7DE-5EE8-C44B-BCEB-689A0A195ACC}"/>
              </a:ext>
            </a:extLst>
          </p:cNvPr>
          <p:cNvCxnSpPr>
            <a:cxnSpLocks/>
          </p:cNvCxnSpPr>
          <p:nvPr/>
        </p:nvCxnSpPr>
        <p:spPr>
          <a:xfrm>
            <a:off x="7309115" y="6217137"/>
            <a:ext cx="2126" cy="228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F903EE-1FDE-504D-A10D-71E2C079EAD5}"/>
              </a:ext>
            </a:extLst>
          </p:cNvPr>
          <p:cNvCxnSpPr>
            <a:cxnSpLocks/>
          </p:cNvCxnSpPr>
          <p:nvPr/>
        </p:nvCxnSpPr>
        <p:spPr>
          <a:xfrm>
            <a:off x="8954857" y="4756879"/>
            <a:ext cx="0" cy="40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685E38A-CCEF-364F-8E08-287DED16437B}"/>
              </a:ext>
            </a:extLst>
          </p:cNvPr>
          <p:cNvSpPr txBox="1"/>
          <p:nvPr/>
        </p:nvSpPr>
        <p:spPr>
          <a:xfrm>
            <a:off x="8564165" y="5152585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starred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99FFD7-AA47-604F-B74A-7860C9198879}"/>
              </a:ext>
            </a:extLst>
          </p:cNvPr>
          <p:cNvSpPr txBox="1"/>
          <p:nvPr/>
        </p:nvSpPr>
        <p:spPr>
          <a:xfrm>
            <a:off x="8639408" y="576465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8B9DD2-2604-FF42-B02A-8FF6DD389A5B}"/>
              </a:ext>
            </a:extLst>
          </p:cNvPr>
          <p:cNvSpPr txBox="1"/>
          <p:nvPr/>
        </p:nvSpPr>
        <p:spPr>
          <a:xfrm>
            <a:off x="8434167" y="638929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&lt;CHAR ,b&gt;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7EED48C-61BC-2543-8E9D-1DB26FAD4905}"/>
              </a:ext>
            </a:extLst>
          </p:cNvPr>
          <p:cNvCxnSpPr>
            <a:cxnSpLocks/>
          </p:cNvCxnSpPr>
          <p:nvPr/>
        </p:nvCxnSpPr>
        <p:spPr>
          <a:xfrm>
            <a:off x="8926039" y="5533985"/>
            <a:ext cx="2126" cy="228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6E3C19C-FE02-4B4B-BD66-D4C4FC15F977}"/>
              </a:ext>
            </a:extLst>
          </p:cNvPr>
          <p:cNvCxnSpPr>
            <a:cxnSpLocks/>
          </p:cNvCxnSpPr>
          <p:nvPr/>
        </p:nvCxnSpPr>
        <p:spPr>
          <a:xfrm>
            <a:off x="8930302" y="6172951"/>
            <a:ext cx="2126" cy="228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18D11A8-C394-2F42-B3DE-2F6E7117CAF6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8067489" y="4154309"/>
            <a:ext cx="32184" cy="332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5495334-5D51-214D-A228-99E152F04649}"/>
              </a:ext>
            </a:extLst>
          </p:cNvPr>
          <p:cNvSpPr txBox="1"/>
          <p:nvPr/>
        </p:nvSpPr>
        <p:spPr>
          <a:xfrm>
            <a:off x="7830886" y="448672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&lt;.&gt;</a:t>
            </a:r>
          </a:p>
        </p:txBody>
      </p:sp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A45D88A6-2785-A242-B11A-D5139ECA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322435"/>
              </p:ext>
            </p:extLst>
          </p:nvPr>
        </p:nvGraphicFramePr>
        <p:xfrm>
          <a:off x="458380" y="3180219"/>
          <a:ext cx="5804799" cy="31067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323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186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3359611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621347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621347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: choice PIPE choice</a:t>
                      </a:r>
                      <a:br>
                        <a:rPr lang="en-US" sz="1600" dirty="0">
                          <a:latin typeface="Courier" pitchFamily="2" charset="0"/>
                        </a:rPr>
                      </a:br>
                      <a:r>
                        <a:rPr lang="en-US" sz="1600" dirty="0">
                          <a:latin typeface="Courier" pitchFamily="2" charset="0"/>
                        </a:rPr>
                        <a:t>|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concat</a:t>
                      </a:r>
                      <a:endParaRPr lang="en-US" sz="16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62134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" pitchFamily="2" charset="0"/>
                        </a:rPr>
                        <a:t>concat</a:t>
                      </a:r>
                      <a:endParaRPr lang="en-US" sz="160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: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concat</a:t>
                      </a:r>
                      <a:r>
                        <a:rPr lang="en-US" sz="1600" dirty="0">
                          <a:latin typeface="Courier" pitchFamily="2" charset="0"/>
                        </a:rPr>
                        <a:t> DOT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concat</a:t>
                      </a:r>
                      <a:br>
                        <a:rPr lang="en-US" sz="1600" dirty="0">
                          <a:latin typeface="Courier" pitchFamily="2" charset="0"/>
                        </a:rPr>
                      </a:br>
                      <a:r>
                        <a:rPr lang="en-US" sz="1600" dirty="0">
                          <a:latin typeface="Courier" pitchFamily="2" charset="0"/>
                        </a:rPr>
                        <a:t>| starred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621347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starred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: starred STAR</a:t>
                      </a:r>
                      <a:br>
                        <a:rPr lang="en-US" sz="1600" dirty="0">
                          <a:latin typeface="Courier" pitchFamily="2" charset="0"/>
                        </a:rPr>
                      </a:br>
                      <a:r>
                        <a:rPr lang="en-US" sz="1600" dirty="0">
                          <a:latin typeface="Courier" pitchFamily="2" charset="0"/>
                        </a:rPr>
                        <a:t>|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968"/>
                  </a:ext>
                </a:extLst>
              </a:tr>
              <a:tr h="621347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: LPAREN choice RPAREN</a:t>
                      </a:r>
                      <a:br>
                        <a:rPr lang="en-US" sz="1600" dirty="0">
                          <a:latin typeface="Courier" pitchFamily="2" charset="0"/>
                        </a:rPr>
                      </a:br>
                      <a:r>
                        <a:rPr lang="en-US" sz="1600" dirty="0">
                          <a:latin typeface="Courier" pitchFamily="2" charset="0"/>
                        </a:rPr>
                        <a:t>| 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6ADEF88-9AA1-274A-BCA3-E30442AEC144}"/>
              </a:ext>
            </a:extLst>
          </p:cNvPr>
          <p:cNvSpPr txBox="1"/>
          <p:nvPr/>
        </p:nvSpPr>
        <p:spPr>
          <a:xfrm>
            <a:off x="838200" y="1947732"/>
            <a:ext cx="5432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try it for regular expressions, {| . * ()}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Assume . is </a:t>
            </a:r>
            <a:r>
              <a:rPr lang="en-US" sz="2400" i="1" dirty="0" err="1"/>
              <a:t>concat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953378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D426-5B98-3043-B47A-01716CED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levels of precedence does C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3CE1-4AA0-044C-8498-42909888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en.cppreference.com</a:t>
            </a:r>
            <a:r>
              <a:rPr lang="en-US" dirty="0">
                <a:hlinkClick r:id="rId2"/>
              </a:rPr>
              <a:t>/w/c/language/</a:t>
            </a:r>
            <a:r>
              <a:rPr lang="en-US" dirty="0" err="1">
                <a:hlinkClick r:id="rId2"/>
              </a:rPr>
              <a:t>operator_precedence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583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20D9-5CE8-9F49-AAF2-72EA9F58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we removed all ambiguity? </a:t>
            </a:r>
          </a:p>
        </p:txBody>
      </p:sp>
    </p:spTree>
    <p:extLst>
      <p:ext uri="{BB962C8B-B14F-4D97-AF65-F5344CB8AC3E}">
        <p14:creationId xmlns:p14="http://schemas.microsoft.com/office/powerpoint/2010/main" val="9118608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some more parse trees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B01C2B5-6176-E646-9408-24C01A44F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57329"/>
              </p:ext>
            </p:extLst>
          </p:nvPr>
        </p:nvGraphicFramePr>
        <p:xfrm>
          <a:off x="838200" y="3042735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 expr RP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587188" y="207432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</p:spTree>
    <p:extLst>
      <p:ext uri="{BB962C8B-B14F-4D97-AF65-F5344CB8AC3E}">
        <p14:creationId xmlns:p14="http://schemas.microsoft.com/office/powerpoint/2010/main" val="29431576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some more parse trees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0F22D-AA26-544C-B3FB-EB58E530F8E9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7E26D-CFCD-7842-844D-2332B62F3137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8C9B83-2BD3-C744-9567-52F09F34C6F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3B9A3F-318E-0040-A924-E193F09EE8DE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16642F-41D5-F343-A36D-24DE9D3CB35C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1F94DC-58FE-B04D-B14A-8CA17296C99A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BBE614-E430-4A46-86B3-376DB9B607AA}"/>
              </a:ext>
            </a:extLst>
          </p:cNvPr>
          <p:cNvSpPr txBox="1"/>
          <p:nvPr/>
        </p:nvSpPr>
        <p:spPr>
          <a:xfrm>
            <a:off x="9525511" y="392687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C3E34-1CAB-EC47-B569-47D39EF96033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989A96-E585-1549-9F7A-CADA0521130D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AAF6AA-406B-8444-A52A-B256BBB750E3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420309-88ED-AC4D-956B-3E8B55F1191E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A95AD2-F461-6844-9F0C-86880D7CD487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1C11EA-526F-6443-AFB5-37E265060F55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347C45-A95B-F444-B986-AE0F5592ABD6}"/>
              </a:ext>
            </a:extLst>
          </p:cNvPr>
          <p:cNvSpPr txBox="1"/>
          <p:nvPr/>
        </p:nvSpPr>
        <p:spPr>
          <a:xfrm>
            <a:off x="8223152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9C136C-22CF-174D-AE18-4E202FF5A8FD}"/>
              </a:ext>
            </a:extLst>
          </p:cNvPr>
          <p:cNvSpPr txBox="1"/>
          <p:nvPr/>
        </p:nvSpPr>
        <p:spPr>
          <a:xfrm>
            <a:off x="8429296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15B5E7-9544-B142-A8D3-A6FF5E80C70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791577" y="5598467"/>
            <a:ext cx="0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8820E0-1B62-324E-AD21-D3B403496411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C64BEC-172B-3D48-BE52-BF0D260C80E1}"/>
              </a:ext>
            </a:extLst>
          </p:cNvPr>
          <p:cNvSpPr txBox="1"/>
          <p:nvPr/>
        </p:nvSpPr>
        <p:spPr>
          <a:xfrm>
            <a:off x="10546607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5053A2-E6EA-124F-9AAB-8C89D6069DDD}"/>
              </a:ext>
            </a:extLst>
          </p:cNvPr>
          <p:cNvSpPr txBox="1"/>
          <p:nvPr/>
        </p:nvSpPr>
        <p:spPr>
          <a:xfrm>
            <a:off x="10752751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A6E64C-4EDC-B84C-B159-D51FF14C965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1115032" y="5642964"/>
            <a:ext cx="0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89BC56-99CD-7947-BE89-6BFF1ECD8106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45A14B-0D63-484A-AC7D-82C10731D9D9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>
            <a:off x="8748807" y="4964543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5B4B5E-A6AC-D14D-B0B9-116E2C2D68FD}"/>
              </a:ext>
            </a:extLst>
          </p:cNvPr>
          <p:cNvSpPr txBox="1"/>
          <p:nvPr/>
        </p:nvSpPr>
        <p:spPr>
          <a:xfrm>
            <a:off x="8390821" y="520743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4457AE-3246-EB4B-9BEA-FA938851C90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1070339" y="4886852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D2D3C25-D252-7A4E-A759-0A30FCD6776B}"/>
              </a:ext>
            </a:extLst>
          </p:cNvPr>
          <p:cNvSpPr txBox="1"/>
          <p:nvPr/>
        </p:nvSpPr>
        <p:spPr>
          <a:xfrm>
            <a:off x="10712353" y="51297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7BB95AAA-ED28-B64C-9868-C288D734D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190961"/>
              </p:ext>
            </p:extLst>
          </p:nvPr>
        </p:nvGraphicFramePr>
        <p:xfrm>
          <a:off x="838200" y="3042735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 expr RP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5302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ambiguous, is it an issue?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5243806" y="168809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4FC3F-B8F7-EF4A-8F6B-AAFA31AB4690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141CE8-2344-0948-9E95-8E3D11DE243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905BC-8176-5C4B-8283-5453872C600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B2F0-A92C-9842-99A5-BB5F68B3CB0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373421-B101-4546-B128-9E43278BD63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AF16AA-22CD-FA4F-9F55-FCC38AD1D4BA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A98FD-3CE1-2241-952E-12AD71379DB0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518E2-D041-B54A-BAFD-9F3EB0B79156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E47221-BFFC-0243-AFE9-5C53FC906A1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807E1A-CE97-FF41-A2A5-7C3CB46AC284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AF383E-DF34-F944-BC7F-24A207C0E665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92CF3-16B2-3A46-9746-FE978094BA1D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73FE82-5C9F-3B48-8EAE-3B7CB4B7E7F6}"/>
              </a:ext>
            </a:extLst>
          </p:cNvPr>
          <p:cNvSpPr txBox="1"/>
          <p:nvPr/>
        </p:nvSpPr>
        <p:spPr>
          <a:xfrm>
            <a:off x="9525511" y="392687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67DEE-CDD4-7E46-9949-17B518AA1F04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BC7C3-3B2D-8846-922F-FFE276D95ACE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3078ED-048C-F640-ACD0-3E3AAD13C997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31FE39-303E-6A49-A3C2-0B76C241499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5D5B41-A14A-6947-AF22-039FD4CC5D3A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4A46DA-5EEF-E14F-98AC-75E996BC5908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922C26-78A1-2B41-8636-490EF1E8297B}"/>
              </a:ext>
            </a:extLst>
          </p:cNvPr>
          <p:cNvSpPr txBox="1"/>
          <p:nvPr/>
        </p:nvSpPr>
        <p:spPr>
          <a:xfrm>
            <a:off x="8223152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7B625C-0EB6-C44A-B7B1-59D7A6B79F63}"/>
              </a:ext>
            </a:extLst>
          </p:cNvPr>
          <p:cNvSpPr txBox="1"/>
          <p:nvPr/>
        </p:nvSpPr>
        <p:spPr>
          <a:xfrm>
            <a:off x="8429296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CE927F-6F2D-7C4E-A51D-683038842E0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91577" y="5598467"/>
            <a:ext cx="0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F182C6-3A3A-5340-AECF-F5309B097F1B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C08319-763D-EC4A-85E5-A88DF4758EAC}"/>
              </a:ext>
            </a:extLst>
          </p:cNvPr>
          <p:cNvSpPr txBox="1"/>
          <p:nvPr/>
        </p:nvSpPr>
        <p:spPr>
          <a:xfrm>
            <a:off x="10546607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F9A8A-EA8C-4840-9B67-4CF2EB90B9E3}"/>
              </a:ext>
            </a:extLst>
          </p:cNvPr>
          <p:cNvSpPr txBox="1"/>
          <p:nvPr/>
        </p:nvSpPr>
        <p:spPr>
          <a:xfrm>
            <a:off x="10752751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B5E655-A336-324F-8040-8067BBACD22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115032" y="5642964"/>
            <a:ext cx="0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FBE64F-48C5-3445-A705-3585FFC27A81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9BEB0F-F6AB-D14C-AA7C-F8C362827398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8748807" y="4964543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E41403-C4A0-4D4C-8612-2848F97625CD}"/>
              </a:ext>
            </a:extLst>
          </p:cNvPr>
          <p:cNvSpPr txBox="1"/>
          <p:nvPr/>
        </p:nvSpPr>
        <p:spPr>
          <a:xfrm>
            <a:off x="8390821" y="520743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4A3599-6266-194B-A062-C993C27C06A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1070339" y="4886852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C7E270-ED72-8040-87BF-6441A4678689}"/>
              </a:ext>
            </a:extLst>
          </p:cNvPr>
          <p:cNvSpPr txBox="1"/>
          <p:nvPr/>
        </p:nvSpPr>
        <p:spPr>
          <a:xfrm>
            <a:off x="10712353" y="51297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C1923B-CC00-F54F-B58B-2CBADA324DE1}"/>
              </a:ext>
            </a:extLst>
          </p:cNvPr>
          <p:cNvSpPr txBox="1"/>
          <p:nvPr/>
        </p:nvSpPr>
        <p:spPr>
          <a:xfrm>
            <a:off x="3337704" y="194173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EC7F16-A435-7C43-9D5A-1A75CBD13DBE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2001800" y="2311063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EE1F56-B098-B34B-BF7A-EF753C1D22C6}"/>
              </a:ext>
            </a:extLst>
          </p:cNvPr>
          <p:cNvSpPr txBox="1"/>
          <p:nvPr/>
        </p:nvSpPr>
        <p:spPr>
          <a:xfrm>
            <a:off x="1702808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0EC886-051B-1248-823D-2EB736133459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3636696" y="2311063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52DEB2-6A92-8541-ACE1-DDEDA7B9D118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3636696" y="2311063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9C10E0-8E1E-5748-91F2-5B29E549D1D6}"/>
              </a:ext>
            </a:extLst>
          </p:cNvPr>
          <p:cNvSpPr txBox="1"/>
          <p:nvPr/>
        </p:nvSpPr>
        <p:spPr>
          <a:xfrm>
            <a:off x="3196575" y="286590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A5CA2-4EA4-3B4E-9A91-6DDCD6F71A20}"/>
              </a:ext>
            </a:extLst>
          </p:cNvPr>
          <p:cNvSpPr txBox="1"/>
          <p:nvPr/>
        </p:nvSpPr>
        <p:spPr>
          <a:xfrm>
            <a:off x="4395045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37F467-DD3B-464D-AB7C-48ADAE9C7A75}"/>
              </a:ext>
            </a:extLst>
          </p:cNvPr>
          <p:cNvCxnSpPr>
            <a:cxnSpLocks/>
          </p:cNvCxnSpPr>
          <p:nvPr/>
        </p:nvCxnSpPr>
        <p:spPr>
          <a:xfrm flipH="1">
            <a:off x="704643" y="327510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3C027E-6CAD-874A-BA4C-D4BDE373AB42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3D8CF-46C2-074A-B667-A1B26D7A6839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C57070-1823-F445-9473-2FC7F87656AF}"/>
              </a:ext>
            </a:extLst>
          </p:cNvPr>
          <p:cNvSpPr txBox="1"/>
          <p:nvPr/>
        </p:nvSpPr>
        <p:spPr>
          <a:xfrm>
            <a:off x="1471443" y="374221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253B0E-0EC6-3148-A7AA-7554864A0EED}"/>
              </a:ext>
            </a:extLst>
          </p:cNvPr>
          <p:cNvSpPr txBox="1"/>
          <p:nvPr/>
        </p:nvSpPr>
        <p:spPr>
          <a:xfrm>
            <a:off x="405651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D89358-50D5-5149-9D7E-12BE25096FA6}"/>
              </a:ext>
            </a:extLst>
          </p:cNvPr>
          <p:cNvSpPr txBox="1"/>
          <p:nvPr/>
        </p:nvSpPr>
        <p:spPr>
          <a:xfrm>
            <a:off x="2727183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B51672-AA26-1342-9E90-03C0F97FFA09}"/>
              </a:ext>
            </a:extLst>
          </p:cNvPr>
          <p:cNvSpPr txBox="1"/>
          <p:nvPr/>
        </p:nvSpPr>
        <p:spPr>
          <a:xfrm>
            <a:off x="169084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BB3498-EE54-8746-A272-5AD0BED142DC}"/>
              </a:ext>
            </a:extLst>
          </p:cNvPr>
          <p:cNvSpPr txBox="1"/>
          <p:nvPr/>
        </p:nvSpPr>
        <p:spPr>
          <a:xfrm>
            <a:off x="375228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6F8D07-D95A-5448-B1DF-6BD3C103C7EB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37509" y="5413801"/>
            <a:ext cx="1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6DCAF7-69E6-834A-AE6E-0FE38CEA85BA}"/>
              </a:ext>
            </a:extLst>
          </p:cNvPr>
          <p:cNvCxnSpPr>
            <a:cxnSpLocks/>
          </p:cNvCxnSpPr>
          <p:nvPr/>
        </p:nvCxnSpPr>
        <p:spPr>
          <a:xfrm flipH="1">
            <a:off x="719552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57399C-B201-B746-8DE0-BCBE79A9AA7E}"/>
              </a:ext>
            </a:extLst>
          </p:cNvPr>
          <p:cNvSpPr txBox="1"/>
          <p:nvPr/>
        </p:nvSpPr>
        <p:spPr>
          <a:xfrm>
            <a:off x="2492539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26449A-B7B4-B146-92E2-AEC4902CF791}"/>
              </a:ext>
            </a:extLst>
          </p:cNvPr>
          <p:cNvSpPr txBox="1"/>
          <p:nvPr/>
        </p:nvSpPr>
        <p:spPr>
          <a:xfrm>
            <a:off x="2698683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04012A-4FA5-6B44-80E4-9A7BFA02A83B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3060964" y="5458298"/>
            <a:ext cx="1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3561DF-98DF-A440-B8EE-AB89FE1FA19E}"/>
              </a:ext>
            </a:extLst>
          </p:cNvPr>
          <p:cNvCxnSpPr>
            <a:cxnSpLocks/>
          </p:cNvCxnSpPr>
          <p:nvPr/>
        </p:nvCxnSpPr>
        <p:spPr>
          <a:xfrm flipH="1">
            <a:off x="3043007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C93A18-FD63-3C49-B627-4ED0A6C07807}"/>
              </a:ext>
            </a:extLst>
          </p:cNvPr>
          <p:cNvCxnSpPr>
            <a:cxnSpLocks/>
            <a:stCxn id="60" idx="2"/>
            <a:endCxn id="68" idx="0"/>
          </p:cNvCxnSpPr>
          <p:nvPr/>
        </p:nvCxnSpPr>
        <p:spPr>
          <a:xfrm>
            <a:off x="694739" y="4779877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ACA7DC-06DF-1F42-9362-D172C7991887}"/>
              </a:ext>
            </a:extLst>
          </p:cNvPr>
          <p:cNvSpPr txBox="1"/>
          <p:nvPr/>
        </p:nvSpPr>
        <p:spPr>
          <a:xfrm>
            <a:off x="336753" y="5022766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147EF5-1094-DF40-B87D-B68D07211B8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016271" y="4702186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A4C9DB-E5C4-EE4E-B341-8806AFC0BC1A}"/>
              </a:ext>
            </a:extLst>
          </p:cNvPr>
          <p:cNvSpPr txBox="1"/>
          <p:nvPr/>
        </p:nvSpPr>
        <p:spPr>
          <a:xfrm>
            <a:off x="2658285" y="4945075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863AD3-AF58-9343-8A51-6AC7DA42C02D}"/>
              </a:ext>
            </a:extLst>
          </p:cNvPr>
          <p:cNvSpPr txBox="1"/>
          <p:nvPr/>
        </p:nvSpPr>
        <p:spPr>
          <a:xfrm>
            <a:off x="4108799" y="51941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B1C20C-FC64-DC4C-9330-6351C4E9B540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4682834" y="3201598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E35CF3-8A64-944D-AA44-CCB594F0C936}"/>
              </a:ext>
            </a:extLst>
          </p:cNvPr>
          <p:cNvSpPr txBox="1"/>
          <p:nvPr/>
        </p:nvSpPr>
        <p:spPr>
          <a:xfrm>
            <a:off x="4363323" y="366617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C3E4BA-997F-AA4A-BB0F-E26D41A1AC4D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4682833" y="4035508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AECA206-BD9C-0C4C-ACFA-6ED75A7F6D50}"/>
              </a:ext>
            </a:extLst>
          </p:cNvPr>
          <p:cNvSpPr txBox="1"/>
          <p:nvPr/>
        </p:nvSpPr>
        <p:spPr>
          <a:xfrm>
            <a:off x="4314943" y="45247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CCCB75-1593-BA4C-988E-981C8B8AF8D5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>
          <a:xfrm flipH="1">
            <a:off x="4677224" y="489409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8303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for a different operator?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5979585" y="1566151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</p:spTree>
    <p:extLst>
      <p:ext uri="{BB962C8B-B14F-4D97-AF65-F5344CB8AC3E}">
        <p14:creationId xmlns:p14="http://schemas.microsoft.com/office/powerpoint/2010/main" val="40115114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for a different operator?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5979585" y="1566151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4FC3F-B8F7-EF4A-8F6B-AAFA31AB4690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141CE8-2344-0948-9E95-8E3D11DE243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905BC-8176-5C4B-8283-5453872C600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B2F0-A92C-9842-99A5-BB5F68B3CB0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8934394" y="2551289"/>
            <a:ext cx="2795" cy="54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373421-B101-4546-B128-9E43278BD63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AF16AA-22CD-FA4F-9F55-FCC38AD1D4BA}"/>
              </a:ext>
            </a:extLst>
          </p:cNvPr>
          <p:cNvSpPr txBox="1"/>
          <p:nvPr/>
        </p:nvSpPr>
        <p:spPr>
          <a:xfrm>
            <a:off x="8400824" y="309666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A98FD-3CE1-2241-952E-12AD71379DB0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518E2-D041-B54A-BAFD-9F3EB0B79156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E47221-BFFC-0243-AFE9-5C53FC906A1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807E1A-CE97-FF41-A2A5-7C3CB46AC284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AF383E-DF34-F944-BC7F-24A207C0E665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92CF3-16B2-3A46-9746-FE978094BA1D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73FE82-5C9F-3B48-8EAE-3B7CB4B7E7F6}"/>
              </a:ext>
            </a:extLst>
          </p:cNvPr>
          <p:cNvSpPr txBox="1"/>
          <p:nvPr/>
        </p:nvSpPr>
        <p:spPr>
          <a:xfrm>
            <a:off x="9525511" y="392687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67DEE-CDD4-7E46-9949-17B518AA1F04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BC7C3-3B2D-8846-922F-FFE276D95ACE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3078ED-048C-F640-ACD0-3E3AAD13C997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31FE39-303E-6A49-A3C2-0B76C241499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5D5B41-A14A-6947-AF22-039FD4CC5D3A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4A46DA-5EEF-E14F-98AC-75E996BC5908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922C26-78A1-2B41-8636-490EF1E8297B}"/>
              </a:ext>
            </a:extLst>
          </p:cNvPr>
          <p:cNvSpPr txBox="1"/>
          <p:nvPr/>
        </p:nvSpPr>
        <p:spPr>
          <a:xfrm>
            <a:off x="8223152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7B625C-0EB6-C44A-B7B1-59D7A6B79F63}"/>
              </a:ext>
            </a:extLst>
          </p:cNvPr>
          <p:cNvSpPr txBox="1"/>
          <p:nvPr/>
        </p:nvSpPr>
        <p:spPr>
          <a:xfrm>
            <a:off x="8429296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CE927F-6F2D-7C4E-A51D-683038842E0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91577" y="5598467"/>
            <a:ext cx="0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F182C6-3A3A-5340-AECF-F5309B097F1B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C08319-763D-EC4A-85E5-A88DF4758EAC}"/>
              </a:ext>
            </a:extLst>
          </p:cNvPr>
          <p:cNvSpPr txBox="1"/>
          <p:nvPr/>
        </p:nvSpPr>
        <p:spPr>
          <a:xfrm>
            <a:off x="10546607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F9A8A-EA8C-4840-9B67-4CF2EB90B9E3}"/>
              </a:ext>
            </a:extLst>
          </p:cNvPr>
          <p:cNvSpPr txBox="1"/>
          <p:nvPr/>
        </p:nvSpPr>
        <p:spPr>
          <a:xfrm>
            <a:off x="10752751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B5E655-A336-324F-8040-8067BBACD22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115032" y="5642964"/>
            <a:ext cx="0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FBE64F-48C5-3445-A705-3585FFC27A81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9BEB0F-F6AB-D14C-AA7C-F8C362827398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8748807" y="4964543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E41403-C4A0-4D4C-8612-2848F97625CD}"/>
              </a:ext>
            </a:extLst>
          </p:cNvPr>
          <p:cNvSpPr txBox="1"/>
          <p:nvPr/>
        </p:nvSpPr>
        <p:spPr>
          <a:xfrm>
            <a:off x="8390821" y="520743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4A3599-6266-194B-A062-C993C27C06A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1070339" y="4886852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C7E270-ED72-8040-87BF-6441A4678689}"/>
              </a:ext>
            </a:extLst>
          </p:cNvPr>
          <p:cNvSpPr txBox="1"/>
          <p:nvPr/>
        </p:nvSpPr>
        <p:spPr>
          <a:xfrm>
            <a:off x="10712353" y="51297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C1923B-CC00-F54F-B58B-2CBADA324DE1}"/>
              </a:ext>
            </a:extLst>
          </p:cNvPr>
          <p:cNvSpPr txBox="1"/>
          <p:nvPr/>
        </p:nvSpPr>
        <p:spPr>
          <a:xfrm>
            <a:off x="3337704" y="194173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EC7F16-A435-7C43-9D5A-1A75CBD13DBE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2001800" y="2311063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EE1F56-B098-B34B-BF7A-EF753C1D22C6}"/>
              </a:ext>
            </a:extLst>
          </p:cNvPr>
          <p:cNvSpPr txBox="1"/>
          <p:nvPr/>
        </p:nvSpPr>
        <p:spPr>
          <a:xfrm>
            <a:off x="1702808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0EC886-051B-1248-823D-2EB736133459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 flipH="1">
            <a:off x="3622484" y="2311063"/>
            <a:ext cx="14212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52DEB2-6A92-8541-ACE1-DDEDA7B9D118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3636696" y="2311063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9C10E0-8E1E-5748-91F2-5B29E549D1D6}"/>
              </a:ext>
            </a:extLst>
          </p:cNvPr>
          <p:cNvSpPr txBox="1"/>
          <p:nvPr/>
        </p:nvSpPr>
        <p:spPr>
          <a:xfrm>
            <a:off x="3086119" y="284770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A5CA2-4EA4-3B4E-9A91-6DDCD6F71A20}"/>
              </a:ext>
            </a:extLst>
          </p:cNvPr>
          <p:cNvSpPr txBox="1"/>
          <p:nvPr/>
        </p:nvSpPr>
        <p:spPr>
          <a:xfrm>
            <a:off x="4395045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37F467-DD3B-464D-AB7C-48ADAE9C7A75}"/>
              </a:ext>
            </a:extLst>
          </p:cNvPr>
          <p:cNvCxnSpPr>
            <a:cxnSpLocks/>
          </p:cNvCxnSpPr>
          <p:nvPr/>
        </p:nvCxnSpPr>
        <p:spPr>
          <a:xfrm flipH="1">
            <a:off x="704643" y="327510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3C027E-6CAD-874A-BA4C-D4BDE373AB42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3D8CF-46C2-074A-B667-A1B26D7A6839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C57070-1823-F445-9473-2FC7F87656AF}"/>
              </a:ext>
            </a:extLst>
          </p:cNvPr>
          <p:cNvSpPr txBox="1"/>
          <p:nvPr/>
        </p:nvSpPr>
        <p:spPr>
          <a:xfrm>
            <a:off x="1471443" y="374221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253B0E-0EC6-3148-A7AA-7554864A0EED}"/>
              </a:ext>
            </a:extLst>
          </p:cNvPr>
          <p:cNvSpPr txBox="1"/>
          <p:nvPr/>
        </p:nvSpPr>
        <p:spPr>
          <a:xfrm>
            <a:off x="405651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D89358-50D5-5149-9D7E-12BE25096FA6}"/>
              </a:ext>
            </a:extLst>
          </p:cNvPr>
          <p:cNvSpPr txBox="1"/>
          <p:nvPr/>
        </p:nvSpPr>
        <p:spPr>
          <a:xfrm>
            <a:off x="2727183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B51672-AA26-1342-9E90-03C0F97FFA09}"/>
              </a:ext>
            </a:extLst>
          </p:cNvPr>
          <p:cNvSpPr txBox="1"/>
          <p:nvPr/>
        </p:nvSpPr>
        <p:spPr>
          <a:xfrm>
            <a:off x="169084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BB3498-EE54-8746-A272-5AD0BED142DC}"/>
              </a:ext>
            </a:extLst>
          </p:cNvPr>
          <p:cNvSpPr txBox="1"/>
          <p:nvPr/>
        </p:nvSpPr>
        <p:spPr>
          <a:xfrm>
            <a:off x="375228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6F8D07-D95A-5448-B1DF-6BD3C103C7EB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37509" y="5413801"/>
            <a:ext cx="1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6DCAF7-69E6-834A-AE6E-0FE38CEA85BA}"/>
              </a:ext>
            </a:extLst>
          </p:cNvPr>
          <p:cNvCxnSpPr>
            <a:cxnSpLocks/>
          </p:cNvCxnSpPr>
          <p:nvPr/>
        </p:nvCxnSpPr>
        <p:spPr>
          <a:xfrm flipH="1">
            <a:off x="719552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57399C-B201-B746-8DE0-BCBE79A9AA7E}"/>
              </a:ext>
            </a:extLst>
          </p:cNvPr>
          <p:cNvSpPr txBox="1"/>
          <p:nvPr/>
        </p:nvSpPr>
        <p:spPr>
          <a:xfrm>
            <a:off x="2492539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26449A-B7B4-B146-92E2-AEC4902CF791}"/>
              </a:ext>
            </a:extLst>
          </p:cNvPr>
          <p:cNvSpPr txBox="1"/>
          <p:nvPr/>
        </p:nvSpPr>
        <p:spPr>
          <a:xfrm>
            <a:off x="2698683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04012A-4FA5-6B44-80E4-9A7BFA02A83B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3060964" y="5458298"/>
            <a:ext cx="1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3561DF-98DF-A440-B8EE-AB89FE1FA19E}"/>
              </a:ext>
            </a:extLst>
          </p:cNvPr>
          <p:cNvCxnSpPr>
            <a:cxnSpLocks/>
          </p:cNvCxnSpPr>
          <p:nvPr/>
        </p:nvCxnSpPr>
        <p:spPr>
          <a:xfrm flipH="1">
            <a:off x="3043007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C93A18-FD63-3C49-B627-4ED0A6C07807}"/>
              </a:ext>
            </a:extLst>
          </p:cNvPr>
          <p:cNvCxnSpPr>
            <a:cxnSpLocks/>
            <a:stCxn id="60" idx="2"/>
            <a:endCxn id="68" idx="0"/>
          </p:cNvCxnSpPr>
          <p:nvPr/>
        </p:nvCxnSpPr>
        <p:spPr>
          <a:xfrm>
            <a:off x="694739" y="4779877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ACA7DC-06DF-1F42-9362-D172C7991887}"/>
              </a:ext>
            </a:extLst>
          </p:cNvPr>
          <p:cNvSpPr txBox="1"/>
          <p:nvPr/>
        </p:nvSpPr>
        <p:spPr>
          <a:xfrm>
            <a:off x="336753" y="5022766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147EF5-1094-DF40-B87D-B68D07211B8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016271" y="4702186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A4C9DB-E5C4-EE4E-B341-8806AFC0BC1A}"/>
              </a:ext>
            </a:extLst>
          </p:cNvPr>
          <p:cNvSpPr txBox="1"/>
          <p:nvPr/>
        </p:nvSpPr>
        <p:spPr>
          <a:xfrm>
            <a:off x="2658285" y="4945075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863AD3-AF58-9343-8A51-6AC7DA42C02D}"/>
              </a:ext>
            </a:extLst>
          </p:cNvPr>
          <p:cNvSpPr txBox="1"/>
          <p:nvPr/>
        </p:nvSpPr>
        <p:spPr>
          <a:xfrm>
            <a:off x="4108799" y="51941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B1C20C-FC64-DC4C-9330-6351C4E9B540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4682834" y="3201598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E35CF3-8A64-944D-AA44-CCB594F0C936}"/>
              </a:ext>
            </a:extLst>
          </p:cNvPr>
          <p:cNvSpPr txBox="1"/>
          <p:nvPr/>
        </p:nvSpPr>
        <p:spPr>
          <a:xfrm>
            <a:off x="4363323" y="366617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C3E4BA-997F-AA4A-BB0F-E26D41A1AC4D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4682833" y="4035508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AECA206-BD9C-0C4C-ACFA-6ED75A7F6D50}"/>
              </a:ext>
            </a:extLst>
          </p:cNvPr>
          <p:cNvSpPr txBox="1"/>
          <p:nvPr/>
        </p:nvSpPr>
        <p:spPr>
          <a:xfrm>
            <a:off x="4314943" y="45247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CCCB75-1593-BA4C-988E-981C8B8AF8D5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>
          <a:xfrm flipH="1">
            <a:off x="4677224" y="489409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8502AC-FF46-EB41-BAC1-FC148BE1697D}"/>
              </a:ext>
            </a:extLst>
          </p:cNvPr>
          <p:cNvSpPr txBox="1"/>
          <p:nvPr/>
        </p:nvSpPr>
        <p:spPr>
          <a:xfrm>
            <a:off x="5046453" y="6280030"/>
            <a:ext cx="19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Which one is right?</a:t>
            </a:r>
          </a:p>
        </p:txBody>
      </p:sp>
    </p:spTree>
    <p:extLst>
      <p:ext uri="{BB962C8B-B14F-4D97-AF65-F5344CB8AC3E}">
        <p14:creationId xmlns:p14="http://schemas.microsoft.com/office/powerpoint/2010/main" val="28801172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5789-BDEB-A84C-8FC4-E22C0E93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E6FD-8867-CA4B-8D0A-66BEE4B8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Describes the order in which apply the same 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 it doesn’t matter:</a:t>
            </a:r>
          </a:p>
          <a:p>
            <a:r>
              <a:rPr lang="en-US" dirty="0"/>
              <a:t>When?</a:t>
            </a:r>
          </a:p>
        </p:txBody>
      </p:sp>
    </p:spTree>
    <p:extLst>
      <p:ext uri="{BB962C8B-B14F-4D97-AF65-F5344CB8AC3E}">
        <p14:creationId xmlns:p14="http://schemas.microsoft.com/office/powerpoint/2010/main" val="396985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28569</TotalTime>
  <Words>5651</Words>
  <Application>Microsoft Macintosh PowerPoint</Application>
  <PresentationFormat>Widescreen</PresentationFormat>
  <Paragraphs>1576</Paragraphs>
  <Slides>115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1" baseType="lpstr">
      <vt:lpstr>Arial</vt:lpstr>
      <vt:lpstr>Calibri</vt:lpstr>
      <vt:lpstr>Calibri Light</vt:lpstr>
      <vt:lpstr>Courier</vt:lpstr>
      <vt:lpstr>Menlo</vt:lpstr>
      <vt:lpstr>Office Theme</vt:lpstr>
      <vt:lpstr>CSE110A: Compilers April 13, 2022</vt:lpstr>
      <vt:lpstr>Announcements</vt:lpstr>
      <vt:lpstr>Announcements</vt:lpstr>
      <vt:lpstr>Quiz</vt:lpstr>
      <vt:lpstr>Quiz</vt:lpstr>
      <vt:lpstr>Context-free grammar</vt:lpstr>
      <vt:lpstr>Quiz</vt:lpstr>
      <vt:lpstr>Any RE can be expressed in BNF</vt:lpstr>
      <vt:lpstr>Any RE can be expressed in BNF</vt:lpstr>
      <vt:lpstr>Any RE can be expressed in BNF</vt:lpstr>
      <vt:lpstr>Any RE can be expressed in BNF</vt:lpstr>
      <vt:lpstr>Any RE can be expressed in BNF</vt:lpstr>
      <vt:lpstr>Quiz</vt:lpstr>
      <vt:lpstr>Quiz</vt:lpstr>
      <vt:lpstr>Programming language structure</vt:lpstr>
      <vt:lpstr>Programming language structure</vt:lpstr>
      <vt:lpstr>Programming language structure</vt:lpstr>
      <vt:lpstr>Programming language structure</vt:lpstr>
      <vt:lpstr>Review</vt:lpstr>
      <vt:lpstr>Review: matching () with regex</vt:lpstr>
      <vt:lpstr>Review: matching () with regex</vt:lpstr>
      <vt:lpstr>Review</vt:lpstr>
      <vt:lpstr>Review</vt:lpstr>
      <vt:lpstr>Review</vt:lpstr>
      <vt:lpstr>Deriving strings</vt:lpstr>
      <vt:lpstr>Deriving strings</vt:lpstr>
      <vt:lpstr>Case study in string derivation: CSmith</vt:lpstr>
      <vt:lpstr>Case study in string derivation: CSmith</vt:lpstr>
      <vt:lpstr>Case study</vt:lpstr>
      <vt:lpstr>Case study</vt:lpstr>
      <vt:lpstr>Moving on to new material</vt:lpstr>
      <vt:lpstr>A more complicated derivation</vt:lpstr>
      <vt:lpstr>A more complicated derivation</vt:lpstr>
      <vt:lpstr>A more complicated derivation</vt:lpstr>
      <vt:lpstr>A more complicated derivation</vt:lpstr>
      <vt:lpstr>A more complicated derivation</vt:lpstr>
      <vt:lpstr>A more complicated derivation</vt:lpstr>
      <vt:lpstr>A more complicated derivation</vt:lpstr>
      <vt:lpstr>A more complicated derivation</vt:lpstr>
      <vt:lpstr>A more complicated derivation</vt:lpstr>
      <vt:lpstr>A more complicated derivation</vt:lpstr>
      <vt:lpstr>A more complicated derivation</vt:lpstr>
      <vt:lpstr>A more complicated derivation</vt:lpstr>
      <vt:lpstr>Ambiguous grammars</vt:lpstr>
      <vt:lpstr>Ambiguous grammars</vt:lpstr>
      <vt:lpstr>Ambiguous grammars</vt:lpstr>
      <vt:lpstr>Ambiguous grammars</vt:lpstr>
      <vt:lpstr>Ambiguous grammars</vt:lpstr>
      <vt:lpstr>Ambiguous grammars</vt:lpstr>
      <vt:lpstr>Meaning into structure</vt:lpstr>
      <vt:lpstr>Post order traversal</vt:lpstr>
      <vt:lpstr>Post order traversal</vt:lpstr>
      <vt:lpstr>Post order traversal</vt:lpstr>
      <vt:lpstr>Post order traversal</vt:lpstr>
      <vt:lpstr>Ambiguous grammars</vt:lpstr>
      <vt:lpstr>Ambiguous expressions</vt:lpstr>
      <vt:lpstr>Parse trees examples</vt:lpstr>
      <vt:lpstr>Parse trees examples</vt:lpstr>
      <vt:lpstr>Parse trees examples</vt:lpstr>
      <vt:lpstr>Parse trees examples</vt:lpstr>
      <vt:lpstr>Parse trees examples</vt:lpstr>
      <vt:lpstr>Parse trees examples</vt:lpstr>
      <vt:lpstr>Parse trees examples</vt:lpstr>
      <vt:lpstr>Parse trees examples</vt:lpstr>
      <vt:lpstr>Parse trees examples</vt:lpstr>
      <vt:lpstr>Parse trees examples</vt:lpstr>
      <vt:lpstr>Parse trees examples</vt:lpstr>
      <vt:lpstr>Parse trees examples</vt:lpstr>
      <vt:lpstr>Parse trees examples</vt:lpstr>
      <vt:lpstr>Parse trees examples</vt:lpstr>
      <vt:lpstr>Parse trees examples</vt:lpstr>
      <vt:lpstr>Parse trees examples</vt:lpstr>
      <vt:lpstr>Parse trees examples</vt:lpstr>
      <vt:lpstr>Parse trees</vt:lpstr>
      <vt:lpstr>Parse trees</vt:lpstr>
      <vt:lpstr>Ambiguous grammars</vt:lpstr>
      <vt:lpstr>Ambiguous grammars</vt:lpstr>
      <vt:lpstr>Avoiding Ambiguity</vt:lpstr>
      <vt:lpstr>Avoiding Ambiguity</vt:lpstr>
      <vt:lpstr>Avoiding Ambiguity</vt:lpstr>
      <vt:lpstr>Now lets create a parse tree</vt:lpstr>
      <vt:lpstr>Now lets create a parse tree</vt:lpstr>
      <vt:lpstr>Now lets create a parse tree</vt:lpstr>
      <vt:lpstr>Now lets create a parse tree</vt:lpstr>
      <vt:lpstr>Now lets create a parse tree</vt:lpstr>
      <vt:lpstr>Now lets create a parse tree</vt:lpstr>
      <vt:lpstr>Now lets create a parse tree</vt:lpstr>
      <vt:lpstr>Parsing REs</vt:lpstr>
      <vt:lpstr>Parsing REs</vt:lpstr>
      <vt:lpstr>Parsing REs</vt:lpstr>
      <vt:lpstr>Parsing REs</vt:lpstr>
      <vt:lpstr>How many levels of precedence does C have?</vt:lpstr>
      <vt:lpstr>Have we removed all ambiguity? </vt:lpstr>
      <vt:lpstr>Let’s make some more parse trees</vt:lpstr>
      <vt:lpstr>Let’s make some more parse trees</vt:lpstr>
      <vt:lpstr>This is ambiguous, is it an issue?</vt:lpstr>
      <vt:lpstr>What about for a different operator?</vt:lpstr>
      <vt:lpstr>What about for a different operator?</vt:lpstr>
      <vt:lpstr>Associativity</vt:lpstr>
      <vt:lpstr>Associativity</vt:lpstr>
      <vt:lpstr>Associativity</vt:lpstr>
      <vt:lpstr>Associativity</vt:lpstr>
      <vt:lpstr>How to encode associativity?</vt:lpstr>
      <vt:lpstr>Associativity for a single operator</vt:lpstr>
      <vt:lpstr>Associativity for a single operator</vt:lpstr>
      <vt:lpstr>Associativity for a single operator</vt:lpstr>
      <vt:lpstr>Associativity for a single operator</vt:lpstr>
      <vt:lpstr>Associativity for a single operator</vt:lpstr>
      <vt:lpstr>Associativity for a single operator</vt:lpstr>
      <vt:lpstr>Should you have associativity when its not required?</vt:lpstr>
      <vt:lpstr>Should you have associativity when its not required?</vt:lpstr>
      <vt:lpstr>Let’s make a richer expression grammar</vt:lpstr>
      <vt:lpstr>Let’s make a richer expression grammar</vt:lpstr>
      <vt:lpstr>What associativities does C have?</vt:lpstr>
      <vt:lpstr>Next time: algorithms for syntactic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486</cp:revision>
  <dcterms:created xsi:type="dcterms:W3CDTF">2021-03-23T23:59:42Z</dcterms:created>
  <dcterms:modified xsi:type="dcterms:W3CDTF">2022-04-13T21:05:56Z</dcterms:modified>
</cp:coreProperties>
</file>