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257" r:id="rId2"/>
    <p:sldId id="651" r:id="rId3"/>
    <p:sldId id="797" r:id="rId4"/>
    <p:sldId id="708" r:id="rId5"/>
    <p:sldId id="656" r:id="rId6"/>
    <p:sldId id="798" r:id="rId7"/>
    <p:sldId id="800" r:id="rId8"/>
    <p:sldId id="799" r:id="rId9"/>
    <p:sldId id="801" r:id="rId10"/>
    <p:sldId id="802" r:id="rId11"/>
    <p:sldId id="803" r:id="rId12"/>
    <p:sldId id="804" r:id="rId13"/>
    <p:sldId id="805" r:id="rId14"/>
    <p:sldId id="806" r:id="rId15"/>
    <p:sldId id="807" r:id="rId16"/>
    <p:sldId id="810" r:id="rId17"/>
    <p:sldId id="809" r:id="rId18"/>
    <p:sldId id="811" r:id="rId19"/>
    <p:sldId id="812" r:id="rId20"/>
    <p:sldId id="813" r:id="rId21"/>
    <p:sldId id="814" r:id="rId22"/>
    <p:sldId id="815" r:id="rId23"/>
    <p:sldId id="816" r:id="rId24"/>
    <p:sldId id="817" r:id="rId25"/>
    <p:sldId id="716" r:id="rId26"/>
    <p:sldId id="781" r:id="rId27"/>
    <p:sldId id="782" r:id="rId28"/>
    <p:sldId id="783" r:id="rId29"/>
    <p:sldId id="784" r:id="rId30"/>
    <p:sldId id="785" r:id="rId31"/>
    <p:sldId id="850" r:id="rId32"/>
    <p:sldId id="786" r:id="rId33"/>
    <p:sldId id="818" r:id="rId34"/>
    <p:sldId id="846" r:id="rId35"/>
    <p:sldId id="847" r:id="rId36"/>
    <p:sldId id="819" r:id="rId37"/>
    <p:sldId id="849" r:id="rId38"/>
    <p:sldId id="851" r:id="rId39"/>
    <p:sldId id="820" r:id="rId40"/>
    <p:sldId id="853" r:id="rId41"/>
    <p:sldId id="854" r:id="rId42"/>
    <p:sldId id="855" r:id="rId43"/>
    <p:sldId id="856" r:id="rId44"/>
    <p:sldId id="857" r:id="rId45"/>
    <p:sldId id="858" r:id="rId46"/>
    <p:sldId id="821" r:id="rId47"/>
    <p:sldId id="860" r:id="rId48"/>
    <p:sldId id="859" r:id="rId49"/>
    <p:sldId id="861" r:id="rId50"/>
    <p:sldId id="829" r:id="rId51"/>
    <p:sldId id="862" r:id="rId52"/>
    <p:sldId id="822" r:id="rId53"/>
    <p:sldId id="863" r:id="rId54"/>
    <p:sldId id="864" r:id="rId55"/>
    <p:sldId id="823" r:id="rId56"/>
    <p:sldId id="865" r:id="rId57"/>
    <p:sldId id="866" r:id="rId58"/>
    <p:sldId id="867" r:id="rId59"/>
    <p:sldId id="868" r:id="rId60"/>
    <p:sldId id="824" r:id="rId61"/>
    <p:sldId id="870" r:id="rId62"/>
    <p:sldId id="869" r:id="rId63"/>
    <p:sldId id="825" r:id="rId64"/>
    <p:sldId id="827" r:id="rId65"/>
    <p:sldId id="826" r:id="rId66"/>
    <p:sldId id="871" r:id="rId67"/>
    <p:sldId id="828" r:id="rId68"/>
    <p:sldId id="872" r:id="rId69"/>
    <p:sldId id="835" r:id="rId70"/>
    <p:sldId id="873" r:id="rId71"/>
    <p:sldId id="830" r:id="rId72"/>
    <p:sldId id="831" r:id="rId73"/>
    <p:sldId id="832" r:id="rId74"/>
    <p:sldId id="833" r:id="rId75"/>
    <p:sldId id="843" r:id="rId76"/>
    <p:sldId id="840" r:id="rId77"/>
    <p:sldId id="842" r:id="rId78"/>
    <p:sldId id="844" r:id="rId79"/>
    <p:sldId id="78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0"/>
    <p:restoredTop sz="96405"/>
  </p:normalViewPr>
  <p:slideViewPr>
    <p:cSldViewPr snapToGrid="0" snapToObjects="1">
      <p:cViewPr varScale="1">
        <p:scale>
          <a:sx n="139" d="100"/>
          <a:sy n="139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_(software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_(software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rensenucsc.github.io/CSE110A-sp2022/homework-setup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riptutorial.com/regex/example/15848/what-characters-need-to-be-escaped-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opov.com/2012/06/15/The-true-power-of-regular-expressions.html#matching-context-free-languages" TargetMode="External"/><Relationship Id="rId2" Type="http://schemas.openxmlformats.org/officeDocument/2006/relationships/hyperlink" Target="https://www.perlmonks.org/?node_id=809842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_(software)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732348/regex-match-open-tags-except-xhtml-self-contained-tags/1732454#1732454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ivanzuzak.info/noam/webapps/fsm_simulator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4,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4040340"/>
            <a:ext cx="6901683" cy="24054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Lexical Analysis:</a:t>
            </a:r>
          </a:p>
          <a:p>
            <a:pPr lvl="2"/>
            <a:r>
              <a:rPr lang="en-US" dirty="0"/>
              <a:t>Short comings of naïve scanner</a:t>
            </a:r>
            <a:br>
              <a:rPr lang="en-US" dirty="0"/>
            </a:br>
            <a:endParaRPr lang="en-US" dirty="0"/>
          </a:p>
          <a:p>
            <a:pPr lvl="1"/>
            <a:r>
              <a:rPr lang="en-US" i="1" dirty="0"/>
              <a:t>Regular expressions:</a:t>
            </a:r>
          </a:p>
          <a:p>
            <a:pPr lvl="2"/>
            <a:r>
              <a:rPr lang="en-US" dirty="0"/>
              <a:t>Recursive definition</a:t>
            </a:r>
          </a:p>
          <a:p>
            <a:pPr lvl="2"/>
            <a:r>
              <a:rPr lang="en-US" dirty="0"/>
              <a:t>Syntactic sugar</a:t>
            </a:r>
          </a:p>
          <a:p>
            <a:pPr lvl="2"/>
            <a:r>
              <a:rPr lang="en-US" dirty="0"/>
              <a:t>groups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714B3-537B-5C42-AD19-F844B17759C3}"/>
              </a:ext>
            </a:extLst>
          </p:cNvPr>
          <p:cNvSpPr/>
          <p:nvPr/>
        </p:nvSpPr>
        <p:spPr>
          <a:xfrm>
            <a:off x="4649103" y="1924216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891319-2C73-B54C-B35D-159A9AA498AF}"/>
              </a:ext>
            </a:extLst>
          </p:cNvPr>
          <p:cNvCxnSpPr>
            <a:cxnSpLocks/>
          </p:cNvCxnSpPr>
          <p:nvPr/>
        </p:nvCxnSpPr>
        <p:spPr>
          <a:xfrm flipH="1">
            <a:off x="4168273" y="2396041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3EA9F5-08D1-284D-B035-0D8D50D39BA8}"/>
              </a:ext>
            </a:extLst>
          </p:cNvPr>
          <p:cNvCxnSpPr>
            <a:cxnSpLocks/>
          </p:cNvCxnSpPr>
          <p:nvPr/>
        </p:nvCxnSpPr>
        <p:spPr>
          <a:xfrm flipH="1">
            <a:off x="5245233" y="2396041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65DA11-333F-0846-BFA3-5313C2D4AD6F}"/>
              </a:ext>
            </a:extLst>
          </p:cNvPr>
          <p:cNvCxnSpPr>
            <a:cxnSpLocks/>
          </p:cNvCxnSpPr>
          <p:nvPr/>
        </p:nvCxnSpPr>
        <p:spPr>
          <a:xfrm>
            <a:off x="6362833" y="2508991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2F45E6-893A-E444-A5E7-C51559334FC6}"/>
              </a:ext>
            </a:extLst>
          </p:cNvPr>
          <p:cNvCxnSpPr>
            <a:cxnSpLocks/>
          </p:cNvCxnSpPr>
          <p:nvPr/>
        </p:nvCxnSpPr>
        <p:spPr>
          <a:xfrm>
            <a:off x="7328033" y="2396041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50CC5-BFE2-F544-B8CB-F0D34782591E}"/>
              </a:ext>
            </a:extLst>
          </p:cNvPr>
          <p:cNvCxnSpPr>
            <a:cxnSpLocks/>
          </p:cNvCxnSpPr>
          <p:nvPr/>
        </p:nvCxnSpPr>
        <p:spPr>
          <a:xfrm>
            <a:off x="8191633" y="2396041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236746-7C04-9240-BF01-282709C0DBD9}"/>
              </a:ext>
            </a:extLst>
          </p:cNvPr>
          <p:cNvCxnSpPr>
            <a:cxnSpLocks/>
          </p:cNvCxnSpPr>
          <p:nvPr/>
        </p:nvCxnSpPr>
        <p:spPr>
          <a:xfrm>
            <a:off x="9288913" y="2396041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871749-56FA-A64F-BE8B-A85DC581410C}"/>
              </a:ext>
            </a:extLst>
          </p:cNvPr>
          <p:cNvSpPr/>
          <p:nvPr/>
        </p:nvSpPr>
        <p:spPr>
          <a:xfrm>
            <a:off x="3369356" y="3011793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E2DC9-CB4F-FE45-9A12-53D1ACF8CE7E}"/>
              </a:ext>
            </a:extLst>
          </p:cNvPr>
          <p:cNvSpPr/>
          <p:nvPr/>
        </p:nvSpPr>
        <p:spPr>
          <a:xfrm>
            <a:off x="9126814" y="3015235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74B643-0EEA-FD4C-9AD7-B1668FA027B3}"/>
              </a:ext>
            </a:extLst>
          </p:cNvPr>
          <p:cNvSpPr/>
          <p:nvPr/>
        </p:nvSpPr>
        <p:spPr>
          <a:xfrm>
            <a:off x="4739792" y="3092001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D3D7F-CEC2-934C-82BE-C20FADB762E6}"/>
              </a:ext>
            </a:extLst>
          </p:cNvPr>
          <p:cNvSpPr/>
          <p:nvPr/>
        </p:nvSpPr>
        <p:spPr>
          <a:xfrm>
            <a:off x="5895232" y="3075873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C233AD-020A-E940-9574-ABCC9F87FD1A}"/>
              </a:ext>
            </a:extLst>
          </p:cNvPr>
          <p:cNvSpPr/>
          <p:nvPr/>
        </p:nvSpPr>
        <p:spPr>
          <a:xfrm>
            <a:off x="7020711" y="3092000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4542D-EF33-3F4D-BC9C-4EAB7ABF0FB9}"/>
              </a:ext>
            </a:extLst>
          </p:cNvPr>
          <p:cNvSpPr/>
          <p:nvPr/>
        </p:nvSpPr>
        <p:spPr>
          <a:xfrm>
            <a:off x="10730831" y="3047048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F75E-C8DE-FF48-B965-00A3E2FC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vs.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CAA0-EEDF-BC46-A795-307572A2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171700"/>
            <a:ext cx="920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for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8F91-4D0C-0D4D-A072-C4096A36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32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Scanner (sometimes called </a:t>
            </a:r>
            <a:r>
              <a:rPr lang="en-US" dirty="0" err="1"/>
              <a:t>lexer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by a list of tokens and definitions: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{Ran, Crashed, Accelerated}</a:t>
            </a:r>
          </a:p>
          <a:p>
            <a:r>
              <a:rPr lang="en-US" dirty="0"/>
              <a:t>ADJECTIVE      =  {Purple, Spotted, Old}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797E4-25BC-2640-89E4-731F221EC392}"/>
              </a:ext>
            </a:extLst>
          </p:cNvPr>
          <p:cNvSpPr txBox="1"/>
          <p:nvPr/>
        </p:nvSpPr>
        <p:spPr>
          <a:xfrm>
            <a:off x="7820392" y="2515696"/>
            <a:ext cx="242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Original program:</a:t>
            </a:r>
          </a:p>
          <a:p>
            <a:r>
              <a:rPr lang="en-US" sz="2400" i="1" dirty="0"/>
              <a:t>Lex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798BB-724A-5246-A7AB-5265767E0366}"/>
              </a:ext>
            </a:extLst>
          </p:cNvPr>
          <p:cNvSpPr/>
          <p:nvPr/>
        </p:nvSpPr>
        <p:spPr>
          <a:xfrm>
            <a:off x="7809964" y="3481630"/>
            <a:ext cx="440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/wiki/Lex_(software)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1B837-EC77-974D-BD50-1945CC9799BC}"/>
              </a:ext>
            </a:extLst>
          </p:cNvPr>
          <p:cNvSpPr txBox="1"/>
          <p:nvPr/>
        </p:nvSpPr>
        <p:spPr>
          <a:xfrm>
            <a:off x="7790294" y="4159360"/>
            <a:ext cx="3322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Popular implementations</a:t>
            </a:r>
          </a:p>
          <a:p>
            <a:r>
              <a:rPr lang="en-US" sz="2400" i="1" dirty="0"/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304545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8F198-007C-AB42-8ACF-495314D14C4F}"/>
              </a:ext>
            </a:extLst>
          </p:cNvPr>
          <p:cNvSpPr/>
          <p:nvPr/>
        </p:nvSpPr>
        <p:spPr>
          <a:xfrm>
            <a:off x="3417070" y="2957175"/>
            <a:ext cx="4792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2F331F-CBCD-5049-AB34-FD074C7A7DC9}"/>
              </a:ext>
            </a:extLst>
          </p:cNvPr>
          <p:cNvCxnSpPr>
            <a:cxnSpLocks/>
          </p:cNvCxnSpPr>
          <p:nvPr/>
        </p:nvCxnSpPr>
        <p:spPr>
          <a:xfrm flipH="1">
            <a:off x="2936240" y="3429000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FE9C6-1871-1E41-9843-8C8F3A8B70C4}"/>
              </a:ext>
            </a:extLst>
          </p:cNvPr>
          <p:cNvCxnSpPr>
            <a:cxnSpLocks/>
          </p:cNvCxnSpPr>
          <p:nvPr/>
        </p:nvCxnSpPr>
        <p:spPr>
          <a:xfrm flipH="1">
            <a:off x="4013200" y="3429000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822A6-15F4-7F47-8C4E-BEE5ABA1B8C4}"/>
              </a:ext>
            </a:extLst>
          </p:cNvPr>
          <p:cNvCxnSpPr>
            <a:cxnSpLocks/>
          </p:cNvCxnSpPr>
          <p:nvPr/>
        </p:nvCxnSpPr>
        <p:spPr>
          <a:xfrm>
            <a:off x="5130800" y="3541950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EF5120-4F20-2448-B630-64C88F97B61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929857-4357-F441-9F9E-E5D31029F83F}"/>
              </a:ext>
            </a:extLst>
          </p:cNvPr>
          <p:cNvCxnSpPr>
            <a:cxnSpLocks/>
          </p:cNvCxnSpPr>
          <p:nvPr/>
        </p:nvCxnSpPr>
        <p:spPr>
          <a:xfrm>
            <a:off x="6959600" y="3429000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0F1E4C-F0E9-6546-A028-622ACD9188E7}"/>
              </a:ext>
            </a:extLst>
          </p:cNvPr>
          <p:cNvCxnSpPr>
            <a:cxnSpLocks/>
          </p:cNvCxnSpPr>
          <p:nvPr/>
        </p:nvCxnSpPr>
        <p:spPr>
          <a:xfrm>
            <a:off x="8056880" y="3429000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BB993-D879-8747-BAF2-F37C801C82D1}"/>
              </a:ext>
            </a:extLst>
          </p:cNvPr>
          <p:cNvSpPr/>
          <p:nvPr/>
        </p:nvSpPr>
        <p:spPr>
          <a:xfrm>
            <a:off x="2137323" y="4044752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ECB8E2-556A-F343-AD22-149A40FBCEB0}"/>
              </a:ext>
            </a:extLst>
          </p:cNvPr>
          <p:cNvSpPr/>
          <p:nvPr/>
        </p:nvSpPr>
        <p:spPr>
          <a:xfrm>
            <a:off x="7894781" y="4048194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A3F996-C110-DE4C-9972-01B407010B59}"/>
              </a:ext>
            </a:extLst>
          </p:cNvPr>
          <p:cNvSpPr/>
          <p:nvPr/>
        </p:nvSpPr>
        <p:spPr>
          <a:xfrm>
            <a:off x="3507759" y="4124960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683298-4C23-3D4A-A0B7-D7BA0641D531}"/>
              </a:ext>
            </a:extLst>
          </p:cNvPr>
          <p:cNvSpPr/>
          <p:nvPr/>
        </p:nvSpPr>
        <p:spPr>
          <a:xfrm>
            <a:off x="4663199" y="4108832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8B7308-AFE0-9C4F-B784-1E4A904F2436}"/>
              </a:ext>
            </a:extLst>
          </p:cNvPr>
          <p:cNvSpPr/>
          <p:nvPr/>
        </p:nvSpPr>
        <p:spPr>
          <a:xfrm>
            <a:off x="5788678" y="4124959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429C76-F139-CE4C-81A2-CF995A7571C7}"/>
              </a:ext>
            </a:extLst>
          </p:cNvPr>
          <p:cNvSpPr/>
          <p:nvPr/>
        </p:nvSpPr>
        <p:spPr>
          <a:xfrm>
            <a:off x="9498798" y="4080007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210386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8F198-007C-AB42-8ACF-495314D14C4F}"/>
              </a:ext>
            </a:extLst>
          </p:cNvPr>
          <p:cNvSpPr/>
          <p:nvPr/>
        </p:nvSpPr>
        <p:spPr>
          <a:xfrm>
            <a:off x="3417070" y="2957175"/>
            <a:ext cx="4897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 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 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2F331F-CBCD-5049-AB34-FD074C7A7DC9}"/>
              </a:ext>
            </a:extLst>
          </p:cNvPr>
          <p:cNvCxnSpPr>
            <a:cxnSpLocks/>
          </p:cNvCxnSpPr>
          <p:nvPr/>
        </p:nvCxnSpPr>
        <p:spPr>
          <a:xfrm flipH="1">
            <a:off x="2936240" y="3429000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FE9C6-1871-1E41-9843-8C8F3A8B70C4}"/>
              </a:ext>
            </a:extLst>
          </p:cNvPr>
          <p:cNvCxnSpPr>
            <a:cxnSpLocks/>
          </p:cNvCxnSpPr>
          <p:nvPr/>
        </p:nvCxnSpPr>
        <p:spPr>
          <a:xfrm flipH="1">
            <a:off x="4013200" y="3429000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822A6-15F4-7F47-8C4E-BEE5ABA1B8C4}"/>
              </a:ext>
            </a:extLst>
          </p:cNvPr>
          <p:cNvCxnSpPr>
            <a:cxnSpLocks/>
          </p:cNvCxnSpPr>
          <p:nvPr/>
        </p:nvCxnSpPr>
        <p:spPr>
          <a:xfrm>
            <a:off x="5130800" y="3541950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EF5120-4F20-2448-B630-64C88F97B61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929857-4357-F441-9F9E-E5D31029F83F}"/>
              </a:ext>
            </a:extLst>
          </p:cNvPr>
          <p:cNvCxnSpPr>
            <a:cxnSpLocks/>
          </p:cNvCxnSpPr>
          <p:nvPr/>
        </p:nvCxnSpPr>
        <p:spPr>
          <a:xfrm>
            <a:off x="6959600" y="3429000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0F1E4C-F0E9-6546-A028-622ACD9188E7}"/>
              </a:ext>
            </a:extLst>
          </p:cNvPr>
          <p:cNvCxnSpPr>
            <a:cxnSpLocks/>
          </p:cNvCxnSpPr>
          <p:nvPr/>
        </p:nvCxnSpPr>
        <p:spPr>
          <a:xfrm>
            <a:off x="8056880" y="3429000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BB993-D879-8747-BAF2-F37C801C82D1}"/>
              </a:ext>
            </a:extLst>
          </p:cNvPr>
          <p:cNvSpPr/>
          <p:nvPr/>
        </p:nvSpPr>
        <p:spPr>
          <a:xfrm>
            <a:off x="2137323" y="4044752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ECB8E2-556A-F343-AD22-149A40FBCEB0}"/>
              </a:ext>
            </a:extLst>
          </p:cNvPr>
          <p:cNvSpPr/>
          <p:nvPr/>
        </p:nvSpPr>
        <p:spPr>
          <a:xfrm>
            <a:off x="7894781" y="4048194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A3F996-C110-DE4C-9972-01B407010B59}"/>
              </a:ext>
            </a:extLst>
          </p:cNvPr>
          <p:cNvSpPr/>
          <p:nvPr/>
        </p:nvSpPr>
        <p:spPr>
          <a:xfrm>
            <a:off x="3507759" y="4124960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683298-4C23-3D4A-A0B7-D7BA0641D531}"/>
              </a:ext>
            </a:extLst>
          </p:cNvPr>
          <p:cNvSpPr/>
          <p:nvPr/>
        </p:nvSpPr>
        <p:spPr>
          <a:xfrm>
            <a:off x="5065493" y="4135120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8B7308-AFE0-9C4F-B784-1E4A904F2436}"/>
              </a:ext>
            </a:extLst>
          </p:cNvPr>
          <p:cNvSpPr/>
          <p:nvPr/>
        </p:nvSpPr>
        <p:spPr>
          <a:xfrm>
            <a:off x="6337047" y="4135120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  <a:endParaRPr lang="en-US" sz="2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429C76-F139-CE4C-81A2-CF995A7571C7}"/>
              </a:ext>
            </a:extLst>
          </p:cNvPr>
          <p:cNvSpPr/>
          <p:nvPr/>
        </p:nvSpPr>
        <p:spPr>
          <a:xfrm>
            <a:off x="9498798" y="4080007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4F42DD-5EA3-5D43-83F7-5203654A4F39}"/>
              </a:ext>
            </a:extLst>
          </p:cNvPr>
          <p:cNvSpPr txBox="1"/>
          <p:nvPr/>
        </p:nvSpPr>
        <p:spPr>
          <a:xfrm>
            <a:off x="1297576" y="5360014"/>
            <a:ext cx="878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 analysis doesn’t care about the order of tokens. Just so long as there are valid tokens.</a:t>
            </a:r>
          </a:p>
        </p:txBody>
      </p:sp>
    </p:spTree>
    <p:extLst>
      <p:ext uri="{BB962C8B-B14F-4D97-AF65-F5344CB8AC3E}">
        <p14:creationId xmlns:p14="http://schemas.microsoft.com/office/powerpoint/2010/main" val="408233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for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8F91-4D0C-0D4D-A072-C4096A36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32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Scanner (sometimes called </a:t>
            </a:r>
            <a:r>
              <a:rPr lang="en-US" dirty="0" err="1"/>
              <a:t>lexer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by a list of tokens and definitions: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{Ran, Crashed, Accelerated}</a:t>
            </a:r>
          </a:p>
          <a:p>
            <a:r>
              <a:rPr lang="en-US" dirty="0"/>
              <a:t>ADJECTIVE      =  {Purple, Spotted, Old}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797E4-25BC-2640-89E4-731F221EC392}"/>
              </a:ext>
            </a:extLst>
          </p:cNvPr>
          <p:cNvSpPr txBox="1"/>
          <p:nvPr/>
        </p:nvSpPr>
        <p:spPr>
          <a:xfrm>
            <a:off x="7820392" y="2515696"/>
            <a:ext cx="242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Original program:</a:t>
            </a:r>
          </a:p>
          <a:p>
            <a:r>
              <a:rPr lang="en-US" sz="2400" i="1" dirty="0"/>
              <a:t>Lex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798BB-724A-5246-A7AB-5265767E0366}"/>
              </a:ext>
            </a:extLst>
          </p:cNvPr>
          <p:cNvSpPr/>
          <p:nvPr/>
        </p:nvSpPr>
        <p:spPr>
          <a:xfrm>
            <a:off x="7809964" y="3481630"/>
            <a:ext cx="440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/wiki/Lex_(software)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1B837-EC77-974D-BD50-1945CC9799BC}"/>
              </a:ext>
            </a:extLst>
          </p:cNvPr>
          <p:cNvSpPr txBox="1"/>
          <p:nvPr/>
        </p:nvSpPr>
        <p:spPr>
          <a:xfrm>
            <a:off x="7790294" y="4159360"/>
            <a:ext cx="3322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Popular implementations</a:t>
            </a:r>
          </a:p>
          <a:p>
            <a:r>
              <a:rPr lang="en-US" sz="2400" i="1" dirty="0"/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210284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8F198-007C-AB42-8ACF-495314D14C4F}"/>
              </a:ext>
            </a:extLst>
          </p:cNvPr>
          <p:cNvSpPr/>
          <p:nvPr/>
        </p:nvSpPr>
        <p:spPr>
          <a:xfrm>
            <a:off x="3417070" y="2957175"/>
            <a:ext cx="5588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Quietly</a:t>
            </a:r>
            <a:r>
              <a:rPr lang="en-US" sz="3200" b="1" dirty="0"/>
              <a:t>  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 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89617-ACAF-9B41-BCC6-2C6084221B59}"/>
              </a:ext>
            </a:extLst>
          </p:cNvPr>
          <p:cNvSpPr txBox="1"/>
          <p:nvPr/>
        </p:nvSpPr>
        <p:spPr>
          <a:xfrm>
            <a:off x="1297576" y="5229900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42796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8F198-007C-AB42-8ACF-495314D14C4F}"/>
              </a:ext>
            </a:extLst>
          </p:cNvPr>
          <p:cNvSpPr/>
          <p:nvPr/>
        </p:nvSpPr>
        <p:spPr>
          <a:xfrm>
            <a:off x="3417070" y="2957175"/>
            <a:ext cx="4570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Quietly</a:t>
            </a:r>
            <a:r>
              <a:rPr lang="en-US" sz="3200" b="1" dirty="0"/>
              <a:t>  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2F331F-CBCD-5049-AB34-FD074C7A7DC9}"/>
              </a:ext>
            </a:extLst>
          </p:cNvPr>
          <p:cNvCxnSpPr>
            <a:cxnSpLocks/>
          </p:cNvCxnSpPr>
          <p:nvPr/>
        </p:nvCxnSpPr>
        <p:spPr>
          <a:xfrm flipH="1">
            <a:off x="2936240" y="3429000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FE9C6-1871-1E41-9843-8C8F3A8B70C4}"/>
              </a:ext>
            </a:extLst>
          </p:cNvPr>
          <p:cNvCxnSpPr>
            <a:cxnSpLocks/>
          </p:cNvCxnSpPr>
          <p:nvPr/>
        </p:nvCxnSpPr>
        <p:spPr>
          <a:xfrm flipH="1">
            <a:off x="4013200" y="3429000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822A6-15F4-7F47-8C4E-BEE5ABA1B8C4}"/>
              </a:ext>
            </a:extLst>
          </p:cNvPr>
          <p:cNvCxnSpPr>
            <a:cxnSpLocks/>
          </p:cNvCxnSpPr>
          <p:nvPr/>
        </p:nvCxnSpPr>
        <p:spPr>
          <a:xfrm>
            <a:off x="5130800" y="3541950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BB993-D879-8747-BAF2-F37C801C82D1}"/>
              </a:ext>
            </a:extLst>
          </p:cNvPr>
          <p:cNvSpPr/>
          <p:nvPr/>
        </p:nvSpPr>
        <p:spPr>
          <a:xfrm>
            <a:off x="2137323" y="4044752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A3F996-C110-DE4C-9972-01B407010B59}"/>
              </a:ext>
            </a:extLst>
          </p:cNvPr>
          <p:cNvSpPr/>
          <p:nvPr/>
        </p:nvSpPr>
        <p:spPr>
          <a:xfrm>
            <a:off x="3507759" y="4124960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683298-4C23-3D4A-A0B7-D7BA0641D531}"/>
              </a:ext>
            </a:extLst>
          </p:cNvPr>
          <p:cNvSpPr/>
          <p:nvPr/>
        </p:nvSpPr>
        <p:spPr>
          <a:xfrm>
            <a:off x="5065493" y="4135120"/>
            <a:ext cx="327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89617-ACAF-9B41-BCC6-2C6084221B59}"/>
              </a:ext>
            </a:extLst>
          </p:cNvPr>
          <p:cNvSpPr txBox="1"/>
          <p:nvPr/>
        </p:nvSpPr>
        <p:spPr>
          <a:xfrm>
            <a:off x="1297576" y="5229900"/>
            <a:ext cx="6671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here?</a:t>
            </a:r>
          </a:p>
          <a:p>
            <a:endParaRPr lang="en-US" dirty="0"/>
          </a:p>
          <a:p>
            <a:r>
              <a:rPr lang="en-US" dirty="0"/>
              <a:t>Scanner error here. Many scanners stop and report the error location</a:t>
            </a:r>
          </a:p>
        </p:txBody>
      </p:sp>
    </p:spTree>
    <p:extLst>
      <p:ext uri="{BB962C8B-B14F-4D97-AF65-F5344CB8AC3E}">
        <p14:creationId xmlns:p14="http://schemas.microsoft.com/office/powerpoint/2010/main" val="219720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187-1B91-4045-838F-D1D3849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 the first step in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A0C-D773-EE46-AFD3-EF1082A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US" dirty="0"/>
              <a:t>How do we parse a sentence in English?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8F198-007C-AB42-8ACF-495314D14C4F}"/>
              </a:ext>
            </a:extLst>
          </p:cNvPr>
          <p:cNvSpPr/>
          <p:nvPr/>
        </p:nvSpPr>
        <p:spPr>
          <a:xfrm>
            <a:off x="3417070" y="2957175"/>
            <a:ext cx="4570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Quietly</a:t>
            </a:r>
            <a:r>
              <a:rPr lang="en-US" sz="3200" b="1" dirty="0"/>
              <a:t>  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r>
              <a:rPr lang="en-US" sz="3200" b="1" dirty="0"/>
              <a:t>   </a:t>
            </a:r>
            <a:r>
              <a:rPr lang="en-US" sz="3200" b="1" dirty="0">
                <a:solidFill>
                  <a:schemeClr val="accent6"/>
                </a:solidFill>
              </a:rPr>
              <a:t>My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2F331F-CBCD-5049-AB34-FD074C7A7DC9}"/>
              </a:ext>
            </a:extLst>
          </p:cNvPr>
          <p:cNvCxnSpPr>
            <a:cxnSpLocks/>
          </p:cNvCxnSpPr>
          <p:nvPr/>
        </p:nvCxnSpPr>
        <p:spPr>
          <a:xfrm flipH="1">
            <a:off x="2936240" y="3429000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FE9C6-1871-1E41-9843-8C8F3A8B70C4}"/>
              </a:ext>
            </a:extLst>
          </p:cNvPr>
          <p:cNvCxnSpPr>
            <a:cxnSpLocks/>
          </p:cNvCxnSpPr>
          <p:nvPr/>
        </p:nvCxnSpPr>
        <p:spPr>
          <a:xfrm flipH="1">
            <a:off x="4013200" y="3429000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822A6-15F4-7F47-8C4E-BEE5ABA1B8C4}"/>
              </a:ext>
            </a:extLst>
          </p:cNvPr>
          <p:cNvCxnSpPr>
            <a:cxnSpLocks/>
          </p:cNvCxnSpPr>
          <p:nvPr/>
        </p:nvCxnSpPr>
        <p:spPr>
          <a:xfrm>
            <a:off x="5130800" y="3541950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929857-4357-F441-9F9E-E5D31029F83F}"/>
              </a:ext>
            </a:extLst>
          </p:cNvPr>
          <p:cNvCxnSpPr>
            <a:cxnSpLocks/>
          </p:cNvCxnSpPr>
          <p:nvPr/>
        </p:nvCxnSpPr>
        <p:spPr>
          <a:xfrm>
            <a:off x="6959600" y="3429000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0F1E4C-F0E9-6546-A028-622ACD9188E7}"/>
              </a:ext>
            </a:extLst>
          </p:cNvPr>
          <p:cNvCxnSpPr>
            <a:cxnSpLocks/>
          </p:cNvCxnSpPr>
          <p:nvPr/>
        </p:nvCxnSpPr>
        <p:spPr>
          <a:xfrm>
            <a:off x="8056880" y="3429000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BB993-D879-8747-BAF2-F37C801C82D1}"/>
              </a:ext>
            </a:extLst>
          </p:cNvPr>
          <p:cNvSpPr/>
          <p:nvPr/>
        </p:nvSpPr>
        <p:spPr>
          <a:xfrm>
            <a:off x="2137323" y="4044752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ECB8E2-556A-F343-AD22-149A40FBCEB0}"/>
              </a:ext>
            </a:extLst>
          </p:cNvPr>
          <p:cNvSpPr/>
          <p:nvPr/>
        </p:nvSpPr>
        <p:spPr>
          <a:xfrm>
            <a:off x="7894781" y="4048194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A3F996-C110-DE4C-9972-01B407010B59}"/>
              </a:ext>
            </a:extLst>
          </p:cNvPr>
          <p:cNvSpPr/>
          <p:nvPr/>
        </p:nvSpPr>
        <p:spPr>
          <a:xfrm>
            <a:off x="3507759" y="4124960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683298-4C23-3D4A-A0B7-D7BA0641D531}"/>
              </a:ext>
            </a:extLst>
          </p:cNvPr>
          <p:cNvSpPr/>
          <p:nvPr/>
        </p:nvSpPr>
        <p:spPr>
          <a:xfrm>
            <a:off x="5065493" y="4135120"/>
            <a:ext cx="327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429C76-F139-CE4C-81A2-CF995A7571C7}"/>
              </a:ext>
            </a:extLst>
          </p:cNvPr>
          <p:cNvSpPr/>
          <p:nvPr/>
        </p:nvSpPr>
        <p:spPr>
          <a:xfrm>
            <a:off x="9498798" y="4080007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9DA47-41F0-BC4D-AD84-6A2AC2D61D2C}"/>
              </a:ext>
            </a:extLst>
          </p:cNvPr>
          <p:cNvSpPr txBox="1"/>
          <p:nvPr/>
        </p:nvSpPr>
        <p:spPr>
          <a:xfrm>
            <a:off x="1297576" y="5229900"/>
            <a:ext cx="9559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here?</a:t>
            </a:r>
          </a:p>
          <a:p>
            <a:endParaRPr lang="en-US" dirty="0"/>
          </a:p>
          <a:p>
            <a:r>
              <a:rPr lang="en-US" dirty="0"/>
              <a:t>Scanner error here. Some scanners try to recover and keep going (difficult, and requires ad hoc rules)</a:t>
            </a:r>
          </a:p>
        </p:txBody>
      </p:sp>
    </p:spTree>
    <p:extLst>
      <p:ext uri="{BB962C8B-B14F-4D97-AF65-F5344CB8AC3E}">
        <p14:creationId xmlns:p14="http://schemas.microsoft.com/office/powerpoint/2010/main" val="120762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F75E-C8DE-FF48-B965-00A3E2FC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vs.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CAA0-EEDF-BC46-A795-307572A2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171700"/>
            <a:ext cx="9207500" cy="251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C6541C-D989-8543-B934-7E31D3FDC761}"/>
              </a:ext>
            </a:extLst>
          </p:cNvPr>
          <p:cNvSpPr txBox="1"/>
          <p:nvPr/>
        </p:nvSpPr>
        <p:spPr>
          <a:xfrm>
            <a:off x="2664823" y="5199017"/>
            <a:ext cx="625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False! The order of tokens will be checked by the parser later on!</a:t>
            </a:r>
          </a:p>
        </p:txBody>
      </p:sp>
    </p:spTree>
    <p:extLst>
      <p:ext uri="{BB962C8B-B14F-4D97-AF65-F5344CB8AC3E}">
        <p14:creationId xmlns:p14="http://schemas.microsoft.com/office/powerpoint/2010/main" val="246714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2B-0E71-9A46-9E43-A806AC9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simple PL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5EF19-7FB0-1E46-82A5-C13ADBB9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057400"/>
            <a:ext cx="9182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/>
          </a:bodyPr>
          <a:lstStyle/>
          <a:p>
            <a:r>
              <a:rPr lang="en-US" dirty="0"/>
              <a:t>HW 1 will be released by midnight tonight</a:t>
            </a:r>
          </a:p>
          <a:p>
            <a:pPr lvl="1"/>
            <a:r>
              <a:rPr lang="en-US" dirty="0"/>
              <a:t>You have what you need to start working on part 1</a:t>
            </a:r>
          </a:p>
          <a:p>
            <a:pPr lvl="1"/>
            <a:r>
              <a:rPr lang="en-US" dirty="0"/>
              <a:t>You will have what you need for part 2 after Wednesday</a:t>
            </a:r>
          </a:p>
          <a:p>
            <a:pPr lvl="1"/>
            <a:r>
              <a:rPr lang="en-US" dirty="0"/>
              <a:t>You will have what you need for part 3 after Friday</a:t>
            </a:r>
          </a:p>
          <a:p>
            <a:pPr lvl="1"/>
            <a:endParaRPr lang="en-US" dirty="0"/>
          </a:p>
          <a:p>
            <a:r>
              <a:rPr lang="en-US" dirty="0"/>
              <a:t>Due one week from today (by midnight)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have office hours this week, come see us!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2B-0E71-9A46-9E43-A806AC9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simple PL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12CA9-22BC-BB43-9AE6-B65E5C3F2F9B}"/>
              </a:ext>
            </a:extLst>
          </p:cNvPr>
          <p:cNvSpPr txBox="1"/>
          <p:nvPr/>
        </p:nvSpPr>
        <p:spPr>
          <a:xfrm>
            <a:off x="3126378" y="215101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for (int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0;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&lt;= 5;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244375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2B-0E71-9A46-9E43-A806AC9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simple PL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12CA9-22BC-BB43-9AE6-B65E5C3F2F9B}"/>
              </a:ext>
            </a:extLst>
          </p:cNvPr>
          <p:cNvSpPr txBox="1"/>
          <p:nvPr/>
        </p:nvSpPr>
        <p:spPr>
          <a:xfrm>
            <a:off x="3126378" y="215101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for (int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0;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&lt;= 5;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++)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8316E-A87E-B84D-9970-A05792F6C9CA}"/>
              </a:ext>
            </a:extLst>
          </p:cNvPr>
          <p:cNvSpPr txBox="1"/>
          <p:nvPr/>
        </p:nvSpPr>
        <p:spPr>
          <a:xfrm>
            <a:off x="453210" y="3627120"/>
            <a:ext cx="9770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[(ID, “for”),   (PAR, “(“), (ID, “int”),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 </a:t>
            </a:r>
          </a:p>
          <a:p>
            <a:r>
              <a:rPr lang="en-US" sz="2400" dirty="0">
                <a:latin typeface="Courier" pitchFamily="2" charset="0"/>
              </a:rPr>
              <a:t> (ASSIGN, “=“), (NUM, “0”), (SEMI, “;”),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</a:t>
            </a:r>
          </a:p>
          <a:p>
            <a:r>
              <a:rPr lang="en-US" sz="2400" dirty="0">
                <a:latin typeface="Courier" pitchFamily="2" charset="0"/>
              </a:rPr>
              <a:t> (LE, “&lt;=“),    (NUM, “5”), (SEMI, “;”),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 (INCR, “++”),  (PAR, “)”)]</a:t>
            </a:r>
          </a:p>
        </p:txBody>
      </p:sp>
    </p:spTree>
    <p:extLst>
      <p:ext uri="{BB962C8B-B14F-4D97-AF65-F5344CB8AC3E}">
        <p14:creationId xmlns:p14="http://schemas.microsoft.com/office/powerpoint/2010/main" val="260443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2B-0E71-9A46-9E43-A806AC9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simple PL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12CA9-22BC-BB43-9AE6-B65E5C3F2F9B}"/>
              </a:ext>
            </a:extLst>
          </p:cNvPr>
          <p:cNvSpPr txBox="1"/>
          <p:nvPr/>
        </p:nvSpPr>
        <p:spPr>
          <a:xfrm>
            <a:off x="3126378" y="215101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for (int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0;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&lt;= 5;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++)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8316E-A87E-B84D-9970-A05792F6C9CA}"/>
              </a:ext>
            </a:extLst>
          </p:cNvPr>
          <p:cNvSpPr txBox="1"/>
          <p:nvPr/>
        </p:nvSpPr>
        <p:spPr>
          <a:xfrm>
            <a:off x="453210" y="3627120"/>
            <a:ext cx="9770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[(ID, “for”),   (PAR, “(“), (ID, “int”),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 </a:t>
            </a:r>
          </a:p>
          <a:p>
            <a:r>
              <a:rPr lang="en-US" sz="2400" dirty="0">
                <a:latin typeface="Courier" pitchFamily="2" charset="0"/>
              </a:rPr>
              <a:t> (ASSIGN, “=“), (NUM, “0”), (SEMI, “;”),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</a:t>
            </a:r>
          </a:p>
          <a:p>
            <a:r>
              <a:rPr lang="en-US" sz="2400" dirty="0">
                <a:latin typeface="Courier" pitchFamily="2" charset="0"/>
              </a:rPr>
              <a:t> (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LE, “&lt;=“),    </a:t>
            </a:r>
            <a:r>
              <a:rPr lang="en-US" sz="2400" dirty="0">
                <a:latin typeface="Courier" pitchFamily="2" charset="0"/>
              </a:rPr>
              <a:t>(NUM, “5”), (SEMI, “;”),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 (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INCR, “++”),  </a:t>
            </a:r>
            <a:r>
              <a:rPr lang="en-US" sz="2400" dirty="0">
                <a:latin typeface="Courier" pitchFamily="2" charset="0"/>
              </a:rPr>
              <a:t>(PAR, “)”)]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70208-0EF2-6641-840C-4172268F6D3A}"/>
              </a:ext>
            </a:extLst>
          </p:cNvPr>
          <p:cNvSpPr txBox="1"/>
          <p:nvPr/>
        </p:nvSpPr>
        <p:spPr>
          <a:xfrm>
            <a:off x="862149" y="5852160"/>
            <a:ext cx="33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not: ”&lt;“ and “=“ separately?</a:t>
            </a:r>
          </a:p>
        </p:txBody>
      </p:sp>
    </p:spTree>
    <p:extLst>
      <p:ext uri="{BB962C8B-B14F-4D97-AF65-F5344CB8AC3E}">
        <p14:creationId xmlns:p14="http://schemas.microsoft.com/office/powerpoint/2010/main" val="2997842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2B-0E71-9A46-9E43-A806AC9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simple PL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12CA9-22BC-BB43-9AE6-B65E5C3F2F9B}"/>
              </a:ext>
            </a:extLst>
          </p:cNvPr>
          <p:cNvSpPr txBox="1"/>
          <p:nvPr/>
        </p:nvSpPr>
        <p:spPr>
          <a:xfrm>
            <a:off x="3126378" y="215101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for (int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0;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&lt;= 5;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++)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8316E-A87E-B84D-9970-A05792F6C9CA}"/>
              </a:ext>
            </a:extLst>
          </p:cNvPr>
          <p:cNvSpPr txBox="1"/>
          <p:nvPr/>
        </p:nvSpPr>
        <p:spPr>
          <a:xfrm>
            <a:off x="453210" y="3627120"/>
            <a:ext cx="9770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[(ID, “for”),  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(PAR, “(“), </a:t>
            </a:r>
            <a:r>
              <a:rPr lang="en-US" sz="2400" dirty="0">
                <a:latin typeface="Courier" pitchFamily="2" charset="0"/>
              </a:rPr>
              <a:t>(ID, “int”),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 </a:t>
            </a:r>
          </a:p>
          <a:p>
            <a:r>
              <a:rPr lang="en-US" sz="2400" dirty="0">
                <a:latin typeface="Courier" pitchFamily="2" charset="0"/>
              </a:rPr>
              <a:t> (ASSIGN, “=“), (NUM, “0”), (SEMI, “;”),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</a:t>
            </a:r>
          </a:p>
          <a:p>
            <a:r>
              <a:rPr lang="en-US" sz="2400" dirty="0">
                <a:latin typeface="Courier" pitchFamily="2" charset="0"/>
              </a:rPr>
              <a:t> (LE, “&lt;=“),    (NUM, “5”), (SEMI, “;”),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 (INCR, “++”), 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(PAR, “)”)]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70208-0EF2-6641-840C-4172268F6D3A}"/>
              </a:ext>
            </a:extLst>
          </p:cNvPr>
          <p:cNvSpPr txBox="1"/>
          <p:nvPr/>
        </p:nvSpPr>
        <p:spPr>
          <a:xfrm>
            <a:off x="862149" y="5852160"/>
            <a:ext cx="330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these be the same token?</a:t>
            </a:r>
          </a:p>
        </p:txBody>
      </p:sp>
    </p:spTree>
    <p:extLst>
      <p:ext uri="{BB962C8B-B14F-4D97-AF65-F5344CB8AC3E}">
        <p14:creationId xmlns:p14="http://schemas.microsoft.com/office/powerpoint/2010/main" val="181272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2B-0E71-9A46-9E43-A806AC9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simple PL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12CA9-22BC-BB43-9AE6-B65E5C3F2F9B}"/>
              </a:ext>
            </a:extLst>
          </p:cNvPr>
          <p:cNvSpPr txBox="1"/>
          <p:nvPr/>
        </p:nvSpPr>
        <p:spPr>
          <a:xfrm>
            <a:off x="3126378" y="215101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for (int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= 0;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&lt;= 5; 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++)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8316E-A87E-B84D-9970-A05792F6C9CA}"/>
              </a:ext>
            </a:extLst>
          </p:cNvPr>
          <p:cNvSpPr txBox="1"/>
          <p:nvPr/>
        </p:nvSpPr>
        <p:spPr>
          <a:xfrm>
            <a:off x="453210" y="3627120"/>
            <a:ext cx="99549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[(ID, “for”),  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(LPAR, “(“), </a:t>
            </a:r>
            <a:r>
              <a:rPr lang="en-US" sz="2400" dirty="0">
                <a:latin typeface="Courier" pitchFamily="2" charset="0"/>
              </a:rPr>
              <a:t>(ID, “int”),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 </a:t>
            </a:r>
          </a:p>
          <a:p>
            <a:r>
              <a:rPr lang="en-US" sz="2400" dirty="0">
                <a:latin typeface="Courier" pitchFamily="2" charset="0"/>
              </a:rPr>
              <a:t> (ASSIGN, “=“), (NUM, “0”),  (SEMI, “;”),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</a:t>
            </a:r>
          </a:p>
          <a:p>
            <a:r>
              <a:rPr lang="en-US" sz="2400" dirty="0">
                <a:latin typeface="Courier" pitchFamily="2" charset="0"/>
              </a:rPr>
              <a:t> (LE, “&lt;=“),    (NUM, “5”),  (SEMI, “;”), (ID, “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”),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 (INCR, “++”), 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(RPAR, “)”)]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70208-0EF2-6641-840C-4172268F6D3A}"/>
              </a:ext>
            </a:extLst>
          </p:cNvPr>
          <p:cNvSpPr txBox="1"/>
          <p:nvPr/>
        </p:nvSpPr>
        <p:spPr>
          <a:xfrm>
            <a:off x="862149" y="5852160"/>
            <a:ext cx="45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these be the same token? Probably not</a:t>
            </a:r>
          </a:p>
        </p:txBody>
      </p:sp>
    </p:spTree>
    <p:extLst>
      <p:ext uri="{BB962C8B-B14F-4D97-AF65-F5344CB8AC3E}">
        <p14:creationId xmlns:p14="http://schemas.microsoft.com/office/powerpoint/2010/main" val="700241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72E8-C9AD-1A4A-9A09-E839BF4B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730374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scanner that implements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7DB02-A4F6-7D45-B8F1-959DAF606F0D}"/>
              </a:ext>
            </a:extLst>
          </p:cNvPr>
          <p:cNvSpPr txBox="1"/>
          <p:nvPr/>
        </p:nvSpPr>
        <p:spPr>
          <a:xfrm>
            <a:off x="933652" y="2639919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362174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06872-72E6-3C4A-9056-D8CB0C14410A}"/>
              </a:ext>
            </a:extLst>
          </p:cNvPr>
          <p:cNvSpPr txBox="1"/>
          <p:nvPr/>
        </p:nvSpPr>
        <p:spPr>
          <a:xfrm>
            <a:off x="838200" y="1690688"/>
            <a:ext cx="2624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Building block: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42133-4EFD-8A45-87EE-9AB281D90C06}"/>
              </a:ext>
            </a:extLst>
          </p:cNvPr>
          <p:cNvSpPr/>
          <p:nvPr/>
        </p:nvSpPr>
        <p:spPr>
          <a:xfrm>
            <a:off x="5406190" y="161548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input_string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input_string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== 0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.is_empty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[0]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[1:]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54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06872-72E6-3C4A-9056-D8CB0C14410A}"/>
              </a:ext>
            </a:extLst>
          </p:cNvPr>
          <p:cNvSpPr txBox="1"/>
          <p:nvPr/>
        </p:nvSpPr>
        <p:spPr>
          <a:xfrm>
            <a:off x="838200" y="1690688"/>
            <a:ext cx="6572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First step in implementing the scanner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6E73-D7C3-D445-8DB7-120BF20D1C31}"/>
              </a:ext>
            </a:extLst>
          </p:cNvPr>
          <p:cNvSpPr/>
          <p:nvPr/>
        </p:nvSpPr>
        <p:spPr>
          <a:xfrm>
            <a:off x="709060" y="2878692"/>
            <a:ext cx="75494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NaiveScanner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input_string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input_string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IGNORE: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        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.ss.is_empty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8FC04-CF68-E345-8D78-1A2CB2983DDB}"/>
              </a:ext>
            </a:extLst>
          </p:cNvPr>
          <p:cNvSpPr txBox="1"/>
          <p:nvPr/>
        </p:nvSpPr>
        <p:spPr>
          <a:xfrm>
            <a:off x="7846521" y="3601026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357941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06872-72E6-3C4A-9056-D8CB0C14410A}"/>
              </a:ext>
            </a:extLst>
          </p:cNvPr>
          <p:cNvSpPr txBox="1"/>
          <p:nvPr/>
        </p:nvSpPr>
        <p:spPr>
          <a:xfrm>
            <a:off x="838200" y="1690688"/>
            <a:ext cx="6572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First step in implementing the scanner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6E73-D7C3-D445-8DB7-120BF20D1C31}"/>
              </a:ext>
            </a:extLst>
          </p:cNvPr>
          <p:cNvSpPr/>
          <p:nvPr/>
        </p:nvSpPr>
        <p:spPr>
          <a:xfrm>
            <a:off x="641683" y="2512932"/>
            <a:ext cx="75494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NaiveScanner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...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==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"+"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"ADD"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==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"MULT"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9F6BE-313B-A148-87EA-3AE21BB78EDC}"/>
              </a:ext>
            </a:extLst>
          </p:cNvPr>
          <p:cNvSpPr txBox="1"/>
          <p:nvPr/>
        </p:nvSpPr>
        <p:spPr>
          <a:xfrm>
            <a:off x="7297881" y="3601026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12652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/>
          </a:bodyPr>
          <a:lstStyle/>
          <a:p>
            <a:r>
              <a:rPr lang="en-US" dirty="0"/>
              <a:t>My office hours:</a:t>
            </a:r>
          </a:p>
          <a:p>
            <a:pPr lvl="1"/>
            <a:r>
              <a:rPr lang="en-US" dirty="0"/>
              <a:t>Thursday, 3 - 5 PM</a:t>
            </a:r>
          </a:p>
          <a:p>
            <a:pPr lvl="1"/>
            <a:r>
              <a:rPr lang="en-US" dirty="0"/>
              <a:t>Sign-up sheet goes live around noon</a:t>
            </a:r>
          </a:p>
          <a:p>
            <a:pPr lvl="1"/>
            <a:r>
              <a:rPr lang="en-US" dirty="0"/>
              <a:t>10 minute slots</a:t>
            </a:r>
          </a:p>
          <a:p>
            <a:pPr lvl="1"/>
            <a:endParaRPr lang="en-US" dirty="0"/>
          </a:p>
          <a:p>
            <a:r>
              <a:rPr lang="en-US" dirty="0"/>
              <a:t>Other office hours: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CF995-8B78-CD45-9464-5DE2339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69" y="3463262"/>
            <a:ext cx="6374674" cy="30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9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06872-72E6-3C4A-9056-D8CB0C14410A}"/>
              </a:ext>
            </a:extLst>
          </p:cNvPr>
          <p:cNvSpPr txBox="1"/>
          <p:nvPr/>
        </p:nvSpPr>
        <p:spPr>
          <a:xfrm>
            <a:off x="838200" y="1690688"/>
            <a:ext cx="6572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First step in implementing the scanner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6E73-D7C3-D445-8DB7-120BF20D1C31}"/>
              </a:ext>
            </a:extLst>
          </p:cNvPr>
          <p:cNvSpPr/>
          <p:nvPr/>
        </p:nvSpPr>
        <p:spPr>
          <a:xfrm>
            <a:off x="641683" y="2512932"/>
            <a:ext cx="75494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NaiveScanner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...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NUMS: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NUMS: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.ss.peek_char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.ss.eat_char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9F6BE-313B-A148-87EA-3AE21BB78EDC}"/>
              </a:ext>
            </a:extLst>
          </p:cNvPr>
          <p:cNvSpPr txBox="1"/>
          <p:nvPr/>
        </p:nvSpPr>
        <p:spPr>
          <a:xfrm>
            <a:off x="7846521" y="3678028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2309050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5226-F63D-FB41-9D0A-0B84CAFD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C19B-2432-8540-88FE-7F59E235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Parser:</a:t>
            </a:r>
          </a:p>
          <a:p>
            <a:pPr lvl="1"/>
            <a:r>
              <a:rPr lang="en-US" dirty="0"/>
              <a:t>Code demo and discussion</a:t>
            </a:r>
          </a:p>
          <a:p>
            <a:pPr lvl="1"/>
            <a:endParaRPr lang="en-US" dirty="0"/>
          </a:p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25816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71011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Naïve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83B-14A5-3A43-BD2E-7E1B7751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Any thoughts?</a:t>
            </a:r>
          </a:p>
        </p:txBody>
      </p:sp>
    </p:spTree>
    <p:extLst>
      <p:ext uri="{BB962C8B-B14F-4D97-AF65-F5344CB8AC3E}">
        <p14:creationId xmlns:p14="http://schemas.microsoft.com/office/powerpoint/2010/main" val="1208855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Naïve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83B-14A5-3A43-BD2E-7E1B7751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IDs with numbers in them?</a:t>
            </a:r>
          </a:p>
          <a:p>
            <a:pPr lvl="1"/>
            <a:r>
              <a:rPr lang="en-US" dirty="0">
                <a:latin typeface="Courier" pitchFamily="2" charset="0"/>
              </a:rPr>
              <a:t>x1, y1, etc.</a:t>
            </a:r>
          </a:p>
          <a:p>
            <a:pPr lvl="1"/>
            <a:r>
              <a:rPr lang="en-US" dirty="0"/>
              <a:t>how would you solve?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Numbers with a decimal point in them?</a:t>
            </a:r>
          </a:p>
          <a:p>
            <a:pPr lvl="1"/>
            <a:r>
              <a:rPr lang="en-US" dirty="0">
                <a:latin typeface="Courier" pitchFamily="2" charset="0"/>
              </a:rPr>
              <a:t>4.5, 9999.99998</a:t>
            </a:r>
          </a:p>
          <a:p>
            <a:pPr lvl="1"/>
            <a:r>
              <a:rPr lang="en-US" dirty="0"/>
              <a:t>how would you solve this?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Two character operators:</a:t>
            </a:r>
          </a:p>
          <a:p>
            <a:pPr lvl="1"/>
            <a:r>
              <a:rPr lang="en-US" dirty="0">
                <a:latin typeface="Courier" pitchFamily="2" charset="0"/>
              </a:rPr>
              <a:t>++, +=</a:t>
            </a:r>
          </a:p>
          <a:p>
            <a:pPr lvl="1"/>
            <a:r>
              <a:rPr lang="en-US" dirty="0"/>
              <a:t>how would you solve this?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08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Naïve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83B-14A5-3A43-BD2E-7E1B7751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IDs with numbers in them?</a:t>
            </a:r>
          </a:p>
          <a:p>
            <a:pPr lvl="1"/>
            <a:r>
              <a:rPr lang="en-US" dirty="0">
                <a:latin typeface="Courier" pitchFamily="2" charset="0"/>
              </a:rPr>
              <a:t>x1, y1, etc.</a:t>
            </a:r>
          </a:p>
          <a:p>
            <a:pPr lvl="1"/>
            <a:r>
              <a:rPr lang="en-US" dirty="0"/>
              <a:t>how would you solve?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Numbers with a decimal point in them?</a:t>
            </a:r>
          </a:p>
          <a:p>
            <a:pPr lvl="1"/>
            <a:r>
              <a:rPr lang="en-US" dirty="0">
                <a:latin typeface="Courier" pitchFamily="2" charset="0"/>
              </a:rPr>
              <a:t>4.5, 9999.99998</a:t>
            </a:r>
          </a:p>
          <a:p>
            <a:pPr lvl="1"/>
            <a:r>
              <a:rPr lang="en-US" dirty="0"/>
              <a:t>how would you solve this?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Two character operators:</a:t>
            </a:r>
          </a:p>
          <a:p>
            <a:pPr lvl="1"/>
            <a:r>
              <a:rPr lang="en-US" dirty="0">
                <a:latin typeface="Courier" pitchFamily="2" charset="0"/>
              </a:rPr>
              <a:t>++, +=</a:t>
            </a:r>
          </a:p>
          <a:p>
            <a:pPr lvl="1"/>
            <a:r>
              <a:rPr lang="en-US" dirty="0"/>
              <a:t>how would you solve this?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0753-0B51-D74E-B266-2A2DE72667E4}"/>
              </a:ext>
            </a:extLst>
          </p:cNvPr>
          <p:cNvSpPr txBox="1"/>
          <p:nvPr/>
        </p:nvSpPr>
        <p:spPr>
          <a:xfrm>
            <a:off x="8908869" y="2847703"/>
            <a:ext cx="23008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Things get really hacky</a:t>
            </a:r>
            <a:br>
              <a:rPr lang="en-US" i="1" dirty="0"/>
            </a:br>
            <a:r>
              <a:rPr lang="en-US" i="1" dirty="0"/>
              <a:t>really quickly!</a:t>
            </a:r>
          </a:p>
          <a:p>
            <a:endParaRPr lang="en-US" i="1" dirty="0"/>
          </a:p>
          <a:p>
            <a:r>
              <a:rPr lang="en-US" i="1" dirty="0"/>
              <a:t>Creates</a:t>
            </a:r>
            <a:br>
              <a:rPr lang="en-US" i="1" dirty="0"/>
            </a:br>
            <a:r>
              <a:rPr lang="en-US" i="1" dirty="0"/>
              <a:t>a bad design that is </a:t>
            </a:r>
          </a:p>
          <a:p>
            <a:r>
              <a:rPr lang="en-US" i="1" dirty="0"/>
              <a:t>not easily extended</a:t>
            </a:r>
          </a:p>
          <a:p>
            <a:r>
              <a:rPr lang="en-US" i="1" dirty="0"/>
              <a:t>or maintained</a:t>
            </a:r>
          </a:p>
        </p:txBody>
      </p:sp>
    </p:spTree>
    <p:extLst>
      <p:ext uri="{BB962C8B-B14F-4D97-AF65-F5344CB8AC3E}">
        <p14:creationId xmlns:p14="http://schemas.microsoft.com/office/powerpoint/2010/main" val="3292700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D71F-4798-474B-95F5-AF833B34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8481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new token definition language:</a:t>
            </a:r>
          </a:p>
          <a:p>
            <a:r>
              <a:rPr lang="en-US" b="1" dirty="0"/>
              <a:t>Regular expressions</a:t>
            </a:r>
          </a:p>
          <a:p>
            <a:r>
              <a:rPr lang="en-US" dirty="0"/>
              <a:t>Tokens will be defined using regular expressions</a:t>
            </a:r>
          </a:p>
          <a:p>
            <a:r>
              <a:rPr lang="en-US" dirty="0"/>
              <a:t>Scanners can then utilize regular expression matchers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Extensible design </a:t>
            </a:r>
          </a:p>
          <a:p>
            <a:pPr lvl="1"/>
            <a:r>
              <a:rPr lang="en-US" dirty="0"/>
              <a:t>easy to add new tokens, modify existing definitions</a:t>
            </a:r>
          </a:p>
          <a:p>
            <a:r>
              <a:rPr lang="en-US" dirty="0"/>
              <a:t>Modular</a:t>
            </a:r>
          </a:p>
          <a:p>
            <a:pPr lvl="1"/>
            <a:r>
              <a:rPr lang="en-US" dirty="0"/>
              <a:t>Scanner can utilize common regex libraries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0C08F-A301-A74B-990A-15F4DD0CD65B}"/>
              </a:ext>
            </a:extLst>
          </p:cNvPr>
          <p:cNvSpPr txBox="1">
            <a:spLocks/>
          </p:cNvSpPr>
          <p:nvPr/>
        </p:nvSpPr>
        <p:spPr>
          <a:xfrm>
            <a:off x="6999514" y="4443156"/>
            <a:ext cx="4687388" cy="2201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Cons:</a:t>
            </a:r>
          </a:p>
          <a:p>
            <a:r>
              <a:rPr lang="en-US" dirty="0">
                <a:solidFill>
                  <a:schemeClr val="bg1"/>
                </a:solidFill>
              </a:rPr>
              <a:t>Token definitions are restricted to regular languages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Potentially slower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Regular expression matchers are complicated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46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D71F-4798-474B-95F5-AF833B34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8481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new token definition language:</a:t>
            </a:r>
          </a:p>
          <a:p>
            <a:r>
              <a:rPr lang="en-US" b="1" dirty="0"/>
              <a:t>Regular expressions</a:t>
            </a:r>
          </a:p>
          <a:p>
            <a:r>
              <a:rPr lang="en-US" dirty="0"/>
              <a:t>Tokens will be defined using regular expressions</a:t>
            </a:r>
          </a:p>
          <a:p>
            <a:r>
              <a:rPr lang="en-US" dirty="0"/>
              <a:t>Scanners can then utilize regular expression matchers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Extensible design </a:t>
            </a:r>
          </a:p>
          <a:p>
            <a:pPr lvl="1"/>
            <a:r>
              <a:rPr lang="en-US" dirty="0"/>
              <a:t>easy to add new tokens, modify existing definitions</a:t>
            </a:r>
          </a:p>
          <a:p>
            <a:r>
              <a:rPr lang="en-US" dirty="0"/>
              <a:t>Modular</a:t>
            </a:r>
          </a:p>
          <a:p>
            <a:pPr lvl="1"/>
            <a:r>
              <a:rPr lang="en-US" dirty="0"/>
              <a:t>Scanner can utilize common regex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7112B-8016-0146-826E-0067A199EC5A}"/>
              </a:ext>
            </a:extLst>
          </p:cNvPr>
          <p:cNvSpPr txBox="1"/>
          <p:nvPr/>
        </p:nvSpPr>
        <p:spPr>
          <a:xfrm>
            <a:off x="9039497" y="4258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C63F32-2329-B247-9F80-E4F238B5F46B}"/>
              </a:ext>
            </a:extLst>
          </p:cNvPr>
          <p:cNvSpPr txBox="1">
            <a:spLocks/>
          </p:cNvSpPr>
          <p:nvPr/>
        </p:nvSpPr>
        <p:spPr>
          <a:xfrm>
            <a:off x="6999514" y="4443156"/>
            <a:ext cx="4687388" cy="2201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Cons:</a:t>
            </a:r>
          </a:p>
          <a:p>
            <a:r>
              <a:rPr lang="en-US" dirty="0"/>
              <a:t>Token definitions are restricted to regular languages</a:t>
            </a:r>
          </a:p>
          <a:p>
            <a:endParaRPr lang="en-US" dirty="0"/>
          </a:p>
          <a:p>
            <a:r>
              <a:rPr lang="en-US" dirty="0"/>
              <a:t>Potentially slower</a:t>
            </a:r>
          </a:p>
          <a:p>
            <a:endParaRPr lang="en-US" dirty="0"/>
          </a:p>
          <a:p>
            <a:r>
              <a:rPr lang="en-US" dirty="0"/>
              <a:t>Regular expression matchers are complicated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8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5226-F63D-FB41-9D0A-0B84CAFD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C19B-2432-8540-88FE-7F59E235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Parser:</a:t>
            </a:r>
          </a:p>
          <a:p>
            <a:pPr lvl="1"/>
            <a:r>
              <a:rPr lang="en-US" dirty="0"/>
              <a:t>Code demo and discussion</a:t>
            </a:r>
          </a:p>
          <a:p>
            <a:pPr lvl="1"/>
            <a:endParaRPr lang="en-US" dirty="0"/>
          </a:p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848695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C0E-BC8C-6646-8485-493A3F8F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theory: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a language </a:t>
            </a:r>
            <a:r>
              <a:rPr lang="en-US" i="1" dirty="0"/>
              <a:t>L</a:t>
            </a:r>
            <a:r>
              <a:rPr lang="en-US" dirty="0"/>
              <a:t>, a string </a:t>
            </a:r>
            <a:r>
              <a:rPr lang="en-US" i="1" dirty="0"/>
              <a:t>s</a:t>
            </a:r>
            <a:r>
              <a:rPr lang="en-US" dirty="0"/>
              <a:t> is either part of that language or not</a:t>
            </a:r>
          </a:p>
          <a:p>
            <a:pPr lvl="1"/>
            <a:r>
              <a:rPr lang="en-US" dirty="0"/>
              <a:t>Integers are a language: “5”, “6”, “-7” is in the language. “</a:t>
            </a:r>
            <a:r>
              <a:rPr lang="en-US" dirty="0" err="1"/>
              <a:t>abc</a:t>
            </a:r>
            <a:r>
              <a:rPr lang="en-US" dirty="0"/>
              <a:t>” is not.</a:t>
            </a:r>
          </a:p>
          <a:p>
            <a:pPr lvl="1"/>
            <a:endParaRPr lang="en-US" dirty="0"/>
          </a:p>
          <a:p>
            <a:r>
              <a:rPr lang="en-US" dirty="0"/>
              <a:t>Languages are grouped into families depending on how “hard” it is to determine if a string is part of that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9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Docker setup instructions are available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https://sorensenucsc.github.io/CSE110A-sp2022/homework-setup.html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add the required software needed for the HWs to the docker image.</a:t>
            </a:r>
          </a:p>
          <a:p>
            <a:endParaRPr lang="en-US" dirty="0"/>
          </a:p>
          <a:p>
            <a:r>
              <a:rPr lang="en-US" dirty="0"/>
              <a:t>Please try this out over the next few days and let us know if you have issues</a:t>
            </a:r>
          </a:p>
          <a:p>
            <a:endParaRPr lang="en-US" dirty="0"/>
          </a:p>
          <a:p>
            <a:r>
              <a:rPr lang="en-US" dirty="0"/>
              <a:t>Your code must run in the docker to be graded!</a:t>
            </a:r>
          </a:p>
          <a:p>
            <a:pPr lvl="1"/>
            <a:r>
              <a:rPr lang="en-US" dirty="0"/>
              <a:t>There can be tons of tiny differences when developing Python natively</a:t>
            </a:r>
          </a:p>
          <a:p>
            <a:pPr lvl="1"/>
            <a:r>
              <a:rPr lang="en-US" dirty="0"/>
              <a:t>If you want packages installed globally, let us know!</a:t>
            </a:r>
          </a:p>
        </p:txBody>
      </p:sp>
    </p:spTree>
    <p:extLst>
      <p:ext uri="{BB962C8B-B14F-4D97-AF65-F5344CB8AC3E}">
        <p14:creationId xmlns:p14="http://schemas.microsoft.com/office/powerpoint/2010/main" val="401701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D972A-82E3-4B40-A725-DCEECAB544D0}"/>
              </a:ext>
            </a:extLst>
          </p:cNvPr>
          <p:cNvSpPr txBox="1"/>
          <p:nvPr/>
        </p:nvSpPr>
        <p:spPr>
          <a:xfrm>
            <a:off x="172995" y="6308209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 err="1"/>
              <a:t>wikipedia</a:t>
            </a:r>
            <a:endParaRPr lang="en-US" dirty="0"/>
          </a:p>
        </p:txBody>
      </p:sp>
      <p:pic>
        <p:nvPicPr>
          <p:cNvPr id="7" name="Picture 6" descr="The Chomsky hierarchy">
            <a:extLst>
              <a:ext uri="{FF2B5EF4-FFF2-40B4-BE49-F238E27FC236}">
                <a16:creationId xmlns:a16="http://schemas.microsoft.com/office/drawing/2014/main" id="{A3A24705-34E0-FC4E-874C-7D782A59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3" y="2155955"/>
            <a:ext cx="4376763" cy="31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29035-32FD-AA49-8F1B-F96F2A1DF6F8}"/>
              </a:ext>
            </a:extLst>
          </p:cNvPr>
          <p:cNvSpPr txBox="1"/>
          <p:nvPr/>
        </p:nvSpPr>
        <p:spPr>
          <a:xfrm>
            <a:off x="6662057" y="2551611"/>
            <a:ext cx="456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simplest languages are regular. We will</a:t>
            </a:r>
            <a:br>
              <a:rPr lang="en-US" dirty="0"/>
            </a:br>
            <a:r>
              <a:rPr lang="en-US" dirty="0"/>
              <a:t>use regular languages as our token language.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will use the next level: context-free, as the </a:t>
            </a:r>
          </a:p>
          <a:p>
            <a:r>
              <a:rPr lang="en-US" dirty="0"/>
              <a:t>language for our parser.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Higher levels are interesting, but not as useful</a:t>
            </a:r>
          </a:p>
          <a:p>
            <a:r>
              <a:rPr lang="en-US" dirty="0"/>
              <a:t>in compilers. Why?</a:t>
            </a:r>
          </a:p>
        </p:txBody>
      </p:sp>
    </p:spTree>
    <p:extLst>
      <p:ext uri="{BB962C8B-B14F-4D97-AF65-F5344CB8AC3E}">
        <p14:creationId xmlns:p14="http://schemas.microsoft.com/office/powerpoint/2010/main" val="3698427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D972A-82E3-4B40-A725-DCEECAB544D0}"/>
              </a:ext>
            </a:extLst>
          </p:cNvPr>
          <p:cNvSpPr txBox="1"/>
          <p:nvPr/>
        </p:nvSpPr>
        <p:spPr>
          <a:xfrm>
            <a:off x="172995" y="6308209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 err="1"/>
              <a:t>wikipedia</a:t>
            </a:r>
            <a:endParaRPr lang="en-US" dirty="0"/>
          </a:p>
        </p:txBody>
      </p:sp>
      <p:pic>
        <p:nvPicPr>
          <p:cNvPr id="7" name="Picture 6" descr="The Chomsky hierarchy">
            <a:extLst>
              <a:ext uri="{FF2B5EF4-FFF2-40B4-BE49-F238E27FC236}">
                <a16:creationId xmlns:a16="http://schemas.microsoft.com/office/drawing/2014/main" id="{A3A24705-34E0-FC4E-874C-7D782A59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3" y="2155955"/>
            <a:ext cx="4376763" cy="31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29035-32FD-AA49-8F1B-F96F2A1DF6F8}"/>
              </a:ext>
            </a:extLst>
          </p:cNvPr>
          <p:cNvSpPr txBox="1"/>
          <p:nvPr/>
        </p:nvSpPr>
        <p:spPr>
          <a:xfrm>
            <a:off x="6662057" y="2551611"/>
            <a:ext cx="45616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simplest languages are regular. We will</a:t>
            </a:r>
            <a:br>
              <a:rPr lang="en-US" dirty="0"/>
            </a:br>
            <a:r>
              <a:rPr lang="en-US" dirty="0"/>
              <a:t>use regular languages as our token language.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will use the next level: context-free, as the </a:t>
            </a:r>
          </a:p>
          <a:p>
            <a:r>
              <a:rPr lang="en-US" dirty="0"/>
              <a:t>language for our parser.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Higher levels are interesting, but not as useful</a:t>
            </a:r>
          </a:p>
          <a:p>
            <a:r>
              <a:rPr lang="en-US" dirty="0"/>
              <a:t>in compilers. Why?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Because deciding if a string is in a recursively </a:t>
            </a:r>
            <a:br>
              <a:rPr lang="en-US" i="1" dirty="0"/>
            </a:br>
            <a:r>
              <a:rPr lang="en-US" i="1" dirty="0"/>
              <a:t>enumerable language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3752785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D972A-82E3-4B40-A725-DCEECAB544D0}"/>
              </a:ext>
            </a:extLst>
          </p:cNvPr>
          <p:cNvSpPr txBox="1"/>
          <p:nvPr/>
        </p:nvSpPr>
        <p:spPr>
          <a:xfrm>
            <a:off x="172995" y="6308209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 err="1"/>
              <a:t>wikipedia</a:t>
            </a:r>
            <a:endParaRPr lang="en-US" dirty="0"/>
          </a:p>
        </p:txBody>
      </p:sp>
      <p:pic>
        <p:nvPicPr>
          <p:cNvPr id="7" name="Picture 6" descr="The Chomsky hierarchy">
            <a:extLst>
              <a:ext uri="{FF2B5EF4-FFF2-40B4-BE49-F238E27FC236}">
                <a16:creationId xmlns:a16="http://schemas.microsoft.com/office/drawing/2014/main" id="{A3A24705-34E0-FC4E-874C-7D782A59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3" y="2155955"/>
            <a:ext cx="4376763" cy="31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29035-32FD-AA49-8F1B-F96F2A1DF6F8}"/>
              </a:ext>
            </a:extLst>
          </p:cNvPr>
          <p:cNvSpPr txBox="1"/>
          <p:nvPr/>
        </p:nvSpPr>
        <p:spPr>
          <a:xfrm>
            <a:off x="6096000" y="2155955"/>
            <a:ext cx="278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regular language?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01497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D972A-82E3-4B40-A725-DCEECAB544D0}"/>
              </a:ext>
            </a:extLst>
          </p:cNvPr>
          <p:cNvSpPr txBox="1"/>
          <p:nvPr/>
        </p:nvSpPr>
        <p:spPr>
          <a:xfrm>
            <a:off x="172995" y="6308209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 err="1"/>
              <a:t>wikipedia</a:t>
            </a:r>
            <a:endParaRPr lang="en-US" dirty="0"/>
          </a:p>
        </p:txBody>
      </p:sp>
      <p:pic>
        <p:nvPicPr>
          <p:cNvPr id="7" name="Picture 6" descr="The Chomsky hierarchy">
            <a:extLst>
              <a:ext uri="{FF2B5EF4-FFF2-40B4-BE49-F238E27FC236}">
                <a16:creationId xmlns:a16="http://schemas.microsoft.com/office/drawing/2014/main" id="{A3A24705-34E0-FC4E-874C-7D782A59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3" y="2155955"/>
            <a:ext cx="4376763" cy="31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29035-32FD-AA49-8F1B-F96F2A1DF6F8}"/>
              </a:ext>
            </a:extLst>
          </p:cNvPr>
          <p:cNvSpPr txBox="1"/>
          <p:nvPr/>
        </p:nvSpPr>
        <p:spPr>
          <a:xfrm>
            <a:off x="6217920" y="2155955"/>
            <a:ext cx="45785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regular language?</a:t>
            </a:r>
          </a:p>
          <a:p>
            <a:endParaRPr lang="en-US" dirty="0"/>
          </a:p>
          <a:p>
            <a:r>
              <a:rPr lang="en-US" dirty="0"/>
              <a:t>For this class: </a:t>
            </a:r>
            <a:r>
              <a:rPr lang="en-US" i="1" dirty="0"/>
              <a:t>A regular language is a language</a:t>
            </a:r>
            <a:br>
              <a:rPr lang="en-US" i="1" dirty="0"/>
            </a:br>
            <a:r>
              <a:rPr lang="en-US" i="1" dirty="0"/>
              <a:t>that can be expressed as a regular expression.</a:t>
            </a:r>
          </a:p>
          <a:p>
            <a:endParaRPr lang="en-US" i="1" dirty="0"/>
          </a:p>
          <a:p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8005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D972A-82E3-4B40-A725-DCEECAB544D0}"/>
              </a:ext>
            </a:extLst>
          </p:cNvPr>
          <p:cNvSpPr txBox="1"/>
          <p:nvPr/>
        </p:nvSpPr>
        <p:spPr>
          <a:xfrm>
            <a:off x="172995" y="6308209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 err="1"/>
              <a:t>wikipedia</a:t>
            </a:r>
            <a:endParaRPr lang="en-US" dirty="0"/>
          </a:p>
        </p:txBody>
      </p:sp>
      <p:pic>
        <p:nvPicPr>
          <p:cNvPr id="7" name="Picture 6" descr="The Chomsky hierarchy">
            <a:extLst>
              <a:ext uri="{FF2B5EF4-FFF2-40B4-BE49-F238E27FC236}">
                <a16:creationId xmlns:a16="http://schemas.microsoft.com/office/drawing/2014/main" id="{A3A24705-34E0-FC4E-874C-7D782A59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3" y="2155955"/>
            <a:ext cx="4376763" cy="31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29035-32FD-AA49-8F1B-F96F2A1DF6F8}"/>
              </a:ext>
            </a:extLst>
          </p:cNvPr>
          <p:cNvSpPr txBox="1"/>
          <p:nvPr/>
        </p:nvSpPr>
        <p:spPr>
          <a:xfrm>
            <a:off x="6217920" y="2155955"/>
            <a:ext cx="45785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regular language?</a:t>
            </a:r>
          </a:p>
          <a:p>
            <a:endParaRPr lang="en-US" dirty="0"/>
          </a:p>
          <a:p>
            <a:r>
              <a:rPr lang="en-US" dirty="0"/>
              <a:t>For this class: </a:t>
            </a:r>
            <a:r>
              <a:rPr lang="en-US" i="1" dirty="0"/>
              <a:t>A regular language is a language</a:t>
            </a:r>
            <a:br>
              <a:rPr lang="en-US" i="1" dirty="0"/>
            </a:br>
            <a:r>
              <a:rPr lang="en-US" i="1" dirty="0"/>
              <a:t>that can be expressed as a regular expression.</a:t>
            </a:r>
          </a:p>
          <a:p>
            <a:endParaRPr lang="en-US" i="1" dirty="0"/>
          </a:p>
          <a:p>
            <a:r>
              <a:rPr lang="en-US" dirty="0"/>
              <a:t>What is a regular expression?</a:t>
            </a:r>
          </a:p>
          <a:p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53099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5226-F63D-FB41-9D0A-0B84CAFD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C19B-2432-8540-88FE-7F59E235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Parser:</a:t>
            </a:r>
          </a:p>
          <a:p>
            <a:pPr lvl="1"/>
            <a:r>
              <a:rPr lang="en-US" dirty="0"/>
              <a:t>Code demo and discussion</a:t>
            </a:r>
          </a:p>
          <a:p>
            <a:pPr lvl="1"/>
            <a:endParaRPr lang="en-US" dirty="0"/>
          </a:p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546633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define regular expressions (RE) recursively</a:t>
            </a:r>
          </a:p>
          <a:p>
            <a:endParaRPr lang="en-US" dirty="0"/>
          </a:p>
          <a:p>
            <a:r>
              <a:rPr lang="en-US" dirty="0"/>
              <a:t>We will show examples at each step.</a:t>
            </a:r>
          </a:p>
          <a:p>
            <a:endParaRPr lang="en-US" dirty="0"/>
          </a:p>
          <a:p>
            <a:r>
              <a:rPr lang="en-US" dirty="0"/>
              <a:t>And show to match them in Python</a:t>
            </a:r>
          </a:p>
          <a:p>
            <a:pPr lvl="1"/>
            <a:r>
              <a:rPr lang="en-US" i="1" dirty="0"/>
              <a:t>A string matches an RE if it belongs to the regular language defined by the RE</a:t>
            </a:r>
          </a:p>
          <a:p>
            <a:pPr lvl="1"/>
            <a:r>
              <a:rPr lang="en-US" dirty="0"/>
              <a:t>Python has a great RE matching library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95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CD01-4DCC-394E-9103-54E1A6A8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3B7F-9C7B-A748-830B-695283AF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# import the library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import re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# pattern is a string representing the 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# the function reports whether string matches RE 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i="1" dirty="0">
                <a:latin typeface="Courier" pitchFamily="2" charset="0"/>
              </a:rPr>
              <a:t>pattern</a:t>
            </a:r>
            <a:r>
              <a:rPr lang="en-US" dirty="0">
                <a:latin typeface="Courier" pitchFamily="2" charset="0"/>
              </a:rPr>
              <a:t>, </a:t>
            </a:r>
            <a:r>
              <a:rPr lang="en-US" i="1" dirty="0">
                <a:latin typeface="Courier" pitchFamily="2" charset="0"/>
              </a:rPr>
              <a:t>string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2058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5049"/>
          </a:xfrm>
        </p:spPr>
        <p:txBody>
          <a:bodyPr/>
          <a:lstStyle/>
          <a:p>
            <a:r>
              <a:rPr lang="en-US" b="1" dirty="0"/>
              <a:t>We will define regular expressions (RE) recursively</a:t>
            </a:r>
          </a:p>
          <a:p>
            <a:endParaRPr lang="en-US" b="1" dirty="0"/>
          </a:p>
          <a:p>
            <a:r>
              <a:rPr lang="en-US" dirty="0"/>
              <a:t>Like any recursive function, we can start with the base case: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 regular expression can be a single character or the empty string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7526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5049"/>
          </a:xfrm>
        </p:spPr>
        <p:txBody>
          <a:bodyPr/>
          <a:lstStyle/>
          <a:p>
            <a:r>
              <a:rPr lang="en-US" b="1" dirty="0"/>
              <a:t>We will define regular expressions (RE) recursively</a:t>
            </a:r>
          </a:p>
          <a:p>
            <a:endParaRPr lang="en-US" b="1" dirty="0"/>
          </a:p>
          <a:p>
            <a:r>
              <a:rPr lang="en-US" dirty="0"/>
              <a:t>Like any recursive function, we can start with the base case: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 regular expression can be a single character or the empty string</a:t>
            </a:r>
          </a:p>
          <a:p>
            <a:pPr lvl="1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75464-5ABE-BE4F-9D14-E04B8E24CF5D}"/>
              </a:ext>
            </a:extLst>
          </p:cNvPr>
          <p:cNvSpPr txBox="1"/>
          <p:nvPr/>
        </p:nvSpPr>
        <p:spPr>
          <a:xfrm>
            <a:off x="838200" y="4985611"/>
            <a:ext cx="1838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 </a:t>
            </a:r>
          </a:p>
          <a:p>
            <a:r>
              <a:rPr lang="en-US" dirty="0">
                <a:latin typeface="Courier" pitchFamily="2" charset="0"/>
              </a:rPr>
              <a:t>ASSIGN = “=“</a:t>
            </a:r>
          </a:p>
          <a:p>
            <a:r>
              <a:rPr lang="en-US" dirty="0">
                <a:latin typeface="Courier" pitchFamily="2" charset="0"/>
              </a:rPr>
              <a:t>PLUS   = ”+”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2AA0C-9BD9-1849-B741-14C63B0CF98B}"/>
              </a:ext>
            </a:extLst>
          </p:cNvPr>
          <p:cNvSpPr txBox="1"/>
          <p:nvPr/>
        </p:nvSpPr>
        <p:spPr>
          <a:xfrm>
            <a:off x="5092337" y="4964862"/>
            <a:ext cx="6112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Python: </a:t>
            </a:r>
          </a:p>
          <a:p>
            <a:r>
              <a:rPr lang="en-US" dirty="0">
                <a:latin typeface="Courier" pitchFamily="2" charset="0"/>
              </a:rPr>
              <a:t>import re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(“=“, “=“)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(“+”, “+”)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# 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344937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5789" cy="4351338"/>
          </a:xfrm>
        </p:spPr>
        <p:txBody>
          <a:bodyPr>
            <a:normAutofit/>
          </a:bodyPr>
          <a:lstStyle/>
          <a:p>
            <a:r>
              <a:rPr lang="en-US" dirty="0"/>
              <a:t>When we define regular expressions, some characters are special.</a:t>
            </a:r>
          </a:p>
          <a:p>
            <a:pPr lvl="1"/>
            <a:r>
              <a:rPr lang="en-US" dirty="0"/>
              <a:t>They are operators in the regular expression language</a:t>
            </a:r>
          </a:p>
          <a:p>
            <a:pPr lvl="1"/>
            <a:r>
              <a:rPr lang="en-US" dirty="0"/>
              <a:t>If we want to use them as a character, then we need to ”escape them” with a \</a:t>
            </a:r>
          </a:p>
          <a:p>
            <a:pPr lvl="1"/>
            <a:r>
              <a:rPr lang="en-US" dirty="0"/>
              <a:t>“+” happens to be one of those characters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https://riptutorial.com/regex/example/15848/what-characters-need-to-be-escaped-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AFA91-B0CA-C748-A395-6487FF3AFA1C}"/>
              </a:ext>
            </a:extLst>
          </p:cNvPr>
          <p:cNvSpPr txBox="1"/>
          <p:nvPr/>
        </p:nvSpPr>
        <p:spPr>
          <a:xfrm>
            <a:off x="920931" y="4742240"/>
            <a:ext cx="6250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Python: </a:t>
            </a:r>
          </a:p>
          <a:p>
            <a:r>
              <a:rPr lang="en-US" dirty="0">
                <a:latin typeface="Courier" pitchFamily="2" charset="0"/>
              </a:rPr>
              <a:t>import re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(“=“, “=“)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(“\+”, “+”)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# 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98307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5049"/>
          </a:xfrm>
        </p:spPr>
        <p:txBody>
          <a:bodyPr/>
          <a:lstStyle/>
          <a:p>
            <a:r>
              <a:rPr lang="en-US" b="1" dirty="0"/>
              <a:t>We will define regular expressions (RE) recursively</a:t>
            </a:r>
          </a:p>
          <a:p>
            <a:endParaRPr lang="en-US" b="1" dirty="0"/>
          </a:p>
          <a:p>
            <a:r>
              <a:rPr lang="en-US" dirty="0"/>
              <a:t>Like any recursive function, we can start with the base case: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 regular expression can be a single character or the </a:t>
            </a:r>
            <a:r>
              <a:rPr lang="en-US" i="1" dirty="0">
                <a:highlight>
                  <a:srgbClr val="FFFF00"/>
                </a:highlight>
              </a:rPr>
              <a:t>empty string</a:t>
            </a:r>
          </a:p>
          <a:p>
            <a:pPr lvl="1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2AA0C-9BD9-1849-B741-14C63B0CF98B}"/>
              </a:ext>
            </a:extLst>
          </p:cNvPr>
          <p:cNvSpPr txBox="1"/>
          <p:nvPr/>
        </p:nvSpPr>
        <p:spPr>
          <a:xfrm>
            <a:off x="5092337" y="4964862"/>
            <a:ext cx="2941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Python: </a:t>
            </a:r>
          </a:p>
          <a:p>
            <a:r>
              <a:rPr lang="en-US" dirty="0">
                <a:latin typeface="Courier" pitchFamily="2" charset="0"/>
              </a:rPr>
              <a:t>import re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(““, ““)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ECF94-C7FB-AE49-87E3-6F8CAFB4E1BB}"/>
              </a:ext>
            </a:extLst>
          </p:cNvPr>
          <p:cNvSpPr txBox="1"/>
          <p:nvPr/>
        </p:nvSpPr>
        <p:spPr>
          <a:xfrm>
            <a:off x="8969829" y="5390606"/>
            <a:ext cx="249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super useful for us,</a:t>
            </a:r>
            <a:br>
              <a:rPr lang="en-US" i="1" dirty="0"/>
            </a:br>
            <a:r>
              <a:rPr lang="en-US" i="1" dirty="0"/>
              <a:t>but useful for the theory</a:t>
            </a:r>
          </a:p>
        </p:txBody>
      </p:sp>
    </p:spTree>
    <p:extLst>
      <p:ext uri="{BB962C8B-B14F-4D97-AF65-F5344CB8AC3E}">
        <p14:creationId xmlns:p14="http://schemas.microsoft.com/office/powerpoint/2010/main" val="1497944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recursive case: </a:t>
            </a:r>
            <a:r>
              <a:rPr lang="en-US" b="1" dirty="0"/>
              <a:t>concatenation</a:t>
            </a:r>
          </a:p>
          <a:p>
            <a:endParaRPr lang="en-US" dirty="0"/>
          </a:p>
          <a:p>
            <a:r>
              <a:rPr lang="en-US" dirty="0"/>
              <a:t>Two REs can be concatenated by simply writing them in sequence:</a:t>
            </a:r>
          </a:p>
          <a:p>
            <a:pPr lvl="1"/>
            <a:r>
              <a:rPr lang="en-US" dirty="0"/>
              <a:t>RE1 = ”a”, RE2 = “b”</a:t>
            </a:r>
          </a:p>
          <a:p>
            <a:pPr lvl="1"/>
            <a:r>
              <a:rPr lang="en-US" dirty="0"/>
              <a:t>concatenated it is: RE12 = “ab”</a:t>
            </a:r>
          </a:p>
          <a:p>
            <a:pPr lvl="1"/>
            <a:endParaRPr lang="en-US" dirty="0"/>
          </a:p>
          <a:p>
            <a:r>
              <a:rPr lang="en-US" dirty="0"/>
              <a:t>This allows us to build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38174-D8B8-B54E-9049-CCAC23B2CFEF}"/>
              </a:ext>
            </a:extLst>
          </p:cNvPr>
          <p:cNvSpPr txBox="1"/>
          <p:nvPr/>
        </p:nvSpPr>
        <p:spPr>
          <a:xfrm>
            <a:off x="925286" y="5296237"/>
            <a:ext cx="2252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 </a:t>
            </a:r>
          </a:p>
          <a:p>
            <a:r>
              <a:rPr lang="en-US" dirty="0">
                <a:latin typeface="Courier" pitchFamily="2" charset="0"/>
              </a:rPr>
              <a:t>FOR   = “for“</a:t>
            </a:r>
          </a:p>
          <a:p>
            <a:r>
              <a:rPr lang="en-US" dirty="0">
                <a:latin typeface="Courier" pitchFamily="2" charset="0"/>
              </a:rPr>
              <a:t>WHILE = ”while”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B1DF1-2A0E-1E4D-AEDF-5BF0CA1DF0B9}"/>
              </a:ext>
            </a:extLst>
          </p:cNvPr>
          <p:cNvSpPr txBox="1"/>
          <p:nvPr/>
        </p:nvSpPr>
        <p:spPr>
          <a:xfrm>
            <a:off x="5353594" y="5296237"/>
            <a:ext cx="666400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Python: </a:t>
            </a:r>
          </a:p>
          <a:p>
            <a:r>
              <a:rPr lang="en-US" dirty="0">
                <a:latin typeface="Courier" pitchFamily="2" charset="0"/>
              </a:rPr>
              <a:t>import re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(“for“, “for“)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”, “</a:t>
            </a:r>
            <a:r>
              <a:rPr lang="en-US" dirty="0" err="1">
                <a:latin typeface="Courier" pitchFamily="2" charset="0"/>
              </a:rPr>
              <a:t>a+b</a:t>
            </a:r>
            <a:r>
              <a:rPr lang="en-US" dirty="0">
                <a:latin typeface="Courier" pitchFamily="2" charset="0"/>
              </a:rPr>
              <a:t>”)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# 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917105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{Ran, Crashed, Accelerated}</a:t>
            </a:r>
          </a:p>
          <a:p>
            <a:r>
              <a:rPr lang="en-US" dirty="0"/>
              <a:t>ADJECTIVE      =  {Purple, Spotted, Old}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24940-94FD-0E4C-8440-A69A7B4CC3AB}"/>
              </a:ext>
            </a:extLst>
          </p:cNvPr>
          <p:cNvSpPr txBox="1"/>
          <p:nvPr/>
        </p:nvSpPr>
        <p:spPr>
          <a:xfrm>
            <a:off x="1823987" y="2403566"/>
            <a:ext cx="421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define these tokens yet?</a:t>
            </a:r>
          </a:p>
        </p:txBody>
      </p:sp>
    </p:spTree>
    <p:extLst>
      <p:ext uri="{BB962C8B-B14F-4D97-AF65-F5344CB8AC3E}">
        <p14:creationId xmlns:p14="http://schemas.microsoft.com/office/powerpoint/2010/main" val="165362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{Ran, Crashed, Accelerated}</a:t>
            </a:r>
          </a:p>
          <a:p>
            <a:r>
              <a:rPr lang="en-US" dirty="0"/>
              <a:t>ADJECTIVE      =  {Purple, Spotted, Old}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24940-94FD-0E4C-8440-A69A7B4CC3AB}"/>
              </a:ext>
            </a:extLst>
          </p:cNvPr>
          <p:cNvSpPr txBox="1"/>
          <p:nvPr/>
        </p:nvSpPr>
        <p:spPr>
          <a:xfrm>
            <a:off x="1823987" y="2403566"/>
            <a:ext cx="820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define these tokens yet? No, we need one more operator</a:t>
            </a:r>
          </a:p>
        </p:txBody>
      </p:sp>
    </p:spTree>
    <p:extLst>
      <p:ext uri="{BB962C8B-B14F-4D97-AF65-F5344CB8AC3E}">
        <p14:creationId xmlns:p14="http://schemas.microsoft.com/office/powerpoint/2010/main" val="3881147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recursive operator: </a:t>
            </a:r>
            <a:r>
              <a:rPr lang="en-US" b="1" dirty="0"/>
              <a:t>choice</a:t>
            </a:r>
            <a:r>
              <a:rPr lang="en-US" dirty="0"/>
              <a:t> (sometimes called ”union”, or “or”)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REs can be </a:t>
            </a:r>
            <a:r>
              <a:rPr lang="en-US" dirty="0" err="1"/>
              <a:t>choiced</a:t>
            </a:r>
            <a:r>
              <a:rPr lang="en-US" dirty="0"/>
              <a:t> together using the “|” operator</a:t>
            </a:r>
          </a:p>
          <a:p>
            <a:pPr lvl="1"/>
            <a:r>
              <a:rPr lang="en-US" dirty="0"/>
              <a:t>RE1 = “a”, RE2 = “b”</a:t>
            </a:r>
          </a:p>
          <a:p>
            <a:pPr lvl="1"/>
            <a:r>
              <a:rPr lang="en-US" dirty="0"/>
              <a:t>The choice is: RE1|2 = “</a:t>
            </a:r>
            <a:r>
              <a:rPr lang="en-US" dirty="0" err="1"/>
              <a:t>a|b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Matches either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0DFDC-1A1B-084C-ADDA-551E8031FA37}"/>
              </a:ext>
            </a:extLst>
          </p:cNvPr>
          <p:cNvSpPr txBox="1"/>
          <p:nvPr/>
        </p:nvSpPr>
        <p:spPr>
          <a:xfrm>
            <a:off x="629194" y="5296237"/>
            <a:ext cx="2666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 </a:t>
            </a:r>
          </a:p>
          <a:p>
            <a:r>
              <a:rPr lang="en-US" dirty="0">
                <a:latin typeface="Courier" pitchFamily="2" charset="0"/>
              </a:rPr>
              <a:t>OP   = “*|+“</a:t>
            </a:r>
          </a:p>
          <a:p>
            <a:r>
              <a:rPr lang="en-US" dirty="0">
                <a:latin typeface="Courier" pitchFamily="2" charset="0"/>
              </a:rPr>
              <a:t>CMP  = “==|&lt;=|&gt;=”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7BD3F-A758-6D4F-8DD5-3762842DB03F}"/>
              </a:ext>
            </a:extLst>
          </p:cNvPr>
          <p:cNvSpPr txBox="1"/>
          <p:nvPr/>
        </p:nvSpPr>
        <p:spPr>
          <a:xfrm>
            <a:off x="4770120" y="5200213"/>
            <a:ext cx="43204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Python: </a:t>
            </a:r>
          </a:p>
          <a:p>
            <a:r>
              <a:rPr lang="en-US" dirty="0">
                <a:latin typeface="Courier" pitchFamily="2" charset="0"/>
              </a:rPr>
              <a:t>import re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(“*|+“, “+“)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(“==|&lt;=|&gt;=”, “==”)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44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{Ran, Crashed, Accelerated}</a:t>
            </a:r>
          </a:p>
          <a:p>
            <a:r>
              <a:rPr lang="en-US" dirty="0"/>
              <a:t>ADJECTIVE      =  {Purple, Spotted, Old}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24940-94FD-0E4C-8440-A69A7B4CC3AB}"/>
              </a:ext>
            </a:extLst>
          </p:cNvPr>
          <p:cNvSpPr txBox="1"/>
          <p:nvPr/>
        </p:nvSpPr>
        <p:spPr>
          <a:xfrm>
            <a:off x="1823987" y="2403566"/>
            <a:ext cx="421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define these tokens yet?</a:t>
            </a:r>
          </a:p>
        </p:txBody>
      </p:sp>
    </p:spTree>
    <p:extLst>
      <p:ext uri="{BB962C8B-B14F-4D97-AF65-F5344CB8AC3E}">
        <p14:creationId xmlns:p14="http://schemas.microsoft.com/office/powerpoint/2010/main" val="3358286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 “</a:t>
            </a:r>
            <a:r>
              <a:rPr lang="en-US" dirty="0" err="1">
                <a:solidFill>
                  <a:schemeClr val="accent6"/>
                </a:solidFill>
              </a:rPr>
              <a:t>The|A|Mine|Your</a:t>
            </a:r>
            <a:r>
              <a:rPr lang="en-US" dirty="0">
                <a:solidFill>
                  <a:schemeClr val="accent6"/>
                </a:solidFill>
              </a:rPr>
              <a:t>”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“</a:t>
            </a:r>
            <a:r>
              <a:rPr lang="en-US" dirty="0" err="1">
                <a:solidFill>
                  <a:schemeClr val="accent5"/>
                </a:solidFill>
              </a:rPr>
              <a:t>Dog|Car|Computer</a:t>
            </a:r>
            <a:r>
              <a:rPr lang="en-US" dirty="0">
                <a:solidFill>
                  <a:schemeClr val="accent5"/>
                </a:solidFill>
              </a:rPr>
              <a:t>”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 “</a:t>
            </a:r>
            <a:r>
              <a:rPr lang="en-US" dirty="0" err="1">
                <a:solidFill>
                  <a:schemeClr val="accent2"/>
                </a:solidFill>
              </a:rPr>
              <a:t>Ran|Crashed|Accelerated</a:t>
            </a:r>
            <a:r>
              <a:rPr lang="en-US" dirty="0">
                <a:solidFill>
                  <a:schemeClr val="accent2"/>
                </a:solidFill>
              </a:rPr>
              <a:t>”</a:t>
            </a:r>
          </a:p>
          <a:p>
            <a:r>
              <a:rPr lang="en-US" dirty="0"/>
              <a:t>ADJECTIVE      =  “</a:t>
            </a:r>
            <a:r>
              <a:rPr lang="en-US" dirty="0" err="1"/>
              <a:t>Purple|Spotted|Old</a:t>
            </a:r>
            <a:r>
              <a:rPr lang="en-US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24940-94FD-0E4C-8440-A69A7B4CC3AB}"/>
              </a:ext>
            </a:extLst>
          </p:cNvPr>
          <p:cNvSpPr txBox="1"/>
          <p:nvPr/>
        </p:nvSpPr>
        <p:spPr>
          <a:xfrm>
            <a:off x="1823987" y="2403566"/>
            <a:ext cx="473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define these tokens yet? Yes!</a:t>
            </a:r>
          </a:p>
        </p:txBody>
      </p:sp>
    </p:spTree>
    <p:extLst>
      <p:ext uri="{BB962C8B-B14F-4D97-AF65-F5344CB8AC3E}">
        <p14:creationId xmlns:p14="http://schemas.microsoft.com/office/powerpoint/2010/main" val="1116585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7DB02-A4F6-7D45-B8F1-959DAF606F0D}"/>
              </a:ext>
            </a:extLst>
          </p:cNvPr>
          <p:cNvSpPr txBox="1"/>
          <p:nvPr/>
        </p:nvSpPr>
        <p:spPr>
          <a:xfrm>
            <a:off x="3372052" y="3850410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C4C36-8AE1-D040-9BE7-7DF920E42F6D}"/>
              </a:ext>
            </a:extLst>
          </p:cNvPr>
          <p:cNvSpPr txBox="1"/>
          <p:nvPr/>
        </p:nvSpPr>
        <p:spPr>
          <a:xfrm>
            <a:off x="3280649" y="3112093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define these tokens yet?</a:t>
            </a:r>
          </a:p>
        </p:txBody>
      </p:sp>
    </p:spTree>
    <p:extLst>
      <p:ext uri="{BB962C8B-B14F-4D97-AF65-F5344CB8AC3E}">
        <p14:creationId xmlns:p14="http://schemas.microsoft.com/office/powerpoint/2010/main" val="19460405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7DB02-A4F6-7D45-B8F1-959DAF606F0D}"/>
              </a:ext>
            </a:extLst>
          </p:cNvPr>
          <p:cNvSpPr txBox="1"/>
          <p:nvPr/>
        </p:nvSpPr>
        <p:spPr>
          <a:xfrm>
            <a:off x="3372052" y="3850410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C4C36-8AE1-D040-9BE7-7DF920E42F6D}"/>
              </a:ext>
            </a:extLst>
          </p:cNvPr>
          <p:cNvSpPr txBox="1"/>
          <p:nvPr/>
        </p:nvSpPr>
        <p:spPr>
          <a:xfrm>
            <a:off x="3280649" y="3112093"/>
            <a:ext cx="469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we define these tokens yet? No!</a:t>
            </a:r>
          </a:p>
        </p:txBody>
      </p:sp>
    </p:spTree>
    <p:extLst>
      <p:ext uri="{BB962C8B-B14F-4D97-AF65-F5344CB8AC3E}">
        <p14:creationId xmlns:p14="http://schemas.microsoft.com/office/powerpoint/2010/main" val="13209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FAF-7B36-2F49-95D3-3544795E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FB6E6-DE27-3940-939F-2FB48A8F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374900"/>
            <a:ext cx="9283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58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recursive operator: </a:t>
            </a:r>
            <a:r>
              <a:rPr lang="en-US" b="1" dirty="0"/>
              <a:t>Repeat</a:t>
            </a:r>
          </a:p>
          <a:p>
            <a:endParaRPr lang="en-US" dirty="0"/>
          </a:p>
          <a:p>
            <a:r>
              <a:rPr lang="en-US" dirty="0"/>
              <a:t>Unary operator: *</a:t>
            </a:r>
          </a:p>
          <a:p>
            <a:pPr lvl="1"/>
            <a:r>
              <a:rPr lang="en-US" dirty="0"/>
              <a:t>RE1 = “a”</a:t>
            </a:r>
          </a:p>
          <a:p>
            <a:pPr lvl="1"/>
            <a:r>
              <a:rPr lang="en-US" dirty="0"/>
              <a:t>Repeat RE1 zero or more times: ”a*”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E356-6238-9E4F-83BF-E7D43723CE5A}"/>
              </a:ext>
            </a:extLst>
          </p:cNvPr>
          <p:cNvSpPr txBox="1"/>
          <p:nvPr/>
        </p:nvSpPr>
        <p:spPr>
          <a:xfrm>
            <a:off x="629194" y="5296237"/>
            <a:ext cx="23903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 </a:t>
            </a:r>
          </a:p>
          <a:p>
            <a:r>
              <a:rPr lang="en-US" dirty="0">
                <a:latin typeface="Courier" pitchFamily="2" charset="0"/>
              </a:rPr>
              <a:t>RE1   = “a*“</a:t>
            </a:r>
          </a:p>
          <a:p>
            <a:r>
              <a:rPr lang="en-US" dirty="0">
                <a:latin typeface="Courier" pitchFamily="2" charset="0"/>
              </a:rPr>
              <a:t>RE2   = “a*|b*” </a:t>
            </a:r>
          </a:p>
          <a:p>
            <a:r>
              <a:rPr lang="en-US" dirty="0">
                <a:latin typeface="Courier" pitchFamily="2" charset="0"/>
              </a:rPr>
              <a:t>RE3   = ”</a:t>
            </a:r>
            <a:r>
              <a:rPr lang="en-US" dirty="0" err="1">
                <a:latin typeface="Courier" pitchFamily="2" charset="0"/>
              </a:rPr>
              <a:t>a|b</a:t>
            </a:r>
            <a:r>
              <a:rPr lang="en-US" dirty="0">
                <a:latin typeface="Courier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A9078-BC80-9541-9F65-09AB12F90A5D}"/>
              </a:ext>
            </a:extLst>
          </p:cNvPr>
          <p:cNvSpPr txBox="1"/>
          <p:nvPr/>
        </p:nvSpPr>
        <p:spPr>
          <a:xfrm>
            <a:off x="5344886" y="5309935"/>
            <a:ext cx="404469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Python: </a:t>
            </a:r>
          </a:p>
          <a:p>
            <a:r>
              <a:rPr lang="en-US" dirty="0">
                <a:latin typeface="Courier" pitchFamily="2" charset="0"/>
              </a:rPr>
              <a:t>import re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(“a*|b*“, “</a:t>
            </a:r>
            <a:r>
              <a:rPr lang="en-US" dirty="0" err="1">
                <a:latin typeface="Courier" pitchFamily="2" charset="0"/>
              </a:rPr>
              <a:t>aaa</a:t>
            </a:r>
            <a:r>
              <a:rPr lang="en-US" dirty="0">
                <a:latin typeface="Courier" pitchFamily="2" charset="0"/>
              </a:rPr>
              <a:t>“)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(“a*|b*”, “”)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69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recursive operator: </a:t>
            </a:r>
            <a:r>
              <a:rPr lang="en-US" b="1" dirty="0"/>
              <a:t>Repeat</a:t>
            </a:r>
          </a:p>
          <a:p>
            <a:endParaRPr lang="en-US" dirty="0"/>
          </a:p>
          <a:p>
            <a:r>
              <a:rPr lang="en-US" dirty="0"/>
              <a:t>Unary operator: *</a:t>
            </a:r>
          </a:p>
          <a:p>
            <a:pPr lvl="1"/>
            <a:r>
              <a:rPr lang="en-US" dirty="0"/>
              <a:t>RE1 = “a”</a:t>
            </a:r>
          </a:p>
          <a:p>
            <a:pPr lvl="1"/>
            <a:r>
              <a:rPr lang="en-US" dirty="0"/>
              <a:t>Repeat RE1 zero or more times: ”a*”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E356-6238-9E4F-83BF-E7D43723CE5A}"/>
              </a:ext>
            </a:extLst>
          </p:cNvPr>
          <p:cNvSpPr txBox="1"/>
          <p:nvPr/>
        </p:nvSpPr>
        <p:spPr>
          <a:xfrm>
            <a:off x="629194" y="5296237"/>
            <a:ext cx="23903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 </a:t>
            </a:r>
          </a:p>
          <a:p>
            <a:r>
              <a:rPr lang="en-US" dirty="0">
                <a:latin typeface="Courier" pitchFamily="2" charset="0"/>
              </a:rPr>
              <a:t>RE1   = “a*“</a:t>
            </a:r>
          </a:p>
          <a:p>
            <a:r>
              <a:rPr lang="en-US" dirty="0">
                <a:latin typeface="Courier" pitchFamily="2" charset="0"/>
              </a:rPr>
              <a:t>RE2   = “a*|b*” </a:t>
            </a:r>
          </a:p>
          <a:p>
            <a:r>
              <a:rPr lang="en-US" dirty="0">
                <a:latin typeface="Courier" pitchFamily="2" charset="0"/>
              </a:rPr>
              <a:t>RE3   = ”</a:t>
            </a:r>
            <a:r>
              <a:rPr lang="en-US" dirty="0" err="1">
                <a:latin typeface="Courier" pitchFamily="2" charset="0"/>
              </a:rPr>
              <a:t>a|b</a:t>
            </a:r>
            <a:r>
              <a:rPr lang="en-US" dirty="0">
                <a:latin typeface="Courier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A9078-BC80-9541-9F65-09AB12F90A5D}"/>
              </a:ext>
            </a:extLst>
          </p:cNvPr>
          <p:cNvSpPr txBox="1"/>
          <p:nvPr/>
        </p:nvSpPr>
        <p:spPr>
          <a:xfrm>
            <a:off x="5344886" y="5309935"/>
            <a:ext cx="404469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Python: </a:t>
            </a:r>
          </a:p>
          <a:p>
            <a:r>
              <a:rPr lang="en-US" dirty="0">
                <a:latin typeface="Courier" pitchFamily="2" charset="0"/>
              </a:rPr>
              <a:t>import re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(“a*|b*“, “</a:t>
            </a:r>
            <a:r>
              <a:rPr lang="en-US" dirty="0" err="1">
                <a:latin typeface="Courier" pitchFamily="2" charset="0"/>
              </a:rPr>
              <a:t>aaa</a:t>
            </a:r>
            <a:r>
              <a:rPr lang="en-US" dirty="0">
                <a:latin typeface="Courier" pitchFamily="2" charset="0"/>
              </a:rPr>
              <a:t>“)</a:t>
            </a:r>
          </a:p>
          <a:p>
            <a:r>
              <a:rPr lang="en-US" dirty="0" err="1">
                <a:latin typeface="Courier" pitchFamily="2" charset="0"/>
              </a:rPr>
              <a:t>re.fullmatch</a:t>
            </a:r>
            <a:r>
              <a:rPr lang="en-US" dirty="0">
                <a:latin typeface="Courier" pitchFamily="2" charset="0"/>
              </a:rPr>
              <a:t>(“a*|b*”, “”)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412A0-E20F-4E49-8277-12BAE9877134}"/>
              </a:ext>
            </a:extLst>
          </p:cNvPr>
          <p:cNvSpPr txBox="1"/>
          <p:nvPr/>
        </p:nvSpPr>
        <p:spPr>
          <a:xfrm>
            <a:off x="2622605" y="6417931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Precidence</a:t>
            </a:r>
            <a:r>
              <a:rPr lang="en-US" i="1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16661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make an RE for binary numbers</a:t>
            </a:r>
          </a:p>
          <a:p>
            <a:endParaRPr lang="en-US" dirty="0"/>
          </a:p>
          <a:p>
            <a:r>
              <a:rPr lang="en-US" dirty="0"/>
              <a:t>Lets make an RE for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650203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the theoretical foundational operators. </a:t>
            </a:r>
          </a:p>
          <a:p>
            <a:endParaRPr lang="en-US" dirty="0"/>
          </a:p>
          <a:p>
            <a:r>
              <a:rPr lang="en-US" dirty="0"/>
              <a:t>Most languages give syntactic sugar to make common cases easier</a:t>
            </a:r>
          </a:p>
          <a:p>
            <a:endParaRPr lang="en-US" dirty="0"/>
          </a:p>
          <a:p>
            <a:r>
              <a:rPr lang="en-US" dirty="0"/>
              <a:t>Most languages also break the theory </a:t>
            </a:r>
          </a:p>
          <a:p>
            <a:pPr lvl="1"/>
            <a:r>
              <a:rPr lang="en-US" dirty="0"/>
              <a:t>Perl regexes are extremely complicated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www.perlmonks.org</a:t>
            </a:r>
            <a:r>
              <a:rPr lang="en-US" dirty="0">
                <a:hlinkClick r:id="rId2"/>
              </a:rPr>
              <a:t>/?</a:t>
            </a:r>
            <a:r>
              <a:rPr lang="en-US" dirty="0" err="1">
                <a:hlinkClick r:id="rId2"/>
              </a:rPr>
              <a:t>node_id</a:t>
            </a:r>
            <a:r>
              <a:rPr lang="en-US" dirty="0">
                <a:hlinkClick r:id="rId2"/>
              </a:rPr>
              <a:t>=809842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Python regexes (with recursion) are can capture context free languages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www.npopov.com</a:t>
            </a:r>
            <a:r>
              <a:rPr lang="en-US" dirty="0">
                <a:hlinkClick r:id="rId3"/>
              </a:rPr>
              <a:t>/2012/06/15/The-true-power-of-regular-expressions.html#matching-context-free-languages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87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strict repeat operator: +</a:t>
            </a:r>
          </a:p>
          <a:p>
            <a:endParaRPr lang="en-US" dirty="0"/>
          </a:p>
          <a:p>
            <a:r>
              <a:rPr lang="en-US" dirty="0"/>
              <a:t>one or more repeats (the * operator is 0 or more repeats)</a:t>
            </a:r>
          </a:p>
          <a:p>
            <a:endParaRPr lang="en-US" dirty="0"/>
          </a:p>
          <a:p>
            <a:r>
              <a:rPr lang="en-US" dirty="0"/>
              <a:t>derivation: “r+” = “</a:t>
            </a:r>
            <a:r>
              <a:rPr lang="en-US" dirty="0" err="1"/>
              <a:t>rr</a:t>
            </a:r>
            <a:r>
              <a:rPr lang="en-US" dirty="0"/>
              <a:t>*”</a:t>
            </a:r>
          </a:p>
          <a:p>
            <a:endParaRPr lang="en-US" dirty="0"/>
          </a:p>
          <a:p>
            <a:r>
              <a:rPr lang="en-US" i="1" dirty="0"/>
              <a:t>Let’s revisit binary numbers and decimal numbers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“(0|1)+”</a:t>
            </a:r>
          </a:p>
        </p:txBody>
      </p:sp>
    </p:spTree>
    <p:extLst>
      <p:ext uri="{BB962C8B-B14F-4D97-AF65-F5344CB8AC3E}">
        <p14:creationId xmlns:p14="http://schemas.microsoft.com/office/powerpoint/2010/main" val="14739685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Ranges:</a:t>
            </a:r>
          </a:p>
          <a:p>
            <a:pPr lvl="1"/>
            <a:r>
              <a:rPr lang="en-US" dirty="0"/>
              <a:t>digits [0-9]</a:t>
            </a:r>
          </a:p>
          <a:p>
            <a:pPr lvl="1"/>
            <a:r>
              <a:rPr lang="en-US" dirty="0"/>
              <a:t>alpha [a-z], [A-Z]</a:t>
            </a:r>
          </a:p>
          <a:p>
            <a:pPr lvl="1"/>
            <a:endParaRPr lang="en-US" dirty="0"/>
          </a:p>
          <a:p>
            <a:r>
              <a:rPr lang="en-US" dirty="0"/>
              <a:t>Derivation: [0-9] = ”1|2|3|4|5|6|7|8|9”</a:t>
            </a:r>
          </a:p>
          <a:p>
            <a:endParaRPr lang="en-US" dirty="0"/>
          </a:p>
          <a:p>
            <a:r>
              <a:rPr lang="en-US" dirty="0"/>
              <a:t>Lets try C style IDs:</a:t>
            </a:r>
          </a:p>
          <a:p>
            <a:endParaRPr lang="en-US" dirty="0"/>
          </a:p>
          <a:p>
            <a:r>
              <a:rPr lang="en-US" dirty="0"/>
              <a:t>Hexadecimal numbers:</a:t>
            </a:r>
          </a:p>
        </p:txBody>
      </p:sp>
    </p:spTree>
    <p:extLst>
      <p:ext uri="{BB962C8B-B14F-4D97-AF65-F5344CB8AC3E}">
        <p14:creationId xmlns:p14="http://schemas.microsoft.com/office/powerpoint/2010/main" val="22500731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Ranges:</a:t>
            </a:r>
          </a:p>
          <a:p>
            <a:pPr lvl="1"/>
            <a:r>
              <a:rPr lang="en-US" dirty="0"/>
              <a:t>digits [0-9]</a:t>
            </a:r>
          </a:p>
          <a:p>
            <a:pPr lvl="1"/>
            <a:r>
              <a:rPr lang="en-US" dirty="0"/>
              <a:t>alpha [a-z], [A-Z]</a:t>
            </a:r>
          </a:p>
          <a:p>
            <a:pPr lvl="1"/>
            <a:endParaRPr lang="en-US" dirty="0"/>
          </a:p>
          <a:p>
            <a:r>
              <a:rPr lang="en-US" dirty="0"/>
              <a:t>Derivation: [0-9] = ”1|2|3|4|5|6|7|8|9”</a:t>
            </a:r>
          </a:p>
          <a:p>
            <a:endParaRPr lang="en-US" dirty="0"/>
          </a:p>
          <a:p>
            <a:r>
              <a:rPr lang="en-US" dirty="0"/>
              <a:t>Lets try C style IDs: “[a-</a:t>
            </a:r>
            <a:r>
              <a:rPr lang="en-US" dirty="0" err="1"/>
              <a:t>zA</a:t>
            </a:r>
            <a:r>
              <a:rPr lang="en-US" dirty="0"/>
              <a:t>-Z][0-9a-zA-Z]*”</a:t>
            </a:r>
          </a:p>
          <a:p>
            <a:endParaRPr lang="en-US" dirty="0"/>
          </a:p>
          <a:p>
            <a:r>
              <a:rPr lang="en-US" dirty="0"/>
              <a:t>Hexadecimal numbers: “0x[0-9a-fA-F]”</a:t>
            </a:r>
          </a:p>
        </p:txBody>
      </p:sp>
    </p:spTree>
    <p:extLst>
      <p:ext uri="{BB962C8B-B14F-4D97-AF65-F5344CB8AC3E}">
        <p14:creationId xmlns:p14="http://schemas.microsoft.com/office/powerpoint/2010/main" val="2179695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operator ?</a:t>
            </a:r>
          </a:p>
          <a:p>
            <a:pPr lvl="1"/>
            <a:r>
              <a:rPr lang="en-US" dirty="0"/>
              <a:t>optional characters</a:t>
            </a:r>
          </a:p>
          <a:p>
            <a:endParaRPr lang="en-US" dirty="0"/>
          </a:p>
          <a:p>
            <a:r>
              <a:rPr lang="en-US" dirty="0"/>
              <a:t>“r?” = “|r”</a:t>
            </a:r>
          </a:p>
          <a:p>
            <a:endParaRPr lang="en-US" dirty="0"/>
          </a:p>
          <a:p>
            <a:r>
              <a:rPr lang="en-US" dirty="0"/>
              <a:t>Example: “ab?”</a:t>
            </a:r>
          </a:p>
          <a:p>
            <a:endParaRPr lang="en-US" dirty="0"/>
          </a:p>
          <a:p>
            <a:r>
              <a:rPr lang="en-US" dirty="0"/>
              <a:t>Let’s do simple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3941414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operator ?</a:t>
            </a:r>
          </a:p>
          <a:p>
            <a:pPr lvl="1"/>
            <a:r>
              <a:rPr lang="en-US" dirty="0"/>
              <a:t>optional characters</a:t>
            </a:r>
          </a:p>
          <a:p>
            <a:endParaRPr lang="en-US" dirty="0"/>
          </a:p>
          <a:p>
            <a:r>
              <a:rPr lang="en-US" dirty="0"/>
              <a:t>“r?” = “|r”</a:t>
            </a:r>
          </a:p>
          <a:p>
            <a:endParaRPr lang="en-US" dirty="0"/>
          </a:p>
          <a:p>
            <a:r>
              <a:rPr lang="en-US" dirty="0"/>
              <a:t>Example: “ab?”</a:t>
            </a:r>
          </a:p>
          <a:p>
            <a:endParaRPr lang="en-US" dirty="0"/>
          </a:p>
          <a:p>
            <a:r>
              <a:rPr lang="en-US" dirty="0"/>
              <a:t>Let’s do simple floating point numbers: “[0-9]+(\.[0-9]+)?”</a:t>
            </a:r>
          </a:p>
        </p:txBody>
      </p:sp>
    </p:spTree>
    <p:extLst>
      <p:ext uri="{BB962C8B-B14F-4D97-AF65-F5344CB8AC3E}">
        <p14:creationId xmlns:p14="http://schemas.microsoft.com/office/powerpoint/2010/main" val="8157035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character ‘.’</a:t>
            </a:r>
          </a:p>
          <a:p>
            <a:endParaRPr lang="en-US" dirty="0"/>
          </a:p>
          <a:p>
            <a:r>
              <a:rPr lang="en-US" dirty="0"/>
              <a:t>example using email (this is probably too general!)</a:t>
            </a:r>
          </a:p>
        </p:txBody>
      </p:sp>
    </p:spTree>
    <p:extLst>
      <p:ext uri="{BB962C8B-B14F-4D97-AF65-F5344CB8AC3E}">
        <p14:creationId xmlns:p14="http://schemas.microsoft.com/office/powerpoint/2010/main" val="371757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for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8F91-4D0C-0D4D-A072-C4096A36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32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Scanner (sometimes called </a:t>
            </a:r>
            <a:r>
              <a:rPr lang="en-US" dirty="0" err="1"/>
              <a:t>lexer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by a list of tokens and definitions: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3577882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ARTICLE          =  {The, A, My, Your}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 =  {Dog, Car, Computer}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 =  {Ran, Crashed, Accelerated}</a:t>
            </a:r>
          </a:p>
          <a:p>
            <a:r>
              <a:rPr lang="en-US" dirty="0"/>
              <a:t>ADJECTIVE      =  {Purple, Spotted, Old}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6150726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3442945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3442945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6150726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797E4-25BC-2640-89E4-731F221EC392}"/>
              </a:ext>
            </a:extLst>
          </p:cNvPr>
          <p:cNvSpPr txBox="1"/>
          <p:nvPr/>
        </p:nvSpPr>
        <p:spPr>
          <a:xfrm>
            <a:off x="7820392" y="2515696"/>
            <a:ext cx="242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Original program:</a:t>
            </a:r>
          </a:p>
          <a:p>
            <a:r>
              <a:rPr lang="en-US" sz="2400" i="1" dirty="0"/>
              <a:t>Lex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798BB-724A-5246-A7AB-5265767E0366}"/>
              </a:ext>
            </a:extLst>
          </p:cNvPr>
          <p:cNvSpPr/>
          <p:nvPr/>
        </p:nvSpPr>
        <p:spPr>
          <a:xfrm>
            <a:off x="7809964" y="3481630"/>
            <a:ext cx="440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/wiki/Lex_(software)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1B837-EC77-974D-BD50-1945CC9799BC}"/>
              </a:ext>
            </a:extLst>
          </p:cNvPr>
          <p:cNvSpPr txBox="1"/>
          <p:nvPr/>
        </p:nvSpPr>
        <p:spPr>
          <a:xfrm>
            <a:off x="7790294" y="4159360"/>
            <a:ext cx="3322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Popular implementations</a:t>
            </a:r>
          </a:p>
          <a:p>
            <a:r>
              <a:rPr lang="en-US" sz="2400" i="1" dirty="0"/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1369775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character ‘.’</a:t>
            </a:r>
          </a:p>
          <a:p>
            <a:endParaRPr lang="en-US" dirty="0"/>
          </a:p>
          <a:p>
            <a:r>
              <a:rPr lang="en-US" dirty="0"/>
              <a:t>example using email (this is probably too general!)</a:t>
            </a:r>
          </a:p>
          <a:p>
            <a:endParaRPr lang="en-US" dirty="0"/>
          </a:p>
          <a:p>
            <a:r>
              <a:rPr lang="en-US" dirty="0"/>
              <a:t>”.*@.*\.com”</a:t>
            </a:r>
          </a:p>
        </p:txBody>
      </p:sp>
    </p:spTree>
    <p:extLst>
      <p:ext uri="{BB962C8B-B14F-4D97-AF65-F5344CB8AC3E}">
        <p14:creationId xmlns:p14="http://schemas.microsoft.com/office/powerpoint/2010/main" val="20064576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want either the domain or user name from the email?</a:t>
            </a:r>
          </a:p>
          <a:p>
            <a:endParaRPr lang="en-US" dirty="0"/>
          </a:p>
          <a:p>
            <a:r>
              <a:rPr lang="en-US" dirty="0"/>
              <a:t>We can use groups!</a:t>
            </a:r>
          </a:p>
          <a:p>
            <a:pPr lvl="1"/>
            <a:r>
              <a:rPr lang="en-US" dirty="0"/>
              <a:t>use ()s to </a:t>
            </a:r>
            <a:r>
              <a:rPr lang="en-US" dirty="0" err="1"/>
              <a:t>deliminate</a:t>
            </a:r>
            <a:r>
              <a:rPr lang="en-US" dirty="0"/>
              <a:t> groups</a:t>
            </a:r>
          </a:p>
          <a:p>
            <a:pPr lvl="1"/>
            <a:endParaRPr lang="en-US" dirty="0"/>
          </a:p>
          <a:p>
            <a:r>
              <a:rPr lang="en-US" dirty="0"/>
              <a:t>”(.*)@(.*\.com)”</a:t>
            </a:r>
          </a:p>
          <a:p>
            <a:endParaRPr lang="en-US" dirty="0"/>
          </a:p>
          <a:p>
            <a:r>
              <a:rPr lang="en-US" dirty="0"/>
              <a:t>Index the resulting object with [1] and [2] to get to the user name and domain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068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give groups id names rather than using indices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(?P&lt;name&gt;</a:t>
            </a:r>
            <a:r>
              <a:rPr lang="en-US" dirty="0"/>
              <a:t>.+)@</a:t>
            </a:r>
            <a:r>
              <a:rPr lang="en-US" dirty="0">
                <a:highlight>
                  <a:srgbClr val="FFFF00"/>
                </a:highlight>
              </a:rPr>
              <a:t>(?P&lt;domain&gt;</a:t>
            </a:r>
            <a:r>
              <a:rPr lang="en-US" dirty="0"/>
              <a:t>.+\.com)”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291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XKCD comic</a:t>
            </a:r>
          </a:p>
        </p:txBody>
      </p:sp>
      <p:pic>
        <p:nvPicPr>
          <p:cNvPr id="1026" name="Picture 2" descr="Regular Expressions">
            <a:extLst>
              <a:ext uri="{FF2B5EF4-FFF2-40B4-BE49-F238E27FC236}">
                <a16:creationId xmlns:a16="http://schemas.microsoft.com/office/drawing/2014/main" id="{E0FE845E-49BD-2241-B866-7BF3F482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06" y="681037"/>
            <a:ext cx="5557746" cy="56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2D4AF4-1F67-C14B-B9E3-E9B3F2DB27F0}"/>
              </a:ext>
            </a:extLst>
          </p:cNvPr>
          <p:cNvSpPr/>
          <p:nvPr/>
        </p:nvSpPr>
        <p:spPr>
          <a:xfrm>
            <a:off x="313931" y="6176963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/208/</a:t>
            </a:r>
          </a:p>
        </p:txBody>
      </p:sp>
    </p:spTree>
    <p:extLst>
      <p:ext uri="{BB962C8B-B14F-4D97-AF65-F5344CB8AC3E}">
        <p14:creationId xmlns:p14="http://schemas.microsoft.com/office/powerpoint/2010/main" val="1614859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are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Scanning large amounts of documents quickly, looking for:</a:t>
            </a:r>
          </a:p>
          <a:p>
            <a:pPr lvl="1"/>
            <a:r>
              <a:rPr lang="en-US" dirty="0"/>
              <a:t>Websites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Profiling numbers</a:t>
            </a:r>
          </a:p>
          <a:p>
            <a:pPr lvl="1"/>
            <a:r>
              <a:rPr lang="en-US" dirty="0"/>
              <a:t>Variable usages</a:t>
            </a:r>
          </a:p>
          <a:p>
            <a:pPr lvl="1"/>
            <a:r>
              <a:rPr lang="en-US" b="1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42625453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E88-E3D9-E443-BD6E-9FDDAC97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01C-CBBB-DA44-B6F5-68D966A0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What can REs not do?</a:t>
            </a:r>
          </a:p>
          <a:p>
            <a:endParaRPr lang="en-US" dirty="0"/>
          </a:p>
          <a:p>
            <a:r>
              <a:rPr lang="en-US" dirty="0"/>
              <a:t>Nested structures, such as parathesis matching:</a:t>
            </a:r>
          </a:p>
          <a:p>
            <a:pPr lvl="1"/>
            <a:r>
              <a:rPr lang="en-US" dirty="0"/>
              <a:t>Try doing arithmetic expressions</a:t>
            </a:r>
          </a:p>
          <a:p>
            <a:pPr lvl="1"/>
            <a:r>
              <a:rPr lang="en-US" dirty="0"/>
              <a:t>You will not be able to match ()s</a:t>
            </a:r>
          </a:p>
          <a:p>
            <a:endParaRPr lang="en-US" dirty="0"/>
          </a:p>
          <a:p>
            <a:r>
              <a:rPr lang="en-US" dirty="0"/>
              <a:t>Classical example: REs cannot capture same number of repeats:</a:t>
            </a:r>
          </a:p>
          <a:p>
            <a:pPr lvl="1"/>
            <a:r>
              <a:rPr lang="en-US" dirty="0"/>
              <a:t>A{N}B{N}</a:t>
            </a:r>
          </a:p>
          <a:p>
            <a:endParaRPr lang="en-US" dirty="0"/>
          </a:p>
          <a:p>
            <a:r>
              <a:rPr lang="en-US" dirty="0"/>
              <a:t>REs cannot parse HTML!!!</a:t>
            </a:r>
          </a:p>
          <a:p>
            <a:pPr lvl="1"/>
            <a:r>
              <a:rPr lang="en-US" dirty="0"/>
              <a:t>One of the most upvoted answers on </a:t>
            </a:r>
            <a:r>
              <a:rPr lang="en-US" dirty="0" err="1"/>
              <a:t>stackoverflow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stackoverflow.com</a:t>
            </a:r>
            <a:r>
              <a:rPr lang="en-US" dirty="0">
                <a:hlinkClick r:id="rId2"/>
              </a:rPr>
              <a:t>/questions/1732348/regex-match-open-tags-except-</a:t>
            </a:r>
            <a:r>
              <a:rPr lang="en-US" dirty="0" err="1">
                <a:hlinkClick r:id="rId2"/>
              </a:rPr>
              <a:t>xhtml</a:t>
            </a:r>
            <a:r>
              <a:rPr lang="en-US" dirty="0">
                <a:hlinkClick r:id="rId2"/>
              </a:rPr>
              <a:t>-self-contained-tags/1732454#1732454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4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89C-032F-074C-B03E-591F7FD7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our tokens as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B6F-D0EB-1745-9891-35110C37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simple programming language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7DB02-A4F6-7D45-B8F1-959DAF606F0D}"/>
              </a:ext>
            </a:extLst>
          </p:cNvPr>
          <p:cNvSpPr txBox="1"/>
          <p:nvPr/>
        </p:nvSpPr>
        <p:spPr>
          <a:xfrm>
            <a:off x="933652" y="2639919"/>
            <a:ext cx="405591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[characters]</a:t>
            </a:r>
          </a:p>
          <a:p>
            <a:r>
              <a:rPr lang="en-US" sz="2400" dirty="0">
                <a:latin typeface="Courier" pitchFamily="2" charset="0"/>
              </a:rPr>
              <a:t>NUM    = [numbers]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“]</a:t>
            </a:r>
          </a:p>
        </p:txBody>
      </p:sp>
    </p:spTree>
    <p:extLst>
      <p:ext uri="{BB962C8B-B14F-4D97-AF65-F5344CB8AC3E}">
        <p14:creationId xmlns:p14="http://schemas.microsoft.com/office/powerpoint/2010/main" val="28616932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6622-C1A0-A343-ADA3-C977B682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an RE matcher?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812E-F93B-6644-AE14-D97D37EB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first you have to parse the RE...</a:t>
            </a:r>
          </a:p>
          <a:p>
            <a:pPr lvl="1"/>
            <a:r>
              <a:rPr lang="en-US" dirty="0"/>
              <a:t>Chicken and egg problem </a:t>
            </a:r>
          </a:p>
          <a:p>
            <a:pPr lvl="1"/>
            <a:r>
              <a:rPr lang="en-US" dirty="0"/>
              <a:t>The language of REs is not a regular language. It is context sensitive (because it has ()s)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once you can parse the RE, there are several options</a:t>
            </a:r>
          </a:p>
        </p:txBody>
      </p:sp>
    </p:spTree>
    <p:extLst>
      <p:ext uri="{BB962C8B-B14F-4D97-AF65-F5344CB8AC3E}">
        <p14:creationId xmlns:p14="http://schemas.microsoft.com/office/powerpoint/2010/main" val="9662466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6622-C1A0-A343-ADA3-C977B682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an RE matcher?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812E-F93B-6644-AE14-D97D37EB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with derivatives</a:t>
            </a:r>
          </a:p>
          <a:p>
            <a:pPr lvl="1"/>
            <a:r>
              <a:rPr lang="en-US" dirty="0"/>
              <a:t>We discuss this in CSE211</a:t>
            </a:r>
          </a:p>
          <a:p>
            <a:pPr lvl="1"/>
            <a:r>
              <a:rPr lang="en-US" dirty="0"/>
              <a:t>Elegant solution, but difficult to make fast</a:t>
            </a:r>
          </a:p>
          <a:p>
            <a:pPr lvl="1"/>
            <a:endParaRPr lang="en-US" dirty="0"/>
          </a:p>
          <a:p>
            <a:r>
              <a:rPr lang="en-US" dirty="0"/>
              <a:t>Convert to an automata</a:t>
            </a:r>
          </a:p>
          <a:p>
            <a:pPr lvl="1"/>
            <a:r>
              <a:rPr lang="en-US" dirty="0"/>
              <a:t>Learn more about this CSE103</a:t>
            </a:r>
          </a:p>
          <a:p>
            <a:pPr lvl="1"/>
            <a:r>
              <a:rPr lang="en-US" dirty="0"/>
              <a:t>A cool website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ivanzuzak.info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noam</a:t>
            </a:r>
            <a:r>
              <a:rPr lang="en-US" dirty="0">
                <a:hlinkClick r:id="rId2"/>
              </a:rPr>
              <a:t>/webapps/</a:t>
            </a:r>
            <a:r>
              <a:rPr lang="en-US" dirty="0" err="1">
                <a:hlinkClick r:id="rId2"/>
              </a:rPr>
              <a:t>fsm_simulator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916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REs in a scanner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E13-5E20-3C4F-97D5-4A2A43A5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1838"/>
          </a:xfrm>
        </p:spPr>
        <p:txBody>
          <a:bodyPr>
            <a:normAutofit/>
          </a:bodyPr>
          <a:lstStyle/>
          <a:p>
            <a:r>
              <a:rPr lang="en-US" dirty="0"/>
              <a:t>We will discuss next class</a:t>
            </a:r>
          </a:p>
          <a:p>
            <a:endParaRPr lang="en-US" dirty="0"/>
          </a:p>
          <a:p>
            <a:r>
              <a:rPr lang="en-US" dirty="0"/>
              <a:t>See you on Wednesday!</a:t>
            </a:r>
          </a:p>
        </p:txBody>
      </p:sp>
    </p:spTree>
    <p:extLst>
      <p:ext uri="{BB962C8B-B14F-4D97-AF65-F5344CB8AC3E}">
        <p14:creationId xmlns:p14="http://schemas.microsoft.com/office/powerpoint/2010/main" val="252404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882C7-AD1B-E045-9F49-287F123E9188}"/>
              </a:ext>
            </a:extLst>
          </p:cNvPr>
          <p:cNvSpPr txBox="1"/>
          <p:nvPr/>
        </p:nvSpPr>
        <p:spPr>
          <a:xfrm>
            <a:off x="838200" y="1690688"/>
            <a:ext cx="882485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accent6"/>
                </a:solidFill>
                <a:latin typeface="Courier" pitchFamily="2" charset="0"/>
              </a:rPr>
              <a:t># Constructor, generates a Scanner</a:t>
            </a:r>
          </a:p>
          <a:p>
            <a:r>
              <a:rPr lang="en-US" sz="3200" dirty="0">
                <a:latin typeface="Courier" pitchFamily="2" charset="0"/>
              </a:rPr>
              <a:t>s = </a:t>
            </a:r>
            <a:r>
              <a:rPr lang="en-US" sz="3200" dirty="0" err="1">
                <a:latin typeface="Courier" pitchFamily="2" charset="0"/>
              </a:rPr>
              <a:t>ScannerGenerator</a:t>
            </a:r>
            <a:r>
              <a:rPr lang="en-US" sz="3200" dirty="0">
                <a:latin typeface="Courier" pitchFamily="2" charset="0"/>
              </a:rPr>
              <a:t>(tokens)</a:t>
            </a: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# The string we want to do </a:t>
            </a:r>
            <a:br>
              <a:rPr lang="en-US" sz="3200" dirty="0">
                <a:solidFill>
                  <a:schemeClr val="accent6"/>
                </a:solidFill>
                <a:latin typeface="Courier" pitchFamily="2" charset="0"/>
              </a:rPr>
            </a:b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# lexical analysis on</a:t>
            </a:r>
          </a:p>
          <a:p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Crashed“)</a:t>
            </a: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# Returns the next lexeme</a:t>
            </a:r>
          </a:p>
          <a:p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34598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AB513B-6BED-F947-B78A-E2B202019777}"/>
              </a:ext>
            </a:extLst>
          </p:cNvPr>
          <p:cNvSpPr txBox="1"/>
          <p:nvPr/>
        </p:nvSpPr>
        <p:spPr>
          <a:xfrm>
            <a:off x="1698271" y="428178"/>
            <a:ext cx="9071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&gt; s = </a:t>
            </a:r>
            <a:r>
              <a:rPr lang="en-US" sz="3200" dirty="0" err="1">
                <a:latin typeface="Courier" pitchFamily="2" charset="0"/>
              </a:rPr>
              <a:t>ScanerGenerator</a:t>
            </a:r>
            <a:r>
              <a:rPr lang="en-US" sz="3200" dirty="0">
                <a:latin typeface="Courier" pitchFamily="2" charset="0"/>
              </a:rPr>
              <a:t>(tokens)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s.input</a:t>
            </a:r>
            <a:r>
              <a:rPr lang="en-US" sz="3200" dirty="0">
                <a:latin typeface="Courier" pitchFamily="2" charset="0"/>
              </a:rPr>
              <a:t>(“My Old Computer 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6"/>
                </a:solidFill>
                <a:latin typeface="Courier" pitchFamily="2" charset="0"/>
              </a:rPr>
              <a:t>ARTICLE</a:t>
            </a:r>
            <a:r>
              <a:rPr lang="en-US" sz="3200" dirty="0">
                <a:latin typeface="Courier" pitchFamily="2" charset="0"/>
              </a:rPr>
              <a:t>, “My”)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(ADJECTIVE, “Old”)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1"/>
                </a:solidFill>
                <a:latin typeface="Courier" pitchFamily="2" charset="0"/>
              </a:rPr>
              <a:t>NOUN</a:t>
            </a:r>
            <a:r>
              <a:rPr lang="en-US" sz="3200" dirty="0">
                <a:latin typeface="Courier" pitchFamily="2" charset="0"/>
              </a:rPr>
              <a:t>, “Computer”)</a:t>
            </a:r>
          </a:p>
          <a:p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chemeClr val="accent2"/>
                </a:solidFill>
                <a:latin typeface="Courier" pitchFamily="2" charset="0"/>
              </a:rPr>
              <a:t>VERB</a:t>
            </a:r>
            <a:r>
              <a:rPr lang="en-US" sz="3200" dirty="0">
                <a:latin typeface="Courier" pitchFamily="2" charset="0"/>
              </a:rPr>
              <a:t>, “Crashed”)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&gt; </a:t>
            </a:r>
            <a:r>
              <a:rPr lang="en-US" sz="3200" dirty="0" err="1">
                <a:latin typeface="Courier" pitchFamily="2" charset="0"/>
              </a:rPr>
              <a:t>s.token</a:t>
            </a:r>
            <a:r>
              <a:rPr lang="en-US" sz="3200" dirty="0">
                <a:latin typeface="Courier" pitchFamily="2" charset="0"/>
              </a:rPr>
              <a:t>()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5521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17866</TotalTime>
  <Words>3748</Words>
  <Application>Microsoft Macintosh PowerPoint</Application>
  <PresentationFormat>Widescreen</PresentationFormat>
  <Paragraphs>670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Light</vt:lpstr>
      <vt:lpstr>Courier</vt:lpstr>
      <vt:lpstr>Menlo</vt:lpstr>
      <vt:lpstr>Office Theme</vt:lpstr>
      <vt:lpstr>CSE110A: Compilers April 4, 2022</vt:lpstr>
      <vt:lpstr>Announcements</vt:lpstr>
      <vt:lpstr>Announcements</vt:lpstr>
      <vt:lpstr>Announcements</vt:lpstr>
      <vt:lpstr>Quiz</vt:lpstr>
      <vt:lpstr>Scanner API</vt:lpstr>
      <vt:lpstr>Programs for Lexical Analysis</vt:lpstr>
      <vt:lpstr>Scanner API</vt:lpstr>
      <vt:lpstr>PowerPoint Presentation</vt:lpstr>
      <vt:lpstr>Scanning vs. Parsing</vt:lpstr>
      <vt:lpstr>Programs for Lexical Analysis</vt:lpstr>
      <vt:lpstr>Parsing is the first step in a compiler</vt:lpstr>
      <vt:lpstr>Parsing is the first step in a compiler</vt:lpstr>
      <vt:lpstr>Programs for Lexical Analysis</vt:lpstr>
      <vt:lpstr>Parsing is the first step in a compiler</vt:lpstr>
      <vt:lpstr>Parsing is the first step in a compiler</vt:lpstr>
      <vt:lpstr>Parsing is the first step in a compiler</vt:lpstr>
      <vt:lpstr>Scanning vs. Parsing</vt:lpstr>
      <vt:lpstr>Scanning a simple PL statement</vt:lpstr>
      <vt:lpstr>Scanning a simple PL statement</vt:lpstr>
      <vt:lpstr>Scanning a simple PL statement</vt:lpstr>
      <vt:lpstr>Scanning a simple PL statement</vt:lpstr>
      <vt:lpstr>Scanning a simple PL statement</vt:lpstr>
      <vt:lpstr>Scanning a simple PL statement</vt:lpstr>
      <vt:lpstr>Review</vt:lpstr>
      <vt:lpstr>Naïve implementation</vt:lpstr>
      <vt:lpstr>Naïve implementation</vt:lpstr>
      <vt:lpstr>Naïve implementation</vt:lpstr>
      <vt:lpstr>Naïve implementation</vt:lpstr>
      <vt:lpstr>Naïve implementation</vt:lpstr>
      <vt:lpstr>Schedule</vt:lpstr>
      <vt:lpstr>Code Demo</vt:lpstr>
      <vt:lpstr>Shortcomings of Naïve scanner</vt:lpstr>
      <vt:lpstr>Shortcomings of Naïve scanner</vt:lpstr>
      <vt:lpstr>Shortcomings of Naïve scanner</vt:lpstr>
      <vt:lpstr>How do we solve this?</vt:lpstr>
      <vt:lpstr>How do we solve this?</vt:lpstr>
      <vt:lpstr>Schedule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Schedule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PowerPoint Presentation</vt:lpstr>
      <vt:lpstr>PowerPoint Presentation</vt:lpstr>
      <vt:lpstr>Regular expressions</vt:lpstr>
      <vt:lpstr>PowerPoint Presentation</vt:lpstr>
      <vt:lpstr>PowerPoint Presentation</vt:lpstr>
      <vt:lpstr>PowerPoint Presentation</vt:lpstr>
      <vt:lpstr>PowerPoint Presentation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Using REs</vt:lpstr>
      <vt:lpstr>Using REs</vt:lpstr>
      <vt:lpstr>RE examples</vt:lpstr>
      <vt:lpstr>REs are good for?</vt:lpstr>
      <vt:lpstr>RE examples</vt:lpstr>
      <vt:lpstr>Let’s write our tokens as regular expressions</vt:lpstr>
      <vt:lpstr>How to implement an RE matcher?</vt:lpstr>
      <vt:lpstr>How to implement an RE matcher?</vt:lpstr>
      <vt:lpstr>How to use REs in a scanner implementation?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236</cp:revision>
  <dcterms:created xsi:type="dcterms:W3CDTF">2021-03-23T23:59:42Z</dcterms:created>
  <dcterms:modified xsi:type="dcterms:W3CDTF">2022-04-04T23:02:10Z</dcterms:modified>
</cp:coreProperties>
</file>