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6"/>
  </p:notesMasterIdLst>
  <p:sldIdLst>
    <p:sldId id="257" r:id="rId2"/>
    <p:sldId id="1492" r:id="rId3"/>
    <p:sldId id="1584" r:id="rId4"/>
    <p:sldId id="1682" r:id="rId5"/>
    <p:sldId id="1493" r:id="rId6"/>
    <p:sldId id="1683" r:id="rId7"/>
    <p:sldId id="1698" r:id="rId8"/>
    <p:sldId id="1684" r:id="rId9"/>
    <p:sldId id="1699" r:id="rId10"/>
    <p:sldId id="1700" r:id="rId11"/>
    <p:sldId id="1701" r:id="rId12"/>
    <p:sldId id="1702" r:id="rId13"/>
    <p:sldId id="1703" r:id="rId14"/>
    <p:sldId id="1704" r:id="rId15"/>
    <p:sldId id="1685" r:id="rId16"/>
    <p:sldId id="1705" r:id="rId17"/>
    <p:sldId id="1660" r:id="rId18"/>
    <p:sldId id="1706" r:id="rId19"/>
    <p:sldId id="1686" r:id="rId20"/>
    <p:sldId id="1707" r:id="rId21"/>
    <p:sldId id="1708" r:id="rId22"/>
    <p:sldId id="1709" r:id="rId23"/>
    <p:sldId id="1390" r:id="rId24"/>
    <p:sldId id="1658" r:id="rId25"/>
    <p:sldId id="1663" r:id="rId26"/>
    <p:sldId id="1710" r:id="rId27"/>
    <p:sldId id="1687" r:id="rId28"/>
    <p:sldId id="1667" r:id="rId29"/>
    <p:sldId id="1665" r:id="rId30"/>
    <p:sldId id="1670" r:id="rId31"/>
    <p:sldId id="1669" r:id="rId32"/>
    <p:sldId id="1718" r:id="rId33"/>
    <p:sldId id="1712" r:id="rId34"/>
    <p:sldId id="1717" r:id="rId35"/>
    <p:sldId id="1719" r:id="rId36"/>
    <p:sldId id="1720" r:id="rId37"/>
    <p:sldId id="1671" r:id="rId38"/>
    <p:sldId id="1713" r:id="rId39"/>
    <p:sldId id="1714" r:id="rId40"/>
    <p:sldId id="1715" r:id="rId41"/>
    <p:sldId id="1672" r:id="rId42"/>
    <p:sldId id="1716" r:id="rId43"/>
    <p:sldId id="1689" r:id="rId44"/>
    <p:sldId id="1721" r:id="rId45"/>
    <p:sldId id="1594" r:id="rId46"/>
    <p:sldId id="1722" r:id="rId47"/>
    <p:sldId id="1723" r:id="rId48"/>
    <p:sldId id="1724" r:id="rId49"/>
    <p:sldId id="1725" r:id="rId50"/>
    <p:sldId id="1726" r:id="rId51"/>
    <p:sldId id="1727" r:id="rId52"/>
    <p:sldId id="1728" r:id="rId53"/>
    <p:sldId id="1729" r:id="rId54"/>
    <p:sldId id="1730" r:id="rId55"/>
    <p:sldId id="1731" r:id="rId56"/>
    <p:sldId id="1732" r:id="rId57"/>
    <p:sldId id="1734" r:id="rId58"/>
    <p:sldId id="1733" r:id="rId59"/>
    <p:sldId id="1735" r:id="rId60"/>
    <p:sldId id="1737" r:id="rId61"/>
    <p:sldId id="1738" r:id="rId62"/>
    <p:sldId id="1739" r:id="rId63"/>
    <p:sldId id="1740" r:id="rId64"/>
    <p:sldId id="1741" r:id="rId65"/>
    <p:sldId id="1742" r:id="rId66"/>
    <p:sldId id="1743" r:id="rId67"/>
    <p:sldId id="1744" r:id="rId68"/>
    <p:sldId id="1745" r:id="rId69"/>
    <p:sldId id="1746" r:id="rId70"/>
    <p:sldId id="1747" r:id="rId71"/>
    <p:sldId id="1748" r:id="rId72"/>
    <p:sldId id="1750" r:id="rId73"/>
    <p:sldId id="1751" r:id="rId74"/>
    <p:sldId id="1752" r:id="rId75"/>
    <p:sldId id="1753" r:id="rId76"/>
    <p:sldId id="1754" r:id="rId77"/>
    <p:sldId id="1757" r:id="rId78"/>
    <p:sldId id="1755" r:id="rId79"/>
    <p:sldId id="1756" r:id="rId80"/>
    <p:sldId id="1758" r:id="rId81"/>
    <p:sldId id="1759" r:id="rId82"/>
    <p:sldId id="1760" r:id="rId83"/>
    <p:sldId id="1761" r:id="rId84"/>
    <p:sldId id="1395" r:id="rId8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D7D31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15"/>
    <p:restoredTop sz="96405"/>
  </p:normalViewPr>
  <p:slideViewPr>
    <p:cSldViewPr snapToGrid="0" snapToObjects="1">
      <p:cViewPr varScale="1">
        <p:scale>
          <a:sx n="147" d="100"/>
          <a:sy n="147" d="100"/>
        </p:scale>
        <p:origin x="1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A6930-6FE4-5249-A389-5C34F8D02512}" type="datetimeFigureOut">
              <a:rPr lang="en-US" smtClean="0"/>
              <a:t>5/4/22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7B7F8-0CD4-BB49-9045-2C974462F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89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A43C2-07A5-BB44-9F43-B20E7E531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1C6CB-5CAA-DD48-BDA4-0592D5FF8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62CB0-8583-4540-BE1C-F84CB375F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B2658-7209-954E-8DDF-07C641D90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D4973-44DE-7342-BA01-547EED31C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7DDD4-B6A1-124E-97F1-BA8418676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EE7DE-9595-5745-A856-48AB8F5B5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F81CC-8DBA-1342-88D3-380AA2B3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FA341-EA27-6943-B20F-AFA538A6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3FE79-E424-E945-ADDC-83D446C52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36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48F054-886E-8B44-8EBE-87FBB61503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A284C-386A-6C4E-9A40-04DA68EFB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8CBE6-4A2A-6549-898B-B2545B837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ED32C-794E-1143-802D-3AD6C9B71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FF59B-F6CF-464E-93D4-AA7B3EE8C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27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78217-0850-FA42-8B72-F673F24DE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12092-A792-584F-8A1C-32C031603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86E26-FE36-7B4D-AAF5-904CF3BBD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9D109-2568-4B4F-B7F4-2C7AD017C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AD3A7-3697-7C4A-A781-66DD5DCCA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9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C555C-64CB-F548-ABB6-4B463934B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C269A-28B6-FB43-BB47-BA94CF332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521C4-BC30-3646-824D-F119E616E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D182C-D8EA-B948-8737-5A6BD5B4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787B1-6592-9044-9667-44816CAA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5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5A981-5F59-8940-A2F7-8CE7EAE34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DAABA-0EEF-254E-B417-1B2EB2743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96200-086D-EA44-85BA-8D8F7BA4D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D651E-2A31-AF4F-8A27-A2301E38A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ED8DF-7DBC-294E-82B1-18236111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E2C9E-91E9-FD42-9F13-932CADEBD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5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92995-0013-6F49-9741-2EA0BF408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6D280-4929-384B-8615-167612096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29458-FF2B-1440-8335-632CAA842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9CA800-81C1-B646-A953-E8DBE47BC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CCEC6B-205E-0B45-A0F3-6C8FCEE9A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71920B-F361-C64F-BB0E-35F2D2CBB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D44ECE-207A-FA4C-9475-C03DC72DF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C1820C-AD96-D443-8AA8-5641E0380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31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F0FFF-6ED0-6243-A2AE-B253809A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F091E3-DFC5-0540-9C75-225956946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BC49A3-0384-754C-BED0-DC0D47B42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2BA99-1D12-C64F-996A-85628BB3E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8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36606B-79E4-A34B-BE97-997D9D758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9557CB-8103-3B41-A940-4FD4799A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919D0-3FCE-CF4E-9D34-9E0CD3DF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83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4B636-4EDD-7341-9B7D-17AAD47C6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F0136-D7DD-1044-B848-27E313D5A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DAE57-151C-234A-AA03-81AA7510B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ED6AC-BAC0-EB4C-9277-A63F66607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45925-827B-DA4D-8CDF-AC1503BA2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54FF9-5EE1-A94C-9742-0AC2B9C34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5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2B654-18D6-F84E-B59E-E18CBEE4C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6D7EFC-4004-0145-A2F9-E508D0958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815D9-4FFF-1643-9F8A-2708D6AAA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662FC-F0E3-2D4D-B116-98471B67E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12221-F75B-BA43-B4BA-28655085A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C9E1C-49AC-D74C-B71C-A5DC2EB02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75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6F7A43-3B09-424D-B3CE-5FDEDAF2A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A7AA5-45BE-FB42-A660-04610BF85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CA802-9596-D94B-AF54-17577EF83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CE19A-8503-7843-8A88-9F39D8324431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50162-12AB-E644-9FE6-953D58433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B02E1-3BE0-DA47-8CDF-D1AE848A2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7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55987-81F9-C64A-BD1F-BC0CF5D7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839" y="370459"/>
            <a:ext cx="10515600" cy="1553757"/>
          </a:xfrm>
        </p:spPr>
        <p:txBody>
          <a:bodyPr/>
          <a:lstStyle/>
          <a:p>
            <a:r>
              <a:rPr lang="en-US" sz="5000" b="1" dirty="0"/>
              <a:t>CSE110A: Compilers</a:t>
            </a:r>
            <a:br>
              <a:rPr lang="en-US" dirty="0"/>
            </a:br>
            <a:r>
              <a:rPr lang="en-US" sz="3200" dirty="0"/>
              <a:t>May 6, 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56C47-D610-254E-AA36-5D7C35127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50" y="2242268"/>
            <a:ext cx="6901683" cy="42035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Topics</a:t>
            </a:r>
            <a:r>
              <a:rPr lang="en-US" dirty="0"/>
              <a:t>: </a:t>
            </a:r>
          </a:p>
          <a:p>
            <a:r>
              <a:rPr lang="en-US" i="1" dirty="0"/>
              <a:t>more 3-address code</a:t>
            </a:r>
          </a:p>
          <a:p>
            <a:r>
              <a:rPr lang="en-US" i="1" dirty="0"/>
              <a:t>converting AST to 3-address code</a:t>
            </a:r>
          </a:p>
          <a:p>
            <a:r>
              <a:rPr lang="en-US" i="1" dirty="0"/>
              <a:t>converting control flow statements to 3-address code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5BF4810-9B5C-0A4D-B2CE-2BC37B86A354}"/>
              </a:ext>
            </a:extLst>
          </p:cNvPr>
          <p:cNvSpPr/>
          <p:nvPr/>
        </p:nvSpPr>
        <p:spPr>
          <a:xfrm>
            <a:off x="9868755" y="301139"/>
            <a:ext cx="749030" cy="3118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286D8F-6730-F04B-9B5A-A73EFAB4D4E7}"/>
              </a:ext>
            </a:extLst>
          </p:cNvPr>
          <p:cNvCxnSpPr>
            <a:cxnSpLocks/>
            <a:stCxn id="17" idx="4"/>
          </p:cNvCxnSpPr>
          <p:nvPr/>
        </p:nvCxnSpPr>
        <p:spPr>
          <a:xfrm flipH="1">
            <a:off x="9891340" y="612988"/>
            <a:ext cx="351930" cy="2918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B12D8AA-0409-864E-9890-3FFB88503A5E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10243270" y="612988"/>
            <a:ext cx="277238" cy="2918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595DC5A4-90C6-B14B-A382-11D393C99C64}"/>
              </a:ext>
            </a:extLst>
          </p:cNvPr>
          <p:cNvSpPr/>
          <p:nvPr/>
        </p:nvSpPr>
        <p:spPr>
          <a:xfrm>
            <a:off x="9494240" y="931005"/>
            <a:ext cx="749030" cy="3118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B8E1B2B-5DF2-E645-BAE4-3348D9F473F8}"/>
              </a:ext>
            </a:extLst>
          </p:cNvPr>
          <p:cNvSpPr/>
          <p:nvPr/>
        </p:nvSpPr>
        <p:spPr>
          <a:xfrm>
            <a:off x="10283799" y="938302"/>
            <a:ext cx="749030" cy="3118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F2426A8-2722-164F-9E46-19F9E98727B2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10743432" y="1260443"/>
            <a:ext cx="328310" cy="3112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9AC218C-0E06-3C47-904B-D63E5F792510}"/>
              </a:ext>
            </a:extLst>
          </p:cNvPr>
          <p:cNvCxnSpPr>
            <a:cxnSpLocks/>
            <a:stCxn id="21" idx="4"/>
            <a:endCxn id="38" idx="0"/>
          </p:cNvCxnSpPr>
          <p:nvPr/>
        </p:nvCxnSpPr>
        <p:spPr>
          <a:xfrm flipH="1">
            <a:off x="10139294" y="1250151"/>
            <a:ext cx="519020" cy="311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FD89F16C-A8D3-904A-8BD9-E3C751C9AD48}"/>
              </a:ext>
            </a:extLst>
          </p:cNvPr>
          <p:cNvSpPr/>
          <p:nvPr/>
        </p:nvSpPr>
        <p:spPr>
          <a:xfrm>
            <a:off x="10697227" y="1571729"/>
            <a:ext cx="749030" cy="3118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D5099B9-D9EF-0A4E-8009-19E283A17159}"/>
              </a:ext>
            </a:extLst>
          </p:cNvPr>
          <p:cNvSpPr/>
          <p:nvPr/>
        </p:nvSpPr>
        <p:spPr>
          <a:xfrm>
            <a:off x="9764779" y="1562000"/>
            <a:ext cx="749030" cy="3118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2DB500-1416-664B-BD1D-A70789932F8B}"/>
              </a:ext>
            </a:extLst>
          </p:cNvPr>
          <p:cNvSpPr/>
          <p:nvPr/>
        </p:nvSpPr>
        <p:spPr>
          <a:xfrm>
            <a:off x="8841912" y="2431091"/>
            <a:ext cx="602512" cy="418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02BC6D-A4F3-7945-9BA8-DDAD5EBAD05E}"/>
              </a:ext>
            </a:extLst>
          </p:cNvPr>
          <p:cNvSpPr/>
          <p:nvPr/>
        </p:nvSpPr>
        <p:spPr>
          <a:xfrm>
            <a:off x="8261222" y="3152966"/>
            <a:ext cx="602512" cy="418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A166087-E008-CB41-9E49-F43BE5B52E3C}"/>
              </a:ext>
            </a:extLst>
          </p:cNvPr>
          <p:cNvSpPr/>
          <p:nvPr/>
        </p:nvSpPr>
        <p:spPr>
          <a:xfrm>
            <a:off x="9404049" y="3152966"/>
            <a:ext cx="602512" cy="418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C40F58-CF90-CE41-89B9-CE8DBABC9991}"/>
              </a:ext>
            </a:extLst>
          </p:cNvPr>
          <p:cNvSpPr/>
          <p:nvPr/>
        </p:nvSpPr>
        <p:spPr>
          <a:xfrm>
            <a:off x="8801537" y="3874841"/>
            <a:ext cx="602512" cy="418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...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5F10088-ADEF-7F4E-A316-E753418CD634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 flipH="1">
            <a:off x="8562478" y="2849305"/>
            <a:ext cx="580690" cy="3036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5E5B716-F904-F04C-85D6-57BAB595954F}"/>
              </a:ext>
            </a:extLst>
          </p:cNvPr>
          <p:cNvCxnSpPr>
            <a:cxnSpLocks/>
            <a:stCxn id="4" idx="2"/>
            <a:endCxn id="26" idx="0"/>
          </p:cNvCxnSpPr>
          <p:nvPr/>
        </p:nvCxnSpPr>
        <p:spPr>
          <a:xfrm>
            <a:off x="9143168" y="2849305"/>
            <a:ext cx="562137" cy="3036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3CD5CE6-7944-5940-BF7F-AD6B8EF5481A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8562478" y="3571180"/>
            <a:ext cx="540315" cy="3036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9E481C4-ED00-5E48-8D57-93234F440C6A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9102793" y="3571180"/>
            <a:ext cx="602512" cy="3036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BFBAFE9-DB06-D242-9A86-5A5DBAE7937A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10006561" y="2839576"/>
            <a:ext cx="277238" cy="52249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65BD84F-A29B-7844-AA4E-821E0B90D387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9444424" y="2640198"/>
            <a:ext cx="839375" cy="199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A8C64CD-6438-0642-90A2-AB2F8FAC4216}"/>
              </a:ext>
            </a:extLst>
          </p:cNvPr>
          <p:cNvSpPr txBox="1"/>
          <p:nvPr/>
        </p:nvSpPr>
        <p:spPr>
          <a:xfrm>
            <a:off x="10858582" y="301139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A3111E8-20FD-9A4E-BB6A-BF339F777B74}"/>
              </a:ext>
            </a:extLst>
          </p:cNvPr>
          <p:cNvSpPr txBox="1"/>
          <p:nvPr/>
        </p:nvSpPr>
        <p:spPr>
          <a:xfrm>
            <a:off x="8063655" y="2447138"/>
            <a:ext cx="557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CFG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BA20544-E545-DB40-AE9C-D75E51A5C0A6}"/>
              </a:ext>
            </a:extLst>
          </p:cNvPr>
          <p:cNvSpPr/>
          <p:nvPr/>
        </p:nvSpPr>
        <p:spPr>
          <a:xfrm>
            <a:off x="8859121" y="4978934"/>
            <a:ext cx="3175968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load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nsw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load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1B2E933-E9AD-4341-9CF9-2422F61D7ABC}"/>
              </a:ext>
            </a:extLst>
          </p:cNvPr>
          <p:cNvSpPr txBox="1"/>
          <p:nvPr/>
        </p:nvSpPr>
        <p:spPr>
          <a:xfrm>
            <a:off x="10296120" y="4555260"/>
            <a:ext cx="1588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address code</a:t>
            </a:r>
          </a:p>
        </p:txBody>
      </p:sp>
    </p:spTree>
    <p:extLst>
      <p:ext uri="{BB962C8B-B14F-4D97-AF65-F5344CB8AC3E}">
        <p14:creationId xmlns:p14="http://schemas.microsoft.com/office/powerpoint/2010/main" val="2619880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81285-7642-874C-8329-7DEBBD8C5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8C7DF00-9A7A-1D46-8B39-9EA0F57C09E7}"/>
              </a:ext>
            </a:extLst>
          </p:cNvPr>
          <p:cNvSpPr/>
          <p:nvPr/>
        </p:nvSpPr>
        <p:spPr>
          <a:xfrm>
            <a:off x="3348228" y="2697480"/>
            <a:ext cx="777240" cy="77724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C769D8E-3C2D-EF4D-8C06-35F8FB61ABE0}"/>
              </a:ext>
            </a:extLst>
          </p:cNvPr>
          <p:cNvSpPr/>
          <p:nvPr/>
        </p:nvSpPr>
        <p:spPr>
          <a:xfrm>
            <a:off x="1441704" y="4028884"/>
            <a:ext cx="777240" cy="77724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AE1514-5BE4-8343-9E3A-446AD11547E8}"/>
              </a:ext>
            </a:extLst>
          </p:cNvPr>
          <p:cNvSpPr/>
          <p:nvPr/>
        </p:nvSpPr>
        <p:spPr>
          <a:xfrm>
            <a:off x="4920996" y="4028884"/>
            <a:ext cx="777240" cy="77724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60BE3E-FED9-7046-A17E-3A7C17D0ADC9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2105120" y="3360896"/>
            <a:ext cx="1356932" cy="7818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D6B3B1-486D-AF45-8E6A-5422A1143E4F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4011644" y="3360896"/>
            <a:ext cx="1297972" cy="667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1FEA0E-B4F8-5E41-9E14-1442BA94754B}"/>
              </a:ext>
            </a:extLst>
          </p:cNvPr>
          <p:cNvCxnSpPr>
            <a:cxnSpLocks/>
          </p:cNvCxnSpPr>
          <p:nvPr/>
        </p:nvCxnSpPr>
        <p:spPr>
          <a:xfrm flipH="1">
            <a:off x="3748278" y="2127314"/>
            <a:ext cx="24384" cy="55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75B15B-EAB4-374A-89FD-D3BCA35EA211}"/>
              </a:ext>
            </a:extLst>
          </p:cNvPr>
          <p:cNvCxnSpPr>
            <a:cxnSpLocks/>
          </p:cNvCxnSpPr>
          <p:nvPr/>
        </p:nvCxnSpPr>
        <p:spPr>
          <a:xfrm flipH="1">
            <a:off x="1724406" y="4806124"/>
            <a:ext cx="24384" cy="55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4E6CA10-8E58-A848-9772-4BD4614237F7}"/>
              </a:ext>
            </a:extLst>
          </p:cNvPr>
          <p:cNvCxnSpPr>
            <a:cxnSpLocks/>
          </p:cNvCxnSpPr>
          <p:nvPr/>
        </p:nvCxnSpPr>
        <p:spPr>
          <a:xfrm flipH="1">
            <a:off x="4276446" y="4714487"/>
            <a:ext cx="768368" cy="55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91835A3-0E03-6A4F-88CA-123218694B48}"/>
              </a:ext>
            </a:extLst>
          </p:cNvPr>
          <p:cNvSpPr txBox="1"/>
          <p:nvPr/>
        </p:nvSpPr>
        <p:spPr>
          <a:xfrm>
            <a:off x="6096000" y="1355003"/>
            <a:ext cx="3591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in order traversal order?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F6DFA7-D30C-BF4B-A664-59DDDFC08415}"/>
              </a:ext>
            </a:extLst>
          </p:cNvPr>
          <p:cNvSpPr txBox="1"/>
          <p:nvPr/>
        </p:nvSpPr>
        <p:spPr>
          <a:xfrm>
            <a:off x="6095999" y="2035064"/>
            <a:ext cx="3718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this was an AST for: “2 + (3.0 + 5.0)”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BC1FC2-4379-4040-8233-400D72E6C202}"/>
              </a:ext>
            </a:extLst>
          </p:cNvPr>
          <p:cNvSpPr txBox="1"/>
          <p:nvPr/>
        </p:nvSpPr>
        <p:spPr>
          <a:xfrm>
            <a:off x="2046514" y="4981303"/>
            <a:ext cx="1242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AST&lt;2, int&gt;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1CE0DA-C177-9347-A8D8-95A33049CE5D}"/>
              </a:ext>
            </a:extLst>
          </p:cNvPr>
          <p:cNvSpPr txBox="1"/>
          <p:nvPr/>
        </p:nvSpPr>
        <p:spPr>
          <a:xfrm>
            <a:off x="6137324" y="4268939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 ?&gt;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ECB268-D135-FE42-B8E0-DC057281E41D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5584412" y="4692300"/>
            <a:ext cx="758374" cy="5763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4473F1F-8EBA-7D4B-AD19-8D30C2EAD6F7}"/>
              </a:ext>
            </a:extLst>
          </p:cNvPr>
          <p:cNvSpPr/>
          <p:nvPr/>
        </p:nvSpPr>
        <p:spPr>
          <a:xfrm>
            <a:off x="3748278" y="5310472"/>
            <a:ext cx="777240" cy="77724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2F23EF1-6763-AA4D-9F8D-E4399FA46F19}"/>
              </a:ext>
            </a:extLst>
          </p:cNvPr>
          <p:cNvSpPr/>
          <p:nvPr/>
        </p:nvSpPr>
        <p:spPr>
          <a:xfrm>
            <a:off x="6228962" y="5268651"/>
            <a:ext cx="777240" cy="77724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959A66-3B54-3645-B42D-C14D91DB05F3}"/>
              </a:ext>
            </a:extLst>
          </p:cNvPr>
          <p:cNvSpPr txBox="1"/>
          <p:nvPr/>
        </p:nvSpPr>
        <p:spPr>
          <a:xfrm>
            <a:off x="3446812" y="6230115"/>
            <a:ext cx="159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AST&lt;3.0, float&gt;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5C8D8C-F285-1A49-B1EA-E379F7AF8B1C}"/>
              </a:ext>
            </a:extLst>
          </p:cNvPr>
          <p:cNvSpPr txBox="1"/>
          <p:nvPr/>
        </p:nvSpPr>
        <p:spPr>
          <a:xfrm>
            <a:off x="6686513" y="6087712"/>
            <a:ext cx="159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AST&lt;5.0, float&gt;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6A0D3F-1A6E-7B4F-BE53-59A65B0340EB}"/>
              </a:ext>
            </a:extLst>
          </p:cNvPr>
          <p:cNvSpPr txBox="1"/>
          <p:nvPr/>
        </p:nvSpPr>
        <p:spPr>
          <a:xfrm>
            <a:off x="4095144" y="2376291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 ?&gt;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3B6C05-93E6-FB40-A89D-1CB3AFDADE25}"/>
              </a:ext>
            </a:extLst>
          </p:cNvPr>
          <p:cNvSpPr txBox="1"/>
          <p:nvPr/>
        </p:nvSpPr>
        <p:spPr>
          <a:xfrm>
            <a:off x="4413655" y="2849161"/>
            <a:ext cx="3099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we cannot evaluate 2 before 4!</a:t>
            </a:r>
          </a:p>
        </p:txBody>
      </p:sp>
    </p:spTree>
    <p:extLst>
      <p:ext uri="{BB962C8B-B14F-4D97-AF65-F5344CB8AC3E}">
        <p14:creationId xmlns:p14="http://schemas.microsoft.com/office/powerpoint/2010/main" val="3425111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81285-7642-874C-8329-7DEBBD8C5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8C7DF00-9A7A-1D46-8B39-9EA0F57C09E7}"/>
              </a:ext>
            </a:extLst>
          </p:cNvPr>
          <p:cNvSpPr/>
          <p:nvPr/>
        </p:nvSpPr>
        <p:spPr>
          <a:xfrm>
            <a:off x="3348228" y="2697480"/>
            <a:ext cx="777240" cy="77724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C769D8E-3C2D-EF4D-8C06-35F8FB61ABE0}"/>
              </a:ext>
            </a:extLst>
          </p:cNvPr>
          <p:cNvSpPr/>
          <p:nvPr/>
        </p:nvSpPr>
        <p:spPr>
          <a:xfrm>
            <a:off x="1441704" y="4028884"/>
            <a:ext cx="777240" cy="77724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AE1514-5BE4-8343-9E3A-446AD11547E8}"/>
              </a:ext>
            </a:extLst>
          </p:cNvPr>
          <p:cNvSpPr/>
          <p:nvPr/>
        </p:nvSpPr>
        <p:spPr>
          <a:xfrm>
            <a:off x="4920996" y="4028884"/>
            <a:ext cx="777240" cy="77724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60BE3E-FED9-7046-A17E-3A7C17D0ADC9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2105120" y="3360896"/>
            <a:ext cx="1356932" cy="7818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D6B3B1-486D-AF45-8E6A-5422A1143E4F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4011644" y="3360896"/>
            <a:ext cx="1297972" cy="667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1FEA0E-B4F8-5E41-9E14-1442BA94754B}"/>
              </a:ext>
            </a:extLst>
          </p:cNvPr>
          <p:cNvCxnSpPr>
            <a:cxnSpLocks/>
          </p:cNvCxnSpPr>
          <p:nvPr/>
        </p:nvCxnSpPr>
        <p:spPr>
          <a:xfrm flipH="1">
            <a:off x="3748278" y="2127314"/>
            <a:ext cx="24384" cy="55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75B15B-EAB4-374A-89FD-D3BCA35EA211}"/>
              </a:ext>
            </a:extLst>
          </p:cNvPr>
          <p:cNvCxnSpPr>
            <a:cxnSpLocks/>
          </p:cNvCxnSpPr>
          <p:nvPr/>
        </p:nvCxnSpPr>
        <p:spPr>
          <a:xfrm flipH="1">
            <a:off x="1724406" y="4806124"/>
            <a:ext cx="24384" cy="55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4E6CA10-8E58-A848-9772-4BD4614237F7}"/>
              </a:ext>
            </a:extLst>
          </p:cNvPr>
          <p:cNvCxnSpPr>
            <a:cxnSpLocks/>
          </p:cNvCxnSpPr>
          <p:nvPr/>
        </p:nvCxnSpPr>
        <p:spPr>
          <a:xfrm flipH="1">
            <a:off x="4276446" y="4714487"/>
            <a:ext cx="768368" cy="55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91835A3-0E03-6A4F-88CA-123218694B48}"/>
              </a:ext>
            </a:extLst>
          </p:cNvPr>
          <p:cNvSpPr txBox="1"/>
          <p:nvPr/>
        </p:nvSpPr>
        <p:spPr>
          <a:xfrm>
            <a:off x="6096000" y="1355003"/>
            <a:ext cx="3918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What is the post order traversal order?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F6DFA7-D30C-BF4B-A664-59DDDFC08415}"/>
              </a:ext>
            </a:extLst>
          </p:cNvPr>
          <p:cNvSpPr txBox="1"/>
          <p:nvPr/>
        </p:nvSpPr>
        <p:spPr>
          <a:xfrm>
            <a:off x="6095999" y="2035064"/>
            <a:ext cx="3718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this was an AST for: “2 + (3.0 + 5.0)”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BC1FC2-4379-4040-8233-400D72E6C202}"/>
              </a:ext>
            </a:extLst>
          </p:cNvPr>
          <p:cNvSpPr txBox="1"/>
          <p:nvPr/>
        </p:nvSpPr>
        <p:spPr>
          <a:xfrm>
            <a:off x="2046514" y="4981303"/>
            <a:ext cx="1242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AST&lt;2, int&gt;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1CE0DA-C177-9347-A8D8-95A33049CE5D}"/>
              </a:ext>
            </a:extLst>
          </p:cNvPr>
          <p:cNvSpPr txBox="1"/>
          <p:nvPr/>
        </p:nvSpPr>
        <p:spPr>
          <a:xfrm>
            <a:off x="6137324" y="4268939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 ?&gt;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ECB268-D135-FE42-B8E0-DC057281E41D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5584412" y="4692300"/>
            <a:ext cx="758374" cy="5763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4473F1F-8EBA-7D4B-AD19-8D30C2EAD6F7}"/>
              </a:ext>
            </a:extLst>
          </p:cNvPr>
          <p:cNvSpPr/>
          <p:nvPr/>
        </p:nvSpPr>
        <p:spPr>
          <a:xfrm>
            <a:off x="3748278" y="5310472"/>
            <a:ext cx="777240" cy="77724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2F23EF1-6763-AA4D-9F8D-E4399FA46F19}"/>
              </a:ext>
            </a:extLst>
          </p:cNvPr>
          <p:cNvSpPr/>
          <p:nvPr/>
        </p:nvSpPr>
        <p:spPr>
          <a:xfrm>
            <a:off x="6228962" y="5268651"/>
            <a:ext cx="777240" cy="77724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959A66-3B54-3645-B42D-C14D91DB05F3}"/>
              </a:ext>
            </a:extLst>
          </p:cNvPr>
          <p:cNvSpPr txBox="1"/>
          <p:nvPr/>
        </p:nvSpPr>
        <p:spPr>
          <a:xfrm>
            <a:off x="3446812" y="6230115"/>
            <a:ext cx="159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AST&lt;3.0, float&gt;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5C8D8C-F285-1A49-B1EA-E379F7AF8B1C}"/>
              </a:ext>
            </a:extLst>
          </p:cNvPr>
          <p:cNvSpPr txBox="1"/>
          <p:nvPr/>
        </p:nvSpPr>
        <p:spPr>
          <a:xfrm>
            <a:off x="6686513" y="6087712"/>
            <a:ext cx="159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AST&lt;5.0, float&gt;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6A0D3F-1A6E-7B4F-BE53-59A65B0340EB}"/>
              </a:ext>
            </a:extLst>
          </p:cNvPr>
          <p:cNvSpPr txBox="1"/>
          <p:nvPr/>
        </p:nvSpPr>
        <p:spPr>
          <a:xfrm>
            <a:off x="4095144" y="2376291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 ?&gt;</a:t>
            </a:r>
          </a:p>
        </p:txBody>
      </p:sp>
    </p:spTree>
    <p:extLst>
      <p:ext uri="{BB962C8B-B14F-4D97-AF65-F5344CB8AC3E}">
        <p14:creationId xmlns:p14="http://schemas.microsoft.com/office/powerpoint/2010/main" val="1299123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81285-7642-874C-8329-7DEBBD8C5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8C7DF00-9A7A-1D46-8B39-9EA0F57C09E7}"/>
              </a:ext>
            </a:extLst>
          </p:cNvPr>
          <p:cNvSpPr/>
          <p:nvPr/>
        </p:nvSpPr>
        <p:spPr>
          <a:xfrm>
            <a:off x="3348228" y="2697480"/>
            <a:ext cx="777240" cy="77724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C769D8E-3C2D-EF4D-8C06-35F8FB61ABE0}"/>
              </a:ext>
            </a:extLst>
          </p:cNvPr>
          <p:cNvSpPr/>
          <p:nvPr/>
        </p:nvSpPr>
        <p:spPr>
          <a:xfrm>
            <a:off x="1441704" y="4028884"/>
            <a:ext cx="777240" cy="77724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AE1514-5BE4-8343-9E3A-446AD11547E8}"/>
              </a:ext>
            </a:extLst>
          </p:cNvPr>
          <p:cNvSpPr/>
          <p:nvPr/>
        </p:nvSpPr>
        <p:spPr>
          <a:xfrm>
            <a:off x="4920996" y="4028884"/>
            <a:ext cx="777240" cy="77724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60BE3E-FED9-7046-A17E-3A7C17D0ADC9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2105120" y="3360896"/>
            <a:ext cx="1356932" cy="7818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D6B3B1-486D-AF45-8E6A-5422A1143E4F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4011644" y="3360896"/>
            <a:ext cx="1297972" cy="667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1FEA0E-B4F8-5E41-9E14-1442BA94754B}"/>
              </a:ext>
            </a:extLst>
          </p:cNvPr>
          <p:cNvCxnSpPr>
            <a:cxnSpLocks/>
          </p:cNvCxnSpPr>
          <p:nvPr/>
        </p:nvCxnSpPr>
        <p:spPr>
          <a:xfrm flipH="1">
            <a:off x="3748278" y="2127314"/>
            <a:ext cx="24384" cy="55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75B15B-EAB4-374A-89FD-D3BCA35EA211}"/>
              </a:ext>
            </a:extLst>
          </p:cNvPr>
          <p:cNvCxnSpPr>
            <a:cxnSpLocks/>
          </p:cNvCxnSpPr>
          <p:nvPr/>
        </p:nvCxnSpPr>
        <p:spPr>
          <a:xfrm flipH="1">
            <a:off x="1724406" y="4806124"/>
            <a:ext cx="24384" cy="55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4E6CA10-8E58-A848-9772-4BD4614237F7}"/>
              </a:ext>
            </a:extLst>
          </p:cNvPr>
          <p:cNvCxnSpPr>
            <a:cxnSpLocks/>
          </p:cNvCxnSpPr>
          <p:nvPr/>
        </p:nvCxnSpPr>
        <p:spPr>
          <a:xfrm flipH="1">
            <a:off x="4276446" y="4714487"/>
            <a:ext cx="768368" cy="55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91835A3-0E03-6A4F-88CA-123218694B48}"/>
              </a:ext>
            </a:extLst>
          </p:cNvPr>
          <p:cNvSpPr txBox="1"/>
          <p:nvPr/>
        </p:nvSpPr>
        <p:spPr>
          <a:xfrm>
            <a:off x="6096000" y="1355003"/>
            <a:ext cx="3918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What is the post order traversal order?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F6DFA7-D30C-BF4B-A664-59DDDFC08415}"/>
              </a:ext>
            </a:extLst>
          </p:cNvPr>
          <p:cNvSpPr txBox="1"/>
          <p:nvPr/>
        </p:nvSpPr>
        <p:spPr>
          <a:xfrm>
            <a:off x="6095999" y="2035064"/>
            <a:ext cx="3718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this was an AST for: “2 + (3.0 + 5.0)”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BC1FC2-4379-4040-8233-400D72E6C202}"/>
              </a:ext>
            </a:extLst>
          </p:cNvPr>
          <p:cNvSpPr txBox="1"/>
          <p:nvPr/>
        </p:nvSpPr>
        <p:spPr>
          <a:xfrm>
            <a:off x="2046514" y="4981303"/>
            <a:ext cx="1242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AST&lt;2, int&gt;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1CE0DA-C177-9347-A8D8-95A33049CE5D}"/>
              </a:ext>
            </a:extLst>
          </p:cNvPr>
          <p:cNvSpPr txBox="1"/>
          <p:nvPr/>
        </p:nvSpPr>
        <p:spPr>
          <a:xfrm>
            <a:off x="6137324" y="4268939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 ?&gt;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ECB268-D135-FE42-B8E0-DC057281E41D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5584412" y="4692300"/>
            <a:ext cx="758374" cy="5763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4473F1F-8EBA-7D4B-AD19-8D30C2EAD6F7}"/>
              </a:ext>
            </a:extLst>
          </p:cNvPr>
          <p:cNvSpPr/>
          <p:nvPr/>
        </p:nvSpPr>
        <p:spPr>
          <a:xfrm>
            <a:off x="3748278" y="5310472"/>
            <a:ext cx="777240" cy="77724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2F23EF1-6763-AA4D-9F8D-E4399FA46F19}"/>
              </a:ext>
            </a:extLst>
          </p:cNvPr>
          <p:cNvSpPr/>
          <p:nvPr/>
        </p:nvSpPr>
        <p:spPr>
          <a:xfrm>
            <a:off x="6228962" y="5268651"/>
            <a:ext cx="777240" cy="77724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959A66-3B54-3645-B42D-C14D91DB05F3}"/>
              </a:ext>
            </a:extLst>
          </p:cNvPr>
          <p:cNvSpPr txBox="1"/>
          <p:nvPr/>
        </p:nvSpPr>
        <p:spPr>
          <a:xfrm>
            <a:off x="3446812" y="6230115"/>
            <a:ext cx="159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AST&lt;3.0, float&gt;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5C8D8C-F285-1A49-B1EA-E379F7AF8B1C}"/>
              </a:ext>
            </a:extLst>
          </p:cNvPr>
          <p:cNvSpPr txBox="1"/>
          <p:nvPr/>
        </p:nvSpPr>
        <p:spPr>
          <a:xfrm>
            <a:off x="6686513" y="6087712"/>
            <a:ext cx="159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AST&lt;5.0, float&gt;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6A0D3F-1A6E-7B4F-BE53-59A65B0340EB}"/>
              </a:ext>
            </a:extLst>
          </p:cNvPr>
          <p:cNvSpPr txBox="1"/>
          <p:nvPr/>
        </p:nvSpPr>
        <p:spPr>
          <a:xfrm>
            <a:off x="4095144" y="2376291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 ?&gt;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2669A4-96E0-9745-A8A7-DDECCE3B25DC}"/>
              </a:ext>
            </a:extLst>
          </p:cNvPr>
          <p:cNvSpPr txBox="1"/>
          <p:nvPr/>
        </p:nvSpPr>
        <p:spPr>
          <a:xfrm>
            <a:off x="7485514" y="3377286"/>
            <a:ext cx="3034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Now we can do type inference</a:t>
            </a:r>
          </a:p>
        </p:txBody>
      </p:sp>
    </p:spTree>
    <p:extLst>
      <p:ext uri="{BB962C8B-B14F-4D97-AF65-F5344CB8AC3E}">
        <p14:creationId xmlns:p14="http://schemas.microsoft.com/office/powerpoint/2010/main" val="2253430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81285-7642-874C-8329-7DEBBD8C5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8C7DF00-9A7A-1D46-8B39-9EA0F57C09E7}"/>
              </a:ext>
            </a:extLst>
          </p:cNvPr>
          <p:cNvSpPr/>
          <p:nvPr/>
        </p:nvSpPr>
        <p:spPr>
          <a:xfrm>
            <a:off x="3348228" y="2697480"/>
            <a:ext cx="777240" cy="77724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C769D8E-3C2D-EF4D-8C06-35F8FB61ABE0}"/>
              </a:ext>
            </a:extLst>
          </p:cNvPr>
          <p:cNvSpPr/>
          <p:nvPr/>
        </p:nvSpPr>
        <p:spPr>
          <a:xfrm>
            <a:off x="1441704" y="4028884"/>
            <a:ext cx="777240" cy="77724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AE1514-5BE4-8343-9E3A-446AD11547E8}"/>
              </a:ext>
            </a:extLst>
          </p:cNvPr>
          <p:cNvSpPr/>
          <p:nvPr/>
        </p:nvSpPr>
        <p:spPr>
          <a:xfrm>
            <a:off x="4920996" y="4028884"/>
            <a:ext cx="777240" cy="77724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60BE3E-FED9-7046-A17E-3A7C17D0ADC9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2105120" y="3360896"/>
            <a:ext cx="1356932" cy="7818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D6B3B1-486D-AF45-8E6A-5422A1143E4F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4011644" y="3360896"/>
            <a:ext cx="1297972" cy="667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1FEA0E-B4F8-5E41-9E14-1442BA94754B}"/>
              </a:ext>
            </a:extLst>
          </p:cNvPr>
          <p:cNvCxnSpPr>
            <a:cxnSpLocks/>
          </p:cNvCxnSpPr>
          <p:nvPr/>
        </p:nvCxnSpPr>
        <p:spPr>
          <a:xfrm flipH="1">
            <a:off x="3748278" y="2127314"/>
            <a:ext cx="24384" cy="55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75B15B-EAB4-374A-89FD-D3BCA35EA211}"/>
              </a:ext>
            </a:extLst>
          </p:cNvPr>
          <p:cNvCxnSpPr>
            <a:cxnSpLocks/>
          </p:cNvCxnSpPr>
          <p:nvPr/>
        </p:nvCxnSpPr>
        <p:spPr>
          <a:xfrm flipH="1">
            <a:off x="1724406" y="4806124"/>
            <a:ext cx="24384" cy="55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4E6CA10-8E58-A848-9772-4BD4614237F7}"/>
              </a:ext>
            </a:extLst>
          </p:cNvPr>
          <p:cNvCxnSpPr>
            <a:cxnSpLocks/>
          </p:cNvCxnSpPr>
          <p:nvPr/>
        </p:nvCxnSpPr>
        <p:spPr>
          <a:xfrm flipH="1">
            <a:off x="4276446" y="4714487"/>
            <a:ext cx="768368" cy="55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91835A3-0E03-6A4F-88CA-123218694B48}"/>
              </a:ext>
            </a:extLst>
          </p:cNvPr>
          <p:cNvSpPr txBox="1"/>
          <p:nvPr/>
        </p:nvSpPr>
        <p:spPr>
          <a:xfrm>
            <a:off x="6096000" y="1355003"/>
            <a:ext cx="3918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What is the post order traversal order?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F6DFA7-D30C-BF4B-A664-59DDDFC08415}"/>
              </a:ext>
            </a:extLst>
          </p:cNvPr>
          <p:cNvSpPr txBox="1"/>
          <p:nvPr/>
        </p:nvSpPr>
        <p:spPr>
          <a:xfrm>
            <a:off x="6095999" y="2035064"/>
            <a:ext cx="369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this was an AST for: “2 + (</a:t>
            </a:r>
            <a:r>
              <a:rPr lang="en-US" dirty="0">
                <a:highlight>
                  <a:srgbClr val="FFFF00"/>
                </a:highlight>
              </a:rPr>
              <a:t>&amp;c</a:t>
            </a:r>
            <a:r>
              <a:rPr lang="en-US" dirty="0"/>
              <a:t> + 5.0)”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BC1FC2-4379-4040-8233-400D72E6C202}"/>
              </a:ext>
            </a:extLst>
          </p:cNvPr>
          <p:cNvSpPr txBox="1"/>
          <p:nvPr/>
        </p:nvSpPr>
        <p:spPr>
          <a:xfrm>
            <a:off x="2046514" y="4981303"/>
            <a:ext cx="1242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AST&lt;2, int&gt;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1CE0DA-C177-9347-A8D8-95A33049CE5D}"/>
              </a:ext>
            </a:extLst>
          </p:cNvPr>
          <p:cNvSpPr txBox="1"/>
          <p:nvPr/>
        </p:nvSpPr>
        <p:spPr>
          <a:xfrm>
            <a:off x="6137324" y="4268939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 ?&gt;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ECB268-D135-FE42-B8E0-DC057281E41D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5584412" y="4692300"/>
            <a:ext cx="758374" cy="5763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4473F1F-8EBA-7D4B-AD19-8D30C2EAD6F7}"/>
              </a:ext>
            </a:extLst>
          </p:cNvPr>
          <p:cNvSpPr/>
          <p:nvPr/>
        </p:nvSpPr>
        <p:spPr>
          <a:xfrm>
            <a:off x="3748278" y="5310472"/>
            <a:ext cx="777240" cy="77724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2F23EF1-6763-AA4D-9F8D-E4399FA46F19}"/>
              </a:ext>
            </a:extLst>
          </p:cNvPr>
          <p:cNvSpPr/>
          <p:nvPr/>
        </p:nvSpPr>
        <p:spPr>
          <a:xfrm>
            <a:off x="6228962" y="5268651"/>
            <a:ext cx="777240" cy="77724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959A66-3B54-3645-B42D-C14D91DB05F3}"/>
              </a:ext>
            </a:extLst>
          </p:cNvPr>
          <p:cNvSpPr txBox="1"/>
          <p:nvPr/>
        </p:nvSpPr>
        <p:spPr>
          <a:xfrm>
            <a:off x="3446812" y="6230115"/>
            <a:ext cx="140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</a:t>
            </a:r>
            <a:r>
              <a:rPr lang="en-US" dirty="0">
                <a:highlight>
                  <a:srgbClr val="FFFF00"/>
                </a:highlight>
              </a:rPr>
              <a:t>&amp;c</a:t>
            </a:r>
            <a:r>
              <a:rPr lang="en-US" dirty="0"/>
              <a:t>, </a:t>
            </a:r>
            <a:r>
              <a:rPr lang="en-US" dirty="0" err="1"/>
              <a:t>ptr</a:t>
            </a:r>
            <a:r>
              <a:rPr lang="en-US" dirty="0"/>
              <a:t>&gt;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5C8D8C-F285-1A49-B1EA-E379F7AF8B1C}"/>
              </a:ext>
            </a:extLst>
          </p:cNvPr>
          <p:cNvSpPr txBox="1"/>
          <p:nvPr/>
        </p:nvSpPr>
        <p:spPr>
          <a:xfrm>
            <a:off x="6686513" y="6087712"/>
            <a:ext cx="159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AST&lt;5.0, float&gt;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6A0D3F-1A6E-7B4F-BE53-59A65B0340EB}"/>
              </a:ext>
            </a:extLst>
          </p:cNvPr>
          <p:cNvSpPr txBox="1"/>
          <p:nvPr/>
        </p:nvSpPr>
        <p:spPr>
          <a:xfrm>
            <a:off x="4095144" y="2376291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 ?&gt;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00EF03-7139-4241-B8C1-6CD787D558A2}"/>
              </a:ext>
            </a:extLst>
          </p:cNvPr>
          <p:cNvSpPr txBox="1"/>
          <p:nvPr/>
        </p:nvSpPr>
        <p:spPr>
          <a:xfrm>
            <a:off x="7943107" y="2901434"/>
            <a:ext cx="2971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How does this change things?</a:t>
            </a:r>
          </a:p>
        </p:txBody>
      </p:sp>
    </p:spTree>
    <p:extLst>
      <p:ext uri="{BB962C8B-B14F-4D97-AF65-F5344CB8AC3E}">
        <p14:creationId xmlns:p14="http://schemas.microsoft.com/office/powerpoint/2010/main" val="4245900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81285-7642-874C-8329-7DEBBD8C5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F6DFA7-D30C-BF4B-A664-59DDDFC08415}"/>
              </a:ext>
            </a:extLst>
          </p:cNvPr>
          <p:cNvSpPr txBox="1"/>
          <p:nvPr/>
        </p:nvSpPr>
        <p:spPr>
          <a:xfrm>
            <a:off x="2873828" y="2766584"/>
            <a:ext cx="703949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Does this express pass C’s type checking?</a:t>
            </a:r>
          </a:p>
          <a:p>
            <a:endParaRPr lang="en-US" sz="3200" dirty="0"/>
          </a:p>
          <a:p>
            <a:r>
              <a:rPr lang="en-US" sz="3200" dirty="0">
                <a:latin typeface="Courier" pitchFamily="2" charset="0"/>
              </a:rPr>
              <a:t>int *c;</a:t>
            </a:r>
          </a:p>
          <a:p>
            <a:r>
              <a:rPr lang="en-US" sz="3200" dirty="0">
                <a:latin typeface="Courier" pitchFamily="2" charset="0"/>
              </a:rPr>
              <a:t>int x;</a:t>
            </a:r>
          </a:p>
          <a:p>
            <a:r>
              <a:rPr lang="en-US" sz="3200" dirty="0">
                <a:latin typeface="Courier" pitchFamily="2" charset="0"/>
              </a:rPr>
              <a:t>c + x = 6.0;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881444-F70F-6944-B648-BE0AD2B67EE2}"/>
              </a:ext>
            </a:extLst>
          </p:cNvPr>
          <p:cNvSpPr txBox="1"/>
          <p:nvPr/>
        </p:nvSpPr>
        <p:spPr>
          <a:xfrm>
            <a:off x="5181600" y="1802674"/>
            <a:ext cx="97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806774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541D-B1F2-FB45-9B97-E1E3F2B1F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8BEBC4-2C0D-3B4C-87E6-C85A3799A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1898650"/>
            <a:ext cx="86106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372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DC6B5-28F0-954C-8B13-AD9708A2F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A0AACD-2B91-CC44-ACC1-94DB7D49E80E}"/>
              </a:ext>
            </a:extLst>
          </p:cNvPr>
          <p:cNvSpPr txBox="1"/>
          <p:nvPr/>
        </p:nvSpPr>
        <p:spPr>
          <a:xfrm>
            <a:off x="679686" y="3506224"/>
            <a:ext cx="1224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AST&lt;x, int&gt;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D0C340-53CE-404B-A7AC-00E79C176447}"/>
              </a:ext>
            </a:extLst>
          </p:cNvPr>
          <p:cNvSpPr txBox="1"/>
          <p:nvPr/>
        </p:nvSpPr>
        <p:spPr>
          <a:xfrm>
            <a:off x="1821849" y="2709041"/>
            <a:ext cx="1187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AST&lt;+,int&gt;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4E6B32-C0A6-7C4D-8E8E-A3CBEA199CDD}"/>
              </a:ext>
            </a:extLst>
          </p:cNvPr>
          <p:cNvCxnSpPr>
            <a:cxnSpLocks/>
          </p:cNvCxnSpPr>
          <p:nvPr/>
        </p:nvCxnSpPr>
        <p:spPr>
          <a:xfrm flipH="1">
            <a:off x="883991" y="3076058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879DBF9-AC2D-604C-8F8C-73CF8A71EC79}"/>
              </a:ext>
            </a:extLst>
          </p:cNvPr>
          <p:cNvCxnSpPr>
            <a:cxnSpLocks/>
          </p:cNvCxnSpPr>
          <p:nvPr/>
        </p:nvCxnSpPr>
        <p:spPr>
          <a:xfrm>
            <a:off x="2108364" y="3076058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E70BDAD-F2B8-124B-A13D-C184ECD35E4F}"/>
              </a:ext>
            </a:extLst>
          </p:cNvPr>
          <p:cNvSpPr txBox="1"/>
          <p:nvPr/>
        </p:nvSpPr>
        <p:spPr>
          <a:xfrm>
            <a:off x="3052531" y="3506224"/>
            <a:ext cx="12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AST&lt;y, int&gt;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D5A679-6960-F244-8118-BB0D4E95129A}"/>
              </a:ext>
            </a:extLst>
          </p:cNvPr>
          <p:cNvSpPr txBox="1"/>
          <p:nvPr/>
        </p:nvSpPr>
        <p:spPr>
          <a:xfrm>
            <a:off x="3663012" y="1814921"/>
            <a:ext cx="13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AST&lt;+,float&gt;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E66B40-81BF-2C4A-889E-2BBEBB1C8B69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2188988" y="2184253"/>
            <a:ext cx="2158411" cy="52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88FDE6-839C-0946-9B32-66E5EA8422BA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347399" y="2184253"/>
            <a:ext cx="698396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2721A8B-8687-D341-9817-C3E54572124C}"/>
              </a:ext>
            </a:extLst>
          </p:cNvPr>
          <p:cNvSpPr txBox="1"/>
          <p:nvPr/>
        </p:nvSpPr>
        <p:spPr>
          <a:xfrm>
            <a:off x="4982981" y="2720897"/>
            <a:ext cx="159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AST&lt;5.5, float&gt;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AA9362-A927-0F47-9EC3-CC7CA9BD9D0C}"/>
              </a:ext>
            </a:extLst>
          </p:cNvPr>
          <p:cNvSpPr/>
          <p:nvPr/>
        </p:nvSpPr>
        <p:spPr>
          <a:xfrm>
            <a:off x="8605906" y="2155043"/>
            <a:ext cx="3175968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load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nsw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load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8BBBC1-D74C-DD4B-9471-5551F4F04F05}"/>
              </a:ext>
            </a:extLst>
          </p:cNvPr>
          <p:cNvSpPr txBox="1"/>
          <p:nvPr/>
        </p:nvSpPr>
        <p:spPr>
          <a:xfrm>
            <a:off x="5781982" y="1027906"/>
            <a:ext cx="5447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AST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1B169B-7DB1-644F-8F90-BA16C1154C52}"/>
              </a:ext>
            </a:extLst>
          </p:cNvPr>
          <p:cNvSpPr txBox="1"/>
          <p:nvPr/>
        </p:nvSpPr>
        <p:spPr>
          <a:xfrm>
            <a:off x="8605906" y="1031773"/>
            <a:ext cx="1712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3 - address 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347076-0FB5-2E46-ACAA-18D2C46A8C76}"/>
              </a:ext>
            </a:extLst>
          </p:cNvPr>
          <p:cNvSpPr txBox="1"/>
          <p:nvPr/>
        </p:nvSpPr>
        <p:spPr>
          <a:xfrm>
            <a:off x="8605906" y="3953691"/>
            <a:ext cx="305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Much closer to machine code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B81A7D-47C9-F245-B522-76103000A9E7}"/>
              </a:ext>
            </a:extLst>
          </p:cNvPr>
          <p:cNvSpPr txBox="1"/>
          <p:nvPr/>
        </p:nvSpPr>
        <p:spPr>
          <a:xfrm>
            <a:off x="4021884" y="4282893"/>
            <a:ext cx="255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Much closer to parse tree</a:t>
            </a:r>
          </a:p>
        </p:txBody>
      </p:sp>
    </p:spTree>
    <p:extLst>
      <p:ext uri="{BB962C8B-B14F-4D97-AF65-F5344CB8AC3E}">
        <p14:creationId xmlns:p14="http://schemas.microsoft.com/office/powerpoint/2010/main" val="3381821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9534-BD2E-AD47-A269-2AC3A9B9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IRs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B292D-E245-1B41-AF72-01EB06F68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925595" cy="1965063"/>
          </a:xfrm>
        </p:spPr>
        <p:txBody>
          <a:bodyPr/>
          <a:lstStyle/>
          <a:p>
            <a:r>
              <a:rPr lang="en-US" dirty="0"/>
              <a:t>Several types of linear code: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1 address code</a:t>
            </a:r>
          </a:p>
          <a:p>
            <a:pPr lvl="1"/>
            <a:r>
              <a:rPr lang="en-US" dirty="0"/>
              <a:t>2 address code</a:t>
            </a:r>
          </a:p>
          <a:p>
            <a:pPr lvl="1"/>
            <a:r>
              <a:rPr lang="en-US" dirty="0"/>
              <a:t>3 address code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A606D9-8BFF-DB4C-8B7A-AFAFCF899384}"/>
              </a:ext>
            </a:extLst>
          </p:cNvPr>
          <p:cNvSpPr txBox="1"/>
          <p:nvPr/>
        </p:nvSpPr>
        <p:spPr>
          <a:xfrm>
            <a:off x="5120640" y="2420982"/>
            <a:ext cx="5921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used for stack machines, some ideas are used in the JVM and </a:t>
            </a:r>
          </a:p>
          <a:p>
            <a:r>
              <a:rPr lang="en-US" i="1" dirty="0"/>
              <a:t>web assembly. Creates compact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D3A3B5-FE76-8C44-AB95-330D15F8B461}"/>
              </a:ext>
            </a:extLst>
          </p:cNvPr>
          <p:cNvSpPr txBox="1"/>
          <p:nvPr/>
        </p:nvSpPr>
        <p:spPr>
          <a:xfrm>
            <a:off x="1184366" y="4954585"/>
            <a:ext cx="14253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push 2</a:t>
            </a:r>
          </a:p>
          <a:p>
            <a:r>
              <a:rPr lang="en-US" dirty="0">
                <a:latin typeface="Courier" pitchFamily="2" charset="0"/>
              </a:rPr>
              <a:t>push 4</a:t>
            </a:r>
          </a:p>
          <a:p>
            <a:r>
              <a:rPr lang="en-US" dirty="0">
                <a:latin typeface="Courier" pitchFamily="2" charset="0"/>
              </a:rPr>
              <a:t>multiply</a:t>
            </a:r>
          </a:p>
          <a:p>
            <a:r>
              <a:rPr lang="en-US" dirty="0">
                <a:latin typeface="Courier" pitchFamily="2" charset="0"/>
              </a:rPr>
              <a:t>push 8</a:t>
            </a:r>
          </a:p>
          <a:p>
            <a:r>
              <a:rPr lang="en-US" dirty="0">
                <a:latin typeface="Courier" pitchFamily="2" charset="0"/>
              </a:rPr>
              <a:t>subtract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E0B214-4BAE-584B-BBA9-7CD63B7D406B}"/>
              </a:ext>
            </a:extLst>
          </p:cNvPr>
          <p:cNvSpPr/>
          <p:nvPr/>
        </p:nvSpPr>
        <p:spPr>
          <a:xfrm>
            <a:off x="3788228" y="5843450"/>
            <a:ext cx="522515" cy="5225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FE0DE2-98E5-3D43-9429-1F3651B02246}"/>
              </a:ext>
            </a:extLst>
          </p:cNvPr>
          <p:cNvSpPr txBox="1"/>
          <p:nvPr/>
        </p:nvSpPr>
        <p:spPr>
          <a:xfrm>
            <a:off x="2094792" y="6488668"/>
            <a:ext cx="316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Execute this code as an exercise</a:t>
            </a:r>
          </a:p>
        </p:txBody>
      </p:sp>
    </p:spTree>
    <p:extLst>
      <p:ext uri="{BB962C8B-B14F-4D97-AF65-F5344CB8AC3E}">
        <p14:creationId xmlns:p14="http://schemas.microsoft.com/office/powerpoint/2010/main" val="3761622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9534-BD2E-AD47-A269-2AC3A9B9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IRs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B292D-E245-1B41-AF72-01EB06F68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925595" cy="1965063"/>
          </a:xfrm>
        </p:spPr>
        <p:txBody>
          <a:bodyPr/>
          <a:lstStyle/>
          <a:p>
            <a:r>
              <a:rPr lang="en-US" dirty="0"/>
              <a:t>Several types of linear code: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1 address code</a:t>
            </a:r>
          </a:p>
          <a:p>
            <a:pPr lvl="1"/>
            <a:r>
              <a:rPr lang="en-US" dirty="0"/>
              <a:t>2 address code</a:t>
            </a:r>
          </a:p>
          <a:p>
            <a:pPr lvl="1"/>
            <a:r>
              <a:rPr lang="en-US" dirty="0"/>
              <a:t>3 address code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A606D9-8BFF-DB4C-8B7A-AFAFCF899384}"/>
              </a:ext>
            </a:extLst>
          </p:cNvPr>
          <p:cNvSpPr txBox="1"/>
          <p:nvPr/>
        </p:nvSpPr>
        <p:spPr>
          <a:xfrm>
            <a:off x="5120640" y="2420982"/>
            <a:ext cx="5921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used for stack machines, some ideas are used in the JVM and </a:t>
            </a:r>
          </a:p>
          <a:p>
            <a:r>
              <a:rPr lang="en-US" i="1" dirty="0"/>
              <a:t>web assembly. Creates compact 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963A36-F8A0-7144-A2A7-94FD38B2EDCE}"/>
              </a:ext>
            </a:extLst>
          </p:cNvPr>
          <p:cNvSpPr txBox="1"/>
          <p:nvPr/>
        </p:nvSpPr>
        <p:spPr>
          <a:xfrm>
            <a:off x="1841130" y="4386045"/>
            <a:ext cx="82754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Stack machine can be a useful IR, but I’m not sure any machine that actually uses it.</a:t>
            </a:r>
            <a:br>
              <a:rPr lang="en-US" i="1" dirty="0"/>
            </a:br>
            <a:br>
              <a:rPr lang="en-US" i="1" dirty="0"/>
            </a:br>
            <a:r>
              <a:rPr lang="en-US" i="1" dirty="0"/>
              <a:t>Jeremy mentioned that the original Nintendo processor used 2-address code for its ISA.</a:t>
            </a:r>
          </a:p>
          <a:p>
            <a:r>
              <a:rPr lang="en-US" i="1" dirty="0"/>
              <a:t>In those cases the destination registration is built into the instruction</a:t>
            </a:r>
          </a:p>
        </p:txBody>
      </p:sp>
    </p:spTree>
    <p:extLst>
      <p:ext uri="{BB962C8B-B14F-4D97-AF65-F5344CB8AC3E}">
        <p14:creationId xmlns:p14="http://schemas.microsoft.com/office/powerpoint/2010/main" val="1232447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541D-B1F2-FB45-9B97-E1E3F2B1F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515F00-BB17-524D-B475-433029377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450" y="2406650"/>
            <a:ext cx="85471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91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C3A5-667C-754F-B375-3695E0DD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D3622-CA57-1A44-9CA7-51B98F769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5308"/>
          </a:xfrm>
        </p:spPr>
        <p:txBody>
          <a:bodyPr>
            <a:normAutofit/>
          </a:bodyPr>
          <a:lstStyle/>
          <a:p>
            <a:r>
              <a:rPr lang="en-US" dirty="0"/>
              <a:t>HW 1 grades are released</a:t>
            </a:r>
          </a:p>
          <a:p>
            <a:pPr lvl="1"/>
            <a:r>
              <a:rPr lang="en-US" dirty="0"/>
              <a:t>You have until Monday to let us know about any issues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Midterm is out</a:t>
            </a:r>
          </a:p>
          <a:p>
            <a:pPr lvl="1"/>
            <a:r>
              <a:rPr lang="en-US" dirty="0"/>
              <a:t>There is a piazza post with clarifications</a:t>
            </a:r>
          </a:p>
          <a:p>
            <a:pPr lvl="1"/>
            <a:r>
              <a:rPr lang="en-US" dirty="0"/>
              <a:t>No late midterms will be accepted</a:t>
            </a:r>
          </a:p>
          <a:p>
            <a:pPr lvl="2"/>
            <a:r>
              <a:rPr lang="en-US" dirty="0"/>
              <a:t>My advice is to try to turn it in by tonight</a:t>
            </a:r>
          </a:p>
          <a:p>
            <a:pPr lvl="2"/>
            <a:r>
              <a:rPr lang="en-US" dirty="0"/>
              <a:t>that way if there are any issues, you have until Friday to turn it in</a:t>
            </a:r>
          </a:p>
          <a:p>
            <a:pPr lvl="1"/>
            <a:r>
              <a:rPr lang="en-US" dirty="0"/>
              <a:t>As always, no help guaranteed outside of business hours</a:t>
            </a:r>
          </a:p>
          <a:p>
            <a:pPr lvl="2"/>
            <a:r>
              <a:rPr lang="en-US" dirty="0"/>
              <a:t>After 5 PM on Friday, you are on your own</a:t>
            </a:r>
          </a:p>
        </p:txBody>
      </p:sp>
    </p:spTree>
    <p:extLst>
      <p:ext uri="{BB962C8B-B14F-4D97-AF65-F5344CB8AC3E}">
        <p14:creationId xmlns:p14="http://schemas.microsoft.com/office/powerpoint/2010/main" val="3959271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DC6B5-28F0-954C-8B13-AD9708A2F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9FBE05-C045-034D-B4E9-2E41A7D9447D}"/>
              </a:ext>
            </a:extLst>
          </p:cNvPr>
          <p:cNvSpPr txBox="1"/>
          <p:nvPr/>
        </p:nvSpPr>
        <p:spPr>
          <a:xfrm>
            <a:off x="1193074" y="2505670"/>
            <a:ext cx="17491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r</a:t>
            </a:r>
            <a:r>
              <a:rPr lang="en-US" baseline="-25000" dirty="0">
                <a:latin typeface="Courier" pitchFamily="2" charset="0"/>
              </a:rPr>
              <a:t>0</a:t>
            </a:r>
            <a:r>
              <a:rPr lang="en-US" dirty="0">
                <a:latin typeface="Courier" pitchFamily="2" charset="0"/>
              </a:rPr>
              <a:t> ← x + y;</a:t>
            </a:r>
          </a:p>
          <a:p>
            <a:r>
              <a:rPr lang="en-US" dirty="0">
                <a:latin typeface="Courier" pitchFamily="2" charset="0"/>
              </a:rPr>
              <a:t>r</a:t>
            </a:r>
            <a:r>
              <a:rPr lang="en-US" baseline="-25000" dirty="0">
                <a:latin typeface="Courier" pitchFamily="2" charset="0"/>
              </a:rPr>
              <a:t>1</a:t>
            </a:r>
            <a:r>
              <a:rPr lang="en-US" dirty="0">
                <a:latin typeface="Courier" pitchFamily="2" charset="0"/>
              </a:rPr>
              <a:t> ← 5 * 7;</a:t>
            </a:r>
          </a:p>
          <a:p>
            <a:r>
              <a:rPr lang="en-US" dirty="0">
                <a:latin typeface="Courier" pitchFamily="2" charset="0"/>
              </a:rPr>
              <a:t>r</a:t>
            </a:r>
            <a:r>
              <a:rPr lang="en-US" baseline="-25000" dirty="0">
                <a:latin typeface="Courier" pitchFamily="2" charset="0"/>
              </a:rPr>
              <a:t>2</a:t>
            </a:r>
            <a:r>
              <a:rPr lang="en-US" dirty="0">
                <a:latin typeface="Courier" pitchFamily="2" charset="0"/>
              </a:rPr>
              <a:t> ← r</a:t>
            </a:r>
            <a:r>
              <a:rPr lang="en-US" baseline="-25000" dirty="0">
                <a:latin typeface="Courier" pitchFamily="2" charset="0"/>
              </a:rPr>
              <a:t>0 </a:t>
            </a:r>
            <a:r>
              <a:rPr lang="en-US" dirty="0">
                <a:latin typeface="Courier" pitchFamily="2" charset="0"/>
              </a:rPr>
              <a:t>/ r</a:t>
            </a:r>
            <a:r>
              <a:rPr lang="en-US" baseline="-25000" dirty="0">
                <a:latin typeface="Courier" pitchFamily="2" charset="0"/>
              </a:rPr>
              <a:t>1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233024-9457-1044-999D-E2624048BD2C}"/>
              </a:ext>
            </a:extLst>
          </p:cNvPr>
          <p:cNvSpPr txBox="1"/>
          <p:nvPr/>
        </p:nvSpPr>
        <p:spPr>
          <a:xfrm>
            <a:off x="1654628" y="217548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book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967FE4-7E68-1749-8A16-920BF4402FCA}"/>
              </a:ext>
            </a:extLst>
          </p:cNvPr>
          <p:cNvSpPr txBox="1"/>
          <p:nvPr/>
        </p:nvSpPr>
        <p:spPr>
          <a:xfrm>
            <a:off x="3766457" y="2505670"/>
            <a:ext cx="2941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vr0 = </a:t>
            </a:r>
            <a:r>
              <a:rPr lang="en-US" dirty="0" err="1">
                <a:latin typeface="Courier" pitchFamily="2" charset="0"/>
              </a:rPr>
              <a:t>addi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x,y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r>
              <a:rPr lang="en-US" dirty="0">
                <a:latin typeface="Courier" pitchFamily="2" charset="0"/>
              </a:rPr>
              <a:t>vr1 = multi(5,7);</a:t>
            </a:r>
          </a:p>
          <a:p>
            <a:r>
              <a:rPr lang="en-US" dirty="0">
                <a:latin typeface="Courier" pitchFamily="2" charset="0"/>
              </a:rPr>
              <a:t>vr2 = divi(vr0,vr1);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139C01-906B-844E-AB29-BDF7308A5F52}"/>
              </a:ext>
            </a:extLst>
          </p:cNvPr>
          <p:cNvSpPr txBox="1"/>
          <p:nvPr/>
        </p:nvSpPr>
        <p:spPr>
          <a:xfrm>
            <a:off x="4228011" y="2175481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this class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DCFC57F-1F87-C14C-BCC8-B286ECECD1CA}"/>
              </a:ext>
            </a:extLst>
          </p:cNvPr>
          <p:cNvSpPr/>
          <p:nvPr/>
        </p:nvSpPr>
        <p:spPr>
          <a:xfrm>
            <a:off x="7265877" y="2505670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nsw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E4DD8A-7A52-224E-807F-1316A9712887}"/>
              </a:ext>
            </a:extLst>
          </p:cNvPr>
          <p:cNvSpPr/>
          <p:nvPr/>
        </p:nvSpPr>
        <p:spPr>
          <a:xfrm>
            <a:off x="7265877" y="2875223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%11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mul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nsw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7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8E0BCB-7FE3-8E46-BA89-F14B17428BE2}"/>
              </a:ext>
            </a:extLst>
          </p:cNvPr>
          <p:cNvSpPr txBox="1"/>
          <p:nvPr/>
        </p:nvSpPr>
        <p:spPr>
          <a:xfrm>
            <a:off x="8316686" y="2136228"/>
            <a:ext cx="944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LLVM IR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BDCC7B-E711-394B-9E84-FD11BE7F8161}"/>
              </a:ext>
            </a:extLst>
          </p:cNvPr>
          <p:cNvSpPr/>
          <p:nvPr/>
        </p:nvSpPr>
        <p:spPr>
          <a:xfrm>
            <a:off x="7265877" y="3244555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%15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14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A181B1-EC23-DA43-B263-E495B7B1EAC4}"/>
              </a:ext>
            </a:extLst>
          </p:cNvPr>
          <p:cNvSpPr txBox="1"/>
          <p:nvPr/>
        </p:nvSpPr>
        <p:spPr>
          <a:xfrm>
            <a:off x="1262743" y="4572000"/>
            <a:ext cx="82612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depends</a:t>
            </a:r>
          </a:p>
          <a:p>
            <a:endParaRPr lang="en-US" dirty="0"/>
          </a:p>
          <a:p>
            <a:r>
              <a:rPr lang="en-US" dirty="0"/>
              <a:t>Your 3-address code should be close enough to make the final translation  to ISA easier</a:t>
            </a:r>
          </a:p>
          <a:p>
            <a:endParaRPr lang="en-US" dirty="0"/>
          </a:p>
          <a:p>
            <a:r>
              <a:rPr lang="en-US" dirty="0"/>
              <a:t>But it should be general enough to be able to target many backends.</a:t>
            </a:r>
          </a:p>
        </p:txBody>
      </p:sp>
    </p:spTree>
    <p:extLst>
      <p:ext uri="{BB962C8B-B14F-4D97-AF65-F5344CB8AC3E}">
        <p14:creationId xmlns:p14="http://schemas.microsoft.com/office/powerpoint/2010/main" val="1939949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DC6B5-28F0-954C-8B13-AD9708A2F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9FBE05-C045-034D-B4E9-2E41A7D9447D}"/>
              </a:ext>
            </a:extLst>
          </p:cNvPr>
          <p:cNvSpPr txBox="1"/>
          <p:nvPr/>
        </p:nvSpPr>
        <p:spPr>
          <a:xfrm>
            <a:off x="1193074" y="2505670"/>
            <a:ext cx="17491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r</a:t>
            </a:r>
            <a:r>
              <a:rPr lang="en-US" baseline="-25000" dirty="0">
                <a:latin typeface="Courier" pitchFamily="2" charset="0"/>
              </a:rPr>
              <a:t>0</a:t>
            </a:r>
            <a:r>
              <a:rPr lang="en-US" dirty="0">
                <a:latin typeface="Courier" pitchFamily="2" charset="0"/>
              </a:rPr>
              <a:t> ← x + y;</a:t>
            </a:r>
          </a:p>
          <a:p>
            <a:r>
              <a:rPr lang="en-US" dirty="0">
                <a:latin typeface="Courier" pitchFamily="2" charset="0"/>
              </a:rPr>
              <a:t>r</a:t>
            </a:r>
            <a:r>
              <a:rPr lang="en-US" baseline="-25000" dirty="0">
                <a:latin typeface="Courier" pitchFamily="2" charset="0"/>
              </a:rPr>
              <a:t>1</a:t>
            </a:r>
            <a:r>
              <a:rPr lang="en-US" dirty="0">
                <a:latin typeface="Courier" pitchFamily="2" charset="0"/>
              </a:rPr>
              <a:t> ← 5 * 7;</a:t>
            </a:r>
          </a:p>
          <a:p>
            <a:r>
              <a:rPr lang="en-US" dirty="0">
                <a:latin typeface="Courier" pitchFamily="2" charset="0"/>
              </a:rPr>
              <a:t>r</a:t>
            </a:r>
            <a:r>
              <a:rPr lang="en-US" baseline="-25000" dirty="0">
                <a:latin typeface="Courier" pitchFamily="2" charset="0"/>
              </a:rPr>
              <a:t>2</a:t>
            </a:r>
            <a:r>
              <a:rPr lang="en-US" dirty="0">
                <a:latin typeface="Courier" pitchFamily="2" charset="0"/>
              </a:rPr>
              <a:t> ← r</a:t>
            </a:r>
            <a:r>
              <a:rPr lang="en-US" baseline="-25000" dirty="0">
                <a:latin typeface="Courier" pitchFamily="2" charset="0"/>
              </a:rPr>
              <a:t>0 </a:t>
            </a:r>
            <a:r>
              <a:rPr lang="en-US" dirty="0">
                <a:latin typeface="Courier" pitchFamily="2" charset="0"/>
              </a:rPr>
              <a:t>/ r</a:t>
            </a:r>
            <a:r>
              <a:rPr lang="en-US" baseline="-25000" dirty="0">
                <a:latin typeface="Courier" pitchFamily="2" charset="0"/>
              </a:rPr>
              <a:t>1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233024-9457-1044-999D-E2624048BD2C}"/>
              </a:ext>
            </a:extLst>
          </p:cNvPr>
          <p:cNvSpPr txBox="1"/>
          <p:nvPr/>
        </p:nvSpPr>
        <p:spPr>
          <a:xfrm>
            <a:off x="1654628" y="217548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book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967FE4-7E68-1749-8A16-920BF4402FCA}"/>
              </a:ext>
            </a:extLst>
          </p:cNvPr>
          <p:cNvSpPr txBox="1"/>
          <p:nvPr/>
        </p:nvSpPr>
        <p:spPr>
          <a:xfrm>
            <a:off x="3766457" y="2505670"/>
            <a:ext cx="2941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vr0 = </a:t>
            </a:r>
            <a:r>
              <a:rPr lang="en-US" dirty="0" err="1">
                <a:latin typeface="Courier" pitchFamily="2" charset="0"/>
              </a:rPr>
              <a:t>add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x,y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r>
              <a:rPr lang="en-US" dirty="0">
                <a:latin typeface="Courier" pitchFamily="2" charset="0"/>
              </a:rPr>
              <a:t>vr1 = multi(5,7);</a:t>
            </a:r>
          </a:p>
          <a:p>
            <a:r>
              <a:rPr lang="en-US" dirty="0">
                <a:latin typeface="Courier" pitchFamily="2" charset="0"/>
              </a:rPr>
              <a:t>vr2 = divi(vr0,vr1);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139C01-906B-844E-AB29-BDF7308A5F52}"/>
              </a:ext>
            </a:extLst>
          </p:cNvPr>
          <p:cNvSpPr txBox="1"/>
          <p:nvPr/>
        </p:nvSpPr>
        <p:spPr>
          <a:xfrm>
            <a:off x="4228011" y="2175481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this class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DCFC57F-1F87-C14C-BCC8-B286ECECD1CA}"/>
              </a:ext>
            </a:extLst>
          </p:cNvPr>
          <p:cNvSpPr/>
          <p:nvPr/>
        </p:nvSpPr>
        <p:spPr>
          <a:xfrm>
            <a:off x="7265877" y="2505670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nsw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E4DD8A-7A52-224E-807F-1316A9712887}"/>
              </a:ext>
            </a:extLst>
          </p:cNvPr>
          <p:cNvSpPr/>
          <p:nvPr/>
        </p:nvSpPr>
        <p:spPr>
          <a:xfrm>
            <a:off x="7265877" y="2875223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%11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mul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nsw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7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8E0BCB-7FE3-8E46-BA89-F14B17428BE2}"/>
              </a:ext>
            </a:extLst>
          </p:cNvPr>
          <p:cNvSpPr txBox="1"/>
          <p:nvPr/>
        </p:nvSpPr>
        <p:spPr>
          <a:xfrm>
            <a:off x="8316686" y="2136228"/>
            <a:ext cx="944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LLVM IR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BDCC7B-E711-394B-9E84-FD11BE7F8161}"/>
              </a:ext>
            </a:extLst>
          </p:cNvPr>
          <p:cNvSpPr/>
          <p:nvPr/>
        </p:nvSpPr>
        <p:spPr>
          <a:xfrm>
            <a:off x="7265877" y="3244555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%15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14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A181B1-EC23-DA43-B263-E495B7B1EAC4}"/>
              </a:ext>
            </a:extLst>
          </p:cNvPr>
          <p:cNvSpPr txBox="1"/>
          <p:nvPr/>
        </p:nvSpPr>
        <p:spPr>
          <a:xfrm>
            <a:off x="1262743" y="4572000"/>
            <a:ext cx="82612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depends</a:t>
            </a:r>
          </a:p>
          <a:p>
            <a:endParaRPr lang="en-US" dirty="0"/>
          </a:p>
          <a:p>
            <a:r>
              <a:rPr lang="en-US" dirty="0"/>
              <a:t>Your 3-address code should be close enough to make the final translation  to ISA easier</a:t>
            </a:r>
          </a:p>
          <a:p>
            <a:endParaRPr lang="en-US" dirty="0"/>
          </a:p>
          <a:p>
            <a:r>
              <a:rPr lang="en-US" dirty="0"/>
              <a:t>But it should be general enough to be able to target many backends.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00790F-1B1F-6949-91A8-D75BFC83D857}"/>
              </a:ext>
            </a:extLst>
          </p:cNvPr>
          <p:cNvSpPr txBox="1"/>
          <p:nvPr/>
        </p:nvSpPr>
        <p:spPr>
          <a:xfrm>
            <a:off x="6644640" y="3997234"/>
            <a:ext cx="3049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Types are a consideration here</a:t>
            </a:r>
          </a:p>
        </p:txBody>
      </p:sp>
    </p:spTree>
    <p:extLst>
      <p:ext uri="{BB962C8B-B14F-4D97-AF65-F5344CB8AC3E}">
        <p14:creationId xmlns:p14="http://schemas.microsoft.com/office/powerpoint/2010/main" val="2801977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DC6B5-28F0-954C-8B13-AD9708A2F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9FBE05-C045-034D-B4E9-2E41A7D9447D}"/>
              </a:ext>
            </a:extLst>
          </p:cNvPr>
          <p:cNvSpPr txBox="1"/>
          <p:nvPr/>
        </p:nvSpPr>
        <p:spPr>
          <a:xfrm>
            <a:off x="1193074" y="2505670"/>
            <a:ext cx="17491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r</a:t>
            </a:r>
            <a:r>
              <a:rPr lang="en-US" baseline="-25000" dirty="0">
                <a:highlight>
                  <a:srgbClr val="FFFF00"/>
                </a:highlight>
                <a:latin typeface="Courier" pitchFamily="2" charset="0"/>
              </a:rPr>
              <a:t>0</a:t>
            </a:r>
            <a:r>
              <a:rPr lang="en-US" dirty="0">
                <a:latin typeface="Courier" pitchFamily="2" charset="0"/>
              </a:rPr>
              <a:t> ← x + y;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r</a:t>
            </a:r>
            <a:r>
              <a:rPr lang="en-US" baseline="-25000" dirty="0">
                <a:highlight>
                  <a:srgbClr val="FFFF00"/>
                </a:highlight>
                <a:latin typeface="Courier" pitchFamily="2" charset="0"/>
              </a:rPr>
              <a:t>1</a:t>
            </a:r>
            <a:r>
              <a:rPr lang="en-US" dirty="0">
                <a:latin typeface="Courier" pitchFamily="2" charset="0"/>
              </a:rPr>
              <a:t> ← 5 * 7;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r</a:t>
            </a:r>
            <a:r>
              <a:rPr lang="en-US" baseline="-25000" dirty="0">
                <a:highlight>
                  <a:srgbClr val="FFFF00"/>
                </a:highlight>
                <a:latin typeface="Courier" pitchFamily="2" charset="0"/>
              </a:rPr>
              <a:t>2</a:t>
            </a:r>
            <a:r>
              <a:rPr lang="en-US" dirty="0">
                <a:latin typeface="Courier" pitchFamily="2" charset="0"/>
              </a:rPr>
              <a:t> ← r</a:t>
            </a:r>
            <a:r>
              <a:rPr lang="en-US" baseline="-25000" dirty="0">
                <a:latin typeface="Courier" pitchFamily="2" charset="0"/>
              </a:rPr>
              <a:t>0 </a:t>
            </a:r>
            <a:r>
              <a:rPr lang="en-US" dirty="0">
                <a:latin typeface="Courier" pitchFamily="2" charset="0"/>
              </a:rPr>
              <a:t>/ r</a:t>
            </a:r>
            <a:r>
              <a:rPr lang="en-US" baseline="-25000" dirty="0">
                <a:latin typeface="Courier" pitchFamily="2" charset="0"/>
              </a:rPr>
              <a:t>1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233024-9457-1044-999D-E2624048BD2C}"/>
              </a:ext>
            </a:extLst>
          </p:cNvPr>
          <p:cNvSpPr txBox="1"/>
          <p:nvPr/>
        </p:nvSpPr>
        <p:spPr>
          <a:xfrm>
            <a:off x="1654628" y="217548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book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967FE4-7E68-1749-8A16-920BF4402FCA}"/>
              </a:ext>
            </a:extLst>
          </p:cNvPr>
          <p:cNvSpPr txBox="1"/>
          <p:nvPr/>
        </p:nvSpPr>
        <p:spPr>
          <a:xfrm>
            <a:off x="3766457" y="2505670"/>
            <a:ext cx="2941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vr0 = </a:t>
            </a:r>
            <a:r>
              <a:rPr lang="en-US" dirty="0" err="1">
                <a:latin typeface="Courier" pitchFamily="2" charset="0"/>
              </a:rPr>
              <a:t>add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x,y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r>
              <a:rPr lang="en-US" dirty="0">
                <a:latin typeface="Courier" pitchFamily="2" charset="0"/>
              </a:rPr>
              <a:t>vr1 = multi(5,7);</a:t>
            </a:r>
          </a:p>
          <a:p>
            <a:r>
              <a:rPr lang="en-US" dirty="0">
                <a:latin typeface="Courier" pitchFamily="2" charset="0"/>
              </a:rPr>
              <a:t>vr2 = divi(vr0,vr1);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139C01-906B-844E-AB29-BDF7308A5F52}"/>
              </a:ext>
            </a:extLst>
          </p:cNvPr>
          <p:cNvSpPr txBox="1"/>
          <p:nvPr/>
        </p:nvSpPr>
        <p:spPr>
          <a:xfrm>
            <a:off x="4228011" y="2175481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this class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DCFC57F-1F87-C14C-BCC8-B286ECECD1CA}"/>
              </a:ext>
            </a:extLst>
          </p:cNvPr>
          <p:cNvSpPr/>
          <p:nvPr/>
        </p:nvSpPr>
        <p:spPr>
          <a:xfrm>
            <a:off x="7265877" y="2505670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nsw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E4DD8A-7A52-224E-807F-1316A9712887}"/>
              </a:ext>
            </a:extLst>
          </p:cNvPr>
          <p:cNvSpPr/>
          <p:nvPr/>
        </p:nvSpPr>
        <p:spPr>
          <a:xfrm>
            <a:off x="7265877" y="2875223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%11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mul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nsw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7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8E0BCB-7FE3-8E46-BA89-F14B17428BE2}"/>
              </a:ext>
            </a:extLst>
          </p:cNvPr>
          <p:cNvSpPr txBox="1"/>
          <p:nvPr/>
        </p:nvSpPr>
        <p:spPr>
          <a:xfrm>
            <a:off x="8316686" y="2136228"/>
            <a:ext cx="944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LLVM IR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BDCC7B-E711-394B-9E84-FD11BE7F8161}"/>
              </a:ext>
            </a:extLst>
          </p:cNvPr>
          <p:cNvSpPr/>
          <p:nvPr/>
        </p:nvSpPr>
        <p:spPr>
          <a:xfrm>
            <a:off x="7265877" y="3244555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%15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14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A181B1-EC23-DA43-B263-E495B7B1EAC4}"/>
              </a:ext>
            </a:extLst>
          </p:cNvPr>
          <p:cNvSpPr txBox="1"/>
          <p:nvPr/>
        </p:nvSpPr>
        <p:spPr>
          <a:xfrm>
            <a:off x="1262743" y="4572000"/>
            <a:ext cx="82612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depends</a:t>
            </a:r>
          </a:p>
          <a:p>
            <a:endParaRPr lang="en-US" dirty="0"/>
          </a:p>
          <a:p>
            <a:r>
              <a:rPr lang="en-US" dirty="0"/>
              <a:t>Your 3-address code should be close enough to make the final translation  to ISA easier</a:t>
            </a:r>
          </a:p>
          <a:p>
            <a:endParaRPr lang="en-US" dirty="0"/>
          </a:p>
          <a:p>
            <a:r>
              <a:rPr lang="en-US" dirty="0"/>
              <a:t>But it should be general enough to be able to target many backends.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00790F-1B1F-6949-91A8-D75BFC83D857}"/>
              </a:ext>
            </a:extLst>
          </p:cNvPr>
          <p:cNvSpPr txBox="1"/>
          <p:nvPr/>
        </p:nvSpPr>
        <p:spPr>
          <a:xfrm>
            <a:off x="6644640" y="3997234"/>
            <a:ext cx="3049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Types are a consideration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CFBDB0-8CA8-A646-A67A-26D4136B1EBA}"/>
              </a:ext>
            </a:extLst>
          </p:cNvPr>
          <p:cNvSpPr txBox="1"/>
          <p:nvPr/>
        </p:nvSpPr>
        <p:spPr>
          <a:xfrm>
            <a:off x="609599" y="3720235"/>
            <a:ext cx="3993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 registers are a consideration here</a:t>
            </a:r>
            <a:br>
              <a:rPr lang="en-US" dirty="0"/>
            </a:br>
            <a:r>
              <a:rPr lang="en-US" dirty="0"/>
              <a:t>e.g., how many, if they are typed, etc.</a:t>
            </a:r>
          </a:p>
        </p:txBody>
      </p:sp>
    </p:spTree>
    <p:extLst>
      <p:ext uri="{BB962C8B-B14F-4D97-AF65-F5344CB8AC3E}">
        <p14:creationId xmlns:p14="http://schemas.microsoft.com/office/powerpoint/2010/main" val="3516618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494DF-C6C8-D740-8958-4BBE04B97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483745-37EF-4C43-9494-80DFA54C9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went over some of this stuff pretty quickly last time</a:t>
            </a:r>
          </a:p>
        </p:txBody>
      </p:sp>
    </p:spTree>
    <p:extLst>
      <p:ext uri="{BB962C8B-B14F-4D97-AF65-F5344CB8AC3E}">
        <p14:creationId xmlns:p14="http://schemas.microsoft.com/office/powerpoint/2010/main" val="1087103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9534-BD2E-AD47-A269-2AC3A9B9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3-address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B292D-E245-1B41-AF72-01EB06F68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925595" cy="786946"/>
          </a:xfrm>
        </p:spPr>
        <p:txBody>
          <a:bodyPr/>
          <a:lstStyle/>
          <a:p>
            <a:r>
              <a:rPr lang="en-US" dirty="0"/>
              <a:t>We will call our code Class-IR</a:t>
            </a:r>
            <a:endParaRPr lang="en-US" dirty="0">
              <a:highlight>
                <a:srgbClr val="FFFF00"/>
              </a:highlight>
            </a:endParaRPr>
          </a:p>
          <a:p>
            <a:pPr lvl="1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4F7C98-CCD2-6649-A04D-9E6DD7820E7A}"/>
              </a:ext>
            </a:extLst>
          </p:cNvPr>
          <p:cNvSpPr txBox="1"/>
          <p:nvPr/>
        </p:nvSpPr>
        <p:spPr>
          <a:xfrm>
            <a:off x="1462555" y="4254827"/>
            <a:ext cx="38715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vr0</a:t>
            </a:r>
            <a:r>
              <a:rPr lang="en-US" sz="2400" dirty="0">
                <a:latin typeface="Courier" pitchFamily="2" charset="0"/>
              </a:rPr>
              <a:t> = </a:t>
            </a:r>
            <a:r>
              <a:rPr lang="en-US" sz="2400" dirty="0" err="1">
                <a:latin typeface="Courier" pitchFamily="2" charset="0"/>
              </a:rPr>
              <a:t>addi</a:t>
            </a:r>
            <a:r>
              <a:rPr lang="en-US" sz="2400" dirty="0">
                <a:latin typeface="Courier" pitchFamily="2" charset="0"/>
              </a:rPr>
              <a:t>(</a:t>
            </a:r>
            <a:r>
              <a:rPr lang="en-US" sz="2400" dirty="0" err="1">
                <a:latin typeface="Courier" pitchFamily="2" charset="0"/>
              </a:rPr>
              <a:t>x,y</a:t>
            </a:r>
            <a:r>
              <a:rPr lang="en-US" sz="2400" dirty="0">
                <a:latin typeface="Courier" pitchFamily="2" charset="0"/>
              </a:rPr>
              <a:t>);</a:t>
            </a:r>
          </a:p>
          <a:p>
            <a:r>
              <a:rPr lang="en-US" sz="2400" dirty="0">
                <a:latin typeface="Courier" pitchFamily="2" charset="0"/>
              </a:rPr>
              <a:t>vr1 = mult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(5,7);</a:t>
            </a:r>
          </a:p>
          <a:p>
            <a:r>
              <a:rPr lang="en-US" sz="2400" dirty="0">
                <a:latin typeface="Courier" pitchFamily="2" charset="0"/>
              </a:rPr>
              <a:t>vr2 = div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(vr0,vr1);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8B4BBB-1C7A-804C-AA7C-83B6A8D68FBA}"/>
              </a:ext>
            </a:extLst>
          </p:cNvPr>
          <p:cNvSpPr txBox="1"/>
          <p:nvPr/>
        </p:nvSpPr>
        <p:spPr>
          <a:xfrm>
            <a:off x="942701" y="2870303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3F4964-3640-2549-8EAD-0EDF7E42D91B}"/>
              </a:ext>
            </a:extLst>
          </p:cNvPr>
          <p:cNvSpPr txBox="1"/>
          <p:nvPr/>
        </p:nvSpPr>
        <p:spPr>
          <a:xfrm>
            <a:off x="478971" y="3780256"/>
            <a:ext cx="166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Virtual registers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1FC533-570B-394E-BAE3-BB91B9FFAFC7}"/>
              </a:ext>
            </a:extLst>
          </p:cNvPr>
          <p:cNvSpPr txBox="1"/>
          <p:nvPr/>
        </p:nvSpPr>
        <p:spPr>
          <a:xfrm>
            <a:off x="2656114" y="5455156"/>
            <a:ext cx="1879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typed instructions</a:t>
            </a:r>
          </a:p>
        </p:txBody>
      </p:sp>
    </p:spTree>
    <p:extLst>
      <p:ext uri="{BB962C8B-B14F-4D97-AF65-F5344CB8AC3E}">
        <p14:creationId xmlns:p14="http://schemas.microsoft.com/office/powerpoint/2010/main" val="928641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9534-BD2E-AD47-A269-2AC3A9B9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3-address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C9F17A-6091-5D4F-A4CB-3B82733331E0}"/>
              </a:ext>
            </a:extLst>
          </p:cNvPr>
          <p:cNvSpPr txBox="1"/>
          <p:nvPr/>
        </p:nvSpPr>
        <p:spPr>
          <a:xfrm>
            <a:off x="4064133" y="2892646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41B894-BFF2-014B-A21C-9FC0BFDAC2A9}"/>
              </a:ext>
            </a:extLst>
          </p:cNvPr>
          <p:cNvSpPr txBox="1"/>
          <p:nvPr/>
        </p:nvSpPr>
        <p:spPr>
          <a:xfrm>
            <a:off x="8302356" y="2281645"/>
            <a:ext cx="321754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label0: </a:t>
            </a:r>
          </a:p>
          <a:p>
            <a:r>
              <a:rPr lang="en-US" dirty="0">
                <a:latin typeface="Courier" pitchFamily="2" charset="0"/>
              </a:rPr>
              <a:t>  vr0 = </a:t>
            </a:r>
            <a:r>
              <a:rPr lang="en-US" dirty="0" err="1">
                <a:latin typeface="Courier" pitchFamily="2" charset="0"/>
              </a:rPr>
              <a:t>addi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x,y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r>
              <a:rPr lang="en-US" dirty="0">
                <a:latin typeface="Courier" pitchFamily="2" charset="0"/>
              </a:rPr>
              <a:t>  vr1 = multi(5,7);</a:t>
            </a:r>
          </a:p>
          <a:p>
            <a:r>
              <a:rPr lang="en-US" dirty="0">
                <a:latin typeface="Courier" pitchFamily="2" charset="0"/>
              </a:rPr>
              <a:t>  vr2 = divi(vr0,vr1);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 branch label0;</a:t>
            </a:r>
          </a:p>
          <a:p>
            <a:r>
              <a:rPr lang="en-US" dirty="0">
                <a:latin typeface="Courier" pitchFamily="2" charset="0"/>
              </a:rPr>
              <a:t>  vr3 = ...</a:t>
            </a:r>
          </a:p>
          <a:p>
            <a:r>
              <a:rPr lang="en-US" dirty="0">
                <a:latin typeface="Courier" pitchFamily="2" charset="0"/>
              </a:rPr>
              <a:t>  vr4 = ...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65C0F2-86F6-2245-A968-A477F1DD4E15}"/>
              </a:ext>
            </a:extLst>
          </p:cNvPr>
          <p:cNvSpPr txBox="1"/>
          <p:nvPr/>
        </p:nvSpPr>
        <p:spPr>
          <a:xfrm>
            <a:off x="8302356" y="1446405"/>
            <a:ext cx="2504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does this code do?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6362A470-B086-504A-9553-6D3B0EF72EC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3373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Control flow in 3 address code</a:t>
            </a:r>
          </a:p>
          <a:p>
            <a:r>
              <a:rPr lang="en-US" dirty="0"/>
              <a:t>Similar to an ISA:</a:t>
            </a:r>
          </a:p>
          <a:p>
            <a:pPr lvl="1"/>
            <a:r>
              <a:rPr lang="en-US" dirty="0"/>
              <a:t>We have labels</a:t>
            </a:r>
          </a:p>
          <a:p>
            <a:pPr lvl="1"/>
            <a:r>
              <a:rPr lang="en-US" dirty="0"/>
              <a:t>and branch instructions</a:t>
            </a:r>
          </a:p>
          <a:p>
            <a:pPr lvl="2"/>
            <a:r>
              <a:rPr lang="en-US" dirty="0">
                <a:latin typeface="Courier" pitchFamily="2" charset="0"/>
              </a:rPr>
              <a:t>branch x </a:t>
            </a:r>
            <a:r>
              <a:rPr lang="en-US" dirty="0"/>
              <a:t>- branch unconditionally to label z</a:t>
            </a:r>
          </a:p>
          <a:p>
            <a:pPr lvl="2"/>
            <a:r>
              <a:rPr lang="en-US" dirty="0" err="1">
                <a:latin typeface="Courier" pitchFamily="2" charset="0"/>
              </a:rPr>
              <a:t>bne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x,y,z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- branch to z if x and y are not equal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8756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9534-BD2E-AD47-A269-2AC3A9B9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3-address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A87DAC-A584-B844-A623-BC83822820E2}"/>
              </a:ext>
            </a:extLst>
          </p:cNvPr>
          <p:cNvSpPr txBox="1"/>
          <p:nvPr/>
        </p:nvSpPr>
        <p:spPr>
          <a:xfrm>
            <a:off x="8302356" y="2281645"/>
            <a:ext cx="30796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label0: </a:t>
            </a:r>
          </a:p>
          <a:p>
            <a:r>
              <a:rPr lang="en-US" dirty="0">
                <a:latin typeface="Courier" pitchFamily="2" charset="0"/>
              </a:rPr>
              <a:t>  vr0 = </a:t>
            </a:r>
            <a:r>
              <a:rPr lang="en-US" dirty="0" err="1">
                <a:latin typeface="Courier" pitchFamily="2" charset="0"/>
              </a:rPr>
              <a:t>addi</a:t>
            </a:r>
            <a:r>
              <a:rPr lang="en-US" dirty="0">
                <a:latin typeface="Courier" pitchFamily="2" charset="0"/>
              </a:rPr>
              <a:t>(vr0,-1);</a:t>
            </a:r>
          </a:p>
          <a:p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bne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vr2 0 label0;</a:t>
            </a:r>
          </a:p>
          <a:p>
            <a:r>
              <a:rPr lang="en-US" dirty="0">
                <a:latin typeface="Courier" pitchFamily="2" charset="0"/>
              </a:rPr>
              <a:t>  vr3 = ...</a:t>
            </a:r>
          </a:p>
          <a:p>
            <a:r>
              <a:rPr lang="en-US" dirty="0">
                <a:latin typeface="Courier" pitchFamily="2" charset="0"/>
              </a:rPr>
              <a:t>  vr4 = ...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B78D97-BA86-1C47-A7EB-E58930F358F9}"/>
              </a:ext>
            </a:extLst>
          </p:cNvPr>
          <p:cNvSpPr txBox="1"/>
          <p:nvPr/>
        </p:nvSpPr>
        <p:spPr>
          <a:xfrm>
            <a:off x="8302356" y="1446405"/>
            <a:ext cx="2504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does this code do?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7E3A0FE2-5214-7841-89EA-FB506A5AEB3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3373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Control flow in 3 address code</a:t>
            </a:r>
          </a:p>
          <a:p>
            <a:r>
              <a:rPr lang="en-US" dirty="0"/>
              <a:t>Similar to an ISA:</a:t>
            </a:r>
          </a:p>
          <a:p>
            <a:pPr lvl="1"/>
            <a:r>
              <a:rPr lang="en-US" dirty="0"/>
              <a:t>We have labels</a:t>
            </a:r>
          </a:p>
          <a:p>
            <a:pPr lvl="1"/>
            <a:r>
              <a:rPr lang="en-US" dirty="0"/>
              <a:t>and branch instructions</a:t>
            </a:r>
          </a:p>
          <a:p>
            <a:pPr lvl="2"/>
            <a:r>
              <a:rPr lang="en-US" dirty="0">
                <a:latin typeface="Courier" pitchFamily="2" charset="0"/>
              </a:rPr>
              <a:t>branch x </a:t>
            </a:r>
            <a:r>
              <a:rPr lang="en-US" dirty="0"/>
              <a:t>- branch unconditionally to label z</a:t>
            </a:r>
          </a:p>
          <a:p>
            <a:pPr lvl="2"/>
            <a:r>
              <a:rPr lang="en-US" dirty="0" err="1">
                <a:latin typeface="Courier" pitchFamily="2" charset="0"/>
              </a:rPr>
              <a:t>bne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x,y,z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- branch to z if x and y are not equal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2036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D03EE-92DB-8145-9A06-9E1CE91C2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Class-IR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F91EC-1D24-1E4E-9640-F307967B8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deeper dive</a:t>
            </a:r>
          </a:p>
          <a:p>
            <a:endParaRPr lang="en-US" dirty="0"/>
          </a:p>
          <a:p>
            <a:r>
              <a:rPr lang="en-US" dirty="0"/>
              <a:t>You will need to be familiar with this language for the next two </a:t>
            </a:r>
            <a:r>
              <a:rPr lang="en-US" dirty="0" err="1"/>
              <a:t>homeworks</a:t>
            </a:r>
            <a:endParaRPr lang="en-US" dirty="0"/>
          </a:p>
          <a:p>
            <a:endParaRPr lang="en-US" dirty="0"/>
          </a:p>
          <a:p>
            <a:r>
              <a:rPr lang="en-US" dirty="0"/>
              <a:t>It is untyped</a:t>
            </a:r>
          </a:p>
          <a:p>
            <a:pPr lvl="1"/>
            <a:r>
              <a:rPr lang="en-US" dirty="0"/>
              <a:t>checks your type inference</a:t>
            </a:r>
          </a:p>
          <a:p>
            <a:pPr lvl="1"/>
            <a:endParaRPr lang="en-US" dirty="0"/>
          </a:p>
          <a:p>
            <a:r>
              <a:rPr lang="en-US" dirty="0"/>
              <a:t>There is a slightly modified version of Class-IR that can compile and execute in C++, which is how you will test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0836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9534-BD2E-AD47-A269-2AC3A9B9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Class-IR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4234CF-66E9-9249-9F6C-FEF36BADB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Inputs/outputs: </a:t>
            </a:r>
            <a:r>
              <a:rPr lang="en-US" dirty="0"/>
              <a:t>32-bit typed inputs</a:t>
            </a:r>
          </a:p>
          <a:p>
            <a:pPr marL="0" indent="0">
              <a:buNone/>
            </a:pPr>
            <a:r>
              <a:rPr lang="en-US" dirty="0"/>
              <a:t>e.g.: </a:t>
            </a:r>
            <a:r>
              <a:rPr lang="en-US" dirty="0">
                <a:latin typeface="Courier" pitchFamily="2" charset="0"/>
              </a:rPr>
              <a:t>int x, int y, float z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Types: </a:t>
            </a:r>
            <a:r>
              <a:rPr lang="en-US" dirty="0"/>
              <a:t>32-bit untyped virtual register</a:t>
            </a:r>
          </a:p>
          <a:p>
            <a:pPr marL="0" indent="0">
              <a:buNone/>
            </a:pPr>
            <a:r>
              <a:rPr lang="en-US" dirty="0"/>
              <a:t>given as </a:t>
            </a:r>
            <a:r>
              <a:rPr lang="en-US" dirty="0" err="1">
                <a:latin typeface="Courier" pitchFamily="2" charset="0"/>
              </a:rPr>
              <a:t>vrX</a:t>
            </a:r>
            <a:r>
              <a:rPr lang="en-US" dirty="0"/>
              <a:t> where </a:t>
            </a:r>
            <a:r>
              <a:rPr lang="en-US" dirty="0">
                <a:latin typeface="Courier" pitchFamily="2" charset="0"/>
              </a:rPr>
              <a:t>X</a:t>
            </a:r>
            <a:r>
              <a:rPr lang="en-US" dirty="0"/>
              <a:t> is an integer:</a:t>
            </a:r>
          </a:p>
          <a:p>
            <a:pPr marL="0" indent="0">
              <a:buNone/>
            </a:pPr>
            <a:r>
              <a:rPr lang="en-US" dirty="0"/>
              <a:t>e.g. </a:t>
            </a:r>
            <a:r>
              <a:rPr lang="en-US" dirty="0">
                <a:latin typeface="Courier" pitchFamily="2" charset="0"/>
              </a:rPr>
              <a:t>vr0, vr1, vr2, vr3 </a:t>
            </a:r>
            <a:r>
              <a:rPr lang="en-US" dirty="0"/>
              <a:t>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will assume input/output names are disjoint from virtual register names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8564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9534-BD2E-AD47-A269-2AC3A9B9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Class-IR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4234CF-66E9-9249-9F6C-FEF36BADB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binary operators</a:t>
            </a:r>
            <a:r>
              <a:rPr lang="en-US" dirty="0"/>
              <a:t>: 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dst</a:t>
            </a:r>
            <a:r>
              <a:rPr lang="en-US" dirty="0">
                <a:latin typeface="Courier" pitchFamily="2" charset="0"/>
              </a:rPr>
              <a:t> = operation(op0, op1);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operations can be one of: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[add, sub, </a:t>
            </a:r>
            <a:r>
              <a:rPr lang="en-US" dirty="0" err="1">
                <a:latin typeface="Courier" pitchFamily="2" charset="0"/>
              </a:rPr>
              <a:t>mult</a:t>
            </a:r>
            <a:r>
              <a:rPr lang="en-US" dirty="0">
                <a:latin typeface="Courier" pitchFamily="2" charset="0"/>
              </a:rPr>
              <a:t>, div, eq, </a:t>
            </a:r>
            <a:r>
              <a:rPr lang="en-US" dirty="0" err="1">
                <a:latin typeface="Courier" pitchFamily="2" charset="0"/>
              </a:rPr>
              <a:t>lt</a:t>
            </a:r>
            <a:r>
              <a:rPr lang="en-US" dirty="0">
                <a:latin typeface="Courier" pitchFamily="2" charset="0"/>
              </a:rPr>
              <a:t>]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each operation is followed by an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or f, which specifies how the bits in the registers are interpreted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88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C3A5-667C-754F-B375-3695E0DD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D3622-CA57-1A44-9CA7-51B98F769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5308"/>
          </a:xfrm>
        </p:spPr>
        <p:txBody>
          <a:bodyPr>
            <a:normAutofit/>
          </a:bodyPr>
          <a:lstStyle/>
          <a:p>
            <a:r>
              <a:rPr lang="en-US" dirty="0"/>
              <a:t>Expect HW 3 on Monday by midnight</a:t>
            </a:r>
          </a:p>
          <a:p>
            <a:pPr lvl="1"/>
            <a:r>
              <a:rPr lang="en-US" dirty="0"/>
              <a:t>It will be similar to HW 2 in terms of workload and conceptual depth</a:t>
            </a:r>
          </a:p>
          <a:p>
            <a:pPr lvl="1"/>
            <a:r>
              <a:rPr lang="en-US" b="1" i="1" dirty="0"/>
              <a:t>I suggest you start early</a:t>
            </a:r>
          </a:p>
          <a:p>
            <a:pPr lvl="1"/>
            <a:r>
              <a:rPr lang="en-US" dirty="0"/>
              <a:t>HW 2 was difficult, but most of our office hours had slots in the first week it was assigned!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It will build on the parser of HW 2</a:t>
            </a:r>
          </a:p>
          <a:p>
            <a:pPr lvl="2"/>
            <a:r>
              <a:rPr lang="en-US" dirty="0"/>
              <a:t>You can use your own with some small modifications</a:t>
            </a:r>
          </a:p>
          <a:p>
            <a:pPr lvl="2"/>
            <a:r>
              <a:rPr lang="en-US" dirty="0"/>
              <a:t>or we will provide one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The idea is that you should be able to plug in parts from all the </a:t>
            </a:r>
            <a:r>
              <a:rPr lang="en-US" dirty="0" err="1"/>
              <a:t>homeworks</a:t>
            </a:r>
            <a:r>
              <a:rPr lang="en-US" dirty="0"/>
              <a:t> to have one big project at the end!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1318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9534-BD2E-AD47-A269-2AC3A9B9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Class-IR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4234CF-66E9-9249-9F6C-FEF36BADB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binary operators</a:t>
            </a:r>
            <a:r>
              <a:rPr lang="en-US" dirty="0"/>
              <a:t>: 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dst</a:t>
            </a:r>
            <a:r>
              <a:rPr lang="en-US" dirty="0">
                <a:latin typeface="Courier" pitchFamily="2" charset="0"/>
              </a:rPr>
              <a:t> = operation(op0, op1);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operations can be one of: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[add, sub, </a:t>
            </a:r>
            <a:r>
              <a:rPr lang="en-US" dirty="0" err="1">
                <a:latin typeface="Courier" pitchFamily="2" charset="0"/>
              </a:rPr>
              <a:t>mult</a:t>
            </a:r>
            <a:r>
              <a:rPr lang="en-US" dirty="0">
                <a:latin typeface="Courier" pitchFamily="2" charset="0"/>
              </a:rPr>
              <a:t>, div, eq, </a:t>
            </a:r>
            <a:r>
              <a:rPr lang="en-US" dirty="0" err="1">
                <a:latin typeface="Courier" pitchFamily="2" charset="0"/>
              </a:rPr>
              <a:t>lt</a:t>
            </a:r>
            <a:r>
              <a:rPr lang="en-US" dirty="0">
                <a:latin typeface="Courier" pitchFamily="2" charset="0"/>
              </a:rPr>
              <a:t>]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each operation is followed by an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or f</a:t>
            </a:r>
            <a:r>
              <a:rPr lang="en-US" dirty="0">
                <a:latin typeface="Courier" pitchFamily="2" charset="0"/>
              </a:rPr>
              <a:t>, which specifies how the bits in the registers are interpreted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D0BDE3-DDA6-EA42-8691-060D5A353F9E}"/>
              </a:ext>
            </a:extLst>
          </p:cNvPr>
          <p:cNvSpPr txBox="1"/>
          <p:nvPr/>
        </p:nvSpPr>
        <p:spPr>
          <a:xfrm>
            <a:off x="7889966" y="4324197"/>
            <a:ext cx="4197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gets us closer to assembly</a:t>
            </a:r>
          </a:p>
        </p:txBody>
      </p:sp>
    </p:spTree>
    <p:extLst>
      <p:ext uri="{BB962C8B-B14F-4D97-AF65-F5344CB8AC3E}">
        <p14:creationId xmlns:p14="http://schemas.microsoft.com/office/powerpoint/2010/main" val="35139686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9534-BD2E-AD47-A269-2AC3A9B9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Class-IR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4234CF-66E9-9249-9F6C-FEF36BADB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binary operators</a:t>
            </a:r>
            <a:r>
              <a:rPr lang="en-US" dirty="0"/>
              <a:t>: 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dst</a:t>
            </a:r>
            <a:r>
              <a:rPr lang="en-US" dirty="0">
                <a:latin typeface="Courier" pitchFamily="2" charset="0"/>
              </a:rPr>
              <a:t> = operation(op0, op1);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operations can be one of: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[add, sub,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mult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, div, eq,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lt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]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each operation is followed by an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or f, which specifies how the bits in the registers are interpreted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D0BDE3-DDA6-EA42-8691-060D5A353F9E}"/>
              </a:ext>
            </a:extLst>
          </p:cNvPr>
          <p:cNvSpPr txBox="1"/>
          <p:nvPr/>
        </p:nvSpPr>
        <p:spPr>
          <a:xfrm>
            <a:off x="7933508" y="2551837"/>
            <a:ext cx="41975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We should have an AST binary operator for</a:t>
            </a:r>
            <a:br>
              <a:rPr lang="en-US" i="1" dirty="0"/>
            </a:br>
            <a:r>
              <a:rPr lang="en-US" i="1" dirty="0"/>
              <a:t>each of these. They should also be close</a:t>
            </a:r>
          </a:p>
          <a:p>
            <a:r>
              <a:rPr lang="en-US" i="1" dirty="0"/>
              <a:t>to your production rules in the grammar.</a:t>
            </a:r>
            <a:br>
              <a:rPr lang="en-US" i="1" dirty="0"/>
            </a:br>
            <a:br>
              <a:rPr lang="en-US" i="1" dirty="0"/>
            </a:br>
            <a:r>
              <a:rPr lang="en-US" i="1" dirty="0"/>
              <a:t>We want to make translations as easy as possible!</a:t>
            </a:r>
          </a:p>
        </p:txBody>
      </p:sp>
    </p:spTree>
    <p:extLst>
      <p:ext uri="{BB962C8B-B14F-4D97-AF65-F5344CB8AC3E}">
        <p14:creationId xmlns:p14="http://schemas.microsoft.com/office/powerpoint/2010/main" val="32146246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9534-BD2E-AD47-A269-2AC3A9B9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Class-IR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4234CF-66E9-9249-9F6C-FEF36BADB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binary operators</a:t>
            </a:r>
            <a:r>
              <a:rPr lang="en-US" dirty="0"/>
              <a:t>: 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dst</a:t>
            </a:r>
            <a:r>
              <a:rPr lang="en-US" dirty="0">
                <a:latin typeface="Courier" pitchFamily="2" charset="0"/>
              </a:rPr>
              <a:t> = operation(op0, op1);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operations can be one of: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[add, sub, </a:t>
            </a:r>
            <a:r>
              <a:rPr lang="en-US" dirty="0" err="1">
                <a:latin typeface="Courier" pitchFamily="2" charset="0"/>
              </a:rPr>
              <a:t>mult</a:t>
            </a:r>
            <a:r>
              <a:rPr lang="en-US" dirty="0">
                <a:latin typeface="Courier" pitchFamily="2" charset="0"/>
              </a:rPr>
              <a:t>, div, eq, </a:t>
            </a:r>
            <a:r>
              <a:rPr lang="en-US" dirty="0" err="1">
                <a:latin typeface="Courier" pitchFamily="2" charset="0"/>
              </a:rPr>
              <a:t>lt</a:t>
            </a:r>
            <a:r>
              <a:rPr lang="en-US" dirty="0">
                <a:latin typeface="Courier" pitchFamily="2" charset="0"/>
              </a:rPr>
              <a:t>]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i="1" dirty="0">
                <a:latin typeface="Courier" pitchFamily="2" charset="0"/>
              </a:rPr>
              <a:t>all of </a:t>
            </a:r>
            <a:r>
              <a:rPr lang="en-US" i="1" dirty="0" err="1">
                <a:latin typeface="Courier" pitchFamily="2" charset="0"/>
              </a:rPr>
              <a:t>dst</a:t>
            </a:r>
            <a:r>
              <a:rPr lang="en-US" i="1" dirty="0">
                <a:latin typeface="Courier" pitchFamily="2" charset="0"/>
              </a:rPr>
              <a:t>, op0, and op1 must be untyped virtual registers.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3709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9534-BD2E-AD47-A269-2AC3A9B9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Class-IR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4234CF-66E9-9249-9F6C-FEF36BADB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binary operators</a:t>
            </a:r>
            <a:r>
              <a:rPr lang="en-US" dirty="0"/>
              <a:t>: 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dst</a:t>
            </a:r>
            <a:r>
              <a:rPr lang="en-US" dirty="0">
                <a:latin typeface="Courier" pitchFamily="2" charset="0"/>
              </a:rPr>
              <a:t> = operation(op0, op1);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Examples: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vr0 = </a:t>
            </a:r>
            <a:r>
              <a:rPr lang="en-US" dirty="0" err="1">
                <a:latin typeface="Courier" pitchFamily="2" charset="0"/>
              </a:rPr>
              <a:t>addi</a:t>
            </a:r>
            <a:r>
              <a:rPr lang="en-US" dirty="0">
                <a:latin typeface="Courier" pitchFamily="2" charset="0"/>
              </a:rPr>
              <a:t>(vr1, vr2);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vr3 = </a:t>
            </a:r>
            <a:r>
              <a:rPr lang="en-US" dirty="0" err="1">
                <a:latin typeface="Courier" pitchFamily="2" charset="0"/>
              </a:rPr>
              <a:t>subf</a:t>
            </a:r>
            <a:r>
              <a:rPr lang="en-US" dirty="0">
                <a:latin typeface="Courier" pitchFamily="2" charset="0"/>
              </a:rPr>
              <a:t>(vr4, vr5);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highlight>
                  <a:srgbClr val="FF0000"/>
                </a:highlight>
                <a:latin typeface="Courier" pitchFamily="2" charset="0"/>
              </a:rPr>
              <a:t>x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multf</a:t>
            </a:r>
            <a:r>
              <a:rPr lang="en-US" dirty="0">
                <a:latin typeface="Courier" pitchFamily="2" charset="0"/>
              </a:rPr>
              <a:t>(vr0, vr1); not allowed!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vr0 = </a:t>
            </a:r>
            <a:r>
              <a:rPr lang="en-US" dirty="0" err="1">
                <a:latin typeface="Courier" pitchFamily="2" charset="0"/>
              </a:rPr>
              <a:t>addi</a:t>
            </a:r>
            <a:r>
              <a:rPr lang="en-US" dirty="0">
                <a:latin typeface="Courier" pitchFamily="2" charset="0"/>
              </a:rPr>
              <a:t>(vr1, </a:t>
            </a:r>
            <a:r>
              <a:rPr lang="en-US" dirty="0">
                <a:highlight>
                  <a:srgbClr val="FF0000"/>
                </a:highlight>
                <a:latin typeface="Courier" pitchFamily="2" charset="0"/>
              </a:rPr>
              <a:t>1</a:t>
            </a:r>
            <a:r>
              <a:rPr lang="en-US" dirty="0">
                <a:latin typeface="Courier" pitchFamily="2" charset="0"/>
              </a:rPr>
              <a:t>);  not allowed!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918070-5144-274D-923F-C9E799286AC2}"/>
              </a:ext>
            </a:extLst>
          </p:cNvPr>
          <p:cNvSpPr txBox="1"/>
          <p:nvPr/>
        </p:nvSpPr>
        <p:spPr>
          <a:xfrm>
            <a:off x="8508274" y="4955177"/>
            <a:ext cx="24240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We’ll talk about how to </a:t>
            </a:r>
            <a:br>
              <a:rPr lang="en-US" i="1" dirty="0"/>
            </a:br>
            <a:r>
              <a:rPr lang="en-US" i="1" dirty="0"/>
              <a:t>do this using other </a:t>
            </a:r>
            <a:br>
              <a:rPr lang="en-US" i="1" dirty="0"/>
            </a:br>
            <a:r>
              <a:rPr lang="en-US" i="1" dirty="0"/>
              <a:t>instructions</a:t>
            </a:r>
          </a:p>
        </p:txBody>
      </p:sp>
    </p:spTree>
    <p:extLst>
      <p:ext uri="{BB962C8B-B14F-4D97-AF65-F5344CB8AC3E}">
        <p14:creationId xmlns:p14="http://schemas.microsoft.com/office/powerpoint/2010/main" val="23315984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9534-BD2E-AD47-A269-2AC3A9B9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Class-IR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4234CF-66E9-9249-9F6C-FEF36BADB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Control flow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branch(label);</a:t>
            </a:r>
          </a:p>
          <a:p>
            <a:r>
              <a:rPr lang="en-US" dirty="0">
                <a:latin typeface="Courier" pitchFamily="2" charset="0"/>
              </a:rPr>
              <a:t>branches unconditionally to the label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bne</a:t>
            </a:r>
            <a:r>
              <a:rPr lang="en-US" dirty="0">
                <a:latin typeface="Courier" pitchFamily="2" charset="0"/>
              </a:rPr>
              <a:t>(op0, op1, label)</a:t>
            </a:r>
          </a:p>
          <a:p>
            <a:r>
              <a:rPr lang="en-US" dirty="0">
                <a:latin typeface="Courier" pitchFamily="2" charset="0"/>
              </a:rPr>
              <a:t>if op0 is not equal to op1 then branch to label</a:t>
            </a:r>
          </a:p>
          <a:p>
            <a:r>
              <a:rPr lang="en-US" dirty="0">
                <a:latin typeface="Courier" pitchFamily="2" charset="0"/>
              </a:rPr>
              <a:t>operands must be virtual registers!</a:t>
            </a:r>
          </a:p>
          <a:p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beq</a:t>
            </a:r>
            <a:r>
              <a:rPr lang="en-US" dirty="0">
                <a:latin typeface="Courier" pitchFamily="2" charset="0"/>
              </a:rPr>
              <a:t>(op0, op1, label)</a:t>
            </a:r>
          </a:p>
          <a:p>
            <a:r>
              <a:rPr lang="en-US" dirty="0">
                <a:latin typeface="Courier" pitchFamily="2" charset="0"/>
              </a:rPr>
              <a:t>Same as </a:t>
            </a:r>
            <a:r>
              <a:rPr lang="en-US" dirty="0" err="1">
                <a:latin typeface="Courier" pitchFamily="2" charset="0"/>
              </a:rPr>
              <a:t>bne</a:t>
            </a:r>
            <a:r>
              <a:rPr lang="en-US" dirty="0">
                <a:latin typeface="Courier" pitchFamily="2" charset="0"/>
              </a:rPr>
              <a:t> except it is for equal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4406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9534-BD2E-AD47-A269-2AC3A9B9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Class-IR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4234CF-66E9-9249-9F6C-FEF36BADB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Assignment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vr0 = vr1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one virtual register can be assigned to another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7973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9534-BD2E-AD47-A269-2AC3A9B9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Class-IR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4234CF-66E9-9249-9F6C-FEF36BADB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Assignment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vr0 = vr1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one virtual register can be assigned to another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Examples: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vr0 = </a:t>
            </a:r>
            <a:r>
              <a:rPr lang="en-US" dirty="0">
                <a:highlight>
                  <a:srgbClr val="FF0000"/>
                </a:highlight>
                <a:latin typeface="Courier" pitchFamily="2" charset="0"/>
              </a:rPr>
              <a:t>1</a:t>
            </a:r>
            <a:r>
              <a:rPr lang="en-US" dirty="0">
                <a:latin typeface="Courier" pitchFamily="2" charset="0"/>
              </a:rPr>
              <a:t>; not allowed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vr1 = </a:t>
            </a:r>
            <a:r>
              <a:rPr lang="en-US" dirty="0">
                <a:highlight>
                  <a:srgbClr val="FF0000"/>
                </a:highlight>
                <a:latin typeface="Courier" pitchFamily="2" charset="0"/>
              </a:rPr>
              <a:t>x</a:t>
            </a:r>
            <a:r>
              <a:rPr lang="en-US" dirty="0">
                <a:latin typeface="Courier" pitchFamily="2" charset="0"/>
              </a:rPr>
              <a:t>; not allowed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2280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9534-BD2E-AD47-A269-2AC3A9B9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Class-IR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4234CF-66E9-9249-9F6C-FEF36BADB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unary conversion operators</a:t>
            </a:r>
            <a:r>
              <a:rPr lang="en-US" dirty="0"/>
              <a:t>: 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dst</a:t>
            </a:r>
            <a:r>
              <a:rPr lang="en-US" dirty="0">
                <a:latin typeface="Courier" pitchFamily="2" charset="0"/>
              </a:rPr>
              <a:t> = operation(op0);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operations can be one of: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[vr_int2float, vr_float2int]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converts the bits in a virtual register from one type to another. </a:t>
            </a:r>
            <a:r>
              <a:rPr lang="en-US" i="1" dirty="0">
                <a:latin typeface="Courier" pitchFamily="2" charset="0"/>
              </a:rPr>
              <a:t>op0 and </a:t>
            </a:r>
            <a:r>
              <a:rPr lang="en-US" i="1" dirty="0" err="1">
                <a:latin typeface="Courier" pitchFamily="2" charset="0"/>
              </a:rPr>
              <a:t>dst</a:t>
            </a:r>
            <a:r>
              <a:rPr lang="en-US" i="1" dirty="0">
                <a:latin typeface="Courier" pitchFamily="2" charset="0"/>
              </a:rPr>
              <a:t> must be a virtual register!</a:t>
            </a:r>
          </a:p>
        </p:txBody>
      </p:sp>
    </p:spTree>
    <p:extLst>
      <p:ext uri="{BB962C8B-B14F-4D97-AF65-F5344CB8AC3E}">
        <p14:creationId xmlns:p14="http://schemas.microsoft.com/office/powerpoint/2010/main" val="39161483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9534-BD2E-AD47-A269-2AC3A9B9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Class-IR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4234CF-66E9-9249-9F6C-FEF36BADB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unary conversion operators</a:t>
            </a:r>
            <a:r>
              <a:rPr lang="en-US" dirty="0"/>
              <a:t>: 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dst</a:t>
            </a:r>
            <a:r>
              <a:rPr lang="en-US" dirty="0">
                <a:latin typeface="Courier" pitchFamily="2" charset="0"/>
              </a:rPr>
              <a:t> = operation(op0);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Examples: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vr0 = vr_int2float(vr1);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vr2 = vr_float2int(</a:t>
            </a:r>
            <a:r>
              <a:rPr lang="en-US" dirty="0">
                <a:highlight>
                  <a:srgbClr val="FF0000"/>
                </a:highlight>
                <a:latin typeface="Courier" pitchFamily="2" charset="0"/>
              </a:rPr>
              <a:t>1.0</a:t>
            </a:r>
            <a:r>
              <a:rPr lang="en-US" dirty="0">
                <a:latin typeface="Courier" pitchFamily="2" charset="0"/>
              </a:rPr>
              <a:t>); not allowed!</a:t>
            </a:r>
          </a:p>
        </p:txBody>
      </p:sp>
    </p:spTree>
    <p:extLst>
      <p:ext uri="{BB962C8B-B14F-4D97-AF65-F5344CB8AC3E}">
        <p14:creationId xmlns:p14="http://schemas.microsoft.com/office/powerpoint/2010/main" val="33597698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9534-BD2E-AD47-A269-2AC3A9B9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Class-IR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4234CF-66E9-9249-9F6C-FEF36BADB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" pitchFamily="2" charset="0"/>
              </a:rPr>
              <a:t>unary get typed data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dst</a:t>
            </a:r>
            <a:r>
              <a:rPr lang="en-US" dirty="0">
                <a:latin typeface="Courier" pitchFamily="2" charset="0"/>
              </a:rPr>
              <a:t> = operation(op0);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operations are: [vr2int, vr2float]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Example: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x = vr2int(vr1);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y = vr2float(vr3);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65F72E-EDFE-F44B-80E1-2798B353B648}"/>
              </a:ext>
            </a:extLst>
          </p:cNvPr>
          <p:cNvSpPr txBox="1"/>
          <p:nvPr/>
        </p:nvSpPr>
        <p:spPr>
          <a:xfrm>
            <a:off x="838200" y="4243348"/>
            <a:ext cx="3818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Given inputs: int x and float y</a:t>
            </a:r>
          </a:p>
        </p:txBody>
      </p:sp>
    </p:spTree>
    <p:extLst>
      <p:ext uri="{BB962C8B-B14F-4D97-AF65-F5344CB8AC3E}">
        <p14:creationId xmlns:p14="http://schemas.microsoft.com/office/powerpoint/2010/main" val="380104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C3A5-667C-754F-B375-3695E0DD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D3622-CA57-1A44-9CA7-51B98F769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5308"/>
          </a:xfrm>
        </p:spPr>
        <p:txBody>
          <a:bodyPr>
            <a:normAutofit/>
          </a:bodyPr>
          <a:lstStyle/>
          <a:p>
            <a:r>
              <a:rPr lang="en-US" dirty="0"/>
              <a:t>Schedule update</a:t>
            </a:r>
          </a:p>
          <a:p>
            <a:pPr lvl="1"/>
            <a:r>
              <a:rPr lang="en-US" dirty="0"/>
              <a:t>We will likely need 1 or 2 more days of the IR module </a:t>
            </a:r>
          </a:p>
          <a:p>
            <a:pPr lvl="1"/>
            <a:r>
              <a:rPr lang="en-US" dirty="0"/>
              <a:t>So we will start the optimization module next Wednesday or Friday</a:t>
            </a:r>
          </a:p>
          <a:p>
            <a:pPr lvl="1"/>
            <a:r>
              <a:rPr lang="en-US" dirty="0"/>
              <a:t>I’ll adjust the schedule accordingly</a:t>
            </a:r>
          </a:p>
          <a:p>
            <a:pPr lvl="1"/>
            <a:endParaRPr lang="en-US" dirty="0"/>
          </a:p>
          <a:p>
            <a:r>
              <a:rPr lang="en-US" dirty="0"/>
              <a:t>With </a:t>
            </a:r>
            <a:r>
              <a:rPr lang="en-US" dirty="0" err="1"/>
              <a:t>homeworks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Originally scheduled to have 5 </a:t>
            </a:r>
            <a:r>
              <a:rPr lang="en-US" dirty="0" err="1"/>
              <a:t>homeworks</a:t>
            </a:r>
            <a:r>
              <a:rPr lang="en-US" dirty="0"/>
              <a:t> but due to time constraints, we will likely only have 4 </a:t>
            </a:r>
            <a:r>
              <a:rPr lang="en-US" dirty="0" err="1"/>
              <a:t>homeworks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It’s the first time I’m teaching this class. All of the </a:t>
            </a:r>
            <a:r>
              <a:rPr lang="en-US" dirty="0" err="1"/>
              <a:t>homeworks</a:t>
            </a:r>
            <a:r>
              <a:rPr lang="en-US" dirty="0"/>
              <a:t>, exams, and lectures are new, so we’ve had to adapt.</a:t>
            </a:r>
          </a:p>
          <a:p>
            <a:pPr lvl="1"/>
            <a:r>
              <a:rPr lang="en-US" dirty="0"/>
              <a:t>Apologies to those who want more compiler </a:t>
            </a:r>
            <a:r>
              <a:rPr lang="en-US" dirty="0" err="1"/>
              <a:t>homeworks</a:t>
            </a:r>
            <a:r>
              <a:rPr lang="en-US" dirty="0"/>
              <a:t>. You can always take CSE211 if you are interested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1438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9534-BD2E-AD47-A269-2AC3A9B9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Class-IR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4234CF-66E9-9249-9F6C-FEF36BADB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" pitchFamily="2" charset="0"/>
              </a:rPr>
              <a:t>unary get untyped register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dst</a:t>
            </a:r>
            <a:r>
              <a:rPr lang="en-US" dirty="0">
                <a:latin typeface="Courier" pitchFamily="2" charset="0"/>
              </a:rPr>
              <a:t> = operation(op0);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operations are: [int2vr, float2vr]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Example: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rv1 = int2vr(x);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rv2 = float2vr(2.0);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65F72E-EDFE-F44B-80E1-2798B353B648}"/>
              </a:ext>
            </a:extLst>
          </p:cNvPr>
          <p:cNvSpPr txBox="1"/>
          <p:nvPr/>
        </p:nvSpPr>
        <p:spPr>
          <a:xfrm>
            <a:off x="838200" y="4243348"/>
            <a:ext cx="3818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Given inputs: int x and float y</a:t>
            </a:r>
          </a:p>
        </p:txBody>
      </p:sp>
    </p:spTree>
    <p:extLst>
      <p:ext uri="{BB962C8B-B14F-4D97-AF65-F5344CB8AC3E}">
        <p14:creationId xmlns:p14="http://schemas.microsoft.com/office/powerpoint/2010/main" val="8377054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9534-BD2E-AD47-A269-2AC3A9B9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0AB6E2F-1E98-8045-99BB-9F0F400BF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adding the values 1 - 9 in to an input/output variable: int x</a:t>
            </a:r>
          </a:p>
        </p:txBody>
      </p:sp>
    </p:spTree>
    <p:extLst>
      <p:ext uri="{BB962C8B-B14F-4D97-AF65-F5344CB8AC3E}">
        <p14:creationId xmlns:p14="http://schemas.microsoft.com/office/powerpoint/2010/main" val="21807206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9534-BD2E-AD47-A269-2AC3A9B9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0AB6E2F-1E98-8045-99BB-9F0F400BF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adding the values 1 - 9 in to an input/output variable: int x</a:t>
            </a:r>
          </a:p>
          <a:p>
            <a:pPr marL="0" indent="0">
              <a:buNone/>
            </a:pPr>
            <a:endParaRPr lang="en-US" sz="20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vr0 = int2vr(1);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vr1 = int2vr(1);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vr2 = int2vr(10);</a:t>
            </a:r>
          </a:p>
          <a:p>
            <a:pPr marL="0" indent="0">
              <a:buNone/>
            </a:pPr>
            <a:r>
              <a:rPr lang="en-US" sz="2000" dirty="0" err="1">
                <a:latin typeface="Courier" pitchFamily="2" charset="0"/>
              </a:rPr>
              <a:t>loop_start</a:t>
            </a:r>
            <a:r>
              <a:rPr lang="en-US" sz="2000" dirty="0">
                <a:latin typeface="Courier" pitchFamily="2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vr3 = </a:t>
            </a:r>
            <a:r>
              <a:rPr lang="en-US" sz="2000" dirty="0" err="1">
                <a:latin typeface="Courier" pitchFamily="2" charset="0"/>
              </a:rPr>
              <a:t>lti</a:t>
            </a:r>
            <a:r>
              <a:rPr lang="en-US" sz="2000" dirty="0">
                <a:latin typeface="Courier" pitchFamily="2" charset="0"/>
              </a:rPr>
              <a:t>(vr0, vr2);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bne</a:t>
            </a:r>
            <a:r>
              <a:rPr lang="en-US" sz="2000" dirty="0">
                <a:latin typeface="Courier" pitchFamily="2" charset="0"/>
              </a:rPr>
              <a:t>(vr3, vr1, </a:t>
            </a:r>
            <a:r>
              <a:rPr lang="en-US" sz="2000" dirty="0" err="1">
                <a:latin typeface="Courier" pitchFamily="2" charset="0"/>
              </a:rPr>
              <a:t>end_label</a:t>
            </a:r>
            <a:r>
              <a:rPr lang="en-US" sz="2000" dirty="0">
                <a:latin typeface="Courier" pitchFamily="2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vr4 = int2vr(x);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vr5 = </a:t>
            </a:r>
            <a:r>
              <a:rPr lang="en-US" sz="2000" dirty="0" err="1">
                <a:latin typeface="Courier" pitchFamily="2" charset="0"/>
              </a:rPr>
              <a:t>addi</a:t>
            </a:r>
            <a:r>
              <a:rPr lang="en-US" sz="2000" dirty="0">
                <a:latin typeface="Courier" pitchFamily="2" charset="0"/>
              </a:rPr>
              <a:t>(vr4,r0);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x = vr2int(vr5);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vr0 = </a:t>
            </a:r>
            <a:r>
              <a:rPr lang="en-US" sz="2000" dirty="0" err="1">
                <a:latin typeface="Courier" pitchFamily="2" charset="0"/>
              </a:rPr>
              <a:t>addi</a:t>
            </a:r>
            <a:r>
              <a:rPr lang="en-US" sz="2000" dirty="0">
                <a:latin typeface="Courier" pitchFamily="2" charset="0"/>
              </a:rPr>
              <a:t>(vr0, vr1);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branch(</a:t>
            </a:r>
            <a:r>
              <a:rPr lang="en-US" sz="2000" dirty="0" err="1">
                <a:latin typeface="Courier" pitchFamily="2" charset="0"/>
              </a:rPr>
              <a:t>loop_start</a:t>
            </a:r>
            <a:r>
              <a:rPr lang="en-US" sz="2000" dirty="0">
                <a:latin typeface="Courier" pitchFamily="2" charset="0"/>
              </a:rPr>
              <a:t>);</a:t>
            </a:r>
          </a:p>
          <a:p>
            <a:pPr marL="0" indent="0">
              <a:buNone/>
            </a:pPr>
            <a:r>
              <a:rPr lang="en-US" sz="2000" dirty="0" err="1">
                <a:latin typeface="Courier" pitchFamily="2" charset="0"/>
              </a:rPr>
              <a:t>end_label</a:t>
            </a:r>
            <a:r>
              <a:rPr lang="en-US" sz="2000" dirty="0">
                <a:latin typeface="Courier" pitchFamily="2" charset="0"/>
              </a:rPr>
              <a:t>:</a:t>
            </a:r>
          </a:p>
          <a:p>
            <a:pPr marL="0" indent="0">
              <a:buNone/>
            </a:pPr>
            <a:endParaRPr lang="en-US" sz="2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3943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73C51-7BBC-0647-B6F1-9A327C7E9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AST into Class-IR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7DAF75-85A8-CD49-95AA-E070173DC7B6}"/>
              </a:ext>
            </a:extLst>
          </p:cNvPr>
          <p:cNvSpPr txBox="1"/>
          <p:nvPr/>
        </p:nvSpPr>
        <p:spPr>
          <a:xfrm>
            <a:off x="642460" y="2081544"/>
            <a:ext cx="22525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>
                <a:latin typeface="Courier" pitchFamily="2" charset="0"/>
              </a:rPr>
              <a:t>int y;</a:t>
            </a:r>
          </a:p>
          <a:p>
            <a:r>
              <a:rPr lang="en-US" dirty="0">
                <a:latin typeface="Courier" pitchFamily="2" charset="0"/>
              </a:rPr>
              <a:t>float w;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w = x + y + 5.5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3E3E9A-B64D-DF4D-A311-01450A41EF87}"/>
              </a:ext>
            </a:extLst>
          </p:cNvPr>
          <p:cNvSpPr txBox="1"/>
          <p:nvPr/>
        </p:nvSpPr>
        <p:spPr>
          <a:xfrm>
            <a:off x="340052" y="5847826"/>
            <a:ext cx="1224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AST&lt;x, int&gt;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BF1002-271A-374F-8700-E76EFCD340CA}"/>
              </a:ext>
            </a:extLst>
          </p:cNvPr>
          <p:cNvSpPr txBox="1"/>
          <p:nvPr/>
        </p:nvSpPr>
        <p:spPr>
          <a:xfrm>
            <a:off x="1482215" y="5050643"/>
            <a:ext cx="1187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AST&lt;+,int&gt;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CABD0A4-82DC-E546-980C-BBDB9F702420}"/>
              </a:ext>
            </a:extLst>
          </p:cNvPr>
          <p:cNvCxnSpPr>
            <a:cxnSpLocks/>
          </p:cNvCxnSpPr>
          <p:nvPr/>
        </p:nvCxnSpPr>
        <p:spPr>
          <a:xfrm flipH="1">
            <a:off x="544357" y="541766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464E9F-6718-CE48-B556-F750992B0739}"/>
              </a:ext>
            </a:extLst>
          </p:cNvPr>
          <p:cNvCxnSpPr>
            <a:cxnSpLocks/>
          </p:cNvCxnSpPr>
          <p:nvPr/>
        </p:nvCxnSpPr>
        <p:spPr>
          <a:xfrm>
            <a:off x="1768730" y="541766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F13B196-509B-D643-BE14-9DCA174461B4}"/>
              </a:ext>
            </a:extLst>
          </p:cNvPr>
          <p:cNvSpPr txBox="1"/>
          <p:nvPr/>
        </p:nvSpPr>
        <p:spPr>
          <a:xfrm>
            <a:off x="2712897" y="5847826"/>
            <a:ext cx="12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AST&lt;y, int&gt;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A1C0DE-DC9E-B346-81CE-9410FE38FA6C}"/>
              </a:ext>
            </a:extLst>
          </p:cNvPr>
          <p:cNvSpPr txBox="1"/>
          <p:nvPr/>
        </p:nvSpPr>
        <p:spPr>
          <a:xfrm>
            <a:off x="3411415" y="3677740"/>
            <a:ext cx="13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AST&lt;+,float&gt;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3429A3-9F38-594E-9F93-02B5AF03DE83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 flipH="1">
            <a:off x="2076032" y="4591543"/>
            <a:ext cx="396545" cy="45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9B4FDC-6D0E-4042-8550-3DDD294D7EE4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4095802" y="4047072"/>
            <a:ext cx="1346546" cy="1015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8B76434-E280-8549-96C9-E89D6B7CF0E7}"/>
              </a:ext>
            </a:extLst>
          </p:cNvPr>
          <p:cNvSpPr txBox="1"/>
          <p:nvPr/>
        </p:nvSpPr>
        <p:spPr>
          <a:xfrm>
            <a:off x="4643347" y="5062499"/>
            <a:ext cx="159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AST&lt;5.5, float&gt;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37E5A4-882F-B64C-9FA2-62695ECB0C65}"/>
              </a:ext>
            </a:extLst>
          </p:cNvPr>
          <p:cNvSpPr txBox="1"/>
          <p:nvPr/>
        </p:nvSpPr>
        <p:spPr>
          <a:xfrm>
            <a:off x="1420814" y="4222211"/>
            <a:ext cx="210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AST&lt;int2float, float&gt;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79312B6-F4ED-164D-A4F2-AFB80D85EA69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 flipH="1">
            <a:off x="2472577" y="4047072"/>
            <a:ext cx="1623225" cy="175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1FF6727-E27B-324A-AE32-28CB183D3F88}"/>
              </a:ext>
            </a:extLst>
          </p:cNvPr>
          <p:cNvSpPr txBox="1"/>
          <p:nvPr/>
        </p:nvSpPr>
        <p:spPr>
          <a:xfrm>
            <a:off x="3805745" y="2885146"/>
            <a:ext cx="20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After type inference</a:t>
            </a:r>
          </a:p>
        </p:txBody>
      </p:sp>
    </p:spTree>
    <p:extLst>
      <p:ext uri="{BB962C8B-B14F-4D97-AF65-F5344CB8AC3E}">
        <p14:creationId xmlns:p14="http://schemas.microsoft.com/office/powerpoint/2010/main" val="10640603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73C51-7BBC-0647-B6F1-9A327C7E9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AST into Class-IR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7DAF75-85A8-CD49-95AA-E070173DC7B6}"/>
              </a:ext>
            </a:extLst>
          </p:cNvPr>
          <p:cNvSpPr txBox="1"/>
          <p:nvPr/>
        </p:nvSpPr>
        <p:spPr>
          <a:xfrm>
            <a:off x="642460" y="2081544"/>
            <a:ext cx="22525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>
                <a:latin typeface="Courier" pitchFamily="2" charset="0"/>
              </a:rPr>
              <a:t>int y;</a:t>
            </a:r>
          </a:p>
          <a:p>
            <a:r>
              <a:rPr lang="en-US" dirty="0">
                <a:latin typeface="Courier" pitchFamily="2" charset="0"/>
              </a:rPr>
              <a:t>float w;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w = x + y + 5.5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3E3E9A-B64D-DF4D-A311-01450A41EF87}"/>
              </a:ext>
            </a:extLst>
          </p:cNvPr>
          <p:cNvSpPr txBox="1"/>
          <p:nvPr/>
        </p:nvSpPr>
        <p:spPr>
          <a:xfrm>
            <a:off x="340052" y="5847826"/>
            <a:ext cx="1636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AST&lt;x, int, </a:t>
            </a:r>
            <a:r>
              <a:rPr lang="en-US" dirty="0">
                <a:highlight>
                  <a:srgbClr val="FFFF00"/>
                </a:highlight>
              </a:rPr>
              <a:t>vr0</a:t>
            </a:r>
            <a:r>
              <a:rPr lang="en-US" dirty="0"/>
              <a:t>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BF1002-271A-374F-8700-E76EFCD340CA}"/>
              </a:ext>
            </a:extLst>
          </p:cNvPr>
          <p:cNvSpPr txBox="1"/>
          <p:nvPr/>
        </p:nvSpPr>
        <p:spPr>
          <a:xfrm>
            <a:off x="1482215" y="5050643"/>
            <a:ext cx="15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AST&lt;+,int, </a:t>
            </a:r>
            <a:r>
              <a:rPr lang="en-US" dirty="0">
                <a:highlight>
                  <a:srgbClr val="FFFF00"/>
                </a:highlight>
              </a:rPr>
              <a:t>vr2</a:t>
            </a:r>
            <a:r>
              <a:rPr lang="en-US" dirty="0"/>
              <a:t>&gt;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CABD0A4-82DC-E546-980C-BBDB9F702420}"/>
              </a:ext>
            </a:extLst>
          </p:cNvPr>
          <p:cNvCxnSpPr>
            <a:cxnSpLocks/>
          </p:cNvCxnSpPr>
          <p:nvPr/>
        </p:nvCxnSpPr>
        <p:spPr>
          <a:xfrm flipH="1">
            <a:off x="544357" y="541766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464E9F-6718-CE48-B556-F750992B0739}"/>
              </a:ext>
            </a:extLst>
          </p:cNvPr>
          <p:cNvCxnSpPr>
            <a:cxnSpLocks/>
          </p:cNvCxnSpPr>
          <p:nvPr/>
        </p:nvCxnSpPr>
        <p:spPr>
          <a:xfrm>
            <a:off x="1768730" y="541766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F13B196-509B-D643-BE14-9DCA174461B4}"/>
              </a:ext>
            </a:extLst>
          </p:cNvPr>
          <p:cNvSpPr txBox="1"/>
          <p:nvPr/>
        </p:nvSpPr>
        <p:spPr>
          <a:xfrm>
            <a:off x="2712897" y="5847826"/>
            <a:ext cx="1624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AST&lt;y, int, </a:t>
            </a:r>
            <a:r>
              <a:rPr lang="en-US" dirty="0">
                <a:highlight>
                  <a:srgbClr val="FFFF00"/>
                </a:highlight>
              </a:rPr>
              <a:t>vr1</a:t>
            </a:r>
            <a:r>
              <a:rPr lang="en-US" dirty="0"/>
              <a:t>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A1C0DE-DC9E-B346-81CE-9410FE38FA6C}"/>
              </a:ext>
            </a:extLst>
          </p:cNvPr>
          <p:cNvSpPr txBox="1"/>
          <p:nvPr/>
        </p:nvSpPr>
        <p:spPr>
          <a:xfrm>
            <a:off x="3411415" y="3677740"/>
            <a:ext cx="1780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AST&lt;+,float, </a:t>
            </a:r>
            <a:r>
              <a:rPr lang="en-US" dirty="0">
                <a:highlight>
                  <a:srgbClr val="FFFF00"/>
                </a:highlight>
              </a:rPr>
              <a:t>vr5</a:t>
            </a:r>
            <a:r>
              <a:rPr lang="en-US" dirty="0"/>
              <a:t>&gt;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3429A3-9F38-594E-9F93-02B5AF03DE83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 flipH="1">
            <a:off x="2282018" y="4591543"/>
            <a:ext cx="396545" cy="45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9B4FDC-6D0E-4042-8550-3DDD294D7EE4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4301787" y="4047072"/>
            <a:ext cx="1346547" cy="1015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8B76434-E280-8549-96C9-E89D6B7CF0E7}"/>
              </a:ext>
            </a:extLst>
          </p:cNvPr>
          <p:cNvSpPr txBox="1"/>
          <p:nvPr/>
        </p:nvSpPr>
        <p:spPr>
          <a:xfrm>
            <a:off x="4643347" y="5062499"/>
            <a:ext cx="20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AST&lt;5.5, float, </a:t>
            </a:r>
            <a:r>
              <a:rPr lang="en-US" dirty="0">
                <a:highlight>
                  <a:srgbClr val="FFFF00"/>
                </a:highlight>
              </a:rPr>
              <a:t>vr4</a:t>
            </a:r>
            <a:r>
              <a:rPr lang="en-US" dirty="0"/>
              <a:t>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37E5A4-882F-B64C-9FA2-62695ECB0C65}"/>
              </a:ext>
            </a:extLst>
          </p:cNvPr>
          <p:cNvSpPr txBox="1"/>
          <p:nvPr/>
        </p:nvSpPr>
        <p:spPr>
          <a:xfrm>
            <a:off x="1420814" y="4222211"/>
            <a:ext cx="251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AST&lt;int2float, float, </a:t>
            </a:r>
            <a:r>
              <a:rPr lang="en-US" dirty="0">
                <a:highlight>
                  <a:srgbClr val="FFFF00"/>
                </a:highlight>
              </a:rPr>
              <a:t>vr3</a:t>
            </a:r>
            <a:r>
              <a:rPr lang="en-US" dirty="0"/>
              <a:t>&gt;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79312B6-F4ED-164D-A4F2-AFB80D85EA69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 flipH="1">
            <a:off x="2678563" y="4047072"/>
            <a:ext cx="1623224" cy="175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1FF6727-E27B-324A-AE32-28CB183D3F88}"/>
              </a:ext>
            </a:extLst>
          </p:cNvPr>
          <p:cNvSpPr txBox="1"/>
          <p:nvPr/>
        </p:nvSpPr>
        <p:spPr>
          <a:xfrm>
            <a:off x="3805745" y="2885146"/>
            <a:ext cx="20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After type inference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3B5366-FBCA-5246-BEB8-0B4C331E1825}"/>
              </a:ext>
            </a:extLst>
          </p:cNvPr>
          <p:cNvSpPr txBox="1"/>
          <p:nvPr/>
        </p:nvSpPr>
        <p:spPr>
          <a:xfrm>
            <a:off x="8133806" y="3457303"/>
            <a:ext cx="333136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start by adding a new</a:t>
            </a:r>
          </a:p>
          <a:p>
            <a:r>
              <a:rPr lang="en-US" dirty="0"/>
              <a:t>member to each AST node:</a:t>
            </a:r>
            <a:br>
              <a:rPr lang="en-US" dirty="0"/>
            </a:br>
            <a:br>
              <a:rPr lang="en-US" dirty="0"/>
            </a:br>
            <a:r>
              <a:rPr lang="en-US" dirty="0">
                <a:highlight>
                  <a:srgbClr val="FFFF00"/>
                </a:highlight>
              </a:rPr>
              <a:t>A virtual register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Each node needs a distinct virtual</a:t>
            </a:r>
            <a:br>
              <a:rPr lang="en-US" dirty="0"/>
            </a:br>
            <a:r>
              <a:rPr lang="en-US" dirty="0"/>
              <a:t>register</a:t>
            </a:r>
          </a:p>
        </p:txBody>
      </p:sp>
    </p:spTree>
    <p:extLst>
      <p:ext uri="{BB962C8B-B14F-4D97-AF65-F5344CB8AC3E}">
        <p14:creationId xmlns:p14="http://schemas.microsoft.com/office/powerpoint/2010/main" val="34296496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F96D6D-5103-0144-8366-0D6C721C7D9B}"/>
              </a:ext>
            </a:extLst>
          </p:cNvPr>
          <p:cNvSpPr/>
          <p:nvPr/>
        </p:nvSpPr>
        <p:spPr>
          <a:xfrm>
            <a:off x="291133" y="2173559"/>
            <a:ext cx="4732866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ASTNode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():</a:t>
            </a:r>
            <a:endParaRPr lang="en-US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init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.node_type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C814C9"/>
                </a:solidFill>
                <a:latin typeface="Menlo" panose="020B0609030804020204" pitchFamily="49" charset="0"/>
              </a:rPr>
              <a:t>None</a:t>
            </a:r>
          </a:p>
          <a:p>
            <a:r>
              <a:rPr lang="en-US" dirty="0">
                <a:solidFill>
                  <a:srgbClr val="C814C9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       </a:t>
            </a:r>
            <a:r>
              <a:rPr lang="en-US" b="1" dirty="0" err="1">
                <a:solidFill>
                  <a:srgbClr val="2EAEBB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.vr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C814C9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None</a:t>
            </a:r>
            <a:endParaRPr lang="en-US" dirty="0">
              <a:solidFill>
                <a:srgbClr val="000000"/>
              </a:solidFill>
              <a:highlight>
                <a:srgbClr val="FFFF00"/>
              </a:highlight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pass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set_vr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r):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.vr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r</a:t>
            </a:r>
          </a:p>
          <a:p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get_vr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.vr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8E31D0-F40A-4E40-B10E-7E39D83D0A2A}"/>
              </a:ext>
            </a:extLst>
          </p:cNvPr>
          <p:cNvSpPr txBox="1"/>
          <p:nvPr/>
        </p:nvSpPr>
        <p:spPr>
          <a:xfrm>
            <a:off x="291133" y="1804227"/>
            <a:ext cx="419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base AST Node needs a virtual register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7C854C-CDC0-264A-87A9-CF618FEEAAD3}"/>
              </a:ext>
            </a:extLst>
          </p:cNvPr>
          <p:cNvSpPr txBox="1"/>
          <p:nvPr/>
        </p:nvSpPr>
        <p:spPr>
          <a:xfrm>
            <a:off x="3286416" y="208237"/>
            <a:ext cx="5619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A reminder on where we are with our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CA801A-375C-454B-8F86-AB07204F208F}"/>
              </a:ext>
            </a:extLst>
          </p:cNvPr>
          <p:cNvSpPr/>
          <p:nvPr/>
        </p:nvSpPr>
        <p:spPr>
          <a:xfrm>
            <a:off x="5804867" y="3743219"/>
            <a:ext cx="6096000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VRAllocator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():</a:t>
            </a:r>
            <a:endParaRPr lang="en-US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init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.count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0</a:t>
            </a:r>
          </a:p>
          <a:p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get_new_register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  <a:endParaRPr lang="en-US" dirty="0">
              <a:solidFill>
                <a:srgbClr val="400BD9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        </a:t>
            </a:r>
            <a:r>
              <a:rPr lang="en-US" dirty="0" err="1">
                <a:solidFill>
                  <a:srgbClr val="9FA01C"/>
                </a:solidFill>
                <a:latin typeface="Menlo" panose="020B0609030804020204" pitchFamily="49" charset="0"/>
              </a:rPr>
              <a:t>vr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vr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.count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       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.count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+= 1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vr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450301-85DC-E14C-A71F-F06582103208}"/>
              </a:ext>
            </a:extLst>
          </p:cNvPr>
          <p:cNvSpPr txBox="1"/>
          <p:nvPr/>
        </p:nvSpPr>
        <p:spPr>
          <a:xfrm>
            <a:off x="6095999" y="3244334"/>
            <a:ext cx="4587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simple class that can allocate virtual registers</a:t>
            </a:r>
          </a:p>
        </p:txBody>
      </p:sp>
    </p:spTree>
    <p:extLst>
      <p:ext uri="{BB962C8B-B14F-4D97-AF65-F5344CB8AC3E}">
        <p14:creationId xmlns:p14="http://schemas.microsoft.com/office/powerpoint/2010/main" val="28012368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F96D6D-5103-0144-8366-0D6C721C7D9B}"/>
              </a:ext>
            </a:extLst>
          </p:cNvPr>
          <p:cNvSpPr/>
          <p:nvPr/>
        </p:nvSpPr>
        <p:spPr>
          <a:xfrm>
            <a:off x="291133" y="2173559"/>
            <a:ext cx="4732866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ASTNode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():</a:t>
            </a:r>
            <a:endParaRPr lang="en-US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init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.node_type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C814C9"/>
                </a:solidFill>
                <a:latin typeface="Menlo" panose="020B0609030804020204" pitchFamily="49" charset="0"/>
              </a:rPr>
              <a:t>None</a:t>
            </a:r>
          </a:p>
          <a:p>
            <a:r>
              <a:rPr lang="en-US" dirty="0">
                <a:solidFill>
                  <a:srgbClr val="C814C9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       </a:t>
            </a:r>
            <a:r>
              <a:rPr lang="en-US" b="1" dirty="0" err="1">
                <a:solidFill>
                  <a:srgbClr val="2EAEBB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.vr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C814C9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None</a:t>
            </a:r>
            <a:endParaRPr lang="en-US" dirty="0">
              <a:solidFill>
                <a:srgbClr val="000000"/>
              </a:solidFill>
              <a:highlight>
                <a:srgbClr val="FFFF00"/>
              </a:highlight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pass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set_vr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r):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.vr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r</a:t>
            </a:r>
          </a:p>
          <a:p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get_vr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.vr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8E31D0-F40A-4E40-B10E-7E39D83D0A2A}"/>
              </a:ext>
            </a:extLst>
          </p:cNvPr>
          <p:cNvSpPr txBox="1"/>
          <p:nvPr/>
        </p:nvSpPr>
        <p:spPr>
          <a:xfrm>
            <a:off x="291133" y="1804227"/>
            <a:ext cx="419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base AST Node needs a virtual register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7C854C-CDC0-264A-87A9-CF618FEEAAD3}"/>
              </a:ext>
            </a:extLst>
          </p:cNvPr>
          <p:cNvSpPr txBox="1"/>
          <p:nvPr/>
        </p:nvSpPr>
        <p:spPr>
          <a:xfrm>
            <a:off x="3286416" y="208237"/>
            <a:ext cx="5619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A reminder on where we are with our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CA801A-375C-454B-8F86-AB07204F208F}"/>
              </a:ext>
            </a:extLst>
          </p:cNvPr>
          <p:cNvSpPr/>
          <p:nvPr/>
        </p:nvSpPr>
        <p:spPr>
          <a:xfrm>
            <a:off x="5804867" y="3743219"/>
            <a:ext cx="6096000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VRAllocator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():</a:t>
            </a:r>
            <a:endParaRPr lang="en-US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init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.count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0</a:t>
            </a:r>
          </a:p>
          <a:p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get_new_register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  <a:endParaRPr lang="en-US" dirty="0">
              <a:solidFill>
                <a:srgbClr val="400BD9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        </a:t>
            </a:r>
            <a:r>
              <a:rPr lang="en-US" dirty="0" err="1">
                <a:solidFill>
                  <a:srgbClr val="9FA01C"/>
                </a:solidFill>
                <a:latin typeface="Menlo" panose="020B0609030804020204" pitchFamily="49" charset="0"/>
              </a:rPr>
              <a:t>vr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vr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.count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       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.count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+= 1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vr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450301-85DC-E14C-A71F-F06582103208}"/>
              </a:ext>
            </a:extLst>
          </p:cNvPr>
          <p:cNvSpPr txBox="1"/>
          <p:nvPr/>
        </p:nvSpPr>
        <p:spPr>
          <a:xfrm>
            <a:off x="6095999" y="3244334"/>
            <a:ext cx="4587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simple class that can allocate virtual registers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3C708C-0C0B-2C46-A0F1-CFCB911CC268}"/>
              </a:ext>
            </a:extLst>
          </p:cNvPr>
          <p:cNvSpPr txBox="1"/>
          <p:nvPr/>
        </p:nvSpPr>
        <p:spPr>
          <a:xfrm>
            <a:off x="6409509" y="1332411"/>
            <a:ext cx="46013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To provide each node in the AST a virtual node,</a:t>
            </a:r>
          </a:p>
          <a:p>
            <a:r>
              <a:rPr lang="en-US" i="1" dirty="0"/>
              <a:t>simply traverse the tree (any order), get a new</a:t>
            </a:r>
          </a:p>
          <a:p>
            <a:r>
              <a:rPr lang="en-US" i="1" dirty="0"/>
              <a:t>virtual register, and set the virtual register</a:t>
            </a:r>
          </a:p>
        </p:txBody>
      </p:sp>
    </p:spTree>
    <p:extLst>
      <p:ext uri="{BB962C8B-B14F-4D97-AF65-F5344CB8AC3E}">
        <p14:creationId xmlns:p14="http://schemas.microsoft.com/office/powerpoint/2010/main" val="17032471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73C51-7BBC-0647-B6F1-9A327C7E9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AST into Class-IR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7DAF75-85A8-CD49-95AA-E070173DC7B6}"/>
              </a:ext>
            </a:extLst>
          </p:cNvPr>
          <p:cNvSpPr txBox="1"/>
          <p:nvPr/>
        </p:nvSpPr>
        <p:spPr>
          <a:xfrm>
            <a:off x="642460" y="2081544"/>
            <a:ext cx="22525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>
                <a:latin typeface="Courier" pitchFamily="2" charset="0"/>
              </a:rPr>
              <a:t>int y;</a:t>
            </a:r>
          </a:p>
          <a:p>
            <a:r>
              <a:rPr lang="en-US" dirty="0">
                <a:latin typeface="Courier" pitchFamily="2" charset="0"/>
              </a:rPr>
              <a:t>float w;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w = x + y + 5.5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3E3E9A-B64D-DF4D-A311-01450A41EF87}"/>
              </a:ext>
            </a:extLst>
          </p:cNvPr>
          <p:cNvSpPr txBox="1"/>
          <p:nvPr/>
        </p:nvSpPr>
        <p:spPr>
          <a:xfrm>
            <a:off x="340052" y="5847826"/>
            <a:ext cx="1636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AST&lt;x, int, vr0&gt;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BF1002-271A-374F-8700-E76EFCD340CA}"/>
              </a:ext>
            </a:extLst>
          </p:cNvPr>
          <p:cNvSpPr txBox="1"/>
          <p:nvPr/>
        </p:nvSpPr>
        <p:spPr>
          <a:xfrm>
            <a:off x="1482215" y="5050643"/>
            <a:ext cx="15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AST&lt;+,int, vr2&gt;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CABD0A4-82DC-E546-980C-BBDB9F702420}"/>
              </a:ext>
            </a:extLst>
          </p:cNvPr>
          <p:cNvCxnSpPr>
            <a:cxnSpLocks/>
          </p:cNvCxnSpPr>
          <p:nvPr/>
        </p:nvCxnSpPr>
        <p:spPr>
          <a:xfrm flipH="1">
            <a:off x="544357" y="541766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464E9F-6718-CE48-B556-F750992B0739}"/>
              </a:ext>
            </a:extLst>
          </p:cNvPr>
          <p:cNvCxnSpPr>
            <a:cxnSpLocks/>
          </p:cNvCxnSpPr>
          <p:nvPr/>
        </p:nvCxnSpPr>
        <p:spPr>
          <a:xfrm>
            <a:off x="1768730" y="541766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F13B196-509B-D643-BE14-9DCA174461B4}"/>
              </a:ext>
            </a:extLst>
          </p:cNvPr>
          <p:cNvSpPr txBox="1"/>
          <p:nvPr/>
        </p:nvSpPr>
        <p:spPr>
          <a:xfrm>
            <a:off x="2712897" y="5847826"/>
            <a:ext cx="1624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AST&lt;y, int, vr1&gt;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A1C0DE-DC9E-B346-81CE-9410FE38FA6C}"/>
              </a:ext>
            </a:extLst>
          </p:cNvPr>
          <p:cNvSpPr txBox="1"/>
          <p:nvPr/>
        </p:nvSpPr>
        <p:spPr>
          <a:xfrm>
            <a:off x="3411415" y="3677740"/>
            <a:ext cx="1780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AST&lt;+,float, vr5&gt;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3429A3-9F38-594E-9F93-02B5AF03DE83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 flipH="1">
            <a:off x="2282018" y="4591543"/>
            <a:ext cx="396545" cy="45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9B4FDC-6D0E-4042-8550-3DDD294D7EE4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4301787" y="4047072"/>
            <a:ext cx="1346547" cy="1015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8B76434-E280-8549-96C9-E89D6B7CF0E7}"/>
              </a:ext>
            </a:extLst>
          </p:cNvPr>
          <p:cNvSpPr txBox="1"/>
          <p:nvPr/>
        </p:nvSpPr>
        <p:spPr>
          <a:xfrm>
            <a:off x="4643347" y="5062499"/>
            <a:ext cx="20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AST&lt;5.5, float, vr4&gt;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37E5A4-882F-B64C-9FA2-62695ECB0C65}"/>
              </a:ext>
            </a:extLst>
          </p:cNvPr>
          <p:cNvSpPr txBox="1"/>
          <p:nvPr/>
        </p:nvSpPr>
        <p:spPr>
          <a:xfrm>
            <a:off x="1420814" y="4222211"/>
            <a:ext cx="251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AST&lt;int2float, float, vr3&gt;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79312B6-F4ED-164D-A4F2-AFB80D85EA69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 flipH="1">
            <a:off x="2678563" y="4047072"/>
            <a:ext cx="1623224" cy="175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1FF6727-E27B-324A-AE32-28CB183D3F88}"/>
              </a:ext>
            </a:extLst>
          </p:cNvPr>
          <p:cNvSpPr txBox="1"/>
          <p:nvPr/>
        </p:nvSpPr>
        <p:spPr>
          <a:xfrm>
            <a:off x="3805745" y="2885146"/>
            <a:ext cx="20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After type inference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3B5366-FBCA-5246-BEB8-0B4C331E1825}"/>
              </a:ext>
            </a:extLst>
          </p:cNvPr>
          <p:cNvSpPr txBox="1"/>
          <p:nvPr/>
        </p:nvSpPr>
        <p:spPr>
          <a:xfrm>
            <a:off x="8186058" y="2222549"/>
            <a:ext cx="267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each AST node needs</a:t>
            </a:r>
          </a:p>
          <a:p>
            <a:r>
              <a:rPr lang="en-US" dirty="0"/>
              <a:t>to know how to print a </a:t>
            </a:r>
          </a:p>
          <a:p>
            <a:r>
              <a:rPr lang="en-US" dirty="0"/>
              <a:t>3 address instruction</a:t>
            </a:r>
          </a:p>
        </p:txBody>
      </p:sp>
    </p:spTree>
    <p:extLst>
      <p:ext uri="{BB962C8B-B14F-4D97-AF65-F5344CB8AC3E}">
        <p14:creationId xmlns:p14="http://schemas.microsoft.com/office/powerpoint/2010/main" val="34196926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73C51-7BBC-0647-B6F1-9A327C7E9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AST into Class-IR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7DAF75-85A8-CD49-95AA-E070173DC7B6}"/>
              </a:ext>
            </a:extLst>
          </p:cNvPr>
          <p:cNvSpPr txBox="1"/>
          <p:nvPr/>
        </p:nvSpPr>
        <p:spPr>
          <a:xfrm>
            <a:off x="642460" y="2081544"/>
            <a:ext cx="22525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>
                <a:latin typeface="Courier" pitchFamily="2" charset="0"/>
              </a:rPr>
              <a:t>int y;</a:t>
            </a:r>
          </a:p>
          <a:p>
            <a:r>
              <a:rPr lang="en-US" dirty="0">
                <a:latin typeface="Courier" pitchFamily="2" charset="0"/>
              </a:rPr>
              <a:t>float w;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w = x + y + 5.5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3E3E9A-B64D-DF4D-A311-01450A41EF87}"/>
              </a:ext>
            </a:extLst>
          </p:cNvPr>
          <p:cNvSpPr txBox="1"/>
          <p:nvPr/>
        </p:nvSpPr>
        <p:spPr>
          <a:xfrm>
            <a:off x="340052" y="5847826"/>
            <a:ext cx="1636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AST&lt;x, int, vr0&gt;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BF1002-271A-374F-8700-E76EFCD340CA}"/>
              </a:ext>
            </a:extLst>
          </p:cNvPr>
          <p:cNvSpPr txBox="1"/>
          <p:nvPr/>
        </p:nvSpPr>
        <p:spPr>
          <a:xfrm>
            <a:off x="1482215" y="5050643"/>
            <a:ext cx="15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AST&lt;+,int, vr2&gt;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CABD0A4-82DC-E546-980C-BBDB9F702420}"/>
              </a:ext>
            </a:extLst>
          </p:cNvPr>
          <p:cNvCxnSpPr>
            <a:cxnSpLocks/>
          </p:cNvCxnSpPr>
          <p:nvPr/>
        </p:nvCxnSpPr>
        <p:spPr>
          <a:xfrm flipH="1">
            <a:off x="544357" y="541766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464E9F-6718-CE48-B556-F750992B0739}"/>
              </a:ext>
            </a:extLst>
          </p:cNvPr>
          <p:cNvCxnSpPr>
            <a:cxnSpLocks/>
          </p:cNvCxnSpPr>
          <p:nvPr/>
        </p:nvCxnSpPr>
        <p:spPr>
          <a:xfrm>
            <a:off x="1768730" y="541766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F13B196-509B-D643-BE14-9DCA174461B4}"/>
              </a:ext>
            </a:extLst>
          </p:cNvPr>
          <p:cNvSpPr txBox="1"/>
          <p:nvPr/>
        </p:nvSpPr>
        <p:spPr>
          <a:xfrm>
            <a:off x="2712897" y="5847826"/>
            <a:ext cx="1624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AST&lt;y, int, vr1&gt;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A1C0DE-DC9E-B346-81CE-9410FE38FA6C}"/>
              </a:ext>
            </a:extLst>
          </p:cNvPr>
          <p:cNvSpPr txBox="1"/>
          <p:nvPr/>
        </p:nvSpPr>
        <p:spPr>
          <a:xfrm>
            <a:off x="3411415" y="3677740"/>
            <a:ext cx="1780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AST&lt;+,float, vr5&gt;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3429A3-9F38-594E-9F93-02B5AF03DE83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 flipH="1">
            <a:off x="2282018" y="4591543"/>
            <a:ext cx="396545" cy="45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9B4FDC-6D0E-4042-8550-3DDD294D7EE4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4301787" y="4047072"/>
            <a:ext cx="1346547" cy="1015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8B76434-E280-8549-96C9-E89D6B7CF0E7}"/>
              </a:ext>
            </a:extLst>
          </p:cNvPr>
          <p:cNvSpPr txBox="1"/>
          <p:nvPr/>
        </p:nvSpPr>
        <p:spPr>
          <a:xfrm>
            <a:off x="4643347" y="5062499"/>
            <a:ext cx="20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AST&lt;5.5, float, vr4&gt;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37E5A4-882F-B64C-9FA2-62695ECB0C65}"/>
              </a:ext>
            </a:extLst>
          </p:cNvPr>
          <p:cNvSpPr txBox="1"/>
          <p:nvPr/>
        </p:nvSpPr>
        <p:spPr>
          <a:xfrm>
            <a:off x="1420814" y="4222211"/>
            <a:ext cx="251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AST&lt;int2float, float, vr3&gt;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79312B6-F4ED-164D-A4F2-AFB80D85EA69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 flipH="1">
            <a:off x="2678563" y="4047072"/>
            <a:ext cx="1623224" cy="175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1FF6727-E27B-324A-AE32-28CB183D3F88}"/>
              </a:ext>
            </a:extLst>
          </p:cNvPr>
          <p:cNvSpPr txBox="1"/>
          <p:nvPr/>
        </p:nvSpPr>
        <p:spPr>
          <a:xfrm>
            <a:off x="3805745" y="2885146"/>
            <a:ext cx="20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After type inference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3B5366-FBCA-5246-BEB8-0B4C331E1825}"/>
              </a:ext>
            </a:extLst>
          </p:cNvPr>
          <p:cNvSpPr txBox="1"/>
          <p:nvPr/>
        </p:nvSpPr>
        <p:spPr>
          <a:xfrm>
            <a:off x="8186058" y="2222549"/>
            <a:ext cx="26745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each AST node needs</a:t>
            </a:r>
          </a:p>
          <a:p>
            <a:r>
              <a:rPr lang="en-US" dirty="0"/>
              <a:t>to know how to print a </a:t>
            </a:r>
          </a:p>
          <a:p>
            <a:r>
              <a:rPr lang="en-US" dirty="0"/>
              <a:t>3 address instruction</a:t>
            </a:r>
          </a:p>
          <a:p>
            <a:endParaRPr lang="en-US" dirty="0"/>
          </a:p>
          <a:p>
            <a:r>
              <a:rPr lang="en-US" dirty="0"/>
              <a:t>Let’s look at add</a:t>
            </a:r>
          </a:p>
        </p:txBody>
      </p:sp>
    </p:spTree>
    <p:extLst>
      <p:ext uri="{BB962C8B-B14F-4D97-AF65-F5344CB8AC3E}">
        <p14:creationId xmlns:p14="http://schemas.microsoft.com/office/powerpoint/2010/main" val="26936083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DD508B-B8CC-EE41-806D-8B7A83146CD7}"/>
              </a:ext>
            </a:extLst>
          </p:cNvPr>
          <p:cNvSpPr/>
          <p:nvPr/>
        </p:nvSpPr>
        <p:spPr>
          <a:xfrm>
            <a:off x="966652" y="583700"/>
            <a:ext cx="80815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ASTPlusNode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ASTBinOpNode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init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l_child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r_child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super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().__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__(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l_child,r_child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dirty="0">
                <a:solidFill>
                  <a:srgbClr val="B42419"/>
                </a:solidFill>
                <a:latin typeface="Menlo" panose="020B0609030804020204" pitchFamily="49" charset="0"/>
              </a:rPr>
              <a:t># return a string of the three address instruction</a:t>
            </a:r>
          </a:p>
          <a:p>
            <a:r>
              <a:rPr lang="en-US" dirty="0">
                <a:solidFill>
                  <a:srgbClr val="B42419"/>
                </a:solidFill>
                <a:latin typeface="Menlo" panose="020B0609030804020204" pitchFamily="49" charset="0"/>
              </a:rPr>
              <a:t>    # that this node encodes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three_addr_code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??</a:t>
            </a:r>
            <a:endParaRPr lang="en-US" dirty="0">
              <a:solidFill>
                <a:srgbClr val="400BD9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490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541D-B1F2-FB45-9B97-E1E3F2B1F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3956972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DD508B-B8CC-EE41-806D-8B7A83146CD7}"/>
              </a:ext>
            </a:extLst>
          </p:cNvPr>
          <p:cNvSpPr/>
          <p:nvPr/>
        </p:nvSpPr>
        <p:spPr>
          <a:xfrm>
            <a:off x="966652" y="583700"/>
            <a:ext cx="80815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ASTPlusNode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ASTBinOpNode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init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l_child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r_child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super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().__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__(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l_child,r_child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dirty="0">
                <a:solidFill>
                  <a:srgbClr val="B42419"/>
                </a:solidFill>
                <a:latin typeface="Menlo" panose="020B0609030804020204" pitchFamily="49" charset="0"/>
              </a:rPr>
              <a:t># return a string of the three address instruction</a:t>
            </a:r>
          </a:p>
          <a:p>
            <a:r>
              <a:rPr lang="en-US" dirty="0">
                <a:solidFill>
                  <a:srgbClr val="B42419"/>
                </a:solidFill>
                <a:latin typeface="Menlo" panose="020B0609030804020204" pitchFamily="49" charset="0"/>
              </a:rPr>
              <a:t>    # that this node encodes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three_addr_code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??</a:t>
            </a:r>
            <a:endParaRPr lang="en-US" dirty="0">
              <a:solidFill>
                <a:srgbClr val="400BD9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C58A96-1A98-F246-ADB5-AB7B06304554}"/>
              </a:ext>
            </a:extLst>
          </p:cNvPr>
          <p:cNvSpPr/>
          <p:nvPr/>
        </p:nvSpPr>
        <p:spPr>
          <a:xfrm>
            <a:off x="243840" y="4233148"/>
            <a:ext cx="123487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"%s = %s(%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s,%s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);"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% </a:t>
            </a:r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            (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.vr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.get_op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(),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.l_child.vr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.r_child.vr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1469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DD508B-B8CC-EE41-806D-8B7A83146CD7}"/>
              </a:ext>
            </a:extLst>
          </p:cNvPr>
          <p:cNvSpPr/>
          <p:nvPr/>
        </p:nvSpPr>
        <p:spPr>
          <a:xfrm>
            <a:off x="966652" y="583700"/>
            <a:ext cx="80815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ASTPlusNode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ASTBinOpNode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init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l_child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r_child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super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().__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__(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l_child,r_child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dirty="0">
                <a:solidFill>
                  <a:srgbClr val="B42419"/>
                </a:solidFill>
                <a:latin typeface="Menlo" panose="020B0609030804020204" pitchFamily="49" charset="0"/>
              </a:rPr>
              <a:t># return a string of the three address instruction</a:t>
            </a:r>
          </a:p>
          <a:p>
            <a:r>
              <a:rPr lang="en-US" dirty="0">
                <a:solidFill>
                  <a:srgbClr val="B42419"/>
                </a:solidFill>
                <a:latin typeface="Menlo" panose="020B0609030804020204" pitchFamily="49" charset="0"/>
              </a:rPr>
              <a:t>    # that this node encodes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three_addr_code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??</a:t>
            </a:r>
            <a:endParaRPr lang="en-US" dirty="0">
              <a:solidFill>
                <a:srgbClr val="400BD9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C58A96-1A98-F246-ADB5-AB7B06304554}"/>
              </a:ext>
            </a:extLst>
          </p:cNvPr>
          <p:cNvSpPr/>
          <p:nvPr/>
        </p:nvSpPr>
        <p:spPr>
          <a:xfrm>
            <a:off x="243840" y="4233148"/>
            <a:ext cx="123487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"%s = %s(%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s,%s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);"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% </a:t>
            </a:r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            (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.vr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b="1" dirty="0" err="1">
                <a:solidFill>
                  <a:srgbClr val="2EAEBB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.get_op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.l_child.vr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.r_child.vr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90DF8-4452-E34A-994D-E7888572F2EE}"/>
              </a:ext>
            </a:extLst>
          </p:cNvPr>
          <p:cNvSpPr txBox="1"/>
          <p:nvPr/>
        </p:nvSpPr>
        <p:spPr>
          <a:xfrm>
            <a:off x="4423954" y="5059680"/>
            <a:ext cx="180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this one?</a:t>
            </a:r>
          </a:p>
        </p:txBody>
      </p:sp>
    </p:spTree>
    <p:extLst>
      <p:ext uri="{BB962C8B-B14F-4D97-AF65-F5344CB8AC3E}">
        <p14:creationId xmlns:p14="http://schemas.microsoft.com/office/powerpoint/2010/main" val="17841961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C58A96-1A98-F246-ADB5-AB7B06304554}"/>
              </a:ext>
            </a:extLst>
          </p:cNvPr>
          <p:cNvSpPr/>
          <p:nvPr/>
        </p:nvSpPr>
        <p:spPr>
          <a:xfrm>
            <a:off x="243840" y="4233148"/>
            <a:ext cx="123487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"%s = %s(%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s,%s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);"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% </a:t>
            </a:r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            (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.vr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b="1" dirty="0" err="1">
                <a:solidFill>
                  <a:srgbClr val="2EAEBB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.get_op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.l_child.vr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.r_child.vr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90DF8-4452-E34A-994D-E7888572F2EE}"/>
              </a:ext>
            </a:extLst>
          </p:cNvPr>
          <p:cNvSpPr txBox="1"/>
          <p:nvPr/>
        </p:nvSpPr>
        <p:spPr>
          <a:xfrm>
            <a:off x="4423954" y="5059680"/>
            <a:ext cx="180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this one?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E85944-88E6-A64C-A86A-AA657788CEA4}"/>
              </a:ext>
            </a:extLst>
          </p:cNvPr>
          <p:cNvSpPr/>
          <p:nvPr/>
        </p:nvSpPr>
        <p:spPr>
          <a:xfrm>
            <a:off x="6496593" y="40654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get_op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  <a:endParaRPr lang="en-US" dirty="0">
              <a:solidFill>
                <a:srgbClr val="2EAEBB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.node_type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is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Types.INT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addi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addf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"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3024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C58A96-1A98-F246-ADB5-AB7B06304554}"/>
              </a:ext>
            </a:extLst>
          </p:cNvPr>
          <p:cNvSpPr/>
          <p:nvPr/>
        </p:nvSpPr>
        <p:spPr>
          <a:xfrm>
            <a:off x="243840" y="4233148"/>
            <a:ext cx="123487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"%s = %s(%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s,%s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);"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% </a:t>
            </a:r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            (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.vr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.get_op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(),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.l_child.vr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.r_child.vr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2DB693-845C-984B-BA40-CBC93F87D6C7}"/>
              </a:ext>
            </a:extLst>
          </p:cNvPr>
          <p:cNvSpPr txBox="1"/>
          <p:nvPr/>
        </p:nvSpPr>
        <p:spPr>
          <a:xfrm>
            <a:off x="200710" y="2669197"/>
            <a:ext cx="1636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AST&lt;x, int, vr0&gt;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14B92B-C138-3342-8106-810E8B0772D1}"/>
              </a:ext>
            </a:extLst>
          </p:cNvPr>
          <p:cNvSpPr txBox="1"/>
          <p:nvPr/>
        </p:nvSpPr>
        <p:spPr>
          <a:xfrm>
            <a:off x="1342873" y="1872014"/>
            <a:ext cx="15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AST&lt;+,int, vr2&gt;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DCE4F0-FA0D-E04C-A3F8-3DE66DB63CE1}"/>
              </a:ext>
            </a:extLst>
          </p:cNvPr>
          <p:cNvCxnSpPr>
            <a:cxnSpLocks/>
          </p:cNvCxnSpPr>
          <p:nvPr/>
        </p:nvCxnSpPr>
        <p:spPr>
          <a:xfrm flipH="1">
            <a:off x="405015" y="2239031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03412C9-4B85-714D-95A5-ABD88E48A7A2}"/>
              </a:ext>
            </a:extLst>
          </p:cNvPr>
          <p:cNvCxnSpPr>
            <a:cxnSpLocks/>
          </p:cNvCxnSpPr>
          <p:nvPr/>
        </p:nvCxnSpPr>
        <p:spPr>
          <a:xfrm>
            <a:off x="1629388" y="2239031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94C48C1-57E1-6C48-8C7C-F399C73EADB8}"/>
              </a:ext>
            </a:extLst>
          </p:cNvPr>
          <p:cNvSpPr txBox="1"/>
          <p:nvPr/>
        </p:nvSpPr>
        <p:spPr>
          <a:xfrm>
            <a:off x="2573555" y="2669197"/>
            <a:ext cx="1624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AST&lt;y, int, vr1&gt;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5F9687-8F51-6B41-ACEB-26376CEA5980}"/>
              </a:ext>
            </a:extLst>
          </p:cNvPr>
          <p:cNvSpPr txBox="1"/>
          <p:nvPr/>
        </p:nvSpPr>
        <p:spPr>
          <a:xfrm>
            <a:off x="3272073" y="499111"/>
            <a:ext cx="1780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AST&lt;+,float, vr5&gt;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FC54C87-2795-2F46-B9D1-0BB1E13725DD}"/>
              </a:ext>
            </a:extLst>
          </p:cNvPr>
          <p:cNvCxnSpPr>
            <a:cxnSpLocks/>
            <a:stCxn id="14" idx="2"/>
            <a:endCxn id="6" idx="0"/>
          </p:cNvCxnSpPr>
          <p:nvPr/>
        </p:nvCxnSpPr>
        <p:spPr>
          <a:xfrm flipH="1">
            <a:off x="2142676" y="1412914"/>
            <a:ext cx="396545" cy="45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299EE3-73F2-164B-8926-6ABD3AFDC6A7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4162445" y="868443"/>
            <a:ext cx="1346547" cy="1015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8B8048C-5D3B-2047-A146-CAF128D3F624}"/>
              </a:ext>
            </a:extLst>
          </p:cNvPr>
          <p:cNvSpPr txBox="1"/>
          <p:nvPr/>
        </p:nvSpPr>
        <p:spPr>
          <a:xfrm>
            <a:off x="4504005" y="1883870"/>
            <a:ext cx="20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AST&lt;5.5, float, vr4&gt;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03FE26-A580-8347-B125-C18CABD5EADA}"/>
              </a:ext>
            </a:extLst>
          </p:cNvPr>
          <p:cNvSpPr txBox="1"/>
          <p:nvPr/>
        </p:nvSpPr>
        <p:spPr>
          <a:xfrm>
            <a:off x="1281472" y="1043582"/>
            <a:ext cx="251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AST&lt;int2float, float, vr3&gt;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45F56F-24A1-9C44-98A6-437A7B3BB50F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 flipH="1">
            <a:off x="2539221" y="868443"/>
            <a:ext cx="1623224" cy="175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B546D8A-3A8C-6C4B-AF74-85E616012F79}"/>
              </a:ext>
            </a:extLst>
          </p:cNvPr>
          <p:cNvSpPr/>
          <p:nvPr/>
        </p:nvSpPr>
        <p:spPr>
          <a:xfrm>
            <a:off x="6496593" y="40654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get_op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  <a:endParaRPr lang="en-US" dirty="0">
              <a:solidFill>
                <a:srgbClr val="2EAEBB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.node_type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is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Types.INT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addi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addf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"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4110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C58A96-1A98-F246-ADB5-AB7B06304554}"/>
              </a:ext>
            </a:extLst>
          </p:cNvPr>
          <p:cNvSpPr/>
          <p:nvPr/>
        </p:nvSpPr>
        <p:spPr>
          <a:xfrm>
            <a:off x="243840" y="4233148"/>
            <a:ext cx="123487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"%s = %s(%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s,%s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);"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% </a:t>
            </a:r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            (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.vr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.get_op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(),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.l_child.vr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.r_child.vr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2A090C-876D-0444-BD4F-0FEA8AC6EBBF}"/>
              </a:ext>
            </a:extLst>
          </p:cNvPr>
          <p:cNvSpPr txBox="1"/>
          <p:nvPr/>
        </p:nvSpPr>
        <p:spPr>
          <a:xfrm>
            <a:off x="3048000" y="5522030"/>
            <a:ext cx="51219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vr2 = </a:t>
            </a:r>
            <a:r>
              <a:rPr lang="en-US" sz="3200" dirty="0" err="1">
                <a:latin typeface="Courier" pitchFamily="2" charset="0"/>
              </a:rPr>
              <a:t>addi</a:t>
            </a:r>
            <a:r>
              <a:rPr lang="en-US" sz="3200" dirty="0">
                <a:latin typeface="Courier" pitchFamily="2" charset="0"/>
              </a:rPr>
              <a:t>(vr0,vr1);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30230B-A916-9E42-A1FB-3322AB498036}"/>
              </a:ext>
            </a:extLst>
          </p:cNvPr>
          <p:cNvSpPr txBox="1"/>
          <p:nvPr/>
        </p:nvSpPr>
        <p:spPr>
          <a:xfrm>
            <a:off x="200710" y="2669197"/>
            <a:ext cx="1636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AST&lt;x, int, vr0&gt;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66EA51-5069-A64C-A8CE-8383B41430C9}"/>
              </a:ext>
            </a:extLst>
          </p:cNvPr>
          <p:cNvSpPr txBox="1"/>
          <p:nvPr/>
        </p:nvSpPr>
        <p:spPr>
          <a:xfrm>
            <a:off x="1342873" y="1872014"/>
            <a:ext cx="15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AST&lt;+,int, vr2&gt;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428183-BD78-7D47-8460-42C4833CE270}"/>
              </a:ext>
            </a:extLst>
          </p:cNvPr>
          <p:cNvCxnSpPr>
            <a:cxnSpLocks/>
          </p:cNvCxnSpPr>
          <p:nvPr/>
        </p:nvCxnSpPr>
        <p:spPr>
          <a:xfrm flipH="1">
            <a:off x="405015" y="2239031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6368141-8515-CE4F-8018-618F5177ACB2}"/>
              </a:ext>
            </a:extLst>
          </p:cNvPr>
          <p:cNvCxnSpPr>
            <a:cxnSpLocks/>
          </p:cNvCxnSpPr>
          <p:nvPr/>
        </p:nvCxnSpPr>
        <p:spPr>
          <a:xfrm>
            <a:off x="1629388" y="2239031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F47F24B-EBAB-2E4C-A3DE-025D42254DA4}"/>
              </a:ext>
            </a:extLst>
          </p:cNvPr>
          <p:cNvSpPr txBox="1"/>
          <p:nvPr/>
        </p:nvSpPr>
        <p:spPr>
          <a:xfrm>
            <a:off x="2573555" y="2669197"/>
            <a:ext cx="1624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AST&lt;y, int, vr1&gt;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77870F-DC73-2C44-93E6-F8A14E7377B6}"/>
              </a:ext>
            </a:extLst>
          </p:cNvPr>
          <p:cNvSpPr txBox="1"/>
          <p:nvPr/>
        </p:nvSpPr>
        <p:spPr>
          <a:xfrm>
            <a:off x="3272073" y="499111"/>
            <a:ext cx="1780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AST&lt;+,float, vr5&gt;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F4A9D15-98C6-D04C-A638-E50892103FA5}"/>
              </a:ext>
            </a:extLst>
          </p:cNvPr>
          <p:cNvCxnSpPr>
            <a:cxnSpLocks/>
            <a:stCxn id="25" idx="2"/>
            <a:endCxn id="17" idx="0"/>
          </p:cNvCxnSpPr>
          <p:nvPr/>
        </p:nvCxnSpPr>
        <p:spPr>
          <a:xfrm flipH="1">
            <a:off x="2142676" y="1412914"/>
            <a:ext cx="396545" cy="45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52DE76B-AB82-0B40-94D4-77F07299DAAE}"/>
              </a:ext>
            </a:extLst>
          </p:cNvPr>
          <p:cNvCxnSpPr>
            <a:cxnSpLocks/>
            <a:stCxn id="21" idx="2"/>
            <a:endCxn id="24" idx="0"/>
          </p:cNvCxnSpPr>
          <p:nvPr/>
        </p:nvCxnSpPr>
        <p:spPr>
          <a:xfrm>
            <a:off x="4162445" y="868443"/>
            <a:ext cx="1346547" cy="1015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9E004F7-6335-F547-8042-EBEA50FCEE7A}"/>
              </a:ext>
            </a:extLst>
          </p:cNvPr>
          <p:cNvSpPr txBox="1"/>
          <p:nvPr/>
        </p:nvSpPr>
        <p:spPr>
          <a:xfrm>
            <a:off x="4504005" y="1883870"/>
            <a:ext cx="20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AST&lt;5.5, float, vr4&gt;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04287E-936B-6049-9C08-BE26FB6B8633}"/>
              </a:ext>
            </a:extLst>
          </p:cNvPr>
          <p:cNvSpPr txBox="1"/>
          <p:nvPr/>
        </p:nvSpPr>
        <p:spPr>
          <a:xfrm>
            <a:off x="1281472" y="1043582"/>
            <a:ext cx="251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AST&lt;int2float, float, vr3&gt;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002F5BD-8EAE-C140-9709-D426B63B84F0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 flipH="1">
            <a:off x="2539221" y="868443"/>
            <a:ext cx="1623224" cy="175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9AE258A-C897-6741-B490-4DF54C27337C}"/>
              </a:ext>
            </a:extLst>
          </p:cNvPr>
          <p:cNvSpPr/>
          <p:nvPr/>
        </p:nvSpPr>
        <p:spPr>
          <a:xfrm>
            <a:off x="6496593" y="40654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get_op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  <a:endParaRPr lang="en-US" dirty="0">
              <a:solidFill>
                <a:srgbClr val="2EAEBB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.node_type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is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Types.INT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addi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addf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"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9344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73C51-7BBC-0647-B6F1-9A327C7E9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AST into Class-IR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7DAF75-85A8-CD49-95AA-E070173DC7B6}"/>
              </a:ext>
            </a:extLst>
          </p:cNvPr>
          <p:cNvSpPr txBox="1"/>
          <p:nvPr/>
        </p:nvSpPr>
        <p:spPr>
          <a:xfrm>
            <a:off x="642460" y="2081544"/>
            <a:ext cx="22525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>
                <a:latin typeface="Courier" pitchFamily="2" charset="0"/>
              </a:rPr>
              <a:t>int y;</a:t>
            </a:r>
          </a:p>
          <a:p>
            <a:r>
              <a:rPr lang="en-US" dirty="0">
                <a:latin typeface="Courier" pitchFamily="2" charset="0"/>
              </a:rPr>
              <a:t>float w;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w = x + y + 5.5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3E3E9A-B64D-DF4D-A311-01450A41EF87}"/>
              </a:ext>
            </a:extLst>
          </p:cNvPr>
          <p:cNvSpPr txBox="1"/>
          <p:nvPr/>
        </p:nvSpPr>
        <p:spPr>
          <a:xfrm>
            <a:off x="340052" y="5847826"/>
            <a:ext cx="1636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AST&lt;x, int, vr0&gt;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BF1002-271A-374F-8700-E76EFCD340CA}"/>
              </a:ext>
            </a:extLst>
          </p:cNvPr>
          <p:cNvSpPr txBox="1"/>
          <p:nvPr/>
        </p:nvSpPr>
        <p:spPr>
          <a:xfrm>
            <a:off x="1482215" y="5050643"/>
            <a:ext cx="15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AST&lt;+,int, vr2&gt;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CABD0A4-82DC-E546-980C-BBDB9F702420}"/>
              </a:ext>
            </a:extLst>
          </p:cNvPr>
          <p:cNvCxnSpPr>
            <a:cxnSpLocks/>
          </p:cNvCxnSpPr>
          <p:nvPr/>
        </p:nvCxnSpPr>
        <p:spPr>
          <a:xfrm flipH="1">
            <a:off x="544357" y="541766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464E9F-6718-CE48-B556-F750992B0739}"/>
              </a:ext>
            </a:extLst>
          </p:cNvPr>
          <p:cNvCxnSpPr>
            <a:cxnSpLocks/>
          </p:cNvCxnSpPr>
          <p:nvPr/>
        </p:nvCxnSpPr>
        <p:spPr>
          <a:xfrm>
            <a:off x="1768730" y="541766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F13B196-509B-D643-BE14-9DCA174461B4}"/>
              </a:ext>
            </a:extLst>
          </p:cNvPr>
          <p:cNvSpPr txBox="1"/>
          <p:nvPr/>
        </p:nvSpPr>
        <p:spPr>
          <a:xfrm>
            <a:off x="2712897" y="5847826"/>
            <a:ext cx="1624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AST&lt;y, int, vr1&gt;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A1C0DE-DC9E-B346-81CE-9410FE38FA6C}"/>
              </a:ext>
            </a:extLst>
          </p:cNvPr>
          <p:cNvSpPr txBox="1"/>
          <p:nvPr/>
        </p:nvSpPr>
        <p:spPr>
          <a:xfrm>
            <a:off x="3411415" y="3677740"/>
            <a:ext cx="1780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AST&lt;+,float, vr5&gt;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3429A3-9F38-594E-9F93-02B5AF03DE83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 flipH="1">
            <a:off x="2282018" y="4591543"/>
            <a:ext cx="396545" cy="45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9B4FDC-6D0E-4042-8550-3DDD294D7EE4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4301787" y="4047072"/>
            <a:ext cx="1346547" cy="1015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8B76434-E280-8549-96C9-E89D6B7CF0E7}"/>
              </a:ext>
            </a:extLst>
          </p:cNvPr>
          <p:cNvSpPr txBox="1"/>
          <p:nvPr/>
        </p:nvSpPr>
        <p:spPr>
          <a:xfrm>
            <a:off x="4643347" y="5062499"/>
            <a:ext cx="20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AST&lt;5.5, float, vr4&gt;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37E5A4-882F-B64C-9FA2-62695ECB0C65}"/>
              </a:ext>
            </a:extLst>
          </p:cNvPr>
          <p:cNvSpPr txBox="1"/>
          <p:nvPr/>
        </p:nvSpPr>
        <p:spPr>
          <a:xfrm>
            <a:off x="1420814" y="4222211"/>
            <a:ext cx="251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AST&lt;int2float, float, vr3&gt;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79312B6-F4ED-164D-A4F2-AFB80D85EA69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 flipH="1">
            <a:off x="2678563" y="4047072"/>
            <a:ext cx="1623224" cy="175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1FF6727-E27B-324A-AE32-28CB183D3F88}"/>
              </a:ext>
            </a:extLst>
          </p:cNvPr>
          <p:cNvSpPr txBox="1"/>
          <p:nvPr/>
        </p:nvSpPr>
        <p:spPr>
          <a:xfrm>
            <a:off x="3805745" y="2885146"/>
            <a:ext cx="20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After type inference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3B5366-FBCA-5246-BEB8-0B4C331E1825}"/>
              </a:ext>
            </a:extLst>
          </p:cNvPr>
          <p:cNvSpPr txBox="1"/>
          <p:nvPr/>
        </p:nvSpPr>
        <p:spPr>
          <a:xfrm>
            <a:off x="8186058" y="2222549"/>
            <a:ext cx="26745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each AST node needs</a:t>
            </a:r>
          </a:p>
          <a:p>
            <a:r>
              <a:rPr lang="en-US" dirty="0"/>
              <a:t>to know how to print a </a:t>
            </a:r>
          </a:p>
          <a:p>
            <a:r>
              <a:rPr lang="en-US" dirty="0"/>
              <a:t>3 address instruction</a:t>
            </a:r>
          </a:p>
          <a:p>
            <a:endParaRPr lang="en-US" dirty="0"/>
          </a:p>
          <a:p>
            <a:r>
              <a:rPr lang="en-US" dirty="0"/>
              <a:t>Let’s look at a leaf</a:t>
            </a:r>
          </a:p>
        </p:txBody>
      </p:sp>
    </p:spTree>
    <p:extLst>
      <p:ext uri="{BB962C8B-B14F-4D97-AF65-F5344CB8AC3E}">
        <p14:creationId xmlns:p14="http://schemas.microsoft.com/office/powerpoint/2010/main" val="36064209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30F58B-0E4B-7A4F-B0F8-CE7724862409}"/>
              </a:ext>
            </a:extLst>
          </p:cNvPr>
          <p:cNvSpPr/>
          <p:nvPr/>
        </p:nvSpPr>
        <p:spPr>
          <a:xfrm>
            <a:off x="2107474" y="431971"/>
            <a:ext cx="797705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ASTIDNode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ASTLeafNode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init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value,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value_type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super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().__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__(value)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.set_type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value_type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B42419"/>
                </a:solidFill>
                <a:latin typeface="Menlo" panose="020B0609030804020204" pitchFamily="49" charset="0"/>
              </a:rPr>
              <a:t># return a string of the three address instruction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B42419"/>
                </a:solidFill>
                <a:latin typeface="Menlo" panose="020B0609030804020204" pitchFamily="49" charset="0"/>
              </a:rPr>
              <a:t># that this node encodes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three_addr_code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??</a:t>
            </a:r>
            <a:endParaRPr lang="en-US" dirty="0">
              <a:solidFill>
                <a:srgbClr val="400BD9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7873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51949CA-BB15-BB4D-B2C6-F6D208C418DC}"/>
              </a:ext>
            </a:extLst>
          </p:cNvPr>
          <p:cNvSpPr/>
          <p:nvPr/>
        </p:nvSpPr>
        <p:spPr>
          <a:xfrm>
            <a:off x="296091" y="4877582"/>
            <a:ext cx="123487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"%s = %s(%s);"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% </a:t>
            </a:r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            (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.vr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b="1" dirty="0" err="1">
                <a:solidFill>
                  <a:srgbClr val="2EAEBB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.get_op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.value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08772F-91E4-A240-AC72-B7328B6A84D7}"/>
              </a:ext>
            </a:extLst>
          </p:cNvPr>
          <p:cNvSpPr/>
          <p:nvPr/>
        </p:nvSpPr>
        <p:spPr>
          <a:xfrm>
            <a:off x="2107474" y="431971"/>
            <a:ext cx="797705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ASTIDNode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ASTLeafNode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init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value,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value_type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super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().__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__(value)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.set_type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value_type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B42419"/>
                </a:solidFill>
                <a:latin typeface="Menlo" panose="020B0609030804020204" pitchFamily="49" charset="0"/>
              </a:rPr>
              <a:t># return a string of the three address instruction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B42419"/>
                </a:solidFill>
                <a:latin typeface="Menlo" panose="020B0609030804020204" pitchFamily="49" charset="0"/>
              </a:rPr>
              <a:t># that this node encodes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three_addr_code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??</a:t>
            </a:r>
            <a:endParaRPr lang="en-US" dirty="0">
              <a:solidFill>
                <a:srgbClr val="400BD9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3876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51949CA-BB15-BB4D-B2C6-F6D208C418DC}"/>
              </a:ext>
            </a:extLst>
          </p:cNvPr>
          <p:cNvSpPr/>
          <p:nvPr/>
        </p:nvSpPr>
        <p:spPr>
          <a:xfrm>
            <a:off x="296091" y="4877582"/>
            <a:ext cx="123487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"%s = %s(%s);"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% </a:t>
            </a:r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            (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.vr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b="1" dirty="0" err="1">
                <a:solidFill>
                  <a:srgbClr val="2EAEBB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.get_op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.value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598EE2-A347-E44F-B401-5A31E28BD7E7}"/>
              </a:ext>
            </a:extLst>
          </p:cNvPr>
          <p:cNvSpPr/>
          <p:nvPr/>
        </p:nvSpPr>
        <p:spPr>
          <a:xfrm>
            <a:off x="5834741" y="77230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get_op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  <a:endParaRPr lang="en-US" dirty="0">
              <a:solidFill>
                <a:srgbClr val="2EAEBB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.node_type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is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Types.INT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”int2vr"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”float2vr"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432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51949CA-BB15-BB4D-B2C6-F6D208C418DC}"/>
              </a:ext>
            </a:extLst>
          </p:cNvPr>
          <p:cNvSpPr/>
          <p:nvPr/>
        </p:nvSpPr>
        <p:spPr>
          <a:xfrm>
            <a:off x="296091" y="4877582"/>
            <a:ext cx="123487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"%s = %s(%s);"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% </a:t>
            </a:r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            (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.vr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.get_op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(),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.value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598EE2-A347-E44F-B401-5A31E28BD7E7}"/>
              </a:ext>
            </a:extLst>
          </p:cNvPr>
          <p:cNvSpPr/>
          <p:nvPr/>
        </p:nvSpPr>
        <p:spPr>
          <a:xfrm>
            <a:off x="5834741" y="77230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get_op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  <a:endParaRPr lang="en-US" dirty="0">
              <a:solidFill>
                <a:srgbClr val="2EAEBB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.node_type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is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Types.INT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”int2vr"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”float2vr"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D3D272-9E78-AE4D-9D67-066D7DC2F20E}"/>
              </a:ext>
            </a:extLst>
          </p:cNvPr>
          <p:cNvSpPr txBox="1"/>
          <p:nvPr/>
        </p:nvSpPr>
        <p:spPr>
          <a:xfrm>
            <a:off x="122337" y="3059668"/>
            <a:ext cx="1636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AST&lt;x, int, vr0&gt;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617D65-95B1-FB4D-A491-45B3D3B97D34}"/>
              </a:ext>
            </a:extLst>
          </p:cNvPr>
          <p:cNvSpPr txBox="1"/>
          <p:nvPr/>
        </p:nvSpPr>
        <p:spPr>
          <a:xfrm>
            <a:off x="1264500" y="2262485"/>
            <a:ext cx="15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AST&lt;+,int, vr2&gt;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D09B8D-C95E-7C40-9249-62678EF4212B}"/>
              </a:ext>
            </a:extLst>
          </p:cNvPr>
          <p:cNvCxnSpPr>
            <a:cxnSpLocks/>
          </p:cNvCxnSpPr>
          <p:nvPr/>
        </p:nvCxnSpPr>
        <p:spPr>
          <a:xfrm flipH="1">
            <a:off x="326642" y="2629502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51FACEC-66A7-EF40-8794-C3C6EA1CDBE3}"/>
              </a:ext>
            </a:extLst>
          </p:cNvPr>
          <p:cNvCxnSpPr>
            <a:cxnSpLocks/>
          </p:cNvCxnSpPr>
          <p:nvPr/>
        </p:nvCxnSpPr>
        <p:spPr>
          <a:xfrm>
            <a:off x="1551015" y="2629502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E0F4507-2125-4140-8AD7-7580189CD30D}"/>
              </a:ext>
            </a:extLst>
          </p:cNvPr>
          <p:cNvSpPr txBox="1"/>
          <p:nvPr/>
        </p:nvSpPr>
        <p:spPr>
          <a:xfrm>
            <a:off x="2495182" y="3059668"/>
            <a:ext cx="1624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AST&lt;y, int, vr1&gt;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D614A-FD50-854C-B73A-8A86C102EB23}"/>
              </a:ext>
            </a:extLst>
          </p:cNvPr>
          <p:cNvSpPr txBox="1"/>
          <p:nvPr/>
        </p:nvSpPr>
        <p:spPr>
          <a:xfrm>
            <a:off x="3193700" y="889582"/>
            <a:ext cx="1780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AST&lt;+,float, vr5&gt;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8E25999-6C78-234F-980F-CA2E2141738F}"/>
              </a:ext>
            </a:extLst>
          </p:cNvPr>
          <p:cNvCxnSpPr>
            <a:cxnSpLocks/>
            <a:stCxn id="14" idx="2"/>
            <a:endCxn id="6" idx="0"/>
          </p:cNvCxnSpPr>
          <p:nvPr/>
        </p:nvCxnSpPr>
        <p:spPr>
          <a:xfrm flipH="1">
            <a:off x="2064303" y="1803385"/>
            <a:ext cx="396545" cy="45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5E624F-8179-1247-8F54-EBBC3FB1FD17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4084072" y="1258914"/>
            <a:ext cx="1346547" cy="1015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9E838BD-801C-EF41-9743-9C1B21CB635B}"/>
              </a:ext>
            </a:extLst>
          </p:cNvPr>
          <p:cNvSpPr txBox="1"/>
          <p:nvPr/>
        </p:nvSpPr>
        <p:spPr>
          <a:xfrm>
            <a:off x="4425632" y="2274341"/>
            <a:ext cx="20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AST&lt;5.5, float, vr4&gt;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90FB91-6F1B-5D45-A688-BFEE6BAA7B01}"/>
              </a:ext>
            </a:extLst>
          </p:cNvPr>
          <p:cNvSpPr txBox="1"/>
          <p:nvPr/>
        </p:nvSpPr>
        <p:spPr>
          <a:xfrm>
            <a:off x="1203099" y="1434053"/>
            <a:ext cx="251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AST&lt;int2float, float, vr3&gt;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802FD65-C423-704B-8EF2-E753FC674D03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 flipH="1">
            <a:off x="2460848" y="1258914"/>
            <a:ext cx="1623224" cy="175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840ECFD-4AED-454D-B9B8-7A403498CB74}"/>
              </a:ext>
            </a:extLst>
          </p:cNvPr>
          <p:cNvSpPr txBox="1"/>
          <p:nvPr/>
        </p:nvSpPr>
        <p:spPr>
          <a:xfrm>
            <a:off x="3030583" y="5968418"/>
            <a:ext cx="51219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vr4 = float2vr(5.5);</a:t>
            </a:r>
          </a:p>
        </p:txBody>
      </p:sp>
    </p:spTree>
    <p:extLst>
      <p:ext uri="{BB962C8B-B14F-4D97-AF65-F5344CB8AC3E}">
        <p14:creationId xmlns:p14="http://schemas.microsoft.com/office/powerpoint/2010/main" val="1592017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541D-B1F2-FB45-9B97-E1E3F2B1F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F8A633-B794-604A-9BFB-C6D758E8E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550" y="2362200"/>
            <a:ext cx="69469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9415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D7DAF75-85A8-CD49-95AA-E070173DC7B6}"/>
              </a:ext>
            </a:extLst>
          </p:cNvPr>
          <p:cNvSpPr txBox="1"/>
          <p:nvPr/>
        </p:nvSpPr>
        <p:spPr>
          <a:xfrm>
            <a:off x="283784" y="80942"/>
            <a:ext cx="22525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>
                <a:latin typeface="Courier" pitchFamily="2" charset="0"/>
              </a:rPr>
              <a:t>int y;</a:t>
            </a:r>
          </a:p>
          <a:p>
            <a:r>
              <a:rPr lang="en-US" dirty="0">
                <a:latin typeface="Courier" pitchFamily="2" charset="0"/>
              </a:rPr>
              <a:t>float w;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w = x + y + 5.5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3E3E9A-B64D-DF4D-A311-01450A41EF87}"/>
              </a:ext>
            </a:extLst>
          </p:cNvPr>
          <p:cNvSpPr txBox="1"/>
          <p:nvPr/>
        </p:nvSpPr>
        <p:spPr>
          <a:xfrm>
            <a:off x="3091961" y="3522638"/>
            <a:ext cx="1636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AST&lt;x, int, vr0&gt;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BF1002-271A-374F-8700-E76EFCD340CA}"/>
              </a:ext>
            </a:extLst>
          </p:cNvPr>
          <p:cNvSpPr txBox="1"/>
          <p:nvPr/>
        </p:nvSpPr>
        <p:spPr>
          <a:xfrm>
            <a:off x="4234124" y="2725455"/>
            <a:ext cx="15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AST&lt;+,int, vr2&gt;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CABD0A4-82DC-E546-980C-BBDB9F702420}"/>
              </a:ext>
            </a:extLst>
          </p:cNvPr>
          <p:cNvCxnSpPr>
            <a:cxnSpLocks/>
          </p:cNvCxnSpPr>
          <p:nvPr/>
        </p:nvCxnSpPr>
        <p:spPr>
          <a:xfrm flipH="1">
            <a:off x="3296266" y="3092472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464E9F-6718-CE48-B556-F750992B0739}"/>
              </a:ext>
            </a:extLst>
          </p:cNvPr>
          <p:cNvCxnSpPr>
            <a:cxnSpLocks/>
          </p:cNvCxnSpPr>
          <p:nvPr/>
        </p:nvCxnSpPr>
        <p:spPr>
          <a:xfrm>
            <a:off x="4520639" y="3092472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F13B196-509B-D643-BE14-9DCA174461B4}"/>
              </a:ext>
            </a:extLst>
          </p:cNvPr>
          <p:cNvSpPr txBox="1"/>
          <p:nvPr/>
        </p:nvSpPr>
        <p:spPr>
          <a:xfrm>
            <a:off x="5464806" y="3522638"/>
            <a:ext cx="1624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AST&lt;y, int, vr1&gt;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A1C0DE-DC9E-B346-81CE-9410FE38FA6C}"/>
              </a:ext>
            </a:extLst>
          </p:cNvPr>
          <p:cNvSpPr txBox="1"/>
          <p:nvPr/>
        </p:nvSpPr>
        <p:spPr>
          <a:xfrm>
            <a:off x="6163324" y="1352552"/>
            <a:ext cx="1780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AST&lt;+,float, vr5&gt;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3429A3-9F38-594E-9F93-02B5AF03DE83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 flipH="1">
            <a:off x="5033927" y="2266355"/>
            <a:ext cx="396545" cy="45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9B4FDC-6D0E-4042-8550-3DDD294D7EE4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7053696" y="1721884"/>
            <a:ext cx="1346547" cy="1015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8B76434-E280-8549-96C9-E89D6B7CF0E7}"/>
              </a:ext>
            </a:extLst>
          </p:cNvPr>
          <p:cNvSpPr txBox="1"/>
          <p:nvPr/>
        </p:nvSpPr>
        <p:spPr>
          <a:xfrm>
            <a:off x="7395256" y="2737311"/>
            <a:ext cx="20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AST&lt;5.5, float, vr4&gt;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37E5A4-882F-B64C-9FA2-62695ECB0C65}"/>
              </a:ext>
            </a:extLst>
          </p:cNvPr>
          <p:cNvSpPr txBox="1"/>
          <p:nvPr/>
        </p:nvSpPr>
        <p:spPr>
          <a:xfrm>
            <a:off x="4172723" y="1897023"/>
            <a:ext cx="251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AST&lt;int2float, float, vr3&gt;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79312B6-F4ED-164D-A4F2-AFB80D85EA69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 flipH="1">
            <a:off x="5430472" y="1721884"/>
            <a:ext cx="1623224" cy="175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60D2DD0-AB7D-C641-9D38-B622755C1AB2}"/>
              </a:ext>
            </a:extLst>
          </p:cNvPr>
          <p:cNvSpPr txBox="1"/>
          <p:nvPr/>
        </p:nvSpPr>
        <p:spPr>
          <a:xfrm>
            <a:off x="5442857" y="243840"/>
            <a:ext cx="471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we can get 3 address instructions for each node</a:t>
            </a:r>
          </a:p>
        </p:txBody>
      </p:sp>
    </p:spTree>
    <p:extLst>
      <p:ext uri="{BB962C8B-B14F-4D97-AF65-F5344CB8AC3E}">
        <p14:creationId xmlns:p14="http://schemas.microsoft.com/office/powerpoint/2010/main" val="14614502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D7DAF75-85A8-CD49-95AA-E070173DC7B6}"/>
              </a:ext>
            </a:extLst>
          </p:cNvPr>
          <p:cNvSpPr txBox="1"/>
          <p:nvPr/>
        </p:nvSpPr>
        <p:spPr>
          <a:xfrm>
            <a:off x="283784" y="80942"/>
            <a:ext cx="22525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>
                <a:latin typeface="Courier" pitchFamily="2" charset="0"/>
              </a:rPr>
              <a:t>int y;</a:t>
            </a:r>
          </a:p>
          <a:p>
            <a:r>
              <a:rPr lang="en-US" dirty="0">
                <a:latin typeface="Courier" pitchFamily="2" charset="0"/>
              </a:rPr>
              <a:t>float w;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w = x + y + 5.5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3E3E9A-B64D-DF4D-A311-01450A41EF87}"/>
              </a:ext>
            </a:extLst>
          </p:cNvPr>
          <p:cNvSpPr txBox="1"/>
          <p:nvPr/>
        </p:nvSpPr>
        <p:spPr>
          <a:xfrm>
            <a:off x="3091961" y="3522638"/>
            <a:ext cx="1636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AST&lt;x, int, vr0&gt;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BF1002-271A-374F-8700-E76EFCD340CA}"/>
              </a:ext>
            </a:extLst>
          </p:cNvPr>
          <p:cNvSpPr txBox="1"/>
          <p:nvPr/>
        </p:nvSpPr>
        <p:spPr>
          <a:xfrm>
            <a:off x="4234124" y="2725455"/>
            <a:ext cx="15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AST&lt;+,int, vr2&gt;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CABD0A4-82DC-E546-980C-BBDB9F702420}"/>
              </a:ext>
            </a:extLst>
          </p:cNvPr>
          <p:cNvCxnSpPr>
            <a:cxnSpLocks/>
          </p:cNvCxnSpPr>
          <p:nvPr/>
        </p:nvCxnSpPr>
        <p:spPr>
          <a:xfrm flipH="1">
            <a:off x="3296266" y="3092472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464E9F-6718-CE48-B556-F750992B0739}"/>
              </a:ext>
            </a:extLst>
          </p:cNvPr>
          <p:cNvCxnSpPr>
            <a:cxnSpLocks/>
          </p:cNvCxnSpPr>
          <p:nvPr/>
        </p:nvCxnSpPr>
        <p:spPr>
          <a:xfrm>
            <a:off x="4520639" y="3092472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F13B196-509B-D643-BE14-9DCA174461B4}"/>
              </a:ext>
            </a:extLst>
          </p:cNvPr>
          <p:cNvSpPr txBox="1"/>
          <p:nvPr/>
        </p:nvSpPr>
        <p:spPr>
          <a:xfrm>
            <a:off x="5464806" y="3522638"/>
            <a:ext cx="1624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AST&lt;y, int, vr1&gt;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A1C0DE-DC9E-B346-81CE-9410FE38FA6C}"/>
              </a:ext>
            </a:extLst>
          </p:cNvPr>
          <p:cNvSpPr txBox="1"/>
          <p:nvPr/>
        </p:nvSpPr>
        <p:spPr>
          <a:xfrm>
            <a:off x="6163324" y="1352552"/>
            <a:ext cx="1780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AST&lt;+,float, vr5&gt;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3429A3-9F38-594E-9F93-02B5AF03DE83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 flipH="1">
            <a:off x="5033927" y="2266355"/>
            <a:ext cx="396545" cy="45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9B4FDC-6D0E-4042-8550-3DDD294D7EE4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7053696" y="1721884"/>
            <a:ext cx="1346547" cy="1015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8B76434-E280-8549-96C9-E89D6B7CF0E7}"/>
              </a:ext>
            </a:extLst>
          </p:cNvPr>
          <p:cNvSpPr txBox="1"/>
          <p:nvPr/>
        </p:nvSpPr>
        <p:spPr>
          <a:xfrm>
            <a:off x="7395256" y="2737311"/>
            <a:ext cx="20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AST&lt;5.5, float, vr4&gt;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37E5A4-882F-B64C-9FA2-62695ECB0C65}"/>
              </a:ext>
            </a:extLst>
          </p:cNvPr>
          <p:cNvSpPr txBox="1"/>
          <p:nvPr/>
        </p:nvSpPr>
        <p:spPr>
          <a:xfrm>
            <a:off x="4172723" y="1897023"/>
            <a:ext cx="251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AST&lt;int2float, float, vr3&gt;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79312B6-F4ED-164D-A4F2-AFB80D85EA69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 flipH="1">
            <a:off x="5430472" y="1721884"/>
            <a:ext cx="1623224" cy="175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A2094C3-A2F8-AA48-B311-27DE1635C3C5}"/>
              </a:ext>
            </a:extLst>
          </p:cNvPr>
          <p:cNvSpPr txBox="1"/>
          <p:nvPr/>
        </p:nvSpPr>
        <p:spPr>
          <a:xfrm>
            <a:off x="7944068" y="3184084"/>
            <a:ext cx="265329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" pitchFamily="2" charset="0"/>
              </a:rPr>
              <a:t>vr4 = float2vr(5.5);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60FC01-0A9A-3E43-9A96-29DAF658B35E}"/>
              </a:ext>
            </a:extLst>
          </p:cNvPr>
          <p:cNvSpPr txBox="1"/>
          <p:nvPr/>
        </p:nvSpPr>
        <p:spPr>
          <a:xfrm>
            <a:off x="5762965" y="3969411"/>
            <a:ext cx="215956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" pitchFamily="2" charset="0"/>
              </a:rPr>
              <a:t>vr1 = int2vr(y);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31A20E-727A-9E47-9B99-96E36EAB4DE8}"/>
              </a:ext>
            </a:extLst>
          </p:cNvPr>
          <p:cNvSpPr txBox="1"/>
          <p:nvPr/>
        </p:nvSpPr>
        <p:spPr>
          <a:xfrm>
            <a:off x="2909652" y="3917907"/>
            <a:ext cx="215956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" pitchFamily="2" charset="0"/>
              </a:rPr>
              <a:t>vr0 = int2vr(x);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BE866E-E7D8-274B-B66A-0ED824E49A54}"/>
              </a:ext>
            </a:extLst>
          </p:cNvPr>
          <p:cNvSpPr txBox="1"/>
          <p:nvPr/>
        </p:nvSpPr>
        <p:spPr>
          <a:xfrm>
            <a:off x="1410054" y="2708112"/>
            <a:ext cx="265329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" pitchFamily="2" charset="0"/>
              </a:rPr>
              <a:t>vr2 = </a:t>
            </a:r>
            <a:r>
              <a:rPr lang="en-US" sz="1600" b="1" dirty="0" err="1">
                <a:latin typeface="Courier" pitchFamily="2" charset="0"/>
              </a:rPr>
              <a:t>addi</a:t>
            </a:r>
            <a:r>
              <a:rPr lang="en-US" sz="1600" b="1" dirty="0">
                <a:latin typeface="Courier" pitchFamily="2" charset="0"/>
              </a:rPr>
              <a:t>(vr0,vr1);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4D80B6-6F52-E241-AAAB-593D0918AEE8}"/>
              </a:ext>
            </a:extLst>
          </p:cNvPr>
          <p:cNvSpPr txBox="1"/>
          <p:nvPr/>
        </p:nvSpPr>
        <p:spPr>
          <a:xfrm>
            <a:off x="848945" y="1904295"/>
            <a:ext cx="314701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" pitchFamily="2" charset="0"/>
              </a:rPr>
              <a:t>vr3 = vr_int2float(vr2);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AB29E7-8FDB-F146-994D-4A25E796886F}"/>
              </a:ext>
            </a:extLst>
          </p:cNvPr>
          <p:cNvSpPr txBox="1"/>
          <p:nvPr/>
        </p:nvSpPr>
        <p:spPr>
          <a:xfrm>
            <a:off x="5073679" y="824748"/>
            <a:ext cx="265329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" pitchFamily="2" charset="0"/>
              </a:rPr>
              <a:t>vr5 = </a:t>
            </a:r>
            <a:r>
              <a:rPr lang="en-US" sz="1600" b="1" dirty="0" err="1">
                <a:latin typeface="Courier" pitchFamily="2" charset="0"/>
              </a:rPr>
              <a:t>addf</a:t>
            </a:r>
            <a:r>
              <a:rPr lang="en-US" sz="1600" b="1" dirty="0">
                <a:latin typeface="Courier" pitchFamily="2" charset="0"/>
              </a:rPr>
              <a:t>(vr3,vr4);</a:t>
            </a:r>
          </a:p>
        </p:txBody>
      </p:sp>
    </p:spTree>
    <p:extLst>
      <p:ext uri="{BB962C8B-B14F-4D97-AF65-F5344CB8AC3E}">
        <p14:creationId xmlns:p14="http://schemas.microsoft.com/office/powerpoint/2010/main" val="282818599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D7DAF75-85A8-CD49-95AA-E070173DC7B6}"/>
              </a:ext>
            </a:extLst>
          </p:cNvPr>
          <p:cNvSpPr txBox="1"/>
          <p:nvPr/>
        </p:nvSpPr>
        <p:spPr>
          <a:xfrm>
            <a:off x="283784" y="80942"/>
            <a:ext cx="22525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>
                <a:latin typeface="Courier" pitchFamily="2" charset="0"/>
              </a:rPr>
              <a:t>int y;</a:t>
            </a:r>
          </a:p>
          <a:p>
            <a:r>
              <a:rPr lang="en-US" dirty="0">
                <a:latin typeface="Courier" pitchFamily="2" charset="0"/>
              </a:rPr>
              <a:t>float w;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w = x + y + 5.5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3E3E9A-B64D-DF4D-A311-01450A41EF87}"/>
              </a:ext>
            </a:extLst>
          </p:cNvPr>
          <p:cNvSpPr txBox="1"/>
          <p:nvPr/>
        </p:nvSpPr>
        <p:spPr>
          <a:xfrm>
            <a:off x="3091961" y="3522638"/>
            <a:ext cx="1636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AST&lt;x, int, vr0&gt;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BF1002-271A-374F-8700-E76EFCD340CA}"/>
              </a:ext>
            </a:extLst>
          </p:cNvPr>
          <p:cNvSpPr txBox="1"/>
          <p:nvPr/>
        </p:nvSpPr>
        <p:spPr>
          <a:xfrm>
            <a:off x="4234124" y="2725455"/>
            <a:ext cx="15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AST&lt;+,int, vr2&gt;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CABD0A4-82DC-E546-980C-BBDB9F702420}"/>
              </a:ext>
            </a:extLst>
          </p:cNvPr>
          <p:cNvCxnSpPr>
            <a:cxnSpLocks/>
          </p:cNvCxnSpPr>
          <p:nvPr/>
        </p:nvCxnSpPr>
        <p:spPr>
          <a:xfrm flipH="1">
            <a:off x="3296266" y="3092472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464E9F-6718-CE48-B556-F750992B0739}"/>
              </a:ext>
            </a:extLst>
          </p:cNvPr>
          <p:cNvCxnSpPr>
            <a:cxnSpLocks/>
          </p:cNvCxnSpPr>
          <p:nvPr/>
        </p:nvCxnSpPr>
        <p:spPr>
          <a:xfrm>
            <a:off x="4520639" y="3092472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F13B196-509B-D643-BE14-9DCA174461B4}"/>
              </a:ext>
            </a:extLst>
          </p:cNvPr>
          <p:cNvSpPr txBox="1"/>
          <p:nvPr/>
        </p:nvSpPr>
        <p:spPr>
          <a:xfrm>
            <a:off x="5464806" y="3522638"/>
            <a:ext cx="1624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AST&lt;y, int, vr1&gt;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A1C0DE-DC9E-B346-81CE-9410FE38FA6C}"/>
              </a:ext>
            </a:extLst>
          </p:cNvPr>
          <p:cNvSpPr txBox="1"/>
          <p:nvPr/>
        </p:nvSpPr>
        <p:spPr>
          <a:xfrm>
            <a:off x="6163324" y="1352552"/>
            <a:ext cx="1780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AST&lt;+,float, vr5&gt;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3429A3-9F38-594E-9F93-02B5AF03DE83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 flipH="1">
            <a:off x="5033927" y="2266355"/>
            <a:ext cx="396545" cy="45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9B4FDC-6D0E-4042-8550-3DDD294D7EE4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7053696" y="1721884"/>
            <a:ext cx="1346547" cy="1015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8B76434-E280-8549-96C9-E89D6B7CF0E7}"/>
              </a:ext>
            </a:extLst>
          </p:cNvPr>
          <p:cNvSpPr txBox="1"/>
          <p:nvPr/>
        </p:nvSpPr>
        <p:spPr>
          <a:xfrm>
            <a:off x="7395256" y="2737311"/>
            <a:ext cx="20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AST&lt;5.5, float, vr4&gt;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37E5A4-882F-B64C-9FA2-62695ECB0C65}"/>
              </a:ext>
            </a:extLst>
          </p:cNvPr>
          <p:cNvSpPr txBox="1"/>
          <p:nvPr/>
        </p:nvSpPr>
        <p:spPr>
          <a:xfrm>
            <a:off x="4172723" y="1897023"/>
            <a:ext cx="251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AST&lt;int2float, float, vr3&gt;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79312B6-F4ED-164D-A4F2-AFB80D85EA69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 flipH="1">
            <a:off x="5430472" y="1721884"/>
            <a:ext cx="1623224" cy="175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A2094C3-A2F8-AA48-B311-27DE1635C3C5}"/>
              </a:ext>
            </a:extLst>
          </p:cNvPr>
          <p:cNvSpPr txBox="1"/>
          <p:nvPr/>
        </p:nvSpPr>
        <p:spPr>
          <a:xfrm>
            <a:off x="7944068" y="3184084"/>
            <a:ext cx="265329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" pitchFamily="2" charset="0"/>
              </a:rPr>
              <a:t>vr4 = float2vr(5.5);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60FC01-0A9A-3E43-9A96-29DAF658B35E}"/>
              </a:ext>
            </a:extLst>
          </p:cNvPr>
          <p:cNvSpPr txBox="1"/>
          <p:nvPr/>
        </p:nvSpPr>
        <p:spPr>
          <a:xfrm>
            <a:off x="5762965" y="3969411"/>
            <a:ext cx="215956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" pitchFamily="2" charset="0"/>
              </a:rPr>
              <a:t>vr1 = int2vr(y);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31A20E-727A-9E47-9B99-96E36EAB4DE8}"/>
              </a:ext>
            </a:extLst>
          </p:cNvPr>
          <p:cNvSpPr txBox="1"/>
          <p:nvPr/>
        </p:nvSpPr>
        <p:spPr>
          <a:xfrm>
            <a:off x="2909652" y="3917907"/>
            <a:ext cx="215956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" pitchFamily="2" charset="0"/>
              </a:rPr>
              <a:t>vr0 = int2vr(x);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BE866E-E7D8-274B-B66A-0ED824E49A54}"/>
              </a:ext>
            </a:extLst>
          </p:cNvPr>
          <p:cNvSpPr txBox="1"/>
          <p:nvPr/>
        </p:nvSpPr>
        <p:spPr>
          <a:xfrm>
            <a:off x="1410054" y="2708112"/>
            <a:ext cx="265329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" pitchFamily="2" charset="0"/>
              </a:rPr>
              <a:t>vr2 = </a:t>
            </a:r>
            <a:r>
              <a:rPr lang="en-US" sz="1600" b="1" dirty="0" err="1">
                <a:latin typeface="Courier" pitchFamily="2" charset="0"/>
              </a:rPr>
              <a:t>addi</a:t>
            </a:r>
            <a:r>
              <a:rPr lang="en-US" sz="1600" b="1" dirty="0">
                <a:latin typeface="Courier" pitchFamily="2" charset="0"/>
              </a:rPr>
              <a:t>(vr0,vr1);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4D80B6-6F52-E241-AAAB-593D0918AEE8}"/>
              </a:ext>
            </a:extLst>
          </p:cNvPr>
          <p:cNvSpPr txBox="1"/>
          <p:nvPr/>
        </p:nvSpPr>
        <p:spPr>
          <a:xfrm>
            <a:off x="848945" y="1904295"/>
            <a:ext cx="314701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" pitchFamily="2" charset="0"/>
              </a:rPr>
              <a:t>vr3 = vr_int2float(vr2);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AB29E7-8FDB-F146-994D-4A25E796886F}"/>
              </a:ext>
            </a:extLst>
          </p:cNvPr>
          <p:cNvSpPr txBox="1"/>
          <p:nvPr/>
        </p:nvSpPr>
        <p:spPr>
          <a:xfrm>
            <a:off x="5073679" y="824748"/>
            <a:ext cx="265329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" pitchFamily="2" charset="0"/>
              </a:rPr>
              <a:t>vr5 = </a:t>
            </a:r>
            <a:r>
              <a:rPr lang="en-US" sz="1600" b="1" dirty="0" err="1">
                <a:latin typeface="Courier" pitchFamily="2" charset="0"/>
              </a:rPr>
              <a:t>addf</a:t>
            </a:r>
            <a:r>
              <a:rPr lang="en-US" sz="1600" b="1" dirty="0">
                <a:latin typeface="Courier" pitchFamily="2" charset="0"/>
              </a:rPr>
              <a:t>(vr3,vr4);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90FB16-E9D3-224E-B25A-C8E81B63792E}"/>
              </a:ext>
            </a:extLst>
          </p:cNvPr>
          <p:cNvSpPr txBox="1"/>
          <p:nvPr/>
        </p:nvSpPr>
        <p:spPr>
          <a:xfrm>
            <a:off x="335914" y="5127702"/>
            <a:ext cx="41730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now?</a:t>
            </a:r>
            <a:br>
              <a:rPr lang="en-US" sz="2400" dirty="0"/>
            </a:br>
            <a:r>
              <a:rPr lang="en-US" sz="2400" dirty="0"/>
              <a:t>We can create a 3 address program doing a post-order traversal</a:t>
            </a:r>
          </a:p>
        </p:txBody>
      </p:sp>
    </p:spTree>
    <p:extLst>
      <p:ext uri="{BB962C8B-B14F-4D97-AF65-F5344CB8AC3E}">
        <p14:creationId xmlns:p14="http://schemas.microsoft.com/office/powerpoint/2010/main" val="12737556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D7DAF75-85A8-CD49-95AA-E070173DC7B6}"/>
              </a:ext>
            </a:extLst>
          </p:cNvPr>
          <p:cNvSpPr txBox="1"/>
          <p:nvPr/>
        </p:nvSpPr>
        <p:spPr>
          <a:xfrm>
            <a:off x="283784" y="80942"/>
            <a:ext cx="22525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>
                <a:latin typeface="Courier" pitchFamily="2" charset="0"/>
              </a:rPr>
              <a:t>int y;</a:t>
            </a:r>
          </a:p>
          <a:p>
            <a:r>
              <a:rPr lang="en-US" dirty="0">
                <a:latin typeface="Courier" pitchFamily="2" charset="0"/>
              </a:rPr>
              <a:t>float w;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w = x + y + 5.5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3E3E9A-B64D-DF4D-A311-01450A41EF87}"/>
              </a:ext>
            </a:extLst>
          </p:cNvPr>
          <p:cNvSpPr txBox="1"/>
          <p:nvPr/>
        </p:nvSpPr>
        <p:spPr>
          <a:xfrm>
            <a:off x="3091961" y="3522638"/>
            <a:ext cx="1636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AST&lt;x, int, vr0&gt;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BF1002-271A-374F-8700-E76EFCD340CA}"/>
              </a:ext>
            </a:extLst>
          </p:cNvPr>
          <p:cNvSpPr txBox="1"/>
          <p:nvPr/>
        </p:nvSpPr>
        <p:spPr>
          <a:xfrm>
            <a:off x="4234124" y="2725455"/>
            <a:ext cx="15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AST&lt;+,int, vr2&gt;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CABD0A4-82DC-E546-980C-BBDB9F702420}"/>
              </a:ext>
            </a:extLst>
          </p:cNvPr>
          <p:cNvCxnSpPr>
            <a:cxnSpLocks/>
          </p:cNvCxnSpPr>
          <p:nvPr/>
        </p:nvCxnSpPr>
        <p:spPr>
          <a:xfrm flipH="1">
            <a:off x="3296266" y="3092472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464E9F-6718-CE48-B556-F750992B0739}"/>
              </a:ext>
            </a:extLst>
          </p:cNvPr>
          <p:cNvCxnSpPr>
            <a:cxnSpLocks/>
          </p:cNvCxnSpPr>
          <p:nvPr/>
        </p:nvCxnSpPr>
        <p:spPr>
          <a:xfrm>
            <a:off x="4520639" y="3092472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F13B196-509B-D643-BE14-9DCA174461B4}"/>
              </a:ext>
            </a:extLst>
          </p:cNvPr>
          <p:cNvSpPr txBox="1"/>
          <p:nvPr/>
        </p:nvSpPr>
        <p:spPr>
          <a:xfrm>
            <a:off x="5464806" y="3522638"/>
            <a:ext cx="1624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AST&lt;y, int, vr1&gt;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A1C0DE-DC9E-B346-81CE-9410FE38FA6C}"/>
              </a:ext>
            </a:extLst>
          </p:cNvPr>
          <p:cNvSpPr txBox="1"/>
          <p:nvPr/>
        </p:nvSpPr>
        <p:spPr>
          <a:xfrm>
            <a:off x="6163324" y="1352552"/>
            <a:ext cx="1780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AST&lt;+,float, vr5&gt;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3429A3-9F38-594E-9F93-02B5AF03DE83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 flipH="1">
            <a:off x="5033927" y="2266355"/>
            <a:ext cx="396545" cy="45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9B4FDC-6D0E-4042-8550-3DDD294D7EE4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7053696" y="1721884"/>
            <a:ext cx="1346547" cy="1015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8B76434-E280-8549-96C9-E89D6B7CF0E7}"/>
              </a:ext>
            </a:extLst>
          </p:cNvPr>
          <p:cNvSpPr txBox="1"/>
          <p:nvPr/>
        </p:nvSpPr>
        <p:spPr>
          <a:xfrm>
            <a:off x="7395256" y="2737311"/>
            <a:ext cx="20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AST&lt;5.5, float, vr4&gt;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37E5A4-882F-B64C-9FA2-62695ECB0C65}"/>
              </a:ext>
            </a:extLst>
          </p:cNvPr>
          <p:cNvSpPr txBox="1"/>
          <p:nvPr/>
        </p:nvSpPr>
        <p:spPr>
          <a:xfrm>
            <a:off x="4172723" y="1897023"/>
            <a:ext cx="251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AST&lt;int2float, float, vr3&gt;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79312B6-F4ED-164D-A4F2-AFB80D85EA69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 flipH="1">
            <a:off x="5430472" y="1721884"/>
            <a:ext cx="1623224" cy="175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A2094C3-A2F8-AA48-B311-27DE1635C3C5}"/>
              </a:ext>
            </a:extLst>
          </p:cNvPr>
          <p:cNvSpPr txBox="1"/>
          <p:nvPr/>
        </p:nvSpPr>
        <p:spPr>
          <a:xfrm>
            <a:off x="8800450" y="5849446"/>
            <a:ext cx="265329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" pitchFamily="2" charset="0"/>
              </a:rPr>
              <a:t>vr4 = float2vr(5.5);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60FC01-0A9A-3E43-9A96-29DAF658B35E}"/>
              </a:ext>
            </a:extLst>
          </p:cNvPr>
          <p:cNvSpPr txBox="1"/>
          <p:nvPr/>
        </p:nvSpPr>
        <p:spPr>
          <a:xfrm>
            <a:off x="8800450" y="4613845"/>
            <a:ext cx="215956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" pitchFamily="2" charset="0"/>
              </a:rPr>
              <a:t>vr1 = int2vr(y);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31A20E-727A-9E47-9B99-96E36EAB4DE8}"/>
              </a:ext>
            </a:extLst>
          </p:cNvPr>
          <p:cNvSpPr txBox="1"/>
          <p:nvPr/>
        </p:nvSpPr>
        <p:spPr>
          <a:xfrm>
            <a:off x="8800450" y="4205290"/>
            <a:ext cx="215956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" pitchFamily="2" charset="0"/>
              </a:rPr>
              <a:t>vr0 = int2vr(x);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BE866E-E7D8-274B-B66A-0ED824E49A54}"/>
              </a:ext>
            </a:extLst>
          </p:cNvPr>
          <p:cNvSpPr txBox="1"/>
          <p:nvPr/>
        </p:nvSpPr>
        <p:spPr>
          <a:xfrm>
            <a:off x="8800450" y="5022400"/>
            <a:ext cx="265329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" pitchFamily="2" charset="0"/>
              </a:rPr>
              <a:t>vr2 = </a:t>
            </a:r>
            <a:r>
              <a:rPr lang="en-US" sz="1600" b="1" dirty="0" err="1">
                <a:latin typeface="Courier" pitchFamily="2" charset="0"/>
              </a:rPr>
              <a:t>addi</a:t>
            </a:r>
            <a:r>
              <a:rPr lang="en-US" sz="1600" b="1" dirty="0">
                <a:latin typeface="Courier" pitchFamily="2" charset="0"/>
              </a:rPr>
              <a:t>(vr0,vr1);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4D80B6-6F52-E241-AAAB-593D0918AEE8}"/>
              </a:ext>
            </a:extLst>
          </p:cNvPr>
          <p:cNvSpPr txBox="1"/>
          <p:nvPr/>
        </p:nvSpPr>
        <p:spPr>
          <a:xfrm>
            <a:off x="8800450" y="5430955"/>
            <a:ext cx="314701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" pitchFamily="2" charset="0"/>
              </a:rPr>
              <a:t>vr3 = vr_int2float(vr2);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AB29E7-8FDB-F146-994D-4A25E796886F}"/>
              </a:ext>
            </a:extLst>
          </p:cNvPr>
          <p:cNvSpPr txBox="1"/>
          <p:nvPr/>
        </p:nvSpPr>
        <p:spPr>
          <a:xfrm>
            <a:off x="8800450" y="6267937"/>
            <a:ext cx="265329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" pitchFamily="2" charset="0"/>
              </a:rPr>
              <a:t>vr5 = </a:t>
            </a:r>
            <a:r>
              <a:rPr lang="en-US" sz="1600" b="1" dirty="0" err="1">
                <a:latin typeface="Courier" pitchFamily="2" charset="0"/>
              </a:rPr>
              <a:t>addf</a:t>
            </a:r>
            <a:r>
              <a:rPr lang="en-US" sz="1600" b="1" dirty="0">
                <a:latin typeface="Courier" pitchFamily="2" charset="0"/>
              </a:rPr>
              <a:t>(vr3,vr4);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90FB16-E9D3-224E-B25A-C8E81B63792E}"/>
              </a:ext>
            </a:extLst>
          </p:cNvPr>
          <p:cNvSpPr txBox="1"/>
          <p:nvPr/>
        </p:nvSpPr>
        <p:spPr>
          <a:xfrm>
            <a:off x="335914" y="5127702"/>
            <a:ext cx="4173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create a 3 address program doing a post-order traversal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5374D7-18F4-394E-8C84-A0449C22BF84}"/>
              </a:ext>
            </a:extLst>
          </p:cNvPr>
          <p:cNvSpPr txBox="1"/>
          <p:nvPr/>
        </p:nvSpPr>
        <p:spPr>
          <a:xfrm>
            <a:off x="8800450" y="3677404"/>
            <a:ext cx="1481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program</a:t>
            </a:r>
          </a:p>
        </p:txBody>
      </p:sp>
    </p:spTree>
    <p:extLst>
      <p:ext uri="{BB962C8B-B14F-4D97-AF65-F5344CB8AC3E}">
        <p14:creationId xmlns:p14="http://schemas.microsoft.com/office/powerpoint/2010/main" val="7166457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A0DE7-2019-C546-A3ED-0F95FC277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this actually look in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0784D-4805-ED44-9298-187518C78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Each AST node (expression) needs a function: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 err="1">
                <a:latin typeface="Courier" pitchFamily="2" charset="0"/>
              </a:rPr>
              <a:t>linearize_expr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/>
              <a:t>Gives a list of 3 address instructions for the expression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 always, we’re going to use recursion</a:t>
            </a:r>
          </a:p>
        </p:txBody>
      </p:sp>
    </p:spTree>
    <p:extLst>
      <p:ext uri="{BB962C8B-B14F-4D97-AF65-F5344CB8AC3E}">
        <p14:creationId xmlns:p14="http://schemas.microsoft.com/office/powerpoint/2010/main" val="231564461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1C955E-E470-974A-ABF3-EEC436825B4B}"/>
              </a:ext>
            </a:extLst>
          </p:cNvPr>
          <p:cNvSpPr txBox="1"/>
          <p:nvPr/>
        </p:nvSpPr>
        <p:spPr>
          <a:xfrm>
            <a:off x="1997670" y="2986404"/>
            <a:ext cx="1636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AST&lt;x, int, vr0&gt;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2A181E-7136-504F-8A7E-638600870732}"/>
              </a:ext>
            </a:extLst>
          </p:cNvPr>
          <p:cNvSpPr txBox="1"/>
          <p:nvPr/>
        </p:nvSpPr>
        <p:spPr>
          <a:xfrm>
            <a:off x="3789986" y="2185044"/>
            <a:ext cx="15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AST&lt;+,int, vr2&gt;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EBAB649-EE91-8E49-835E-DB069C14DB25}"/>
              </a:ext>
            </a:extLst>
          </p:cNvPr>
          <p:cNvCxnSpPr>
            <a:cxnSpLocks/>
          </p:cNvCxnSpPr>
          <p:nvPr/>
        </p:nvCxnSpPr>
        <p:spPr>
          <a:xfrm flipH="1">
            <a:off x="2852128" y="2552061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FFAA56F-DCA4-0F4B-B442-5109FFB8AD93}"/>
              </a:ext>
            </a:extLst>
          </p:cNvPr>
          <p:cNvCxnSpPr>
            <a:cxnSpLocks/>
          </p:cNvCxnSpPr>
          <p:nvPr/>
        </p:nvCxnSpPr>
        <p:spPr>
          <a:xfrm>
            <a:off x="4076501" y="2552061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2668445-927D-7243-B918-D908DD1CFC0B}"/>
              </a:ext>
            </a:extLst>
          </p:cNvPr>
          <p:cNvSpPr txBox="1"/>
          <p:nvPr/>
        </p:nvSpPr>
        <p:spPr>
          <a:xfrm>
            <a:off x="5020668" y="2982227"/>
            <a:ext cx="1624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AST&lt;y, int, vr1&gt;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6EFCD6-ECDD-2C4B-AC4C-3EC745CEABAB}"/>
              </a:ext>
            </a:extLst>
          </p:cNvPr>
          <p:cNvSpPr txBox="1"/>
          <p:nvPr/>
        </p:nvSpPr>
        <p:spPr>
          <a:xfrm>
            <a:off x="5719186" y="812141"/>
            <a:ext cx="1780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AST&lt;+,float, vr5&gt;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A34BC0-50E4-2F42-B41C-28DEE677940E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 flipH="1">
            <a:off x="4589789" y="1725944"/>
            <a:ext cx="396545" cy="45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3BB709-339E-5547-96E8-EFEAE0C81E34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6609558" y="1181473"/>
            <a:ext cx="1346547" cy="1015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8D6E75-0FFC-4640-A139-F7D043FADF0F}"/>
              </a:ext>
            </a:extLst>
          </p:cNvPr>
          <p:cNvSpPr txBox="1"/>
          <p:nvPr/>
        </p:nvSpPr>
        <p:spPr>
          <a:xfrm>
            <a:off x="6951118" y="2196900"/>
            <a:ext cx="20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AST&lt;5.5, float, vr4&gt;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4641FA-349D-254D-9FAE-CA24A46942E2}"/>
              </a:ext>
            </a:extLst>
          </p:cNvPr>
          <p:cNvSpPr txBox="1"/>
          <p:nvPr/>
        </p:nvSpPr>
        <p:spPr>
          <a:xfrm>
            <a:off x="3728585" y="1356612"/>
            <a:ext cx="251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AST&lt;int2float, float, vr3&gt;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9F459D5-B9B3-E54E-BE10-47EA51A706ED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4986334" y="1181473"/>
            <a:ext cx="1623224" cy="175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320AAA7-547F-C847-B1EB-F9BAFB312F60}"/>
              </a:ext>
            </a:extLst>
          </p:cNvPr>
          <p:cNvSpPr txBox="1"/>
          <p:nvPr/>
        </p:nvSpPr>
        <p:spPr>
          <a:xfrm>
            <a:off x="7499930" y="2643673"/>
            <a:ext cx="265329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" pitchFamily="2" charset="0"/>
              </a:rPr>
              <a:t>vr4 = float2vr(5.5);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3A8B76-3993-3141-87B1-F8CBD65F310C}"/>
              </a:ext>
            </a:extLst>
          </p:cNvPr>
          <p:cNvSpPr txBox="1"/>
          <p:nvPr/>
        </p:nvSpPr>
        <p:spPr>
          <a:xfrm>
            <a:off x="5318827" y="3429000"/>
            <a:ext cx="215956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" pitchFamily="2" charset="0"/>
              </a:rPr>
              <a:t>vr1 = int2vr(y);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979401-0401-CB40-8E47-EA0729129F72}"/>
              </a:ext>
            </a:extLst>
          </p:cNvPr>
          <p:cNvSpPr txBox="1"/>
          <p:nvPr/>
        </p:nvSpPr>
        <p:spPr>
          <a:xfrm>
            <a:off x="2465514" y="3377496"/>
            <a:ext cx="215956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" pitchFamily="2" charset="0"/>
              </a:rPr>
              <a:t>vr0 = int2vr(x);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AAB002-5CA2-7340-9192-981660B94E01}"/>
              </a:ext>
            </a:extLst>
          </p:cNvPr>
          <p:cNvSpPr txBox="1"/>
          <p:nvPr/>
        </p:nvSpPr>
        <p:spPr>
          <a:xfrm>
            <a:off x="965916" y="2167701"/>
            <a:ext cx="265329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" pitchFamily="2" charset="0"/>
              </a:rPr>
              <a:t>vr2 = </a:t>
            </a:r>
            <a:r>
              <a:rPr lang="en-US" sz="1600" b="1" dirty="0" err="1">
                <a:latin typeface="Courier" pitchFamily="2" charset="0"/>
              </a:rPr>
              <a:t>addi</a:t>
            </a:r>
            <a:r>
              <a:rPr lang="en-US" sz="1600" b="1" dirty="0">
                <a:latin typeface="Courier" pitchFamily="2" charset="0"/>
              </a:rPr>
              <a:t>(vr0,vr1);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057B8D-4C5C-9F44-8C82-7D1E4B99E3DE}"/>
              </a:ext>
            </a:extLst>
          </p:cNvPr>
          <p:cNvSpPr txBox="1"/>
          <p:nvPr/>
        </p:nvSpPr>
        <p:spPr>
          <a:xfrm>
            <a:off x="404807" y="1363884"/>
            <a:ext cx="314701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" pitchFamily="2" charset="0"/>
              </a:rPr>
              <a:t>vr3 = vr_int2float(vr2);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C8368D-FB25-6442-8A99-282DF351D417}"/>
              </a:ext>
            </a:extLst>
          </p:cNvPr>
          <p:cNvSpPr txBox="1"/>
          <p:nvPr/>
        </p:nvSpPr>
        <p:spPr>
          <a:xfrm>
            <a:off x="4629541" y="284337"/>
            <a:ext cx="265329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" pitchFamily="2" charset="0"/>
              </a:rPr>
              <a:t>vr5 = </a:t>
            </a:r>
            <a:r>
              <a:rPr lang="en-US" sz="1600" b="1" dirty="0" err="1">
                <a:latin typeface="Courier" pitchFamily="2" charset="0"/>
              </a:rPr>
              <a:t>addf</a:t>
            </a:r>
            <a:r>
              <a:rPr lang="en-US" sz="1600" b="1" dirty="0">
                <a:latin typeface="Courier" pitchFamily="2" charset="0"/>
              </a:rPr>
              <a:t>(vr3,vr4);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A50D8F-3CE2-7B42-9290-7AB63072FFFB}"/>
              </a:ext>
            </a:extLst>
          </p:cNvPr>
          <p:cNvSpPr txBox="1"/>
          <p:nvPr/>
        </p:nvSpPr>
        <p:spPr>
          <a:xfrm>
            <a:off x="7410994" y="4214327"/>
            <a:ext cx="4399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do you linearize a leaf node?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B1C7071-D5F9-EA40-951C-6A0FCB9AEC8F}"/>
              </a:ext>
            </a:extLst>
          </p:cNvPr>
          <p:cNvSpPr/>
          <p:nvPr/>
        </p:nvSpPr>
        <p:spPr>
          <a:xfrm>
            <a:off x="348070" y="444515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ASTIDNode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ASTLeafNode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init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value,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value_type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super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().__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__(value)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.set_type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value_type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linearize_expr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???</a:t>
            </a:r>
            <a:endParaRPr lang="en-US" dirty="0">
              <a:solidFill>
                <a:srgbClr val="400BD9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76929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1C955E-E470-974A-ABF3-EEC436825B4B}"/>
              </a:ext>
            </a:extLst>
          </p:cNvPr>
          <p:cNvSpPr txBox="1"/>
          <p:nvPr/>
        </p:nvSpPr>
        <p:spPr>
          <a:xfrm>
            <a:off x="1997670" y="2986404"/>
            <a:ext cx="1636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AST&lt;x, int, vr0&gt;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2A181E-7136-504F-8A7E-638600870732}"/>
              </a:ext>
            </a:extLst>
          </p:cNvPr>
          <p:cNvSpPr txBox="1"/>
          <p:nvPr/>
        </p:nvSpPr>
        <p:spPr>
          <a:xfrm>
            <a:off x="3789986" y="2185044"/>
            <a:ext cx="15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AST&lt;+,int, vr2&gt;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EBAB649-EE91-8E49-835E-DB069C14DB25}"/>
              </a:ext>
            </a:extLst>
          </p:cNvPr>
          <p:cNvCxnSpPr>
            <a:cxnSpLocks/>
          </p:cNvCxnSpPr>
          <p:nvPr/>
        </p:nvCxnSpPr>
        <p:spPr>
          <a:xfrm flipH="1">
            <a:off x="2852128" y="2552061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FFAA56F-DCA4-0F4B-B442-5109FFB8AD93}"/>
              </a:ext>
            </a:extLst>
          </p:cNvPr>
          <p:cNvCxnSpPr>
            <a:cxnSpLocks/>
          </p:cNvCxnSpPr>
          <p:nvPr/>
        </p:nvCxnSpPr>
        <p:spPr>
          <a:xfrm>
            <a:off x="4076501" y="2552061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2668445-927D-7243-B918-D908DD1CFC0B}"/>
              </a:ext>
            </a:extLst>
          </p:cNvPr>
          <p:cNvSpPr txBox="1"/>
          <p:nvPr/>
        </p:nvSpPr>
        <p:spPr>
          <a:xfrm>
            <a:off x="5020668" y="2982227"/>
            <a:ext cx="1624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AST&lt;y, int, vr1&gt;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6EFCD6-ECDD-2C4B-AC4C-3EC745CEABAB}"/>
              </a:ext>
            </a:extLst>
          </p:cNvPr>
          <p:cNvSpPr txBox="1"/>
          <p:nvPr/>
        </p:nvSpPr>
        <p:spPr>
          <a:xfrm>
            <a:off x="5719186" y="812141"/>
            <a:ext cx="1780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AST&lt;+,float, vr5&gt;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A34BC0-50E4-2F42-B41C-28DEE677940E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 flipH="1">
            <a:off x="4589789" y="1725944"/>
            <a:ext cx="396545" cy="45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3BB709-339E-5547-96E8-EFEAE0C81E34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6609558" y="1181473"/>
            <a:ext cx="1346547" cy="1015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8D6E75-0FFC-4640-A139-F7D043FADF0F}"/>
              </a:ext>
            </a:extLst>
          </p:cNvPr>
          <p:cNvSpPr txBox="1"/>
          <p:nvPr/>
        </p:nvSpPr>
        <p:spPr>
          <a:xfrm>
            <a:off x="6951118" y="2196900"/>
            <a:ext cx="20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AST&lt;5.5, float, vr4&gt;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4641FA-349D-254D-9FAE-CA24A46942E2}"/>
              </a:ext>
            </a:extLst>
          </p:cNvPr>
          <p:cNvSpPr txBox="1"/>
          <p:nvPr/>
        </p:nvSpPr>
        <p:spPr>
          <a:xfrm>
            <a:off x="3728585" y="1356612"/>
            <a:ext cx="251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AST&lt;int2float, float, vr3&gt;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9F459D5-B9B3-E54E-BE10-47EA51A706ED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4986334" y="1181473"/>
            <a:ext cx="1623224" cy="175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320AAA7-547F-C847-B1EB-F9BAFB312F60}"/>
              </a:ext>
            </a:extLst>
          </p:cNvPr>
          <p:cNvSpPr txBox="1"/>
          <p:nvPr/>
        </p:nvSpPr>
        <p:spPr>
          <a:xfrm>
            <a:off x="7499930" y="2643673"/>
            <a:ext cx="265329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" pitchFamily="2" charset="0"/>
              </a:rPr>
              <a:t>vr4 = float2vr(5.5);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3A8B76-3993-3141-87B1-F8CBD65F310C}"/>
              </a:ext>
            </a:extLst>
          </p:cNvPr>
          <p:cNvSpPr txBox="1"/>
          <p:nvPr/>
        </p:nvSpPr>
        <p:spPr>
          <a:xfrm>
            <a:off x="5318827" y="3429000"/>
            <a:ext cx="215956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" pitchFamily="2" charset="0"/>
              </a:rPr>
              <a:t>vr1 = int2vr(y);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979401-0401-CB40-8E47-EA0729129F72}"/>
              </a:ext>
            </a:extLst>
          </p:cNvPr>
          <p:cNvSpPr txBox="1"/>
          <p:nvPr/>
        </p:nvSpPr>
        <p:spPr>
          <a:xfrm>
            <a:off x="2465514" y="3377496"/>
            <a:ext cx="215956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" pitchFamily="2" charset="0"/>
              </a:rPr>
              <a:t>vr0 = int2vr(x);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AAB002-5CA2-7340-9192-981660B94E01}"/>
              </a:ext>
            </a:extLst>
          </p:cNvPr>
          <p:cNvSpPr txBox="1"/>
          <p:nvPr/>
        </p:nvSpPr>
        <p:spPr>
          <a:xfrm>
            <a:off x="965916" y="2167701"/>
            <a:ext cx="265329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" pitchFamily="2" charset="0"/>
              </a:rPr>
              <a:t>vr2 = </a:t>
            </a:r>
            <a:r>
              <a:rPr lang="en-US" sz="1600" b="1" dirty="0" err="1">
                <a:latin typeface="Courier" pitchFamily="2" charset="0"/>
              </a:rPr>
              <a:t>addi</a:t>
            </a:r>
            <a:r>
              <a:rPr lang="en-US" sz="1600" b="1" dirty="0">
                <a:latin typeface="Courier" pitchFamily="2" charset="0"/>
              </a:rPr>
              <a:t>(vr0,vr1);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057B8D-4C5C-9F44-8C82-7D1E4B99E3DE}"/>
              </a:ext>
            </a:extLst>
          </p:cNvPr>
          <p:cNvSpPr txBox="1"/>
          <p:nvPr/>
        </p:nvSpPr>
        <p:spPr>
          <a:xfrm>
            <a:off x="404807" y="1363884"/>
            <a:ext cx="314701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" pitchFamily="2" charset="0"/>
              </a:rPr>
              <a:t>vr3 = vr_int2float(vr2);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C8368D-FB25-6442-8A99-282DF351D417}"/>
              </a:ext>
            </a:extLst>
          </p:cNvPr>
          <p:cNvSpPr txBox="1"/>
          <p:nvPr/>
        </p:nvSpPr>
        <p:spPr>
          <a:xfrm>
            <a:off x="4629541" y="284337"/>
            <a:ext cx="265329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" pitchFamily="2" charset="0"/>
              </a:rPr>
              <a:t>vr5 = </a:t>
            </a:r>
            <a:r>
              <a:rPr lang="en-US" sz="1600" b="1" dirty="0" err="1">
                <a:latin typeface="Courier" pitchFamily="2" charset="0"/>
              </a:rPr>
              <a:t>addf</a:t>
            </a:r>
            <a:r>
              <a:rPr lang="en-US" sz="1600" b="1" dirty="0">
                <a:latin typeface="Courier" pitchFamily="2" charset="0"/>
              </a:rPr>
              <a:t>(vr3,vr4);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A50D8F-3CE2-7B42-9290-7AB63072FFFB}"/>
              </a:ext>
            </a:extLst>
          </p:cNvPr>
          <p:cNvSpPr txBox="1"/>
          <p:nvPr/>
        </p:nvSpPr>
        <p:spPr>
          <a:xfrm>
            <a:off x="7410994" y="4214327"/>
            <a:ext cx="4399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do you linearize a leaf node?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B1C7071-D5F9-EA40-951C-6A0FCB9AEC8F}"/>
              </a:ext>
            </a:extLst>
          </p:cNvPr>
          <p:cNvSpPr/>
          <p:nvPr/>
        </p:nvSpPr>
        <p:spPr>
          <a:xfrm>
            <a:off x="348070" y="444515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ASTIDNode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ASTLeafNode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init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value,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value_type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super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().__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__(value)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.set_type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value_type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linearize_expr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354A6C-F1BF-714A-9C5C-38B86FE43A3D}"/>
              </a:ext>
            </a:extLst>
          </p:cNvPr>
          <p:cNvSpPr/>
          <p:nvPr/>
        </p:nvSpPr>
        <p:spPr>
          <a:xfrm>
            <a:off x="1325105" y="6447317"/>
            <a:ext cx="4507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[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.three_addr_code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()]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DF32C1-A4D2-A447-9674-731453122056}"/>
              </a:ext>
            </a:extLst>
          </p:cNvPr>
          <p:cNvSpPr txBox="1"/>
          <p:nvPr/>
        </p:nvSpPr>
        <p:spPr>
          <a:xfrm>
            <a:off x="6810105" y="6045859"/>
            <a:ext cx="4667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It needs to return a list, so we just put the leaf’s instruction in the list</a:t>
            </a:r>
          </a:p>
        </p:txBody>
      </p:sp>
    </p:spTree>
    <p:extLst>
      <p:ext uri="{BB962C8B-B14F-4D97-AF65-F5344CB8AC3E}">
        <p14:creationId xmlns:p14="http://schemas.microsoft.com/office/powerpoint/2010/main" val="327126765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1C955E-E470-974A-ABF3-EEC436825B4B}"/>
              </a:ext>
            </a:extLst>
          </p:cNvPr>
          <p:cNvSpPr txBox="1"/>
          <p:nvPr/>
        </p:nvSpPr>
        <p:spPr>
          <a:xfrm>
            <a:off x="1997670" y="2986404"/>
            <a:ext cx="1636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AST&lt;x, int, vr0&gt;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2A181E-7136-504F-8A7E-638600870732}"/>
              </a:ext>
            </a:extLst>
          </p:cNvPr>
          <p:cNvSpPr txBox="1"/>
          <p:nvPr/>
        </p:nvSpPr>
        <p:spPr>
          <a:xfrm>
            <a:off x="3789986" y="2185044"/>
            <a:ext cx="15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AST&lt;+,int, vr2&gt;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EBAB649-EE91-8E49-835E-DB069C14DB25}"/>
              </a:ext>
            </a:extLst>
          </p:cNvPr>
          <p:cNvCxnSpPr>
            <a:cxnSpLocks/>
          </p:cNvCxnSpPr>
          <p:nvPr/>
        </p:nvCxnSpPr>
        <p:spPr>
          <a:xfrm flipH="1">
            <a:off x="2852128" y="2552061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FFAA56F-DCA4-0F4B-B442-5109FFB8AD93}"/>
              </a:ext>
            </a:extLst>
          </p:cNvPr>
          <p:cNvCxnSpPr>
            <a:cxnSpLocks/>
          </p:cNvCxnSpPr>
          <p:nvPr/>
        </p:nvCxnSpPr>
        <p:spPr>
          <a:xfrm>
            <a:off x="4076501" y="2552061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2668445-927D-7243-B918-D908DD1CFC0B}"/>
              </a:ext>
            </a:extLst>
          </p:cNvPr>
          <p:cNvSpPr txBox="1"/>
          <p:nvPr/>
        </p:nvSpPr>
        <p:spPr>
          <a:xfrm>
            <a:off x="5020668" y="2982227"/>
            <a:ext cx="1624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AST&lt;y, int, vr1&gt;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6EFCD6-ECDD-2C4B-AC4C-3EC745CEABAB}"/>
              </a:ext>
            </a:extLst>
          </p:cNvPr>
          <p:cNvSpPr txBox="1"/>
          <p:nvPr/>
        </p:nvSpPr>
        <p:spPr>
          <a:xfrm>
            <a:off x="5719186" y="812141"/>
            <a:ext cx="1780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AST&lt;+,float, vr5&gt;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A34BC0-50E4-2F42-B41C-28DEE677940E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 flipH="1">
            <a:off x="4589789" y="1725944"/>
            <a:ext cx="396545" cy="45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3BB709-339E-5547-96E8-EFEAE0C81E34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6609558" y="1181473"/>
            <a:ext cx="1346547" cy="1015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8D6E75-0FFC-4640-A139-F7D043FADF0F}"/>
              </a:ext>
            </a:extLst>
          </p:cNvPr>
          <p:cNvSpPr txBox="1"/>
          <p:nvPr/>
        </p:nvSpPr>
        <p:spPr>
          <a:xfrm>
            <a:off x="6951118" y="2196900"/>
            <a:ext cx="20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AST&lt;5.5, float, vr4&gt;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4641FA-349D-254D-9FAE-CA24A46942E2}"/>
              </a:ext>
            </a:extLst>
          </p:cNvPr>
          <p:cNvSpPr txBox="1"/>
          <p:nvPr/>
        </p:nvSpPr>
        <p:spPr>
          <a:xfrm>
            <a:off x="3728585" y="1356612"/>
            <a:ext cx="251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AST&lt;int2float, float, vr3&gt;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9F459D5-B9B3-E54E-BE10-47EA51A706ED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4986334" y="1181473"/>
            <a:ext cx="1623224" cy="175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320AAA7-547F-C847-B1EB-F9BAFB312F60}"/>
              </a:ext>
            </a:extLst>
          </p:cNvPr>
          <p:cNvSpPr txBox="1"/>
          <p:nvPr/>
        </p:nvSpPr>
        <p:spPr>
          <a:xfrm>
            <a:off x="7499930" y="2643673"/>
            <a:ext cx="265329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" pitchFamily="2" charset="0"/>
              </a:rPr>
              <a:t>vr4 = float2vr(5.5);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3A8B76-3993-3141-87B1-F8CBD65F310C}"/>
              </a:ext>
            </a:extLst>
          </p:cNvPr>
          <p:cNvSpPr txBox="1"/>
          <p:nvPr/>
        </p:nvSpPr>
        <p:spPr>
          <a:xfrm>
            <a:off x="5318827" y="3429000"/>
            <a:ext cx="215956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" pitchFamily="2" charset="0"/>
              </a:rPr>
              <a:t>vr1 = int2vr(y);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979401-0401-CB40-8E47-EA0729129F72}"/>
              </a:ext>
            </a:extLst>
          </p:cNvPr>
          <p:cNvSpPr txBox="1"/>
          <p:nvPr/>
        </p:nvSpPr>
        <p:spPr>
          <a:xfrm>
            <a:off x="2465514" y="3377496"/>
            <a:ext cx="215956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" pitchFamily="2" charset="0"/>
              </a:rPr>
              <a:t>vr0 = int2vr(x);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AAB002-5CA2-7340-9192-981660B94E01}"/>
              </a:ext>
            </a:extLst>
          </p:cNvPr>
          <p:cNvSpPr txBox="1"/>
          <p:nvPr/>
        </p:nvSpPr>
        <p:spPr>
          <a:xfrm>
            <a:off x="965916" y="2167701"/>
            <a:ext cx="265329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" pitchFamily="2" charset="0"/>
              </a:rPr>
              <a:t>vr2 = </a:t>
            </a:r>
            <a:r>
              <a:rPr lang="en-US" sz="1600" b="1" dirty="0" err="1">
                <a:latin typeface="Courier" pitchFamily="2" charset="0"/>
              </a:rPr>
              <a:t>addi</a:t>
            </a:r>
            <a:r>
              <a:rPr lang="en-US" sz="1600" b="1" dirty="0">
                <a:latin typeface="Courier" pitchFamily="2" charset="0"/>
              </a:rPr>
              <a:t>(vr0,vr1);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057B8D-4C5C-9F44-8C82-7D1E4B99E3DE}"/>
              </a:ext>
            </a:extLst>
          </p:cNvPr>
          <p:cNvSpPr txBox="1"/>
          <p:nvPr/>
        </p:nvSpPr>
        <p:spPr>
          <a:xfrm>
            <a:off x="404807" y="1363884"/>
            <a:ext cx="314701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" pitchFamily="2" charset="0"/>
              </a:rPr>
              <a:t>vr3 = vr_int2float(vr2);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C8368D-FB25-6442-8A99-282DF351D417}"/>
              </a:ext>
            </a:extLst>
          </p:cNvPr>
          <p:cNvSpPr txBox="1"/>
          <p:nvPr/>
        </p:nvSpPr>
        <p:spPr>
          <a:xfrm>
            <a:off x="4629541" y="284337"/>
            <a:ext cx="265329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" pitchFamily="2" charset="0"/>
              </a:rPr>
              <a:t>vr5 = </a:t>
            </a:r>
            <a:r>
              <a:rPr lang="en-US" sz="1600" b="1" dirty="0" err="1">
                <a:latin typeface="Courier" pitchFamily="2" charset="0"/>
              </a:rPr>
              <a:t>addf</a:t>
            </a:r>
            <a:r>
              <a:rPr lang="en-US" sz="1600" b="1" dirty="0">
                <a:latin typeface="Courier" pitchFamily="2" charset="0"/>
              </a:rPr>
              <a:t>(vr3,vr4);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A50D8F-3CE2-7B42-9290-7AB63072FFFB}"/>
              </a:ext>
            </a:extLst>
          </p:cNvPr>
          <p:cNvSpPr txBox="1"/>
          <p:nvPr/>
        </p:nvSpPr>
        <p:spPr>
          <a:xfrm>
            <a:off x="6862354" y="4399489"/>
            <a:ext cx="4954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do you linearize a non leaf node?</a:t>
            </a:r>
          </a:p>
        </p:txBody>
      </p:sp>
    </p:spTree>
    <p:extLst>
      <p:ext uri="{BB962C8B-B14F-4D97-AF65-F5344CB8AC3E}">
        <p14:creationId xmlns:p14="http://schemas.microsoft.com/office/powerpoint/2010/main" val="325166704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1C955E-E470-974A-ABF3-EEC436825B4B}"/>
              </a:ext>
            </a:extLst>
          </p:cNvPr>
          <p:cNvSpPr txBox="1"/>
          <p:nvPr/>
        </p:nvSpPr>
        <p:spPr>
          <a:xfrm>
            <a:off x="1997670" y="2986404"/>
            <a:ext cx="1636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AST&lt;x, int, vr0&gt;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2A181E-7136-504F-8A7E-638600870732}"/>
              </a:ext>
            </a:extLst>
          </p:cNvPr>
          <p:cNvSpPr txBox="1"/>
          <p:nvPr/>
        </p:nvSpPr>
        <p:spPr>
          <a:xfrm>
            <a:off x="3789986" y="2185044"/>
            <a:ext cx="15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AST&lt;+,int, vr2&gt;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EBAB649-EE91-8E49-835E-DB069C14DB25}"/>
              </a:ext>
            </a:extLst>
          </p:cNvPr>
          <p:cNvCxnSpPr>
            <a:cxnSpLocks/>
          </p:cNvCxnSpPr>
          <p:nvPr/>
        </p:nvCxnSpPr>
        <p:spPr>
          <a:xfrm flipH="1">
            <a:off x="2852128" y="2552061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FFAA56F-DCA4-0F4B-B442-5109FFB8AD93}"/>
              </a:ext>
            </a:extLst>
          </p:cNvPr>
          <p:cNvCxnSpPr>
            <a:cxnSpLocks/>
          </p:cNvCxnSpPr>
          <p:nvPr/>
        </p:nvCxnSpPr>
        <p:spPr>
          <a:xfrm>
            <a:off x="4076501" y="2552061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2668445-927D-7243-B918-D908DD1CFC0B}"/>
              </a:ext>
            </a:extLst>
          </p:cNvPr>
          <p:cNvSpPr txBox="1"/>
          <p:nvPr/>
        </p:nvSpPr>
        <p:spPr>
          <a:xfrm>
            <a:off x="5020668" y="2982227"/>
            <a:ext cx="1624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AST&lt;y, int, vr1&gt;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6EFCD6-ECDD-2C4B-AC4C-3EC745CEABAB}"/>
              </a:ext>
            </a:extLst>
          </p:cNvPr>
          <p:cNvSpPr txBox="1"/>
          <p:nvPr/>
        </p:nvSpPr>
        <p:spPr>
          <a:xfrm>
            <a:off x="5719186" y="812141"/>
            <a:ext cx="1780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AST&lt;+,float, vr5&gt;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A34BC0-50E4-2F42-B41C-28DEE677940E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 flipH="1">
            <a:off x="4589789" y="1725944"/>
            <a:ext cx="396545" cy="45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3BB709-339E-5547-96E8-EFEAE0C81E34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6609558" y="1181473"/>
            <a:ext cx="1346547" cy="1015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8D6E75-0FFC-4640-A139-F7D043FADF0F}"/>
              </a:ext>
            </a:extLst>
          </p:cNvPr>
          <p:cNvSpPr txBox="1"/>
          <p:nvPr/>
        </p:nvSpPr>
        <p:spPr>
          <a:xfrm>
            <a:off x="6951118" y="2196900"/>
            <a:ext cx="20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AST&lt;5.5, float, vr4&gt;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4641FA-349D-254D-9FAE-CA24A46942E2}"/>
              </a:ext>
            </a:extLst>
          </p:cNvPr>
          <p:cNvSpPr txBox="1"/>
          <p:nvPr/>
        </p:nvSpPr>
        <p:spPr>
          <a:xfrm>
            <a:off x="3728585" y="1356612"/>
            <a:ext cx="251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AST&lt;int2float, float, vr3&gt;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9F459D5-B9B3-E54E-BE10-47EA51A706ED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4986334" y="1181473"/>
            <a:ext cx="1623224" cy="175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320AAA7-547F-C847-B1EB-F9BAFB312F60}"/>
              </a:ext>
            </a:extLst>
          </p:cNvPr>
          <p:cNvSpPr txBox="1"/>
          <p:nvPr/>
        </p:nvSpPr>
        <p:spPr>
          <a:xfrm>
            <a:off x="7499930" y="2643673"/>
            <a:ext cx="265329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" pitchFamily="2" charset="0"/>
              </a:rPr>
              <a:t>vr4 = float2vr(5.5);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3A8B76-3993-3141-87B1-F8CBD65F310C}"/>
              </a:ext>
            </a:extLst>
          </p:cNvPr>
          <p:cNvSpPr txBox="1"/>
          <p:nvPr/>
        </p:nvSpPr>
        <p:spPr>
          <a:xfrm>
            <a:off x="5318827" y="3429000"/>
            <a:ext cx="215956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" pitchFamily="2" charset="0"/>
              </a:rPr>
              <a:t>vr1 = int2vr(y);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979401-0401-CB40-8E47-EA0729129F72}"/>
              </a:ext>
            </a:extLst>
          </p:cNvPr>
          <p:cNvSpPr txBox="1"/>
          <p:nvPr/>
        </p:nvSpPr>
        <p:spPr>
          <a:xfrm>
            <a:off x="2465514" y="3377496"/>
            <a:ext cx="215956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" pitchFamily="2" charset="0"/>
              </a:rPr>
              <a:t>vr0 = int2vr(x);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AAB002-5CA2-7340-9192-981660B94E01}"/>
              </a:ext>
            </a:extLst>
          </p:cNvPr>
          <p:cNvSpPr txBox="1"/>
          <p:nvPr/>
        </p:nvSpPr>
        <p:spPr>
          <a:xfrm>
            <a:off x="965916" y="2167701"/>
            <a:ext cx="265329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" pitchFamily="2" charset="0"/>
              </a:rPr>
              <a:t>vr2 = </a:t>
            </a:r>
            <a:r>
              <a:rPr lang="en-US" sz="1600" b="1" dirty="0" err="1">
                <a:latin typeface="Courier" pitchFamily="2" charset="0"/>
              </a:rPr>
              <a:t>addi</a:t>
            </a:r>
            <a:r>
              <a:rPr lang="en-US" sz="1600" b="1" dirty="0">
                <a:latin typeface="Courier" pitchFamily="2" charset="0"/>
              </a:rPr>
              <a:t>(vr0,vr1);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057B8D-4C5C-9F44-8C82-7D1E4B99E3DE}"/>
              </a:ext>
            </a:extLst>
          </p:cNvPr>
          <p:cNvSpPr txBox="1"/>
          <p:nvPr/>
        </p:nvSpPr>
        <p:spPr>
          <a:xfrm>
            <a:off x="404807" y="1363884"/>
            <a:ext cx="314701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" pitchFamily="2" charset="0"/>
              </a:rPr>
              <a:t>vr3 = vr_int2float(vr2);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C8368D-FB25-6442-8A99-282DF351D417}"/>
              </a:ext>
            </a:extLst>
          </p:cNvPr>
          <p:cNvSpPr txBox="1"/>
          <p:nvPr/>
        </p:nvSpPr>
        <p:spPr>
          <a:xfrm>
            <a:off x="4629541" y="284337"/>
            <a:ext cx="265329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" pitchFamily="2" charset="0"/>
              </a:rPr>
              <a:t>vr5 = </a:t>
            </a:r>
            <a:r>
              <a:rPr lang="en-US" sz="1600" b="1" dirty="0" err="1">
                <a:latin typeface="Courier" pitchFamily="2" charset="0"/>
              </a:rPr>
              <a:t>addf</a:t>
            </a:r>
            <a:r>
              <a:rPr lang="en-US" sz="1600" b="1" dirty="0">
                <a:latin typeface="Courier" pitchFamily="2" charset="0"/>
              </a:rPr>
              <a:t>(vr3,vr4);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A50D8F-3CE2-7B42-9290-7AB63072FFFB}"/>
              </a:ext>
            </a:extLst>
          </p:cNvPr>
          <p:cNvSpPr txBox="1"/>
          <p:nvPr/>
        </p:nvSpPr>
        <p:spPr>
          <a:xfrm>
            <a:off x="6862354" y="4399489"/>
            <a:ext cx="4954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do you linearize a non leaf node?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9E6410-FF29-6345-90E5-786DC44A0E19}"/>
              </a:ext>
            </a:extLst>
          </p:cNvPr>
          <p:cNvSpPr txBox="1"/>
          <p:nvPr/>
        </p:nvSpPr>
        <p:spPr>
          <a:xfrm>
            <a:off x="614590" y="5214862"/>
            <a:ext cx="4704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Linearize the children</a:t>
            </a:r>
          </a:p>
          <a:p>
            <a:r>
              <a:rPr lang="en-US" dirty="0"/>
              <a:t>2. concatenate the lists</a:t>
            </a:r>
          </a:p>
          <a:p>
            <a:r>
              <a:rPr lang="en-US" dirty="0"/>
              <a:t>3. append your 3 address instruction to the end.</a:t>
            </a:r>
          </a:p>
        </p:txBody>
      </p:sp>
    </p:spTree>
    <p:extLst>
      <p:ext uri="{BB962C8B-B14F-4D97-AF65-F5344CB8AC3E}">
        <p14:creationId xmlns:p14="http://schemas.microsoft.com/office/powerpoint/2010/main" val="377441276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1C955E-E470-974A-ABF3-EEC436825B4B}"/>
              </a:ext>
            </a:extLst>
          </p:cNvPr>
          <p:cNvSpPr txBox="1"/>
          <p:nvPr/>
        </p:nvSpPr>
        <p:spPr>
          <a:xfrm>
            <a:off x="1997670" y="2986404"/>
            <a:ext cx="1636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AST&lt;x, int, vr0&gt;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2A181E-7136-504F-8A7E-638600870732}"/>
              </a:ext>
            </a:extLst>
          </p:cNvPr>
          <p:cNvSpPr txBox="1"/>
          <p:nvPr/>
        </p:nvSpPr>
        <p:spPr>
          <a:xfrm>
            <a:off x="3789986" y="2185044"/>
            <a:ext cx="15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AST&lt;+,int, vr2&gt;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EBAB649-EE91-8E49-835E-DB069C14DB25}"/>
              </a:ext>
            </a:extLst>
          </p:cNvPr>
          <p:cNvCxnSpPr>
            <a:cxnSpLocks/>
          </p:cNvCxnSpPr>
          <p:nvPr/>
        </p:nvCxnSpPr>
        <p:spPr>
          <a:xfrm flipH="1">
            <a:off x="2852128" y="2552061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FFAA56F-DCA4-0F4B-B442-5109FFB8AD93}"/>
              </a:ext>
            </a:extLst>
          </p:cNvPr>
          <p:cNvCxnSpPr>
            <a:cxnSpLocks/>
          </p:cNvCxnSpPr>
          <p:nvPr/>
        </p:nvCxnSpPr>
        <p:spPr>
          <a:xfrm>
            <a:off x="4076501" y="2552061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2668445-927D-7243-B918-D908DD1CFC0B}"/>
              </a:ext>
            </a:extLst>
          </p:cNvPr>
          <p:cNvSpPr txBox="1"/>
          <p:nvPr/>
        </p:nvSpPr>
        <p:spPr>
          <a:xfrm>
            <a:off x="5020668" y="2982227"/>
            <a:ext cx="1624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AST&lt;y, int, vr1&gt;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6EFCD6-ECDD-2C4B-AC4C-3EC745CEABAB}"/>
              </a:ext>
            </a:extLst>
          </p:cNvPr>
          <p:cNvSpPr txBox="1"/>
          <p:nvPr/>
        </p:nvSpPr>
        <p:spPr>
          <a:xfrm>
            <a:off x="5719186" y="812141"/>
            <a:ext cx="1780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AST&lt;+,float, vr5&gt;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A34BC0-50E4-2F42-B41C-28DEE677940E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 flipH="1">
            <a:off x="4589789" y="1725944"/>
            <a:ext cx="396545" cy="45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3BB709-339E-5547-96E8-EFEAE0C81E34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6609558" y="1181473"/>
            <a:ext cx="1346547" cy="1015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8D6E75-0FFC-4640-A139-F7D043FADF0F}"/>
              </a:ext>
            </a:extLst>
          </p:cNvPr>
          <p:cNvSpPr txBox="1"/>
          <p:nvPr/>
        </p:nvSpPr>
        <p:spPr>
          <a:xfrm>
            <a:off x="6951118" y="2196900"/>
            <a:ext cx="20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AST&lt;5.5, float, vr4&gt;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4641FA-349D-254D-9FAE-CA24A46942E2}"/>
              </a:ext>
            </a:extLst>
          </p:cNvPr>
          <p:cNvSpPr txBox="1"/>
          <p:nvPr/>
        </p:nvSpPr>
        <p:spPr>
          <a:xfrm>
            <a:off x="3728585" y="1356612"/>
            <a:ext cx="251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AST&lt;int2float, float, vr3&gt;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9F459D5-B9B3-E54E-BE10-47EA51A706ED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4986334" y="1181473"/>
            <a:ext cx="1623224" cy="175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320AAA7-547F-C847-B1EB-F9BAFB312F60}"/>
              </a:ext>
            </a:extLst>
          </p:cNvPr>
          <p:cNvSpPr txBox="1"/>
          <p:nvPr/>
        </p:nvSpPr>
        <p:spPr>
          <a:xfrm>
            <a:off x="7499930" y="2643673"/>
            <a:ext cx="265329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" pitchFamily="2" charset="0"/>
              </a:rPr>
              <a:t>vr4 = float2vr(5.5);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3A8B76-3993-3141-87B1-F8CBD65F310C}"/>
              </a:ext>
            </a:extLst>
          </p:cNvPr>
          <p:cNvSpPr txBox="1"/>
          <p:nvPr/>
        </p:nvSpPr>
        <p:spPr>
          <a:xfrm>
            <a:off x="5318827" y="3429000"/>
            <a:ext cx="215956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" pitchFamily="2" charset="0"/>
              </a:rPr>
              <a:t>vr1 = int2vr(y);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979401-0401-CB40-8E47-EA0729129F72}"/>
              </a:ext>
            </a:extLst>
          </p:cNvPr>
          <p:cNvSpPr txBox="1"/>
          <p:nvPr/>
        </p:nvSpPr>
        <p:spPr>
          <a:xfrm>
            <a:off x="2465514" y="3377496"/>
            <a:ext cx="215956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" pitchFamily="2" charset="0"/>
              </a:rPr>
              <a:t>vr0 = int2vr(x);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AAB002-5CA2-7340-9192-981660B94E01}"/>
              </a:ext>
            </a:extLst>
          </p:cNvPr>
          <p:cNvSpPr txBox="1"/>
          <p:nvPr/>
        </p:nvSpPr>
        <p:spPr>
          <a:xfrm>
            <a:off x="965916" y="2167701"/>
            <a:ext cx="265329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" pitchFamily="2" charset="0"/>
              </a:rPr>
              <a:t>vr2 = </a:t>
            </a:r>
            <a:r>
              <a:rPr lang="en-US" sz="1600" b="1" dirty="0" err="1">
                <a:latin typeface="Courier" pitchFamily="2" charset="0"/>
              </a:rPr>
              <a:t>addi</a:t>
            </a:r>
            <a:r>
              <a:rPr lang="en-US" sz="1600" b="1" dirty="0">
                <a:latin typeface="Courier" pitchFamily="2" charset="0"/>
              </a:rPr>
              <a:t>(vr0,vr1);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057B8D-4C5C-9F44-8C82-7D1E4B99E3DE}"/>
              </a:ext>
            </a:extLst>
          </p:cNvPr>
          <p:cNvSpPr txBox="1"/>
          <p:nvPr/>
        </p:nvSpPr>
        <p:spPr>
          <a:xfrm>
            <a:off x="404807" y="1363884"/>
            <a:ext cx="314701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" pitchFamily="2" charset="0"/>
              </a:rPr>
              <a:t>vr3 = vr_int2float(vr2);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C8368D-FB25-6442-8A99-282DF351D417}"/>
              </a:ext>
            </a:extLst>
          </p:cNvPr>
          <p:cNvSpPr txBox="1"/>
          <p:nvPr/>
        </p:nvSpPr>
        <p:spPr>
          <a:xfrm>
            <a:off x="4629541" y="284337"/>
            <a:ext cx="265329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" pitchFamily="2" charset="0"/>
              </a:rPr>
              <a:t>vr5 = </a:t>
            </a:r>
            <a:r>
              <a:rPr lang="en-US" sz="1600" b="1" dirty="0" err="1">
                <a:latin typeface="Courier" pitchFamily="2" charset="0"/>
              </a:rPr>
              <a:t>addf</a:t>
            </a:r>
            <a:r>
              <a:rPr lang="en-US" sz="1600" b="1" dirty="0">
                <a:latin typeface="Courier" pitchFamily="2" charset="0"/>
              </a:rPr>
              <a:t>(vr3,vr4);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A50D8F-3CE2-7B42-9290-7AB63072FFFB}"/>
              </a:ext>
            </a:extLst>
          </p:cNvPr>
          <p:cNvSpPr txBox="1"/>
          <p:nvPr/>
        </p:nvSpPr>
        <p:spPr>
          <a:xfrm>
            <a:off x="6862354" y="4399489"/>
            <a:ext cx="4954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do you linearize a non leaf node?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9E6410-FF29-6345-90E5-786DC44A0E19}"/>
              </a:ext>
            </a:extLst>
          </p:cNvPr>
          <p:cNvSpPr txBox="1"/>
          <p:nvPr/>
        </p:nvSpPr>
        <p:spPr>
          <a:xfrm>
            <a:off x="614590" y="5214862"/>
            <a:ext cx="4704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Linearize the children</a:t>
            </a:r>
          </a:p>
          <a:p>
            <a:r>
              <a:rPr lang="en-US" dirty="0"/>
              <a:t>2. concatenate the lists</a:t>
            </a:r>
          </a:p>
          <a:p>
            <a:r>
              <a:rPr lang="en-US" dirty="0"/>
              <a:t>3. append your 3 address instruction to the end.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6F362E-0B4F-1B4D-B2C8-4105E157822D}"/>
              </a:ext>
            </a:extLst>
          </p:cNvPr>
          <p:cNvSpPr txBox="1"/>
          <p:nvPr/>
        </p:nvSpPr>
        <p:spPr>
          <a:xfrm>
            <a:off x="8044274" y="594972"/>
            <a:ext cx="1994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 example in class</a:t>
            </a:r>
          </a:p>
        </p:txBody>
      </p:sp>
    </p:spTree>
    <p:extLst>
      <p:ext uri="{BB962C8B-B14F-4D97-AF65-F5344CB8AC3E}">
        <p14:creationId xmlns:p14="http://schemas.microsoft.com/office/powerpoint/2010/main" val="2134158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4A46D-70A7-8D48-B3CF-83C22E230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10E5-CB12-114F-92BB-EEF9385F3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7724"/>
          </a:xfrm>
        </p:spPr>
        <p:txBody>
          <a:bodyPr>
            <a:normAutofit/>
          </a:bodyPr>
          <a:lstStyle/>
          <a:p>
            <a:r>
              <a:rPr lang="en-US" dirty="0"/>
              <a:t>Type inference:</a:t>
            </a:r>
          </a:p>
          <a:p>
            <a:pPr lvl="1"/>
            <a:r>
              <a:rPr lang="en-US" dirty="0"/>
              <a:t>Rules about how types convert between each other implicitly </a:t>
            </a:r>
          </a:p>
          <a:p>
            <a:pPr lvl="1"/>
            <a:r>
              <a:rPr lang="en-US" dirty="0"/>
              <a:t>Examples:</a:t>
            </a:r>
          </a:p>
          <a:p>
            <a:pPr lvl="2"/>
            <a:r>
              <a:rPr lang="en-US" dirty="0"/>
              <a:t>2 + 3.0</a:t>
            </a:r>
          </a:p>
          <a:p>
            <a:pPr lvl="2"/>
            <a:r>
              <a:rPr lang="en-US" dirty="0"/>
              <a:t>int x = 6.0</a:t>
            </a:r>
          </a:p>
          <a:p>
            <a:pPr lvl="2"/>
            <a:r>
              <a:rPr lang="en-US" dirty="0"/>
              <a:t>7.0 &lt; 6.0</a:t>
            </a:r>
          </a:p>
          <a:p>
            <a:pPr lvl="1"/>
            <a:r>
              <a:rPr lang="en-US" dirty="0"/>
              <a:t>Assigns a type to each expression</a:t>
            </a:r>
          </a:p>
          <a:p>
            <a:pPr lvl="1"/>
            <a:endParaRPr lang="en-US" dirty="0"/>
          </a:p>
          <a:p>
            <a:r>
              <a:rPr lang="en-US" dirty="0"/>
              <a:t>Type checking:</a:t>
            </a:r>
          </a:p>
          <a:p>
            <a:pPr lvl="1"/>
            <a:r>
              <a:rPr lang="en-US" dirty="0"/>
              <a:t>Happens during type inference.</a:t>
            </a:r>
          </a:p>
          <a:p>
            <a:pPr lvl="1"/>
            <a:r>
              <a:rPr lang="en-US" dirty="0"/>
              <a:t>If a type cannot be given to an expression then it raises an error</a:t>
            </a:r>
          </a:p>
          <a:p>
            <a:pPr lvl="1"/>
            <a:r>
              <a:rPr lang="en-US" dirty="0"/>
              <a:t>Examples?</a:t>
            </a:r>
          </a:p>
        </p:txBody>
      </p:sp>
    </p:spTree>
    <p:extLst>
      <p:ext uri="{BB962C8B-B14F-4D97-AF65-F5344CB8AC3E}">
        <p14:creationId xmlns:p14="http://schemas.microsoft.com/office/powerpoint/2010/main" val="261702607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D04EE-3AEE-E045-B494-213DB3118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ASTs into 3 address code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ADB9-0315-514F-B1A7-DC9A8623D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node gets a virtual register</a:t>
            </a:r>
          </a:p>
          <a:p>
            <a:r>
              <a:rPr lang="en-US" dirty="0"/>
              <a:t>Each node needs to implement a function to get a three address instruction</a:t>
            </a:r>
          </a:p>
          <a:p>
            <a:r>
              <a:rPr lang="en-US" dirty="0"/>
              <a:t>Each node needs a linearize function</a:t>
            </a:r>
          </a:p>
        </p:txBody>
      </p:sp>
    </p:spTree>
    <p:extLst>
      <p:ext uri="{BB962C8B-B14F-4D97-AF65-F5344CB8AC3E}">
        <p14:creationId xmlns:p14="http://schemas.microsoft.com/office/powerpoint/2010/main" val="312731542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D04EE-3AEE-E045-B494-213DB3118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Backing up to an even higher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275B2C-C4B0-3846-806B-FAD1E9ADF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know how to parse an expression: </a:t>
            </a:r>
            <a:r>
              <a:rPr lang="en-US" dirty="0" err="1">
                <a:latin typeface="Courier" pitchFamily="2" charset="0"/>
              </a:rPr>
              <a:t>parse_expr</a:t>
            </a:r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/>
              <a:t>We know how to create an AST during parsing</a:t>
            </a:r>
          </a:p>
          <a:p>
            <a:endParaRPr lang="en-US" dirty="0"/>
          </a:p>
          <a:p>
            <a:r>
              <a:rPr lang="en-US" dirty="0"/>
              <a:t>We know how to do type inference on an AST</a:t>
            </a:r>
          </a:p>
          <a:p>
            <a:endParaRPr lang="en-US" dirty="0"/>
          </a:p>
          <a:p>
            <a:r>
              <a:rPr lang="en-US" dirty="0"/>
              <a:t>We know how to convert a type-safe AST into 3 address code</a:t>
            </a:r>
          </a:p>
        </p:txBody>
      </p:sp>
    </p:spTree>
    <p:extLst>
      <p:ext uri="{BB962C8B-B14F-4D97-AF65-F5344CB8AC3E}">
        <p14:creationId xmlns:p14="http://schemas.microsoft.com/office/powerpoint/2010/main" val="276525747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D04EE-3AEE-E045-B494-213DB3118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Backing up to an even higher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275B2C-C4B0-3846-806B-FAD1E9ADF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now define what our parser will return: </a:t>
            </a:r>
            <a:r>
              <a:rPr lang="en-US" dirty="0">
                <a:highlight>
                  <a:srgbClr val="FFFF00"/>
                </a:highlight>
              </a:rPr>
              <a:t>A list of 3 address code</a:t>
            </a:r>
          </a:p>
          <a:p>
            <a:endParaRPr lang="en-US" dirty="0"/>
          </a:p>
          <a:p>
            <a:r>
              <a:rPr lang="en-US" dirty="0"/>
              <a:t>We can get 3 address code from parsing expressions, now we just need to get it from statements</a:t>
            </a:r>
          </a:p>
        </p:txBody>
      </p:sp>
    </p:spTree>
    <p:extLst>
      <p:ext uri="{BB962C8B-B14F-4D97-AF65-F5344CB8AC3E}">
        <p14:creationId xmlns:p14="http://schemas.microsoft.com/office/powerpoint/2010/main" val="426784292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C3909-A4AF-DE4A-8A18-D30E60340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our grammar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A7301C-F55E-AE45-A98D-566FF553C626}"/>
              </a:ext>
            </a:extLst>
          </p:cNvPr>
          <p:cNvSpPr/>
          <p:nvPr/>
        </p:nvSpPr>
        <p:spPr>
          <a:xfrm>
            <a:off x="2856410" y="2291418"/>
            <a:ext cx="699298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statement := </a:t>
            </a:r>
            <a:r>
              <a:rPr lang="en-US" dirty="0" err="1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declaration_statement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|  </a:t>
            </a:r>
            <a:r>
              <a:rPr lang="en-US" dirty="0" err="1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assignment_statement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|  </a:t>
            </a:r>
            <a:r>
              <a:rPr lang="en-US" dirty="0" err="1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if_else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statement      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|  </a:t>
            </a:r>
            <a:r>
              <a:rPr lang="en-US" dirty="0" err="1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block_statement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|  </a:t>
            </a:r>
            <a:r>
              <a:rPr lang="en-US" dirty="0" err="1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for_loop_statement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C14B4-7643-4E41-93E8-945A43ADD474}"/>
              </a:ext>
            </a:extLst>
          </p:cNvPr>
          <p:cNvSpPr txBox="1"/>
          <p:nvPr/>
        </p:nvSpPr>
        <p:spPr>
          <a:xfrm>
            <a:off x="1205701" y="4763588"/>
            <a:ext cx="101480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Our top down parser should have a function called </a:t>
            </a:r>
            <a:r>
              <a:rPr lang="en-US" sz="2400" dirty="0" err="1">
                <a:latin typeface="Courier" pitchFamily="2" charset="0"/>
              </a:rPr>
              <a:t>parse_statement</a:t>
            </a:r>
            <a:endParaRPr lang="en-US" sz="2400" dirty="0">
              <a:latin typeface="Courier" pitchFamily="2" charset="0"/>
            </a:endParaRPr>
          </a:p>
          <a:p>
            <a:endParaRPr lang="en-US" sz="2400" dirty="0">
              <a:latin typeface="Courier" pitchFamily="2" charset="0"/>
            </a:endParaRPr>
          </a:p>
          <a:p>
            <a:r>
              <a:rPr lang="en-US" sz="2400" dirty="0"/>
              <a:t>This should return a list of 3 address code instructions that encode the </a:t>
            </a:r>
            <a:r>
              <a:rPr lang="en-US" sz="2400" dirty="0" err="1"/>
              <a:t>statment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965235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C3909-A4AF-DE4A-8A18-D30E60340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our grammar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A7301C-F55E-AE45-A98D-566FF553C626}"/>
              </a:ext>
            </a:extLst>
          </p:cNvPr>
          <p:cNvSpPr/>
          <p:nvPr/>
        </p:nvSpPr>
        <p:spPr>
          <a:xfrm>
            <a:off x="2856410" y="2291418"/>
            <a:ext cx="699298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statement := </a:t>
            </a:r>
            <a:r>
              <a:rPr lang="en-US" dirty="0" err="1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declaration_statement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| 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assignment_statement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lang="en-US" sz="3200" dirty="0"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|  </a:t>
            </a:r>
            <a:r>
              <a:rPr lang="en-US" dirty="0" err="1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if_else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statement      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|  </a:t>
            </a:r>
            <a:r>
              <a:rPr lang="en-US" dirty="0" err="1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block_statement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|  </a:t>
            </a:r>
            <a:r>
              <a:rPr lang="en-US" dirty="0" err="1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for_loop_statement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C14B4-7643-4E41-93E8-945A43ADD474}"/>
              </a:ext>
            </a:extLst>
          </p:cNvPr>
          <p:cNvSpPr txBox="1"/>
          <p:nvPr/>
        </p:nvSpPr>
        <p:spPr>
          <a:xfrm>
            <a:off x="1205701" y="4763588"/>
            <a:ext cx="101480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Our top down parser should have a function called </a:t>
            </a:r>
            <a:r>
              <a:rPr lang="en-US" sz="2400" dirty="0" err="1">
                <a:latin typeface="Courier" pitchFamily="2" charset="0"/>
              </a:rPr>
              <a:t>parse_statement</a:t>
            </a:r>
            <a:endParaRPr lang="en-US" sz="2400" dirty="0">
              <a:latin typeface="Courier" pitchFamily="2" charset="0"/>
            </a:endParaRPr>
          </a:p>
          <a:p>
            <a:endParaRPr lang="en-US" sz="2400" dirty="0">
              <a:latin typeface="Courier" pitchFamily="2" charset="0"/>
            </a:endParaRPr>
          </a:p>
          <a:p>
            <a:r>
              <a:rPr lang="en-US" sz="2400" dirty="0"/>
              <a:t>This should return a list of 3 address code instructions that encode the </a:t>
            </a:r>
            <a:r>
              <a:rPr lang="en-US" sz="2400" dirty="0" err="1"/>
              <a:t>statment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235045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DE84F26-C82B-0447-AF3D-16031FD25107}"/>
              </a:ext>
            </a:extLst>
          </p:cNvPr>
          <p:cNvSpPr/>
          <p:nvPr/>
        </p:nvSpPr>
        <p:spPr>
          <a:xfrm>
            <a:off x="314426" y="2366477"/>
            <a:ext cx="69929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 pitchFamily="2" charset="0"/>
              </a:rPr>
              <a:t>assignment_statement_base</a:t>
            </a:r>
            <a:r>
              <a:rPr lang="en-US" dirty="0">
                <a:latin typeface="Courier" pitchFamily="2" charset="0"/>
              </a:rPr>
              <a:t> := ID ASSIGN expr </a:t>
            </a:r>
            <a:endParaRPr lang="en-US" sz="32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903A95-F819-2047-A155-1E9F3F5D5871}"/>
              </a:ext>
            </a:extLst>
          </p:cNvPr>
          <p:cNvSpPr txBox="1"/>
          <p:nvPr/>
        </p:nvSpPr>
        <p:spPr>
          <a:xfrm>
            <a:off x="283784" y="80942"/>
            <a:ext cx="22525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>
                <a:latin typeface="Courier" pitchFamily="2" charset="0"/>
              </a:rPr>
              <a:t>int y;</a:t>
            </a:r>
          </a:p>
          <a:p>
            <a:r>
              <a:rPr lang="en-US" dirty="0">
                <a:latin typeface="Courier" pitchFamily="2" charset="0"/>
              </a:rPr>
              <a:t>float w;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w = x + y + 5.5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737B73-4B0D-554A-A629-7055A2D6E7C7}"/>
              </a:ext>
            </a:extLst>
          </p:cNvPr>
          <p:cNvSpPr/>
          <p:nvPr/>
        </p:nvSpPr>
        <p:spPr>
          <a:xfrm>
            <a:off x="384898" y="3301304"/>
            <a:ext cx="699298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{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id_name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to_match</a:t>
            </a:r>
            <a:r>
              <a:rPr lang="en-US" dirty="0">
                <a:latin typeface="Courier" pitchFamily="2" charset="0"/>
              </a:rPr>
              <a:t>[1]</a:t>
            </a:r>
          </a:p>
          <a:p>
            <a:r>
              <a:rPr lang="en-US" dirty="0">
                <a:latin typeface="Courier" pitchFamily="2" charset="0"/>
              </a:rPr>
              <a:t>   eat(“ID”);</a:t>
            </a:r>
          </a:p>
          <a:p>
            <a:r>
              <a:rPr lang="en-US" dirty="0">
                <a:latin typeface="Courier" pitchFamily="2" charset="0"/>
              </a:rPr>
              <a:t>   eat(“ASSIGN”);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ast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parse_expr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type_inference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ast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assign_registers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ast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   program = </a:t>
            </a:r>
            <a:r>
              <a:rPr lang="en-US" dirty="0" err="1">
                <a:latin typeface="Courier" pitchFamily="2" charset="0"/>
              </a:rPr>
              <a:t>ast.linearize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new_inst</a:t>
            </a:r>
            <a:r>
              <a:rPr lang="en-US" dirty="0">
                <a:latin typeface="Courier" pitchFamily="2" charset="0"/>
              </a:rPr>
              <a:t> = “%s = %s” %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?</a:t>
            </a:r>
          </a:p>
          <a:p>
            <a:r>
              <a:rPr lang="en-US" dirty="0">
                <a:latin typeface="Courier" pitchFamily="2" charset="0"/>
              </a:rPr>
              <a:t>   return program + [</a:t>
            </a:r>
            <a:r>
              <a:rPr lang="en-US" dirty="0" err="1">
                <a:latin typeface="Courier" pitchFamily="2" charset="0"/>
              </a:rPr>
              <a:t>new_inst</a:t>
            </a:r>
            <a:r>
              <a:rPr lang="en-US" dirty="0">
                <a:latin typeface="Courier" pitchFamily="2" charset="0"/>
              </a:rPr>
              <a:t>]</a:t>
            </a:r>
          </a:p>
          <a:p>
            <a:r>
              <a:rPr lang="en-US" dirty="0">
                <a:latin typeface="Courier" pitchFamily="2" charset="0"/>
              </a:rPr>
              <a:t>}</a:t>
            </a:r>
            <a:endParaRPr lang="en-US" sz="32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18099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A7301C-F55E-AE45-A98D-566FF553C626}"/>
              </a:ext>
            </a:extLst>
          </p:cNvPr>
          <p:cNvSpPr/>
          <p:nvPr/>
        </p:nvSpPr>
        <p:spPr>
          <a:xfrm>
            <a:off x="314426" y="2366477"/>
            <a:ext cx="69929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 pitchFamily="2" charset="0"/>
              </a:rPr>
              <a:t>assignment_statement_base</a:t>
            </a:r>
            <a:r>
              <a:rPr lang="en-US" dirty="0">
                <a:latin typeface="Courier" pitchFamily="2" charset="0"/>
              </a:rPr>
              <a:t> := ID ASSIGN expr </a:t>
            </a:r>
            <a:endParaRPr lang="en-US" sz="32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9BF493-2B1A-0146-9AFA-F4A7281E0D54}"/>
              </a:ext>
            </a:extLst>
          </p:cNvPr>
          <p:cNvSpPr txBox="1"/>
          <p:nvPr/>
        </p:nvSpPr>
        <p:spPr>
          <a:xfrm>
            <a:off x="5564305" y="4534401"/>
            <a:ext cx="1636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AST&lt;x, int, vr0&gt;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951229-D79F-8B4D-AE14-BA8A503744F0}"/>
              </a:ext>
            </a:extLst>
          </p:cNvPr>
          <p:cNvSpPr txBox="1"/>
          <p:nvPr/>
        </p:nvSpPr>
        <p:spPr>
          <a:xfrm>
            <a:off x="6706468" y="3737218"/>
            <a:ext cx="15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AST&lt;+,int, vr2&gt;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DAEFD07-3A6C-E34A-85D3-618A63A30AD9}"/>
              </a:ext>
            </a:extLst>
          </p:cNvPr>
          <p:cNvCxnSpPr>
            <a:cxnSpLocks/>
          </p:cNvCxnSpPr>
          <p:nvPr/>
        </p:nvCxnSpPr>
        <p:spPr>
          <a:xfrm flipH="1">
            <a:off x="5768610" y="4104235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8D63225-0764-2340-8F28-AA7ED393DEB6}"/>
              </a:ext>
            </a:extLst>
          </p:cNvPr>
          <p:cNvCxnSpPr>
            <a:cxnSpLocks/>
          </p:cNvCxnSpPr>
          <p:nvPr/>
        </p:nvCxnSpPr>
        <p:spPr>
          <a:xfrm>
            <a:off x="6992983" y="4104235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F361F85-89C1-BA44-8473-6877A0D94C49}"/>
              </a:ext>
            </a:extLst>
          </p:cNvPr>
          <p:cNvSpPr txBox="1"/>
          <p:nvPr/>
        </p:nvSpPr>
        <p:spPr>
          <a:xfrm>
            <a:off x="7937150" y="4534401"/>
            <a:ext cx="1624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AST&lt;y, int, vr1&gt;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E3E889-1544-1842-B315-92DDDE119596}"/>
              </a:ext>
            </a:extLst>
          </p:cNvPr>
          <p:cNvSpPr txBox="1"/>
          <p:nvPr/>
        </p:nvSpPr>
        <p:spPr>
          <a:xfrm>
            <a:off x="8635668" y="2364315"/>
            <a:ext cx="1780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AST&lt;+,float, vr5&gt;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F09F12-E284-A347-8BF5-533CB8AC8D36}"/>
              </a:ext>
            </a:extLst>
          </p:cNvPr>
          <p:cNvCxnSpPr>
            <a:cxnSpLocks/>
            <a:stCxn id="26" idx="2"/>
            <a:endCxn id="18" idx="0"/>
          </p:cNvCxnSpPr>
          <p:nvPr/>
        </p:nvCxnSpPr>
        <p:spPr>
          <a:xfrm flipH="1">
            <a:off x="7506271" y="3278118"/>
            <a:ext cx="396545" cy="45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033F270-484C-5E4A-890E-E645E6424FCF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>
            <a:off x="9526040" y="2733647"/>
            <a:ext cx="1346547" cy="1015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2242D62-98F0-6042-A2E6-99A92B6F9039}"/>
              </a:ext>
            </a:extLst>
          </p:cNvPr>
          <p:cNvSpPr txBox="1"/>
          <p:nvPr/>
        </p:nvSpPr>
        <p:spPr>
          <a:xfrm>
            <a:off x="9867600" y="3749074"/>
            <a:ext cx="20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AST&lt;5.5, float, vr4&gt;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535A3A-C2E9-704E-B3B3-1D4A5155DB0F}"/>
              </a:ext>
            </a:extLst>
          </p:cNvPr>
          <p:cNvSpPr txBox="1"/>
          <p:nvPr/>
        </p:nvSpPr>
        <p:spPr>
          <a:xfrm>
            <a:off x="6645067" y="2908786"/>
            <a:ext cx="251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AST&lt;int2float, float, vr3&gt;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83A1F53-2949-4347-89AF-1010E704E6B5}"/>
              </a:ext>
            </a:extLst>
          </p:cNvPr>
          <p:cNvCxnSpPr>
            <a:cxnSpLocks/>
            <a:stCxn id="22" idx="2"/>
            <a:endCxn id="26" idx="0"/>
          </p:cNvCxnSpPr>
          <p:nvPr/>
        </p:nvCxnSpPr>
        <p:spPr>
          <a:xfrm flipH="1">
            <a:off x="7902816" y="2733647"/>
            <a:ext cx="1623224" cy="175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6A8E5B6-1ABB-4D47-8D9E-16892E36A3AB}"/>
              </a:ext>
            </a:extLst>
          </p:cNvPr>
          <p:cNvSpPr txBox="1"/>
          <p:nvPr/>
        </p:nvSpPr>
        <p:spPr>
          <a:xfrm>
            <a:off x="283784" y="80942"/>
            <a:ext cx="22525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>
                <a:latin typeface="Courier" pitchFamily="2" charset="0"/>
              </a:rPr>
              <a:t>int y;</a:t>
            </a:r>
          </a:p>
          <a:p>
            <a:r>
              <a:rPr lang="en-US" dirty="0">
                <a:latin typeface="Courier" pitchFamily="2" charset="0"/>
              </a:rPr>
              <a:t>float w;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w = x + y + 5.5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A90BF2-DACB-A641-A2A3-6A8A23FB1287}"/>
              </a:ext>
            </a:extLst>
          </p:cNvPr>
          <p:cNvSpPr/>
          <p:nvPr/>
        </p:nvSpPr>
        <p:spPr>
          <a:xfrm>
            <a:off x="384898" y="3301304"/>
            <a:ext cx="699298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{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id_name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to_match</a:t>
            </a:r>
            <a:r>
              <a:rPr lang="en-US" dirty="0">
                <a:latin typeface="Courier" pitchFamily="2" charset="0"/>
              </a:rPr>
              <a:t>[1]</a:t>
            </a:r>
          </a:p>
          <a:p>
            <a:r>
              <a:rPr lang="en-US" dirty="0">
                <a:latin typeface="Courier" pitchFamily="2" charset="0"/>
              </a:rPr>
              <a:t>   eat(“ID”);</a:t>
            </a:r>
          </a:p>
          <a:p>
            <a:r>
              <a:rPr lang="en-US" dirty="0">
                <a:latin typeface="Courier" pitchFamily="2" charset="0"/>
              </a:rPr>
              <a:t>   eat(“ASSIGN”);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ast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parse_expr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type_inference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ast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assign_registers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ast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   program = </a:t>
            </a:r>
            <a:r>
              <a:rPr lang="en-US" dirty="0" err="1">
                <a:latin typeface="Courier" pitchFamily="2" charset="0"/>
              </a:rPr>
              <a:t>ast.linearize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new_inst</a:t>
            </a:r>
            <a:r>
              <a:rPr lang="en-US" dirty="0">
                <a:latin typeface="Courier" pitchFamily="2" charset="0"/>
              </a:rPr>
              <a:t> = “%s = %s” %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?</a:t>
            </a:r>
          </a:p>
          <a:p>
            <a:r>
              <a:rPr lang="en-US" dirty="0">
                <a:latin typeface="Courier" pitchFamily="2" charset="0"/>
              </a:rPr>
              <a:t>   return program + [</a:t>
            </a:r>
            <a:r>
              <a:rPr lang="en-US" dirty="0" err="1">
                <a:latin typeface="Courier" pitchFamily="2" charset="0"/>
              </a:rPr>
              <a:t>new_inst</a:t>
            </a:r>
            <a:r>
              <a:rPr lang="en-US" dirty="0">
                <a:latin typeface="Courier" pitchFamily="2" charset="0"/>
              </a:rPr>
              <a:t>]</a:t>
            </a:r>
          </a:p>
          <a:p>
            <a:r>
              <a:rPr lang="en-US" dirty="0">
                <a:latin typeface="Courier" pitchFamily="2" charset="0"/>
              </a:rPr>
              <a:t>}</a:t>
            </a:r>
            <a:endParaRPr lang="en-US" sz="32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84584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A7301C-F55E-AE45-A98D-566FF553C626}"/>
              </a:ext>
            </a:extLst>
          </p:cNvPr>
          <p:cNvSpPr/>
          <p:nvPr/>
        </p:nvSpPr>
        <p:spPr>
          <a:xfrm>
            <a:off x="314426" y="2366477"/>
            <a:ext cx="69929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 pitchFamily="2" charset="0"/>
              </a:rPr>
              <a:t>assignment_statement_base</a:t>
            </a:r>
            <a:r>
              <a:rPr lang="en-US" dirty="0">
                <a:latin typeface="Courier" pitchFamily="2" charset="0"/>
              </a:rPr>
              <a:t> := ID ASSIGN expr </a:t>
            </a:r>
            <a:endParaRPr lang="en-US" sz="32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9BF493-2B1A-0146-9AFA-F4A7281E0D54}"/>
              </a:ext>
            </a:extLst>
          </p:cNvPr>
          <p:cNvSpPr txBox="1"/>
          <p:nvPr/>
        </p:nvSpPr>
        <p:spPr>
          <a:xfrm>
            <a:off x="5564305" y="4534401"/>
            <a:ext cx="1636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AST&lt;x, int, vr0&gt;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951229-D79F-8B4D-AE14-BA8A503744F0}"/>
              </a:ext>
            </a:extLst>
          </p:cNvPr>
          <p:cNvSpPr txBox="1"/>
          <p:nvPr/>
        </p:nvSpPr>
        <p:spPr>
          <a:xfrm>
            <a:off x="6706468" y="3737218"/>
            <a:ext cx="15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AST&lt;+,int, vr2&gt;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DAEFD07-3A6C-E34A-85D3-618A63A30AD9}"/>
              </a:ext>
            </a:extLst>
          </p:cNvPr>
          <p:cNvCxnSpPr>
            <a:cxnSpLocks/>
          </p:cNvCxnSpPr>
          <p:nvPr/>
        </p:nvCxnSpPr>
        <p:spPr>
          <a:xfrm flipH="1">
            <a:off x="5768610" y="4104235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8D63225-0764-2340-8F28-AA7ED393DEB6}"/>
              </a:ext>
            </a:extLst>
          </p:cNvPr>
          <p:cNvCxnSpPr>
            <a:cxnSpLocks/>
          </p:cNvCxnSpPr>
          <p:nvPr/>
        </p:nvCxnSpPr>
        <p:spPr>
          <a:xfrm>
            <a:off x="6992983" y="4104235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F361F85-89C1-BA44-8473-6877A0D94C49}"/>
              </a:ext>
            </a:extLst>
          </p:cNvPr>
          <p:cNvSpPr txBox="1"/>
          <p:nvPr/>
        </p:nvSpPr>
        <p:spPr>
          <a:xfrm>
            <a:off x="7937150" y="4534401"/>
            <a:ext cx="1624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AST&lt;y, int, vr1&gt;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E3E889-1544-1842-B315-92DDDE119596}"/>
              </a:ext>
            </a:extLst>
          </p:cNvPr>
          <p:cNvSpPr txBox="1"/>
          <p:nvPr/>
        </p:nvSpPr>
        <p:spPr>
          <a:xfrm>
            <a:off x="8635668" y="2364315"/>
            <a:ext cx="1780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AST&lt;+,float, vr5&gt;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F09F12-E284-A347-8BF5-533CB8AC8D36}"/>
              </a:ext>
            </a:extLst>
          </p:cNvPr>
          <p:cNvCxnSpPr>
            <a:cxnSpLocks/>
            <a:stCxn id="26" idx="2"/>
            <a:endCxn id="18" idx="0"/>
          </p:cNvCxnSpPr>
          <p:nvPr/>
        </p:nvCxnSpPr>
        <p:spPr>
          <a:xfrm flipH="1">
            <a:off x="7506271" y="3278118"/>
            <a:ext cx="396545" cy="45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033F270-484C-5E4A-890E-E645E6424FCF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>
            <a:off x="9526040" y="2733647"/>
            <a:ext cx="1346547" cy="1015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2242D62-98F0-6042-A2E6-99A92B6F9039}"/>
              </a:ext>
            </a:extLst>
          </p:cNvPr>
          <p:cNvSpPr txBox="1"/>
          <p:nvPr/>
        </p:nvSpPr>
        <p:spPr>
          <a:xfrm>
            <a:off x="9867600" y="3749074"/>
            <a:ext cx="20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AST&lt;5.5, float, vr4&gt;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535A3A-C2E9-704E-B3B3-1D4A5155DB0F}"/>
              </a:ext>
            </a:extLst>
          </p:cNvPr>
          <p:cNvSpPr txBox="1"/>
          <p:nvPr/>
        </p:nvSpPr>
        <p:spPr>
          <a:xfrm>
            <a:off x="6645067" y="2908786"/>
            <a:ext cx="251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AST&lt;int2float, float, vr3&gt;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83A1F53-2949-4347-89AF-1010E704E6B5}"/>
              </a:ext>
            </a:extLst>
          </p:cNvPr>
          <p:cNvCxnSpPr>
            <a:cxnSpLocks/>
            <a:stCxn id="22" idx="2"/>
            <a:endCxn id="26" idx="0"/>
          </p:cNvCxnSpPr>
          <p:nvPr/>
        </p:nvCxnSpPr>
        <p:spPr>
          <a:xfrm flipH="1">
            <a:off x="7902816" y="2733647"/>
            <a:ext cx="1623224" cy="175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6A8E5B6-1ABB-4D47-8D9E-16892E36A3AB}"/>
              </a:ext>
            </a:extLst>
          </p:cNvPr>
          <p:cNvSpPr txBox="1"/>
          <p:nvPr/>
        </p:nvSpPr>
        <p:spPr>
          <a:xfrm>
            <a:off x="283784" y="80942"/>
            <a:ext cx="22525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>
                <a:latin typeface="Courier" pitchFamily="2" charset="0"/>
              </a:rPr>
              <a:t>int y;</a:t>
            </a:r>
          </a:p>
          <a:p>
            <a:r>
              <a:rPr lang="en-US" dirty="0">
                <a:latin typeface="Courier" pitchFamily="2" charset="0"/>
              </a:rPr>
              <a:t>float w;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w = x + y + 5.5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A90BF2-DACB-A641-A2A3-6A8A23FB1287}"/>
              </a:ext>
            </a:extLst>
          </p:cNvPr>
          <p:cNvSpPr/>
          <p:nvPr/>
        </p:nvSpPr>
        <p:spPr>
          <a:xfrm>
            <a:off x="384898" y="3301304"/>
            <a:ext cx="699298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{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id_name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to_match</a:t>
            </a:r>
            <a:r>
              <a:rPr lang="en-US" dirty="0">
                <a:latin typeface="Courier" pitchFamily="2" charset="0"/>
              </a:rPr>
              <a:t>[1]</a:t>
            </a:r>
          </a:p>
          <a:p>
            <a:r>
              <a:rPr lang="en-US" dirty="0">
                <a:latin typeface="Courier" pitchFamily="2" charset="0"/>
              </a:rPr>
              <a:t>   eat(“ID”);</a:t>
            </a:r>
          </a:p>
          <a:p>
            <a:r>
              <a:rPr lang="en-US" dirty="0">
                <a:latin typeface="Courier" pitchFamily="2" charset="0"/>
              </a:rPr>
              <a:t>   eat(“ASSIGN”);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ast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parse_expr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type_inference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ast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assign_registers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ast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   program = </a:t>
            </a:r>
            <a:r>
              <a:rPr lang="en-US" dirty="0" err="1">
                <a:latin typeface="Courier" pitchFamily="2" charset="0"/>
              </a:rPr>
              <a:t>ast.linearize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new_inst</a:t>
            </a:r>
            <a:r>
              <a:rPr lang="en-US" dirty="0">
                <a:latin typeface="Courier" pitchFamily="2" charset="0"/>
              </a:rPr>
              <a:t> = “%s = %s” %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(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id_name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,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ast.vr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   return program + [</a:t>
            </a:r>
            <a:r>
              <a:rPr lang="en-US" dirty="0" err="1">
                <a:latin typeface="Courier" pitchFamily="2" charset="0"/>
              </a:rPr>
              <a:t>new_inst</a:t>
            </a:r>
            <a:r>
              <a:rPr lang="en-US" dirty="0">
                <a:latin typeface="Courier" pitchFamily="2" charset="0"/>
              </a:rPr>
              <a:t>]</a:t>
            </a:r>
          </a:p>
          <a:p>
            <a:r>
              <a:rPr lang="en-US" dirty="0">
                <a:latin typeface="Courier" pitchFamily="2" charset="0"/>
              </a:rPr>
              <a:t>}</a:t>
            </a:r>
            <a:endParaRPr lang="en-US" sz="32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85524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A7301C-F55E-AE45-A98D-566FF553C626}"/>
              </a:ext>
            </a:extLst>
          </p:cNvPr>
          <p:cNvSpPr/>
          <p:nvPr/>
        </p:nvSpPr>
        <p:spPr>
          <a:xfrm>
            <a:off x="314426" y="2366477"/>
            <a:ext cx="69929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 pitchFamily="2" charset="0"/>
              </a:rPr>
              <a:t>assignment_statement_base</a:t>
            </a:r>
            <a:r>
              <a:rPr lang="en-US" dirty="0">
                <a:latin typeface="Courier" pitchFamily="2" charset="0"/>
              </a:rPr>
              <a:t> := ID ASSIGN expr </a:t>
            </a:r>
            <a:endParaRPr lang="en-US" sz="32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019AC-BFF3-704E-B078-7A6360CE682F}"/>
              </a:ext>
            </a:extLst>
          </p:cNvPr>
          <p:cNvSpPr/>
          <p:nvPr/>
        </p:nvSpPr>
        <p:spPr>
          <a:xfrm>
            <a:off x="384898" y="3301304"/>
            <a:ext cx="699298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{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id_name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to_match</a:t>
            </a:r>
            <a:r>
              <a:rPr lang="en-US" dirty="0">
                <a:latin typeface="Courier" pitchFamily="2" charset="0"/>
              </a:rPr>
              <a:t>[1]</a:t>
            </a:r>
          </a:p>
          <a:p>
            <a:r>
              <a:rPr lang="en-US" dirty="0">
                <a:latin typeface="Courier" pitchFamily="2" charset="0"/>
              </a:rPr>
              <a:t>   eat(“ID”);</a:t>
            </a:r>
          </a:p>
          <a:p>
            <a:r>
              <a:rPr lang="en-US" dirty="0">
                <a:latin typeface="Courier" pitchFamily="2" charset="0"/>
              </a:rPr>
              <a:t>   eat(“ASSIGN”);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ast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parse_expr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type_inference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ast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assign_registers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ast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   program = </a:t>
            </a:r>
            <a:r>
              <a:rPr lang="en-US" dirty="0" err="1">
                <a:latin typeface="Courier" pitchFamily="2" charset="0"/>
              </a:rPr>
              <a:t>ast.linearize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new_inst</a:t>
            </a:r>
            <a:r>
              <a:rPr lang="en-US" dirty="0">
                <a:latin typeface="Courier" pitchFamily="2" charset="0"/>
              </a:rPr>
              <a:t> = “%s = %s” % (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id_name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,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ast.vr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   return program + [</a:t>
            </a:r>
            <a:r>
              <a:rPr lang="en-US" dirty="0" err="1">
                <a:latin typeface="Courier" pitchFamily="2" charset="0"/>
              </a:rPr>
              <a:t>new_inst</a:t>
            </a:r>
            <a:r>
              <a:rPr lang="en-US" dirty="0">
                <a:latin typeface="Courier" pitchFamily="2" charset="0"/>
              </a:rPr>
              <a:t>]</a:t>
            </a:r>
          </a:p>
          <a:p>
            <a:r>
              <a:rPr lang="en-US" dirty="0">
                <a:latin typeface="Courier" pitchFamily="2" charset="0"/>
              </a:rPr>
              <a:t>}</a:t>
            </a:r>
            <a:endParaRPr lang="en-US" sz="32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C90992-E52D-6048-A92A-C8A9575BA810}"/>
              </a:ext>
            </a:extLst>
          </p:cNvPr>
          <p:cNvSpPr txBox="1"/>
          <p:nvPr/>
        </p:nvSpPr>
        <p:spPr>
          <a:xfrm>
            <a:off x="283784" y="80942"/>
            <a:ext cx="22525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>
                <a:latin typeface="Courier" pitchFamily="2" charset="0"/>
              </a:rPr>
              <a:t>int y;</a:t>
            </a:r>
          </a:p>
          <a:p>
            <a:r>
              <a:rPr lang="en-US" dirty="0">
                <a:latin typeface="Courier" pitchFamily="2" charset="0"/>
              </a:rPr>
              <a:t>float w;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w = x + y + 5.5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DF3A71-1594-0840-B5DA-1BE23E4052B3}"/>
              </a:ext>
            </a:extLst>
          </p:cNvPr>
          <p:cNvSpPr txBox="1"/>
          <p:nvPr/>
        </p:nvSpPr>
        <p:spPr>
          <a:xfrm>
            <a:off x="8660087" y="4379965"/>
            <a:ext cx="265329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" pitchFamily="2" charset="0"/>
              </a:rPr>
              <a:t>vr4 = float2vr(5.5);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3AD599-DB2D-2947-9AFD-E789AF827947}"/>
              </a:ext>
            </a:extLst>
          </p:cNvPr>
          <p:cNvSpPr txBox="1"/>
          <p:nvPr/>
        </p:nvSpPr>
        <p:spPr>
          <a:xfrm>
            <a:off x="8660087" y="3144364"/>
            <a:ext cx="215956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" pitchFamily="2" charset="0"/>
              </a:rPr>
              <a:t>vr1 = int2vr(y);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09568E-CBAC-764E-B530-DF410E9F6BC2}"/>
              </a:ext>
            </a:extLst>
          </p:cNvPr>
          <p:cNvSpPr txBox="1"/>
          <p:nvPr/>
        </p:nvSpPr>
        <p:spPr>
          <a:xfrm>
            <a:off x="8660087" y="2735809"/>
            <a:ext cx="215956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" pitchFamily="2" charset="0"/>
              </a:rPr>
              <a:t>vr0 = int2vr(x);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4DFD83-3277-B341-BA1B-3A376C8C45FB}"/>
              </a:ext>
            </a:extLst>
          </p:cNvPr>
          <p:cNvSpPr txBox="1"/>
          <p:nvPr/>
        </p:nvSpPr>
        <p:spPr>
          <a:xfrm>
            <a:off x="8660087" y="3552919"/>
            <a:ext cx="265329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" pitchFamily="2" charset="0"/>
              </a:rPr>
              <a:t>vr2 = </a:t>
            </a:r>
            <a:r>
              <a:rPr lang="en-US" sz="1600" b="1" dirty="0" err="1">
                <a:latin typeface="Courier" pitchFamily="2" charset="0"/>
              </a:rPr>
              <a:t>addi</a:t>
            </a:r>
            <a:r>
              <a:rPr lang="en-US" sz="1600" b="1" dirty="0">
                <a:latin typeface="Courier" pitchFamily="2" charset="0"/>
              </a:rPr>
              <a:t>(vr0,vr1);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9DD0FA-CBEF-8A4A-AE7C-4439490DEDAA}"/>
              </a:ext>
            </a:extLst>
          </p:cNvPr>
          <p:cNvSpPr txBox="1"/>
          <p:nvPr/>
        </p:nvSpPr>
        <p:spPr>
          <a:xfrm>
            <a:off x="8660087" y="3961474"/>
            <a:ext cx="314701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" pitchFamily="2" charset="0"/>
              </a:rPr>
              <a:t>vr3 = vr_int2float(vr2);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166F8C-2773-8940-9761-5819895F2A68}"/>
              </a:ext>
            </a:extLst>
          </p:cNvPr>
          <p:cNvSpPr txBox="1"/>
          <p:nvPr/>
        </p:nvSpPr>
        <p:spPr>
          <a:xfrm>
            <a:off x="8660087" y="4798456"/>
            <a:ext cx="265329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" pitchFamily="2" charset="0"/>
              </a:rPr>
              <a:t>vr5 = </a:t>
            </a:r>
            <a:r>
              <a:rPr lang="en-US" sz="1600" b="1" dirty="0" err="1">
                <a:latin typeface="Courier" pitchFamily="2" charset="0"/>
              </a:rPr>
              <a:t>addf</a:t>
            </a:r>
            <a:r>
              <a:rPr lang="en-US" sz="1600" b="1" dirty="0">
                <a:latin typeface="Courier" pitchFamily="2" charset="0"/>
              </a:rPr>
              <a:t>(vr3,vr4);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25853C-65C7-A74B-9A7C-9994241A70F5}"/>
              </a:ext>
            </a:extLst>
          </p:cNvPr>
          <p:cNvSpPr txBox="1"/>
          <p:nvPr/>
        </p:nvSpPr>
        <p:spPr>
          <a:xfrm>
            <a:off x="8586652" y="2284286"/>
            <a:ext cx="984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AEBA86-3D59-E546-B7AC-AB2885363B4F}"/>
              </a:ext>
            </a:extLst>
          </p:cNvPr>
          <p:cNvSpPr txBox="1"/>
          <p:nvPr/>
        </p:nvSpPr>
        <p:spPr>
          <a:xfrm>
            <a:off x="8660087" y="5577875"/>
            <a:ext cx="104868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" pitchFamily="2" charset="0"/>
              </a:rPr>
              <a:t>w = vr5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371A7C-BF26-4F44-8396-6119A8BBF4C3}"/>
              </a:ext>
            </a:extLst>
          </p:cNvPr>
          <p:cNvSpPr txBox="1"/>
          <p:nvPr/>
        </p:nvSpPr>
        <p:spPr>
          <a:xfrm>
            <a:off x="8593128" y="5164998"/>
            <a:ext cx="9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</a:t>
            </a:r>
            <a:r>
              <a:rPr lang="en-US" dirty="0" err="1"/>
              <a:t>inst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05994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A7301C-F55E-AE45-A98D-566FF553C626}"/>
              </a:ext>
            </a:extLst>
          </p:cNvPr>
          <p:cNvSpPr/>
          <p:nvPr/>
        </p:nvSpPr>
        <p:spPr>
          <a:xfrm>
            <a:off x="314426" y="2366477"/>
            <a:ext cx="69929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 pitchFamily="2" charset="0"/>
              </a:rPr>
              <a:t>assignment_statement_base</a:t>
            </a:r>
            <a:r>
              <a:rPr lang="en-US" dirty="0">
                <a:latin typeface="Courier" pitchFamily="2" charset="0"/>
              </a:rPr>
              <a:t> := ID ASSIGN expr </a:t>
            </a:r>
            <a:endParaRPr lang="en-US" sz="32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019AC-BFF3-704E-B078-7A6360CE682F}"/>
              </a:ext>
            </a:extLst>
          </p:cNvPr>
          <p:cNvSpPr/>
          <p:nvPr/>
        </p:nvSpPr>
        <p:spPr>
          <a:xfrm>
            <a:off x="384898" y="3301304"/>
            <a:ext cx="699298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{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id_name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to_match</a:t>
            </a:r>
            <a:r>
              <a:rPr lang="en-US" dirty="0">
                <a:latin typeface="Courier" pitchFamily="2" charset="0"/>
              </a:rPr>
              <a:t>[1]</a:t>
            </a:r>
          </a:p>
          <a:p>
            <a:r>
              <a:rPr lang="en-US" dirty="0">
                <a:latin typeface="Courier" pitchFamily="2" charset="0"/>
              </a:rPr>
              <a:t>   eat(“ID”);</a:t>
            </a:r>
          </a:p>
          <a:p>
            <a:r>
              <a:rPr lang="en-US" dirty="0">
                <a:latin typeface="Courier" pitchFamily="2" charset="0"/>
              </a:rPr>
              <a:t>   eat(“ASSIGN”);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ast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parse_expr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type_inference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ast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assign_registers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ast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   program = </a:t>
            </a:r>
            <a:r>
              <a:rPr lang="en-US" dirty="0" err="1">
                <a:latin typeface="Courier" pitchFamily="2" charset="0"/>
              </a:rPr>
              <a:t>ast.linearize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new_inst</a:t>
            </a:r>
            <a:r>
              <a:rPr lang="en-US" dirty="0">
                <a:latin typeface="Courier" pitchFamily="2" charset="0"/>
              </a:rPr>
              <a:t> = “%s = %s” % (</a:t>
            </a:r>
            <a:r>
              <a:rPr lang="en-US" dirty="0" err="1">
                <a:latin typeface="Courier" pitchFamily="2" charset="0"/>
              </a:rPr>
              <a:t>id_name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ast.vr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   return program + [</a:t>
            </a:r>
            <a:r>
              <a:rPr lang="en-US" dirty="0" err="1">
                <a:latin typeface="Courier" pitchFamily="2" charset="0"/>
              </a:rPr>
              <a:t>new_inst</a:t>
            </a:r>
            <a:r>
              <a:rPr lang="en-US" dirty="0">
                <a:latin typeface="Courier" pitchFamily="2" charset="0"/>
              </a:rPr>
              <a:t>]</a:t>
            </a:r>
          </a:p>
          <a:p>
            <a:r>
              <a:rPr lang="en-US" dirty="0">
                <a:latin typeface="Courier" pitchFamily="2" charset="0"/>
              </a:rPr>
              <a:t>}</a:t>
            </a:r>
            <a:endParaRPr lang="en-US" sz="32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C90992-E52D-6048-A92A-C8A9575BA810}"/>
              </a:ext>
            </a:extLst>
          </p:cNvPr>
          <p:cNvSpPr txBox="1"/>
          <p:nvPr/>
        </p:nvSpPr>
        <p:spPr>
          <a:xfrm>
            <a:off x="283784" y="80942"/>
            <a:ext cx="22525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>
                <a:latin typeface="Courier" pitchFamily="2" charset="0"/>
              </a:rPr>
              <a:t>int y;</a:t>
            </a:r>
          </a:p>
          <a:p>
            <a:r>
              <a:rPr lang="en-US" dirty="0">
                <a:latin typeface="Courier" pitchFamily="2" charset="0"/>
              </a:rPr>
              <a:t>float w;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w = x + y + 5.5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1ECA89-F17E-2A4B-B526-0A589ABD8D20}"/>
              </a:ext>
            </a:extLst>
          </p:cNvPr>
          <p:cNvSpPr txBox="1"/>
          <p:nvPr/>
        </p:nvSpPr>
        <p:spPr>
          <a:xfrm>
            <a:off x="8307977" y="2185851"/>
            <a:ext cx="34991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What are we missing here?</a:t>
            </a:r>
          </a:p>
          <a:p>
            <a:endParaRPr lang="en-US" dirty="0"/>
          </a:p>
          <a:p>
            <a:r>
              <a:rPr lang="en-US" dirty="0"/>
              <a:t>1. If the type of ID doesn’t match</a:t>
            </a:r>
            <a:br>
              <a:rPr lang="en-US" dirty="0"/>
            </a:br>
            <a:r>
              <a:rPr lang="en-US" dirty="0"/>
              <a:t>the type of the </a:t>
            </a:r>
            <a:r>
              <a:rPr lang="en-US" dirty="0" err="1"/>
              <a:t>ast</a:t>
            </a:r>
            <a:r>
              <a:rPr lang="en-US" dirty="0"/>
              <a:t>, then the </a:t>
            </a:r>
            <a:r>
              <a:rPr lang="en-US" dirty="0" err="1"/>
              <a:t>ast</a:t>
            </a:r>
            <a:br>
              <a:rPr lang="en-US" dirty="0"/>
            </a:br>
            <a:r>
              <a:rPr lang="en-US" dirty="0"/>
              <a:t>needs to be converted.</a:t>
            </a:r>
          </a:p>
          <a:p>
            <a:endParaRPr lang="en-US" dirty="0"/>
          </a:p>
          <a:p>
            <a:r>
              <a:rPr lang="en-US" dirty="0"/>
              <a:t>2. ID should be checked if it is</a:t>
            </a:r>
            <a:br>
              <a:rPr lang="en-US" dirty="0"/>
            </a:br>
            <a:r>
              <a:rPr lang="en-US" dirty="0"/>
              <a:t>an input/output variable. which</a:t>
            </a:r>
            <a:br>
              <a:rPr lang="en-US" dirty="0"/>
            </a:br>
            <a:r>
              <a:rPr lang="en-US" dirty="0"/>
              <a:t>means it will need to be handled</a:t>
            </a:r>
            <a:br>
              <a:rPr lang="en-US" dirty="0"/>
            </a:br>
            <a:r>
              <a:rPr lang="en-US" dirty="0"/>
              <a:t>differently.</a:t>
            </a:r>
          </a:p>
          <a:p>
            <a:endParaRPr lang="en-US" dirty="0"/>
          </a:p>
          <a:p>
            <a:r>
              <a:rPr lang="en-US" dirty="0"/>
              <a:t>3. You need to check the ID in the symbol table</a:t>
            </a:r>
          </a:p>
        </p:txBody>
      </p:sp>
    </p:spTree>
    <p:extLst>
      <p:ext uri="{BB962C8B-B14F-4D97-AF65-F5344CB8AC3E}">
        <p14:creationId xmlns:p14="http://schemas.microsoft.com/office/powerpoint/2010/main" val="3065198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541D-B1F2-FB45-9B97-E1E3F2B1F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03A451-16D8-2440-8550-64D0B9D13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2406650"/>
            <a:ext cx="90297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24974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A7301C-F55E-AE45-A98D-566FF553C626}"/>
              </a:ext>
            </a:extLst>
          </p:cNvPr>
          <p:cNvSpPr/>
          <p:nvPr/>
        </p:nvSpPr>
        <p:spPr>
          <a:xfrm>
            <a:off x="314426" y="2366477"/>
            <a:ext cx="69929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 pitchFamily="2" charset="0"/>
              </a:rPr>
              <a:t>assignment_statement_base</a:t>
            </a:r>
            <a:r>
              <a:rPr lang="en-US" dirty="0">
                <a:latin typeface="Courier" pitchFamily="2" charset="0"/>
              </a:rPr>
              <a:t> := ID ASSIGN expr </a:t>
            </a:r>
            <a:endParaRPr lang="en-US" sz="32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019AC-BFF3-704E-B078-7A6360CE682F}"/>
              </a:ext>
            </a:extLst>
          </p:cNvPr>
          <p:cNvSpPr/>
          <p:nvPr/>
        </p:nvSpPr>
        <p:spPr>
          <a:xfrm>
            <a:off x="384898" y="3301304"/>
            <a:ext cx="699298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{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id_name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to_match</a:t>
            </a:r>
            <a:r>
              <a:rPr lang="en-US" dirty="0">
                <a:latin typeface="Courier" pitchFamily="2" charset="0"/>
              </a:rPr>
              <a:t>[1]</a:t>
            </a:r>
          </a:p>
          <a:p>
            <a:r>
              <a:rPr lang="en-US" dirty="0">
                <a:latin typeface="Courier" pitchFamily="2" charset="0"/>
              </a:rPr>
              <a:t>   eat(“ID”);</a:t>
            </a:r>
          </a:p>
          <a:p>
            <a:r>
              <a:rPr lang="en-US" dirty="0">
                <a:latin typeface="Courier" pitchFamily="2" charset="0"/>
              </a:rPr>
              <a:t>   eat(“ASSIGN”);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ast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parse_expr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type_inference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ast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assign_registers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ast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   program = </a:t>
            </a:r>
            <a:r>
              <a:rPr lang="en-US" dirty="0" err="1">
                <a:latin typeface="Courier" pitchFamily="2" charset="0"/>
              </a:rPr>
              <a:t>ast.linearize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new_inst</a:t>
            </a:r>
            <a:r>
              <a:rPr lang="en-US" dirty="0">
                <a:latin typeface="Courier" pitchFamily="2" charset="0"/>
              </a:rPr>
              <a:t> = “%s = %s” % (</a:t>
            </a:r>
            <a:r>
              <a:rPr lang="en-US" dirty="0" err="1">
                <a:latin typeface="Courier" pitchFamily="2" charset="0"/>
              </a:rPr>
              <a:t>id_name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ast.vr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   return program + [</a:t>
            </a:r>
            <a:r>
              <a:rPr lang="en-US" dirty="0" err="1">
                <a:latin typeface="Courier" pitchFamily="2" charset="0"/>
              </a:rPr>
              <a:t>new_inst</a:t>
            </a:r>
            <a:r>
              <a:rPr lang="en-US" dirty="0">
                <a:latin typeface="Courier" pitchFamily="2" charset="0"/>
              </a:rPr>
              <a:t>]</a:t>
            </a:r>
          </a:p>
          <a:p>
            <a:r>
              <a:rPr lang="en-US" dirty="0">
                <a:latin typeface="Courier" pitchFamily="2" charset="0"/>
              </a:rPr>
              <a:t>}</a:t>
            </a:r>
            <a:endParaRPr lang="en-US" sz="32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C90992-E52D-6048-A92A-C8A9575BA810}"/>
              </a:ext>
            </a:extLst>
          </p:cNvPr>
          <p:cNvSpPr txBox="1"/>
          <p:nvPr/>
        </p:nvSpPr>
        <p:spPr>
          <a:xfrm>
            <a:off x="283784" y="80942"/>
            <a:ext cx="22525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>
                <a:latin typeface="Courier" pitchFamily="2" charset="0"/>
              </a:rPr>
              <a:t>int y;</a:t>
            </a:r>
          </a:p>
          <a:p>
            <a:r>
              <a:rPr lang="en-US" dirty="0">
                <a:latin typeface="Courier" pitchFamily="2" charset="0"/>
              </a:rPr>
              <a:t>float w;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w = x + y + 5.5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AB7901-8564-7A4F-A390-7F14158B43F0}"/>
              </a:ext>
            </a:extLst>
          </p:cNvPr>
          <p:cNvSpPr txBox="1"/>
          <p:nvPr/>
        </p:nvSpPr>
        <p:spPr>
          <a:xfrm>
            <a:off x="8307977" y="2185851"/>
            <a:ext cx="34991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What are we missing here?</a:t>
            </a:r>
          </a:p>
          <a:p>
            <a:endParaRPr lang="en-US" dirty="0"/>
          </a:p>
          <a:p>
            <a:r>
              <a:rPr lang="en-US" dirty="0"/>
              <a:t>1. If the type of ID doesn’t match</a:t>
            </a:r>
            <a:br>
              <a:rPr lang="en-US" dirty="0"/>
            </a:br>
            <a:r>
              <a:rPr lang="en-US" dirty="0"/>
              <a:t>the type of the </a:t>
            </a:r>
            <a:r>
              <a:rPr lang="en-US" dirty="0" err="1"/>
              <a:t>ast</a:t>
            </a:r>
            <a:r>
              <a:rPr lang="en-US" dirty="0"/>
              <a:t>, then the </a:t>
            </a:r>
            <a:r>
              <a:rPr lang="en-US" dirty="0" err="1"/>
              <a:t>ast</a:t>
            </a:r>
            <a:br>
              <a:rPr lang="en-US" dirty="0"/>
            </a:br>
            <a:r>
              <a:rPr lang="en-US" dirty="0"/>
              <a:t>needs to be converted.</a:t>
            </a:r>
          </a:p>
          <a:p>
            <a:endParaRPr lang="en-US" dirty="0"/>
          </a:p>
          <a:p>
            <a:r>
              <a:rPr lang="en-US" dirty="0"/>
              <a:t>2. ID should be checked if it is</a:t>
            </a:r>
            <a:br>
              <a:rPr lang="en-US" dirty="0"/>
            </a:br>
            <a:r>
              <a:rPr lang="en-US" dirty="0"/>
              <a:t>an input/output variable. which</a:t>
            </a:r>
            <a:br>
              <a:rPr lang="en-US" dirty="0"/>
            </a:br>
            <a:r>
              <a:rPr lang="en-US" dirty="0"/>
              <a:t>means it will need to be handled</a:t>
            </a:r>
            <a:br>
              <a:rPr lang="en-US" dirty="0"/>
            </a:br>
            <a:r>
              <a:rPr lang="en-US" dirty="0"/>
              <a:t>differently.</a:t>
            </a:r>
          </a:p>
          <a:p>
            <a:endParaRPr lang="en-US" dirty="0"/>
          </a:p>
          <a:p>
            <a:r>
              <a:rPr lang="en-US" dirty="0"/>
              <a:t>3. You need to check the ID in the symbol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D2669F-1010-5D45-9A00-6B7758CB2873}"/>
              </a:ext>
            </a:extLst>
          </p:cNvPr>
          <p:cNvSpPr txBox="1"/>
          <p:nvPr/>
        </p:nvSpPr>
        <p:spPr>
          <a:xfrm>
            <a:off x="8307977" y="6440625"/>
            <a:ext cx="232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It can get a little messy</a:t>
            </a:r>
          </a:p>
        </p:txBody>
      </p:sp>
    </p:spTree>
    <p:extLst>
      <p:ext uri="{BB962C8B-B14F-4D97-AF65-F5344CB8AC3E}">
        <p14:creationId xmlns:p14="http://schemas.microsoft.com/office/powerpoint/2010/main" val="97037864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0F0F9E-225E-2648-BCB2-E88AA1F1B969}"/>
              </a:ext>
            </a:extLst>
          </p:cNvPr>
          <p:cNvSpPr/>
          <p:nvPr/>
        </p:nvSpPr>
        <p:spPr>
          <a:xfrm>
            <a:off x="2725782" y="959007"/>
            <a:ext cx="699298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statement := </a:t>
            </a:r>
            <a:r>
              <a:rPr lang="en-US" dirty="0" err="1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declaration_statement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|  </a:t>
            </a:r>
            <a:r>
              <a:rPr lang="en-US" dirty="0" err="1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assignment_statement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| 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if_else_statement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|  </a:t>
            </a:r>
            <a:r>
              <a:rPr lang="en-US" dirty="0" err="1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block_statement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|  </a:t>
            </a:r>
            <a:r>
              <a:rPr lang="en-US" dirty="0" err="1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for_loop_statement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05631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258EB2-A9C8-4E4B-A6D5-99A5401504FF}"/>
              </a:ext>
            </a:extLst>
          </p:cNvPr>
          <p:cNvSpPr/>
          <p:nvPr/>
        </p:nvSpPr>
        <p:spPr>
          <a:xfrm>
            <a:off x="339633" y="1181240"/>
            <a:ext cx="9222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if_else_statement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:= IF LPAR expr RPAR statement ELSE statement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D061B3-321C-BF43-B43E-5A50006033BD}"/>
              </a:ext>
            </a:extLst>
          </p:cNvPr>
          <p:cNvSpPr/>
          <p:nvPr/>
        </p:nvSpPr>
        <p:spPr>
          <a:xfrm>
            <a:off x="339633" y="1859339"/>
            <a:ext cx="699298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{</a:t>
            </a:r>
          </a:p>
          <a:p>
            <a:r>
              <a:rPr lang="en-US" dirty="0">
                <a:latin typeface="Courier" pitchFamily="2" charset="0"/>
              </a:rPr>
              <a:t>   eat(“IF”);</a:t>
            </a:r>
          </a:p>
          <a:p>
            <a:r>
              <a:rPr lang="en-US" dirty="0">
                <a:latin typeface="Courier" pitchFamily="2" charset="0"/>
              </a:rPr>
              <a:t>   eat(“LPAR”);</a:t>
            </a:r>
          </a:p>
          <a:p>
            <a:r>
              <a:rPr lang="en-US" dirty="0">
                <a:latin typeface="Courier" pitchFamily="2" charset="0"/>
              </a:rPr>
              <a:t>   program0 = # Get program from expr</a:t>
            </a:r>
          </a:p>
          <a:p>
            <a:r>
              <a:rPr lang="en-US" dirty="0">
                <a:latin typeface="Courier" pitchFamily="2" charset="0"/>
              </a:rPr>
              <a:t>   eat(“RPAR”);</a:t>
            </a:r>
          </a:p>
          <a:p>
            <a:r>
              <a:rPr lang="en-US" dirty="0">
                <a:latin typeface="Courier" pitchFamily="2" charset="0"/>
              </a:rPr>
              <a:t>   program1 = # Get program from statement</a:t>
            </a:r>
          </a:p>
          <a:p>
            <a:r>
              <a:rPr lang="en-US" dirty="0">
                <a:latin typeface="Courier" pitchFamily="2" charset="0"/>
              </a:rPr>
              <a:t>   eat(“ELSE”)</a:t>
            </a:r>
          </a:p>
          <a:p>
            <a:r>
              <a:rPr lang="en-US" dirty="0">
                <a:latin typeface="Courier" pitchFamily="2" charset="0"/>
              </a:rPr>
              <a:t>   program2 = # Get program from statement</a:t>
            </a:r>
          </a:p>
          <a:p>
            <a:r>
              <a:rPr lang="en-US" dirty="0">
                <a:latin typeface="Courier" pitchFamily="2" charset="0"/>
              </a:rPr>
              <a:t>   ...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}</a:t>
            </a:r>
            <a:endParaRPr lang="en-US" sz="32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5348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258EB2-A9C8-4E4B-A6D5-99A5401504FF}"/>
              </a:ext>
            </a:extLst>
          </p:cNvPr>
          <p:cNvSpPr/>
          <p:nvPr/>
        </p:nvSpPr>
        <p:spPr>
          <a:xfrm>
            <a:off x="339633" y="1181240"/>
            <a:ext cx="9222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if_else_statement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:= IF LPAR expr RPAR statement ELSE statement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D061B3-321C-BF43-B43E-5A50006033BD}"/>
              </a:ext>
            </a:extLst>
          </p:cNvPr>
          <p:cNvSpPr/>
          <p:nvPr/>
        </p:nvSpPr>
        <p:spPr>
          <a:xfrm>
            <a:off x="339633" y="1859339"/>
            <a:ext cx="699298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{</a:t>
            </a:r>
          </a:p>
          <a:p>
            <a:r>
              <a:rPr lang="en-US" dirty="0">
                <a:latin typeface="Courier" pitchFamily="2" charset="0"/>
              </a:rPr>
              <a:t>   eat(“IF”);</a:t>
            </a:r>
          </a:p>
          <a:p>
            <a:r>
              <a:rPr lang="en-US" dirty="0">
                <a:latin typeface="Courier" pitchFamily="2" charset="0"/>
              </a:rPr>
              <a:t>   eat(“LPAR”);</a:t>
            </a:r>
          </a:p>
          <a:p>
            <a:r>
              <a:rPr lang="en-US" dirty="0">
                <a:latin typeface="Courier" pitchFamily="2" charset="0"/>
              </a:rPr>
              <a:t>   program0 = # Get program from expr</a:t>
            </a:r>
          </a:p>
          <a:p>
            <a:r>
              <a:rPr lang="en-US" dirty="0">
                <a:latin typeface="Courier" pitchFamily="2" charset="0"/>
              </a:rPr>
              <a:t>   eat(“RPAR”);</a:t>
            </a:r>
          </a:p>
          <a:p>
            <a:r>
              <a:rPr lang="en-US" dirty="0">
                <a:latin typeface="Courier" pitchFamily="2" charset="0"/>
              </a:rPr>
              <a:t>   program1 = # Get program from statement</a:t>
            </a:r>
          </a:p>
          <a:p>
            <a:r>
              <a:rPr lang="en-US" dirty="0">
                <a:latin typeface="Courier" pitchFamily="2" charset="0"/>
              </a:rPr>
              <a:t>   eat(“ELSE”)</a:t>
            </a:r>
          </a:p>
          <a:p>
            <a:r>
              <a:rPr lang="en-US" dirty="0">
                <a:latin typeface="Courier" pitchFamily="2" charset="0"/>
              </a:rPr>
              <a:t>   program2 = # Get program from statement</a:t>
            </a:r>
          </a:p>
          <a:p>
            <a:r>
              <a:rPr lang="en-US" dirty="0">
                <a:latin typeface="Courier" pitchFamily="2" charset="0"/>
              </a:rPr>
              <a:t>   ...</a:t>
            </a:r>
          </a:p>
          <a:p>
            <a:r>
              <a:rPr lang="en-US" dirty="0">
                <a:latin typeface="Courier" pitchFamily="2" charset="0"/>
              </a:rPr>
              <a:t>}</a:t>
            </a:r>
            <a:endParaRPr lang="en-US" sz="32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A7CD11-C9E7-A84C-841E-B6F212D50409}"/>
              </a:ext>
            </a:extLst>
          </p:cNvPr>
          <p:cNvSpPr txBox="1"/>
          <p:nvPr/>
        </p:nvSpPr>
        <p:spPr>
          <a:xfrm>
            <a:off x="9562011" y="1254036"/>
            <a:ext cx="22525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if (program0) {</a:t>
            </a:r>
          </a:p>
          <a:p>
            <a:r>
              <a:rPr lang="en-US" dirty="0">
                <a:latin typeface="Courier" pitchFamily="2" charset="0"/>
              </a:rPr>
              <a:t>  program1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  <a:p>
            <a:r>
              <a:rPr lang="en-US" dirty="0">
                <a:latin typeface="Courier" pitchFamily="2" charset="0"/>
              </a:rPr>
              <a:t>else {</a:t>
            </a:r>
          </a:p>
          <a:p>
            <a:r>
              <a:rPr lang="en-US" dirty="0">
                <a:latin typeface="Courier" pitchFamily="2" charset="0"/>
              </a:rPr>
              <a:t>  program2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712360-0EFC-604A-960F-9F645DCB8740}"/>
              </a:ext>
            </a:extLst>
          </p:cNvPr>
          <p:cNvSpPr txBox="1"/>
          <p:nvPr/>
        </p:nvSpPr>
        <p:spPr>
          <a:xfrm>
            <a:off x="9562011" y="3108679"/>
            <a:ext cx="2430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We need to convert this</a:t>
            </a:r>
            <a:br>
              <a:rPr lang="en-US" i="1" dirty="0"/>
            </a:br>
            <a:r>
              <a:rPr lang="en-US" i="1" dirty="0"/>
              <a:t>to 3 address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0562EC-34D2-314F-B480-BDE670369CED}"/>
              </a:ext>
            </a:extLst>
          </p:cNvPr>
          <p:cNvSpPr txBox="1"/>
          <p:nvPr/>
        </p:nvSpPr>
        <p:spPr>
          <a:xfrm>
            <a:off x="6499975" y="4921517"/>
            <a:ext cx="445827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beq</a:t>
            </a:r>
            <a:r>
              <a:rPr lang="en-US" dirty="0">
                <a:latin typeface="Courier" pitchFamily="2" charset="0"/>
              </a:rPr>
              <a:t> (program0, 0, </a:t>
            </a:r>
            <a:r>
              <a:rPr lang="en-US" dirty="0" err="1">
                <a:latin typeface="Courier" pitchFamily="2" charset="0"/>
              </a:rPr>
              <a:t>else_label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  program1; </a:t>
            </a:r>
          </a:p>
          <a:p>
            <a:r>
              <a:rPr lang="en-US" dirty="0">
                <a:latin typeface="Courier" pitchFamily="2" charset="0"/>
              </a:rPr>
              <a:t>  branch </a:t>
            </a:r>
            <a:r>
              <a:rPr lang="en-US" dirty="0" err="1">
                <a:latin typeface="Courier" pitchFamily="2" charset="0"/>
              </a:rPr>
              <a:t>end_label</a:t>
            </a:r>
            <a:r>
              <a:rPr lang="en-US" dirty="0">
                <a:latin typeface="Courier" pitchFamily="2" charset="0"/>
              </a:rPr>
              <a:t>;</a:t>
            </a:r>
          </a:p>
          <a:p>
            <a:r>
              <a:rPr lang="en-US" dirty="0" err="1">
                <a:latin typeface="Courier" pitchFamily="2" charset="0"/>
              </a:rPr>
              <a:t>else_label</a:t>
            </a:r>
            <a:r>
              <a:rPr lang="en-US" dirty="0">
                <a:latin typeface="Courier" pitchFamily="2" charset="0"/>
              </a:rPr>
              <a:t>:</a:t>
            </a:r>
          </a:p>
          <a:p>
            <a:r>
              <a:rPr lang="en-US" dirty="0">
                <a:latin typeface="Courier" pitchFamily="2" charset="0"/>
              </a:rPr>
              <a:t>  program2</a:t>
            </a:r>
          </a:p>
          <a:p>
            <a:r>
              <a:rPr lang="en-US" dirty="0" err="1">
                <a:latin typeface="Courier" pitchFamily="2" charset="0"/>
              </a:rPr>
              <a:t>end_label</a:t>
            </a:r>
            <a:r>
              <a:rPr lang="en-US" dirty="0">
                <a:latin typeface="Courier" pitchFamily="2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775110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AD080-E9A9-8A4C-A750-D16FD5DA1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everyone on Monday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712C4-13A4-7F4D-8F47-CAF6D3A00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discuss more about turning statements into 3 address code</a:t>
            </a:r>
          </a:p>
        </p:txBody>
      </p:sp>
    </p:spTree>
    <p:extLst>
      <p:ext uri="{BB962C8B-B14F-4D97-AF65-F5344CB8AC3E}">
        <p14:creationId xmlns:p14="http://schemas.microsoft.com/office/powerpoint/2010/main" val="1653764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81285-7642-874C-8329-7DEBBD8C5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8C7DF00-9A7A-1D46-8B39-9EA0F57C09E7}"/>
              </a:ext>
            </a:extLst>
          </p:cNvPr>
          <p:cNvSpPr/>
          <p:nvPr/>
        </p:nvSpPr>
        <p:spPr>
          <a:xfrm>
            <a:off x="3348228" y="2697480"/>
            <a:ext cx="777240" cy="77724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C769D8E-3C2D-EF4D-8C06-35F8FB61ABE0}"/>
              </a:ext>
            </a:extLst>
          </p:cNvPr>
          <p:cNvSpPr/>
          <p:nvPr/>
        </p:nvSpPr>
        <p:spPr>
          <a:xfrm>
            <a:off x="1441704" y="4028884"/>
            <a:ext cx="777240" cy="77724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AE1514-5BE4-8343-9E3A-446AD11547E8}"/>
              </a:ext>
            </a:extLst>
          </p:cNvPr>
          <p:cNvSpPr/>
          <p:nvPr/>
        </p:nvSpPr>
        <p:spPr>
          <a:xfrm>
            <a:off x="4920996" y="4028884"/>
            <a:ext cx="777240" cy="77724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60BE3E-FED9-7046-A17E-3A7C17D0ADC9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2105120" y="3360896"/>
            <a:ext cx="1356932" cy="7818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D6B3B1-486D-AF45-8E6A-5422A1143E4F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4011644" y="3360896"/>
            <a:ext cx="1297972" cy="667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1FEA0E-B4F8-5E41-9E14-1442BA94754B}"/>
              </a:ext>
            </a:extLst>
          </p:cNvPr>
          <p:cNvCxnSpPr>
            <a:cxnSpLocks/>
          </p:cNvCxnSpPr>
          <p:nvPr/>
        </p:nvCxnSpPr>
        <p:spPr>
          <a:xfrm flipH="1">
            <a:off x="3748278" y="2127314"/>
            <a:ext cx="24384" cy="55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75B15B-EAB4-374A-89FD-D3BCA35EA211}"/>
              </a:ext>
            </a:extLst>
          </p:cNvPr>
          <p:cNvCxnSpPr>
            <a:cxnSpLocks/>
          </p:cNvCxnSpPr>
          <p:nvPr/>
        </p:nvCxnSpPr>
        <p:spPr>
          <a:xfrm flipH="1">
            <a:off x="1724406" y="4806124"/>
            <a:ext cx="24384" cy="55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91835A3-0E03-6A4F-88CA-123218694B48}"/>
              </a:ext>
            </a:extLst>
          </p:cNvPr>
          <p:cNvSpPr txBox="1"/>
          <p:nvPr/>
        </p:nvSpPr>
        <p:spPr>
          <a:xfrm>
            <a:off x="6096000" y="1355003"/>
            <a:ext cx="3591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in order traversal order?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D30B276-75BF-D249-A92B-DA8B4EA62927}"/>
              </a:ext>
            </a:extLst>
          </p:cNvPr>
          <p:cNvCxnSpPr>
            <a:cxnSpLocks/>
          </p:cNvCxnSpPr>
          <p:nvPr/>
        </p:nvCxnSpPr>
        <p:spPr>
          <a:xfrm flipH="1">
            <a:off x="4276446" y="4714487"/>
            <a:ext cx="768368" cy="55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8ED4FB3-F9AE-8A4F-B62F-BCF94D181826}"/>
              </a:ext>
            </a:extLst>
          </p:cNvPr>
          <p:cNvCxnSpPr>
            <a:cxnSpLocks/>
          </p:cNvCxnSpPr>
          <p:nvPr/>
        </p:nvCxnSpPr>
        <p:spPr>
          <a:xfrm>
            <a:off x="5584412" y="4692300"/>
            <a:ext cx="758374" cy="5763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1C189C4D-1B90-F34F-8932-A0E87C9AF3DD}"/>
              </a:ext>
            </a:extLst>
          </p:cNvPr>
          <p:cNvSpPr/>
          <p:nvPr/>
        </p:nvSpPr>
        <p:spPr>
          <a:xfrm>
            <a:off x="3748278" y="5310472"/>
            <a:ext cx="777240" cy="77724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EEF1F0C-576B-1F44-A20E-74EF9C41E46B}"/>
              </a:ext>
            </a:extLst>
          </p:cNvPr>
          <p:cNvSpPr/>
          <p:nvPr/>
        </p:nvSpPr>
        <p:spPr>
          <a:xfrm>
            <a:off x="6228962" y="5268651"/>
            <a:ext cx="777240" cy="77724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484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59543</TotalTime>
  <Words>6312</Words>
  <Application>Microsoft Macintosh PowerPoint</Application>
  <PresentationFormat>Widescreen</PresentationFormat>
  <Paragraphs>979</Paragraphs>
  <Slides>84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1" baseType="lpstr">
      <vt:lpstr>Arial</vt:lpstr>
      <vt:lpstr>Calibri</vt:lpstr>
      <vt:lpstr>Calibri Light</vt:lpstr>
      <vt:lpstr>Consolas</vt:lpstr>
      <vt:lpstr>Courier</vt:lpstr>
      <vt:lpstr>Menlo</vt:lpstr>
      <vt:lpstr>Office Theme</vt:lpstr>
      <vt:lpstr>CSE110A: Compilers May 6, 2022</vt:lpstr>
      <vt:lpstr>Announcements</vt:lpstr>
      <vt:lpstr>Announcements</vt:lpstr>
      <vt:lpstr>Announcements</vt:lpstr>
      <vt:lpstr>Quiz</vt:lpstr>
      <vt:lpstr>Quiz</vt:lpstr>
      <vt:lpstr>Discussion</vt:lpstr>
      <vt:lpstr>Quiz</vt:lpstr>
      <vt:lpstr>Discussion</vt:lpstr>
      <vt:lpstr>Discussion</vt:lpstr>
      <vt:lpstr>Discussion</vt:lpstr>
      <vt:lpstr>Discussion</vt:lpstr>
      <vt:lpstr>Discussion</vt:lpstr>
      <vt:lpstr>Discussion</vt:lpstr>
      <vt:lpstr>Quiz</vt:lpstr>
      <vt:lpstr>Discussion</vt:lpstr>
      <vt:lpstr>Different IRs</vt:lpstr>
      <vt:lpstr>Different IRs</vt:lpstr>
      <vt:lpstr>Quiz</vt:lpstr>
      <vt:lpstr>Discussion</vt:lpstr>
      <vt:lpstr>Discussion</vt:lpstr>
      <vt:lpstr>Discussion</vt:lpstr>
      <vt:lpstr>Review</vt:lpstr>
      <vt:lpstr>3-address code</vt:lpstr>
      <vt:lpstr>3-address code</vt:lpstr>
      <vt:lpstr>3-address code</vt:lpstr>
      <vt:lpstr>Class-IR</vt:lpstr>
      <vt:lpstr>Class-IR</vt:lpstr>
      <vt:lpstr>Class-IR</vt:lpstr>
      <vt:lpstr>Class-IR</vt:lpstr>
      <vt:lpstr>Class-IR</vt:lpstr>
      <vt:lpstr>Class-IR</vt:lpstr>
      <vt:lpstr>Class-IR</vt:lpstr>
      <vt:lpstr>Class-IR</vt:lpstr>
      <vt:lpstr>Class-IR</vt:lpstr>
      <vt:lpstr>Class-IR</vt:lpstr>
      <vt:lpstr>Class-IR</vt:lpstr>
      <vt:lpstr>Class-IR</vt:lpstr>
      <vt:lpstr>Class-IR</vt:lpstr>
      <vt:lpstr>Class-IR</vt:lpstr>
      <vt:lpstr>Example</vt:lpstr>
      <vt:lpstr>Example</vt:lpstr>
      <vt:lpstr>Converting AST into Class-IR</vt:lpstr>
      <vt:lpstr>Converting AST into Class-IR</vt:lpstr>
      <vt:lpstr>PowerPoint Presentation</vt:lpstr>
      <vt:lpstr>PowerPoint Presentation</vt:lpstr>
      <vt:lpstr>Converting AST into Class-IR</vt:lpstr>
      <vt:lpstr>Converting AST into Class-IR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Converting AST into Class-IR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does this actually look in code?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Converting ASTs into 3 address code summary</vt:lpstr>
      <vt:lpstr>Backing up to an even higher level</vt:lpstr>
      <vt:lpstr>Backing up to an even higher level</vt:lpstr>
      <vt:lpstr>From our grammar</vt:lpstr>
      <vt:lpstr>From our grammar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See everyone on Monday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Sorensen</dc:creator>
  <cp:lastModifiedBy>Tyler Sorensen</cp:lastModifiedBy>
  <cp:revision>994</cp:revision>
  <dcterms:created xsi:type="dcterms:W3CDTF">2021-03-23T23:59:42Z</dcterms:created>
  <dcterms:modified xsi:type="dcterms:W3CDTF">2022-05-06T22:39:16Z</dcterms:modified>
</cp:coreProperties>
</file>