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1492" r:id="rId3"/>
    <p:sldId id="2011" r:id="rId4"/>
    <p:sldId id="1897" r:id="rId5"/>
    <p:sldId id="1925" r:id="rId6"/>
    <p:sldId id="1983" r:id="rId7"/>
    <p:sldId id="2014" r:id="rId8"/>
    <p:sldId id="1949" r:id="rId9"/>
    <p:sldId id="2025" r:id="rId10"/>
    <p:sldId id="1956" r:id="rId11"/>
    <p:sldId id="2024" r:id="rId12"/>
    <p:sldId id="2015" r:id="rId13"/>
    <p:sldId id="1962" r:id="rId14"/>
    <p:sldId id="1963" r:id="rId15"/>
    <p:sldId id="1964" r:id="rId16"/>
    <p:sldId id="1965" r:id="rId17"/>
    <p:sldId id="1966" r:id="rId18"/>
    <p:sldId id="1967" r:id="rId19"/>
    <p:sldId id="2016" r:id="rId20"/>
    <p:sldId id="1968" r:id="rId21"/>
    <p:sldId id="1969" r:id="rId22"/>
    <p:sldId id="1970" r:id="rId23"/>
    <p:sldId id="1971" r:id="rId24"/>
    <p:sldId id="1972" r:id="rId25"/>
    <p:sldId id="1973" r:id="rId26"/>
    <p:sldId id="1974" r:id="rId27"/>
    <p:sldId id="2026" r:id="rId28"/>
    <p:sldId id="2017" r:id="rId29"/>
    <p:sldId id="1929" r:id="rId30"/>
    <p:sldId id="2003" r:id="rId31"/>
    <p:sldId id="2004" r:id="rId32"/>
    <p:sldId id="2022" r:id="rId33"/>
    <p:sldId id="2027" r:id="rId34"/>
    <p:sldId id="2028" r:id="rId35"/>
    <p:sldId id="2005" r:id="rId36"/>
    <p:sldId id="2006" r:id="rId37"/>
    <p:sldId id="2007" r:id="rId38"/>
    <p:sldId id="2029" r:id="rId39"/>
    <p:sldId id="2030" r:id="rId40"/>
    <p:sldId id="2031" r:id="rId41"/>
    <p:sldId id="2032" r:id="rId42"/>
    <p:sldId id="2034" r:id="rId43"/>
    <p:sldId id="2009" r:id="rId44"/>
    <p:sldId id="2035" r:id="rId45"/>
    <p:sldId id="2036" r:id="rId46"/>
    <p:sldId id="2037" r:id="rId47"/>
    <p:sldId id="2038" r:id="rId48"/>
    <p:sldId id="2039" r:id="rId49"/>
    <p:sldId id="2040" r:id="rId50"/>
    <p:sldId id="2041" r:id="rId51"/>
    <p:sldId id="2042" r:id="rId52"/>
    <p:sldId id="2048" r:id="rId53"/>
    <p:sldId id="2044" r:id="rId54"/>
    <p:sldId id="2046" r:id="rId55"/>
    <p:sldId id="2045" r:id="rId56"/>
    <p:sldId id="2047" r:id="rId57"/>
    <p:sldId id="19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41"/>
    <p:restoredTop sz="96405"/>
  </p:normalViewPr>
  <p:slideViewPr>
    <p:cSldViewPr snapToGrid="0" snapToObjects="1">
      <p:cViewPr>
        <p:scale>
          <a:sx n="160" d="100"/>
          <a:sy n="160" d="100"/>
        </p:scale>
        <p:origin x="6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23,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Finish local value numbering</a:t>
            </a:r>
          </a:p>
          <a:p>
            <a:r>
              <a:rPr lang="en-US" i="1" dirty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5166360" y="3094859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a1;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956283" y="3073682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foo(x0);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3835651" y="1998229"/>
            <a:ext cx="285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optimization allowed?</a:t>
            </a:r>
          </a:p>
        </p:txBody>
      </p:sp>
    </p:spTree>
    <p:extLst>
      <p:ext uri="{BB962C8B-B14F-4D97-AF65-F5344CB8AC3E}">
        <p14:creationId xmlns:p14="http://schemas.microsoft.com/office/powerpoint/2010/main" val="306856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5166360" y="3094859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a1;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49A38-7035-9B4A-A98F-C9F997FC8AA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12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84B11-9DB6-8C6C-AB2D-28FE2C3FB54C}"/>
              </a:ext>
            </a:extLst>
          </p:cNvPr>
          <p:cNvSpPr txBox="1"/>
          <p:nvPr/>
        </p:nvSpPr>
        <p:spPr>
          <a:xfrm>
            <a:off x="956283" y="3073682"/>
            <a:ext cx="29733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a1 = foo(x0);</a:t>
            </a:r>
          </a:p>
          <a:p>
            <a:r>
              <a:rPr lang="en-US" sz="2400" dirty="0">
                <a:latin typeface="Courier" pitchFamily="2" charset="0"/>
              </a:rPr>
              <a:t>c2 = foo(x0);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C3C48-5B6C-8275-FFFC-4077F449BFD9}"/>
              </a:ext>
            </a:extLst>
          </p:cNvPr>
          <p:cNvSpPr txBox="1"/>
          <p:nvPr/>
        </p:nvSpPr>
        <p:spPr>
          <a:xfrm>
            <a:off x="3835651" y="1998229"/>
            <a:ext cx="285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optimization allowed?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57E2F-2736-5AD1-ECB1-4B46B58272A8}"/>
              </a:ext>
            </a:extLst>
          </p:cNvPr>
          <p:cNvSpPr txBox="1"/>
          <p:nvPr/>
        </p:nvSpPr>
        <p:spPr>
          <a:xfrm>
            <a:off x="3015030" y="4553883"/>
            <a:ext cx="43026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 count = 0;</a:t>
            </a:r>
          </a:p>
          <a:p>
            <a:r>
              <a:rPr lang="en-US" sz="2400" dirty="0">
                <a:latin typeface="Courier" pitchFamily="2" charset="0"/>
              </a:rPr>
              <a:t>int foo(int x) {</a:t>
            </a:r>
          </a:p>
          <a:p>
            <a:r>
              <a:rPr lang="en-US" sz="2400" dirty="0">
                <a:latin typeface="Courier" pitchFamily="2" charset="0"/>
              </a:rPr>
              <a:t>  count += 1;</a:t>
            </a:r>
          </a:p>
          <a:p>
            <a:r>
              <a:rPr lang="en-US" sz="2400" dirty="0">
                <a:latin typeface="Courier" pitchFamily="2" charset="0"/>
              </a:rPr>
              <a:t>  return 0;</a:t>
            </a:r>
          </a:p>
          <a:p>
            <a:r>
              <a:rPr lang="en-US" sz="2400" dirty="0">
                <a:latin typeface="Courier" pitchFamily="2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C84E2-161F-69ED-61DE-06C8FC2BFE70}"/>
              </a:ext>
            </a:extLst>
          </p:cNvPr>
          <p:cNvSpPr txBox="1"/>
          <p:nvPr/>
        </p:nvSpPr>
        <p:spPr>
          <a:xfrm>
            <a:off x="8412480" y="4723075"/>
            <a:ext cx="334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might have side effects!</a:t>
            </a:r>
          </a:p>
          <a:p>
            <a:r>
              <a:rPr lang="en-US" dirty="0"/>
              <a:t>how can we tell the compiler it </a:t>
            </a:r>
            <a:br>
              <a:rPr lang="en-US" dirty="0"/>
            </a:br>
            <a:r>
              <a:rPr lang="en-US" dirty="0"/>
              <a:t>doesn’t?</a:t>
            </a:r>
          </a:p>
        </p:txBody>
      </p:sp>
    </p:spTree>
    <p:extLst>
      <p:ext uri="{BB962C8B-B14F-4D97-AF65-F5344CB8AC3E}">
        <p14:creationId xmlns:p14="http://schemas.microsoft.com/office/powerpoint/2010/main" val="11499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C34D-CD3C-B9AC-1D49-6810042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F564-345C-0935-4410-1650CB3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stitch optimized code back into the whole program</a:t>
            </a:r>
          </a:p>
        </p:txBody>
      </p:sp>
    </p:spTree>
    <p:extLst>
      <p:ext uri="{BB962C8B-B14F-4D97-AF65-F5344CB8AC3E}">
        <p14:creationId xmlns:p14="http://schemas.microsoft.com/office/powerpoint/2010/main" val="298231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</p:spTree>
    <p:extLst>
      <p:ext uri="{BB962C8B-B14F-4D97-AF65-F5344CB8AC3E}">
        <p14:creationId xmlns:p14="http://schemas.microsoft.com/office/powerpoint/2010/main" val="83899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95C1-02FC-14D0-1A63-490CED36088A}"/>
              </a:ext>
            </a:extLst>
          </p:cNvPr>
          <p:cNvSpPr txBox="1"/>
          <p:nvPr/>
        </p:nvSpPr>
        <p:spPr>
          <a:xfrm>
            <a:off x="3720738" y="2574486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8EC8-1BD4-F661-9C1C-CE0215846787}"/>
              </a:ext>
            </a:extLst>
          </p:cNvPr>
          <p:cNvSpPr txBox="1"/>
          <p:nvPr/>
        </p:nvSpPr>
        <p:spPr>
          <a:xfrm>
            <a:off x="3720738" y="4047022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C09D5-5A30-6058-C1AA-779DAC361D66}"/>
              </a:ext>
            </a:extLst>
          </p:cNvPr>
          <p:cNvSpPr txBox="1"/>
          <p:nvPr/>
        </p:nvSpPr>
        <p:spPr>
          <a:xfrm>
            <a:off x="2708365" y="1962895"/>
            <a:ext cx="21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split into basic blocks</a:t>
            </a:r>
          </a:p>
        </p:txBody>
      </p:sp>
    </p:spTree>
    <p:extLst>
      <p:ext uri="{BB962C8B-B14F-4D97-AF65-F5344CB8AC3E}">
        <p14:creationId xmlns:p14="http://schemas.microsoft.com/office/powerpoint/2010/main" val="34991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95C1-02FC-14D0-1A63-490CED36088A}"/>
              </a:ext>
            </a:extLst>
          </p:cNvPr>
          <p:cNvSpPr txBox="1"/>
          <p:nvPr/>
        </p:nvSpPr>
        <p:spPr>
          <a:xfrm>
            <a:off x="3720738" y="2574486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88EC8-1BD4-F661-9C1C-CE0215846787}"/>
              </a:ext>
            </a:extLst>
          </p:cNvPr>
          <p:cNvSpPr txBox="1"/>
          <p:nvPr/>
        </p:nvSpPr>
        <p:spPr>
          <a:xfrm>
            <a:off x="3720738" y="4047022"/>
            <a:ext cx="25407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6651173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6651173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2067-9317-D0EB-D2B6-56EBA2F3BC30}"/>
              </a:ext>
            </a:extLst>
          </p:cNvPr>
          <p:cNvSpPr txBox="1"/>
          <p:nvPr/>
        </p:nvSpPr>
        <p:spPr>
          <a:xfrm>
            <a:off x="6005436" y="196289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10809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484609" y="1956629"/>
            <a:ext cx="336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code on slide to make room</a:t>
            </a:r>
          </a:p>
        </p:txBody>
      </p:sp>
    </p:spTree>
    <p:extLst>
      <p:ext uri="{BB962C8B-B14F-4D97-AF65-F5344CB8AC3E}">
        <p14:creationId xmlns:p14="http://schemas.microsoft.com/office/powerpoint/2010/main" val="156932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</p:spTree>
    <p:extLst>
      <p:ext uri="{BB962C8B-B14F-4D97-AF65-F5344CB8AC3E}">
        <p14:creationId xmlns:p14="http://schemas.microsoft.com/office/powerpoint/2010/main" val="313281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F444D-CCEB-E677-5A2E-8691F9B6ADC8}"/>
              </a:ext>
            </a:extLst>
          </p:cNvPr>
          <p:cNvSpPr txBox="1"/>
          <p:nvPr/>
        </p:nvSpPr>
        <p:spPr>
          <a:xfrm>
            <a:off x="711928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b0 + c1;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006E7-A551-3CA1-9C76-3B8E689784AA}"/>
              </a:ext>
            </a:extLst>
          </p:cNvPr>
          <p:cNvSpPr txBox="1"/>
          <p:nvPr/>
        </p:nvSpPr>
        <p:spPr>
          <a:xfrm>
            <a:off x="711928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a1 + g0;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528AE-0354-E37C-2C32-894AE6F1EAFF}"/>
              </a:ext>
            </a:extLst>
          </p:cNvPr>
          <p:cNvSpPr txBox="1"/>
          <p:nvPr/>
        </p:nvSpPr>
        <p:spPr>
          <a:xfrm>
            <a:off x="3576152" y="1901802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8CD5E-5FB5-0CC1-3F1B-246001F14669}"/>
              </a:ext>
            </a:extLst>
          </p:cNvPr>
          <p:cNvSpPr txBox="1"/>
          <p:nvPr/>
        </p:nvSpPr>
        <p:spPr>
          <a:xfrm>
            <a:off x="4199711" y="2591903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B1AE5-7ABC-1372-38A7-4FC2D64D51F0}"/>
              </a:ext>
            </a:extLst>
          </p:cNvPr>
          <p:cNvSpPr txBox="1"/>
          <p:nvPr/>
        </p:nvSpPr>
        <p:spPr>
          <a:xfrm>
            <a:off x="4199711" y="406443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B03C-989E-635F-9327-B5BEBDE2C76D}"/>
              </a:ext>
            </a:extLst>
          </p:cNvPr>
          <p:cNvSpPr txBox="1"/>
          <p:nvPr/>
        </p:nvSpPr>
        <p:spPr>
          <a:xfrm>
            <a:off x="7429695" y="1901802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together?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8D522-48AA-CEED-C807-53131F17CAA4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8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B03C-989E-635F-9327-B5BEBDE2C76D}"/>
              </a:ext>
            </a:extLst>
          </p:cNvPr>
          <p:cNvSpPr txBox="1"/>
          <p:nvPr/>
        </p:nvSpPr>
        <p:spPr>
          <a:xfrm>
            <a:off x="7429695" y="1901802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together?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8D522-48AA-CEED-C807-53131F17CAA4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5D6B-A5FA-54D0-E393-FBB8D6D8ECB5}"/>
              </a:ext>
            </a:extLst>
          </p:cNvPr>
          <p:cNvSpPr txBox="1"/>
          <p:nvPr/>
        </p:nvSpPr>
        <p:spPr>
          <a:xfrm>
            <a:off x="7794171" y="5817326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the issues?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2C266-2D2C-9D3F-979D-1D4C0DD0DC45}"/>
              </a:ext>
            </a:extLst>
          </p:cNvPr>
          <p:cNvSpPr txBox="1"/>
          <p:nvPr/>
        </p:nvSpPr>
        <p:spPr>
          <a:xfrm>
            <a:off x="3484092" y="258711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BAAB0-B78E-02B8-D323-EC4227C3A0AE}"/>
              </a:ext>
            </a:extLst>
          </p:cNvPr>
          <p:cNvSpPr txBox="1"/>
          <p:nvPr/>
        </p:nvSpPr>
        <p:spPr>
          <a:xfrm>
            <a:off x="3116911" y="195423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code</a:t>
            </a:r>
          </a:p>
        </p:txBody>
      </p:sp>
    </p:spTree>
    <p:extLst>
      <p:ext uri="{BB962C8B-B14F-4D97-AF65-F5344CB8AC3E}">
        <p14:creationId xmlns:p14="http://schemas.microsoft.com/office/powerpoint/2010/main" val="19806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New grades:</a:t>
            </a:r>
          </a:p>
          <a:p>
            <a:pPr lvl="1"/>
            <a:r>
              <a:rPr lang="en-US" dirty="0"/>
              <a:t>Midterm grades will be posted by end of the day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HW 3 is out</a:t>
            </a:r>
          </a:p>
          <a:p>
            <a:pPr lvl="1"/>
            <a:r>
              <a:rPr lang="en-US" dirty="0"/>
              <a:t>Due tomorrow</a:t>
            </a:r>
          </a:p>
          <a:p>
            <a:pPr lvl="1"/>
            <a:r>
              <a:rPr lang="en-US" dirty="0"/>
              <a:t>Double check piazza for hints and discussions</a:t>
            </a:r>
          </a:p>
          <a:p>
            <a:pPr lvl="1"/>
            <a:endParaRPr lang="en-US" dirty="0"/>
          </a:p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Will be released either tonight or tomorrow by midnight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B03C-989E-635F-9327-B5BEBDE2C76D}"/>
              </a:ext>
            </a:extLst>
          </p:cNvPr>
          <p:cNvSpPr txBox="1"/>
          <p:nvPr/>
        </p:nvSpPr>
        <p:spPr>
          <a:xfrm>
            <a:off x="7429695" y="1901802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together?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8D522-48AA-CEED-C807-53131F17CAA4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g6</a:t>
            </a:r>
            <a:r>
              <a:rPr lang="en-US" sz="2400" dirty="0">
                <a:latin typeface="Courier" pitchFamily="2" charset="0"/>
              </a:rPr>
              <a:t>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g0</a:t>
            </a:r>
            <a:r>
              <a:rPr lang="en-US" sz="2400" dirty="0">
                <a:latin typeface="Courier" pitchFamily="2" charset="0"/>
              </a:rPr>
              <a:t>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5D6B-A5FA-54D0-E393-FBB8D6D8ECB5}"/>
              </a:ext>
            </a:extLst>
          </p:cNvPr>
          <p:cNvSpPr txBox="1"/>
          <p:nvPr/>
        </p:nvSpPr>
        <p:spPr>
          <a:xfrm>
            <a:off x="7794171" y="5817326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the issues?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492C3-8A2C-5D61-23C3-7D5C0F2605DC}"/>
              </a:ext>
            </a:extLst>
          </p:cNvPr>
          <p:cNvSpPr txBox="1"/>
          <p:nvPr/>
        </p:nvSpPr>
        <p:spPr>
          <a:xfrm>
            <a:off x="10511246" y="5573486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undefined!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9016D-0A62-A20C-7B59-4B7449BFD299}"/>
              </a:ext>
            </a:extLst>
          </p:cNvPr>
          <p:cNvSpPr txBox="1"/>
          <p:nvPr/>
        </p:nvSpPr>
        <p:spPr>
          <a:xfrm>
            <a:off x="3484092" y="258711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24F40-F727-8A3E-73F6-69010E7E359C}"/>
              </a:ext>
            </a:extLst>
          </p:cNvPr>
          <p:cNvSpPr txBox="1"/>
          <p:nvPr/>
        </p:nvSpPr>
        <p:spPr>
          <a:xfrm>
            <a:off x="3116911" y="195423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code</a:t>
            </a:r>
          </a:p>
        </p:txBody>
      </p:sp>
    </p:spTree>
    <p:extLst>
      <p:ext uri="{BB962C8B-B14F-4D97-AF65-F5344CB8AC3E}">
        <p14:creationId xmlns:p14="http://schemas.microsoft.com/office/powerpoint/2010/main" val="25435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10DEC-FB9F-FB73-4298-4ED146215653}"/>
              </a:ext>
            </a:extLst>
          </p:cNvPr>
          <p:cNvSpPr txBox="1"/>
          <p:nvPr/>
        </p:nvSpPr>
        <p:spPr>
          <a:xfrm>
            <a:off x="5737861" y="1440137"/>
            <a:ext cx="2737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stitch </a:t>
            </a:r>
            <a:br>
              <a:rPr lang="en-US" dirty="0"/>
            </a:br>
            <a:r>
              <a:rPr lang="en-US" dirty="0"/>
              <a:t>part 1: </a:t>
            </a:r>
            <a:r>
              <a:rPr lang="en-US" i="1" dirty="0"/>
              <a:t>assign original </a:t>
            </a:r>
            <a:br>
              <a:rPr lang="en-US" i="1" dirty="0"/>
            </a:br>
            <a:r>
              <a:rPr lang="en-US" i="1" dirty="0"/>
              <a:t>variables their latest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8688981" y="1390557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8614985" y="4221193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A6CA-7EED-3BEA-D5D6-6AFB1C53CDC9}"/>
              </a:ext>
            </a:extLst>
          </p:cNvPr>
          <p:cNvSpPr txBox="1"/>
          <p:nvPr/>
        </p:nvSpPr>
        <p:spPr>
          <a:xfrm>
            <a:off x="3419232" y="288236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</p:spTree>
    <p:extLst>
      <p:ext uri="{BB962C8B-B14F-4D97-AF65-F5344CB8AC3E}">
        <p14:creationId xmlns:p14="http://schemas.microsoft.com/office/powerpoint/2010/main" val="75123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3605350" y="1675276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room on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2497-06F4-29D4-C5CD-2A8F77ACA51F}"/>
              </a:ext>
            </a:extLst>
          </p:cNvPr>
          <p:cNvSpPr txBox="1"/>
          <p:nvPr/>
        </p:nvSpPr>
        <p:spPr>
          <a:xfrm>
            <a:off x="4300396" y="4753069"/>
            <a:ext cx="288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 needs to be done?</a:t>
            </a:r>
          </a:p>
        </p:txBody>
      </p:sp>
    </p:spTree>
    <p:extLst>
      <p:ext uri="{BB962C8B-B14F-4D97-AF65-F5344CB8AC3E}">
        <p14:creationId xmlns:p14="http://schemas.microsoft.com/office/powerpoint/2010/main" val="171056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3605350" y="1675276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stitch part 2: drop numbers from first use of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C476-1592-AF2C-D54E-4A3F3B0D8E07}"/>
              </a:ext>
            </a:extLst>
          </p:cNvPr>
          <p:cNvSpPr txBox="1"/>
          <p:nvPr/>
        </p:nvSpPr>
        <p:spPr>
          <a:xfrm>
            <a:off x="4094605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d5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6D756-83FC-87CA-F93D-1AD6B8247598}"/>
              </a:ext>
            </a:extLst>
          </p:cNvPr>
          <p:cNvSpPr txBox="1"/>
          <p:nvPr/>
        </p:nvSpPr>
        <p:spPr>
          <a:xfrm>
            <a:off x="4029318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</p:spTree>
    <p:extLst>
      <p:ext uri="{BB962C8B-B14F-4D97-AF65-F5344CB8AC3E}">
        <p14:creationId xmlns:p14="http://schemas.microsoft.com/office/powerpoint/2010/main" val="129769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897D5-58D3-1501-EDDD-07332F35BC81}"/>
              </a:ext>
            </a:extLst>
          </p:cNvPr>
          <p:cNvSpPr txBox="1"/>
          <p:nvPr/>
        </p:nvSpPr>
        <p:spPr>
          <a:xfrm>
            <a:off x="529049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4BA22-D0FA-FD54-2F96-F5306FBF5703}"/>
              </a:ext>
            </a:extLst>
          </p:cNvPr>
          <p:cNvSpPr txBox="1"/>
          <p:nvPr/>
        </p:nvSpPr>
        <p:spPr>
          <a:xfrm>
            <a:off x="463762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h = h2;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k = k3;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0283-EBEE-016B-21F5-6EA6EE4339FC}"/>
              </a:ext>
            </a:extLst>
          </p:cNvPr>
          <p:cNvSpPr txBox="1"/>
          <p:nvPr/>
        </p:nvSpPr>
        <p:spPr>
          <a:xfrm>
            <a:off x="6096000" y="1566998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they can be combined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7C476-1592-AF2C-D54E-4A3F3B0D8E07}"/>
              </a:ext>
            </a:extLst>
          </p:cNvPr>
          <p:cNvSpPr txBox="1"/>
          <p:nvPr/>
        </p:nvSpPr>
        <p:spPr>
          <a:xfrm>
            <a:off x="4094605" y="2105584"/>
            <a:ext cx="307630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d5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6D756-83FC-87CA-F93D-1AD6B8247598}"/>
              </a:ext>
            </a:extLst>
          </p:cNvPr>
          <p:cNvSpPr txBox="1"/>
          <p:nvPr/>
        </p:nvSpPr>
        <p:spPr>
          <a:xfrm>
            <a:off x="4029318" y="4752416"/>
            <a:ext cx="30763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</a:t>
            </a:r>
            <a:r>
              <a:rPr lang="en-US" sz="2400" dirty="0">
                <a:latin typeface="Courier" pitchFamily="2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</a:t>
            </a:r>
            <a:r>
              <a:rPr lang="en-US" sz="2400" dirty="0">
                <a:latin typeface="Courier" pitchFamily="2" charset="0"/>
              </a:rPr>
              <a:t>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8067567" y="2105584"/>
            <a:ext cx="307630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8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3567995" y="2337891"/>
            <a:ext cx="307630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6F7C-0B5F-88C4-A411-1C76CAAC6E06}"/>
              </a:ext>
            </a:extLst>
          </p:cNvPr>
          <p:cNvSpPr txBox="1"/>
          <p:nvPr/>
        </p:nvSpPr>
        <p:spPr>
          <a:xfrm>
            <a:off x="442522" y="338906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7ECC2-97CD-6885-EB61-0CCC2470B3F3}"/>
              </a:ext>
            </a:extLst>
          </p:cNvPr>
          <p:cNvSpPr txBox="1"/>
          <p:nvPr/>
        </p:nvSpPr>
        <p:spPr>
          <a:xfrm>
            <a:off x="394809" y="275915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3D64C-64D4-2824-249E-01D68BB15CB3}"/>
              </a:ext>
            </a:extLst>
          </p:cNvPr>
          <p:cNvSpPr txBox="1"/>
          <p:nvPr/>
        </p:nvSpPr>
        <p:spPr>
          <a:xfrm>
            <a:off x="3493128" y="1767072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B6D5-965E-9623-9307-A49564ADBB10}"/>
              </a:ext>
            </a:extLst>
          </p:cNvPr>
          <p:cNvSpPr txBox="1"/>
          <p:nvPr/>
        </p:nvSpPr>
        <p:spPr>
          <a:xfrm>
            <a:off x="7851463" y="1876226"/>
            <a:ext cx="21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it really optimized?</a:t>
            </a:r>
          </a:p>
          <a:p>
            <a:endParaRPr lang="en-US" i="1" dirty="0"/>
          </a:p>
          <a:p>
            <a:r>
              <a:rPr lang="en-US" i="1" dirty="0"/>
              <a:t>It looks a lot longer...</a:t>
            </a:r>
          </a:p>
        </p:txBody>
      </p:sp>
    </p:spTree>
    <p:extLst>
      <p:ext uri="{BB962C8B-B14F-4D97-AF65-F5344CB8AC3E}">
        <p14:creationId xmlns:p14="http://schemas.microsoft.com/office/powerpoint/2010/main" val="296810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6917-04F8-648B-95DE-4936EEF25B28}"/>
              </a:ext>
            </a:extLst>
          </p:cNvPr>
          <p:cNvSpPr txBox="1"/>
          <p:nvPr/>
        </p:nvSpPr>
        <p:spPr>
          <a:xfrm>
            <a:off x="3567995" y="2337891"/>
            <a:ext cx="307630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 + c;</a:t>
            </a:r>
          </a:p>
          <a:p>
            <a:r>
              <a:rPr lang="en-US" sz="2400" dirty="0">
                <a:latin typeface="Courier" pitchFamily="2" charset="0"/>
              </a:rPr>
              <a:t>d5 = e + f;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r>
              <a:rPr lang="en-US" sz="2400" dirty="0">
                <a:latin typeface="Courier" pitchFamily="2" charset="0"/>
              </a:rPr>
              <a:t>d = d5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 + a;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36F7C-0B5F-88C4-A411-1C76CAAC6E06}"/>
              </a:ext>
            </a:extLst>
          </p:cNvPr>
          <p:cNvSpPr txBox="1"/>
          <p:nvPr/>
        </p:nvSpPr>
        <p:spPr>
          <a:xfrm>
            <a:off x="442522" y="3389062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7ECC2-97CD-6885-EB61-0CCC2470B3F3}"/>
              </a:ext>
            </a:extLst>
          </p:cNvPr>
          <p:cNvSpPr txBox="1"/>
          <p:nvPr/>
        </p:nvSpPr>
        <p:spPr>
          <a:xfrm>
            <a:off x="394809" y="275915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3D64C-64D4-2824-249E-01D68BB15CB3}"/>
              </a:ext>
            </a:extLst>
          </p:cNvPr>
          <p:cNvSpPr txBox="1"/>
          <p:nvPr/>
        </p:nvSpPr>
        <p:spPr>
          <a:xfrm>
            <a:off x="3493128" y="1767072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B6D5-965E-9623-9307-A49564ADBB10}"/>
              </a:ext>
            </a:extLst>
          </p:cNvPr>
          <p:cNvSpPr txBox="1"/>
          <p:nvPr/>
        </p:nvSpPr>
        <p:spPr>
          <a:xfrm>
            <a:off x="7851463" y="1876226"/>
            <a:ext cx="3292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it really optimized?</a:t>
            </a:r>
          </a:p>
          <a:p>
            <a:endParaRPr lang="en-US" i="1" dirty="0"/>
          </a:p>
          <a:p>
            <a:r>
              <a:rPr lang="en-US" i="1" dirty="0"/>
              <a:t>Common pattern for code to get</a:t>
            </a:r>
          </a:p>
          <a:p>
            <a:r>
              <a:rPr lang="en-US" i="1" dirty="0"/>
              <a:t>larger, but it will contain patterns</a:t>
            </a:r>
          </a:p>
          <a:p>
            <a:r>
              <a:rPr lang="en-US" i="1" dirty="0"/>
              <a:t>that are easier optimize away</a:t>
            </a:r>
          </a:p>
          <a:p>
            <a:endParaRPr lang="en-US" i="1" dirty="0"/>
          </a:p>
          <a:p>
            <a:r>
              <a:rPr lang="en-US" i="1" dirty="0"/>
              <a:t>later passes will minimize copies</a:t>
            </a:r>
          </a:p>
        </p:txBody>
      </p:sp>
    </p:spTree>
    <p:extLst>
      <p:ext uri="{BB962C8B-B14F-4D97-AF65-F5344CB8AC3E}">
        <p14:creationId xmlns:p14="http://schemas.microsoft.com/office/powerpoint/2010/main" val="2938471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C34D-CD3C-B9AC-1D49-6810042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F564-345C-0935-4410-1650CB3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02198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7890-BE36-D21B-B00D-76E8649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9EAA-7121-0D25-A180-2BC8EBF7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Regional optimization</a:t>
            </a:r>
          </a:p>
          <a:p>
            <a:pPr lvl="1"/>
            <a:r>
              <a:rPr lang="en-US" dirty="0"/>
              <a:t>We can handle multiple basic blocks</a:t>
            </a:r>
          </a:p>
          <a:p>
            <a:pPr lvl="1"/>
            <a:r>
              <a:rPr lang="en-US" dirty="0"/>
              <a:t>but only if they fit a certain pattern</a:t>
            </a:r>
          </a:p>
        </p:txBody>
      </p:sp>
    </p:spTree>
    <p:extLst>
      <p:ext uri="{BB962C8B-B14F-4D97-AF65-F5344CB8AC3E}">
        <p14:creationId xmlns:p14="http://schemas.microsoft.com/office/powerpoint/2010/main" val="250372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look in different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more constrained the for loops are, the more assumptions the compiler can make, but less flexibility for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29642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/>
          </a:bodyPr>
          <a:lstStyle/>
          <a:p>
            <a:r>
              <a:rPr lang="en-US" dirty="0"/>
              <a:t>Schedule:</a:t>
            </a:r>
          </a:p>
          <a:p>
            <a:pPr lvl="1"/>
            <a:r>
              <a:rPr lang="en-US" dirty="0"/>
              <a:t>We’ll finish up local value numberings and talk about loop transformations</a:t>
            </a:r>
          </a:p>
          <a:p>
            <a:pPr lvl="1"/>
            <a:r>
              <a:rPr lang="en-US" dirty="0"/>
              <a:t>I want to spend time on a homework overview</a:t>
            </a:r>
          </a:p>
          <a:p>
            <a:pPr lvl="1"/>
            <a:r>
              <a:rPr lang="en-US" dirty="0"/>
              <a:t>I want to talk about a global optimization</a:t>
            </a:r>
          </a:p>
          <a:p>
            <a:pPr lvl="2"/>
            <a:r>
              <a:rPr lang="en-US" dirty="0"/>
              <a:t>Either undefined variable analysis</a:t>
            </a:r>
          </a:p>
          <a:p>
            <a:pPr lvl="2"/>
            <a:r>
              <a:rPr lang="en-US" dirty="0"/>
              <a:t>Or code slicing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 backends, I want to talk about register allocation</a:t>
            </a:r>
          </a:p>
          <a:p>
            <a:pPr lvl="1"/>
            <a:endParaRPr lang="en-US" dirty="0"/>
          </a:p>
          <a:p>
            <a:r>
              <a:rPr lang="en-US" dirty="0"/>
              <a:t>We will see what we have time for...</a:t>
            </a:r>
          </a:p>
        </p:txBody>
      </p:sp>
    </p:spTree>
    <p:extLst>
      <p:ext uri="{BB962C8B-B14F-4D97-AF65-F5344CB8AC3E}">
        <p14:creationId xmlns:p14="http://schemas.microsoft.com/office/powerpoint/2010/main" val="164438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 compiler can optimize For loops if they fit a certain pattern</a:t>
            </a:r>
          </a:p>
          <a:p>
            <a:endParaRPr lang="en-US" dirty="0"/>
          </a:p>
          <a:p>
            <a:r>
              <a:rPr lang="en-US" dirty="0"/>
              <a:t>When developing a regional optimization, we start with strict constraints and then slowly relax them and make the optimization more general.</a:t>
            </a:r>
          </a:p>
          <a:p>
            <a:pPr lvl="1"/>
            <a:r>
              <a:rPr lang="en-US" dirty="0"/>
              <a:t>Sometimes it is not worth relaxing the constraints (optimization gets too complicated. Its not the compilers job to catch every pattern!)</a:t>
            </a:r>
          </a:p>
          <a:p>
            <a:pPr lvl="1"/>
            <a:r>
              <a:rPr lang="en-US" dirty="0"/>
              <a:t>If a programmer knows the pattern, then often you can write code such that the compiler can recognize the pattern and it will do better at optimizing!</a:t>
            </a:r>
          </a:p>
          <a:p>
            <a:pPr lvl="1"/>
            <a:r>
              <a:rPr lang="en-US" dirty="0"/>
              <a:t>Thus you can write more efficient code if you write it in such a way that the compiler can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416184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 body:</a:t>
            </a:r>
          </a:p>
          <a:p>
            <a:pPr lvl="1"/>
            <a:r>
              <a:rPr lang="en-US" dirty="0"/>
              <a:t>A series of statements that are executed each loop iteration</a:t>
            </a:r>
          </a:p>
          <a:p>
            <a:endParaRPr lang="en-US" dirty="0"/>
          </a:p>
          <a:p>
            <a:r>
              <a:rPr lang="en-US" dirty="0"/>
              <a:t>Loop condition: </a:t>
            </a:r>
          </a:p>
          <a:p>
            <a:pPr lvl="1"/>
            <a:r>
              <a:rPr lang="en-US" dirty="0"/>
              <a:t>the condition that decides whether the loop body is executed</a:t>
            </a:r>
          </a:p>
          <a:p>
            <a:endParaRPr lang="en-US" dirty="0"/>
          </a:p>
          <a:p>
            <a:r>
              <a:rPr lang="en-US" dirty="0"/>
              <a:t>Iteration variable:</a:t>
            </a:r>
          </a:p>
          <a:p>
            <a:pPr lvl="1"/>
            <a:r>
              <a:rPr lang="en-US" dirty="0"/>
              <a:t>A variable that is updated exactly once during the loop</a:t>
            </a:r>
          </a:p>
          <a:p>
            <a:pPr lvl="1"/>
            <a:r>
              <a:rPr lang="en-US" dirty="0"/>
              <a:t>The loop condition depends on the iteration variable </a:t>
            </a:r>
          </a:p>
          <a:p>
            <a:pPr lvl="1"/>
            <a:r>
              <a:rPr lang="en-US" dirty="0"/>
              <a:t>The loop condition is only updated through the iteration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7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0E2F-4DE6-50F0-4963-B5E275E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66108-54B7-B571-1DDD-DD72B9C0ECE3}"/>
              </a:ext>
            </a:extLst>
          </p:cNvPr>
          <p:cNvSpPr/>
          <p:nvPr/>
        </p:nvSpPr>
        <p:spPr>
          <a:xfrm>
            <a:off x="779891" y="1690688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F6154-B065-0F6F-C52C-D6E259CA334D}"/>
              </a:ext>
            </a:extLst>
          </p:cNvPr>
          <p:cNvSpPr txBox="1"/>
          <p:nvPr/>
        </p:nvSpPr>
        <p:spPr>
          <a:xfrm>
            <a:off x="8348870" y="675861"/>
            <a:ext cx="178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iteration variable</a:t>
            </a:r>
          </a:p>
          <a:p>
            <a:r>
              <a:rPr lang="en-US" i="1" dirty="0"/>
              <a:t>loop body</a:t>
            </a:r>
          </a:p>
          <a:p>
            <a:r>
              <a:rPr lang="en-US" i="1" dirty="0"/>
              <a:t>loop 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2DAC-8399-D7C8-5536-D97BB42B9444}"/>
              </a:ext>
            </a:extLst>
          </p:cNvPr>
          <p:cNvSpPr/>
          <p:nvPr/>
        </p:nvSpPr>
        <p:spPr>
          <a:xfrm>
            <a:off x="779891" y="3280948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+=counter)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04A50-F007-FEE1-E765-09F16D079C7F}"/>
              </a:ext>
            </a:extLst>
          </p:cNvPr>
          <p:cNvSpPr/>
          <p:nvPr/>
        </p:nvSpPr>
        <p:spPr>
          <a:xfrm>
            <a:off x="779891" y="4653013"/>
            <a:ext cx="314606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A7DA-350D-724F-587E-C3F7F604C4F7}"/>
              </a:ext>
            </a:extLst>
          </p:cNvPr>
          <p:cNvSpPr txBox="1"/>
          <p:nvPr/>
        </p:nvSpPr>
        <p:spPr>
          <a:xfrm>
            <a:off x="6875891" y="5668675"/>
            <a:ext cx="496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general, is it possible to determine if an iteration</a:t>
            </a:r>
          </a:p>
          <a:p>
            <a:r>
              <a:rPr lang="en-US" i="1" dirty="0"/>
              <a:t>variable exists or not?</a:t>
            </a:r>
          </a:p>
        </p:txBody>
      </p:sp>
    </p:spTree>
    <p:extLst>
      <p:ext uri="{BB962C8B-B14F-4D97-AF65-F5344CB8AC3E}">
        <p14:creationId xmlns:p14="http://schemas.microsoft.com/office/powerpoint/2010/main" val="6015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0E2F-4DE6-50F0-4963-B5E275E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2DAC-8399-D7C8-5536-D97BB42B9444}"/>
              </a:ext>
            </a:extLst>
          </p:cNvPr>
          <p:cNvSpPr/>
          <p:nvPr/>
        </p:nvSpPr>
        <p:spPr>
          <a:xfrm>
            <a:off x="779891" y="2128009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foo();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3AAF3-B196-28EB-192D-C154A7EFD3FE}"/>
              </a:ext>
            </a:extLst>
          </p:cNvPr>
          <p:cNvSpPr txBox="1"/>
          <p:nvPr/>
        </p:nvSpPr>
        <p:spPr>
          <a:xfrm>
            <a:off x="7847937" y="1168842"/>
            <a:ext cx="198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these?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0DD25-EAAC-A47A-32C5-719EC08EA5FF}"/>
              </a:ext>
            </a:extLst>
          </p:cNvPr>
          <p:cNvSpPr/>
          <p:nvPr/>
        </p:nvSpPr>
        <p:spPr>
          <a:xfrm>
            <a:off x="779891" y="4164868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j;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j = rand();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5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F61-18A6-4572-AB9F-321EED2F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87438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Executing multiple instances of the loop body without checking the loop condition.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A724-D9F9-02C0-376D-122711EA7835}"/>
              </a:ext>
            </a:extLst>
          </p:cNvPr>
          <p:cNvSpPr txBox="1"/>
          <p:nvPr/>
        </p:nvSpPr>
        <p:spPr>
          <a:xfrm>
            <a:off x="6351566" y="4428648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// body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FB888-6567-25C1-E7EC-894B4C82BA97}"/>
              </a:ext>
            </a:extLst>
          </p:cNvPr>
          <p:cNvSpPr txBox="1"/>
          <p:nvPr/>
        </p:nvSpPr>
        <p:spPr>
          <a:xfrm>
            <a:off x="4762122" y="3879410"/>
            <a:ext cx="24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unrolled by a </a:t>
            </a:r>
            <a:r>
              <a:rPr lang="en-US" b="1" dirty="0"/>
              <a:t>factor</a:t>
            </a:r>
            <a:r>
              <a:rPr lang="en-US" dirty="0"/>
              <a:t> of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0CE8E-3AF0-C34F-CC0A-824D8BF58A21}"/>
              </a:ext>
            </a:extLst>
          </p:cNvPr>
          <p:cNvSpPr txBox="1"/>
          <p:nvPr/>
        </p:nvSpPr>
        <p:spPr>
          <a:xfrm>
            <a:off x="5015620" y="6364586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could we unroll more?</a:t>
            </a:r>
          </a:p>
        </p:txBody>
      </p:sp>
    </p:spTree>
    <p:extLst>
      <p:ext uri="{BB962C8B-B14F-4D97-AF65-F5344CB8AC3E}">
        <p14:creationId xmlns:p14="http://schemas.microsoft.com/office/powerpoint/2010/main" val="201169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30539-D38F-B1B1-34B8-89F8955A7D59}"/>
              </a:ext>
            </a:extLst>
          </p:cNvPr>
          <p:cNvSpPr txBox="1"/>
          <p:nvPr/>
        </p:nvSpPr>
        <p:spPr>
          <a:xfrm>
            <a:off x="4086970" y="4834394"/>
            <a:ext cx="21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A19AD-DDFF-C8C2-1914-AF58D9C0CA84}"/>
              </a:ext>
            </a:extLst>
          </p:cNvPr>
          <p:cNvSpPr txBox="1"/>
          <p:nvPr/>
        </p:nvSpPr>
        <p:spPr>
          <a:xfrm>
            <a:off x="6582154" y="3113527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// body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53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35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66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2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187-2732-FF09-4886-E308C2AD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Thank you for taking the time to fill it out; </a:t>
            </a:r>
          </a:p>
          <a:p>
            <a:pPr lvl="1"/>
            <a:r>
              <a:rPr lang="en-US" dirty="0"/>
              <a:t>Its very helpful, and especially for newly designed classes like this.</a:t>
            </a:r>
          </a:p>
          <a:p>
            <a:pPr lvl="1"/>
            <a:endParaRPr lang="en-US" dirty="0"/>
          </a:p>
          <a:p>
            <a:r>
              <a:rPr lang="en-US" dirty="0"/>
              <a:t>Speaking of helpful things:</a:t>
            </a:r>
          </a:p>
          <a:p>
            <a:pPr lvl="1"/>
            <a:r>
              <a:rPr lang="en-US" dirty="0"/>
              <a:t>SETs are out!</a:t>
            </a:r>
          </a:p>
          <a:p>
            <a:pPr lvl="1"/>
            <a:r>
              <a:rPr lang="en-US" dirty="0"/>
              <a:t>Those are the official feedback forms for classes</a:t>
            </a:r>
          </a:p>
          <a:p>
            <a:pPr lvl="1"/>
            <a:r>
              <a:rPr lang="en-US" dirty="0"/>
              <a:t>It is incredibly useful for new faculty and especially for new classes</a:t>
            </a:r>
          </a:p>
          <a:p>
            <a:pPr lvl="1"/>
            <a:r>
              <a:rPr lang="en-US" dirty="0"/>
              <a:t>CSE113 example</a:t>
            </a:r>
          </a:p>
          <a:p>
            <a:pPr lvl="1"/>
            <a:r>
              <a:rPr lang="en-US" dirty="0"/>
              <a:t>I’d really appreciate it if you could fill it out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459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or literal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872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or literal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AABE2-FB03-859B-994F-375E2A7A0D82}"/>
              </a:ext>
            </a:extLst>
          </p:cNvPr>
          <p:cNvSpPr txBox="1"/>
          <p:nvPr/>
        </p:nvSpPr>
        <p:spPr>
          <a:xfrm>
            <a:off x="193350" y="5971876"/>
            <a:ext cx="517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these guarantee we will find an iteration variable?</a:t>
            </a:r>
          </a:p>
          <a:p>
            <a:r>
              <a:rPr lang="en-US" i="1" dirty="0"/>
              <a:t>What happens if we don’t find 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31352-4946-AB22-F014-479133EAC3A5}"/>
              </a:ext>
            </a:extLst>
          </p:cNvPr>
          <p:cNvSpPr txBox="1"/>
          <p:nvPr/>
        </p:nvSpPr>
        <p:spPr>
          <a:xfrm>
            <a:off x="6218387" y="6123543"/>
            <a:ext cx="327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C-simple help us here?</a:t>
            </a:r>
          </a:p>
        </p:txBody>
      </p:sp>
    </p:spTree>
    <p:extLst>
      <p:ext uri="{BB962C8B-B14F-4D97-AF65-F5344CB8AC3E}">
        <p14:creationId xmlns:p14="http://schemas.microsoft.com/office/powerpoint/2010/main" val="89278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rmAutofit/>
          </a:bodyPr>
          <a:lstStyle/>
          <a:p>
            <a:r>
              <a:rPr lang="en-US" dirty="0"/>
              <a:t>Several ways to unroll</a:t>
            </a:r>
          </a:p>
          <a:p>
            <a:pPr lvl="1"/>
            <a:r>
              <a:rPr lang="en-US" dirty="0"/>
              <a:t>More constraints: Simpler to unroll in code generation</a:t>
            </a:r>
          </a:p>
          <a:p>
            <a:pPr lvl="1"/>
            <a:r>
              <a:rPr lang="en-US" dirty="0"/>
              <a:t>Less constraints: Harder to unroll in code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98EDD-158A-7007-EC1C-F1C847F70EC2}"/>
              </a:ext>
            </a:extLst>
          </p:cNvPr>
          <p:cNvSpPr txBox="1"/>
          <p:nvPr/>
        </p:nvSpPr>
        <p:spPr>
          <a:xfrm>
            <a:off x="3117377" y="4299269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or literal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A1107-FC73-F389-F816-DA5E715BF0AA}"/>
              </a:ext>
            </a:extLst>
          </p:cNvPr>
          <p:cNvSpPr txBox="1"/>
          <p:nvPr/>
        </p:nvSpPr>
        <p:spPr>
          <a:xfrm>
            <a:off x="2784016" y="3432728"/>
            <a:ext cx="587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Base constraints (required for any unrolling):</a:t>
            </a:r>
          </a:p>
        </p:txBody>
      </p:sp>
    </p:spTree>
    <p:extLst>
      <p:ext uri="{BB962C8B-B14F-4D97-AF65-F5344CB8AC3E}">
        <p14:creationId xmlns:p14="http://schemas.microsoft.com/office/powerpoint/2010/main" val="77730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59518" cy="1458264"/>
          </a:xfrm>
        </p:spPr>
        <p:txBody>
          <a:bodyPr>
            <a:normAutofit/>
          </a:bodyPr>
          <a:lstStyle/>
          <a:p>
            <a:r>
              <a:rPr lang="en-US" dirty="0"/>
              <a:t>Simple unroll</a:t>
            </a:r>
          </a:p>
          <a:p>
            <a:pPr lvl="1"/>
            <a:r>
              <a:rPr lang="en-US" dirty="0"/>
              <a:t>Most constraints</a:t>
            </a:r>
          </a:p>
          <a:p>
            <a:pPr lvl="1"/>
            <a:r>
              <a:rPr lang="en-US" dirty="0"/>
              <a:t>Easiest code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7028953" y="2654674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7028953" y="2079669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</p:spTree>
    <p:extLst>
      <p:ext uri="{BB962C8B-B14F-4D97-AF65-F5344CB8AC3E}">
        <p14:creationId xmlns:p14="http://schemas.microsoft.com/office/powerpoint/2010/main" val="711673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BECA0-078C-157B-D40D-59C22784B392}"/>
              </a:ext>
            </a:extLst>
          </p:cNvPr>
          <p:cNvSpPr txBox="1"/>
          <p:nvPr/>
        </p:nvSpPr>
        <p:spPr>
          <a:xfrm>
            <a:off x="4587902" y="4660669"/>
            <a:ext cx="171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do these</a:t>
            </a:r>
          </a:p>
          <a:p>
            <a:r>
              <a:rPr lang="en-US" dirty="0"/>
              <a:t>steps?</a:t>
            </a:r>
          </a:p>
        </p:txBody>
      </p:sp>
    </p:spTree>
    <p:extLst>
      <p:ext uri="{BB962C8B-B14F-4D97-AF65-F5344CB8AC3E}">
        <p14:creationId xmlns:p14="http://schemas.microsoft.com/office/powerpoint/2010/main" val="1356475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A473D-CBAA-D9E0-068F-FD6AC4B7BCAB}"/>
              </a:ext>
            </a:extLst>
          </p:cNvPr>
          <p:cNvSpPr txBox="1"/>
          <p:nvPr/>
        </p:nvSpPr>
        <p:spPr>
          <a:xfrm>
            <a:off x="344503" y="5033994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ADCA4-9E28-118B-53F0-80A7843455D7}"/>
              </a:ext>
            </a:extLst>
          </p:cNvPr>
          <p:cNvSpPr txBox="1"/>
          <p:nvPr/>
        </p:nvSpPr>
        <p:spPr>
          <a:xfrm>
            <a:off x="278296" y="4564049"/>
            <a:ext cx="22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for a factor of 2</a:t>
            </a:r>
          </a:p>
        </p:txBody>
      </p:sp>
    </p:spTree>
    <p:extLst>
      <p:ext uri="{BB962C8B-B14F-4D97-AF65-F5344CB8AC3E}">
        <p14:creationId xmlns:p14="http://schemas.microsoft.com/office/powerpoint/2010/main" val="1829768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Loop update increments by 1</a:t>
            </a:r>
            <a:endParaRPr lang="en-US" b="1" dirty="0">
              <a:highlight>
                <a:srgbClr val="FF0000"/>
              </a:highlight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+=3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</p:spTree>
    <p:extLst>
      <p:ext uri="{BB962C8B-B14F-4D97-AF65-F5344CB8AC3E}">
        <p14:creationId xmlns:p14="http://schemas.microsoft.com/office/powerpoint/2010/main" val="2784560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Loop update increments by 1</a:t>
            </a:r>
            <a:endParaRPr lang="en-US" b="1" dirty="0">
              <a:highlight>
                <a:srgbClr val="FF0000"/>
              </a:highlight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+=3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BC1D-2881-083E-EA1E-FBDBD7E43057}"/>
              </a:ext>
            </a:extLst>
          </p:cNvPr>
          <p:cNvSpPr txBox="1"/>
          <p:nvPr/>
        </p:nvSpPr>
        <p:spPr>
          <a:xfrm>
            <a:off x="1636192" y="4139090"/>
            <a:ext cx="4512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this is fine as long as </a:t>
            </a:r>
            <a:r>
              <a:rPr lang="en-US" dirty="0" err="1"/>
              <a:t>i</a:t>
            </a:r>
            <a:r>
              <a:rPr lang="en-US" dirty="0"/>
              <a:t> is updated with</a:t>
            </a:r>
          </a:p>
          <a:p>
            <a:r>
              <a:rPr lang="en-US" dirty="0"/>
              <a:t>a constant addition. but we need a more</a:t>
            </a:r>
          </a:p>
          <a:p>
            <a:r>
              <a:rPr lang="en-US" dirty="0"/>
              <a:t>complicated formula to calculate LI: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ceil((end - start)/update)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you may want to keep your life simpler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by constraining it. We will keep it for now</a:t>
            </a:r>
          </a:p>
        </p:txBody>
      </p:sp>
    </p:spTree>
    <p:extLst>
      <p:ext uri="{BB962C8B-B14F-4D97-AF65-F5344CB8AC3E}">
        <p14:creationId xmlns:p14="http://schemas.microsoft.com/office/powerpoint/2010/main" val="779315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3999822" y="4357314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</p:spTree>
    <p:extLst>
      <p:ext uri="{BB962C8B-B14F-4D97-AF65-F5344CB8AC3E}">
        <p14:creationId xmlns:p14="http://schemas.microsoft.com/office/powerpoint/2010/main" val="4055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Local value numbering</a:t>
            </a:r>
          </a:p>
          <a:p>
            <a:pPr lvl="1"/>
            <a:r>
              <a:rPr lang="en-US" dirty="0"/>
              <a:t>Local optimization</a:t>
            </a:r>
          </a:p>
          <a:p>
            <a:pPr lvl="1"/>
            <a:r>
              <a:rPr lang="en-US" dirty="0"/>
              <a:t>Simple algorithm that can be built on:</a:t>
            </a:r>
          </a:p>
          <a:p>
            <a:pPr lvl="2"/>
            <a:r>
              <a:rPr lang="en-US" dirty="0"/>
              <a:t>initial version just used string comparison</a:t>
            </a:r>
          </a:p>
          <a:p>
            <a:pPr lvl="2"/>
            <a:r>
              <a:rPr lang="en-US" dirty="0"/>
              <a:t>next we added commutativity</a:t>
            </a:r>
          </a:p>
          <a:p>
            <a:pPr lvl="2"/>
            <a:r>
              <a:rPr lang="en-US" dirty="0"/>
              <a:t>lastly we extended the algorithm to not add any new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Second lecture </a:t>
            </a:r>
          </a:p>
          <a:p>
            <a:pPr lvl="2"/>
            <a:r>
              <a:rPr lang="en-US" dirty="0"/>
              <a:t>we added constant propagation and folding</a:t>
            </a:r>
          </a:p>
          <a:p>
            <a:pPr lvl="2"/>
            <a:r>
              <a:rPr lang="en-US" dirty="0"/>
              <a:t>we talked about copy propagation and folding</a:t>
            </a:r>
          </a:p>
          <a:p>
            <a:pPr lvl="2"/>
            <a:r>
              <a:rPr lang="en-US" dirty="0"/>
              <a:t>we talked about memory and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4837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</p:spTree>
    <p:extLst>
      <p:ext uri="{BB962C8B-B14F-4D97-AF65-F5344CB8AC3E}">
        <p14:creationId xmlns:p14="http://schemas.microsoft.com/office/powerpoint/2010/main" val="2033507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956A5-7745-1344-AA9F-85422DE671E1}"/>
              </a:ext>
            </a:extLst>
          </p:cNvPr>
          <p:cNvSpPr txBox="1"/>
          <p:nvPr/>
        </p:nvSpPr>
        <p:spPr>
          <a:xfrm>
            <a:off x="328088" y="2190512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examine this a bit closer?</a:t>
            </a:r>
          </a:p>
        </p:txBody>
      </p:sp>
    </p:spTree>
    <p:extLst>
      <p:ext uri="{BB962C8B-B14F-4D97-AF65-F5344CB8AC3E}">
        <p14:creationId xmlns:p14="http://schemas.microsoft.com/office/powerpoint/2010/main" val="3318645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956A5-7745-1344-AA9F-85422DE671E1}"/>
              </a:ext>
            </a:extLst>
          </p:cNvPr>
          <p:cNvSpPr txBox="1"/>
          <p:nvPr/>
        </p:nvSpPr>
        <p:spPr>
          <a:xfrm>
            <a:off x="328088" y="2190512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examine this a bit closer?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</p:spTree>
    <p:extLst>
      <p:ext uri="{BB962C8B-B14F-4D97-AF65-F5344CB8AC3E}">
        <p14:creationId xmlns:p14="http://schemas.microsoft.com/office/powerpoint/2010/main" val="1976980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AFE5-28C3-709A-D6CF-609887043E0F}"/>
              </a:ext>
            </a:extLst>
          </p:cNvPr>
          <p:cNvSpPr txBox="1"/>
          <p:nvPr/>
        </p:nvSpPr>
        <p:spPr>
          <a:xfrm>
            <a:off x="838200" y="2125266"/>
            <a:ext cx="503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 the loop starts the same as the original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A8C3-B619-8EFA-2EBF-3154F45899FD}"/>
              </a:ext>
            </a:extLst>
          </p:cNvPr>
          <p:cNvSpPr txBox="1"/>
          <p:nvPr/>
        </p:nvSpPr>
        <p:spPr>
          <a:xfrm>
            <a:off x="838200" y="2822207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C787-0141-E0E9-DBD3-C1B91E6137E3}"/>
              </a:ext>
            </a:extLst>
          </p:cNvPr>
          <p:cNvSpPr txBox="1"/>
          <p:nvPr/>
        </p:nvSpPr>
        <p:spPr>
          <a:xfrm>
            <a:off x="739471" y="4293704"/>
            <a:ext cx="491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out how many unrolled loops we can execute:</a:t>
            </a:r>
          </a:p>
          <a:p>
            <a:r>
              <a:rPr lang="en-US" dirty="0"/>
              <a:t>(4 / 3) * 3 = 3</a:t>
            </a:r>
          </a:p>
          <a:p>
            <a:r>
              <a:rPr lang="en-US" dirty="0"/>
              <a:t>This gives us the first bound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25956-BC14-8DCF-D594-E37FA17686B7}"/>
              </a:ext>
            </a:extLst>
          </p:cNvPr>
          <p:cNvSpPr txBox="1"/>
          <p:nvPr/>
        </p:nvSpPr>
        <p:spPr>
          <a:xfrm>
            <a:off x="739471" y="5404427"/>
            <a:ext cx="43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 is initialized with the first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A32A-F64A-EA4C-AD3E-FC5CF6470097}"/>
              </a:ext>
            </a:extLst>
          </p:cNvPr>
          <p:cNvSpPr txBox="1"/>
          <p:nvPr/>
        </p:nvSpPr>
        <p:spPr>
          <a:xfrm>
            <a:off x="739471" y="600459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loop’s bound is same as the original loop </a:t>
            </a:r>
          </a:p>
        </p:txBody>
      </p:sp>
    </p:spTree>
    <p:extLst>
      <p:ext uri="{BB962C8B-B14F-4D97-AF65-F5344CB8AC3E}">
        <p14:creationId xmlns:p14="http://schemas.microsoft.com/office/powerpoint/2010/main" val="459832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...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AFE5-28C3-709A-D6CF-609887043E0F}"/>
              </a:ext>
            </a:extLst>
          </p:cNvPr>
          <p:cNvSpPr txBox="1"/>
          <p:nvPr/>
        </p:nvSpPr>
        <p:spPr>
          <a:xfrm>
            <a:off x="838200" y="2125266"/>
            <a:ext cx="504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in the general case? For unroll factor F?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A8C3-B619-8EFA-2EBF-3154F45899FD}"/>
              </a:ext>
            </a:extLst>
          </p:cNvPr>
          <p:cNvSpPr txBox="1"/>
          <p:nvPr/>
        </p:nvSpPr>
        <p:spPr>
          <a:xfrm>
            <a:off x="838200" y="2822207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x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y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C787-0141-E0E9-DBD3-C1B91E6137E3}"/>
              </a:ext>
            </a:extLst>
          </p:cNvPr>
          <p:cNvSpPr txBox="1"/>
          <p:nvPr/>
        </p:nvSpPr>
        <p:spPr>
          <a:xfrm>
            <a:off x="739471" y="4293704"/>
            <a:ext cx="491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out how many unrolled loops we can execute: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This gives us the first bound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25956-BC14-8DCF-D594-E37FA17686B7}"/>
              </a:ext>
            </a:extLst>
          </p:cNvPr>
          <p:cNvSpPr txBox="1"/>
          <p:nvPr/>
        </p:nvSpPr>
        <p:spPr>
          <a:xfrm>
            <a:off x="739471" y="5404427"/>
            <a:ext cx="43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 is initialized with the first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A32A-F64A-EA4C-AD3E-FC5CF6470097}"/>
              </a:ext>
            </a:extLst>
          </p:cNvPr>
          <p:cNvSpPr txBox="1"/>
          <p:nvPr/>
        </p:nvSpPr>
        <p:spPr>
          <a:xfrm>
            <a:off x="739471" y="600459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loop’s bound is same as the original loop </a:t>
            </a:r>
          </a:p>
        </p:txBody>
      </p:sp>
    </p:spTree>
    <p:extLst>
      <p:ext uri="{BB962C8B-B14F-4D97-AF65-F5344CB8AC3E}">
        <p14:creationId xmlns:p14="http://schemas.microsoft.com/office/powerpoint/2010/main" val="774189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59518" cy="1458264"/>
          </a:xfrm>
        </p:spPr>
        <p:txBody>
          <a:bodyPr>
            <a:normAutofit/>
          </a:bodyPr>
          <a:lstStyle/>
          <a:p>
            <a:r>
              <a:rPr lang="en-US" dirty="0"/>
              <a:t>general unroll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4397071" y="2948873"/>
            <a:ext cx="5515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General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simple unrolled loop with new bound: (LI/F)*F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cleanup (basic) loop with initialization: (LI/F)*F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5788550" y="2454944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AF42-8585-434F-8373-709A4401BCAA}"/>
              </a:ext>
            </a:extLst>
          </p:cNvPr>
          <p:cNvSpPr txBox="1"/>
          <p:nvPr/>
        </p:nvSpPr>
        <p:spPr>
          <a:xfrm>
            <a:off x="4007457" y="5772647"/>
            <a:ext cx="43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None of these numbers have to be concrete!</a:t>
            </a:r>
          </a:p>
        </p:txBody>
      </p:sp>
    </p:spTree>
    <p:extLst>
      <p:ext uri="{BB962C8B-B14F-4D97-AF65-F5344CB8AC3E}">
        <p14:creationId xmlns:p14="http://schemas.microsoft.com/office/powerpoint/2010/main" val="220468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loop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44339" cy="4193512"/>
          </a:xfrm>
        </p:spPr>
        <p:txBody>
          <a:bodyPr>
            <a:normAutofit/>
          </a:bodyPr>
          <a:lstStyle/>
          <a:p>
            <a:r>
              <a:rPr lang="en-US" dirty="0"/>
              <a:t>Loop nesting order</a:t>
            </a:r>
          </a:p>
          <a:p>
            <a:endParaRPr lang="en-US" dirty="0"/>
          </a:p>
          <a:p>
            <a:r>
              <a:rPr lang="en-US" dirty="0"/>
              <a:t>Loop unroll and jam</a:t>
            </a:r>
          </a:p>
          <a:p>
            <a:endParaRPr lang="en-US" dirty="0"/>
          </a:p>
          <a:p>
            <a:r>
              <a:rPr lang="en-US" dirty="0"/>
              <a:t>Tiling</a:t>
            </a:r>
          </a:p>
          <a:p>
            <a:endParaRPr lang="en-US" dirty="0"/>
          </a:p>
          <a:p>
            <a:r>
              <a:rPr lang="en-US" dirty="0"/>
              <a:t>General area is called polyhedral compilation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E199E-951D-B147-1A75-92B4B0BE5854}"/>
              </a:ext>
            </a:extLst>
          </p:cNvPr>
          <p:cNvSpPr txBox="1"/>
          <p:nvPr/>
        </p:nvSpPr>
        <p:spPr>
          <a:xfrm>
            <a:off x="278296" y="6019137"/>
            <a:ext cx="45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Polytope_model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91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7B39-43D9-A170-14C4-F0EC1461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LVN with constant prop/folding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40D0-7A6B-96DE-27F4-2979BA6A49EB}"/>
              </a:ext>
            </a:extLst>
          </p:cNvPr>
          <p:cNvSpPr txBox="1"/>
          <p:nvPr/>
        </p:nvSpPr>
        <p:spPr>
          <a:xfrm>
            <a:off x="2198024" y="2228671"/>
            <a:ext cx="202811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 = 5;</a:t>
            </a:r>
          </a:p>
          <a:p>
            <a:r>
              <a:rPr lang="en-US" sz="2400" dirty="0">
                <a:latin typeface="Courier" pitchFamily="2" charset="0"/>
              </a:rPr>
              <a:t>c = 3;</a:t>
            </a:r>
          </a:p>
          <a:p>
            <a:r>
              <a:rPr lang="en-US" sz="2400" dirty="0">
                <a:latin typeface="Courier" pitchFamily="2" charset="0"/>
              </a:rPr>
              <a:t>e = 8;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 = b + c;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 = a - d;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g = f + c;</a:t>
            </a:r>
          </a:p>
          <a:p>
            <a:r>
              <a:rPr lang="en-US" sz="2400" dirty="0">
                <a:latin typeface="Courier" pitchFamily="2" charset="0"/>
              </a:rPr>
              <a:t>d = e - d;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h = c + f;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4A0B9-822F-8B40-14F2-8ADE3E8CA5FF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7D6-B2A1-F544-1A19-7E81F97EB756}"/>
              </a:ext>
            </a:extLst>
          </p:cNvPr>
          <p:cNvSpPr txBox="1"/>
          <p:nvPr/>
        </p:nvSpPr>
        <p:spPr>
          <a:xfrm>
            <a:off x="6681357" y="493732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343CF-94E6-8160-45EF-7EE5CC7491A2}"/>
              </a:ext>
            </a:extLst>
          </p:cNvPr>
          <p:cNvSpPr txBox="1"/>
          <p:nvPr/>
        </p:nvSpPr>
        <p:spPr>
          <a:xfrm>
            <a:off x="8953169" y="2250219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through the example</a:t>
            </a:r>
          </a:p>
        </p:txBody>
      </p:sp>
    </p:spTree>
    <p:extLst>
      <p:ext uri="{BB962C8B-B14F-4D97-AF65-F5344CB8AC3E}">
        <p14:creationId xmlns:p14="http://schemas.microsoft.com/office/powerpoint/2010/main" val="63284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315C-A2C5-2DBB-0277-E584B837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 for Classier?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6392-2D56-CE97-0F17-488E430030F9}"/>
              </a:ext>
            </a:extLst>
          </p:cNvPr>
          <p:cNvSpPr txBox="1"/>
          <p:nvPr/>
        </p:nvSpPr>
        <p:spPr>
          <a:xfrm>
            <a:off x="1426747" y="1918571"/>
            <a:ext cx="350288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void foo(int &amp;x) {</a:t>
            </a:r>
          </a:p>
          <a:p>
            <a:r>
              <a:rPr lang="en-US" sz="2400" dirty="0">
                <a:latin typeface="Courier" pitchFamily="2" charset="0"/>
              </a:rPr>
              <a:t>b = int2vr(5);</a:t>
            </a:r>
          </a:p>
          <a:p>
            <a:r>
              <a:rPr lang="en-US" sz="2400" dirty="0">
                <a:latin typeface="Courier" pitchFamily="2" charset="0"/>
              </a:rPr>
              <a:t>c = int2vr(3);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a = </a:t>
            </a:r>
            <a:r>
              <a:rPr lang="en-US" sz="2400" dirty="0" err="1">
                <a:latin typeface="Courier" pitchFamily="2" charset="0"/>
              </a:rPr>
              <a:t>addi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b,c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>
                <a:latin typeface="Courier" pitchFamily="2" charset="0"/>
              </a:rPr>
              <a:t>d = a;</a:t>
            </a:r>
          </a:p>
          <a:p>
            <a:r>
              <a:rPr lang="en-US" sz="2400" dirty="0">
                <a:latin typeface="Courier" pitchFamily="2" charset="0"/>
              </a:rPr>
              <a:t>x = vr2int(a);</a:t>
            </a:r>
          </a:p>
          <a:p>
            <a:r>
              <a:rPr lang="en-US" sz="2400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1753C-09C4-8A1A-0523-1DEAACF7DA0B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78E98-B565-2E40-B09F-91C5747AEAEB}"/>
              </a:ext>
            </a:extLst>
          </p:cNvPr>
          <p:cNvSpPr txBox="1"/>
          <p:nvPr/>
        </p:nvSpPr>
        <p:spPr>
          <a:xfrm>
            <a:off x="6681357" y="4937321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Known_values</a:t>
            </a:r>
            <a:r>
              <a:rPr lang="en-US" dirty="0">
                <a:latin typeface="Courier" pitchFamily="2" charset="0"/>
              </a:rPr>
              <a:t> = {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60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45E-ECC1-3640-AD97-EDDB4FF67DC4}"/>
              </a:ext>
            </a:extLst>
          </p:cNvPr>
          <p:cNvSpPr txBox="1"/>
          <p:nvPr/>
        </p:nvSpPr>
        <p:spPr>
          <a:xfrm>
            <a:off x="2835182" y="4597650"/>
            <a:ext cx="308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transformation allowed?</a:t>
            </a:r>
            <a:br>
              <a:rPr lang="en-US" i="1" dirty="0"/>
            </a:b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1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B7-58EC-374B-8DEE-02359EE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877-B826-E14D-8BCE-AB091F8D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340"/>
          </a:xfrm>
        </p:spPr>
        <p:txBody>
          <a:bodyPr/>
          <a:lstStyle/>
          <a:p>
            <a:r>
              <a:rPr lang="en-US" dirty="0"/>
              <a:t>Consider a 3 address code that allows memory accesses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87E0-C5CF-C84A-8E01-CA75B1A78737}"/>
              </a:ext>
            </a:extLst>
          </p:cNvPr>
          <p:cNvSpPr txBox="1"/>
          <p:nvPr/>
        </p:nvSpPr>
        <p:spPr>
          <a:xfrm>
            <a:off x="294827" y="2886362"/>
            <a:ext cx="50807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EA39-5007-9A4F-B3F8-CC61336396F7}"/>
              </a:ext>
            </a:extLst>
          </p:cNvPr>
          <p:cNvSpPr txBox="1"/>
          <p:nvPr/>
        </p:nvSpPr>
        <p:spPr>
          <a:xfrm>
            <a:off x="838199" y="5279597"/>
            <a:ext cx="3993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x[j] + y[k];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 = a[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45E-ECC1-3640-AD97-EDDB4FF67DC4}"/>
              </a:ext>
            </a:extLst>
          </p:cNvPr>
          <p:cNvSpPr txBox="1"/>
          <p:nvPr/>
        </p:nvSpPr>
        <p:spPr>
          <a:xfrm>
            <a:off x="2835182" y="4597650"/>
            <a:ext cx="308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transformation allowed?</a:t>
            </a:r>
            <a:br>
              <a:rPr lang="en-US" i="1" dirty="0"/>
            </a:b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F6227-8A42-E04B-8E5D-E2CA82D8842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35183" y="3717359"/>
            <a:ext cx="0" cy="15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097714-30E8-CB54-35BF-0E51794EEF36}"/>
              </a:ext>
            </a:extLst>
          </p:cNvPr>
          <p:cNvSpPr txBox="1"/>
          <p:nvPr/>
        </p:nvSpPr>
        <p:spPr>
          <a:xfrm>
            <a:off x="7569642" y="3753016"/>
            <a:ext cx="390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we want to perform this optimization</a:t>
            </a:r>
          </a:p>
          <a:p>
            <a:r>
              <a:rPr lang="en-US" i="1" dirty="0"/>
              <a:t>we need to ensure that a does not alias </a:t>
            </a:r>
            <a:br>
              <a:rPr lang="en-US" i="1" dirty="0"/>
            </a:br>
            <a:r>
              <a:rPr lang="en-US" i="1" dirty="0"/>
              <a:t>x or y. </a:t>
            </a:r>
          </a:p>
          <a:p>
            <a:endParaRPr lang="en-US" i="1" dirty="0"/>
          </a:p>
          <a:p>
            <a:r>
              <a:rPr lang="en-US" i="1" dirty="0"/>
              <a:t>How can we do that?</a:t>
            </a:r>
          </a:p>
        </p:txBody>
      </p:sp>
    </p:spTree>
    <p:extLst>
      <p:ext uri="{BB962C8B-B14F-4D97-AF65-F5344CB8AC3E}">
        <p14:creationId xmlns:p14="http://schemas.microsoft.com/office/powerpoint/2010/main" val="16892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77402</TotalTime>
  <Words>4407</Words>
  <Application>Microsoft Macintosh PowerPoint</Application>
  <PresentationFormat>Widescreen</PresentationFormat>
  <Paragraphs>756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</vt:lpstr>
      <vt:lpstr>Menlo</vt:lpstr>
      <vt:lpstr>Office Theme</vt:lpstr>
      <vt:lpstr>CSE110A: Compilers May 23, 2022</vt:lpstr>
      <vt:lpstr>Announcements</vt:lpstr>
      <vt:lpstr>Announcements</vt:lpstr>
      <vt:lpstr>Quiz</vt:lpstr>
      <vt:lpstr>Review</vt:lpstr>
      <vt:lpstr>LVN with constant prop/folding</vt:lpstr>
      <vt:lpstr>How to do it for Classier?</vt:lpstr>
      <vt:lpstr>Local value numbering: Memory</vt:lpstr>
      <vt:lpstr>Local value numbering: Memory</vt:lpstr>
      <vt:lpstr>Local value numbering: functions</vt:lpstr>
      <vt:lpstr>Local value numbering: functions</vt:lpstr>
      <vt:lpstr>New material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New material</vt:lpstr>
      <vt:lpstr>Loop optimizations</vt:lpstr>
      <vt:lpstr>For loops</vt:lpstr>
      <vt:lpstr>For loops</vt:lpstr>
      <vt:lpstr>For loops terminology</vt:lpstr>
      <vt:lpstr>Examples</vt:lpstr>
      <vt:lpstr>Examples</vt:lpstr>
      <vt:lpstr>Loop unrolling</vt:lpstr>
      <vt:lpstr>Loop unrolling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More loop transforms</vt:lpstr>
      <vt:lpstr>See everyone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1202</cp:revision>
  <dcterms:created xsi:type="dcterms:W3CDTF">2021-03-23T23:59:42Z</dcterms:created>
  <dcterms:modified xsi:type="dcterms:W3CDTF">2022-05-23T22:25:12Z</dcterms:modified>
</cp:coreProperties>
</file>