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57" r:id="rId2"/>
    <p:sldId id="651" r:id="rId3"/>
    <p:sldId id="708" r:id="rId4"/>
    <p:sldId id="874" r:id="rId5"/>
    <p:sldId id="1032" r:id="rId6"/>
    <p:sldId id="990" r:id="rId7"/>
    <p:sldId id="656" r:id="rId8"/>
    <p:sldId id="922" r:id="rId9"/>
    <p:sldId id="991" r:id="rId10"/>
    <p:sldId id="1014" r:id="rId11"/>
    <p:sldId id="952" r:id="rId12"/>
    <p:sldId id="981" r:id="rId13"/>
    <p:sldId id="983" r:id="rId14"/>
    <p:sldId id="1015" r:id="rId15"/>
    <p:sldId id="992" r:id="rId16"/>
    <p:sldId id="1016" r:id="rId17"/>
    <p:sldId id="993" r:id="rId18"/>
    <p:sldId id="960" r:id="rId19"/>
    <p:sldId id="1017" r:id="rId20"/>
    <p:sldId id="1019" r:id="rId21"/>
    <p:sldId id="1018" r:id="rId22"/>
    <p:sldId id="994" r:id="rId23"/>
    <p:sldId id="1020" r:id="rId24"/>
    <p:sldId id="938" r:id="rId25"/>
    <p:sldId id="1021" r:id="rId26"/>
    <p:sldId id="956" r:id="rId27"/>
    <p:sldId id="967" r:id="rId28"/>
    <p:sldId id="988" r:id="rId29"/>
    <p:sldId id="1022" r:id="rId30"/>
    <p:sldId id="995" r:id="rId31"/>
    <p:sldId id="1023" r:id="rId32"/>
    <p:sldId id="997" r:id="rId33"/>
    <p:sldId id="999" r:id="rId34"/>
    <p:sldId id="1024" r:id="rId35"/>
    <p:sldId id="1025" r:id="rId36"/>
    <p:sldId id="1000" r:id="rId37"/>
    <p:sldId id="800" r:id="rId38"/>
    <p:sldId id="1026" r:id="rId39"/>
    <p:sldId id="1027" r:id="rId40"/>
    <p:sldId id="1002" r:id="rId41"/>
    <p:sldId id="998" r:id="rId42"/>
    <p:sldId id="1028" r:id="rId43"/>
    <p:sldId id="1029" r:id="rId44"/>
    <p:sldId id="1030" r:id="rId45"/>
    <p:sldId id="1006" r:id="rId46"/>
    <p:sldId id="1031" r:id="rId47"/>
    <p:sldId id="1007" r:id="rId48"/>
    <p:sldId id="1009" r:id="rId49"/>
    <p:sldId id="1010" r:id="rId50"/>
    <p:sldId id="1012" r:id="rId51"/>
    <p:sldId id="1013" r:id="rId52"/>
    <p:sldId id="263" r:id="rId53"/>
    <p:sldId id="265" r:id="rId54"/>
    <p:sldId id="266" r:id="rId55"/>
    <p:sldId id="267" r:id="rId56"/>
    <p:sldId id="268" r:id="rId57"/>
    <p:sldId id="269" r:id="rId58"/>
    <p:sldId id="270" r:id="rId59"/>
    <p:sldId id="271" r:id="rId60"/>
    <p:sldId id="272" r:id="rId61"/>
    <p:sldId id="273" r:id="rId62"/>
    <p:sldId id="274" r:id="rId63"/>
    <p:sldId id="275" r:id="rId64"/>
    <p:sldId id="278" r:id="rId65"/>
    <p:sldId id="78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56"/>
    <p:restoredTop sz="96405"/>
  </p:normalViewPr>
  <p:slideViewPr>
    <p:cSldViewPr snapToGrid="0" snapToObjects="1">
      <p:cViewPr varScale="1">
        <p:scale>
          <a:sx n="147" d="100"/>
          <a:sy n="147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April 8,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4040340"/>
            <a:ext cx="6901683" cy="2405459"/>
          </a:xfrm>
        </p:spPr>
        <p:txBody>
          <a:bodyPr>
            <a:normAutofit/>
          </a:bodyPr>
          <a:lstStyle/>
          <a:p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Finishing up Scanners</a:t>
            </a:r>
          </a:p>
          <a:p>
            <a:pPr lvl="2"/>
            <a:r>
              <a:rPr lang="en-US" i="1" dirty="0"/>
              <a:t>Scanner actions</a:t>
            </a:r>
          </a:p>
          <a:p>
            <a:pPr lvl="2"/>
            <a:r>
              <a:rPr lang="en-US" i="1" dirty="0"/>
              <a:t>PLY Scanner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1714B3-537B-5C42-AD19-F844B17759C3}"/>
              </a:ext>
            </a:extLst>
          </p:cNvPr>
          <p:cNvSpPr/>
          <p:nvPr/>
        </p:nvSpPr>
        <p:spPr>
          <a:xfrm>
            <a:off x="4649103" y="1924216"/>
            <a:ext cx="4869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dog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2"/>
                </a:solidFill>
              </a:rPr>
              <a:t>ran</a:t>
            </a:r>
            <a:r>
              <a:rPr lang="en-US" sz="3200" b="1" dirty="0"/>
              <a:t> across </a:t>
            </a:r>
            <a:r>
              <a:rPr lang="en-US" sz="3200" b="1" dirty="0">
                <a:solidFill>
                  <a:schemeClr val="accent6"/>
                </a:solidFill>
              </a:rPr>
              <a:t>the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park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891319-2C73-B54C-B35D-159A9AA498AF}"/>
              </a:ext>
            </a:extLst>
          </p:cNvPr>
          <p:cNvCxnSpPr>
            <a:cxnSpLocks/>
          </p:cNvCxnSpPr>
          <p:nvPr/>
        </p:nvCxnSpPr>
        <p:spPr>
          <a:xfrm flipH="1">
            <a:off x="4168273" y="2396041"/>
            <a:ext cx="883920" cy="594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3EA9F5-08D1-284D-B035-0D8D50D39BA8}"/>
              </a:ext>
            </a:extLst>
          </p:cNvPr>
          <p:cNvCxnSpPr>
            <a:cxnSpLocks/>
          </p:cNvCxnSpPr>
          <p:nvPr/>
        </p:nvCxnSpPr>
        <p:spPr>
          <a:xfrm flipH="1">
            <a:off x="5245233" y="2396041"/>
            <a:ext cx="4775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65DA11-333F-0846-BFA3-5313C2D4AD6F}"/>
              </a:ext>
            </a:extLst>
          </p:cNvPr>
          <p:cNvCxnSpPr>
            <a:cxnSpLocks/>
          </p:cNvCxnSpPr>
          <p:nvPr/>
        </p:nvCxnSpPr>
        <p:spPr>
          <a:xfrm>
            <a:off x="6362833" y="2508991"/>
            <a:ext cx="0" cy="58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2F45E6-893A-E444-A5E7-C51559334FC6}"/>
              </a:ext>
            </a:extLst>
          </p:cNvPr>
          <p:cNvCxnSpPr>
            <a:cxnSpLocks/>
          </p:cNvCxnSpPr>
          <p:nvPr/>
        </p:nvCxnSpPr>
        <p:spPr>
          <a:xfrm>
            <a:off x="7328033" y="2396041"/>
            <a:ext cx="528320" cy="69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F50CC5-BFE2-F544-B8CB-F0D34782591E}"/>
              </a:ext>
            </a:extLst>
          </p:cNvPr>
          <p:cNvCxnSpPr>
            <a:cxnSpLocks/>
          </p:cNvCxnSpPr>
          <p:nvPr/>
        </p:nvCxnSpPr>
        <p:spPr>
          <a:xfrm>
            <a:off x="8191633" y="2396041"/>
            <a:ext cx="1534160" cy="60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236746-7C04-9240-BF01-282709C0DBD9}"/>
              </a:ext>
            </a:extLst>
          </p:cNvPr>
          <p:cNvCxnSpPr>
            <a:cxnSpLocks/>
          </p:cNvCxnSpPr>
          <p:nvPr/>
        </p:nvCxnSpPr>
        <p:spPr>
          <a:xfrm>
            <a:off x="9288913" y="2396041"/>
            <a:ext cx="1880383" cy="648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D871749-56FA-A64F-BE8B-A85DC581410C}"/>
              </a:ext>
            </a:extLst>
          </p:cNvPr>
          <p:cNvSpPr/>
          <p:nvPr/>
        </p:nvSpPr>
        <p:spPr>
          <a:xfrm>
            <a:off x="3369356" y="3011793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EE2DC9-CB4F-FE45-9A12-53D1ACF8CE7E}"/>
              </a:ext>
            </a:extLst>
          </p:cNvPr>
          <p:cNvSpPr/>
          <p:nvPr/>
        </p:nvSpPr>
        <p:spPr>
          <a:xfrm>
            <a:off x="9126814" y="3015235"/>
            <a:ext cx="121879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ARTICLE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74B643-0EEA-FD4C-9AD7-B1668FA027B3}"/>
              </a:ext>
            </a:extLst>
          </p:cNvPr>
          <p:cNvSpPr/>
          <p:nvPr/>
        </p:nvSpPr>
        <p:spPr>
          <a:xfrm>
            <a:off x="4739792" y="3092001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DD3D7F-CEC2-934C-82BE-C20FADB762E6}"/>
              </a:ext>
            </a:extLst>
          </p:cNvPr>
          <p:cNvSpPr/>
          <p:nvPr/>
        </p:nvSpPr>
        <p:spPr>
          <a:xfrm>
            <a:off x="5895232" y="3075873"/>
            <a:ext cx="8643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VERB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C233AD-020A-E940-9574-ABCC9F87FD1A}"/>
              </a:ext>
            </a:extLst>
          </p:cNvPr>
          <p:cNvSpPr/>
          <p:nvPr/>
        </p:nvSpPr>
        <p:spPr>
          <a:xfrm>
            <a:off x="7020711" y="3092000"/>
            <a:ext cx="19159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PREPOSITION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D4542D-EF33-3F4D-BC9C-4EAB7ABF0FB9}"/>
              </a:ext>
            </a:extLst>
          </p:cNvPr>
          <p:cNvSpPr/>
          <p:nvPr/>
        </p:nvSpPr>
        <p:spPr>
          <a:xfrm>
            <a:off x="10730831" y="3047048"/>
            <a:ext cx="9973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whole string, remove one character at the end until a match is found. Then return the lexeme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“variable = 50 + 30 * 20;”</a:t>
            </a:r>
          </a:p>
        </p:txBody>
      </p:sp>
    </p:spTree>
    <p:extLst>
      <p:ext uri="{BB962C8B-B14F-4D97-AF65-F5344CB8AC3E}">
        <p14:creationId xmlns:p14="http://schemas.microsoft.com/office/powerpoint/2010/main" val="174216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108"/>
          </a:xfrm>
        </p:spPr>
        <p:txBody>
          <a:bodyPr/>
          <a:lstStyle/>
          <a:p>
            <a:r>
              <a:rPr lang="en-US" dirty="0"/>
              <a:t>Consideration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6872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LETTERS = “[A-Z]+”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NUM     = “[0-9]+”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CLASS   = ”CSE110A“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AC6E3-9A90-3949-A2FA-4596C3A80B86}"/>
              </a:ext>
            </a:extLst>
          </p:cNvPr>
          <p:cNvSpPr txBox="1"/>
          <p:nvPr/>
        </p:nvSpPr>
        <p:spPr>
          <a:xfrm>
            <a:off x="8805333" y="3513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“CSE110A”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D922F-800F-1845-B4DE-166E9EBA8DB0}"/>
              </a:ext>
            </a:extLst>
          </p:cNvPr>
          <p:cNvSpPr txBox="1"/>
          <p:nvPr/>
        </p:nvSpPr>
        <p:spPr>
          <a:xfrm>
            <a:off x="7493000" y="2438400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scan this string?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39637-980F-8840-8B8B-2092D853991F}"/>
              </a:ext>
            </a:extLst>
          </p:cNvPr>
          <p:cNvSpPr txBox="1"/>
          <p:nvPr/>
        </p:nvSpPr>
        <p:spPr>
          <a:xfrm>
            <a:off x="4309533" y="2807732"/>
            <a:ext cx="271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Try to match on each token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9B78A-AD31-9E42-9533-BEF90046FFBB}"/>
              </a:ext>
            </a:extLst>
          </p:cNvPr>
          <p:cNvSpPr txBox="1"/>
          <p:nvPr/>
        </p:nvSpPr>
        <p:spPr>
          <a:xfrm>
            <a:off x="5357657" y="4029164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Two matches:</a:t>
            </a:r>
          </a:p>
          <a:p>
            <a:r>
              <a:rPr lang="en-US" dirty="0">
                <a:latin typeface="Courier" pitchFamily="2" charset="0"/>
              </a:rPr>
              <a:t>LETTERS: “CSE”</a:t>
            </a:r>
          </a:p>
          <a:p>
            <a:r>
              <a:rPr lang="en-US" dirty="0">
                <a:latin typeface="Courier" pitchFamily="2" charset="0"/>
              </a:rPr>
              <a:t>CLASS: ”CSE110A”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A3C3C-1C77-374A-A2F8-97BF4D40ABF4}"/>
              </a:ext>
            </a:extLst>
          </p:cNvPr>
          <p:cNvSpPr txBox="1"/>
          <p:nvPr/>
        </p:nvSpPr>
        <p:spPr>
          <a:xfrm>
            <a:off x="7958667" y="5046133"/>
            <a:ext cx="265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Which one do we choose?</a:t>
            </a:r>
          </a:p>
        </p:txBody>
      </p:sp>
    </p:spTree>
    <p:extLst>
      <p:ext uri="{BB962C8B-B14F-4D97-AF65-F5344CB8AC3E}">
        <p14:creationId xmlns:p14="http://schemas.microsoft.com/office/powerpoint/2010/main" val="351013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9000" cy="1325563"/>
          </a:xfrm>
        </p:spPr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108"/>
          </a:xfrm>
        </p:spPr>
        <p:txBody>
          <a:bodyPr/>
          <a:lstStyle/>
          <a:p>
            <a:r>
              <a:rPr lang="en-US" dirty="0"/>
              <a:t>One more consideration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380012" y="3468133"/>
            <a:ext cx="49776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trike="sngStrike" dirty="0">
                <a:latin typeface="Courier" pitchFamily="2" charset="0"/>
              </a:rPr>
              <a:t>CLASS = “CSE|110A|CSE110A”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AC6E3-9A90-3949-A2FA-4596C3A80B86}"/>
              </a:ext>
            </a:extLst>
          </p:cNvPr>
          <p:cNvSpPr txBox="1"/>
          <p:nvPr/>
        </p:nvSpPr>
        <p:spPr>
          <a:xfrm>
            <a:off x="8805333" y="3513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“CSE110A”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EB69-87E1-CC4C-8D00-77C03066FE31}"/>
              </a:ext>
            </a:extLst>
          </p:cNvPr>
          <p:cNvSpPr txBox="1"/>
          <p:nvPr/>
        </p:nvSpPr>
        <p:spPr>
          <a:xfrm>
            <a:off x="3412067" y="2645201"/>
            <a:ext cx="34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Within 1 RE, how does this match?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37A9A-AF77-C14C-A3F2-4E878E81C806}"/>
              </a:ext>
            </a:extLst>
          </p:cNvPr>
          <p:cNvSpPr txBox="1"/>
          <p:nvPr/>
        </p:nvSpPr>
        <p:spPr>
          <a:xfrm>
            <a:off x="4885267" y="4198732"/>
            <a:ext cx="433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0000"/>
                </a:highlight>
              </a:rPr>
              <a:t>Returns “CSE”, but this isn’t what we want!!!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D9CFB-68F3-5B44-BC94-86324DE7FD7C}"/>
              </a:ext>
            </a:extLst>
          </p:cNvPr>
          <p:cNvSpPr txBox="1"/>
          <p:nvPr/>
        </p:nvSpPr>
        <p:spPr>
          <a:xfrm>
            <a:off x="4953000" y="4883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83C41-4EB9-4C44-8C07-21A8C6966842}"/>
              </a:ext>
            </a:extLst>
          </p:cNvPr>
          <p:cNvSpPr/>
          <p:nvPr/>
        </p:nvSpPr>
        <p:spPr>
          <a:xfrm>
            <a:off x="380012" y="4836998"/>
            <a:ext cx="63215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When using the SOS Scanner: A token definition either should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contain choices where one choice is a prefix of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order choices such that the longest choice is the first one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0C059-1D0C-8247-B627-1CD194928058}"/>
              </a:ext>
            </a:extLst>
          </p:cNvPr>
          <p:cNvSpPr txBox="1"/>
          <p:nvPr/>
        </p:nvSpPr>
        <p:spPr>
          <a:xfrm>
            <a:off x="380012" y="6029262"/>
            <a:ext cx="49776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CLASS = “CSE110A|110A|CSE”</a:t>
            </a:r>
          </a:p>
        </p:txBody>
      </p:sp>
    </p:spTree>
    <p:extLst>
      <p:ext uri="{BB962C8B-B14F-4D97-AF65-F5344CB8AC3E}">
        <p14:creationId xmlns:p14="http://schemas.microsoft.com/office/powerpoint/2010/main" val="712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to a single 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298652" y="3429000"/>
            <a:ext cx="534633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SINGLE_RE = “</a:t>
            </a:r>
          </a:p>
          <a:p>
            <a:r>
              <a:rPr lang="en-US" sz="2400" dirty="0">
                <a:latin typeface="Courier" pitchFamily="2" charset="0"/>
              </a:rPr>
              <a:t>       (?P&lt;LETTERS&gt;([A-Z]+)|</a:t>
            </a:r>
          </a:p>
          <a:p>
            <a:r>
              <a:rPr lang="en-US" sz="2400" dirty="0">
                <a:latin typeface="Courier" pitchFamily="2" charset="0"/>
              </a:rPr>
              <a:t>       (?P&lt;NUM&gt;([0-9]+)|</a:t>
            </a:r>
          </a:p>
          <a:p>
            <a:r>
              <a:rPr lang="en-US" sz="2400" dirty="0">
                <a:latin typeface="Courier" pitchFamily="2" charset="0"/>
              </a:rPr>
              <a:t>       (?P&lt;CLASS&gt;CSE110A)”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F45BF-15BD-E043-8BDA-FE90D2B25BCF}"/>
              </a:ext>
            </a:extLst>
          </p:cNvPr>
          <p:cNvSpPr txBox="1"/>
          <p:nvPr/>
        </p:nvSpPr>
        <p:spPr>
          <a:xfrm>
            <a:off x="7562655" y="30520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“CSE110A”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D922F-800F-1845-B4DE-166E9EBA8DB0}"/>
              </a:ext>
            </a:extLst>
          </p:cNvPr>
          <p:cNvSpPr txBox="1"/>
          <p:nvPr/>
        </p:nvSpPr>
        <p:spPr>
          <a:xfrm>
            <a:off x="7493000" y="2438400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scan this string?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2E126-CAFE-134F-918A-C2B8BDC71A3C}"/>
              </a:ext>
            </a:extLst>
          </p:cNvPr>
          <p:cNvSpPr txBox="1"/>
          <p:nvPr/>
        </p:nvSpPr>
        <p:spPr>
          <a:xfrm>
            <a:off x="7755467" y="4216400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{”LETTERS” : “CSE”</a:t>
            </a:r>
          </a:p>
          <a:p>
            <a:r>
              <a:rPr lang="en-US" dirty="0">
                <a:latin typeface="Courier" pitchFamily="2" charset="0"/>
              </a:rPr>
              <a:t> “NUM”     : None</a:t>
            </a:r>
          </a:p>
          <a:p>
            <a:r>
              <a:rPr lang="en-US" dirty="0">
                <a:latin typeface="Courier" pitchFamily="2" charset="0"/>
              </a:rPr>
              <a:t> “CLASS”   : None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0BC2D4E-6735-9F4A-9918-84ED0D11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4868" cy="1325563"/>
          </a:xfrm>
        </p:spPr>
        <p:txBody>
          <a:bodyPr>
            <a:normAutofit/>
          </a:bodyPr>
          <a:lstStyle/>
          <a:p>
            <a:r>
              <a:rPr lang="en-US" dirty="0"/>
              <a:t>How to deal with common prefixes in token definitions?</a:t>
            </a:r>
          </a:p>
        </p:txBody>
      </p:sp>
    </p:spTree>
    <p:extLst>
      <p:ext uri="{BB962C8B-B14F-4D97-AF65-F5344CB8AC3E}">
        <p14:creationId xmlns:p14="http://schemas.microsoft.com/office/powerpoint/2010/main" val="376115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EB0C0-0698-BD4B-B398-3EDC0C14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746250"/>
            <a:ext cx="91567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7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35518-11D7-C841-9025-ACE6860F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83" y="1690688"/>
            <a:ext cx="9182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B605-878F-8147-B7C3-52D56191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7C982-F26E-ED49-922F-A3431278E24F}"/>
              </a:ext>
            </a:extLst>
          </p:cNvPr>
          <p:cNvSpPr txBox="1"/>
          <p:nvPr/>
        </p:nvSpPr>
        <p:spPr>
          <a:xfrm>
            <a:off x="4191000" y="2446867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“123abc123”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122AC-7821-914C-BF0B-5E98D74D3894}"/>
              </a:ext>
            </a:extLst>
          </p:cNvPr>
          <p:cNvSpPr txBox="1"/>
          <p:nvPr/>
        </p:nvSpPr>
        <p:spPr>
          <a:xfrm>
            <a:off x="518786" y="4800600"/>
            <a:ext cx="47933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“[a-z][0-9a-z]+”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</p:txBody>
      </p:sp>
    </p:spTree>
    <p:extLst>
      <p:ext uri="{BB962C8B-B14F-4D97-AF65-F5344CB8AC3E}">
        <p14:creationId xmlns:p14="http://schemas.microsoft.com/office/powerpoint/2010/main" val="326283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EFC8A-6388-3F4F-B563-9447D608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882900"/>
            <a:ext cx="9042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70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109C-7B78-A24D-A02B-EC9C9BC5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API calls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6C910-0CAB-4741-B0A2-F74F3C81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628900"/>
            <a:ext cx="104902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11E2FE-AA24-FE40-8040-D12250D44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71484"/>
            <a:ext cx="10414000" cy="151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036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109C-7B78-A24D-A02B-EC9C9BC5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API calls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0E805D-F29E-BB4B-A472-2CB31DBF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Other considerations?</a:t>
            </a:r>
          </a:p>
        </p:txBody>
      </p:sp>
    </p:spTree>
    <p:extLst>
      <p:ext uri="{BB962C8B-B14F-4D97-AF65-F5344CB8AC3E}">
        <p14:creationId xmlns:p14="http://schemas.microsoft.com/office/powerpoint/2010/main" val="46843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672"/>
          </a:xfrm>
        </p:spPr>
        <p:txBody>
          <a:bodyPr>
            <a:normAutofit fontScale="92500"/>
          </a:bodyPr>
          <a:lstStyle/>
          <a:p>
            <a:r>
              <a:rPr lang="en-US" dirty="0"/>
              <a:t>HW 1 is released</a:t>
            </a:r>
          </a:p>
          <a:p>
            <a:pPr lvl="1"/>
            <a:r>
              <a:rPr lang="en-US" dirty="0"/>
              <a:t>By the end of today you should have everything that you need</a:t>
            </a:r>
          </a:p>
          <a:p>
            <a:pPr lvl="1"/>
            <a:r>
              <a:rPr lang="en-US" dirty="0"/>
              <a:t>I’ve updated the spec again, there are likely more issues, please let us know!</a:t>
            </a:r>
          </a:p>
          <a:p>
            <a:pPr lvl="2"/>
            <a:r>
              <a:rPr lang="en-US" dirty="0"/>
              <a:t>Part 2 now has the assignment operator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Due April 18 by midnight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office hours this week; come see us!</a:t>
            </a:r>
          </a:p>
          <a:p>
            <a:endParaRPr lang="en-US" dirty="0"/>
          </a:p>
          <a:p>
            <a:r>
              <a:rPr lang="en-US" dirty="0"/>
              <a:t>Let us know any feedback you have about the assignments; they are new!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9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109C-7B78-A24D-A02B-EC9C9BC5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API calls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0E805D-F29E-BB4B-A472-2CB31DBF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Other considerations?</a:t>
            </a:r>
          </a:p>
          <a:p>
            <a:pPr lvl="1"/>
            <a:r>
              <a:rPr lang="en-US" dirty="0"/>
              <a:t>Named groups?</a:t>
            </a:r>
          </a:p>
          <a:p>
            <a:pPr lvl="1"/>
            <a:r>
              <a:rPr lang="en-US" dirty="0"/>
              <a:t>Operators to escape?</a:t>
            </a:r>
          </a:p>
          <a:p>
            <a:pPr lvl="1"/>
            <a:r>
              <a:rPr lang="en-US" dirty="0"/>
              <a:t>How it handles choice?</a:t>
            </a:r>
          </a:p>
          <a:p>
            <a:pPr lvl="1"/>
            <a:r>
              <a:rPr lang="en-US" dirty="0"/>
              <a:t>Speed?</a:t>
            </a:r>
          </a:p>
        </p:txBody>
      </p:sp>
    </p:spTree>
    <p:extLst>
      <p:ext uri="{BB962C8B-B14F-4D97-AF65-F5344CB8AC3E}">
        <p14:creationId xmlns:p14="http://schemas.microsoft.com/office/powerpoint/2010/main" val="265446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AF00-3672-3247-B5B1-6625C081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13158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4F32-4C4F-5C4E-BEA5-A86BC7DA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2BA7-DBFE-5542-8B64-5F8E3934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different scanner implementations</a:t>
            </a:r>
          </a:p>
          <a:p>
            <a:pPr lvl="1"/>
            <a:r>
              <a:rPr lang="en-US" dirty="0"/>
              <a:t>Exact match (EM) scanner</a:t>
            </a:r>
          </a:p>
          <a:p>
            <a:pPr lvl="1"/>
            <a:r>
              <a:rPr lang="en-US" dirty="0"/>
              <a:t>Start-of-string (SOS) scanner</a:t>
            </a:r>
          </a:p>
          <a:p>
            <a:pPr lvl="1"/>
            <a:r>
              <a:rPr lang="en-US" dirty="0"/>
              <a:t>named group (NG) scanner</a:t>
            </a:r>
          </a:p>
        </p:txBody>
      </p:sp>
    </p:spTree>
    <p:extLst>
      <p:ext uri="{BB962C8B-B14F-4D97-AF65-F5344CB8AC3E}">
        <p14:creationId xmlns:p14="http://schemas.microsoft.com/office/powerpoint/2010/main" val="31988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whole string, remove one character at the end until a match is found. Then return the lexeme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“variable = 50 + 30 * 20;”</a:t>
            </a:r>
          </a:p>
        </p:txBody>
      </p:sp>
    </p:spTree>
    <p:extLst>
      <p:ext uri="{BB962C8B-B14F-4D97-AF65-F5344CB8AC3E}">
        <p14:creationId xmlns:p14="http://schemas.microsoft.com/office/powerpoint/2010/main" val="241737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8C39-B183-F448-9249-4C6B48D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8F116F-4F51-0843-A2E3-2763C024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Uses an exact RE matcher. Many RE match algorithms are exact!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SLOW! Each lexeme requires many many many calls to each RE match!</a:t>
            </a:r>
          </a:p>
        </p:txBody>
      </p:sp>
    </p:spTree>
    <p:extLst>
      <p:ext uri="{BB962C8B-B14F-4D97-AF65-F5344CB8AC3E}">
        <p14:creationId xmlns:p14="http://schemas.microsoft.com/office/powerpoint/2010/main" val="4216955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match API gives us a match starting at the beginning of the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“variable = 50 + 30 * 20;”</a:t>
            </a:r>
          </a:p>
        </p:txBody>
      </p:sp>
    </p:spTree>
    <p:extLst>
      <p:ext uri="{BB962C8B-B14F-4D97-AF65-F5344CB8AC3E}">
        <p14:creationId xmlns:p14="http://schemas.microsoft.com/office/powerpoint/2010/main" val="1608077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8C39-B183-F448-9249-4C6B48D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SOS Scanner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8F116F-4F51-0843-A2E3-2763C024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Much faster than EM scanner. Only 1 call to each RE per </a:t>
            </a:r>
            <a:r>
              <a:rPr lang="en-US" dirty="0">
                <a:latin typeface="Courier" pitchFamily="2" charset="0"/>
              </a:rPr>
              <a:t>token()</a:t>
            </a:r>
            <a:r>
              <a:rPr lang="en-US" dirty="0"/>
              <a:t> call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Depends on an efficient implementation of </a:t>
            </a:r>
            <a:r>
              <a:rPr lang="en-US" dirty="0">
                <a:latin typeface="Courier" pitchFamily="2" charset="0"/>
              </a:rPr>
              <a:t>match()</a:t>
            </a:r>
          </a:p>
          <a:p>
            <a:pPr lvl="2"/>
            <a:r>
              <a:rPr lang="en-US" dirty="0"/>
              <a:t>Typically provided in most RE libraries (for this exact reason)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Requires some care in token definitions and prefixes</a:t>
            </a:r>
          </a:p>
        </p:txBody>
      </p:sp>
    </p:spTree>
    <p:extLst>
      <p:ext uri="{BB962C8B-B14F-4D97-AF65-F5344CB8AC3E}">
        <p14:creationId xmlns:p14="http://schemas.microsoft.com/office/powerpoint/2010/main" val="3430952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en-US" dirty="0"/>
              <a:t>to implement </a:t>
            </a:r>
            <a:r>
              <a:rPr lang="en-US" dirty="0">
                <a:latin typeface="Courier" pitchFamily="2" charset="0"/>
              </a:rPr>
              <a:t>token()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A3595-0740-D242-9026-EBF740F24345}"/>
              </a:ext>
            </a:extLst>
          </p:cNvPr>
          <p:cNvSpPr txBox="1"/>
          <p:nvPr/>
        </p:nvSpPr>
        <p:spPr>
          <a:xfrm>
            <a:off x="749665" y="3227621"/>
            <a:ext cx="57150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SINGLE_RE </a:t>
            </a:r>
            <a:r>
              <a:rPr lang="en-US" sz="2400" dirty="0">
                <a:latin typeface="Courier" pitchFamily="2" charset="0"/>
              </a:rPr>
              <a:t>= “(?P&lt;ID&gt;[a-z]+)|</a:t>
            </a:r>
          </a:p>
          <a:p>
            <a:r>
              <a:rPr lang="en-US" sz="2400" dirty="0">
                <a:latin typeface="Courier" pitchFamily="2" charset="0"/>
              </a:rPr>
              <a:t>             (?P&lt;NUM&gt;[0-9]+)|</a:t>
            </a:r>
          </a:p>
          <a:p>
            <a:r>
              <a:rPr lang="en-US" sz="2400" dirty="0">
                <a:latin typeface="Courier" pitchFamily="2" charset="0"/>
              </a:rPr>
              <a:t>             (?P&lt;ASSIGN&gt;=)|</a:t>
            </a:r>
          </a:p>
          <a:p>
            <a:r>
              <a:rPr lang="en-US" sz="2400" dirty="0">
                <a:latin typeface="Courier" pitchFamily="2" charset="0"/>
              </a:rPr>
              <a:t>             (?P&lt;PLUS&gt;+)|</a:t>
            </a:r>
          </a:p>
          <a:p>
            <a:r>
              <a:rPr lang="en-US" sz="2400" dirty="0">
                <a:latin typeface="Courier" pitchFamily="2" charset="0"/>
              </a:rPr>
              <a:t>             (?P&lt;MULT&gt;*)|</a:t>
            </a:r>
          </a:p>
          <a:p>
            <a:r>
              <a:rPr lang="en-US" sz="2400" dirty="0">
                <a:latin typeface="Courier" pitchFamily="2" charset="0"/>
              </a:rPr>
              <a:t>             (?P&lt;IGNORE&gt; |\n)|</a:t>
            </a:r>
          </a:p>
          <a:p>
            <a:r>
              <a:rPr lang="en-US" sz="2400" dirty="0">
                <a:latin typeface="Courier" pitchFamily="2" charset="0"/>
              </a:rPr>
              <a:t>             (?P&lt;SEMI&gt;;)”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E9C32-43A1-FF4B-9CAF-B9E95EBA9D19}"/>
              </a:ext>
            </a:extLst>
          </p:cNvPr>
          <p:cNvSpPr txBox="1"/>
          <p:nvPr/>
        </p:nvSpPr>
        <p:spPr>
          <a:xfrm>
            <a:off x="6959599" y="3227621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variable = 50 + 30 * 20;</a:t>
            </a:r>
            <a:r>
              <a:rPr lang="en-US" sz="2400" dirty="0">
                <a:latin typeface="Courier" pitchFamily="2" charset="0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961D6-3AEB-8D4E-B2D8-B97EC07C5765}"/>
              </a:ext>
            </a:extLst>
          </p:cNvPr>
          <p:cNvSpPr txBox="1"/>
          <p:nvPr/>
        </p:nvSpPr>
        <p:spPr>
          <a:xfrm>
            <a:off x="7145867" y="2543201"/>
            <a:ext cx="443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match the whole string to the single RE</a:t>
            </a:r>
          </a:p>
        </p:txBody>
      </p:sp>
    </p:spTree>
    <p:extLst>
      <p:ext uri="{BB962C8B-B14F-4D97-AF65-F5344CB8AC3E}">
        <p14:creationId xmlns:p14="http://schemas.microsoft.com/office/powerpoint/2010/main" val="2437971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8C39-B183-F448-9249-4C6B48D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Scanner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8F116F-4F51-0843-A2E3-2763C024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FAST! Only 1 RE call per </a:t>
            </a:r>
            <a:r>
              <a:rPr lang="en-US" dirty="0">
                <a:latin typeface="Courier" pitchFamily="2" charset="0"/>
              </a:rPr>
              <a:t>token()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Requires a named group RE library</a:t>
            </a:r>
          </a:p>
          <a:p>
            <a:pPr lvl="1"/>
            <a:r>
              <a:rPr lang="en-US" dirty="0"/>
              <a:t>inter-token interactions need to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1845771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203D-3973-4E4A-996D-F90DFE7A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C1A2-A181-754E-8A17-935013A8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scanner generators that I am aware of have SOS semantics</a:t>
            </a:r>
          </a:p>
          <a:p>
            <a:pPr lvl="1"/>
            <a:r>
              <a:rPr lang="en-US" dirty="0"/>
              <a:t>You can reason about tokens independently </a:t>
            </a:r>
          </a:p>
          <a:p>
            <a:pPr lvl="1"/>
            <a:r>
              <a:rPr lang="en-US" dirty="0"/>
              <a:t>Use fast ”match” implementations under the hood</a:t>
            </a:r>
          </a:p>
          <a:p>
            <a:pPr lvl="1"/>
            <a:endParaRPr lang="en-US" dirty="0"/>
          </a:p>
          <a:p>
            <a:r>
              <a:rPr lang="en-US" dirty="0"/>
              <a:t>Mainstream compilers:</a:t>
            </a:r>
          </a:p>
          <a:p>
            <a:pPr lvl="1"/>
            <a:r>
              <a:rPr lang="en-US" dirty="0"/>
              <a:t>have hand coded and hand optimized scanners</a:t>
            </a:r>
          </a:p>
          <a:p>
            <a:pPr lvl="1"/>
            <a:r>
              <a:rPr lang="en-US" dirty="0"/>
              <a:t>_very_ fast</a:t>
            </a:r>
          </a:p>
          <a:p>
            <a:pPr lvl="1"/>
            <a:r>
              <a:rPr lang="en-US" dirty="0"/>
              <a:t>_very_ hard to modify</a:t>
            </a:r>
          </a:p>
          <a:p>
            <a:pPr lvl="1"/>
            <a:r>
              <a:rPr lang="en-US" i="1" dirty="0"/>
              <a:t>Only worth it to do this if you have the need and time</a:t>
            </a:r>
          </a:p>
        </p:txBody>
      </p:sp>
    </p:spTree>
    <p:extLst>
      <p:ext uri="{BB962C8B-B14F-4D97-AF65-F5344CB8AC3E}">
        <p14:creationId xmlns:p14="http://schemas.microsoft.com/office/powerpoint/2010/main" val="74083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924"/>
          </a:xfrm>
        </p:spPr>
        <p:txBody>
          <a:bodyPr>
            <a:normAutofit/>
          </a:bodyPr>
          <a:lstStyle/>
          <a:p>
            <a:r>
              <a:rPr lang="en-US" dirty="0"/>
              <a:t>Please enroll in Piazza!</a:t>
            </a:r>
          </a:p>
          <a:p>
            <a:pPr lvl="1"/>
            <a:r>
              <a:rPr lang="en-US" dirty="0"/>
              <a:t>Lots of these discussions are happening on Piazza</a:t>
            </a:r>
          </a:p>
          <a:p>
            <a:pPr lvl="1"/>
            <a:endParaRPr lang="en-US" dirty="0"/>
          </a:p>
          <a:p>
            <a:r>
              <a:rPr lang="en-US" dirty="0"/>
              <a:t>Please try to set up Docker ASAP</a:t>
            </a:r>
          </a:p>
          <a:p>
            <a:pPr lvl="1"/>
            <a:r>
              <a:rPr lang="en-US" dirty="0"/>
              <a:t>TAs and tutors have been awesome at replying to issues and helping</a:t>
            </a:r>
          </a:p>
        </p:txBody>
      </p:sp>
    </p:spTree>
    <p:extLst>
      <p:ext uri="{BB962C8B-B14F-4D97-AF65-F5344CB8AC3E}">
        <p14:creationId xmlns:p14="http://schemas.microsoft.com/office/powerpoint/2010/main" val="4017012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DF9F-67E2-BA47-81FA-B9C1D1B7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B261-E7B0-D14E-A321-A181704C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actions</a:t>
            </a:r>
          </a:p>
          <a:p>
            <a:pPr lvl="1"/>
            <a:r>
              <a:rPr lang="en-US" dirty="0"/>
              <a:t>Replacement</a:t>
            </a:r>
          </a:p>
          <a:p>
            <a:pPr lvl="1"/>
            <a:r>
              <a:rPr lang="en-US" dirty="0"/>
              <a:t>Keywords</a:t>
            </a:r>
          </a:p>
          <a:p>
            <a:pPr lvl="1"/>
            <a:r>
              <a:rPr lang="en-US" dirty="0"/>
              <a:t>Error reporting</a:t>
            </a:r>
          </a:p>
          <a:p>
            <a:pPr lvl="1"/>
            <a:endParaRPr lang="en-US" dirty="0"/>
          </a:p>
          <a:p>
            <a:r>
              <a:rPr lang="en-US" dirty="0"/>
              <a:t>Scanner error recovery</a:t>
            </a:r>
          </a:p>
          <a:p>
            <a:pPr lvl="1"/>
            <a:endParaRPr lang="en-US" dirty="0"/>
          </a:p>
          <a:p>
            <a:r>
              <a:rPr lang="en-US" dirty="0"/>
              <a:t>Using a scanner generator</a:t>
            </a:r>
          </a:p>
        </p:txBody>
      </p:sp>
    </p:spTree>
    <p:extLst>
      <p:ext uri="{BB962C8B-B14F-4D97-AF65-F5344CB8AC3E}">
        <p14:creationId xmlns:p14="http://schemas.microsoft.com/office/powerpoint/2010/main" val="1630524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DF9F-67E2-BA47-81FA-B9C1D1B7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B261-E7B0-D14E-A321-A181704C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Token actions</a:t>
            </a:r>
          </a:p>
          <a:p>
            <a:pPr lvl="1"/>
            <a:r>
              <a:rPr lang="en-US" dirty="0"/>
              <a:t>Replacement</a:t>
            </a:r>
          </a:p>
          <a:p>
            <a:pPr lvl="1"/>
            <a:r>
              <a:rPr lang="en-US" dirty="0"/>
              <a:t>Keywords</a:t>
            </a:r>
          </a:p>
          <a:p>
            <a:pPr lvl="1"/>
            <a:r>
              <a:rPr lang="en-US" dirty="0"/>
              <a:t>Error reporting</a:t>
            </a:r>
          </a:p>
          <a:p>
            <a:pPr lvl="1"/>
            <a:endParaRPr lang="en-US" dirty="0"/>
          </a:p>
          <a:p>
            <a:r>
              <a:rPr lang="en-US" dirty="0"/>
              <a:t>Scanner error recovery</a:t>
            </a:r>
          </a:p>
          <a:p>
            <a:pPr lvl="1"/>
            <a:endParaRPr lang="en-US" dirty="0"/>
          </a:p>
          <a:p>
            <a:r>
              <a:rPr lang="en-US" dirty="0"/>
              <a:t>Using a scanner generator</a:t>
            </a:r>
          </a:p>
        </p:txBody>
      </p:sp>
    </p:spTree>
    <p:extLst>
      <p:ext uri="{BB962C8B-B14F-4D97-AF65-F5344CB8AC3E}">
        <p14:creationId xmlns:p14="http://schemas.microsoft.com/office/powerpoint/2010/main" val="4143829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BE5C-8A6F-8240-90E7-7E933BCB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B22-8E25-F345-8868-C9B303DE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programming language is said to have first class functions if functions can be stored as variables</a:t>
            </a:r>
          </a:p>
          <a:p>
            <a:endParaRPr lang="en-US" dirty="0"/>
          </a:p>
          <a:p>
            <a:r>
              <a:rPr lang="en-US" dirty="0"/>
              <a:t>Python has great support for this</a:t>
            </a:r>
          </a:p>
          <a:p>
            <a:endParaRPr lang="en-US" dirty="0"/>
          </a:p>
          <a:p>
            <a:r>
              <a:rPr lang="en-US" dirty="0"/>
              <a:t>Functional languages have great support (and compiler helps out by checking types)</a:t>
            </a:r>
          </a:p>
          <a:p>
            <a:endParaRPr lang="en-US" dirty="0"/>
          </a:p>
          <a:p>
            <a:r>
              <a:rPr lang="en-US" dirty="0"/>
              <a:t>In C++</a:t>
            </a:r>
          </a:p>
          <a:p>
            <a:pPr lvl="1"/>
            <a:r>
              <a:rPr lang="en-US" dirty="0"/>
              <a:t>Classically: function pointers</a:t>
            </a:r>
          </a:p>
          <a:p>
            <a:pPr lvl="1"/>
            <a:r>
              <a:rPr lang="en-US" dirty="0"/>
              <a:t>Newer: supports lambdas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4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BE5C-8A6F-8240-90E7-7E933BCB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part of a token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B22-8E25-F345-8868-C9B303DE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our scanners, we give them as the 3rd element in the token tuple definition</a:t>
            </a:r>
          </a:p>
          <a:p>
            <a:endParaRPr lang="en-US" dirty="0"/>
          </a:p>
          <a:p>
            <a:r>
              <a:rPr lang="en-US" dirty="0"/>
              <a:t>A token action takes in a lexeme and returns a lexeme. </a:t>
            </a:r>
          </a:p>
          <a:p>
            <a:pPr lvl="1"/>
            <a:r>
              <a:rPr lang="en-US" dirty="0"/>
              <a:t>Possibly the same lexeme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generally do three things:</a:t>
            </a:r>
          </a:p>
          <a:p>
            <a:pPr lvl="1"/>
            <a:r>
              <a:rPr lang="en-US" dirty="0"/>
              <a:t>modify a token </a:t>
            </a:r>
          </a:p>
          <a:p>
            <a:pPr lvl="1"/>
            <a:r>
              <a:rPr lang="en-US" dirty="0"/>
              <a:t>refine a token </a:t>
            </a:r>
          </a:p>
          <a:p>
            <a:pPr lvl="1"/>
            <a:r>
              <a:rPr lang="en-US" dirty="0"/>
              <a:t>modify the scanner state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64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BE5C-8A6F-8240-90E7-7E933BCB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part of a token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B22-8E25-F345-8868-C9B303DE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a token is matched, its token action is called on its lexeme, </a:t>
            </a:r>
          </a:p>
          <a:p>
            <a:endParaRPr lang="en-US" dirty="0"/>
          </a:p>
          <a:p>
            <a:r>
              <a:rPr lang="en-US" dirty="0"/>
              <a:t>and the lexeme it returns is returned from the scanner,</a:t>
            </a:r>
          </a:p>
          <a:p>
            <a:endParaRPr lang="en-US" dirty="0"/>
          </a:p>
          <a:p>
            <a:r>
              <a:rPr lang="en-US" b="1" dirty="0"/>
              <a:t>Code example </a:t>
            </a:r>
            <a:r>
              <a:rPr lang="en-US" dirty="0"/>
              <a:t>in the EM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38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FDB5-6A29-8846-82E1-53D87AB1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6801-3EE8-F544-B41F-AAB044B5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Token actions generally do three things:</a:t>
            </a:r>
          </a:p>
          <a:p>
            <a:pPr lvl="1"/>
            <a:r>
              <a:rPr lang="en-US" b="1" dirty="0"/>
              <a:t>modify a token </a:t>
            </a:r>
          </a:p>
          <a:p>
            <a:pPr lvl="1"/>
            <a:r>
              <a:rPr lang="en-US" dirty="0"/>
              <a:t>refine a token </a:t>
            </a:r>
          </a:p>
          <a:p>
            <a:pPr lvl="1"/>
            <a:r>
              <a:rPr lang="en-US" dirty="0"/>
              <a:t>modify the scanner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76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F286-900E-CC40-9ED5-88B81BBE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a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4C9B6-AE22-4E4F-BBAE-567BB8BE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2908"/>
          </a:xfrm>
        </p:spPr>
        <p:txBody>
          <a:bodyPr/>
          <a:lstStyle/>
          <a:p>
            <a:r>
              <a:rPr lang="en-US" dirty="0"/>
              <a:t>Example using natural language</a:t>
            </a:r>
          </a:p>
        </p:txBody>
      </p:sp>
    </p:spTree>
    <p:extLst>
      <p:ext uri="{BB962C8B-B14F-4D97-AF65-F5344CB8AC3E}">
        <p14:creationId xmlns:p14="http://schemas.microsoft.com/office/powerpoint/2010/main" val="3294889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B62D-78EA-F547-9CA8-4CAA377A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a token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0EBAC-48FF-7746-8746-AF4922AD948E}"/>
              </a:ext>
            </a:extLst>
          </p:cNvPr>
          <p:cNvSpPr txBox="1">
            <a:spLocks/>
          </p:cNvSpPr>
          <p:nvPr/>
        </p:nvSpPr>
        <p:spPr>
          <a:xfrm>
            <a:off x="838200" y="1943813"/>
            <a:ext cx="10319951" cy="23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PRONOUN    =     {His, Her, Their}</a:t>
            </a:r>
          </a:p>
          <a:p>
            <a:r>
              <a:rPr lang="en-US" dirty="0">
                <a:solidFill>
                  <a:schemeClr val="accent5"/>
                </a:solidFill>
              </a:rPr>
              <a:t>NOUN            =    {Dog, Cat, Car, Park}</a:t>
            </a:r>
          </a:p>
          <a:p>
            <a:r>
              <a:rPr lang="en-US" dirty="0">
                <a:solidFill>
                  <a:schemeClr val="accent2"/>
                </a:solidFill>
              </a:rPr>
              <a:t>VERB              =    {Slept, Ate, Ran}</a:t>
            </a:r>
          </a:p>
          <a:p>
            <a:r>
              <a:rPr lang="en-US" dirty="0"/>
              <a:t>ADJECTIVE     =    {Purple, Spotted, Old}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29CDA-E251-6B4C-9B36-26FDCE1D7AF3}"/>
              </a:ext>
            </a:extLst>
          </p:cNvPr>
          <p:cNvSpPr txBox="1"/>
          <p:nvPr/>
        </p:nvSpPr>
        <p:spPr>
          <a:xfrm>
            <a:off x="1241658" y="4516657"/>
            <a:ext cx="82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AEDA7-C7A1-9045-AD0B-60FFA3113174}"/>
              </a:ext>
            </a:extLst>
          </p:cNvPr>
          <p:cNvSpPr/>
          <p:nvPr/>
        </p:nvSpPr>
        <p:spPr>
          <a:xfrm>
            <a:off x="741145" y="1808876"/>
            <a:ext cx="216568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85B44-F4E9-844F-B5BB-65DEA47F8D9A}"/>
              </a:ext>
            </a:extLst>
          </p:cNvPr>
          <p:cNvSpPr/>
          <p:nvPr/>
        </p:nvSpPr>
        <p:spPr>
          <a:xfrm>
            <a:off x="3396114" y="1808876"/>
            <a:ext cx="4207844" cy="257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248E9-7178-E44A-A3DB-19C8162611C5}"/>
              </a:ext>
            </a:extLst>
          </p:cNvPr>
          <p:cNvSpPr txBox="1"/>
          <p:nvPr/>
        </p:nvSpPr>
        <p:spPr>
          <a:xfrm>
            <a:off x="4203687" y="4516657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 Definitions</a:t>
            </a:r>
          </a:p>
        </p:txBody>
      </p:sp>
    </p:spTree>
    <p:extLst>
      <p:ext uri="{BB962C8B-B14F-4D97-AF65-F5344CB8AC3E}">
        <p14:creationId xmlns:p14="http://schemas.microsoft.com/office/powerpoint/2010/main" val="1369775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F286-900E-CC40-9ED5-88B81BBE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a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4C9B6-AE22-4E4F-BBAE-567BB8BE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0508"/>
          </a:xfrm>
        </p:spPr>
        <p:txBody>
          <a:bodyPr/>
          <a:lstStyle/>
          <a:p>
            <a:r>
              <a:rPr lang="en-US" dirty="0"/>
              <a:t>Example using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ML frameworks have </a:t>
            </a:r>
            <a:r>
              <a:rPr lang="en-US" b="1" dirty="0">
                <a:latin typeface="Courier" pitchFamily="2" charset="0"/>
              </a:rPr>
              <a:t>float16</a:t>
            </a:r>
            <a:r>
              <a:rPr lang="en-US" dirty="0"/>
              <a:t> types in their programming languages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devices only support </a:t>
            </a:r>
            <a:r>
              <a:rPr lang="en-US" b="1" dirty="0">
                <a:latin typeface="Courier" pitchFamily="2" charset="0"/>
              </a:rPr>
              <a:t>float</a:t>
            </a:r>
            <a:r>
              <a:rPr lang="en-US" dirty="0"/>
              <a:t> types (32 bit)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2A7E7-0812-9F4A-B612-118E98135A2D}"/>
              </a:ext>
            </a:extLst>
          </p:cNvPr>
          <p:cNvSpPr txBox="1"/>
          <p:nvPr/>
        </p:nvSpPr>
        <p:spPr>
          <a:xfrm>
            <a:off x="967520" y="5257270"/>
            <a:ext cx="258115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float16</a:t>
            </a:r>
            <a:r>
              <a:rPr lang="en-US" sz="2400" dirty="0">
                <a:latin typeface="Courier" pitchFamily="2" charset="0"/>
              </a:rPr>
              <a:t> x, y;</a:t>
            </a:r>
          </a:p>
          <a:p>
            <a:r>
              <a:rPr lang="en-US" sz="2400" b="1" dirty="0">
                <a:latin typeface="Courier" pitchFamily="2" charset="0"/>
              </a:rPr>
              <a:t>return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x+y</a:t>
            </a:r>
            <a:r>
              <a:rPr lang="en-US" sz="2400" dirty="0">
                <a:latin typeface="Courier" pitchFamily="2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4F41A-6293-B54B-8A58-DB16A8A414C5}"/>
              </a:ext>
            </a:extLst>
          </p:cNvPr>
          <p:cNvSpPr txBox="1"/>
          <p:nvPr/>
        </p:nvSpPr>
        <p:spPr>
          <a:xfrm>
            <a:off x="6792586" y="5257270"/>
            <a:ext cx="221246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float</a:t>
            </a:r>
            <a:r>
              <a:rPr lang="en-US" sz="2400" dirty="0">
                <a:latin typeface="Courier" pitchFamily="2" charset="0"/>
              </a:rPr>
              <a:t> x, y;</a:t>
            </a:r>
          </a:p>
          <a:p>
            <a:r>
              <a:rPr lang="en-US" sz="2400" b="1" dirty="0">
                <a:latin typeface="Courier" pitchFamily="2" charset="0"/>
              </a:rPr>
              <a:t>return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x+y</a:t>
            </a:r>
            <a:r>
              <a:rPr lang="en-US" sz="2400" dirty="0">
                <a:latin typeface="Courier" pitchFamily="2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A0543-592A-D343-92C2-F5694A0EE976}"/>
              </a:ext>
            </a:extLst>
          </p:cNvPr>
          <p:cNvSpPr txBox="1"/>
          <p:nvPr/>
        </p:nvSpPr>
        <p:spPr>
          <a:xfrm>
            <a:off x="4318001" y="5181070"/>
            <a:ext cx="1893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Scanner can easily</a:t>
            </a:r>
            <a:br>
              <a:rPr lang="en-US" i="1" dirty="0"/>
            </a:br>
            <a:r>
              <a:rPr lang="en-US" i="1" dirty="0"/>
              <a:t>change float16 to </a:t>
            </a:r>
            <a:br>
              <a:rPr lang="en-US" i="1" dirty="0"/>
            </a:br>
            <a:r>
              <a:rPr lang="en-US" i="1" dirty="0"/>
              <a:t>float with a token</a:t>
            </a:r>
            <a:br>
              <a:rPr lang="en-US" i="1" dirty="0"/>
            </a:br>
            <a:r>
              <a:rPr lang="en-US" i="1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934771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FDB5-6A29-8846-82E1-53D87AB1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6801-3EE8-F544-B41F-AAB044B5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Token actions generally do three things:</a:t>
            </a:r>
          </a:p>
          <a:p>
            <a:pPr lvl="1"/>
            <a:r>
              <a:rPr lang="en-US" dirty="0"/>
              <a:t>modify a token </a:t>
            </a:r>
          </a:p>
          <a:p>
            <a:pPr lvl="1"/>
            <a:r>
              <a:rPr lang="en-US" b="1" dirty="0"/>
              <a:t>refine a token </a:t>
            </a:r>
          </a:p>
          <a:p>
            <a:pPr lvl="1"/>
            <a:r>
              <a:rPr lang="en-US" dirty="0"/>
              <a:t>modify the scanner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9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49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Homework clarifications</a:t>
            </a:r>
          </a:p>
          <a:p>
            <a:endParaRPr lang="en-US" dirty="0"/>
          </a:p>
          <a:p>
            <a:r>
              <a:rPr lang="en-US" dirty="0"/>
              <a:t>For part 2: </a:t>
            </a:r>
          </a:p>
          <a:p>
            <a:endParaRPr lang="en-US" dirty="0"/>
          </a:p>
          <a:p>
            <a:pPr lvl="1"/>
            <a:r>
              <a:rPr lang="en-US" dirty="0"/>
              <a:t>what is the behavior of trying to scan: “56.”?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sure to escape the characters that you need to</a:t>
            </a:r>
          </a:p>
          <a:p>
            <a:pPr lvl="1"/>
            <a:endParaRPr lang="en-US" dirty="0"/>
          </a:p>
          <a:p>
            <a:r>
              <a:rPr lang="en-US" i="1" dirty="0"/>
              <a:t>As a challenge: I was able to find an additional optimization that improved performance on the SOS and NG scanner by 2x</a:t>
            </a:r>
          </a:p>
        </p:txBody>
      </p:sp>
    </p:spTree>
    <p:extLst>
      <p:ext uri="{BB962C8B-B14F-4D97-AF65-F5344CB8AC3E}">
        <p14:creationId xmlns:p14="http://schemas.microsoft.com/office/powerpoint/2010/main" val="594634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B4FB-D1A0-8A42-B26B-C0D40FC4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Keywords: </a:t>
            </a:r>
            <a:r>
              <a:rPr lang="en-US" i="1" dirty="0"/>
              <a:t>(finally!)</a:t>
            </a:r>
          </a:p>
        </p:txBody>
      </p:sp>
    </p:spTree>
    <p:extLst>
      <p:ext uri="{BB962C8B-B14F-4D97-AF65-F5344CB8AC3E}">
        <p14:creationId xmlns:p14="http://schemas.microsoft.com/office/powerpoint/2010/main" val="3786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CE08-DF68-874D-81B2-B9422B41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4BC40-F43B-D542-9D91-68B6425CC4A2}"/>
              </a:ext>
            </a:extLst>
          </p:cNvPr>
          <p:cNvSpPr txBox="1"/>
          <p:nvPr/>
        </p:nvSpPr>
        <p:spPr>
          <a:xfrm>
            <a:off x="916719" y="2090172"/>
            <a:ext cx="7005444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ourier" pitchFamily="2" charset="0"/>
              </a:rPr>
              <a:t>TOKENS</a:t>
            </a:r>
          </a:p>
          <a:p>
            <a:r>
              <a:rPr lang="en-US" sz="2400" dirty="0">
                <a:latin typeface="Courier" pitchFamily="2" charset="0"/>
              </a:rPr>
              <a:t>ID     = [a-z]+</a:t>
            </a:r>
          </a:p>
          <a:p>
            <a:r>
              <a:rPr lang="en-US" sz="2400" dirty="0">
                <a:latin typeface="Courier" pitchFamily="2" charset="0"/>
              </a:rPr>
              <a:t>NUM    = [0-9]+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[“ “, “\n”]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b="1" u="sng" dirty="0">
                <a:highlight>
                  <a:srgbClr val="FFFF00"/>
                </a:highlight>
                <a:latin typeface="Courier" pitchFamily="2" charset="0"/>
              </a:rPr>
              <a:t>KEYWORDS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[(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INT,“int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”), (“FLOAT”, “float”) ...]</a:t>
            </a:r>
          </a:p>
        </p:txBody>
      </p:sp>
    </p:spTree>
    <p:extLst>
      <p:ext uri="{BB962C8B-B14F-4D97-AF65-F5344CB8AC3E}">
        <p14:creationId xmlns:p14="http://schemas.microsoft.com/office/powerpoint/2010/main" val="1230457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CE08-DF68-874D-81B2-B9422B41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4BC40-F43B-D542-9D91-68B6425CC4A2}"/>
              </a:ext>
            </a:extLst>
          </p:cNvPr>
          <p:cNvSpPr txBox="1"/>
          <p:nvPr/>
        </p:nvSpPr>
        <p:spPr>
          <a:xfrm>
            <a:off x="501852" y="2124039"/>
            <a:ext cx="7005444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ourier" pitchFamily="2" charset="0"/>
              </a:rPr>
              <a:t>TOKENS</a:t>
            </a:r>
          </a:p>
          <a:p>
            <a:r>
              <a:rPr lang="en-US" sz="2400" dirty="0">
                <a:latin typeface="Courier" pitchFamily="2" charset="0"/>
              </a:rPr>
              <a:t>ID     = [a-z]+</a:t>
            </a:r>
          </a:p>
          <a:p>
            <a:r>
              <a:rPr lang="en-US" sz="2400" dirty="0">
                <a:latin typeface="Courier" pitchFamily="2" charset="0"/>
              </a:rPr>
              <a:t>NUM    = [0-9]+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[“ “, “\n”]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b="1" u="sng" dirty="0">
                <a:highlight>
                  <a:srgbClr val="FFFF00"/>
                </a:highlight>
                <a:latin typeface="Courier" pitchFamily="2" charset="0"/>
              </a:rPr>
              <a:t>KEYWORDS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[(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INT,“int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”), (“FLOAT”, “float”) ...]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1F466-9EBF-574C-8B3F-6F729EA3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74" y="685773"/>
            <a:ext cx="7289799" cy="200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331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CE08-DF68-874D-81B2-B9422B41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4BC40-F43B-D542-9D91-68B6425CC4A2}"/>
              </a:ext>
            </a:extLst>
          </p:cNvPr>
          <p:cNvSpPr txBox="1"/>
          <p:nvPr/>
        </p:nvSpPr>
        <p:spPr>
          <a:xfrm>
            <a:off x="501852" y="2124039"/>
            <a:ext cx="7005444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ourier" pitchFamily="2" charset="0"/>
              </a:rPr>
              <a:t>TOKENS</a:t>
            </a:r>
          </a:p>
          <a:p>
            <a:r>
              <a:rPr lang="en-US" sz="2400" dirty="0">
                <a:latin typeface="Courier" pitchFamily="2" charset="0"/>
              </a:rPr>
              <a:t>ID     = [a-z]+</a:t>
            </a:r>
          </a:p>
          <a:p>
            <a:r>
              <a:rPr lang="en-US" sz="2400" dirty="0">
                <a:latin typeface="Courier" pitchFamily="2" charset="0"/>
              </a:rPr>
              <a:t>NUM    = [0-9]+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[“ “, “\n”]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b="1" u="sng" dirty="0">
                <a:highlight>
                  <a:srgbClr val="FFFF00"/>
                </a:highlight>
                <a:latin typeface="Courier" pitchFamily="2" charset="0"/>
              </a:rPr>
              <a:t>KEYWORDS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[(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INT,“int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”), (“FLOAT”, “float”) ...]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1F466-9EBF-574C-8B3F-6F729EA3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74" y="685773"/>
            <a:ext cx="7289799" cy="200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BB8FF9-99AC-8B4E-B6F4-A80D77C38A86}"/>
              </a:ext>
            </a:extLst>
          </p:cNvPr>
          <p:cNvSpPr txBox="1"/>
          <p:nvPr/>
        </p:nvSpPr>
        <p:spPr>
          <a:xfrm>
            <a:off x="7797800" y="3700733"/>
            <a:ext cx="376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Code example in EM Scanner</a:t>
            </a:r>
          </a:p>
        </p:txBody>
      </p:sp>
    </p:spTree>
    <p:extLst>
      <p:ext uri="{BB962C8B-B14F-4D97-AF65-F5344CB8AC3E}">
        <p14:creationId xmlns:p14="http://schemas.microsoft.com/office/powerpoint/2010/main" val="2095878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FDB5-6A29-8846-82E1-53D87AB1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6801-3EE8-F544-B41F-AAB044B5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Token actions generally do three things:</a:t>
            </a:r>
          </a:p>
          <a:p>
            <a:pPr lvl="1"/>
            <a:r>
              <a:rPr lang="en-US" dirty="0"/>
              <a:t>modify a token </a:t>
            </a:r>
          </a:p>
          <a:p>
            <a:pPr lvl="1"/>
            <a:r>
              <a:rPr lang="en-US" dirty="0"/>
              <a:t>refine a token </a:t>
            </a:r>
          </a:p>
          <a:p>
            <a:pPr lvl="1"/>
            <a:r>
              <a:rPr lang="en-US" b="1" dirty="0"/>
              <a:t>modify the scanner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95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CD9A-CA58-DC41-A171-0C742AD7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3FCB-93F9-7B43-8FBA-2311E3ED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Our big use case here is error reporting</a:t>
            </a:r>
          </a:p>
          <a:p>
            <a:r>
              <a:rPr lang="en-US" dirty="0"/>
              <a:t>Line number</a:t>
            </a:r>
          </a:p>
          <a:p>
            <a:r>
              <a:rPr lang="en-US" dirty="0"/>
              <a:t>Column number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Doesn’t work in our homework</a:t>
            </a:r>
          </a:p>
          <a:p>
            <a:r>
              <a:rPr lang="en-US" dirty="0"/>
              <a:t>Our homework has scanners import tokens</a:t>
            </a:r>
          </a:p>
          <a:p>
            <a:r>
              <a:rPr lang="en-US" dirty="0"/>
              <a:t>Usually it is the other way around!!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Maybe some of you can think of a design where it does work in our homework</a:t>
            </a:r>
          </a:p>
        </p:txBody>
      </p:sp>
    </p:spTree>
    <p:extLst>
      <p:ext uri="{BB962C8B-B14F-4D97-AF65-F5344CB8AC3E}">
        <p14:creationId xmlns:p14="http://schemas.microsoft.com/office/powerpoint/2010/main" val="3451245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CD9A-CA58-DC41-A171-0C742AD7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3FCB-93F9-7B43-8FBA-2311E3ED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common case, we can create a scanner and then update a class member in a token 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EM Scanner example:</a:t>
            </a:r>
          </a:p>
        </p:txBody>
      </p:sp>
    </p:spTree>
    <p:extLst>
      <p:ext uri="{BB962C8B-B14F-4D97-AF65-F5344CB8AC3E}">
        <p14:creationId xmlns:p14="http://schemas.microsoft.com/office/powerpoint/2010/main" val="67043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CD9A-CA58-DC41-A171-0C742AD7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3FCB-93F9-7B43-8FBA-2311E3ED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Recovering from errors (syntax highlighting)</a:t>
            </a:r>
          </a:p>
          <a:p>
            <a:pPr lvl="1"/>
            <a:r>
              <a:rPr lang="en-US" dirty="0"/>
              <a:t>Show python example</a:t>
            </a:r>
          </a:p>
          <a:p>
            <a:endParaRPr lang="en-US" dirty="0"/>
          </a:p>
          <a:p>
            <a:r>
              <a:rPr lang="en-US" dirty="0"/>
              <a:t>return an error token and try to recover</a:t>
            </a:r>
          </a:p>
          <a:p>
            <a:pPr lvl="1"/>
            <a:r>
              <a:rPr lang="en-US" dirty="0"/>
              <a:t>eating one character</a:t>
            </a:r>
          </a:p>
          <a:p>
            <a:pPr lvl="1"/>
            <a:r>
              <a:rPr lang="en-US" dirty="0"/>
              <a:t>eating until a space</a:t>
            </a:r>
          </a:p>
          <a:p>
            <a:pPr lvl="1"/>
            <a:r>
              <a:rPr lang="en-US" dirty="0"/>
              <a:t>eating until a newline</a:t>
            </a:r>
          </a:p>
        </p:txBody>
      </p:sp>
    </p:spTree>
    <p:extLst>
      <p:ext uri="{BB962C8B-B14F-4D97-AF65-F5344CB8AC3E}">
        <p14:creationId xmlns:p14="http://schemas.microsoft.com/office/powerpoint/2010/main" val="37098135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CD9A-CA58-DC41-A171-0C742AD7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3FCB-93F9-7B43-8FBA-2311E3ED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a scanner generator:</a:t>
            </a:r>
          </a:p>
          <a:p>
            <a:pPr lvl="1"/>
            <a:r>
              <a:rPr lang="en-US" dirty="0"/>
              <a:t>They have their own designs and it is important to understand trade-offs and design decisions</a:t>
            </a:r>
          </a:p>
          <a:p>
            <a:endParaRPr lang="en-US" dirty="0"/>
          </a:p>
          <a:p>
            <a:r>
              <a:rPr lang="en-US" dirty="0"/>
              <a:t>Classically: </a:t>
            </a:r>
          </a:p>
          <a:p>
            <a:pPr lvl="1"/>
            <a:r>
              <a:rPr lang="en-US" dirty="0"/>
              <a:t>Lex and Flex</a:t>
            </a:r>
          </a:p>
          <a:p>
            <a:pPr lvl="1"/>
            <a:endParaRPr lang="en-US" dirty="0"/>
          </a:p>
          <a:p>
            <a:r>
              <a:rPr lang="en-US" dirty="0"/>
              <a:t>Modern:</a:t>
            </a:r>
          </a:p>
          <a:p>
            <a:pPr lvl="1"/>
            <a:r>
              <a:rPr lang="en-US" dirty="0" err="1"/>
              <a:t>Antlr</a:t>
            </a:r>
            <a:r>
              <a:rPr lang="en-US" dirty="0"/>
              <a:t> (</a:t>
            </a:r>
            <a:r>
              <a:rPr lang="en-US" dirty="0" err="1"/>
              <a:t>ANother</a:t>
            </a:r>
            <a:r>
              <a:rPr lang="en-US" dirty="0"/>
              <a:t> Tool for Language Recognition)</a:t>
            </a:r>
          </a:p>
          <a:p>
            <a:pPr lvl="1"/>
            <a:endParaRPr lang="en-US" dirty="0"/>
          </a:p>
          <a:p>
            <a:r>
              <a:rPr lang="en-US" dirty="0"/>
              <a:t>A good in-between:</a:t>
            </a:r>
          </a:p>
          <a:p>
            <a:pPr lvl="1"/>
            <a:r>
              <a:rPr lang="en-US" dirty="0"/>
              <a:t>PLY - a Lex and </a:t>
            </a:r>
            <a:r>
              <a:rPr lang="en-US" dirty="0" err="1"/>
              <a:t>Yacc</a:t>
            </a:r>
            <a:r>
              <a:rPr lang="en-US" dirty="0"/>
              <a:t> implementation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35831206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CD9A-CA58-DC41-A171-0C742AD7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Lex/Flex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3FCB-93F9-7B43-8FBA-2311E3ED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Old tools - input is a token specification file. Produces a complicated C file that you would include in your project</a:t>
            </a:r>
          </a:p>
          <a:p>
            <a:endParaRPr lang="en-US" dirty="0"/>
          </a:p>
          <a:p>
            <a:r>
              <a:rPr lang="en-US" dirty="0"/>
              <a:t>New language technology makes things a lot easier (higher order functions, fast RE matchers,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4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4909"/>
          </a:xfrm>
        </p:spPr>
        <p:txBody>
          <a:bodyPr>
            <a:normAutofit/>
          </a:bodyPr>
          <a:lstStyle/>
          <a:p>
            <a:r>
              <a:rPr lang="en-US" dirty="0"/>
              <a:t>Homework clarifications</a:t>
            </a:r>
          </a:p>
          <a:p>
            <a:endParaRPr lang="en-US" dirty="0"/>
          </a:p>
          <a:p>
            <a:r>
              <a:rPr lang="en-US" dirty="0"/>
              <a:t>Comments about line numbers in </a:t>
            </a:r>
            <a:r>
              <a:rPr lang="en-US" dirty="0" err="1"/>
              <a:t>ScannerExceptions</a:t>
            </a:r>
            <a:endParaRPr lang="en-US" dirty="0"/>
          </a:p>
          <a:p>
            <a:pPr lvl="1"/>
            <a:r>
              <a:rPr lang="en-US" dirty="0"/>
              <a:t>Not required</a:t>
            </a:r>
          </a:p>
          <a:p>
            <a:pPr lvl="1"/>
            <a:r>
              <a:rPr lang="en-US" dirty="0"/>
              <a:t>Left over from first draft of homework</a:t>
            </a:r>
          </a:p>
        </p:txBody>
      </p:sp>
    </p:spTree>
    <p:extLst>
      <p:ext uri="{BB962C8B-B14F-4D97-AF65-F5344CB8AC3E}">
        <p14:creationId xmlns:p14="http://schemas.microsoft.com/office/powerpoint/2010/main" val="39977853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CD9A-CA58-DC41-A171-0C742AD7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3FCB-93F9-7B43-8FBA-2311E3ED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written mostly for education purposes. Uses only core python features</a:t>
            </a:r>
          </a:p>
          <a:p>
            <a:endParaRPr lang="en-US" dirty="0"/>
          </a:p>
          <a:p>
            <a:r>
              <a:rPr lang="en-US" dirty="0"/>
              <a:t>Personally, I have used it many times for little compiler projects</a:t>
            </a:r>
          </a:p>
          <a:p>
            <a:endParaRPr lang="en-US" dirty="0"/>
          </a:p>
          <a:p>
            <a:r>
              <a:rPr lang="en-US" dirty="0"/>
              <a:t>Documented to be a python implementation of Lex, but uses a much nicer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84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2887-3A79-BC45-BB75-3CDD1D30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PLY’s Scanner</a:t>
            </a:r>
          </a:p>
        </p:txBody>
      </p:sp>
    </p:spTree>
    <p:extLst>
      <p:ext uri="{BB962C8B-B14F-4D97-AF65-F5344CB8AC3E}">
        <p14:creationId xmlns:p14="http://schemas.microsoft.com/office/powerpoint/2010/main" val="450774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F35A-C7AA-6E49-959D-4E0B6990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5743-DDBE-124F-8B43-C63548BA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5941"/>
          </a:xfrm>
        </p:spPr>
        <p:txBody>
          <a:bodyPr/>
          <a:lstStyle/>
          <a:p>
            <a:r>
              <a:rPr lang="en-US" i="1" dirty="0"/>
              <a:t>Library import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AAC30E-F5EB-E546-B541-67242B155A47}"/>
              </a:ext>
            </a:extLst>
          </p:cNvPr>
          <p:cNvSpPr/>
          <p:nvPr/>
        </p:nvSpPr>
        <p:spPr>
          <a:xfrm>
            <a:off x="1484838" y="2432234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ply.lex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74D6CF-DE25-504E-8221-56BEA492C38C}"/>
              </a:ext>
            </a:extLst>
          </p:cNvPr>
          <p:cNvSpPr txBox="1">
            <a:spLocks/>
          </p:cNvSpPr>
          <p:nvPr/>
        </p:nvSpPr>
        <p:spPr>
          <a:xfrm>
            <a:off x="838200" y="3680366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DF508D-7477-3548-981F-FC418D9E9439}"/>
              </a:ext>
            </a:extLst>
          </p:cNvPr>
          <p:cNvSpPr txBox="1">
            <a:spLocks/>
          </p:cNvSpPr>
          <p:nvPr/>
        </p:nvSpPr>
        <p:spPr>
          <a:xfrm>
            <a:off x="838200" y="3192396"/>
            <a:ext cx="10515600" cy="60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Token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524C2-E2F1-5D47-9892-6263274AACB1}"/>
              </a:ext>
            </a:extLst>
          </p:cNvPr>
          <p:cNvSpPr/>
          <p:nvPr/>
        </p:nvSpPr>
        <p:spPr>
          <a:xfrm>
            <a:off x="1484838" y="3912426"/>
            <a:ext cx="7574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tokens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"ADJECTIVE"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"NOUN"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"VERB"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 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C2CB10-C06A-184A-83DF-56F1298E53EF}"/>
              </a:ext>
            </a:extLst>
          </p:cNvPr>
          <p:cNvSpPr txBox="1">
            <a:spLocks/>
          </p:cNvSpPr>
          <p:nvPr/>
        </p:nvSpPr>
        <p:spPr>
          <a:xfrm>
            <a:off x="838200" y="4658214"/>
            <a:ext cx="10515600" cy="60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Token specification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9598B-60CE-BA49-AAB5-EE7B8F72E39A}"/>
              </a:ext>
            </a:extLst>
          </p:cNvPr>
          <p:cNvSpPr/>
          <p:nvPr/>
        </p:nvSpPr>
        <p:spPr>
          <a:xfrm>
            <a:off x="1484838" y="53677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t_ADJECTIVE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old|purple|spotted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r>
              <a:rPr lang="en-US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t_NOUN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dog|computer|car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r>
              <a:rPr lang="en-US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t_ARTICLE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the|my|a|your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r>
              <a:rPr lang="en-US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t_VERB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ran|crashed|accelerated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64406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F35A-C7AA-6E49-959D-4E0B6990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5743-DDBE-124F-8B43-C63548BA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5941"/>
          </a:xfrm>
        </p:spPr>
        <p:txBody>
          <a:bodyPr/>
          <a:lstStyle/>
          <a:p>
            <a:r>
              <a:rPr lang="en-US" i="1" dirty="0"/>
              <a:t>Build the </a:t>
            </a:r>
            <a:r>
              <a:rPr lang="en-US" i="1" dirty="0" err="1"/>
              <a:t>lexer</a:t>
            </a:r>
            <a:endParaRPr lang="en-US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74D6CF-DE25-504E-8221-56BEA492C38C}"/>
              </a:ext>
            </a:extLst>
          </p:cNvPr>
          <p:cNvSpPr txBox="1">
            <a:spLocks/>
          </p:cNvSpPr>
          <p:nvPr/>
        </p:nvSpPr>
        <p:spPr>
          <a:xfrm>
            <a:off x="838200" y="3680366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8D263-BEDB-894D-AD60-AD74113A01F4}"/>
              </a:ext>
            </a:extLst>
          </p:cNvPr>
          <p:cNvSpPr/>
          <p:nvPr/>
        </p:nvSpPr>
        <p:spPr>
          <a:xfrm>
            <a:off x="1449296" y="2434049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lexer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lex.lex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E087D-1A48-0F41-9856-1AC430353867}"/>
              </a:ext>
            </a:extLst>
          </p:cNvPr>
          <p:cNvSpPr txBox="1"/>
          <p:nvPr/>
        </p:nvSpPr>
        <p:spPr>
          <a:xfrm>
            <a:off x="5038928" y="2434049"/>
            <a:ext cx="16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happens?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7AA8FAA-9ADA-AC44-8487-804A2FCB4261}"/>
              </a:ext>
            </a:extLst>
          </p:cNvPr>
          <p:cNvSpPr txBox="1">
            <a:spLocks/>
          </p:cNvSpPr>
          <p:nvPr/>
        </p:nvSpPr>
        <p:spPr>
          <a:xfrm>
            <a:off x="838200" y="3364217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Need an error function</a:t>
            </a:r>
            <a:endParaRPr lang="en-US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0B486-FBB7-064C-95D8-D6A17AE02A4C}"/>
              </a:ext>
            </a:extLst>
          </p:cNvPr>
          <p:cNvSpPr/>
          <p:nvPr/>
        </p:nvSpPr>
        <p:spPr>
          <a:xfrm>
            <a:off x="838200" y="4108080"/>
            <a:ext cx="6932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# Error handling rule</a:t>
            </a:r>
          </a:p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t_error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(t):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"Illegal character '%s'"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%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t.value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[0])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exit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9565463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F35A-C7AA-6E49-959D-4E0B6990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5743-DDBE-124F-8B43-C63548BA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5941"/>
          </a:xfrm>
        </p:spPr>
        <p:txBody>
          <a:bodyPr/>
          <a:lstStyle/>
          <a:p>
            <a:r>
              <a:rPr lang="en-US" i="1" dirty="0"/>
              <a:t>Now give the </a:t>
            </a:r>
            <a:r>
              <a:rPr lang="en-US" i="1" dirty="0" err="1"/>
              <a:t>lexer</a:t>
            </a:r>
            <a:r>
              <a:rPr lang="en-US" i="1" dirty="0"/>
              <a:t> some input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74D6CF-DE25-504E-8221-56BEA492C38C}"/>
              </a:ext>
            </a:extLst>
          </p:cNvPr>
          <p:cNvSpPr txBox="1">
            <a:spLocks/>
          </p:cNvSpPr>
          <p:nvPr/>
        </p:nvSpPr>
        <p:spPr>
          <a:xfrm>
            <a:off x="838200" y="3680366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7AA8FAA-9ADA-AC44-8487-804A2FCB4261}"/>
              </a:ext>
            </a:extLst>
          </p:cNvPr>
          <p:cNvSpPr txBox="1">
            <a:spLocks/>
          </p:cNvSpPr>
          <p:nvPr/>
        </p:nvSpPr>
        <p:spPr>
          <a:xfrm>
            <a:off x="838200" y="3364217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The </a:t>
            </a:r>
            <a:r>
              <a:rPr lang="en-US" i="1" dirty="0" err="1"/>
              <a:t>lexer</a:t>
            </a:r>
            <a:r>
              <a:rPr lang="en-US" i="1" dirty="0"/>
              <a:t> streams the input, we need to stream the tokens: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11EBB4-1E32-AA48-9583-6E5808320554}"/>
              </a:ext>
            </a:extLst>
          </p:cNvPr>
          <p:cNvSpPr/>
          <p:nvPr/>
        </p:nvSpPr>
        <p:spPr>
          <a:xfrm>
            <a:off x="4135672" y="2527449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lexer.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"dog"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B30BB0-EA2D-BC49-BE1B-7B0C9FD4C02C}"/>
              </a:ext>
            </a:extLst>
          </p:cNvPr>
          <p:cNvSpPr/>
          <p:nvPr/>
        </p:nvSpPr>
        <p:spPr>
          <a:xfrm>
            <a:off x="4135672" y="434015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# Tokenize</a:t>
            </a:r>
          </a:p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dirty="0">
              <a:solidFill>
                <a:srgbClr val="2EAEB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tok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lexer.token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# No more input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44162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F35A-C7AA-6E49-959D-4E0B6990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5743-DDBE-124F-8B43-C63548BA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5941"/>
          </a:xfrm>
        </p:spPr>
        <p:txBody>
          <a:bodyPr/>
          <a:lstStyle/>
          <a:p>
            <a:r>
              <a:rPr lang="en-US" i="1" dirty="0"/>
              <a:t>output: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74D6CF-DE25-504E-8221-56BEA492C38C}"/>
              </a:ext>
            </a:extLst>
          </p:cNvPr>
          <p:cNvSpPr txBox="1">
            <a:spLocks/>
          </p:cNvSpPr>
          <p:nvPr/>
        </p:nvSpPr>
        <p:spPr>
          <a:xfrm>
            <a:off x="838200" y="3680366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11EBB4-1E32-AA48-9583-6E5808320554}"/>
              </a:ext>
            </a:extLst>
          </p:cNvPr>
          <p:cNvSpPr/>
          <p:nvPr/>
        </p:nvSpPr>
        <p:spPr>
          <a:xfrm>
            <a:off x="3278466" y="2537490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LexToken</a:t>
            </a:r>
            <a:r>
              <a:rPr lang="en-US" sz="2400" dirty="0">
                <a:latin typeface="Courier" pitchFamily="2" charset="0"/>
              </a:rPr>
              <a:t>(NOUN, 'dog’, 1, 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FEE52-B4B7-D84B-BFD4-7ACE1570AC42}"/>
              </a:ext>
            </a:extLst>
          </p:cNvPr>
          <p:cNvSpPr txBox="1"/>
          <p:nvPr/>
        </p:nvSpPr>
        <p:spPr>
          <a:xfrm>
            <a:off x="6728497" y="1812226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number (1 indexed)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4015B-F727-3940-A90C-754BBE1BF3ED}"/>
              </a:ext>
            </a:extLst>
          </p:cNvPr>
          <p:cNvSpPr txBox="1"/>
          <p:nvPr/>
        </p:nvSpPr>
        <p:spPr>
          <a:xfrm>
            <a:off x="7587515" y="3236406"/>
            <a:ext cx="313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characters streamed</a:t>
            </a:r>
            <a:br>
              <a:rPr lang="en-US" dirty="0"/>
            </a:br>
            <a:r>
              <a:rPr lang="en-US" dirty="0"/>
              <a:t>(0 indexed)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864134-E5C6-3C49-A36F-80906B843B8F}"/>
              </a:ext>
            </a:extLst>
          </p:cNvPr>
          <p:cNvCxnSpPr/>
          <p:nvPr/>
        </p:nvCxnSpPr>
        <p:spPr>
          <a:xfrm flipV="1">
            <a:off x="7441660" y="2181558"/>
            <a:ext cx="369651" cy="387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B21F91-86C7-F245-8A81-8FB44486065E}"/>
              </a:ext>
            </a:extLst>
          </p:cNvPr>
          <p:cNvCxnSpPr>
            <a:cxnSpLocks/>
          </p:cNvCxnSpPr>
          <p:nvPr/>
        </p:nvCxnSpPr>
        <p:spPr>
          <a:xfrm flipH="1">
            <a:off x="8033230" y="2893424"/>
            <a:ext cx="1" cy="28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5E3817-7529-C444-8387-1FDB6E3551AD}"/>
              </a:ext>
            </a:extLst>
          </p:cNvPr>
          <p:cNvSpPr txBox="1">
            <a:spLocks/>
          </p:cNvSpPr>
          <p:nvPr/>
        </p:nvSpPr>
        <p:spPr>
          <a:xfrm>
            <a:off x="838200" y="4273566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try a longer string: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100CE-54BB-D146-94E2-E649D82AB517}"/>
              </a:ext>
            </a:extLst>
          </p:cNvPr>
          <p:cNvSpPr/>
          <p:nvPr/>
        </p:nvSpPr>
        <p:spPr>
          <a:xfrm>
            <a:off x="3676365" y="5047136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lexer.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"dog computer"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43B01A-E940-914A-BAD2-71FD6E4717C3}"/>
              </a:ext>
            </a:extLst>
          </p:cNvPr>
          <p:cNvSpPr txBox="1"/>
          <p:nvPr/>
        </p:nvSpPr>
        <p:spPr>
          <a:xfrm>
            <a:off x="7431932" y="6021421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3608537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F35A-C7AA-6E49-959D-4E0B6990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5743-DDBE-124F-8B43-C63548BA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5941"/>
          </a:xfrm>
        </p:spPr>
        <p:txBody>
          <a:bodyPr/>
          <a:lstStyle/>
          <a:p>
            <a:r>
              <a:rPr lang="en-US" i="1" dirty="0"/>
              <a:t>Need to add a token for whitespace!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74D6CF-DE25-504E-8221-56BEA492C38C}"/>
              </a:ext>
            </a:extLst>
          </p:cNvPr>
          <p:cNvSpPr txBox="1">
            <a:spLocks/>
          </p:cNvSpPr>
          <p:nvPr/>
        </p:nvSpPr>
        <p:spPr>
          <a:xfrm>
            <a:off x="838200" y="3680366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F4F1C7-63EF-C14C-951D-A56AA84E9ADA}"/>
              </a:ext>
            </a:extLst>
          </p:cNvPr>
          <p:cNvSpPr/>
          <p:nvPr/>
        </p:nvSpPr>
        <p:spPr>
          <a:xfrm>
            <a:off x="838200" y="280156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tokens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"ADJECTIVE"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"NOUN"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"VERB"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"WHITESPACE"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77C6C-A75A-C843-966F-8BFEBE91867C}"/>
              </a:ext>
            </a:extLst>
          </p:cNvPr>
          <p:cNvSpPr/>
          <p:nvPr/>
        </p:nvSpPr>
        <p:spPr>
          <a:xfrm>
            <a:off x="838200" y="3680366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t_WHITESPACE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'\ '</a:t>
            </a:r>
            <a:endParaRPr lang="en-US" dirty="0">
              <a:solidFill>
                <a:srgbClr val="9FA01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A4522-CBB5-EA4A-AFFE-30BE77FC3565}"/>
              </a:ext>
            </a:extLst>
          </p:cNvPr>
          <p:cNvSpPr txBox="1"/>
          <p:nvPr/>
        </p:nvSpPr>
        <p:spPr>
          <a:xfrm>
            <a:off x="914399" y="32348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DD9EDD-B7C9-E241-B033-E38377C2F553}"/>
              </a:ext>
            </a:extLst>
          </p:cNvPr>
          <p:cNvSpPr txBox="1">
            <a:spLocks/>
          </p:cNvSpPr>
          <p:nvPr/>
        </p:nvSpPr>
        <p:spPr>
          <a:xfrm>
            <a:off x="838200" y="4501137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Now we can lex: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AEF510-1745-9F4B-A1C2-A5093639DE6F}"/>
              </a:ext>
            </a:extLst>
          </p:cNvPr>
          <p:cNvSpPr/>
          <p:nvPr/>
        </p:nvSpPr>
        <p:spPr>
          <a:xfrm>
            <a:off x="914399" y="53745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(NOUN,'dog',1,0)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(WHITESPACE,' ',1,3)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(NOUN,'computer',1,4)</a:t>
            </a:r>
          </a:p>
        </p:txBody>
      </p:sp>
    </p:spTree>
    <p:extLst>
      <p:ext uri="{BB962C8B-B14F-4D97-AF65-F5344CB8AC3E}">
        <p14:creationId xmlns:p14="http://schemas.microsoft.com/office/powerpoint/2010/main" val="4223449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F35A-C7AA-6E49-959D-4E0B6990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5743-DDBE-124F-8B43-C63548BA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5941"/>
          </a:xfrm>
        </p:spPr>
        <p:txBody>
          <a:bodyPr/>
          <a:lstStyle/>
          <a:p>
            <a:r>
              <a:rPr lang="en-US" i="1" dirty="0"/>
              <a:t>Now we can do a sentence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74D6CF-DE25-504E-8221-56BEA492C38C}"/>
              </a:ext>
            </a:extLst>
          </p:cNvPr>
          <p:cNvSpPr txBox="1">
            <a:spLocks/>
          </p:cNvSpPr>
          <p:nvPr/>
        </p:nvSpPr>
        <p:spPr>
          <a:xfrm>
            <a:off x="838200" y="3680366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81D126-92D8-4A44-9777-C577A2E1DCDA}"/>
              </a:ext>
            </a:extLst>
          </p:cNvPr>
          <p:cNvSpPr/>
          <p:nvPr/>
        </p:nvSpPr>
        <p:spPr>
          <a:xfrm>
            <a:off x="838200" y="2783926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lexer.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"my spotted dog ran"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E05E0-0533-8F48-975E-E0DE66095E54}"/>
              </a:ext>
            </a:extLst>
          </p:cNvPr>
          <p:cNvSpPr/>
          <p:nvPr/>
        </p:nvSpPr>
        <p:spPr>
          <a:xfrm>
            <a:off x="838200" y="366290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(ARTICLE,'my',1,0)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(WHITESPACE,' ',1,2)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(ADJECTIVE,'spotted',1,3)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(WHITESPACE,' ',1,10)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(NOUN,'dog',1,11)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(WHITESPACE,' ',1,14)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(VERB,'ran',1,15)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5930F-B205-2646-B2C9-91BCF695A5D9}"/>
              </a:ext>
            </a:extLst>
          </p:cNvPr>
          <p:cNvSpPr txBox="1"/>
          <p:nvPr/>
        </p:nvSpPr>
        <p:spPr>
          <a:xfrm>
            <a:off x="7276289" y="5642043"/>
            <a:ext cx="22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clean this up?</a:t>
            </a:r>
          </a:p>
        </p:txBody>
      </p:sp>
    </p:spTree>
    <p:extLst>
      <p:ext uri="{BB962C8B-B14F-4D97-AF65-F5344CB8AC3E}">
        <p14:creationId xmlns:p14="http://schemas.microsoft.com/office/powerpoint/2010/main" val="4313770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F35A-C7AA-6E49-959D-4E0B6990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5743-DDBE-124F-8B43-C63548BA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5941"/>
          </a:xfrm>
        </p:spPr>
        <p:txBody>
          <a:bodyPr/>
          <a:lstStyle/>
          <a:p>
            <a:r>
              <a:rPr lang="en-US" i="1" dirty="0"/>
              <a:t>We can ignore whitespace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74D6CF-DE25-504E-8221-56BEA492C38C}"/>
              </a:ext>
            </a:extLst>
          </p:cNvPr>
          <p:cNvSpPr txBox="1">
            <a:spLocks/>
          </p:cNvSpPr>
          <p:nvPr/>
        </p:nvSpPr>
        <p:spPr>
          <a:xfrm>
            <a:off x="838200" y="3680366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30C0-336C-B74D-8573-286A7572A6F5}"/>
              </a:ext>
            </a:extLst>
          </p:cNvPr>
          <p:cNvSpPr/>
          <p:nvPr/>
        </p:nvSpPr>
        <p:spPr>
          <a:xfrm>
            <a:off x="838200" y="24958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dirty="0" err="1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t_WHITESPACE</a:t>
            </a:r>
            <a:r>
              <a:rPr lang="en-US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 = '\</a:t>
            </a:r>
          </a:p>
          <a:p>
            <a:r>
              <a:rPr lang="en-US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t_ignore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 '</a:t>
            </a:r>
            <a:endParaRPr lang="en-US" dirty="0">
              <a:solidFill>
                <a:srgbClr val="9FA01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210A8-0D26-A24C-A7AB-1AEEAF856602}"/>
              </a:ext>
            </a:extLst>
          </p:cNvPr>
          <p:cNvSpPr/>
          <p:nvPr/>
        </p:nvSpPr>
        <p:spPr>
          <a:xfrm>
            <a:off x="7185498" y="4877047"/>
            <a:ext cx="5006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(ARTICLE,'my',1,0)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(ADJECTIVE,'spotted',1,3)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(NOUN,'dog',1,11)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(VERB,'ran',1,15)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29DD1-9F21-1D49-B598-9A978E7AF0AE}"/>
              </a:ext>
            </a:extLst>
          </p:cNvPr>
          <p:cNvSpPr/>
          <p:nvPr/>
        </p:nvSpPr>
        <p:spPr>
          <a:xfrm>
            <a:off x="838200" y="44615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(ARTICLE,'my',1,0)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(WHITESPACE,' ',1,2)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(ADJECTIVE,'spotted',1,3)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(WHITESPACE,' ',1,10)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(NOUN,'dog',1,11)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(WHITESPACE,' ',1,14)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(VERB,'ran',1,15)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D3761-CDBD-C743-A48A-446BE3BC6F16}"/>
              </a:ext>
            </a:extLst>
          </p:cNvPr>
          <p:cNvSpPr txBox="1"/>
          <p:nvPr/>
        </p:nvSpPr>
        <p:spPr>
          <a:xfrm>
            <a:off x="5671226" y="3971960"/>
            <a:ext cx="18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gets simplified to:</a:t>
            </a:r>
          </a:p>
        </p:txBody>
      </p:sp>
    </p:spTree>
    <p:extLst>
      <p:ext uri="{BB962C8B-B14F-4D97-AF65-F5344CB8AC3E}">
        <p14:creationId xmlns:p14="http://schemas.microsoft.com/office/powerpoint/2010/main" val="209546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F35A-C7AA-6E49-959D-4E0B6990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5743-DDBE-124F-8B43-C63548BA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5941"/>
          </a:xfrm>
        </p:spPr>
        <p:txBody>
          <a:bodyPr/>
          <a:lstStyle/>
          <a:p>
            <a:r>
              <a:rPr lang="en-US" i="1" dirty="0"/>
              <a:t>What about newlines?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74D6CF-DE25-504E-8221-56BEA492C38C}"/>
              </a:ext>
            </a:extLst>
          </p:cNvPr>
          <p:cNvSpPr txBox="1">
            <a:spLocks/>
          </p:cNvSpPr>
          <p:nvPr/>
        </p:nvSpPr>
        <p:spPr>
          <a:xfrm>
            <a:off x="838200" y="3680366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E4231-F503-C146-8587-BE0D63D1A9AC}"/>
              </a:ext>
            </a:extLst>
          </p:cNvPr>
          <p:cNvSpPr/>
          <p:nvPr/>
        </p:nvSpPr>
        <p:spPr>
          <a:xfrm>
            <a:off x="838200" y="27130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lexer.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"""                           </a:t>
            </a:r>
          </a:p>
          <a:p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my spotted dog ran</a:t>
            </a:r>
          </a:p>
          <a:p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the old computer crashed  </a:t>
            </a:r>
          </a:p>
          <a:p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4784E3-DD9E-B549-81F0-E4064AAC544D}"/>
              </a:ext>
            </a:extLst>
          </p:cNvPr>
          <p:cNvSpPr txBox="1">
            <a:spLocks/>
          </p:cNvSpPr>
          <p:nvPr/>
        </p:nvSpPr>
        <p:spPr>
          <a:xfrm>
            <a:off x="838200" y="4567643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Need to add a newline token!</a:t>
            </a:r>
          </a:p>
        </p:txBody>
      </p:sp>
    </p:spTree>
    <p:extLst>
      <p:ext uri="{BB962C8B-B14F-4D97-AF65-F5344CB8AC3E}">
        <p14:creationId xmlns:p14="http://schemas.microsoft.com/office/powerpoint/2010/main" val="7210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4909"/>
          </a:xfrm>
        </p:spPr>
        <p:txBody>
          <a:bodyPr>
            <a:normAutofit/>
          </a:bodyPr>
          <a:lstStyle/>
          <a:p>
            <a:r>
              <a:rPr lang="en-US" dirty="0"/>
              <a:t>Like I’ve done in the past, you can discuss your performance with your classmates after the first week that the assignment as been out</a:t>
            </a:r>
          </a:p>
          <a:p>
            <a:pPr lvl="1"/>
            <a:r>
              <a:rPr lang="en-US" dirty="0"/>
              <a:t>Do not discuss your implementation in detail</a:t>
            </a:r>
          </a:p>
          <a:p>
            <a:pPr lvl="1"/>
            <a:r>
              <a:rPr lang="en-US" dirty="0"/>
              <a:t>Do not share code or token definitions</a:t>
            </a:r>
          </a:p>
          <a:p>
            <a:pPr lvl="1"/>
            <a:r>
              <a:rPr lang="en-US" dirty="0"/>
              <a:t>Everyone’s computer is different so performance will not match perfectly.</a:t>
            </a:r>
          </a:p>
        </p:txBody>
      </p:sp>
    </p:spTree>
    <p:extLst>
      <p:ext uri="{BB962C8B-B14F-4D97-AF65-F5344CB8AC3E}">
        <p14:creationId xmlns:p14="http://schemas.microsoft.com/office/powerpoint/2010/main" val="3018606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F35A-C7AA-6E49-959D-4E0B6990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5743-DDBE-124F-8B43-C63548BA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5941"/>
          </a:xfrm>
        </p:spPr>
        <p:txBody>
          <a:bodyPr/>
          <a:lstStyle/>
          <a:p>
            <a:r>
              <a:rPr lang="en-US" i="1" dirty="0"/>
              <a:t>What about newlines?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74D6CF-DE25-504E-8221-56BEA492C38C}"/>
              </a:ext>
            </a:extLst>
          </p:cNvPr>
          <p:cNvSpPr txBox="1">
            <a:spLocks/>
          </p:cNvSpPr>
          <p:nvPr/>
        </p:nvSpPr>
        <p:spPr>
          <a:xfrm>
            <a:off x="838200" y="3680366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E4231-F503-C146-8587-BE0D63D1A9AC}"/>
              </a:ext>
            </a:extLst>
          </p:cNvPr>
          <p:cNvSpPr/>
          <p:nvPr/>
        </p:nvSpPr>
        <p:spPr>
          <a:xfrm>
            <a:off x="838200" y="27130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lexer.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"""                           </a:t>
            </a:r>
          </a:p>
          <a:p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my spotted dog ran</a:t>
            </a:r>
          </a:p>
          <a:p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the old computer crashed  </a:t>
            </a:r>
          </a:p>
          <a:p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4784E3-DD9E-B549-81F0-E4064AAC544D}"/>
              </a:ext>
            </a:extLst>
          </p:cNvPr>
          <p:cNvSpPr txBox="1">
            <a:spLocks/>
          </p:cNvSpPr>
          <p:nvPr/>
        </p:nvSpPr>
        <p:spPr>
          <a:xfrm>
            <a:off x="838200" y="4567643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Need to add a newline token!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CA5F2-9BA7-7140-8F11-874A5C628338}"/>
              </a:ext>
            </a:extLst>
          </p:cNvPr>
          <p:cNvSpPr/>
          <p:nvPr/>
        </p:nvSpPr>
        <p:spPr>
          <a:xfrm>
            <a:off x="713361" y="5313431"/>
            <a:ext cx="8868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tokens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"ADJECTIVE"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"NOUN"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"VERB"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"NEWLINE"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t_NEWLINE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"\\n"</a:t>
            </a:r>
            <a:endParaRPr lang="en-US" dirty="0">
              <a:solidFill>
                <a:srgbClr val="9FA01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095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F35A-C7AA-6E49-959D-4E0B6990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Demo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74D6CF-DE25-504E-8221-56BEA492C38C}"/>
              </a:ext>
            </a:extLst>
          </p:cNvPr>
          <p:cNvSpPr txBox="1">
            <a:spLocks/>
          </p:cNvSpPr>
          <p:nvPr/>
        </p:nvSpPr>
        <p:spPr>
          <a:xfrm>
            <a:off x="838200" y="3680366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E3651-72E0-3A45-9D6C-43B2EC369887}"/>
              </a:ext>
            </a:extLst>
          </p:cNvPr>
          <p:cNvSpPr/>
          <p:nvPr/>
        </p:nvSpPr>
        <p:spPr>
          <a:xfrm>
            <a:off x="838200" y="16906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(NEWLINE,'\n',1,0)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(ARTICLE,'my',1,1)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(ADJECTIVE,'spotted',1,4)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(NOUN,'dog',1,12)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(VERB,'ran',1,16)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(NEWLINE,'\n',1,19)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LexToken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(ARTICLE,'the',1,20)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03514-11BC-1E4D-A325-B1397DEBE66F}"/>
              </a:ext>
            </a:extLst>
          </p:cNvPr>
          <p:cNvSpPr txBox="1"/>
          <p:nvPr/>
        </p:nvSpPr>
        <p:spPr>
          <a:xfrm>
            <a:off x="838200" y="428697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Line numbers are not updating</a:t>
            </a:r>
          </a:p>
        </p:txBody>
      </p:sp>
    </p:spTree>
    <p:extLst>
      <p:ext uri="{BB962C8B-B14F-4D97-AF65-F5344CB8AC3E}">
        <p14:creationId xmlns:p14="http://schemas.microsoft.com/office/powerpoint/2010/main" val="1707995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F35A-C7AA-6E49-959D-4E0B6990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Demo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74D6CF-DE25-504E-8221-56BEA492C38C}"/>
              </a:ext>
            </a:extLst>
          </p:cNvPr>
          <p:cNvSpPr txBox="1">
            <a:spLocks/>
          </p:cNvSpPr>
          <p:nvPr/>
        </p:nvSpPr>
        <p:spPr>
          <a:xfrm>
            <a:off x="838200" y="3680366"/>
            <a:ext cx="10515600" cy="97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760E6D-4937-DA43-881D-DD8AE6B7A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5941"/>
          </a:xfrm>
        </p:spPr>
        <p:txBody>
          <a:bodyPr/>
          <a:lstStyle/>
          <a:p>
            <a:r>
              <a:rPr lang="en-US" i="1" dirty="0"/>
              <a:t>Token actions, similar to production actions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9E5D6-4263-8C45-BD5A-F7A0C5F3B8BF}"/>
              </a:ext>
            </a:extLst>
          </p:cNvPr>
          <p:cNvSpPr/>
          <p:nvPr/>
        </p:nvSpPr>
        <p:spPr>
          <a:xfrm>
            <a:off x="838200" y="44796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t_NEWLINE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(t):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"\\n"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t.lexer.lineno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1</a:t>
            </a:r>
            <a:endParaRPr lang="en-US" dirty="0">
              <a:solidFill>
                <a:srgbClr val="9FA01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</a:t>
            </a:r>
            <a:endParaRPr lang="en-US" dirty="0">
              <a:solidFill>
                <a:srgbClr val="2EAEB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39D64-86C4-A34C-BB92-C9A10393A1AD}"/>
              </a:ext>
            </a:extLst>
          </p:cNvPr>
          <p:cNvSpPr/>
          <p:nvPr/>
        </p:nvSpPr>
        <p:spPr>
          <a:xfrm>
            <a:off x="838200" y="2917984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t_NEWLINE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"\\n"</a:t>
            </a:r>
            <a:endParaRPr lang="en-US" dirty="0">
              <a:solidFill>
                <a:srgbClr val="9FA01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5F755-4962-1949-A8BC-36E25A6D10FE}"/>
              </a:ext>
            </a:extLst>
          </p:cNvPr>
          <p:cNvSpPr txBox="1"/>
          <p:nvPr/>
        </p:nvSpPr>
        <p:spPr>
          <a:xfrm>
            <a:off x="914401" y="3576804"/>
            <a:ext cx="145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into: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DC92C-F6AA-2B47-9ADD-C65CC516CE80}"/>
              </a:ext>
            </a:extLst>
          </p:cNvPr>
          <p:cNvSpPr txBox="1"/>
          <p:nvPr/>
        </p:nvSpPr>
        <p:spPr>
          <a:xfrm>
            <a:off x="5778229" y="4656307"/>
            <a:ext cx="57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docstring is the regex, </a:t>
            </a:r>
            <a:r>
              <a:rPr lang="en-US" dirty="0" err="1"/>
              <a:t>lexer</a:t>
            </a:r>
            <a:r>
              <a:rPr lang="en-US" dirty="0"/>
              <a:t> object which has a </a:t>
            </a:r>
            <a:r>
              <a:rPr lang="en-US" dirty="0" err="1"/>
              <a:t>linenumber</a:t>
            </a:r>
            <a:br>
              <a:rPr lang="en-US" dirty="0"/>
            </a:br>
            <a:r>
              <a:rPr lang="en-US" dirty="0"/>
              <a:t>attribute.</a:t>
            </a:r>
          </a:p>
          <a:p>
            <a:endParaRPr lang="en-US" dirty="0"/>
          </a:p>
          <a:p>
            <a:r>
              <a:rPr lang="en-US" dirty="0"/>
              <a:t>If we don’t return anything, then it is ignored.</a:t>
            </a:r>
          </a:p>
        </p:txBody>
      </p:sp>
    </p:spTree>
    <p:extLst>
      <p:ext uri="{BB962C8B-B14F-4D97-AF65-F5344CB8AC3E}">
        <p14:creationId xmlns:p14="http://schemas.microsoft.com/office/powerpoint/2010/main" val="436910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F35A-C7AA-6E49-959D-4E0B6990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Demo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760E6D-4937-DA43-881D-DD8AE6B7A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5941"/>
          </a:xfrm>
        </p:spPr>
        <p:txBody>
          <a:bodyPr/>
          <a:lstStyle/>
          <a:p>
            <a:r>
              <a:rPr lang="en-US" i="1" dirty="0"/>
              <a:t>Example: changing gendered pronouns into gender neutral pronouns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45C17-AB83-9D4B-A1C4-FFA8604DBA5E}"/>
              </a:ext>
            </a:extLst>
          </p:cNvPr>
          <p:cNvSpPr/>
          <p:nvPr/>
        </p:nvSpPr>
        <p:spPr>
          <a:xfrm>
            <a:off x="838200" y="2967335"/>
            <a:ext cx="10241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tokens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"ADJECTIVE"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"NOUN"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"VERB"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"NEWLINE"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"PRONOUN"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t_PRONOUN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her|his|their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6A648-E404-FE44-952A-77DC3AFFC9EC}"/>
              </a:ext>
            </a:extLst>
          </p:cNvPr>
          <p:cNvSpPr/>
          <p:nvPr/>
        </p:nvSpPr>
        <p:spPr>
          <a:xfrm>
            <a:off x="838200" y="42302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lexer.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"""</a:t>
            </a:r>
          </a:p>
          <a:p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his spotted dog ran</a:t>
            </a:r>
          </a:p>
          <a:p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her old computer crashed  </a:t>
            </a:r>
          </a:p>
          <a:p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53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F35A-C7AA-6E49-959D-4E0B6990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Demo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760E6D-4937-DA43-881D-DD8AE6B7A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5941"/>
          </a:xfrm>
        </p:spPr>
        <p:txBody>
          <a:bodyPr/>
          <a:lstStyle/>
          <a:p>
            <a:r>
              <a:rPr lang="en-US" i="1" dirty="0"/>
              <a:t>Add a token action: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61FE1-3592-9B44-B00D-97D7B2F9007E}"/>
              </a:ext>
            </a:extLst>
          </p:cNvPr>
          <p:cNvSpPr/>
          <p:nvPr/>
        </p:nvSpPr>
        <p:spPr>
          <a:xfrm>
            <a:off x="838200" y="28015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t_PRONOUN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(t):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her|his|their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t.value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"his"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"her"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t.value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"their"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</a:t>
            </a:r>
            <a:endParaRPr lang="en-US" dirty="0">
              <a:solidFill>
                <a:srgbClr val="2EAEB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75601-F6F1-F14F-B788-EB16E58E8969}"/>
              </a:ext>
            </a:extLst>
          </p:cNvPr>
          <p:cNvSpPr txBox="1"/>
          <p:nvPr/>
        </p:nvSpPr>
        <p:spPr>
          <a:xfrm>
            <a:off x="1011677" y="5223753"/>
            <a:ext cx="492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output will have all gender neutral pronouns!</a:t>
            </a:r>
          </a:p>
        </p:txBody>
      </p:sp>
    </p:spTree>
    <p:extLst>
      <p:ext uri="{BB962C8B-B14F-4D97-AF65-F5344CB8AC3E}">
        <p14:creationId xmlns:p14="http://schemas.microsoft.com/office/powerpoint/2010/main" val="5200463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2CCD-B8BC-B843-B90E-FF764E6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CE13-5E20-3C4F-97D5-4A2A43A5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3708"/>
          </a:xfrm>
        </p:spPr>
        <p:txBody>
          <a:bodyPr>
            <a:normAutofit/>
          </a:bodyPr>
          <a:lstStyle/>
          <a:p>
            <a:r>
              <a:rPr lang="en-US" dirty="0"/>
              <a:t>Enjoy your weekend!</a:t>
            </a:r>
          </a:p>
          <a:p>
            <a:endParaRPr lang="en-US" dirty="0"/>
          </a:p>
          <a:p>
            <a:r>
              <a:rPr lang="en-US" dirty="0"/>
              <a:t>We will be starting Module 2 on parsing!</a:t>
            </a:r>
          </a:p>
        </p:txBody>
      </p:sp>
    </p:spTree>
    <p:extLst>
      <p:ext uri="{BB962C8B-B14F-4D97-AF65-F5344CB8AC3E}">
        <p14:creationId xmlns:p14="http://schemas.microsoft.com/office/powerpoint/2010/main" val="252404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DB7071-073E-4844-B640-96117D29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905000"/>
            <a:ext cx="9156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EC8-DE2B-724C-B8C4-05A5F210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F1-4BD5-9546-A262-C1C41DD1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whole string, remove one character at the end until a match is found. Then return the lexeme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F045-657B-6A4A-9B6D-268BE04E60A0}"/>
              </a:ext>
            </a:extLst>
          </p:cNvPr>
          <p:cNvSpPr txBox="1"/>
          <p:nvPr/>
        </p:nvSpPr>
        <p:spPr>
          <a:xfrm>
            <a:off x="942119" y="3429000"/>
            <a:ext cx="33185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ID     = “[a-z]+”</a:t>
            </a:r>
          </a:p>
          <a:p>
            <a:r>
              <a:rPr lang="en-US" sz="2400" dirty="0">
                <a:latin typeface="Courier" pitchFamily="2" charset="0"/>
              </a:rPr>
              <a:t>NUM    = “[0-9]+”</a:t>
            </a:r>
          </a:p>
          <a:p>
            <a:r>
              <a:rPr lang="en-US" sz="2400" dirty="0">
                <a:latin typeface="Courier" pitchFamily="2" charset="0"/>
              </a:rPr>
              <a:t>ASSIGN = ”=“</a:t>
            </a:r>
          </a:p>
          <a:p>
            <a:r>
              <a:rPr lang="en-US" sz="2400" dirty="0">
                <a:latin typeface="Courier" pitchFamily="2" charset="0"/>
              </a:rPr>
              <a:t>PLUS   = “+”</a:t>
            </a:r>
          </a:p>
          <a:p>
            <a:r>
              <a:rPr lang="en-US" sz="2400" dirty="0">
                <a:latin typeface="Courier" pitchFamily="2" charset="0"/>
              </a:rPr>
              <a:t>MULT   = “*”</a:t>
            </a:r>
          </a:p>
          <a:p>
            <a:r>
              <a:rPr lang="en-US" sz="2400" dirty="0">
                <a:latin typeface="Courier" pitchFamily="2" charset="0"/>
              </a:rPr>
              <a:t>IGNORE = “ |\n”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SEMI   = “;”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1E16-3E64-8247-A2F6-03471DC5BA74}"/>
              </a:ext>
            </a:extLst>
          </p:cNvPr>
          <p:cNvSpPr txBox="1"/>
          <p:nvPr/>
        </p:nvSpPr>
        <p:spPr>
          <a:xfrm>
            <a:off x="6637866" y="3539629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“variable = 50 + 30 * 20;”</a:t>
            </a:r>
          </a:p>
        </p:txBody>
      </p:sp>
    </p:spTree>
    <p:extLst>
      <p:ext uri="{BB962C8B-B14F-4D97-AF65-F5344CB8AC3E}">
        <p14:creationId xmlns:p14="http://schemas.microsoft.com/office/powerpoint/2010/main" val="369656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CCA8-183D-2444-997B-196A6C6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EB0C0-0698-BD4B-B398-3EDC0C14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746250"/>
            <a:ext cx="91567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6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22447</TotalTime>
  <Words>2528</Words>
  <Application>Microsoft Macintosh PowerPoint</Application>
  <PresentationFormat>Widescreen</PresentationFormat>
  <Paragraphs>475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Courier</vt:lpstr>
      <vt:lpstr>Menlo</vt:lpstr>
      <vt:lpstr>Office Theme</vt:lpstr>
      <vt:lpstr>CSE110A: Compilers April 8, 2022</vt:lpstr>
      <vt:lpstr>Announcements</vt:lpstr>
      <vt:lpstr>Announcements</vt:lpstr>
      <vt:lpstr>Announcements</vt:lpstr>
      <vt:lpstr>Announcements</vt:lpstr>
      <vt:lpstr>Announcements</vt:lpstr>
      <vt:lpstr>Quiz</vt:lpstr>
      <vt:lpstr>EM Scanner</vt:lpstr>
      <vt:lpstr>Quiz</vt:lpstr>
      <vt:lpstr>EM Scanner</vt:lpstr>
      <vt:lpstr>SOS Scanner</vt:lpstr>
      <vt:lpstr>SOS Scanner</vt:lpstr>
      <vt:lpstr>How to deal with common prefixes in token definitions?</vt:lpstr>
      <vt:lpstr>Quiz</vt:lpstr>
      <vt:lpstr>Quiz</vt:lpstr>
      <vt:lpstr>tokenizing</vt:lpstr>
      <vt:lpstr>Quiz</vt:lpstr>
      <vt:lpstr>Regex API calls</vt:lpstr>
      <vt:lpstr>Regex API calls</vt:lpstr>
      <vt:lpstr>Regex API calls</vt:lpstr>
      <vt:lpstr>Review</vt:lpstr>
      <vt:lpstr>Review</vt:lpstr>
      <vt:lpstr>EM Scanner</vt:lpstr>
      <vt:lpstr>EM Scanner</vt:lpstr>
      <vt:lpstr>SOS Scanner</vt:lpstr>
      <vt:lpstr>SOS Scanner</vt:lpstr>
      <vt:lpstr>NG Scanner</vt:lpstr>
      <vt:lpstr>NG Scanner</vt:lpstr>
      <vt:lpstr>In practice</vt:lpstr>
      <vt:lpstr>New material</vt:lpstr>
      <vt:lpstr>New material</vt:lpstr>
      <vt:lpstr>First class functions</vt:lpstr>
      <vt:lpstr>Functions as part of a token definition</vt:lpstr>
      <vt:lpstr>Functions as part of a token definition</vt:lpstr>
      <vt:lpstr>Examples</vt:lpstr>
      <vt:lpstr>Modify a token</vt:lpstr>
      <vt:lpstr>Modify a token</vt:lpstr>
      <vt:lpstr>Modify a token</vt:lpstr>
      <vt:lpstr>Examples</vt:lpstr>
      <vt:lpstr>Keywords: (finally!)</vt:lpstr>
      <vt:lpstr>Keywords</vt:lpstr>
      <vt:lpstr>Keywords</vt:lpstr>
      <vt:lpstr>Keywords</vt:lpstr>
      <vt:lpstr>Examples</vt:lpstr>
      <vt:lpstr>Modifying state</vt:lpstr>
      <vt:lpstr>Modifying state</vt:lpstr>
      <vt:lpstr>Advanced topic</vt:lpstr>
      <vt:lpstr>Next topic</vt:lpstr>
      <vt:lpstr>Lex/Flex</vt:lpstr>
      <vt:lpstr>PLY</vt:lpstr>
      <vt:lpstr>How to use PLY’s Scanner</vt:lpstr>
      <vt:lpstr>Scanner Demo</vt:lpstr>
      <vt:lpstr>Scanner Demo</vt:lpstr>
      <vt:lpstr>Scanner Demo</vt:lpstr>
      <vt:lpstr>Scanner Demo</vt:lpstr>
      <vt:lpstr>Scanner Demo</vt:lpstr>
      <vt:lpstr>Scanner Demo</vt:lpstr>
      <vt:lpstr>Scanner Demo</vt:lpstr>
      <vt:lpstr>Scanner Demo</vt:lpstr>
      <vt:lpstr>Scanner Demo</vt:lpstr>
      <vt:lpstr>Scanner Demo</vt:lpstr>
      <vt:lpstr>Scanner Demo</vt:lpstr>
      <vt:lpstr>Scanner Demo</vt:lpstr>
      <vt:lpstr>Scanner Demo</vt:lpstr>
      <vt:lpstr>On Monday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325</cp:revision>
  <dcterms:created xsi:type="dcterms:W3CDTF">2021-03-23T23:59:42Z</dcterms:created>
  <dcterms:modified xsi:type="dcterms:W3CDTF">2022-04-08T20:42:56Z</dcterms:modified>
</cp:coreProperties>
</file>