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7" r:id="rId2"/>
    <p:sldId id="1492" r:id="rId3"/>
    <p:sldId id="1897" r:id="rId4"/>
    <p:sldId id="2049" r:id="rId5"/>
    <p:sldId id="2056" r:id="rId6"/>
    <p:sldId id="2050" r:id="rId7"/>
    <p:sldId id="2057" r:id="rId8"/>
    <p:sldId id="2052" r:id="rId9"/>
    <p:sldId id="2053" r:id="rId10"/>
    <p:sldId id="2058" r:id="rId11"/>
    <p:sldId id="1925" r:id="rId12"/>
    <p:sldId id="1962" r:id="rId13"/>
    <p:sldId id="2059" r:id="rId14"/>
    <p:sldId id="2060" r:id="rId15"/>
    <p:sldId id="2061" r:id="rId16"/>
    <p:sldId id="2063" r:id="rId17"/>
    <p:sldId id="2064" r:id="rId18"/>
    <p:sldId id="2065" r:id="rId19"/>
    <p:sldId id="2055" r:id="rId20"/>
    <p:sldId id="2004" r:id="rId21"/>
    <p:sldId id="2022" r:id="rId22"/>
    <p:sldId id="2028" r:id="rId23"/>
    <p:sldId id="2005" r:id="rId24"/>
    <p:sldId id="2007" r:id="rId25"/>
    <p:sldId id="2029" r:id="rId26"/>
    <p:sldId id="2030" r:id="rId27"/>
    <p:sldId id="2031" r:id="rId28"/>
    <p:sldId id="2032" r:id="rId29"/>
    <p:sldId id="2034" r:id="rId30"/>
    <p:sldId id="2009" r:id="rId31"/>
    <p:sldId id="2035" r:id="rId32"/>
    <p:sldId id="2036" r:id="rId33"/>
    <p:sldId id="2037" r:id="rId34"/>
    <p:sldId id="2038" r:id="rId35"/>
    <p:sldId id="2039" r:id="rId36"/>
    <p:sldId id="2081" r:id="rId37"/>
    <p:sldId id="2040" r:id="rId38"/>
    <p:sldId id="2041" r:id="rId39"/>
    <p:sldId id="2042" r:id="rId40"/>
    <p:sldId id="2048" r:id="rId41"/>
    <p:sldId id="2044" r:id="rId42"/>
    <p:sldId id="2082" r:id="rId43"/>
    <p:sldId id="2046" r:id="rId44"/>
    <p:sldId id="2045" r:id="rId45"/>
    <p:sldId id="2067" r:id="rId46"/>
    <p:sldId id="2047" r:id="rId47"/>
    <p:sldId id="2068" r:id="rId48"/>
    <p:sldId id="1399" r:id="rId49"/>
    <p:sldId id="1422" r:id="rId50"/>
    <p:sldId id="2070" r:id="rId51"/>
    <p:sldId id="2075" r:id="rId52"/>
    <p:sldId id="2076" r:id="rId53"/>
    <p:sldId id="2077" r:id="rId54"/>
    <p:sldId id="361" r:id="rId55"/>
    <p:sldId id="406" r:id="rId56"/>
    <p:sldId id="407" r:id="rId57"/>
    <p:sldId id="408" r:id="rId58"/>
    <p:sldId id="2078" r:id="rId59"/>
    <p:sldId id="2079" r:id="rId60"/>
    <p:sldId id="1425" r:id="rId61"/>
    <p:sldId id="2080" r:id="rId62"/>
    <p:sldId id="2072" r:id="rId63"/>
    <p:sldId id="2073" r:id="rId64"/>
    <p:sldId id="2074" r:id="rId65"/>
    <p:sldId id="1429" r:id="rId66"/>
    <p:sldId id="409" r:id="rId67"/>
    <p:sldId id="410" r:id="rId68"/>
    <p:sldId id="411" r:id="rId69"/>
    <p:sldId id="412" r:id="rId70"/>
    <p:sldId id="413" r:id="rId71"/>
    <p:sldId id="414" r:id="rId72"/>
    <p:sldId id="191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1"/>
    <p:restoredTop sz="96405"/>
  </p:normalViewPr>
  <p:slideViewPr>
    <p:cSldViewPr snapToGrid="0" snapToObjects="1">
      <p:cViewPr>
        <p:scale>
          <a:sx n="150" d="100"/>
          <a:sy n="150" d="100"/>
        </p:scale>
        <p:origin x="10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25,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Loop transformations</a:t>
            </a:r>
          </a:p>
          <a:p>
            <a:r>
              <a:rPr lang="en-US" i="1" dirty="0"/>
              <a:t>Homework overview</a:t>
            </a:r>
          </a:p>
          <a:p>
            <a:r>
              <a:rPr lang="en-US" i="1" dirty="0"/>
              <a:t>More loop transforms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A1F-5A8F-3E31-B5E6-A96FA4D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055F-9105-C021-0542-86FFBEA79A8D}"/>
              </a:ext>
            </a:extLst>
          </p:cNvPr>
          <p:cNvSpPr txBox="1"/>
          <p:nvPr/>
        </p:nvSpPr>
        <p:spPr>
          <a:xfrm>
            <a:off x="2091267" y="3242734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 (int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16; 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 c[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 =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 + b[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FD182-CEB9-D287-E9CB-42FC1ED26957}"/>
              </a:ext>
            </a:extLst>
          </p:cNvPr>
          <p:cNvSpPr txBox="1"/>
          <p:nvPr/>
        </p:nvSpPr>
        <p:spPr>
          <a:xfrm>
            <a:off x="5494867" y="1627479"/>
            <a:ext cx="5073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through the example</a:t>
            </a:r>
          </a:p>
          <a:p>
            <a:r>
              <a:rPr lang="en-US" dirty="0"/>
              <a:t>how many comparisons and branches can you save?</a:t>
            </a:r>
          </a:p>
          <a:p>
            <a:r>
              <a:rPr lang="en-US" dirty="0"/>
              <a:t>What if </a:t>
            </a:r>
            <a:r>
              <a:rPr lang="en-US" dirty="0" err="1"/>
              <a:t>i</a:t>
            </a:r>
            <a:r>
              <a:rPr lang="en-US" dirty="0"/>
              <a:t> was a memory location?</a:t>
            </a:r>
          </a:p>
        </p:txBody>
      </p:sp>
    </p:spTree>
    <p:extLst>
      <p:ext uri="{BB962C8B-B14F-4D97-AF65-F5344CB8AC3E}">
        <p14:creationId xmlns:p14="http://schemas.microsoft.com/office/powerpoint/2010/main" val="119221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2698-2FE3-1E37-1825-930697D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5CE7-6B1B-218B-91AC-64C0A094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908"/>
          </a:xfrm>
        </p:spPr>
        <p:txBody>
          <a:bodyPr>
            <a:normAutofit/>
          </a:bodyPr>
          <a:lstStyle/>
          <a:p>
            <a:r>
              <a:rPr lang="en-US" dirty="0"/>
              <a:t>Stitching optimized blocks back into the whole program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1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</p:spTree>
    <p:extLst>
      <p:ext uri="{BB962C8B-B14F-4D97-AF65-F5344CB8AC3E}">
        <p14:creationId xmlns:p14="http://schemas.microsoft.com/office/powerpoint/2010/main" val="83899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BFB-CFE0-00C1-84FD-C930A5D5D074}"/>
              </a:ext>
            </a:extLst>
          </p:cNvPr>
          <p:cNvSpPr txBox="1"/>
          <p:nvPr/>
        </p:nvSpPr>
        <p:spPr>
          <a:xfrm>
            <a:off x="3894911" y="2574486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A023-BFF9-800A-CF69-407A2AA76A16}"/>
              </a:ext>
            </a:extLst>
          </p:cNvPr>
          <p:cNvSpPr txBox="1"/>
          <p:nvPr/>
        </p:nvSpPr>
        <p:spPr>
          <a:xfrm>
            <a:off x="3894911" y="40470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A4E80-115E-37C4-5F22-E703CC173CC3}"/>
              </a:ext>
            </a:extLst>
          </p:cNvPr>
          <p:cNvSpPr txBox="1"/>
          <p:nvPr/>
        </p:nvSpPr>
        <p:spPr>
          <a:xfrm>
            <a:off x="3462867" y="1962895"/>
            <a:ext cx="226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optimized to this:</a:t>
            </a:r>
          </a:p>
        </p:txBody>
      </p:sp>
    </p:spTree>
    <p:extLst>
      <p:ext uri="{BB962C8B-B14F-4D97-AF65-F5344CB8AC3E}">
        <p14:creationId xmlns:p14="http://schemas.microsoft.com/office/powerpoint/2010/main" val="165594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BFB-CFE0-00C1-84FD-C930A5D5D074}"/>
              </a:ext>
            </a:extLst>
          </p:cNvPr>
          <p:cNvSpPr txBox="1"/>
          <p:nvPr/>
        </p:nvSpPr>
        <p:spPr>
          <a:xfrm>
            <a:off x="3894911" y="2574486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A023-BFF9-800A-CF69-407A2AA76A16}"/>
              </a:ext>
            </a:extLst>
          </p:cNvPr>
          <p:cNvSpPr txBox="1"/>
          <p:nvPr/>
        </p:nvSpPr>
        <p:spPr>
          <a:xfrm>
            <a:off x="3894911" y="40470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A4E80-115E-37C4-5F22-E703CC173CC3}"/>
              </a:ext>
            </a:extLst>
          </p:cNvPr>
          <p:cNvSpPr txBox="1"/>
          <p:nvPr/>
        </p:nvSpPr>
        <p:spPr>
          <a:xfrm>
            <a:off x="3462867" y="1962895"/>
            <a:ext cx="226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optimized to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1359B-D8F9-29E4-52DC-100052041FF6}"/>
              </a:ext>
            </a:extLst>
          </p:cNvPr>
          <p:cNvSpPr txBox="1"/>
          <p:nvPr/>
        </p:nvSpPr>
        <p:spPr>
          <a:xfrm>
            <a:off x="8023862" y="2587112"/>
            <a:ext cx="307630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endParaRPr lang="en-US" sz="24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F2C27-F23C-559A-4E50-9C54B9941252}"/>
              </a:ext>
            </a:extLst>
          </p:cNvPr>
          <p:cNvSpPr txBox="1"/>
          <p:nvPr/>
        </p:nvSpPr>
        <p:spPr>
          <a:xfrm>
            <a:off x="6971212" y="1897011"/>
            <a:ext cx="355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it be stitched together like this?</a:t>
            </a:r>
          </a:p>
        </p:txBody>
      </p:sp>
    </p:spTree>
    <p:extLst>
      <p:ext uri="{BB962C8B-B14F-4D97-AF65-F5344CB8AC3E}">
        <p14:creationId xmlns:p14="http://schemas.microsoft.com/office/powerpoint/2010/main" val="165388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BFB-CFE0-00C1-84FD-C930A5D5D074}"/>
              </a:ext>
            </a:extLst>
          </p:cNvPr>
          <p:cNvSpPr txBox="1"/>
          <p:nvPr/>
        </p:nvSpPr>
        <p:spPr>
          <a:xfrm>
            <a:off x="8443689" y="1926383"/>
            <a:ext cx="307630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b0 = b;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c1 = c;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e3 = e;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f4 = f;</a:t>
            </a:r>
          </a:p>
          <a:p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A023-BFF9-800A-CF69-407A2AA76A16}"/>
              </a:ext>
            </a:extLst>
          </p:cNvPr>
          <p:cNvSpPr txBox="1"/>
          <p:nvPr/>
        </p:nvSpPr>
        <p:spPr>
          <a:xfrm>
            <a:off x="3894911" y="40470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A4E80-115E-37C4-5F22-E703CC173CC3}"/>
              </a:ext>
            </a:extLst>
          </p:cNvPr>
          <p:cNvSpPr txBox="1"/>
          <p:nvPr/>
        </p:nvSpPr>
        <p:spPr>
          <a:xfrm>
            <a:off x="3462867" y="1962895"/>
            <a:ext cx="226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optimized to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55FAD-28D0-35CF-FEB1-4A2A2ED1C025}"/>
              </a:ext>
            </a:extLst>
          </p:cNvPr>
          <p:cNvSpPr txBox="1"/>
          <p:nvPr/>
        </p:nvSpPr>
        <p:spPr>
          <a:xfrm>
            <a:off x="3894911" y="2574486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B703B-18DF-77DA-B80B-FB324900F193}"/>
              </a:ext>
            </a:extLst>
          </p:cNvPr>
          <p:cNvSpPr txBox="1"/>
          <p:nvPr/>
        </p:nvSpPr>
        <p:spPr>
          <a:xfrm>
            <a:off x="6666923" y="1044357"/>
            <a:ext cx="302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easiest way</a:t>
            </a:r>
            <a:br>
              <a:rPr lang="en-US" dirty="0"/>
            </a:br>
            <a:r>
              <a:rPr lang="en-US" dirty="0"/>
              <a:t>showing only first basic block :</a:t>
            </a:r>
          </a:p>
        </p:txBody>
      </p:sp>
    </p:spTree>
    <p:extLst>
      <p:ext uri="{BB962C8B-B14F-4D97-AF65-F5344CB8AC3E}">
        <p14:creationId xmlns:p14="http://schemas.microsoft.com/office/powerpoint/2010/main" val="304433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B240E-E4BE-F5D2-8346-05ADAF7F0362}"/>
              </a:ext>
            </a:extLst>
          </p:cNvPr>
          <p:cNvSpPr txBox="1"/>
          <p:nvPr/>
        </p:nvSpPr>
        <p:spPr>
          <a:xfrm>
            <a:off x="542109" y="2569695"/>
            <a:ext cx="254072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b + c;</a:t>
            </a:r>
          </a:p>
          <a:p>
            <a:r>
              <a:rPr lang="en-US" sz="2400" dirty="0">
                <a:latin typeface="Courier" pitchFamily="2" charset="0"/>
              </a:rPr>
              <a:t>d = e + f;</a:t>
            </a:r>
          </a:p>
          <a:p>
            <a:r>
              <a:rPr lang="en-US" sz="2400" dirty="0">
                <a:latin typeface="Courier" pitchFamily="2" charset="0"/>
              </a:rPr>
              <a:t>g = b + c;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 = g + a;</a:t>
            </a:r>
          </a:p>
          <a:p>
            <a:r>
              <a:rPr lang="en-US" sz="2400" dirty="0">
                <a:latin typeface="Courier" pitchFamily="2" charset="0"/>
              </a:rPr>
              <a:t>k = a + g;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BFB-CFE0-00C1-84FD-C930A5D5D074}"/>
              </a:ext>
            </a:extLst>
          </p:cNvPr>
          <p:cNvSpPr txBox="1"/>
          <p:nvPr/>
        </p:nvSpPr>
        <p:spPr>
          <a:xfrm>
            <a:off x="8443689" y="1926383"/>
            <a:ext cx="307630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b0 = b;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c1 = c;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e3 = e;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f4 = f;</a:t>
            </a:r>
          </a:p>
          <a:p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a = a2;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d = d5;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g = g6;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A023-BFF9-800A-CF69-407A2AA76A16}"/>
              </a:ext>
            </a:extLst>
          </p:cNvPr>
          <p:cNvSpPr txBox="1"/>
          <p:nvPr/>
        </p:nvSpPr>
        <p:spPr>
          <a:xfrm>
            <a:off x="3894911" y="40470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A4E80-115E-37C4-5F22-E703CC173CC3}"/>
              </a:ext>
            </a:extLst>
          </p:cNvPr>
          <p:cNvSpPr txBox="1"/>
          <p:nvPr/>
        </p:nvSpPr>
        <p:spPr>
          <a:xfrm>
            <a:off x="3462867" y="1962895"/>
            <a:ext cx="226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optimized to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55FAD-28D0-35CF-FEB1-4A2A2ED1C025}"/>
              </a:ext>
            </a:extLst>
          </p:cNvPr>
          <p:cNvSpPr txBox="1"/>
          <p:nvPr/>
        </p:nvSpPr>
        <p:spPr>
          <a:xfrm>
            <a:off x="3894911" y="2574486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B703B-18DF-77DA-B80B-FB324900F193}"/>
              </a:ext>
            </a:extLst>
          </p:cNvPr>
          <p:cNvSpPr txBox="1"/>
          <p:nvPr/>
        </p:nvSpPr>
        <p:spPr>
          <a:xfrm>
            <a:off x="6666923" y="1044357"/>
            <a:ext cx="302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easiest way</a:t>
            </a:r>
            <a:br>
              <a:rPr lang="en-US" dirty="0"/>
            </a:br>
            <a:r>
              <a:rPr lang="en-US" dirty="0"/>
              <a:t>showing only first basic block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603F-BF44-2DF4-17C1-B3AB08EC4F6C}"/>
              </a:ext>
            </a:extLst>
          </p:cNvPr>
          <p:cNvSpPr txBox="1"/>
          <p:nvPr/>
        </p:nvSpPr>
        <p:spPr>
          <a:xfrm>
            <a:off x="4487333" y="5731933"/>
            <a:ext cx="2805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language like </a:t>
            </a:r>
            <a:r>
              <a:rPr lang="en-US" dirty="0" err="1"/>
              <a:t>ClassIeR</a:t>
            </a:r>
            <a:r>
              <a:rPr lang="en-US" dirty="0"/>
              <a:t>:</a:t>
            </a:r>
          </a:p>
          <a:p>
            <a:r>
              <a:rPr lang="en-US" dirty="0"/>
              <a:t>record new </a:t>
            </a:r>
            <a:r>
              <a:rPr lang="en-US" dirty="0" err="1"/>
              <a:t>vrs</a:t>
            </a:r>
            <a:r>
              <a:rPr lang="en-US" dirty="0"/>
              <a:t>:</a:t>
            </a:r>
          </a:p>
          <a:p>
            <a:r>
              <a:rPr lang="en-US" dirty="0"/>
              <a:t>{b0, c1, e3, f4, a2, d5, g6}</a:t>
            </a:r>
          </a:p>
        </p:txBody>
      </p:sp>
    </p:spTree>
    <p:extLst>
      <p:ext uri="{BB962C8B-B14F-4D97-AF65-F5344CB8AC3E}">
        <p14:creationId xmlns:p14="http://schemas.microsoft.com/office/powerpoint/2010/main" val="301733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BFB-CFE0-00C1-84FD-C930A5D5D074}"/>
              </a:ext>
            </a:extLst>
          </p:cNvPr>
          <p:cNvSpPr txBox="1"/>
          <p:nvPr/>
        </p:nvSpPr>
        <p:spPr>
          <a:xfrm>
            <a:off x="8392889" y="58846"/>
            <a:ext cx="3076301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b;</a:t>
            </a:r>
          </a:p>
          <a:p>
            <a:r>
              <a:rPr lang="en-US" sz="2400" dirty="0">
                <a:latin typeface="Courier" pitchFamily="2" charset="0"/>
              </a:rPr>
              <a:t>c1 = c;</a:t>
            </a:r>
          </a:p>
          <a:p>
            <a:r>
              <a:rPr lang="en-US" sz="2400" dirty="0">
                <a:latin typeface="Courier" pitchFamily="2" charset="0"/>
              </a:rPr>
              <a:t>e3 = e;</a:t>
            </a:r>
          </a:p>
          <a:p>
            <a:r>
              <a:rPr lang="en-US" sz="2400" dirty="0">
                <a:latin typeface="Courier" pitchFamily="2" charset="0"/>
              </a:rPr>
              <a:t>f4 = f;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d = d5;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g0 = g;</a:t>
            </a:r>
          </a:p>
          <a:p>
            <a:r>
              <a:rPr lang="en-US" sz="2400" dirty="0">
                <a:latin typeface="Courier" pitchFamily="2" charset="0"/>
              </a:rPr>
              <a:t>a1 = a;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A023-BFF9-800A-CF69-407A2AA76A16}"/>
              </a:ext>
            </a:extLst>
          </p:cNvPr>
          <p:cNvSpPr txBox="1"/>
          <p:nvPr/>
        </p:nvSpPr>
        <p:spPr>
          <a:xfrm>
            <a:off x="448977" y="39962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55FAD-28D0-35CF-FEB1-4A2A2ED1C025}"/>
              </a:ext>
            </a:extLst>
          </p:cNvPr>
          <p:cNvSpPr txBox="1"/>
          <p:nvPr/>
        </p:nvSpPr>
        <p:spPr>
          <a:xfrm>
            <a:off x="448978" y="233741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BCE1D-F3A5-1F85-C7E1-50360AD2CE99}"/>
              </a:ext>
            </a:extLst>
          </p:cNvPr>
          <p:cNvSpPr txBox="1"/>
          <p:nvPr/>
        </p:nvSpPr>
        <p:spPr>
          <a:xfrm>
            <a:off x="6256867" y="3537748"/>
            <a:ext cx="17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Whole 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413F9-14E4-E400-8376-C1DC4BAB273B}"/>
              </a:ext>
            </a:extLst>
          </p:cNvPr>
          <p:cNvSpPr txBox="1"/>
          <p:nvPr/>
        </p:nvSpPr>
        <p:spPr>
          <a:xfrm>
            <a:off x="5520267" y="5657671"/>
            <a:ext cx="2598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variables:</a:t>
            </a:r>
            <a:br>
              <a:rPr lang="en-US" dirty="0"/>
            </a:br>
            <a:r>
              <a:rPr lang="en-US" dirty="0"/>
              <a:t>{b0, c1, e3, f4, a2, d5, g6}</a:t>
            </a:r>
          </a:p>
          <a:p>
            <a:r>
              <a:rPr lang="en-US" dirty="0"/>
              <a:t>{g0, a1, h2, k3}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6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5EA9-0280-2B54-DE53-F3AD1E05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stitch optimized code back into the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BFB-CFE0-00C1-84FD-C930A5D5D074}"/>
              </a:ext>
            </a:extLst>
          </p:cNvPr>
          <p:cNvSpPr txBox="1"/>
          <p:nvPr/>
        </p:nvSpPr>
        <p:spPr>
          <a:xfrm>
            <a:off x="8392889" y="58846"/>
            <a:ext cx="3076301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b0 = b;</a:t>
            </a:r>
          </a:p>
          <a:p>
            <a:r>
              <a:rPr lang="en-US" sz="2400" dirty="0">
                <a:latin typeface="Courier" pitchFamily="2" charset="0"/>
              </a:rPr>
              <a:t>c1 = c;</a:t>
            </a:r>
          </a:p>
          <a:p>
            <a:r>
              <a:rPr lang="en-US" sz="2400" dirty="0">
                <a:latin typeface="Courier" pitchFamily="2" charset="0"/>
              </a:rPr>
              <a:t>e3 = e;</a:t>
            </a:r>
          </a:p>
          <a:p>
            <a:r>
              <a:rPr lang="en-US" sz="2400" dirty="0">
                <a:latin typeface="Courier" pitchFamily="2" charset="0"/>
              </a:rPr>
              <a:t>f4 = f;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  <a:p>
            <a:r>
              <a:rPr lang="en-US" sz="2400" dirty="0">
                <a:latin typeface="Courier" pitchFamily="2" charset="0"/>
              </a:rPr>
              <a:t>a = a2;</a:t>
            </a:r>
          </a:p>
          <a:p>
            <a:r>
              <a:rPr lang="en-US" sz="2400" dirty="0">
                <a:latin typeface="Courier" pitchFamily="2" charset="0"/>
              </a:rPr>
              <a:t>d = d5;</a:t>
            </a:r>
          </a:p>
          <a:p>
            <a:r>
              <a:rPr lang="en-US" sz="2400" dirty="0">
                <a:latin typeface="Courier" pitchFamily="2" charset="0"/>
              </a:rPr>
              <a:t>g = g6;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g0 = g;</a:t>
            </a:r>
          </a:p>
          <a:p>
            <a:r>
              <a:rPr lang="en-US" sz="2400" dirty="0">
                <a:latin typeface="Courier" pitchFamily="2" charset="0"/>
              </a:rPr>
              <a:t>a1 = a;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  <a:p>
            <a:r>
              <a:rPr lang="en-US" sz="2400" dirty="0">
                <a:latin typeface="Courier" pitchFamily="2" charset="0"/>
              </a:rPr>
              <a:t>h = h2;</a:t>
            </a:r>
          </a:p>
          <a:p>
            <a:r>
              <a:rPr lang="en-US" sz="2400" dirty="0">
                <a:latin typeface="Courier" pitchFamily="2" charset="0"/>
              </a:rPr>
              <a:t>k = k3;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FA023-BFF9-800A-CF69-407A2AA76A16}"/>
              </a:ext>
            </a:extLst>
          </p:cNvPr>
          <p:cNvSpPr txBox="1"/>
          <p:nvPr/>
        </p:nvSpPr>
        <p:spPr>
          <a:xfrm>
            <a:off x="448977" y="3996222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label_0:</a:t>
            </a:r>
          </a:p>
          <a:p>
            <a:r>
              <a:rPr lang="en-US" sz="2400" dirty="0">
                <a:latin typeface="Courier" pitchFamily="2" charset="0"/>
              </a:rPr>
              <a:t>h2 = g0 + a1;</a:t>
            </a:r>
          </a:p>
          <a:p>
            <a:r>
              <a:rPr lang="en-US" sz="2400" dirty="0">
                <a:latin typeface="Courier" pitchFamily="2" charset="0"/>
              </a:rPr>
              <a:t>k3 = h2;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55FAD-28D0-35CF-FEB1-4A2A2ED1C025}"/>
              </a:ext>
            </a:extLst>
          </p:cNvPr>
          <p:cNvSpPr txBox="1"/>
          <p:nvPr/>
        </p:nvSpPr>
        <p:spPr>
          <a:xfrm>
            <a:off x="448978" y="2337419"/>
            <a:ext cx="3076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</a:p>
          <a:p>
            <a:r>
              <a:rPr lang="en-US" sz="2400" dirty="0">
                <a:latin typeface="Courier" pitchFamily="2" charset="0"/>
              </a:rPr>
              <a:t>d5 = e3 + f4;</a:t>
            </a:r>
          </a:p>
          <a:p>
            <a:r>
              <a:rPr lang="en-US" sz="2400" dirty="0">
                <a:latin typeface="Courier" pitchFamily="2" charset="0"/>
              </a:rPr>
              <a:t>g6 = a2;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BCE1D-F3A5-1F85-C7E1-50360AD2CE99}"/>
              </a:ext>
            </a:extLst>
          </p:cNvPr>
          <p:cNvSpPr txBox="1"/>
          <p:nvPr/>
        </p:nvSpPr>
        <p:spPr>
          <a:xfrm>
            <a:off x="6256867" y="3537748"/>
            <a:ext cx="17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Whole 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413F9-14E4-E400-8376-C1DC4BAB273B}"/>
              </a:ext>
            </a:extLst>
          </p:cNvPr>
          <p:cNvSpPr txBox="1"/>
          <p:nvPr/>
        </p:nvSpPr>
        <p:spPr>
          <a:xfrm>
            <a:off x="5520267" y="5657671"/>
            <a:ext cx="2598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variables:</a:t>
            </a:r>
            <a:br>
              <a:rPr lang="en-US" dirty="0"/>
            </a:br>
            <a:r>
              <a:rPr lang="en-US" dirty="0"/>
              <a:t>{b0, c1, e3, f4, a2, d5, g6}</a:t>
            </a:r>
          </a:p>
          <a:p>
            <a:r>
              <a:rPr lang="en-US" dirty="0"/>
              <a:t>{g0, a1, h2, k3}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2509A-219F-C9D7-3347-74B43933CB00}"/>
              </a:ext>
            </a:extLst>
          </p:cNvPr>
          <p:cNvSpPr txBox="1"/>
          <p:nvPr/>
        </p:nvSpPr>
        <p:spPr>
          <a:xfrm>
            <a:off x="722810" y="5587999"/>
            <a:ext cx="3432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cases: labels and branches:</a:t>
            </a:r>
          </a:p>
          <a:p>
            <a:r>
              <a:rPr lang="en-US" dirty="0"/>
              <a:t>how to stitch with them?</a:t>
            </a:r>
          </a:p>
        </p:txBody>
      </p:sp>
    </p:spTree>
    <p:extLst>
      <p:ext uri="{BB962C8B-B14F-4D97-AF65-F5344CB8AC3E}">
        <p14:creationId xmlns:p14="http://schemas.microsoft.com/office/powerpoint/2010/main" val="75581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FAE-794B-C990-BD61-2537D051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back up where we left off: </a:t>
            </a:r>
            <a:br>
              <a:rPr lang="en-US" dirty="0"/>
            </a:br>
            <a:r>
              <a:rPr lang="en-US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189229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326" cy="47953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 grades:</a:t>
            </a:r>
          </a:p>
          <a:p>
            <a:pPr lvl="1"/>
            <a:r>
              <a:rPr lang="en-US" dirty="0"/>
              <a:t>Midterm grades are out</a:t>
            </a:r>
          </a:p>
          <a:p>
            <a:pPr lvl="1"/>
            <a:r>
              <a:rPr lang="en-US" dirty="0"/>
              <a:t>Let us know within a week if there are issues. </a:t>
            </a:r>
          </a:p>
          <a:p>
            <a:pPr lvl="1"/>
            <a:r>
              <a:rPr lang="en-US" dirty="0"/>
              <a:t>You should be able to see comments for each subsection if you missed points</a:t>
            </a:r>
          </a:p>
          <a:p>
            <a:pPr lvl="2"/>
            <a:r>
              <a:rPr lang="en-US" dirty="0"/>
              <a:t>If not let us know</a:t>
            </a:r>
          </a:p>
          <a:p>
            <a:pPr lvl="1"/>
            <a:r>
              <a:rPr lang="en-US" dirty="0"/>
              <a:t>Double check the comments. If we messed up let us know</a:t>
            </a:r>
          </a:p>
          <a:p>
            <a:pPr lvl="1"/>
            <a:r>
              <a:rPr lang="en-US" dirty="0"/>
              <a:t>Average was ~76%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HW 3 is due</a:t>
            </a:r>
          </a:p>
          <a:p>
            <a:pPr lvl="1"/>
            <a:r>
              <a:rPr lang="en-US" dirty="0"/>
              <a:t>It was due yesterday</a:t>
            </a:r>
          </a:p>
          <a:p>
            <a:pPr lvl="1"/>
            <a:r>
              <a:rPr lang="en-US" dirty="0"/>
              <a:t>get it in ASAP if you have not</a:t>
            </a:r>
          </a:p>
          <a:p>
            <a:pPr lvl="1"/>
            <a:endParaRPr lang="en-US" dirty="0"/>
          </a:p>
          <a:p>
            <a:r>
              <a:rPr lang="en-US" dirty="0"/>
              <a:t>Homework 4 is released</a:t>
            </a:r>
          </a:p>
          <a:p>
            <a:pPr lvl="1"/>
            <a:r>
              <a:rPr lang="en-US" dirty="0"/>
              <a:t>my opinion: </a:t>
            </a:r>
          </a:p>
          <a:p>
            <a:pPr lvl="2"/>
            <a:r>
              <a:rPr lang="en-US" dirty="0"/>
              <a:t>conceptually it is not as hard as HW2 or HW3. </a:t>
            </a:r>
          </a:p>
          <a:p>
            <a:pPr lvl="2"/>
            <a:r>
              <a:rPr lang="en-US" dirty="0"/>
              <a:t>Practically it is difficult to deal with all the corner cases.</a:t>
            </a:r>
          </a:p>
          <a:p>
            <a:pPr lvl="1"/>
            <a:r>
              <a:rPr lang="en-US" b="1" i="1" dirty="0"/>
              <a:t>start early!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 body:</a:t>
            </a:r>
          </a:p>
          <a:p>
            <a:pPr lvl="1"/>
            <a:r>
              <a:rPr lang="en-US" dirty="0"/>
              <a:t>A series of statements that are executed each loop iteration</a:t>
            </a:r>
          </a:p>
          <a:p>
            <a:endParaRPr lang="en-US" dirty="0"/>
          </a:p>
          <a:p>
            <a:r>
              <a:rPr lang="en-US" dirty="0"/>
              <a:t>Loop condition: </a:t>
            </a:r>
          </a:p>
          <a:p>
            <a:pPr lvl="1"/>
            <a:r>
              <a:rPr lang="en-US" dirty="0"/>
              <a:t>the condition that decides whether the loop body is executed</a:t>
            </a:r>
          </a:p>
          <a:p>
            <a:endParaRPr lang="en-US" dirty="0"/>
          </a:p>
          <a:p>
            <a:r>
              <a:rPr lang="en-US" dirty="0"/>
              <a:t>Iteration variable:</a:t>
            </a:r>
          </a:p>
          <a:p>
            <a:pPr lvl="1"/>
            <a:r>
              <a:rPr lang="en-US" dirty="0"/>
              <a:t>A variable that is updated exactly once during the loop</a:t>
            </a:r>
          </a:p>
          <a:p>
            <a:pPr lvl="1"/>
            <a:r>
              <a:rPr lang="en-US" dirty="0"/>
              <a:t>The loop condition depends on the iteration variable </a:t>
            </a:r>
          </a:p>
          <a:p>
            <a:pPr lvl="1"/>
            <a:r>
              <a:rPr lang="en-US" dirty="0"/>
              <a:t>The loop condition is only updated through the iteration variable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5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0E2F-4DE6-50F0-4963-B5E275E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66108-54B7-B571-1DDD-DD72B9C0ECE3}"/>
              </a:ext>
            </a:extLst>
          </p:cNvPr>
          <p:cNvSpPr/>
          <p:nvPr/>
        </p:nvSpPr>
        <p:spPr>
          <a:xfrm>
            <a:off x="779891" y="1690688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F6154-B065-0F6F-C52C-D6E259CA334D}"/>
              </a:ext>
            </a:extLst>
          </p:cNvPr>
          <p:cNvSpPr txBox="1"/>
          <p:nvPr/>
        </p:nvSpPr>
        <p:spPr>
          <a:xfrm>
            <a:off x="8348870" y="675861"/>
            <a:ext cx="178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iteration variable</a:t>
            </a:r>
          </a:p>
          <a:p>
            <a:r>
              <a:rPr lang="en-US" i="1" dirty="0"/>
              <a:t>loop body</a:t>
            </a:r>
          </a:p>
          <a:p>
            <a:r>
              <a:rPr lang="en-US" i="1" dirty="0"/>
              <a:t>loop 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2DAC-8399-D7C8-5536-D97BB42B9444}"/>
              </a:ext>
            </a:extLst>
          </p:cNvPr>
          <p:cNvSpPr/>
          <p:nvPr/>
        </p:nvSpPr>
        <p:spPr>
          <a:xfrm>
            <a:off x="779891" y="3280948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+=counter)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04A50-F007-FEE1-E765-09F16D079C7F}"/>
              </a:ext>
            </a:extLst>
          </p:cNvPr>
          <p:cNvSpPr/>
          <p:nvPr/>
        </p:nvSpPr>
        <p:spPr>
          <a:xfrm>
            <a:off x="779891" y="4653013"/>
            <a:ext cx="314606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EA7DA-350D-724F-587E-C3F7F604C4F7}"/>
              </a:ext>
            </a:extLst>
          </p:cNvPr>
          <p:cNvSpPr txBox="1"/>
          <p:nvPr/>
        </p:nvSpPr>
        <p:spPr>
          <a:xfrm>
            <a:off x="6875891" y="5668675"/>
            <a:ext cx="496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general, is it possible to determine if an iteration</a:t>
            </a:r>
          </a:p>
          <a:p>
            <a:r>
              <a:rPr lang="en-US" i="1" dirty="0"/>
              <a:t>variable exists or not?</a:t>
            </a:r>
          </a:p>
        </p:txBody>
      </p:sp>
    </p:spTree>
    <p:extLst>
      <p:ext uri="{BB962C8B-B14F-4D97-AF65-F5344CB8AC3E}">
        <p14:creationId xmlns:p14="http://schemas.microsoft.com/office/powerpoint/2010/main" val="386904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F61-18A6-4572-AB9F-321EED2F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429218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Executing multiple instances of the loop body without checking the loop condition.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8DB31-0418-B9C2-0221-123B7B0F9C08}"/>
              </a:ext>
            </a:extLst>
          </p:cNvPr>
          <p:cNvSpPr/>
          <p:nvPr/>
        </p:nvSpPr>
        <p:spPr>
          <a:xfrm>
            <a:off x="217283" y="3244334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37B4E-F7FF-A18E-5491-5E07B51FB692}"/>
              </a:ext>
            </a:extLst>
          </p:cNvPr>
          <p:cNvSpPr txBox="1"/>
          <p:nvPr/>
        </p:nvSpPr>
        <p:spPr>
          <a:xfrm>
            <a:off x="561315" y="4458300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BA724-D9F9-02C0-376D-122711EA7835}"/>
              </a:ext>
            </a:extLst>
          </p:cNvPr>
          <p:cNvSpPr txBox="1"/>
          <p:nvPr/>
        </p:nvSpPr>
        <p:spPr>
          <a:xfrm>
            <a:off x="6351566" y="4428648"/>
            <a:ext cx="445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  // body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FB888-6567-25C1-E7EC-894B4C82BA97}"/>
              </a:ext>
            </a:extLst>
          </p:cNvPr>
          <p:cNvSpPr txBox="1"/>
          <p:nvPr/>
        </p:nvSpPr>
        <p:spPr>
          <a:xfrm>
            <a:off x="4762122" y="3879410"/>
            <a:ext cx="24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unrolled by a </a:t>
            </a:r>
            <a:r>
              <a:rPr lang="en-US" b="1" dirty="0"/>
              <a:t>factor</a:t>
            </a:r>
            <a:r>
              <a:rPr lang="en-US" dirty="0"/>
              <a:t> of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0CE8E-3AF0-C34F-CC0A-824D8BF58A21}"/>
              </a:ext>
            </a:extLst>
          </p:cNvPr>
          <p:cNvSpPr txBox="1"/>
          <p:nvPr/>
        </p:nvSpPr>
        <p:spPr>
          <a:xfrm>
            <a:off x="5015620" y="6364586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could we unroll more?</a:t>
            </a:r>
          </a:p>
        </p:txBody>
      </p:sp>
    </p:spTree>
    <p:extLst>
      <p:ext uri="{BB962C8B-B14F-4D97-AF65-F5344CB8AC3E}">
        <p14:creationId xmlns:p14="http://schemas.microsoft.com/office/powerpoint/2010/main" val="277917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315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337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698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6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  <a:p>
            <a:r>
              <a:rPr lang="en-US" dirty="0"/>
              <a:t>4. </a:t>
            </a:r>
            <a:r>
              <a:rPr lang="en-US" b="1" dirty="0"/>
              <a:t>check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     * check that candidate variable is on </a:t>
            </a:r>
            <a:r>
              <a:rPr lang="en-US" dirty="0" err="1"/>
              <a:t>lhs</a:t>
            </a:r>
            <a:br>
              <a:rPr lang="en-US" dirty="0"/>
            </a:br>
            <a:r>
              <a:rPr lang="en-US" dirty="0"/>
              <a:t>     * check that the </a:t>
            </a:r>
            <a:r>
              <a:rPr lang="en-US" dirty="0" err="1"/>
              <a:t>rhs</a:t>
            </a:r>
            <a:r>
              <a:rPr lang="en-US" dirty="0"/>
              <a:t> is a variable (</a:t>
            </a:r>
            <a:r>
              <a:rPr lang="en-US" dirty="0" err="1"/>
              <a:t>cond</a:t>
            </a:r>
            <a:r>
              <a:rPr lang="en-US" dirty="0"/>
              <a:t>) or literal</a:t>
            </a:r>
          </a:p>
          <a:p>
            <a:r>
              <a:rPr lang="en-US" dirty="0"/>
              <a:t>     * check that </a:t>
            </a:r>
            <a:r>
              <a:rPr lang="en-US" dirty="0" err="1"/>
              <a:t>cond</a:t>
            </a:r>
            <a:r>
              <a:rPr lang="en-US" dirty="0"/>
              <a:t> is not assigned in 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44843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83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965"/>
          </a:xfrm>
        </p:spPr>
        <p:txBody>
          <a:bodyPr/>
          <a:lstStyle/>
          <a:p>
            <a:r>
              <a:rPr lang="en-US" dirty="0"/>
              <a:t>Under what conditions can we unroll?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E4C50-D015-6DF9-F3FB-3807F18A2314}"/>
              </a:ext>
            </a:extLst>
          </p:cNvPr>
          <p:cNvSpPr txBox="1"/>
          <p:nvPr/>
        </p:nvSpPr>
        <p:spPr>
          <a:xfrm>
            <a:off x="6218387" y="3506508"/>
            <a:ext cx="5629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  <a:p>
            <a:r>
              <a:rPr lang="en-US" dirty="0"/>
              <a:t>4. </a:t>
            </a:r>
            <a:r>
              <a:rPr lang="en-US" b="1" dirty="0"/>
              <a:t>check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     * check that candidate variable is on </a:t>
            </a:r>
            <a:r>
              <a:rPr lang="en-US" dirty="0" err="1"/>
              <a:t>lhs</a:t>
            </a:r>
            <a:br>
              <a:rPr lang="en-US" dirty="0"/>
            </a:br>
            <a:r>
              <a:rPr lang="en-US" dirty="0"/>
              <a:t>     * check that the </a:t>
            </a:r>
            <a:r>
              <a:rPr lang="en-US" dirty="0" err="1"/>
              <a:t>rhs</a:t>
            </a:r>
            <a:r>
              <a:rPr lang="en-US" dirty="0"/>
              <a:t> is a variable or literal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     * check that </a:t>
            </a:r>
            <a:r>
              <a:rPr lang="en-US" dirty="0" err="1"/>
              <a:t>cond</a:t>
            </a:r>
            <a:r>
              <a:rPr lang="en-US" dirty="0"/>
              <a:t> is not assigned in 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D0DDB-1EA2-15AD-8124-3F075BAB5F61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5C3A0-BF0F-E6F1-B486-EB22B40B4C81}"/>
              </a:ext>
            </a:extLst>
          </p:cNvPr>
          <p:cNvSpPr txBox="1"/>
          <p:nvPr/>
        </p:nvSpPr>
        <p:spPr>
          <a:xfrm>
            <a:off x="344503" y="3052794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AABE2-FB03-859B-994F-375E2A7A0D82}"/>
              </a:ext>
            </a:extLst>
          </p:cNvPr>
          <p:cNvSpPr txBox="1"/>
          <p:nvPr/>
        </p:nvSpPr>
        <p:spPr>
          <a:xfrm>
            <a:off x="193350" y="5971876"/>
            <a:ext cx="517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these guarantee we will find an iteration variable?</a:t>
            </a:r>
          </a:p>
          <a:p>
            <a:r>
              <a:rPr lang="en-US" i="1" dirty="0"/>
              <a:t>What happens if we don’t find 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31352-4946-AB22-F014-479133EAC3A5}"/>
              </a:ext>
            </a:extLst>
          </p:cNvPr>
          <p:cNvSpPr txBox="1"/>
          <p:nvPr/>
        </p:nvSpPr>
        <p:spPr>
          <a:xfrm>
            <a:off x="6218387" y="6123543"/>
            <a:ext cx="327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C-simple help us here?</a:t>
            </a:r>
          </a:p>
        </p:txBody>
      </p:sp>
    </p:spTree>
    <p:extLst>
      <p:ext uri="{BB962C8B-B14F-4D97-AF65-F5344CB8AC3E}">
        <p14:creationId xmlns:p14="http://schemas.microsoft.com/office/powerpoint/2010/main" val="135125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1975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2"/>
          </a:xfrm>
        </p:spPr>
        <p:txBody>
          <a:bodyPr>
            <a:normAutofit/>
          </a:bodyPr>
          <a:lstStyle/>
          <a:p>
            <a:r>
              <a:rPr lang="en-US" dirty="0"/>
              <a:t>Several ways to unroll</a:t>
            </a:r>
          </a:p>
          <a:p>
            <a:pPr lvl="1"/>
            <a:r>
              <a:rPr lang="en-US" dirty="0"/>
              <a:t>More constraints: Simpler to unroll in code generation</a:t>
            </a:r>
          </a:p>
          <a:p>
            <a:pPr lvl="1"/>
            <a:r>
              <a:rPr lang="en-US" dirty="0"/>
              <a:t>Less constraints: Harder to unroll in code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98EDD-158A-7007-EC1C-F1C847F70EC2}"/>
              </a:ext>
            </a:extLst>
          </p:cNvPr>
          <p:cNvSpPr txBox="1"/>
          <p:nvPr/>
        </p:nvSpPr>
        <p:spPr>
          <a:xfrm>
            <a:off x="3117377" y="4299269"/>
            <a:ext cx="5629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Validate that we actually have an iteration variable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find</a:t>
            </a:r>
            <a:r>
              <a:rPr lang="en-US" dirty="0"/>
              <a:t> candidate on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>
                <a:highlight>
                  <a:srgbClr val="FFFF00"/>
                </a:highlight>
              </a:rPr>
              <a:t>assignment statement</a:t>
            </a:r>
          </a:p>
          <a:p>
            <a:r>
              <a:rPr lang="en-US" dirty="0"/>
              <a:t>2. </a:t>
            </a:r>
            <a:r>
              <a:rPr lang="en-US" b="1" dirty="0"/>
              <a:t>check</a:t>
            </a:r>
            <a:r>
              <a:rPr lang="en-US" dirty="0"/>
              <a:t> no assignments to candidate in </a:t>
            </a:r>
            <a:r>
              <a:rPr lang="en-US" dirty="0">
                <a:highlight>
                  <a:srgbClr val="FF00FF"/>
                </a:highlight>
              </a:rPr>
              <a:t>body</a:t>
            </a:r>
          </a:p>
          <a:p>
            <a:r>
              <a:rPr lang="en-US" dirty="0"/>
              <a:t>3. </a:t>
            </a:r>
            <a:r>
              <a:rPr lang="en-US" b="1" dirty="0"/>
              <a:t>check</a:t>
            </a:r>
            <a:r>
              <a:rPr lang="en-US" dirty="0"/>
              <a:t> that it matches </a:t>
            </a:r>
            <a:r>
              <a:rPr lang="en-US" dirty="0" err="1"/>
              <a:t>lhs</a:t>
            </a:r>
            <a:r>
              <a:rPr lang="en-US" dirty="0"/>
              <a:t> of </a:t>
            </a:r>
            <a:r>
              <a:rPr lang="en-US" dirty="0" err="1">
                <a:highlight>
                  <a:srgbClr val="00FFFF"/>
                </a:highlight>
              </a:rPr>
              <a:t>assignment_statement</a:t>
            </a:r>
            <a:endParaRPr lang="en-US" dirty="0">
              <a:highlight>
                <a:srgbClr val="FF00FF"/>
              </a:highlight>
            </a:endParaRPr>
          </a:p>
          <a:p>
            <a:r>
              <a:rPr lang="en-US" dirty="0"/>
              <a:t>4. </a:t>
            </a:r>
            <a:r>
              <a:rPr lang="en-US" b="1" dirty="0"/>
              <a:t>check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loop condition</a:t>
            </a:r>
          </a:p>
          <a:p>
            <a:r>
              <a:rPr lang="en-US" dirty="0"/>
              <a:t>     * check that candidate variable is on </a:t>
            </a:r>
            <a:r>
              <a:rPr lang="en-US" dirty="0" err="1"/>
              <a:t>lhs</a:t>
            </a:r>
            <a:br>
              <a:rPr lang="en-US" dirty="0"/>
            </a:br>
            <a:r>
              <a:rPr lang="en-US" dirty="0"/>
              <a:t>     * check that the </a:t>
            </a:r>
            <a:r>
              <a:rPr lang="en-US" dirty="0" err="1"/>
              <a:t>rhs</a:t>
            </a:r>
            <a:r>
              <a:rPr lang="en-US" dirty="0"/>
              <a:t> is a variable or literal 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     * check that </a:t>
            </a:r>
            <a:r>
              <a:rPr lang="en-US" dirty="0" err="1"/>
              <a:t>cond</a:t>
            </a:r>
            <a:r>
              <a:rPr lang="en-US" dirty="0"/>
              <a:t> is not assigned in 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A1107-FC73-F389-F816-DA5E715BF0AA}"/>
              </a:ext>
            </a:extLst>
          </p:cNvPr>
          <p:cNvSpPr txBox="1"/>
          <p:nvPr/>
        </p:nvSpPr>
        <p:spPr>
          <a:xfrm>
            <a:off x="2784016" y="3432728"/>
            <a:ext cx="587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Base constraints (required for any unrolling):</a:t>
            </a:r>
          </a:p>
        </p:txBody>
      </p:sp>
    </p:spTree>
    <p:extLst>
      <p:ext uri="{BB962C8B-B14F-4D97-AF65-F5344CB8AC3E}">
        <p14:creationId xmlns:p14="http://schemas.microsoft.com/office/powerpoint/2010/main" val="117765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759518" cy="1458264"/>
          </a:xfrm>
        </p:spPr>
        <p:txBody>
          <a:bodyPr>
            <a:normAutofit/>
          </a:bodyPr>
          <a:lstStyle/>
          <a:p>
            <a:r>
              <a:rPr lang="en-US" dirty="0"/>
              <a:t>Simple unroll</a:t>
            </a:r>
          </a:p>
          <a:p>
            <a:pPr lvl="1"/>
            <a:r>
              <a:rPr lang="en-US" dirty="0"/>
              <a:t>Most constraints</a:t>
            </a:r>
          </a:p>
          <a:p>
            <a:pPr lvl="1"/>
            <a:r>
              <a:rPr lang="en-US" dirty="0"/>
              <a:t>Easiest code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539856" y="2654674"/>
            <a:ext cx="5425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7028953" y="2079669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</p:spTree>
    <p:extLst>
      <p:ext uri="{BB962C8B-B14F-4D97-AF65-F5344CB8AC3E}">
        <p14:creationId xmlns:p14="http://schemas.microsoft.com/office/powerpoint/2010/main" val="1787331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619756" y="3976124"/>
            <a:ext cx="5425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BECA0-078C-157B-D40D-59C22784B392}"/>
              </a:ext>
            </a:extLst>
          </p:cNvPr>
          <p:cNvSpPr txBox="1"/>
          <p:nvPr/>
        </p:nvSpPr>
        <p:spPr>
          <a:xfrm>
            <a:off x="4587902" y="4660669"/>
            <a:ext cx="171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do these</a:t>
            </a:r>
          </a:p>
          <a:p>
            <a:r>
              <a:rPr lang="en-US" dirty="0"/>
              <a:t>steps?</a:t>
            </a:r>
          </a:p>
        </p:txBody>
      </p:sp>
    </p:spTree>
    <p:extLst>
      <p:ext uri="{BB962C8B-B14F-4D97-AF65-F5344CB8AC3E}">
        <p14:creationId xmlns:p14="http://schemas.microsoft.com/office/powerpoint/2010/main" val="172062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458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A473D-CBAA-D9E0-068F-FD6AC4B7BCAB}"/>
              </a:ext>
            </a:extLst>
          </p:cNvPr>
          <p:cNvSpPr txBox="1"/>
          <p:nvPr/>
        </p:nvSpPr>
        <p:spPr>
          <a:xfrm>
            <a:off x="344503" y="5033994"/>
            <a:ext cx="445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128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ADCA4-9E28-118B-53F0-80A7843455D7}"/>
              </a:ext>
            </a:extLst>
          </p:cNvPr>
          <p:cNvSpPr txBox="1"/>
          <p:nvPr/>
        </p:nvSpPr>
        <p:spPr>
          <a:xfrm>
            <a:off x="278296" y="4564049"/>
            <a:ext cx="22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for a factor of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0F31A-BB1D-9D58-8AA7-69004ED67321}"/>
              </a:ext>
            </a:extLst>
          </p:cNvPr>
          <p:cNvSpPr txBox="1"/>
          <p:nvPr/>
        </p:nvSpPr>
        <p:spPr>
          <a:xfrm>
            <a:off x="6619756" y="3976124"/>
            <a:ext cx="5425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7249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611289" y="3976124"/>
            <a:ext cx="5478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Loop update increments by 1</a:t>
            </a:r>
            <a:endParaRPr lang="en-US" b="1" dirty="0">
              <a:highlight>
                <a:srgbClr val="FF0000"/>
              </a:highlight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+=3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</p:spTree>
    <p:extLst>
      <p:ext uri="{BB962C8B-B14F-4D97-AF65-F5344CB8AC3E}">
        <p14:creationId xmlns:p14="http://schemas.microsoft.com/office/powerpoint/2010/main" val="2011662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5478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Loop update increments by 1</a:t>
            </a:r>
            <a:endParaRPr lang="en-US" b="1" dirty="0">
              <a:highlight>
                <a:srgbClr val="FF0000"/>
              </a:highlight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+=3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BC1D-2881-083E-EA1E-FBDBD7E43057}"/>
              </a:ext>
            </a:extLst>
          </p:cNvPr>
          <p:cNvSpPr txBox="1"/>
          <p:nvPr/>
        </p:nvSpPr>
        <p:spPr>
          <a:xfrm>
            <a:off x="1636192" y="4139090"/>
            <a:ext cx="4512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this is fine as long as </a:t>
            </a:r>
            <a:r>
              <a:rPr lang="en-US" dirty="0" err="1"/>
              <a:t>i</a:t>
            </a:r>
            <a:r>
              <a:rPr lang="en-US" dirty="0"/>
              <a:t> is updated with</a:t>
            </a:r>
          </a:p>
          <a:p>
            <a:r>
              <a:rPr lang="en-US" dirty="0"/>
              <a:t>a constant addition. but we need a more</a:t>
            </a:r>
          </a:p>
          <a:p>
            <a:r>
              <a:rPr lang="en-US" dirty="0"/>
              <a:t>complicated formula to calculate LI: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ceil((end - start)/update)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you may want to keep your life simpler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by constraining it. We will keep it for now</a:t>
            </a:r>
          </a:p>
        </p:txBody>
      </p:sp>
    </p:spTree>
    <p:extLst>
      <p:ext uri="{BB962C8B-B14F-4D97-AF65-F5344CB8AC3E}">
        <p14:creationId xmlns:p14="http://schemas.microsoft.com/office/powerpoint/2010/main" val="271122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5478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Loop update increments by 1</a:t>
            </a:r>
            <a:endParaRPr lang="en-US" b="1" dirty="0">
              <a:highlight>
                <a:srgbClr val="FF0000"/>
              </a:highlight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8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+=3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82F98-00F0-CBA5-7B03-E0BC2F92879F}"/>
              </a:ext>
            </a:extLst>
          </p:cNvPr>
          <p:cNvSpPr txBox="1"/>
          <p:nvPr/>
        </p:nvSpPr>
        <p:spPr>
          <a:xfrm>
            <a:off x="2954867" y="4639733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example</a:t>
            </a:r>
          </a:p>
        </p:txBody>
      </p:sp>
    </p:spTree>
    <p:extLst>
      <p:ext uri="{BB962C8B-B14F-4D97-AF65-F5344CB8AC3E}">
        <p14:creationId xmlns:p14="http://schemas.microsoft.com/office/powerpoint/2010/main" val="2990522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5478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3999822" y="4357314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</p:spTree>
    <p:extLst>
      <p:ext uri="{BB962C8B-B14F-4D97-AF65-F5344CB8AC3E}">
        <p14:creationId xmlns:p14="http://schemas.microsoft.com/office/powerpoint/2010/main" val="18982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6941489" y="3968173"/>
            <a:ext cx="5478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  <a:endParaRPr lang="en-US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  <a:sym typeface="Wingdings" pitchFamily="2" charset="2"/>
              </a:rPr>
              <a:t>F must divide LI evenly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Simple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a new body = body + update + body ... F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6941489" y="3393168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06B37-BD1A-F8B4-B25C-8370B0C07219}"/>
              </a:ext>
            </a:extLst>
          </p:cNvPr>
          <p:cNvSpPr/>
          <p:nvPr/>
        </p:nvSpPr>
        <p:spPr>
          <a:xfrm>
            <a:off x="344503" y="2520496"/>
            <a:ext cx="1059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LPAR </a:t>
            </a:r>
            <a:r>
              <a:rPr lang="en-US" b="1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SEMI </a:t>
            </a:r>
            <a:r>
              <a:rPr lang="en-US" b="1" dirty="0" err="1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RPAR </a:t>
            </a:r>
            <a:r>
              <a:rPr lang="en-US" b="1" dirty="0">
                <a:highlight>
                  <a:srgbClr val="FF00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B6D5E-F21B-9B01-414C-BA077CD9596E}"/>
              </a:ext>
            </a:extLst>
          </p:cNvPr>
          <p:cNvSpPr txBox="1"/>
          <p:nvPr/>
        </p:nvSpPr>
        <p:spPr>
          <a:xfrm>
            <a:off x="344503" y="1853654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4831858" y="3429000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1B57D-8979-91E1-D05F-7D453399D59E}"/>
              </a:ext>
            </a:extLst>
          </p:cNvPr>
          <p:cNvSpPr txBox="1"/>
          <p:nvPr/>
        </p:nvSpPr>
        <p:spPr>
          <a:xfrm>
            <a:off x="328088" y="4352330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1266-6507-7AA3-2D0E-8E5A5B9BAD42}"/>
              </a:ext>
            </a:extLst>
          </p:cNvPr>
          <p:cNvSpPr txBox="1"/>
          <p:nvPr/>
        </p:nvSpPr>
        <p:spPr>
          <a:xfrm>
            <a:off x="4762366" y="5137160"/>
            <a:ext cx="175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</a:t>
            </a:r>
          </a:p>
          <a:p>
            <a:r>
              <a:rPr lang="en-US" dirty="0"/>
              <a:t>do we execute </a:t>
            </a:r>
          </a:p>
          <a:p>
            <a:r>
              <a:rPr lang="en-US" dirty="0"/>
              <a:t>body?</a:t>
            </a:r>
          </a:p>
        </p:txBody>
      </p:sp>
    </p:spTree>
    <p:extLst>
      <p:ext uri="{BB962C8B-B14F-4D97-AF65-F5344CB8AC3E}">
        <p14:creationId xmlns:p14="http://schemas.microsoft.com/office/powerpoint/2010/main" val="2844446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4831858" y="3429000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1B57D-8979-91E1-D05F-7D453399D59E}"/>
              </a:ext>
            </a:extLst>
          </p:cNvPr>
          <p:cNvSpPr txBox="1"/>
          <p:nvPr/>
        </p:nvSpPr>
        <p:spPr>
          <a:xfrm>
            <a:off x="328088" y="4352330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1266-6507-7AA3-2D0E-8E5A5B9BAD42}"/>
              </a:ext>
            </a:extLst>
          </p:cNvPr>
          <p:cNvSpPr txBox="1"/>
          <p:nvPr/>
        </p:nvSpPr>
        <p:spPr>
          <a:xfrm>
            <a:off x="4762366" y="5137160"/>
            <a:ext cx="175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</a:t>
            </a:r>
          </a:p>
          <a:p>
            <a:r>
              <a:rPr lang="en-US" dirty="0"/>
              <a:t>do we execute </a:t>
            </a:r>
          </a:p>
          <a:p>
            <a:r>
              <a:rPr lang="en-US" dirty="0"/>
              <a:t>body?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956A5-7745-1344-AA9F-85422DE671E1}"/>
              </a:ext>
            </a:extLst>
          </p:cNvPr>
          <p:cNvSpPr txBox="1"/>
          <p:nvPr/>
        </p:nvSpPr>
        <p:spPr>
          <a:xfrm>
            <a:off x="328088" y="2190512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examine this a bit closer?</a:t>
            </a:r>
          </a:p>
        </p:txBody>
      </p:sp>
    </p:spTree>
    <p:extLst>
      <p:ext uri="{BB962C8B-B14F-4D97-AF65-F5344CB8AC3E}">
        <p14:creationId xmlns:p14="http://schemas.microsoft.com/office/powerpoint/2010/main" val="7248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16E07-4F7D-526D-00F2-3EE750B6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209800"/>
            <a:ext cx="9131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1A5F-1AA3-723E-F041-41C46FDDCD4C}"/>
              </a:ext>
            </a:extLst>
          </p:cNvPr>
          <p:cNvSpPr txBox="1"/>
          <p:nvPr/>
        </p:nvSpPr>
        <p:spPr>
          <a:xfrm>
            <a:off x="344503" y="3052794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C31E9-CD88-871E-3243-67C9FC2ACFB7}"/>
              </a:ext>
            </a:extLst>
          </p:cNvPr>
          <p:cNvSpPr txBox="1"/>
          <p:nvPr/>
        </p:nvSpPr>
        <p:spPr>
          <a:xfrm>
            <a:off x="4831858" y="3429000"/>
            <a:ext cx="209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try to unroll this by a factor of 3?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1B57D-8979-91E1-D05F-7D453399D59E}"/>
              </a:ext>
            </a:extLst>
          </p:cNvPr>
          <p:cNvSpPr txBox="1"/>
          <p:nvPr/>
        </p:nvSpPr>
        <p:spPr>
          <a:xfrm>
            <a:off x="328088" y="4352330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D1266-6507-7AA3-2D0E-8E5A5B9BAD42}"/>
              </a:ext>
            </a:extLst>
          </p:cNvPr>
          <p:cNvSpPr txBox="1"/>
          <p:nvPr/>
        </p:nvSpPr>
        <p:spPr>
          <a:xfrm>
            <a:off x="4762366" y="5137160"/>
            <a:ext cx="175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</a:t>
            </a:r>
          </a:p>
          <a:p>
            <a:r>
              <a:rPr lang="en-US" dirty="0"/>
              <a:t>do we execute </a:t>
            </a:r>
          </a:p>
          <a:p>
            <a:r>
              <a:rPr lang="en-US" dirty="0"/>
              <a:t>body?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956A5-7745-1344-AA9F-85422DE671E1}"/>
              </a:ext>
            </a:extLst>
          </p:cNvPr>
          <p:cNvSpPr txBox="1"/>
          <p:nvPr/>
        </p:nvSpPr>
        <p:spPr>
          <a:xfrm>
            <a:off x="328088" y="2190512"/>
            <a:ext cx="30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examine this a bit closer?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F2DFB-AED9-7477-4C4A-42CE4673A9E0}"/>
              </a:ext>
            </a:extLst>
          </p:cNvPr>
          <p:cNvSpPr txBox="1"/>
          <p:nvPr/>
        </p:nvSpPr>
        <p:spPr>
          <a:xfrm>
            <a:off x="7461733" y="2663718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BA4EC-6677-E485-78D8-9428E9E2994F}"/>
              </a:ext>
            </a:extLst>
          </p:cNvPr>
          <p:cNvSpPr txBox="1"/>
          <p:nvPr/>
        </p:nvSpPr>
        <p:spPr>
          <a:xfrm>
            <a:off x="7461733" y="5265928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7E1B-78BB-D559-E31F-F0E546AC3055}"/>
              </a:ext>
            </a:extLst>
          </p:cNvPr>
          <p:cNvSpPr txBox="1"/>
          <p:nvPr/>
        </p:nvSpPr>
        <p:spPr>
          <a:xfrm>
            <a:off x="7461733" y="1386602"/>
            <a:ext cx="374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executed the unrolled loop</a:t>
            </a:r>
          </a:p>
          <a:p>
            <a:r>
              <a:rPr lang="en-US" dirty="0"/>
              <a:t>as many times as it was valid, and did</a:t>
            </a:r>
          </a:p>
          <a:p>
            <a:r>
              <a:rPr lang="en-US" dirty="0"/>
              <a:t>the rest with a non-unrolled loop</a:t>
            </a:r>
          </a:p>
        </p:txBody>
      </p:sp>
    </p:spTree>
    <p:extLst>
      <p:ext uri="{BB962C8B-B14F-4D97-AF65-F5344CB8AC3E}">
        <p14:creationId xmlns:p14="http://schemas.microsoft.com/office/powerpoint/2010/main" val="1711965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F2DFB-AED9-7477-4C4A-42CE4673A9E0}"/>
              </a:ext>
            </a:extLst>
          </p:cNvPr>
          <p:cNvSpPr txBox="1"/>
          <p:nvPr/>
        </p:nvSpPr>
        <p:spPr>
          <a:xfrm>
            <a:off x="7461733" y="2663718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BA4EC-6677-E485-78D8-9428E9E2994F}"/>
              </a:ext>
            </a:extLst>
          </p:cNvPr>
          <p:cNvSpPr txBox="1"/>
          <p:nvPr/>
        </p:nvSpPr>
        <p:spPr>
          <a:xfrm>
            <a:off x="7461733" y="5265928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7E1B-78BB-D559-E31F-F0E546AC3055}"/>
              </a:ext>
            </a:extLst>
          </p:cNvPr>
          <p:cNvSpPr txBox="1"/>
          <p:nvPr/>
        </p:nvSpPr>
        <p:spPr>
          <a:xfrm>
            <a:off x="7461733" y="1386602"/>
            <a:ext cx="374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executed the unrolled loop</a:t>
            </a:r>
          </a:p>
          <a:p>
            <a:r>
              <a:rPr lang="en-US" dirty="0"/>
              <a:t>as many times as it was valid, and did</a:t>
            </a:r>
          </a:p>
          <a:p>
            <a:r>
              <a:rPr lang="en-US" dirty="0"/>
              <a:t>the rest with a non-unrolled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AFE5-28C3-709A-D6CF-609887043E0F}"/>
              </a:ext>
            </a:extLst>
          </p:cNvPr>
          <p:cNvSpPr txBox="1"/>
          <p:nvPr/>
        </p:nvSpPr>
        <p:spPr>
          <a:xfrm>
            <a:off x="838200" y="2125266"/>
            <a:ext cx="503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 the loop starts the same as the original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A8C3-B619-8EFA-2EBF-3154F45899FD}"/>
              </a:ext>
            </a:extLst>
          </p:cNvPr>
          <p:cNvSpPr txBox="1"/>
          <p:nvPr/>
        </p:nvSpPr>
        <p:spPr>
          <a:xfrm>
            <a:off x="838200" y="2822207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9C787-0141-E0E9-DBD3-C1B91E6137E3}"/>
              </a:ext>
            </a:extLst>
          </p:cNvPr>
          <p:cNvSpPr txBox="1"/>
          <p:nvPr/>
        </p:nvSpPr>
        <p:spPr>
          <a:xfrm>
            <a:off x="739471" y="4293704"/>
            <a:ext cx="491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out how many unrolled loops we can execute: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This gives us the first bound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25956-BC14-8DCF-D594-E37FA17686B7}"/>
              </a:ext>
            </a:extLst>
          </p:cNvPr>
          <p:cNvSpPr txBox="1"/>
          <p:nvPr/>
        </p:nvSpPr>
        <p:spPr>
          <a:xfrm>
            <a:off x="739471" y="5404427"/>
            <a:ext cx="438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 is initialized with the first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0A32A-F64A-EA4C-AD3E-FC5CF6470097}"/>
              </a:ext>
            </a:extLst>
          </p:cNvPr>
          <p:cNvSpPr txBox="1"/>
          <p:nvPr/>
        </p:nvSpPr>
        <p:spPr>
          <a:xfrm>
            <a:off x="739471" y="6004592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loop’s bound is same as the original loop </a:t>
            </a:r>
          </a:p>
        </p:txBody>
      </p:sp>
    </p:spTree>
    <p:extLst>
      <p:ext uri="{BB962C8B-B14F-4D97-AF65-F5344CB8AC3E}">
        <p14:creationId xmlns:p14="http://schemas.microsoft.com/office/powerpoint/2010/main" val="3040081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F2DFB-AED9-7477-4C4A-42CE4673A9E0}"/>
              </a:ext>
            </a:extLst>
          </p:cNvPr>
          <p:cNvSpPr txBox="1"/>
          <p:nvPr/>
        </p:nvSpPr>
        <p:spPr>
          <a:xfrm>
            <a:off x="7461733" y="2663718"/>
            <a:ext cx="41825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BA4EC-6677-E485-78D8-9428E9E2994F}"/>
              </a:ext>
            </a:extLst>
          </p:cNvPr>
          <p:cNvSpPr txBox="1"/>
          <p:nvPr/>
        </p:nvSpPr>
        <p:spPr>
          <a:xfrm>
            <a:off x="7461733" y="5265928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7E1B-78BB-D559-E31F-F0E546AC3055}"/>
              </a:ext>
            </a:extLst>
          </p:cNvPr>
          <p:cNvSpPr txBox="1"/>
          <p:nvPr/>
        </p:nvSpPr>
        <p:spPr>
          <a:xfrm>
            <a:off x="7461733" y="1386602"/>
            <a:ext cx="374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executed the unrolled loop</a:t>
            </a:r>
          </a:p>
          <a:p>
            <a:r>
              <a:rPr lang="en-US" dirty="0"/>
              <a:t>as many times as it was valid, and did</a:t>
            </a:r>
          </a:p>
          <a:p>
            <a:r>
              <a:rPr lang="en-US" dirty="0"/>
              <a:t>the rest with a non-unrolled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AFE5-28C3-709A-D6CF-609887043E0F}"/>
              </a:ext>
            </a:extLst>
          </p:cNvPr>
          <p:cNvSpPr txBox="1"/>
          <p:nvPr/>
        </p:nvSpPr>
        <p:spPr>
          <a:xfrm>
            <a:off x="838200" y="2125266"/>
            <a:ext cx="503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 the loop starts the same as the original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A8C3-B619-8EFA-2EBF-3154F45899FD}"/>
              </a:ext>
            </a:extLst>
          </p:cNvPr>
          <p:cNvSpPr txBox="1"/>
          <p:nvPr/>
        </p:nvSpPr>
        <p:spPr>
          <a:xfrm>
            <a:off x="838200" y="2822207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0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4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9C787-0141-E0E9-DBD3-C1B91E6137E3}"/>
              </a:ext>
            </a:extLst>
          </p:cNvPr>
          <p:cNvSpPr txBox="1"/>
          <p:nvPr/>
        </p:nvSpPr>
        <p:spPr>
          <a:xfrm>
            <a:off x="739471" y="4293704"/>
            <a:ext cx="491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out how many unrolled loops we can execute:</a:t>
            </a:r>
          </a:p>
          <a:p>
            <a:r>
              <a:rPr lang="en-US" dirty="0"/>
              <a:t>(4 / 3) * 3 = 3</a:t>
            </a:r>
          </a:p>
          <a:p>
            <a:r>
              <a:rPr lang="en-US" dirty="0"/>
              <a:t>This gives us the first bound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25956-BC14-8DCF-D594-E37FA17686B7}"/>
              </a:ext>
            </a:extLst>
          </p:cNvPr>
          <p:cNvSpPr txBox="1"/>
          <p:nvPr/>
        </p:nvSpPr>
        <p:spPr>
          <a:xfrm>
            <a:off x="739471" y="5404427"/>
            <a:ext cx="438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 is initialized with the first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0A32A-F64A-EA4C-AD3E-FC5CF6470097}"/>
              </a:ext>
            </a:extLst>
          </p:cNvPr>
          <p:cNvSpPr txBox="1"/>
          <p:nvPr/>
        </p:nvSpPr>
        <p:spPr>
          <a:xfrm>
            <a:off x="739471" y="6004592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loop’s bound is same as the original loop </a:t>
            </a:r>
          </a:p>
        </p:txBody>
      </p:sp>
    </p:spTree>
    <p:extLst>
      <p:ext uri="{BB962C8B-B14F-4D97-AF65-F5344CB8AC3E}">
        <p14:creationId xmlns:p14="http://schemas.microsoft.com/office/powerpoint/2010/main" val="1278178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F2DFB-AED9-7477-4C4A-42CE4673A9E0}"/>
              </a:ext>
            </a:extLst>
          </p:cNvPr>
          <p:cNvSpPr txBox="1"/>
          <p:nvPr/>
        </p:nvSpPr>
        <p:spPr>
          <a:xfrm>
            <a:off x="7461733" y="2663718"/>
            <a:ext cx="41825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</a:p>
          <a:p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  ...</a:t>
            </a:r>
            <a:br>
              <a:rPr lang="en-US" dirty="0">
                <a:highlight>
                  <a:srgbClr val="FF00FF"/>
                </a:highlight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BA4EC-6677-E485-78D8-9428E9E2994F}"/>
              </a:ext>
            </a:extLst>
          </p:cNvPr>
          <p:cNvSpPr txBox="1"/>
          <p:nvPr/>
        </p:nvSpPr>
        <p:spPr>
          <a:xfrm>
            <a:off x="7461733" y="5265928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?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97E1B-78BB-D559-E31F-F0E546AC3055}"/>
              </a:ext>
            </a:extLst>
          </p:cNvPr>
          <p:cNvSpPr txBox="1"/>
          <p:nvPr/>
        </p:nvSpPr>
        <p:spPr>
          <a:xfrm>
            <a:off x="7461733" y="1386602"/>
            <a:ext cx="374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executed the unrolled loop</a:t>
            </a:r>
          </a:p>
          <a:p>
            <a:r>
              <a:rPr lang="en-US" dirty="0"/>
              <a:t>as many times as it was valid, and did</a:t>
            </a:r>
          </a:p>
          <a:p>
            <a:r>
              <a:rPr lang="en-US" dirty="0"/>
              <a:t>the rest with a non-unrolled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AFE5-28C3-709A-D6CF-609887043E0F}"/>
              </a:ext>
            </a:extLst>
          </p:cNvPr>
          <p:cNvSpPr txBox="1"/>
          <p:nvPr/>
        </p:nvSpPr>
        <p:spPr>
          <a:xfrm>
            <a:off x="838200" y="2125266"/>
            <a:ext cx="504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in the general case? For unroll factor F?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6A8C3-B619-8EFA-2EBF-3154F45899FD}"/>
              </a:ext>
            </a:extLst>
          </p:cNvPr>
          <p:cNvSpPr txBox="1"/>
          <p:nvPr/>
        </p:nvSpPr>
        <p:spPr>
          <a:xfrm>
            <a:off x="838200" y="2822207"/>
            <a:ext cx="41825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x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&lt; y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highlight>
                  <a:srgbClr val="00FFFF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++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// body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9C787-0141-E0E9-DBD3-C1B91E6137E3}"/>
              </a:ext>
            </a:extLst>
          </p:cNvPr>
          <p:cNvSpPr txBox="1"/>
          <p:nvPr/>
        </p:nvSpPr>
        <p:spPr>
          <a:xfrm>
            <a:off x="739471" y="4293704"/>
            <a:ext cx="491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out how many unrolled loops we can execute: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This gives us the first bound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25956-BC14-8DCF-D594-E37FA17686B7}"/>
              </a:ext>
            </a:extLst>
          </p:cNvPr>
          <p:cNvSpPr txBox="1"/>
          <p:nvPr/>
        </p:nvSpPr>
        <p:spPr>
          <a:xfrm>
            <a:off x="739471" y="5404427"/>
            <a:ext cx="438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 is initialized with the first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0A32A-F64A-EA4C-AD3E-FC5CF6470097}"/>
              </a:ext>
            </a:extLst>
          </p:cNvPr>
          <p:cNvSpPr txBox="1"/>
          <p:nvPr/>
        </p:nvSpPr>
        <p:spPr>
          <a:xfrm>
            <a:off x="739471" y="6004592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loop’s bound is same as the original loop </a:t>
            </a:r>
          </a:p>
        </p:txBody>
      </p:sp>
    </p:spTree>
    <p:extLst>
      <p:ext uri="{BB962C8B-B14F-4D97-AF65-F5344CB8AC3E}">
        <p14:creationId xmlns:p14="http://schemas.microsoft.com/office/powerpoint/2010/main" val="599022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759518" cy="1458264"/>
          </a:xfrm>
        </p:spPr>
        <p:txBody>
          <a:bodyPr>
            <a:normAutofit/>
          </a:bodyPr>
          <a:lstStyle/>
          <a:p>
            <a:r>
              <a:rPr lang="en-US" dirty="0"/>
              <a:t>general unroll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AE46-AB48-325A-3879-C63240D05971}"/>
              </a:ext>
            </a:extLst>
          </p:cNvPr>
          <p:cNvSpPr txBox="1"/>
          <p:nvPr/>
        </p:nvSpPr>
        <p:spPr>
          <a:xfrm>
            <a:off x="4397071" y="2948873"/>
            <a:ext cx="55154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unroll constraints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Loop update increments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Find the concrete number of loop iterations, LI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/>
              <a:t>General unroll code generation</a:t>
            </a:r>
            <a:r>
              <a:rPr lang="en-US" b="1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simple unrolled loop with new bound: (LI/F)*F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Create cleanup (basic) loop with initialization: (LI/F)*F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perform </a:t>
            </a:r>
            <a:r>
              <a:rPr lang="en-US" dirty="0" err="1">
                <a:sym typeface="Wingdings" pitchFamily="2" charset="2"/>
              </a:rPr>
              <a:t>codegen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85E4-96B4-57CC-1D8A-C29BF94D0A3D}"/>
              </a:ext>
            </a:extLst>
          </p:cNvPr>
          <p:cNvSpPr txBox="1"/>
          <p:nvPr/>
        </p:nvSpPr>
        <p:spPr>
          <a:xfrm>
            <a:off x="5788550" y="2454944"/>
            <a:ext cx="18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unroll factor 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BAF42-8585-434F-8373-709A4401BCAA}"/>
              </a:ext>
            </a:extLst>
          </p:cNvPr>
          <p:cNvSpPr txBox="1"/>
          <p:nvPr/>
        </p:nvSpPr>
        <p:spPr>
          <a:xfrm>
            <a:off x="4007457" y="5772647"/>
            <a:ext cx="437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None of these numbers have to be concrete!</a:t>
            </a:r>
          </a:p>
        </p:txBody>
      </p:sp>
    </p:spTree>
    <p:extLst>
      <p:ext uri="{BB962C8B-B14F-4D97-AF65-F5344CB8AC3E}">
        <p14:creationId xmlns:p14="http://schemas.microsoft.com/office/powerpoint/2010/main" val="3442500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918F-9D26-CE0C-F48B-EAA6622F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7FFC-4229-4D2C-EE3A-4DF3DB54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9108"/>
          </a:xfrm>
        </p:spPr>
        <p:txBody>
          <a:bodyPr/>
          <a:lstStyle/>
          <a:p>
            <a:r>
              <a:rPr lang="en-US" dirty="0"/>
              <a:t>discussion and demo on command line</a:t>
            </a:r>
          </a:p>
        </p:txBody>
      </p:sp>
    </p:spTree>
    <p:extLst>
      <p:ext uri="{BB962C8B-B14F-4D97-AF65-F5344CB8AC3E}">
        <p14:creationId xmlns:p14="http://schemas.microsoft.com/office/powerpoint/2010/main" val="322875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28DB-05AF-36FC-5961-4FF5CE5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loop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210-B932-820E-B7A6-49A37886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44339" cy="4193512"/>
          </a:xfrm>
        </p:spPr>
        <p:txBody>
          <a:bodyPr>
            <a:normAutofit/>
          </a:bodyPr>
          <a:lstStyle/>
          <a:p>
            <a:r>
              <a:rPr lang="en-US" dirty="0"/>
              <a:t>Loop nesting order</a:t>
            </a:r>
          </a:p>
          <a:p>
            <a:endParaRPr lang="en-US" dirty="0"/>
          </a:p>
          <a:p>
            <a:r>
              <a:rPr lang="en-US" dirty="0"/>
              <a:t>Loop tiling</a:t>
            </a:r>
          </a:p>
          <a:p>
            <a:endParaRPr lang="en-US" dirty="0"/>
          </a:p>
          <a:p>
            <a:r>
              <a:rPr lang="en-US" dirty="0"/>
              <a:t>General area is called polyhedral compilation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E199E-951D-B147-1A75-92B4B0BE5854}"/>
              </a:ext>
            </a:extLst>
          </p:cNvPr>
          <p:cNvSpPr txBox="1"/>
          <p:nvPr/>
        </p:nvSpPr>
        <p:spPr>
          <a:xfrm>
            <a:off x="278296" y="6019137"/>
            <a:ext cx="455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Polytope_model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91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7A0E-0213-F0EA-5D96-79145DA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ACEF-EABC-DA0D-C5FD-8B552F7D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1442"/>
          </a:xfrm>
        </p:spPr>
        <p:txBody>
          <a:bodyPr/>
          <a:lstStyle/>
          <a:p>
            <a:r>
              <a:rPr lang="en-US" dirty="0"/>
              <a:t>Typically requires that loop iterations are independent</a:t>
            </a:r>
          </a:p>
          <a:p>
            <a:pPr lvl="1"/>
            <a:r>
              <a:rPr lang="en-US" dirty="0"/>
              <a:t>You can do the loop iterations in any order and get the same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2CE76-945E-0E0E-C124-0A0CD7E24ACB}"/>
              </a:ext>
            </a:extLst>
          </p:cNvPr>
          <p:cNvSpPr/>
          <p:nvPr/>
        </p:nvSpPr>
        <p:spPr>
          <a:xfrm>
            <a:off x="1574800" y="373380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2;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+= 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D98B-0497-CB39-1763-78E959E70F54}"/>
              </a:ext>
            </a:extLst>
          </p:cNvPr>
          <p:cNvSpPr txBox="1"/>
          <p:nvPr/>
        </p:nvSpPr>
        <p:spPr>
          <a:xfrm>
            <a:off x="3259667" y="500380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DA26B-275B-84FD-2DDC-5A52AB825F6B}"/>
              </a:ext>
            </a:extLst>
          </p:cNvPr>
          <p:cNvSpPr/>
          <p:nvPr/>
        </p:nvSpPr>
        <p:spPr>
          <a:xfrm>
            <a:off x="1574800" y="563880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1024;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counter = i;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D8E4B-E972-83FA-5A65-CDD84D3BA66D}"/>
              </a:ext>
            </a:extLst>
          </p:cNvPr>
          <p:cNvSpPr txBox="1"/>
          <p:nvPr/>
        </p:nvSpPr>
        <p:spPr>
          <a:xfrm>
            <a:off x="8128000" y="3244334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these independent?</a:t>
            </a:r>
          </a:p>
        </p:txBody>
      </p:sp>
    </p:spTree>
    <p:extLst>
      <p:ext uri="{BB962C8B-B14F-4D97-AF65-F5344CB8AC3E}">
        <p14:creationId xmlns:p14="http://schemas.microsoft.com/office/powerpoint/2010/main" val="47133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128-D03C-C64E-80B9-3D63F59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745125-FBF4-9742-83F2-1E48A21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67" y="365125"/>
            <a:ext cx="1539352" cy="25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541C5-277D-3D4E-A7E1-D9F0A239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43" y="313984"/>
            <a:ext cx="1539353" cy="25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770BF-A51E-E04C-84A6-5E9E193800D4}"/>
              </a:ext>
            </a:extLst>
          </p:cNvPr>
          <p:cNvSpPr txBox="1"/>
          <p:nvPr/>
        </p:nvSpPr>
        <p:spPr>
          <a:xfrm>
            <a:off x="9472414" y="1044357"/>
            <a:ext cx="2227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pretty straight</a:t>
            </a:r>
            <a:br>
              <a:rPr lang="en-US" dirty="0"/>
            </a:br>
            <a:r>
              <a:rPr lang="en-US" dirty="0"/>
              <a:t>forward computation</a:t>
            </a:r>
          </a:p>
          <a:p>
            <a:r>
              <a:rPr lang="en-US" dirty="0"/>
              <a:t>for brightening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(1 pass over all pixels)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378814B-5403-5449-8D04-BEEE437765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146" y="4196993"/>
            <a:ext cx="2933678" cy="195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020AE80-70C2-844A-B4BA-D8B8446720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0551" y="4196993"/>
            <a:ext cx="2941384" cy="196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ACF51B-5DD5-E24C-BE1F-C1B1A3BE3FB7}"/>
              </a:ext>
            </a:extLst>
          </p:cNvPr>
          <p:cNvSpPr txBox="1"/>
          <p:nvPr/>
        </p:nvSpPr>
        <p:spPr>
          <a:xfrm>
            <a:off x="7906729" y="6442278"/>
            <a:ext cx="411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</a:t>
            </a:r>
            <a:r>
              <a:rPr lang="en-US" sz="1200" dirty="0" err="1"/>
              <a:t>people.csail.mit.edu</a:t>
            </a:r>
            <a:r>
              <a:rPr lang="en-US" sz="1200" dirty="0"/>
              <a:t>/</a:t>
            </a:r>
            <a:r>
              <a:rPr lang="en-US" sz="1200" dirty="0" err="1"/>
              <a:t>sparis</a:t>
            </a:r>
            <a:r>
              <a:rPr lang="en-US" sz="1200" dirty="0"/>
              <a:t>/</a:t>
            </a:r>
            <a:r>
              <a:rPr lang="en-US" sz="1200" dirty="0" err="1"/>
              <a:t>publi</a:t>
            </a:r>
            <a:r>
              <a:rPr lang="en-US" sz="1200" dirty="0"/>
              <a:t>/2011/</a:t>
            </a:r>
            <a:r>
              <a:rPr lang="en-US" sz="1200" dirty="0" err="1"/>
              <a:t>siggraph</a:t>
            </a:r>
            <a:r>
              <a:rPr lang="en-US" sz="1200" dirty="0"/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8C622-7158-3D46-BF2F-24FC20B311A0}"/>
              </a:ext>
            </a:extLst>
          </p:cNvPr>
          <p:cNvSpPr txBox="1"/>
          <p:nvPr/>
        </p:nvSpPr>
        <p:spPr>
          <a:xfrm>
            <a:off x="513709" y="3613106"/>
            <a:ext cx="884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computation is known as the “Local Laplacian Filter”. Requires visiting all pixels 99 times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01DF4-E7A4-A943-8A88-C032B2B8AF5B}"/>
              </a:ext>
            </a:extLst>
          </p:cNvPr>
          <p:cNvSpPr txBox="1"/>
          <p:nvPr/>
        </p:nvSpPr>
        <p:spPr>
          <a:xfrm>
            <a:off x="8168676" y="4193279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be able to do this</a:t>
            </a:r>
          </a:p>
          <a:p>
            <a:r>
              <a:rPr lang="en-US" dirty="0"/>
              <a:t>fast and efficiently!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D6629-6BFB-9B44-9E4D-10E6106C7747}"/>
              </a:ext>
            </a:extLst>
          </p:cNvPr>
          <p:cNvSpPr txBox="1"/>
          <p:nvPr/>
        </p:nvSpPr>
        <p:spPr>
          <a:xfrm>
            <a:off x="7906729" y="5120025"/>
            <a:ext cx="393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results in from an image DSL show</a:t>
            </a:r>
          </a:p>
          <a:p>
            <a:r>
              <a:rPr lang="en-US" i="1" dirty="0"/>
              <a:t>a 1.7x speedup with 1/5 the LoC</a:t>
            </a:r>
          </a:p>
          <a:p>
            <a:r>
              <a:rPr lang="en-US" i="1" dirty="0"/>
              <a:t>over hand optimized versions at Adobe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D6AF6-FB10-0BD4-E004-5B68143F3062}"/>
              </a:ext>
            </a:extLst>
          </p:cNvPr>
          <p:cNvSpPr txBox="1"/>
          <p:nvPr/>
        </p:nvSpPr>
        <p:spPr>
          <a:xfrm>
            <a:off x="1244601" y="1645914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05710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E1CDE8-F6EC-E64C-9B1D-441DCE15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043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5600843" y="941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9CA3F-F9E7-D5A7-4195-F4D7EDE60498}"/>
              </a:ext>
            </a:extLst>
          </p:cNvPr>
          <p:cNvSpPr txBox="1"/>
          <p:nvPr/>
        </p:nvSpPr>
        <p:spPr>
          <a:xfrm>
            <a:off x="1617133" y="3244334"/>
            <a:ext cx="845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compute the pixels in any order you want, you just have to compute all of them! </a:t>
            </a:r>
          </a:p>
        </p:txBody>
      </p:sp>
    </p:spTree>
    <p:extLst>
      <p:ext uri="{BB962C8B-B14F-4D97-AF65-F5344CB8AC3E}">
        <p14:creationId xmlns:p14="http://schemas.microsoft.com/office/powerpoint/2010/main" val="363204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565A-4573-3FD5-0303-1126670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D4E37-0E91-6F4F-DFD2-755A9B49FE68}"/>
              </a:ext>
            </a:extLst>
          </p:cNvPr>
          <p:cNvSpPr txBox="1"/>
          <p:nvPr/>
        </p:nvSpPr>
        <p:spPr>
          <a:xfrm>
            <a:off x="2297261" y="2250219"/>
            <a:ext cx="202811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 = c + b;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d = b + c;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A2A45-C48F-CBFE-23A5-D49111D414D3}"/>
              </a:ext>
            </a:extLst>
          </p:cNvPr>
          <p:cNvSpPr txBox="1"/>
          <p:nvPr/>
        </p:nvSpPr>
        <p:spPr>
          <a:xfrm>
            <a:off x="6681357" y="3429000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285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E1CDE8-F6EC-E64C-9B1D-441DCE15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043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5600843" y="941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9CA3F-F9E7-D5A7-4195-F4D7EDE60498}"/>
              </a:ext>
            </a:extLst>
          </p:cNvPr>
          <p:cNvSpPr txBox="1"/>
          <p:nvPr/>
        </p:nvSpPr>
        <p:spPr>
          <a:xfrm>
            <a:off x="1617133" y="3244334"/>
            <a:ext cx="845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compute the pixels in any order you want, you just have to compute all of them!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6D63AC-74D3-6EEC-F4B7-622C8DF92CD4}"/>
              </a:ext>
            </a:extLst>
          </p:cNvPr>
          <p:cNvSpPr/>
          <p:nvPr/>
        </p:nvSpPr>
        <p:spPr>
          <a:xfrm>
            <a:off x="5292618" y="45994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398121D-1C74-625E-0734-4B7C1A54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27" y="39619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31FC8-A896-BF29-4F53-06F8A875EF7F}"/>
              </a:ext>
            </a:extLst>
          </p:cNvPr>
          <p:cNvSpPr txBox="1"/>
          <p:nvPr/>
        </p:nvSpPr>
        <p:spPr>
          <a:xfrm>
            <a:off x="8264621" y="5916366"/>
            <a:ext cx="343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difference</a:t>
            </a:r>
            <a:br>
              <a:rPr lang="en-US" dirty="0"/>
            </a:br>
            <a:r>
              <a:rPr lang="en-US" dirty="0"/>
              <a:t>here? What will the difference be?</a:t>
            </a:r>
          </a:p>
        </p:txBody>
      </p:sp>
    </p:spTree>
    <p:extLst>
      <p:ext uri="{BB962C8B-B14F-4D97-AF65-F5344CB8AC3E}">
        <p14:creationId xmlns:p14="http://schemas.microsoft.com/office/powerpoint/2010/main" val="1476250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2519-CFC3-7734-AB3A-DB04A801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4364-191A-9B35-A2DD-C153D143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see the performance difference?</a:t>
            </a:r>
          </a:p>
        </p:txBody>
      </p:sp>
    </p:spTree>
    <p:extLst>
      <p:ext uri="{BB962C8B-B14F-4D97-AF65-F5344CB8AC3E}">
        <p14:creationId xmlns:p14="http://schemas.microsoft.com/office/powerpoint/2010/main" val="2441246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2D arrays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Memory accesses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269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2692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659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FBA-E60D-1DFD-3FB2-B5D26C1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sometimes there isn’t a good ordering</a:t>
            </a:r>
          </a:p>
        </p:txBody>
      </p:sp>
    </p:spTree>
    <p:extLst>
      <p:ext uri="{BB962C8B-B14F-4D97-AF65-F5344CB8AC3E}">
        <p14:creationId xmlns:p14="http://schemas.microsoft.com/office/powerpoint/2010/main" val="1575902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86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48F4417-7066-CE4E-84D7-7A6530EAE37C}"/>
              </a:ext>
            </a:extLst>
          </p:cNvPr>
          <p:cNvSpPr txBox="1"/>
          <p:nvPr/>
        </p:nvSpPr>
        <p:spPr>
          <a:xfrm>
            <a:off x="838200" y="6409267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cold miss for all of them</a:t>
            </a:r>
          </a:p>
        </p:txBody>
      </p:sp>
    </p:spTree>
    <p:extLst>
      <p:ext uri="{BB962C8B-B14F-4D97-AF65-F5344CB8AC3E}">
        <p14:creationId xmlns:p14="http://schemas.microsoft.com/office/powerpoint/2010/main" val="1054543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32163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48F4417-7066-CE4E-84D7-7A6530EAE37C}"/>
              </a:ext>
            </a:extLst>
          </p:cNvPr>
          <p:cNvSpPr txBox="1"/>
          <p:nvPr/>
        </p:nvSpPr>
        <p:spPr>
          <a:xfrm>
            <a:off x="838200" y="6409267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 and B. Miss on C</a:t>
            </a:r>
          </a:p>
        </p:txBody>
      </p:sp>
    </p:spTree>
    <p:extLst>
      <p:ext uri="{BB962C8B-B14F-4D97-AF65-F5344CB8AC3E}">
        <p14:creationId xmlns:p14="http://schemas.microsoft.com/office/powerpoint/2010/main" val="482958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In some cases, there might not be a good nesting order for all accesses: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603787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104839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104449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123279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48F4417-7066-CE4E-84D7-7A6530EAE37C}"/>
              </a:ext>
            </a:extLst>
          </p:cNvPr>
          <p:cNvSpPr txBox="1"/>
          <p:nvPr/>
        </p:nvSpPr>
        <p:spPr>
          <a:xfrm>
            <a:off x="838200" y="6409267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 and B. Miss on C</a:t>
            </a:r>
          </a:p>
        </p:txBody>
      </p:sp>
    </p:spTree>
    <p:extLst>
      <p:ext uri="{BB962C8B-B14F-4D97-AF65-F5344CB8AC3E}">
        <p14:creationId xmlns:p14="http://schemas.microsoft.com/office/powerpoint/2010/main" val="3089389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83D-169D-B05D-F6EB-77258C3A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EF01-A999-4804-F8B8-BACFBF50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2879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1A93-AAA4-D65E-8707-B0A124B6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3432-D4A1-D674-9C6F-A560B5E2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the compiler?</a:t>
            </a:r>
          </a:p>
        </p:txBody>
      </p:sp>
    </p:spTree>
    <p:extLst>
      <p:ext uri="{BB962C8B-B14F-4D97-AF65-F5344CB8AC3E}">
        <p14:creationId xmlns:p14="http://schemas.microsoft.com/office/powerpoint/2010/main" val="32931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ABE52-0EA6-FF3B-3069-A1451D0B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78" y="529713"/>
            <a:ext cx="7660501" cy="57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5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406A3-F8F6-7646-8A46-2590BE88384B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71C9E-BC3B-FD4B-B242-3281BA5B37B7}"/>
              </a:ext>
            </a:extLst>
          </p:cNvPr>
          <p:cNvSpPr/>
          <p:nvPr/>
        </p:nvSpPr>
        <p:spPr>
          <a:xfrm>
            <a:off x="1275326" y="3670063"/>
            <a:ext cx="10230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endParaRPr lang="en-US" b="1" dirty="0">
              <a:solidFill>
                <a:srgbClr val="335588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x_outer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+=2) {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x_outer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x_outer+2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           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    }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F9B38-5AAF-6424-9EC7-6D316C937ABD}"/>
              </a:ext>
            </a:extLst>
          </p:cNvPr>
          <p:cNvSpPr txBox="1"/>
          <p:nvPr/>
        </p:nvSpPr>
        <p:spPr>
          <a:xfrm>
            <a:off x="4758267" y="314113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Loop splitting: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43B04-348A-E625-10F3-DB8081A05B14}"/>
              </a:ext>
            </a:extLst>
          </p:cNvPr>
          <p:cNvSpPr/>
          <p:nvPr/>
        </p:nvSpPr>
        <p:spPr>
          <a:xfrm>
            <a:off x="3170909" y="7872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y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    for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335588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 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&lt;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;</a:t>
            </a:r>
            <a:r>
              <a:rPr lang="en-US" dirty="0">
                <a:latin typeface="Courier" pitchFamily="2" charset="0"/>
              </a:rPr>
              <a:t> x</a:t>
            </a:r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++) {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    </a:t>
            </a:r>
            <a:r>
              <a:rPr lang="en-US" dirty="0">
                <a:latin typeface="Courier" pitchFamily="2" charset="0"/>
              </a:rPr>
              <a:t>output[</a:t>
            </a:r>
            <a:r>
              <a:rPr lang="en-US" dirty="0" err="1">
                <a:latin typeface="Courier" pitchFamily="2" charset="0"/>
              </a:rPr>
              <a:t>y,x</a:t>
            </a:r>
            <a:r>
              <a:rPr lang="en-US" dirty="0">
                <a:latin typeface="Courier" pitchFamily="2" charset="0"/>
              </a:rPr>
              <a:t>] = x + y;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    }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335588"/>
                </a:solidFill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B3E93-9E80-168B-6376-1DA357989C25}"/>
              </a:ext>
            </a:extLst>
          </p:cNvPr>
          <p:cNvSpPr txBox="1"/>
          <p:nvPr/>
        </p:nvSpPr>
        <p:spPr>
          <a:xfrm>
            <a:off x="8534400" y="6070720"/>
            <a:ext cx="28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difference here?</a:t>
            </a:r>
          </a:p>
        </p:txBody>
      </p:sp>
    </p:spTree>
    <p:extLst>
      <p:ext uri="{BB962C8B-B14F-4D97-AF65-F5344CB8AC3E}">
        <p14:creationId xmlns:p14="http://schemas.microsoft.com/office/powerpoint/2010/main" val="689870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BCEF-2F5A-9CC7-D7AA-1060C512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loop splitting by itself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2D66-E83E-70FB-E9F3-3EE23ACD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it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2194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4F-A803-9AA5-F922-E8EA1A73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chain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9E7A-89A5-2CD8-0F81-8898999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chaining loop splitting and reorder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86226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4F-A803-9AA5-F922-E8EA1A73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chain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9E7A-89A5-2CD8-0F81-8898999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chaining loop splitting and reorder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r>
              <a:rPr lang="en-US" dirty="0"/>
              <a:t>What happened?!</a:t>
            </a:r>
          </a:p>
        </p:txBody>
      </p:sp>
    </p:spTree>
    <p:extLst>
      <p:ext uri="{BB962C8B-B14F-4D97-AF65-F5344CB8AC3E}">
        <p14:creationId xmlns:p14="http://schemas.microsoft.com/office/powerpoint/2010/main" val="854903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88CA-881A-DA90-A28F-227CB76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schedule looks like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80E35-280A-4DFC-2EA2-D53B1CBBE8ED}"/>
              </a:ext>
            </a:extLst>
          </p:cNvPr>
          <p:cNvSpPr txBox="1"/>
          <p:nvPr/>
        </p:nvSpPr>
        <p:spPr>
          <a:xfrm>
            <a:off x="139279" y="6562697"/>
            <a:ext cx="50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from: https://halide-</a:t>
            </a:r>
            <a:r>
              <a:rPr lang="en-US" sz="1200" dirty="0" err="1"/>
              <a:t>lang.org</a:t>
            </a:r>
            <a:r>
              <a:rPr lang="en-US" sz="1200" dirty="0"/>
              <a:t>/tutorials/tutorial_lesson_05_scheduling_1.html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705ECC-2826-E32B-6898-2A4E0AAA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1" y="2116191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3D5B9-619D-43EE-42F8-8891BD4EE37F}"/>
              </a:ext>
            </a:extLst>
          </p:cNvPr>
          <p:cNvSpPr txBox="1"/>
          <p:nvPr/>
        </p:nvSpPr>
        <p:spPr>
          <a:xfrm>
            <a:off x="6578600" y="2565400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this beneficial?</a:t>
            </a:r>
          </a:p>
        </p:txBody>
      </p:sp>
    </p:spTree>
    <p:extLst>
      <p:ext uri="{BB962C8B-B14F-4D97-AF65-F5344CB8AC3E}">
        <p14:creationId xmlns:p14="http://schemas.microsoft.com/office/powerpoint/2010/main" val="3937435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4E9B-AED4-7A40-88BF-EA3F880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3256503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41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1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cold miss for all of them</a:t>
            </a:r>
          </a:p>
        </p:txBody>
      </p:sp>
    </p:spTree>
    <p:extLst>
      <p:ext uri="{BB962C8B-B14F-4D97-AF65-F5344CB8AC3E}">
        <p14:creationId xmlns:p14="http://schemas.microsoft.com/office/powerpoint/2010/main" val="2737679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Miss on C</a:t>
            </a:r>
          </a:p>
        </p:txBody>
      </p:sp>
    </p:spTree>
    <p:extLst>
      <p:ext uri="{BB962C8B-B14F-4D97-AF65-F5344CB8AC3E}">
        <p14:creationId xmlns:p14="http://schemas.microsoft.com/office/powerpoint/2010/main" val="358861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A1F-5A8F-3E31-B5E6-A96FA4D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6055F-9105-C021-0542-86FFBEA79A8D}"/>
              </a:ext>
            </a:extLst>
          </p:cNvPr>
          <p:cNvSpPr txBox="1"/>
          <p:nvPr/>
        </p:nvSpPr>
        <p:spPr>
          <a:xfrm>
            <a:off x="2760134" y="2302934"/>
            <a:ext cx="1425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label0:</a:t>
            </a:r>
          </a:p>
          <a:p>
            <a:r>
              <a:rPr lang="en-US" dirty="0">
                <a:latin typeface="Courier" pitchFamily="2" charset="0"/>
              </a:rPr>
              <a:t>a = b + c</a:t>
            </a:r>
          </a:p>
          <a:p>
            <a:r>
              <a:rPr lang="en-US" dirty="0">
                <a:latin typeface="Courier" pitchFamily="2" charset="0"/>
              </a:rPr>
              <a:t>d = b + c</a:t>
            </a:r>
          </a:p>
          <a:p>
            <a:r>
              <a:rPr lang="en-US" dirty="0">
                <a:latin typeface="Courier" pitchFamily="2" charset="0"/>
              </a:rPr>
              <a:t>___HERE__</a:t>
            </a:r>
          </a:p>
          <a:p>
            <a:r>
              <a:rPr lang="en-US" dirty="0">
                <a:latin typeface="Courier" pitchFamily="2" charset="0"/>
              </a:rPr>
              <a:t>label1:</a:t>
            </a:r>
          </a:p>
          <a:p>
            <a:r>
              <a:rPr lang="en-US" dirty="0">
                <a:latin typeface="Courier" pitchFamily="2" charset="0"/>
              </a:rPr>
              <a:t>e = a + f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FD182-CEB9-D287-E9CB-42FC1ED26957}"/>
              </a:ext>
            </a:extLst>
          </p:cNvPr>
          <p:cNvSpPr txBox="1"/>
          <p:nvPr/>
        </p:nvSpPr>
        <p:spPr>
          <a:xfrm>
            <a:off x="5494867" y="1627479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through the example</a:t>
            </a:r>
          </a:p>
        </p:txBody>
      </p:sp>
    </p:spTree>
    <p:extLst>
      <p:ext uri="{BB962C8B-B14F-4D97-AF65-F5344CB8AC3E}">
        <p14:creationId xmlns:p14="http://schemas.microsoft.com/office/powerpoint/2010/main" val="2806758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Miss on A,B, hit on C</a:t>
            </a:r>
          </a:p>
        </p:txBody>
      </p:sp>
    </p:spTree>
    <p:extLst>
      <p:ext uri="{BB962C8B-B14F-4D97-AF65-F5344CB8AC3E}">
        <p14:creationId xmlns:p14="http://schemas.microsoft.com/office/powerpoint/2010/main" val="3657724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4024-B784-B041-B086-55EF3F7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601A-0957-604D-8D95-CDEACD4D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r>
              <a:rPr lang="en-US" dirty="0"/>
              <a:t>Blocking operates on smaller chunks to exploit locality in column increment accesses. Example 2x2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77BA1-7A79-E043-925E-C05B4362746A}"/>
              </a:ext>
            </a:extLst>
          </p:cNvPr>
          <p:cNvSpPr/>
          <p:nvPr/>
        </p:nvSpPr>
        <p:spPr>
          <a:xfrm>
            <a:off x="838200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77AEF-E670-CC47-A3B5-09EFD3D440DD}"/>
              </a:ext>
            </a:extLst>
          </p:cNvPr>
          <p:cNvSpPr/>
          <p:nvPr/>
        </p:nvSpPr>
        <p:spPr>
          <a:xfrm>
            <a:off x="1451042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B1A66-FFE5-2745-8826-27647A6C5ED2}"/>
              </a:ext>
            </a:extLst>
          </p:cNvPr>
          <p:cNvSpPr/>
          <p:nvPr/>
        </p:nvSpPr>
        <p:spPr>
          <a:xfrm>
            <a:off x="2063884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6F2C1-2B0C-3147-A234-793C48EFE2C9}"/>
              </a:ext>
            </a:extLst>
          </p:cNvPr>
          <p:cNvSpPr/>
          <p:nvPr/>
        </p:nvSpPr>
        <p:spPr>
          <a:xfrm>
            <a:off x="2676726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C096D-EC41-1648-A2C5-EF3EB7E98D5B}"/>
              </a:ext>
            </a:extLst>
          </p:cNvPr>
          <p:cNvSpPr/>
          <p:nvPr/>
        </p:nvSpPr>
        <p:spPr>
          <a:xfrm>
            <a:off x="8382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299C0-3BE0-6A44-811D-1E2552E6B480}"/>
              </a:ext>
            </a:extLst>
          </p:cNvPr>
          <p:cNvSpPr/>
          <p:nvPr/>
        </p:nvSpPr>
        <p:spPr>
          <a:xfrm>
            <a:off x="1451042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31E82-C163-5E49-9DA4-F1786EA29EC5}"/>
              </a:ext>
            </a:extLst>
          </p:cNvPr>
          <p:cNvSpPr/>
          <p:nvPr/>
        </p:nvSpPr>
        <p:spPr>
          <a:xfrm>
            <a:off x="206388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1C4D4-B7A1-B54D-B9BE-4DE2DE83736B}"/>
              </a:ext>
            </a:extLst>
          </p:cNvPr>
          <p:cNvSpPr/>
          <p:nvPr/>
        </p:nvSpPr>
        <p:spPr>
          <a:xfrm>
            <a:off x="267672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AE624-BACE-D24A-A491-D2A409693528}"/>
              </a:ext>
            </a:extLst>
          </p:cNvPr>
          <p:cNvSpPr/>
          <p:nvPr/>
        </p:nvSpPr>
        <p:spPr>
          <a:xfrm>
            <a:off x="838200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FC4E4-1F62-8B46-A34E-ECCBFE452FE4}"/>
              </a:ext>
            </a:extLst>
          </p:cNvPr>
          <p:cNvSpPr/>
          <p:nvPr/>
        </p:nvSpPr>
        <p:spPr>
          <a:xfrm>
            <a:off x="1451042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D157E-E5E5-FF4C-B947-7C6A4D61D601}"/>
              </a:ext>
            </a:extLst>
          </p:cNvPr>
          <p:cNvSpPr/>
          <p:nvPr/>
        </p:nvSpPr>
        <p:spPr>
          <a:xfrm>
            <a:off x="2063884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75F80-B356-D844-9D0F-A60D4A4440BE}"/>
              </a:ext>
            </a:extLst>
          </p:cNvPr>
          <p:cNvSpPr/>
          <p:nvPr/>
        </p:nvSpPr>
        <p:spPr>
          <a:xfrm>
            <a:off x="2676726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C55EF-91CA-4A49-9509-81F2BCDB5A2A}"/>
              </a:ext>
            </a:extLst>
          </p:cNvPr>
          <p:cNvSpPr/>
          <p:nvPr/>
        </p:nvSpPr>
        <p:spPr>
          <a:xfrm>
            <a:off x="42574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0F29A-BBC3-3B4C-860E-F578673F059C}"/>
              </a:ext>
            </a:extLst>
          </p:cNvPr>
          <p:cNvSpPr/>
          <p:nvPr/>
        </p:nvSpPr>
        <p:spPr>
          <a:xfrm>
            <a:off x="48703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7003A-0851-C240-B460-A63B934899A4}"/>
              </a:ext>
            </a:extLst>
          </p:cNvPr>
          <p:cNvSpPr/>
          <p:nvPr/>
        </p:nvSpPr>
        <p:spPr>
          <a:xfrm>
            <a:off x="54831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9C6C3-E519-1146-B5E0-B11E63B87F6D}"/>
              </a:ext>
            </a:extLst>
          </p:cNvPr>
          <p:cNvSpPr/>
          <p:nvPr/>
        </p:nvSpPr>
        <p:spPr>
          <a:xfrm>
            <a:off x="60960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4010A-107F-CD4B-8582-6D867C0219AA}"/>
              </a:ext>
            </a:extLst>
          </p:cNvPr>
          <p:cNvSpPr/>
          <p:nvPr/>
        </p:nvSpPr>
        <p:spPr>
          <a:xfrm>
            <a:off x="42574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998590-707E-634F-B4B6-E85AAB6A886A}"/>
              </a:ext>
            </a:extLst>
          </p:cNvPr>
          <p:cNvSpPr/>
          <p:nvPr/>
        </p:nvSpPr>
        <p:spPr>
          <a:xfrm>
            <a:off x="48703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A2CAC7-AD4C-D247-B099-B2555427A704}"/>
              </a:ext>
            </a:extLst>
          </p:cNvPr>
          <p:cNvSpPr/>
          <p:nvPr/>
        </p:nvSpPr>
        <p:spPr>
          <a:xfrm>
            <a:off x="54831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4DD31-4778-2549-88C1-63A9DBE20AC1}"/>
              </a:ext>
            </a:extLst>
          </p:cNvPr>
          <p:cNvSpPr/>
          <p:nvPr/>
        </p:nvSpPr>
        <p:spPr>
          <a:xfrm>
            <a:off x="60960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75A67-9EB0-E247-924F-B7356AB65E7D}"/>
              </a:ext>
            </a:extLst>
          </p:cNvPr>
          <p:cNvSpPr/>
          <p:nvPr/>
        </p:nvSpPr>
        <p:spPr>
          <a:xfrm>
            <a:off x="42574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9FFAD-D458-784E-8128-22CF8C2B1E69}"/>
              </a:ext>
            </a:extLst>
          </p:cNvPr>
          <p:cNvSpPr/>
          <p:nvPr/>
        </p:nvSpPr>
        <p:spPr>
          <a:xfrm>
            <a:off x="4870316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8A1E4C-FA8E-1E42-9E16-4AF0B1D43F64}"/>
              </a:ext>
            </a:extLst>
          </p:cNvPr>
          <p:cNvSpPr/>
          <p:nvPr/>
        </p:nvSpPr>
        <p:spPr>
          <a:xfrm>
            <a:off x="54831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8AAEEF-9295-CE4C-BFED-EDFB5EF690E8}"/>
              </a:ext>
            </a:extLst>
          </p:cNvPr>
          <p:cNvSpPr/>
          <p:nvPr/>
        </p:nvSpPr>
        <p:spPr>
          <a:xfrm>
            <a:off x="60960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1E6F4-FDC1-1E48-806D-8F6060FCE382}"/>
              </a:ext>
            </a:extLst>
          </p:cNvPr>
          <p:cNvSpPr/>
          <p:nvPr/>
        </p:nvSpPr>
        <p:spPr>
          <a:xfrm>
            <a:off x="8118274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0656F3-BF48-BC4F-8B4E-B4EE6B496F9B}"/>
              </a:ext>
            </a:extLst>
          </p:cNvPr>
          <p:cNvSpPr/>
          <p:nvPr/>
        </p:nvSpPr>
        <p:spPr>
          <a:xfrm>
            <a:off x="8731116" y="3833780"/>
            <a:ext cx="612842" cy="6128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F3A60-7BE4-EB44-9F7E-8C03EBFC996F}"/>
              </a:ext>
            </a:extLst>
          </p:cNvPr>
          <p:cNvSpPr/>
          <p:nvPr/>
        </p:nvSpPr>
        <p:spPr>
          <a:xfrm>
            <a:off x="9343958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B3B4C-2FCB-0E4D-9E7C-4DBC11BE7434}"/>
              </a:ext>
            </a:extLst>
          </p:cNvPr>
          <p:cNvSpPr/>
          <p:nvPr/>
        </p:nvSpPr>
        <p:spPr>
          <a:xfrm>
            <a:off x="9956800" y="3833780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DCAFC-E68A-174D-9A11-40948FD93429}"/>
              </a:ext>
            </a:extLst>
          </p:cNvPr>
          <p:cNvSpPr/>
          <p:nvPr/>
        </p:nvSpPr>
        <p:spPr>
          <a:xfrm>
            <a:off x="8118274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37C20-066D-F04E-AAD0-6655DC77EF26}"/>
              </a:ext>
            </a:extLst>
          </p:cNvPr>
          <p:cNvSpPr/>
          <p:nvPr/>
        </p:nvSpPr>
        <p:spPr>
          <a:xfrm>
            <a:off x="8731116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EEC094-7451-834C-8C7D-133C48979452}"/>
              </a:ext>
            </a:extLst>
          </p:cNvPr>
          <p:cNvSpPr/>
          <p:nvPr/>
        </p:nvSpPr>
        <p:spPr>
          <a:xfrm>
            <a:off x="9343958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25747-1288-3945-9997-C5E6CF035EF2}"/>
              </a:ext>
            </a:extLst>
          </p:cNvPr>
          <p:cNvSpPr/>
          <p:nvPr/>
        </p:nvSpPr>
        <p:spPr>
          <a:xfrm>
            <a:off x="9956800" y="5046493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52D5E-63CE-3C4D-B217-83E923578F9A}"/>
              </a:ext>
            </a:extLst>
          </p:cNvPr>
          <p:cNvSpPr/>
          <p:nvPr/>
        </p:nvSpPr>
        <p:spPr>
          <a:xfrm>
            <a:off x="8118274" y="4423925"/>
            <a:ext cx="612842" cy="61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5439D-5087-7742-A5A6-732FDDCA4309}"/>
              </a:ext>
            </a:extLst>
          </p:cNvPr>
          <p:cNvSpPr/>
          <p:nvPr/>
        </p:nvSpPr>
        <p:spPr>
          <a:xfrm>
            <a:off x="8731116" y="4423925"/>
            <a:ext cx="612842" cy="61284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251F0-3E30-D647-B32A-1C0FE3B87102}"/>
              </a:ext>
            </a:extLst>
          </p:cNvPr>
          <p:cNvSpPr/>
          <p:nvPr/>
        </p:nvSpPr>
        <p:spPr>
          <a:xfrm>
            <a:off x="9343958" y="4424737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EF5A-1749-D247-BCC5-DD9AD80F946C}"/>
              </a:ext>
            </a:extLst>
          </p:cNvPr>
          <p:cNvSpPr/>
          <p:nvPr/>
        </p:nvSpPr>
        <p:spPr>
          <a:xfrm>
            <a:off x="9956800" y="4432845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68458-F1D1-A64F-8DEF-BF5CED40DAB6}"/>
              </a:ext>
            </a:extLst>
          </p:cNvPr>
          <p:cNvSpPr/>
          <p:nvPr/>
        </p:nvSpPr>
        <p:spPr>
          <a:xfrm>
            <a:off x="8382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352569-86BD-2B46-A3D7-07E71C3F57E0}"/>
              </a:ext>
            </a:extLst>
          </p:cNvPr>
          <p:cNvSpPr/>
          <p:nvPr/>
        </p:nvSpPr>
        <p:spPr>
          <a:xfrm>
            <a:off x="1451042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D0B2B-E401-7B46-B23B-A70D5508E685}"/>
              </a:ext>
            </a:extLst>
          </p:cNvPr>
          <p:cNvSpPr/>
          <p:nvPr/>
        </p:nvSpPr>
        <p:spPr>
          <a:xfrm>
            <a:off x="206388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934B2-6382-1A4D-80C7-C1FC948464FA}"/>
              </a:ext>
            </a:extLst>
          </p:cNvPr>
          <p:cNvSpPr/>
          <p:nvPr/>
        </p:nvSpPr>
        <p:spPr>
          <a:xfrm>
            <a:off x="267672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90FD05-3F17-3649-9289-2FF25E5CC47F}"/>
              </a:ext>
            </a:extLst>
          </p:cNvPr>
          <p:cNvSpPr/>
          <p:nvPr/>
        </p:nvSpPr>
        <p:spPr>
          <a:xfrm>
            <a:off x="42574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98F2AC-7106-7B49-9050-63D233FA0E49}"/>
              </a:ext>
            </a:extLst>
          </p:cNvPr>
          <p:cNvSpPr/>
          <p:nvPr/>
        </p:nvSpPr>
        <p:spPr>
          <a:xfrm>
            <a:off x="48703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0AD0A-BCA3-DE43-B5D1-DC0D312C0D20}"/>
              </a:ext>
            </a:extLst>
          </p:cNvPr>
          <p:cNvSpPr/>
          <p:nvPr/>
        </p:nvSpPr>
        <p:spPr>
          <a:xfrm>
            <a:off x="54831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8F679-EA4E-0C4E-B53C-1E251E9B2F34}"/>
              </a:ext>
            </a:extLst>
          </p:cNvPr>
          <p:cNvSpPr/>
          <p:nvPr/>
        </p:nvSpPr>
        <p:spPr>
          <a:xfrm>
            <a:off x="60960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45E0D2-1B17-CB4C-AE5A-713243A89AAA}"/>
              </a:ext>
            </a:extLst>
          </p:cNvPr>
          <p:cNvSpPr/>
          <p:nvPr/>
        </p:nvSpPr>
        <p:spPr>
          <a:xfrm>
            <a:off x="8118274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EC1E3-7591-F54B-8FC6-1CCFC021F2E0}"/>
              </a:ext>
            </a:extLst>
          </p:cNvPr>
          <p:cNvSpPr/>
          <p:nvPr/>
        </p:nvSpPr>
        <p:spPr>
          <a:xfrm>
            <a:off x="8731116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561A25-3306-1847-99B2-191C081BBD78}"/>
              </a:ext>
            </a:extLst>
          </p:cNvPr>
          <p:cNvSpPr/>
          <p:nvPr/>
        </p:nvSpPr>
        <p:spPr>
          <a:xfrm>
            <a:off x="9343958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14837-3094-EF44-A374-619D9083CA36}"/>
              </a:ext>
            </a:extLst>
          </p:cNvPr>
          <p:cNvSpPr/>
          <p:nvPr/>
        </p:nvSpPr>
        <p:spPr>
          <a:xfrm>
            <a:off x="9956800" y="5668249"/>
            <a:ext cx="612842" cy="612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/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634632-3D45-5442-81A3-0344997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30" y="2855213"/>
                <a:ext cx="1391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/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5C528D-B21A-BF49-B3EA-A2E2ECCDD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43" y="3316512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/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536AF45-CC10-4E47-9262-0D49E274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0" y="3316122"/>
                <a:ext cx="396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/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96DEDF-894A-2848-AF0B-A55B031F1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23" y="3334952"/>
                <a:ext cx="385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CE23768-32D2-9D40-98BF-720F37831433}"/>
              </a:ext>
            </a:extLst>
          </p:cNvPr>
          <p:cNvSpPr/>
          <p:nvPr/>
        </p:nvSpPr>
        <p:spPr>
          <a:xfrm>
            <a:off x="838200" y="3833781"/>
            <a:ext cx="1225684" cy="1211906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6302AE-3199-4744-8BDE-23F101061911}"/>
              </a:ext>
            </a:extLst>
          </p:cNvPr>
          <p:cNvSpPr/>
          <p:nvPr/>
        </p:nvSpPr>
        <p:spPr>
          <a:xfrm>
            <a:off x="4257474" y="3833779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459FC-9166-0A49-BA0A-1ACE66C4C78C}"/>
              </a:ext>
            </a:extLst>
          </p:cNvPr>
          <p:cNvSpPr/>
          <p:nvPr/>
        </p:nvSpPr>
        <p:spPr>
          <a:xfrm>
            <a:off x="8118274" y="3824860"/>
            <a:ext cx="1225684" cy="1211907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61480-607D-9945-82DC-EA3030C03365}"/>
              </a:ext>
            </a:extLst>
          </p:cNvPr>
          <p:cNvSpPr txBox="1"/>
          <p:nvPr/>
        </p:nvSpPr>
        <p:spPr>
          <a:xfrm>
            <a:off x="838200" y="640926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Hit on all!</a:t>
            </a:r>
          </a:p>
        </p:txBody>
      </p:sp>
    </p:spTree>
    <p:extLst>
      <p:ext uri="{BB962C8B-B14F-4D97-AF65-F5344CB8AC3E}">
        <p14:creationId xmlns:p14="http://schemas.microsoft.com/office/powerpoint/2010/main" val="2715357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2B4-8681-994F-A84E-8F116876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0E20-58CD-5641-B7D4-E8A50EB7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graphs</a:t>
            </a:r>
          </a:p>
        </p:txBody>
      </p:sp>
    </p:spTree>
    <p:extLst>
      <p:ext uri="{BB962C8B-B14F-4D97-AF65-F5344CB8AC3E}">
        <p14:creationId xmlns:p14="http://schemas.microsoft.com/office/powerpoint/2010/main" val="53888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53AB6-D429-4C97-AE72-ACD54FCA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34" y="1238250"/>
            <a:ext cx="7899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F66A-6019-574F-9BB9-6FBFD54A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69522-800F-E4DB-F031-99F6F10A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2178050"/>
            <a:ext cx="4292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4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80285</TotalTime>
  <Words>4439</Words>
  <Application>Microsoft Macintosh PowerPoint</Application>
  <PresentationFormat>Widescreen</PresentationFormat>
  <Paragraphs>732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Courier</vt:lpstr>
      <vt:lpstr>Menlo</vt:lpstr>
      <vt:lpstr>Office Theme</vt:lpstr>
      <vt:lpstr>CSE110A: Compilers May 25, 2022</vt:lpstr>
      <vt:lpstr>Announcements</vt:lpstr>
      <vt:lpstr>Quiz</vt:lpstr>
      <vt:lpstr>Quiz</vt:lpstr>
      <vt:lpstr>Discussion</vt:lpstr>
      <vt:lpstr>Quiz</vt:lpstr>
      <vt:lpstr>Discussion</vt:lpstr>
      <vt:lpstr>Quiz</vt:lpstr>
      <vt:lpstr>Quiz</vt:lpstr>
      <vt:lpstr>Discussion</vt:lpstr>
      <vt:lpstr>Review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How to stitch optimized code back into the program</vt:lpstr>
      <vt:lpstr>Picking back up where we left off:  Loop Unrolling</vt:lpstr>
      <vt:lpstr>For loops terminology</vt:lpstr>
      <vt:lpstr>Examples</vt:lpstr>
      <vt:lpstr>Loop unrolling</vt:lpstr>
      <vt:lpstr>Loop unrolling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Loop unrolling conditions</vt:lpstr>
      <vt:lpstr>Homework overview</vt:lpstr>
      <vt:lpstr>More loop transforms</vt:lpstr>
      <vt:lpstr>New constraints:</vt:lpstr>
      <vt:lpstr>Motivation:</vt:lpstr>
      <vt:lpstr>PowerPoint Presentation</vt:lpstr>
      <vt:lpstr>PowerPoint Presentation</vt:lpstr>
      <vt:lpstr>Demo</vt:lpstr>
      <vt:lpstr>Adding 2D arrays together</vt:lpstr>
      <vt:lpstr>But sometimes there isn’t a good ordering</vt:lpstr>
      <vt:lpstr>transposed arrays</vt:lpstr>
      <vt:lpstr>transposed arrays</vt:lpstr>
      <vt:lpstr>transposed arrays</vt:lpstr>
      <vt:lpstr>transposed arrays</vt:lpstr>
      <vt:lpstr>What happens here?</vt:lpstr>
      <vt:lpstr>How can we fix it? </vt:lpstr>
      <vt:lpstr>PowerPoint Presentation</vt:lpstr>
      <vt:lpstr>Does loop splitting by itself work?</vt:lpstr>
      <vt:lpstr>We can chain optimizations</vt:lpstr>
      <vt:lpstr>We can chain optimizations</vt:lpstr>
      <vt:lpstr>Our new schedule looks like this:</vt:lpstr>
      <vt:lpstr>blocking</vt:lpstr>
      <vt:lpstr>blocking</vt:lpstr>
      <vt:lpstr>blocking</vt:lpstr>
      <vt:lpstr>blocking</vt:lpstr>
      <vt:lpstr>blocking</vt:lpstr>
      <vt:lpstr>blocking</vt:lpstr>
      <vt:lpstr>blocking</vt:lpstr>
      <vt:lpstr>See everyone on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1226</cp:revision>
  <dcterms:created xsi:type="dcterms:W3CDTF">2021-03-23T23:59:42Z</dcterms:created>
  <dcterms:modified xsi:type="dcterms:W3CDTF">2022-05-25T22:28:05Z</dcterms:modified>
</cp:coreProperties>
</file>