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1"/>
  </p:notesMasterIdLst>
  <p:sldIdLst>
    <p:sldId id="257" r:id="rId2"/>
    <p:sldId id="1492" r:id="rId3"/>
    <p:sldId id="2090" r:id="rId4"/>
    <p:sldId id="2091" r:id="rId5"/>
    <p:sldId id="1897" r:id="rId6"/>
    <p:sldId id="2094" r:id="rId7"/>
    <p:sldId id="2095" r:id="rId8"/>
    <p:sldId id="659" r:id="rId9"/>
    <p:sldId id="660" r:id="rId10"/>
    <p:sldId id="661" r:id="rId11"/>
    <p:sldId id="687" r:id="rId12"/>
    <p:sldId id="2108" r:id="rId13"/>
    <p:sldId id="2110" r:id="rId14"/>
    <p:sldId id="2112" r:id="rId15"/>
    <p:sldId id="2085" r:id="rId16"/>
    <p:sldId id="667" r:id="rId17"/>
    <p:sldId id="668" r:id="rId18"/>
    <p:sldId id="670" r:id="rId19"/>
    <p:sldId id="669" r:id="rId20"/>
    <p:sldId id="673" r:id="rId21"/>
    <p:sldId id="674" r:id="rId22"/>
    <p:sldId id="2101" r:id="rId23"/>
    <p:sldId id="2102" r:id="rId24"/>
    <p:sldId id="2103" r:id="rId25"/>
    <p:sldId id="2115" r:id="rId26"/>
    <p:sldId id="677" r:id="rId27"/>
    <p:sldId id="678" r:id="rId28"/>
    <p:sldId id="683" r:id="rId29"/>
    <p:sldId id="684" r:id="rId30"/>
    <p:sldId id="701" r:id="rId31"/>
    <p:sldId id="685" r:id="rId32"/>
    <p:sldId id="705" r:id="rId33"/>
    <p:sldId id="704" r:id="rId34"/>
    <p:sldId id="706" r:id="rId35"/>
    <p:sldId id="2125" r:id="rId36"/>
    <p:sldId id="709" r:id="rId37"/>
    <p:sldId id="2126" r:id="rId38"/>
    <p:sldId id="799" r:id="rId39"/>
    <p:sldId id="800" r:id="rId40"/>
    <p:sldId id="2097" r:id="rId41"/>
    <p:sldId id="802" r:id="rId42"/>
    <p:sldId id="803" r:id="rId43"/>
    <p:sldId id="804" r:id="rId44"/>
    <p:sldId id="805" r:id="rId45"/>
    <p:sldId id="2098" r:id="rId46"/>
    <p:sldId id="2099" r:id="rId47"/>
    <p:sldId id="2100" r:id="rId48"/>
    <p:sldId id="728" r:id="rId49"/>
    <p:sldId id="729" r:id="rId50"/>
    <p:sldId id="730" r:id="rId51"/>
    <p:sldId id="731" r:id="rId52"/>
    <p:sldId id="816" r:id="rId53"/>
    <p:sldId id="2104" r:id="rId54"/>
    <p:sldId id="2105" r:id="rId55"/>
    <p:sldId id="2116" r:id="rId56"/>
    <p:sldId id="732" r:id="rId57"/>
    <p:sldId id="733" r:id="rId58"/>
    <p:sldId id="734" r:id="rId59"/>
    <p:sldId id="2106" r:id="rId60"/>
    <p:sldId id="2117" r:id="rId61"/>
    <p:sldId id="2118" r:id="rId62"/>
    <p:sldId id="2119" r:id="rId63"/>
    <p:sldId id="2120" r:id="rId64"/>
    <p:sldId id="2124" r:id="rId65"/>
    <p:sldId id="2121" r:id="rId66"/>
    <p:sldId id="2122" r:id="rId67"/>
    <p:sldId id="2123" r:id="rId68"/>
    <p:sldId id="317" r:id="rId69"/>
    <p:sldId id="1916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D7D31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79"/>
    <p:restoredTop sz="96405"/>
  </p:normalViewPr>
  <p:slideViewPr>
    <p:cSldViewPr snapToGrid="0" snapToObjects="1">
      <p:cViewPr varScale="1">
        <p:scale>
          <a:sx n="147" d="100"/>
          <a:sy n="147" d="100"/>
        </p:scale>
        <p:origin x="10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23:39:47.3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7036 26 24575,'-89'0'0,"24"0"0,-8 0 0,3 0 0,-7 0 0,-2 0-960,-14-1 1,-3 0 0,-2 0 959,16-1 0,-1 1 0,-1-1 0,0 0 0,1 1 0,0-1 0,1 0 0,1 0 0,-18 0 0,2 0 0,2 0 84,7 1 0,2 0 1,3 1-85,12-1 0,1 1 0,3 1 311,-20-2 1,3 2-312,7 0 0,4 1 0,7 1 0,2 0 0,0 2 0,1 1 726,-1 1 1,0-1-727,-3 1 0,-1 0 274,-5 1 1,-1 0-275,-6 3 0,-1 1 0,-5 1 0,0 2 0,0 1 0,1 1 0,4 0 0,0 1 0,6-1 0,0 1 0,4 1 0,1 0 0,4 0 0,1 0 0,1 1 0,1 2 0,2-1 0,2 2 0,3-1 0,1 1 0,-3 2 0,1 1 0,0 0 0,0 0 0,-2 0 0,1-1 0,0 0 0,1-1 0,3-3 0,2-1 0,4-1 0,2 0 0,-40 17 0,8-2 0,5 1 0,5 0 0,2 1 0,2 2 0,3 3 0,-1 4 0,4 3 0,3 2 0,6-1 0,7-3 0,5-3 0,3-2 0,0-1 0,-1 1 0,-1 0 0,1-1 0,1 2 0,1 3 0,2 1 0,0 6 0,2 1 0,0 4 0,-1 12 0,-3 19 0,13-32 0,-1 4 0,-4 9 0,-1 3 0,-1 0 0,0 2 0,-1 0 0,1 1 0,3-2 0,2 1 0,4 1 0,3 6 0,6 2 0,3 7 0,0-10 0,1-18 0,2-1 0,0 36 0,-1-9 0,-8-36 0,0-4 0,-2 6 0,-5 19 0,-1 5 0,-1 10 0,0 1 0,-1 1 0,1 0 0,4-8 0,0-3 0,5-8 0,1-2 0,2-4 0,2 0 0,3-5 0,2 0 0,0 0 0,2-1 0,0 0 0,0 0 0,0 1 0,1 0 0,1 1 0,1 1 0,2-4 0,1-1 0,3 1 0,1-1 0,2 2 0,3-1 0,1 3 0,2-1 0,3 5 0,1-1 0,4 2 0,2-1 0,1-1 0,4 0 0,2-2 0,3-1 0,2 0 0,3 1 0,-1 0 0,2 0 0,1 2 0,-1 0 0,2 4 0,-1 0 0,1 0 0,-1-1 0,2 0 0,1-1 0,0-1 0,1-2 0,0-1 0,0-2 0,-4-4 0,0-2 0,-2-2 0,-1 0 0,1 0 0,2-1 0,4 1 0,5 0 0,10 4 0,6 0 0,-15-17 0,3 0 0,1-1-652,6 1 0,1-1 0,3 0 652,8 4 0,3-1 0,-8-4 0,-5-2 0,-7-2 0,4-2 0,-18 1 0,-41-2 0,9 25 0,14 21 0,14 8 1956,9-8-1956,2-15 0,-3-14 0,-8-10 0,-7-7 0,-10-4 0,-5-6 0,-5-2 0,-3-4 0,-1-1 0,-1-1 0,-4-2 0,-2 1 0,-3-1 0,-1-3 0,0-3 0,0-14 0,0-8 0,-3-17 0,-5-6 0,-8-9 0,-9-15 0,-5-20 0,15 36 0,0-1 0,1-4 0,0 0 0,3 3 0,1 1 0,-7-34 0,5 21 0,5 22 0,3 20 0,1 12 0,1 6 0,1 4 0,-1 8 0,2-1 0,0 5 0,0-8 0,0-4 0,0-4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23:42:45.0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0 609 24575,'0'-14'0,"0"-7"0,0-7 0,0-11 0,0-9 0,0-5 0,0-7 0,0-1 0,0 0 0,0 5 0,0 8 0,0 7 0,0 10 0,0 5 0,0 14 0,0 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23:43:26.1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24575,'6'16'0,"8"10"0,10 11 0,11 13 0,9 5 0,2 0 0,-2-4 0,-6-6 0,-9-9 0,-7-7 0,-6-8 0,-6-4 0,-4-10 0,-4-2 0,-2-7 0,3-2 0,2 2 0,4 4 0,3 9 0,6 7 0,5 6 0,7 2 0,3 3 0,3 2 0,3 4 0,3 5 0,5 6 0,2 5 0,-3-1 0,-4-3 0,-8-9 0,-7-7 0,-4-5 0,-3-5 0,3 0 0,1 2 0,3 1 0,2 2 0,1 4 0,5 3 0,4 5 0,3 2 0,4 3 0,-1-1 0,-5 0 0,0-1 0,-1 2 0,4 5 0,5 5 0,0 3 0,-2-5 0,-8-9 0,-8-10 0,-6-6 0,-3-4 0,-3 0 0,-1 0 0,-1-1 0,-3 0 0,2 1 0,0 0 0,3 2 0,0 0 0,-1-2 0,-4-3 0,-4-6 0,-3-6 0,-6-5 0,-11-4 0,0-2 0,-8-2 0,0-1 0,-4 0 0,-9-1 0,-10-1 0,-11-2 0,-11-2 0,-11-1 0,-3 3 0,0 1 0,6 3 0,10 1 0,11 3 0,13 1 0,13 2 0,10 0 0,9 0 0,6 0 0,7 0 0,-2 0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23:43:27.2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1 905 24575,'0'-34'0,"0"-17"0,0-22 0,0-14 0,0-3 0,0 6 0,0 8 0,0 4 0,0 1 0,0 1 0,1 5 0,2 10 0,0 15 0,1 17 0,-3 13 0,-1 7 0,0 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23:43:36.2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24575,'27'0'0,"41"1"0,-14 2 0,7 2 0,21 6 0,5 5 0,-21-3 0,1 3 0,0 2-188,0 5 0,-1 3 1,0 2 187,0 3 0,-1 2 0,-2 1 0,-3 2 0,-2 1 0,-2 3 0,23 21 0,-4 3 0,-7 0 0,-4 3 0,-8 3 0,-4 4 0,-7 0 0,-5 4 0,-5 0 0,-5 3 0,-2 2 0,-4 2 0,-2 2 0,-3 1 0,-1 5 0,-2 2 0,-7-28 0,-1 1 0,-1 0 0,-1 1 0,-1 1 0,-1 0 0,-1 1 0,-2 1 0,1 1 0,-2-1 0,0 0 0,-2 0 0,-1 0 0,-1 1 0,-1-2 0,-4 29 0,-3-3 0,-1-8 0,-3-4 0,0-11 0,-1-6 0,-9 27 139,6-28-139,1-12 0,-10 20 0,7-19 0,-3 5 0,-6 17 0,-2 3 0,-2 5 0,-1 2 0,2 0 0,0-1 0,4-8 0,0-3 0,3-6 0,0-4 0,4-6 0,1-3 212,2-7 0,1-2-212,-16 41 0,4-11 0,1-6 0,-3-3 0,-1-2 0,-5-1 0,-8 7 0,-10 9 0,27-38 0,-1 1 0,-2 4 0,1 1 0,-1 1 0,2 0 0,1 1 0,2 0 0,-1-1 0,2-1 0,1-4 0,2 0 0,-22 37 0,5-14 0,6-13 0,8-14 0,5-10 0,2-4 0,1-5 0,0-1 0,1 0 0,-1-1 0,1 0 0,0 1 0,2-2 0,4-5 0,4-6 0,6-5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23:43:37.6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24575,'0'23'0,"0"12"0,0 23 0,0 26 0,0 15 0,0-45 0,0 1 0,0-1 0,0-1 0,4 35 0,5-17 0,5-28 0,2-20 0,-2-12 0,0-8 0,5-4 0,14-6 0,34-9 0,-15 2 0,6-2 0,22-7 0,6-4 0,-16 5 0,3-1 0,1-2-287,8-3 0,1-2 0,0-1 287,-4 1 0,0-2 0,-4 1 0,-7 2 0,-3 0 0,-4 1 0,10-7 0,-8 3 0,17-10 0,-40 20 0,-22 16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23:46:42.0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1018 0 24575,'-3'24'0,"-9"14"0,-18 22 0,5-15 0,-3 4 0,-10 15 0,-4 3 0,-4 8 0,-2 1 0,0-1 0,1-2 0,3-8 0,2-4 0,8-13 0,2-5 0,-15 18 0,14-20 0,10-15 0,5-7 0,-1 1 0,0 0 0,-1 1 0,-4 3 0,0-2 0,1 0 0,3-5 0,6-5 0,5-4 0,2-1 0,1-1 0,-2 2 0,-3 1 0,-1 1 0,-3 4 0,-4 7 0,-7 9 0,-5 7 0,0-3 0,8-10 0,11-12 0,7-8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23:46:42.0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24575,'0'33'0,"0"22"0,0 20 0,0 18 0,0-1 0,2-11 0,1-13 0,1-22 0,-1-17 0,0-15 0,-2-7 0,3-5 0,-1-2 0,2 0 0,0-1 0,3-2 0,8-5 0,23-12 0,41-19 0,-18 10 0,7-1 0,12-4 0,3-1 0,4 1 0,0 1 0,-8 3 0,-4 1 0,-15 7 0,-4 1 0,23-10 0,-29 12 0,-32 12 0,-9 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23:48:30.5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24575,'85'22'0,"-32"-2"0,3 6 0,13 8 0,2 6 0,5 8 0,0 4 0,0 4 0,-2 4 0,0 3 0,0 5-324,-24-19 0,0 3 0,0 2 324,1 4 0,-1 3 0,0 2 0,0 4 0,-1 2 0,-1 1 0,-1 5 0,-2 1 0,-2 2 0,-2 2 0,-2 1 0,-4 1 0,-2 1 0,-2 2 0,-4 2-429,-2 5 1,-3 2-1,-2 3 429,-6-19 0,-1 2 0,-2 1 0,-1 1-480,0 8 0,-2 2 1,-1 1-1,0 1 480,-1 1 0,-1 2 0,-1 0 0,-1-1 0,-1 0 0,-2 0 0,0-1 0,-3-1 0,0-5 0,-2 1 0,-2-2 0,-1-3-421,-3 14 0,-2-3 1,-3-2 420,-7 5 0,-4-2 0,3-11 279,4-16 0,1-6-279,-7 9 0,4-5 1305,9 7-1305,1-12 0,-1 6 0,-6 20 0,-1 6 0,4-27 0,0 1 0,-1-1 0,1-2 0,-1 0 0,0-2 0,-8 23 0,-1-4 994,2-11 1,-2-5-995,3-9 0,-1-4 793,2-7 1,-1-3-794,-19 34 0,3-9 0,3-1 0,2 4 0,2 2 0,2-1 0,2-3 0,-1-3 0,0-3 0,-2 1 0,0 1 0,-1-1 0,0 0 0,-3 1 0,-2 0 0,-1 1 0,1 1 0,3-3 0,3 0 0,3-1 0,3-2 0,2-2 0,1-6 0,-1-6 0,2-8 0,2-9 0,3-7 0,4-6 0,0 1 0,-1 4 0,-2 5 0,-2 5 0,0 0 0,3-6 0,4-7 0,3-6 0,1-1 0,-1 5 0,-1 1 0,-2 1 0,-1-3 0,1-1 0,-1 2 0,-3 4 0,-3 7 0,-3 2 0,2-3 0,4-7 0,4-7 0,5-7 0,0-1 0,4-3 0,-1-1 0,-1 0 0,1-1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23:48:31.8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 24575,'0'35'0,"0"20"0,0 30 0,3-29 0,2 3 0,3 5 0,4 1 0,3-4 0,2-1 0,3-6 0,3-3 0,17 25 0,-8-24 0,-8-19 0,-7-15 0,-5-11 0,0-3 0,-2-2 0,2-2 0,2-2 0,3-2 0,9-9 0,25-27 0,-9 4 0,6-4 0,18-14 0,6-5 0,-15 14 0,4-2 0,0 0-161,3 1 1,2-1 0,-2 2 160,-3 4 0,0 1 0,-3 2 0,18-8 0,-5 4 0,-16 10 0,-5 5 0,17-7 0,-26 16 0,-20 10 0,-12 7 0,-6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23:48:42.9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 0 24575,'44'68'0,"0"1"0,1-1 0,-5-6 0,0 0 0,-8-9 0,7 18 0,-8-10 0,-9-12 0,-7-14 0,-6-11 0,-4-7 0,-2-3 0,0 0 0,1 0 0,-1-2 0,-1-2 0,-1-3 0,-1-2 0,0-3 0,1 1 0,0-1 0,1 2 0,-1-1 0,-1 0 0,0 1 0,-1-2 0,-8-2 0,-17-5 0,-20-7 0,-18-6 0,-11-1 0,4 3 0,11 4 0,13 6 0,23 2 0,9 0 0,14 1 0,1 1 0,1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23:39:48.3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863 28 24575,'-54'0'0,"-10"0"0,-24 0 0,-5 0 0,0 0 0,6-2 0,12-2 0,2-1 0,8-1 0,8 1 0,13 2 0,12 1 0,11 1 0,11 1 0,4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23:48:43.8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0 440 24575,'0'-32'0,"1"-8"0,1-7 0,6-10 0,5-5 0,3 1 0,-1 7 0,-3 16 0,-5 12 0,-4 11 0,-1 8 0,-2 6 0,0 10 0,0-4 0,0 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23:48:46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758 0 24575,'0'35'0,"-2"36"0,-2-14 0,-1 6 0,-3 19 0,-1 5 0,-3 10 0,-1 2 0,3-30 0,0-1 0,0 0 0,0-1 0,0-1 0,0-1 0,-3 31 0,-1-3 0,2-7 0,0-2 0,0-6 0,1-3 0,2-8 0,-1-3 0,1-8 0,1-2 0,-6 39 0,4-14 0,-1-11 0,1-12 0,2-9 0,-1-6 0,-1-4 0,0-1 0,-1 1 0,0 0 0,-1 2 0,0-1 0,-1 1 0,1-2 0,1-4 0,2-5 0,2-5 0,0-6 0,1-1 0,2-7 0,-1 2 0,2-5 0,-1 2 0,-2 1 0,1 2 0,-1 3 0,0 4 0,0 5 0,0 2 0,-1 1 0,1-1 0,0-2 0,0-2 0,0-2 0,0-6 0,1-6 0,-1-3 0,1-4 0,0 0 0,0-1 0,1-3 0,1-2 0,-1-4 0,-2-1 0,-2-3 0,-3-9 0,-4-11 0,-4-13 0,-4-8 0,0 0 0,0 7 0,2 8 0,1 8 0,2 6 0,3 6 0,6 6 0,5 7 0,3 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23:48:47.4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0 182 24575,'31'-2'0,"14"-5"0,18-9 0,21-9 0,8-3 0,-3 1 0,-13 5 0,-15 3 0,-15 5 0,-15 4 0,-12 3 0,-5 4 0,-9 1 0,1 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23:48:56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3416 5818 24575,'-34'23'0,"-11"5"0,-13 6 0,-18 4 0,28-18 0,-4-3 0,-2 0 0,-3-3 0,-8-2 0,-2-3 0,-1-2 0,0-4 0,0-3 0,-1-4 0,-6-4 0,0-5 0,-1-6 0,-1-3 0,-4-6 0,0-3 0,1-1 0,2-2 0,2 1 0,1-1 0,2 1 0,2 0 0,2 1 0,1 0 0,6 0 0,1-1 0,3-2 0,1-3 0,3-2 0,3-4 0,5 0 0,1-2 0,0-2 0,1-1 0,4 1 0,1 0 0,0 3 0,-1 0 0,-2-2 0,0 0 0,1 1 0,0-1 0,1-1 0,1-1 0,2 1 0,1-1 0,3 2 0,1 1 0,3 0 0,1-1 0,-1 0 0,2-1 0,0-2 0,1-2 0,0-1 0,1-1 0,0 1 0,2 0 0,0 1 0,2-1 0,-1-3 0,1 0 0,3-2 0,1 0 0,1-2 0,2-1 0,2-2 0,2 0 0,2 0 0,2-1 0,1-2 0,1 0 0,1-1 0,1 0 0,2 0 0,0 0 0,0 3 0,0 1 0,0 1 0,0 1 0,2 1 0,2 1 0,1 1 0,1 0 0,2-1 0,2 0 0,2 0 0,0 1 0,0 0 0,1 0 0,-1 0 0,1 0 0,1 2 0,-1 1 0,1 1 0,-1 1 0,1 3 0,-1 0 0,12-39 0,0 8 0,2 8 0,1 5 0,4 2 0,4 4 0,3 1 0,4 3 0,3 3 0,1-1 0,0 1 0,1 0 0,1-3 0,3 1 0,8-2 0,10-3 0,2 3 0,5 2 0,0 7 0,-2 8 0,1 5 0,-7 6 0,-5 7 0,-5 7 0,-6 5 0,-7 5 0,-6 4 0,-5 2 0,-4 1 0,1 4 0,5 3 0,4 4 0,3 2 0,-3 0 0,-9 0 0,-10-3 0,-5-3 0,-10-2 0,0-1 0,-7-1 0,0 2 0,1 0 0,2 3 0,4 1 0,2 3 0,3 0 0,0 0 0,1-1 0,-1-4 0,-3-4 0,-3-7 0,-3-7 0,-3-7 0,-4-8 0,-5-3 0,-4-6 0,-3-8 0,-3-10 0,-2-9 0,-3-4 0,1 4 0,5 13 0,5 15 0,7 15 0,5 11 0,0 6 0,2 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23:48:57.5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476 0 24575,'-24'6'0,"-2"3"0,-2 5 0,-3 3 0,-2 5 0,-2 2 0,-4 6 0,0 4 0,0 1 0,4-2 0,4-3 0,4-3 0,1-4 0,3-4 0,4-3 0,7-6 0,5-4 0,5-3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23:49:09.4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24575,'26'12'0,"14"16"0,25 21 0,-23-13 0,3 2 0,5 4 0,2 2 0,3 4 0,1 1 0,-3 0 0,0 1 0,-2-1 0,0 0 0,-3 0 0,0-2 0,-6-3 0,-1-2 0,-2-3 0,-1-2 0,26 25 0,-14-10 0,-8-8 0,-11-7 0,-9-5 0,-1-6 0,0-4 0,4-2 0,4-2 0,5 2 0,3 0 0,2 4 0,-2 4 0,1 3 0,0 2 0,-1 1 0,1-1 0,-1 0 0,-1-1 0,-2-5 0,-3-4 0,-3-4 0,-3-3 0,-1-2 0,-5-1 0,-3-4 0,-4-4 0,-3-2 0,-3-5 0,-4-5 0,-2-5 0,0-3 0,1 0 0,2 4 0,1 1 0,2 2 0,-1 1 0,0-1 0,-1-2 0,1-8 0,0-10 0,-1-16 0,2-19 0,2-15 0,2-10 0,1-2 0,-2 8 0,-3 13 0,-4 19 0,-1 16 0,-1 14 0,0 12 0,0 8 0,0 8 0,0-3 0,0 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23:49:11.0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902 1 24575,'-17'0'0,"-18"0"0,-27 0 0,-28 0 0,35 0 0,-2 0 0,1 0 0,0 0 0,1 0 0,0 1 0,2 0 0,2 2 0,-36 4 0,14 2 0,22-1 0,22-2 0,14-3 0,11-2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23:49:14.0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24575,'0'36'0,"4"18"0,11 32 0,-2-28 0,3 4 0,2 9 0,3 1 0,2 4 0,1 0 0,-1-2 0,0-1 0,-1-5 0,1 0 0,0-4 0,-1 0 0,-1 0 0,0-1 0,-1-2 0,-1 0 0,-1-3 0,0-1 0,-2-2 0,0-1 0,-3-4 0,0-1 0,9 44 0,-5-8 0,-1-2 0,0 0 0,1 6 0,1 0 0,1-1 0,3-1 0,0-4 0,2-1 0,1-4 0,1-6 0,-3-11 0,-3-12 0,-2-11 0,-5-7 0,-1-6 0,-3-5 0,-1-2 0,-2-3 0,-1-2 0,-1-1 0,1 0 0,-2-4 0,1 3 0,0-4 0,0 5 0,1 4 0,0 2 0,2 3 0,-1 1 0,0-1 0,-1-2 0,-3-4 0,-1-8 0,-4-5 0,-4-8 0,-11-10 0,-16-15 0,-15-11 0,-10-9 0,-5 3 0,1 9 0,1 9 0,2 11 0,8 7 0,12 4 0,14 4 0,14 1 0,10 2 0,6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23:49:15.3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1007 24575,'3'-27'0,"15"-21"0,24-33 0,-9 25 0,2-4 0,7-7 0,3-2 0,0-2 0,0 2 0,-3 5 0,-2 4 0,-5 8 0,-1 3 0,22-29 0,-14 22 0,-10 13 0,-9 14 0,-5 12 0,-9 8 0,-2 7 0,-6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23:40:14.8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1399 24575,'4'-26'0,"14"-19"0,13-12 0,20-17 0,-20 35 0,3 0 0,0 1 0,1 1 0,2-2 0,-1 2 0,-1 0 0,-1 1 0,31-35 0,-9 3 0,-9 7 0,-9 7 0,-7 8 0,-1 5 0,-2 1 0,2 3 0,4 0 0,3-2 0,6-3 0,-1 1 0,-3 0 0,-10 5 0,-8 2 0,-5 2 0,-4 2 0,0 3 0,0 0 0,0 3 0,-1 2 0,-1 3 0,-1 5 0,-6 7 0,-5 2 0,-6 7 0,-4 0 0,-4 1 0,-2-1 0,-2 0 0,-6-2 0,-10 0 0,-10 1 0,-6 0 0,-2 3 0,4 2 0,7 0 0,9 0 0,9-2 0,8-1 0,6 0 0,5 0 0,4 0 0,1-1 0,1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23:40:16.0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24575,'0'20'0,"1"10"0,6 18 0,3 9 0,1 9 0,0-7 0,-3-8 0,-1-9 0,-2-12 0,0-8 0,-1-5 0,1-4 0,-1 2 0,-1 1 0,-2 3 0,-1-2 0,0 0 0,0-2 0,0-1 0,0 0 0,0-3 0,0-3 0,0-1 0,0-2 0,0-1 0,1 0 0,1-1 0,0-2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23:40:25.7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7360 1 24575,'0'53'0,"0"0"0,0 15 0,0 6 0,0 21 0,0 6-356,0-28 1,0 0 0,0 1 355,0-2 0,0 0 0,0-1 0,0 30 0,0-4 174,0-7 1,0-3-175,0-6 0,0-2 88,0-5 1,0-1-89,0-4 0,-2 0 0,-1-3 0,-2-2 0,-2-4 0,-1-2 270,-3-4 0,-1-1-270,-3-3 0,-1 0 0,-1-1 0,-2-1 0,-1 1 0,-1 0 0,-3 2 0,0 0 0,-1-1 0,0 0 0,-2-1 0,0-1 0,-1 1 0,0 0 0,0-5 0,0 0 0,-1-2 0,-1 0 0,1-1 0,-1-1 0,-1 1 0,-1-1 0,-2 2 0,-2 1 0,-2 1 0,-2 0 0,-3 2 0,-2 1 0,-1 0 0,-1 0 0,-2 2 0,-2 0 0,-3 3 0,-1 0 0,-7 5 0,-4 1 0,-8 5 0,-4 1-251,20-18 1,-1 0 0,-1-1 250,-4 2 0,-1-1 0,-1-2 0,-2 1 0,-2-2 0,-1-2 0,-3 0 0,-1-1 0,-3-2-471,-9 3 0,-3-2 0,-1-1 471,21-8 0,-1-2 0,-1 0 0,0 1 0,-2 0 0,-1 0 0,0 0 0,-1 1 0,0 0 0,-1 1 0,-1 1 0,-1 1 0,-10 6 0,-4 3 0,2-2 0,9-3 0,13-7 0,6-3 0,0 1 0,-13 8 0,-1-1 0,16-13 0,13-22 697,-49 9-697,23 0 0,-8 4 0,13 0 0,-4 2 0,-2 1 110,-10 4 1,-2 2-1,-2 1-110,-2 0 0,-2 1 0,1 0 0,3-1 0,0-1 0,2 0 0,8-3 0,2-1 0,1-1-31,8-3 0,2 0 0,1-1 31,-21 4 0,2-1 0,11-2 0,2 0 0,6-2 0,2 0 0,7-1 0,2-1 0,-41 6 1130,12-6-1130,15-4 99,11-5-99,5-1 0,3 0 0,0-1 0,0-4 0,-1-1 0,-3-3 0,0 0 0,2 0 0,6-1 0,6-1 0,6 0 0,8 0 0,5-2 0,8 5 0,4 1 0,5 6 0,1 0 0,1 12 0,0-1 0,1 8 0,0-6 0,-1-4 0,0-4 0,0-4 0,0-6 0,1-2 0,4-10 0,10-15 0,14-20 0,21-22 0,-19 32 0,2 1 0,2 1 0,0 1 0,30-25 0,-15 21 0,-16 20 0,-13 13 0,-7 9 0,0 1 0,1-3 0,1-2 0,-1 0 0,-5 1 0,-4 0 0,-4-1 0,-1-5 0,3-2 0,2-2 0,0 5 0,0 5 0,-3 6 0,-1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23:40:26.8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24575,'29'62'0,"10"8"0,-11-29 0,2 1 0,3 1 0,1-2 0,34 30 0,-6-10 0,-12-13 0,-11-7 0,-9-5 0,-8-5 0,-3-5 0,-6-5 0,-3-5 0,-6-10 0,-2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23:42:39.5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1018 0 24575,'-3'24'0,"-9"14"0,-18 22 0,5-15 0,-3 4 0,-10 15 0,-4 3 0,-4 8 0,-2 1 0,0-1 0,1-2 0,3-8 0,2-4 0,8-13 0,2-5 0,-15 18 0,14-20 0,10-15 0,5-7 0,-1 1 0,0 0 0,-1 1 0,-4 3 0,0-2 0,1 0 0,3-5 0,6-5 0,5-4 0,2-1 0,1-1 0,-2 2 0,-3 1 0,-1 1 0,-3 4 0,-4 7 0,-7 9 0,-5 7 0,0-3 0,8-10 0,11-12 0,7-8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23:42:40.7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24575,'0'33'0,"0"22"0,0 20 0,0 18 0,0-1 0,2-11 0,1-13 0,1-22 0,-1-17 0,0-15 0,-2-7 0,3-5 0,-1-2 0,2 0 0,0-1 0,3-2 0,8-5 0,23-12 0,41-19 0,-18 10 0,7-1 0,12-4 0,3-1 0,4 1 0,0 1 0,-8 3 0,-4 1 0,-15 7 0,-4 1 0,23-10 0,-29 12 0,-32 12 0,-9 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23:42:44.0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2494 2402 24575,'-40'58'0,"10"-18"0,-5 2 0,-12 8 0,-3 1 0,-4 3 0,-2-2 0,1-4 0,1-4 0,7-6 0,1-3 0,-35 22 0,9-15 0,6-12 0,-8-8 0,-7-4 0,-10-2 0,-1-4 0,5-3 0,6-5 0,8-2 0,3-3 0,-8-8 0,-8-9 0,-8-10 0,46 11 0,0-3 0,-42-21 0,46 18 0,0-2 0,-39-27 0,7-3 0,7-3 0,13-1 0,6-7 0,9-5 0,7-7 0,4-2 0,3-2 0,1 2 0,2 1 0,5 1 0,3-5 0,5-5 0,3-3 0,4 41 0,2-2 0,1 0 0,0-1 0,0-3 0,1 0 0,2-5 0,2 1 0,3 1 0,4 2 0,4-4 0,5 1 0,3 2 0,3 2 0,2 5 0,1 1 0,2 2 0,1 2 0,-1 4 0,1 2 0,1 2 0,0 0 0,3-3 0,2 1 0,1 0 0,2 1 0,3 0 0,1 0 0,4 1 0,2 2 0,-1 3 0,0 2 0,-1 3 0,0 1 0,-3 2 0,-2 2 0,31-16 0,-6 4 0,-2 4 0,2 2 0,9 2 0,2 4 0,0 5 0,-2 7 0,-2 5 0,-1 5 0,-4 3 0,-5 8 0,-7 12 0,-6 13 0,-5 9 0,-7 0 0,-9-5 0,-9-12 0,-6-10 0,-5-5 0,-6-6 0,-1 0 0,-5-1 0,0 3 0,0 2 0,-2 1 0,1-2 0,0-2 0,-1-3 0,-1-2 0,-3-5 0,-7-4 0,-7-5 0,-8-3 0,-4 1 0,-1 6 0,1 4 0,2 4 0,2 7 0,0 8 0,0 7 0,3 4 0,3-3 0,4-4 0,2-5 0,1-1 0,-2-3 0,0-2 0,4-4 0,5-1 0,5-3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A6930-6FE4-5249-A389-5C34F8D02512}" type="datetimeFigureOut">
              <a:rPr lang="en-US" smtClean="0"/>
              <a:t>6/3/22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7B7F8-0CD4-BB49-9045-2C974462F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89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A43C2-07A5-BB44-9F43-B20E7E531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1C6CB-5CAA-DD48-BDA4-0592D5FF8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62CB0-8583-4540-BE1C-F84CB375F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B2658-7209-954E-8DDF-07C641D90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D4973-44DE-7342-BA01-547EED31C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7DDD4-B6A1-124E-97F1-BA8418676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EE7DE-9595-5745-A856-48AB8F5B5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F81CC-8DBA-1342-88D3-380AA2B3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FA341-EA27-6943-B20F-AFA538A6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3FE79-E424-E945-ADDC-83D446C52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36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48F054-886E-8B44-8EBE-87FBB61503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A284C-386A-6C4E-9A40-04DA68EFB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8CBE6-4A2A-6549-898B-B2545B837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ED32C-794E-1143-802D-3AD6C9B71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FF59B-F6CF-464E-93D4-AA7B3EE8C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27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78217-0850-FA42-8B72-F673F24DE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12092-A792-584F-8A1C-32C031603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86E26-FE36-7B4D-AAF5-904CF3BBD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9D109-2568-4B4F-B7F4-2C7AD017C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AD3A7-3697-7C4A-A781-66DD5DCCA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9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C555C-64CB-F548-ABB6-4B463934B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C269A-28B6-FB43-BB47-BA94CF332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521C4-BC30-3646-824D-F119E616E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D182C-D8EA-B948-8737-5A6BD5B4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787B1-6592-9044-9667-44816CAA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5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5A981-5F59-8940-A2F7-8CE7EAE34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DAABA-0EEF-254E-B417-1B2EB2743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96200-086D-EA44-85BA-8D8F7BA4D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D651E-2A31-AF4F-8A27-A2301E38A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6/3/22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ED8DF-7DBC-294E-82B1-18236111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E2C9E-91E9-FD42-9F13-932CADEBD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5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92995-0013-6F49-9741-2EA0BF408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6D280-4929-384B-8615-167612096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29458-FF2B-1440-8335-632CAA842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9CA800-81C1-B646-A953-E8DBE47BC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CCEC6B-205E-0B45-A0F3-6C8FCEE9A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71920B-F361-C64F-BB0E-35F2D2CBB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6/3/22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D44ECE-207A-FA4C-9475-C03DC72DF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C1820C-AD96-D443-8AA8-5641E0380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31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F0FFF-6ED0-6243-A2AE-B253809A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F091E3-DFC5-0540-9C75-225956946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6/3/22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BC49A3-0384-754C-BED0-DC0D47B42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2BA99-1D12-C64F-996A-85628BB3E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8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36606B-79E4-A34B-BE97-997D9D758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6/3/22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9557CB-8103-3B41-A940-4FD4799A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919D0-3FCE-CF4E-9D34-9E0CD3DF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83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4B636-4EDD-7341-9B7D-17AAD47C6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F0136-D7DD-1044-B848-27E313D5A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DAE57-151C-234A-AA03-81AA7510B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ED6AC-BAC0-EB4C-9277-A63F66607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6/3/22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45925-827B-DA4D-8CDF-AC1503BA2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54FF9-5EE1-A94C-9742-0AC2B9C34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5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2B654-18D6-F84E-B59E-E18CBEE4C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6D7EFC-4004-0145-A2F9-E508D0958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815D9-4FFF-1643-9F8A-2708D6AAA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662FC-F0E3-2D4D-B116-98471B67E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6/3/22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12221-F75B-BA43-B4BA-28655085A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C9E1C-49AC-D74C-B71C-A5DC2EB02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75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6F7A43-3B09-424D-B3CE-5FDEDAF2A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A7AA5-45BE-FB42-A660-04610BF85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CA802-9596-D94B-AF54-17577EF83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CE19A-8503-7843-8A88-9F39D8324431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50162-12AB-E644-9FE6-953D58433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B02E1-3BE0-DA47-8CDF-D1AE848A2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7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13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customXml" Target="../ink/ink12.xml"/><Relationship Id="rId17" Type="http://schemas.openxmlformats.org/officeDocument/2006/relationships/image" Target="../media/image25.png"/><Relationship Id="rId2" Type="http://schemas.openxmlformats.org/officeDocument/2006/relationships/customXml" Target="../ink/ink7.xml"/><Relationship Id="rId16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10" Type="http://schemas.openxmlformats.org/officeDocument/2006/relationships/customXml" Target="../ink/ink11.xml"/><Relationship Id="rId4" Type="http://schemas.openxmlformats.org/officeDocument/2006/relationships/customXml" Target="../ink/ink8.xml"/><Relationship Id="rId9" Type="http://schemas.openxmlformats.org/officeDocument/2006/relationships/image" Target="../media/image21.png"/><Relationship Id="rId14" Type="http://schemas.openxmlformats.org/officeDocument/2006/relationships/customXml" Target="../ink/ink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13" Type="http://schemas.openxmlformats.org/officeDocument/2006/relationships/image" Target="../media/image31.png"/><Relationship Id="rId18" Type="http://schemas.openxmlformats.org/officeDocument/2006/relationships/customXml" Target="../ink/ink23.xml"/><Relationship Id="rId26" Type="http://schemas.openxmlformats.org/officeDocument/2006/relationships/customXml" Target="../ink/ink27.xml"/><Relationship Id="rId3" Type="http://schemas.openxmlformats.org/officeDocument/2006/relationships/image" Target="../media/image18.png"/><Relationship Id="rId21" Type="http://schemas.openxmlformats.org/officeDocument/2006/relationships/image" Target="../media/image35.png"/><Relationship Id="rId7" Type="http://schemas.openxmlformats.org/officeDocument/2006/relationships/image" Target="../media/image28.png"/><Relationship Id="rId12" Type="http://schemas.openxmlformats.org/officeDocument/2006/relationships/customXml" Target="../ink/ink20.xml"/><Relationship Id="rId17" Type="http://schemas.openxmlformats.org/officeDocument/2006/relationships/image" Target="../media/image33.png"/><Relationship Id="rId25" Type="http://schemas.openxmlformats.org/officeDocument/2006/relationships/image" Target="../media/image37.png"/><Relationship Id="rId2" Type="http://schemas.openxmlformats.org/officeDocument/2006/relationships/customXml" Target="../ink/ink15.xml"/><Relationship Id="rId16" Type="http://schemas.openxmlformats.org/officeDocument/2006/relationships/customXml" Target="../ink/ink22.xml"/><Relationship Id="rId20" Type="http://schemas.openxmlformats.org/officeDocument/2006/relationships/customXml" Target="../ink/ink24.xml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11" Type="http://schemas.openxmlformats.org/officeDocument/2006/relationships/image" Target="../media/image30.png"/><Relationship Id="rId24" Type="http://schemas.openxmlformats.org/officeDocument/2006/relationships/customXml" Target="../ink/ink26.xml"/><Relationship Id="rId5" Type="http://schemas.openxmlformats.org/officeDocument/2006/relationships/image" Target="../media/image19.png"/><Relationship Id="rId15" Type="http://schemas.openxmlformats.org/officeDocument/2006/relationships/image" Target="../media/image32.png"/><Relationship Id="rId23" Type="http://schemas.openxmlformats.org/officeDocument/2006/relationships/image" Target="../media/image36.png"/><Relationship Id="rId28" Type="http://schemas.openxmlformats.org/officeDocument/2006/relationships/customXml" Target="../ink/ink28.xml"/><Relationship Id="rId10" Type="http://schemas.openxmlformats.org/officeDocument/2006/relationships/customXml" Target="../ink/ink19.xml"/><Relationship Id="rId19" Type="http://schemas.openxmlformats.org/officeDocument/2006/relationships/image" Target="../media/image34.png"/><Relationship Id="rId4" Type="http://schemas.openxmlformats.org/officeDocument/2006/relationships/customXml" Target="../ink/ink16.xml"/><Relationship Id="rId9" Type="http://schemas.openxmlformats.org/officeDocument/2006/relationships/image" Target="../media/image29.png"/><Relationship Id="rId14" Type="http://schemas.openxmlformats.org/officeDocument/2006/relationships/customXml" Target="../ink/ink21.xml"/><Relationship Id="rId22" Type="http://schemas.openxmlformats.org/officeDocument/2006/relationships/customXml" Target="../ink/ink25.xml"/><Relationship Id="rId27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vlsiarch.eecs.harvard.edu/research/accelerators/die-photo-analysis/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55987-81F9-C64A-BD1F-BC0CF5D7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839" y="370459"/>
            <a:ext cx="10515600" cy="1553757"/>
          </a:xfrm>
        </p:spPr>
        <p:txBody>
          <a:bodyPr/>
          <a:lstStyle/>
          <a:p>
            <a:r>
              <a:rPr lang="en-US" sz="5000" b="1" dirty="0"/>
              <a:t>CSE110A: Compilers</a:t>
            </a:r>
            <a:br>
              <a:rPr lang="en-US" dirty="0"/>
            </a:br>
            <a:r>
              <a:rPr lang="en-US" sz="3200" dirty="0"/>
              <a:t>June 3, 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56C47-D610-254E-AA36-5D7C35127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50" y="2242268"/>
            <a:ext cx="6901683" cy="42035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Topics</a:t>
            </a:r>
            <a:r>
              <a:rPr lang="en-US" dirty="0"/>
              <a:t>: </a:t>
            </a:r>
          </a:p>
          <a:p>
            <a:r>
              <a:rPr lang="en-US" i="1" dirty="0"/>
              <a:t>Live variable analysis</a:t>
            </a:r>
          </a:p>
          <a:p>
            <a:r>
              <a:rPr lang="en-US" i="1" dirty="0"/>
              <a:t>Class 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FBEF82-ABB4-ED8A-926A-97C3F5FC322F}"/>
              </a:ext>
            </a:extLst>
          </p:cNvPr>
          <p:cNvSpPr txBox="1"/>
          <p:nvPr/>
        </p:nvSpPr>
        <p:spPr>
          <a:xfrm>
            <a:off x="8704639" y="1090523"/>
            <a:ext cx="239039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>
                <a:latin typeface="Courier" pitchFamily="2" charset="0"/>
              </a:rPr>
              <a:t>start:</a:t>
            </a:r>
          </a:p>
          <a:p>
            <a:r>
              <a:rPr lang="en-US" dirty="0">
                <a:latin typeface="Courier" pitchFamily="2" charset="0"/>
              </a:rPr>
              <a:t>r0 = ...;</a:t>
            </a:r>
          </a:p>
          <a:p>
            <a:r>
              <a:rPr lang="en-US" dirty="0">
                <a:latin typeface="Courier" pitchFamily="2" charset="0"/>
              </a:rPr>
              <a:t>r1 = ...;</a:t>
            </a:r>
          </a:p>
          <a:p>
            <a:r>
              <a:rPr lang="en-US" dirty="0" err="1">
                <a:latin typeface="Courier" pitchFamily="2" charset="0"/>
              </a:rPr>
              <a:t>br</a:t>
            </a:r>
            <a:r>
              <a:rPr lang="en-US" dirty="0">
                <a:latin typeface="Courier" pitchFamily="2" charset="0"/>
              </a:rPr>
              <a:t> r0, </a:t>
            </a:r>
            <a:r>
              <a:rPr lang="en-US" i="1" dirty="0">
                <a:latin typeface="Courier" pitchFamily="2" charset="0"/>
              </a:rPr>
              <a:t>if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i="1" dirty="0">
                <a:latin typeface="Courier" pitchFamily="2" charset="0"/>
              </a:rPr>
              <a:t>else;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7CA629-B53B-00BB-8455-1A23D3B2E13F}"/>
              </a:ext>
            </a:extLst>
          </p:cNvPr>
          <p:cNvSpPr txBox="1"/>
          <p:nvPr/>
        </p:nvSpPr>
        <p:spPr>
          <a:xfrm>
            <a:off x="7615141" y="3016762"/>
            <a:ext cx="156324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>
                <a:latin typeface="Courier" pitchFamily="2" charset="0"/>
              </a:rPr>
              <a:t>if: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r2 = ...;</a:t>
            </a:r>
          </a:p>
          <a:p>
            <a:r>
              <a:rPr lang="en-US" dirty="0" err="1">
                <a:latin typeface="Courier" pitchFamily="2" charset="0"/>
              </a:rPr>
              <a:t>br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i="1" dirty="0" err="1">
                <a:latin typeface="Courier" pitchFamily="2" charset="0"/>
              </a:rPr>
              <a:t>end_if</a:t>
            </a:r>
            <a:r>
              <a:rPr lang="en-US" i="1" dirty="0">
                <a:latin typeface="Courier" pitchFamily="2" charset="0"/>
              </a:rPr>
              <a:t>;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A83A48-016F-0FA2-0D94-8B86B5BAE149}"/>
              </a:ext>
            </a:extLst>
          </p:cNvPr>
          <p:cNvSpPr txBox="1"/>
          <p:nvPr/>
        </p:nvSpPr>
        <p:spPr>
          <a:xfrm>
            <a:off x="10130029" y="3017010"/>
            <a:ext cx="156324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>
                <a:latin typeface="Courier" pitchFamily="2" charset="0"/>
              </a:rPr>
              <a:t>else:</a:t>
            </a:r>
          </a:p>
          <a:p>
            <a:r>
              <a:rPr lang="en-US" dirty="0">
                <a:latin typeface="Courier" pitchFamily="2" charset="0"/>
              </a:rPr>
              <a:t>r3 = ...;</a:t>
            </a:r>
            <a:br>
              <a:rPr lang="en-US" dirty="0">
                <a:latin typeface="Courier" pitchFamily="2" charset="0"/>
              </a:rPr>
            </a:br>
            <a:r>
              <a:rPr lang="en-US" dirty="0" err="1">
                <a:latin typeface="Courier" pitchFamily="2" charset="0"/>
              </a:rPr>
              <a:t>br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i="1" dirty="0" err="1">
                <a:latin typeface="Courier" pitchFamily="2" charset="0"/>
              </a:rPr>
              <a:t>end_if</a:t>
            </a:r>
            <a:r>
              <a:rPr lang="en-US" dirty="0">
                <a:latin typeface="Courier" pitchFamily="2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FB5E4C-A036-E20D-DE27-B26036E437BB}"/>
              </a:ext>
            </a:extLst>
          </p:cNvPr>
          <p:cNvSpPr txBox="1"/>
          <p:nvPr/>
        </p:nvSpPr>
        <p:spPr>
          <a:xfrm>
            <a:off x="9006196" y="4849797"/>
            <a:ext cx="14253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>
                <a:latin typeface="Courier" pitchFamily="2" charset="0"/>
              </a:rPr>
              <a:t>end_if</a:t>
            </a:r>
            <a:r>
              <a:rPr lang="en-US" i="1" dirty="0">
                <a:latin typeface="Courier" pitchFamily="2" charset="0"/>
              </a:rPr>
              <a:t>:</a:t>
            </a:r>
          </a:p>
          <a:p>
            <a:r>
              <a:rPr lang="en-US" dirty="0">
                <a:latin typeface="Courier" pitchFamily="2" charset="0"/>
              </a:rPr>
              <a:t>r4 = ...;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3D75DF-4DF3-1157-BB5A-9079E5A7D7EA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8396765" y="2290852"/>
            <a:ext cx="1503073" cy="725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A49042E-2E72-2D61-D63E-D6C3FD401CAE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9899838" y="2290852"/>
            <a:ext cx="1011815" cy="726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CE2F4E-7536-0C8E-A133-7BEC46F631CF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8396765" y="3940092"/>
            <a:ext cx="1322126" cy="909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896224-3AC2-31A7-C76C-455E912AC74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9718891" y="3940340"/>
            <a:ext cx="1192762" cy="909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C7A67DE-AF31-E952-9CB1-57E381DB1E7B}"/>
              </a:ext>
            </a:extLst>
          </p:cNvPr>
          <p:cNvSpPr txBox="1"/>
          <p:nvPr/>
        </p:nvSpPr>
        <p:spPr>
          <a:xfrm>
            <a:off x="11245174" y="119650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96D757-D0EA-DDE9-716F-30EBF8E71BDC}"/>
              </a:ext>
            </a:extLst>
          </p:cNvPr>
          <p:cNvSpPr txBox="1"/>
          <p:nvPr/>
        </p:nvSpPr>
        <p:spPr>
          <a:xfrm>
            <a:off x="7728857" y="246914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E00A23-E649-6664-92D1-F627F6BEF974}"/>
              </a:ext>
            </a:extLst>
          </p:cNvPr>
          <p:cNvSpPr txBox="1"/>
          <p:nvPr/>
        </p:nvSpPr>
        <p:spPr>
          <a:xfrm>
            <a:off x="11090708" y="253373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DB9DC6-B3D6-1695-1292-3EDCFEE854FF}"/>
              </a:ext>
            </a:extLst>
          </p:cNvPr>
          <p:cNvSpPr txBox="1"/>
          <p:nvPr/>
        </p:nvSpPr>
        <p:spPr>
          <a:xfrm>
            <a:off x="10488139" y="498829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b3</a:t>
            </a:r>
          </a:p>
        </p:txBody>
      </p:sp>
    </p:spTree>
    <p:extLst>
      <p:ext uri="{BB962C8B-B14F-4D97-AF65-F5344CB8AC3E}">
        <p14:creationId xmlns:p14="http://schemas.microsoft.com/office/powerpoint/2010/main" val="2619880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7C24C-6069-5E41-BB92-39394BF9C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4924A-6DE4-2B42-BE4E-C45A646F4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6915" cy="36705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graph where: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nodes are basic blocks</a:t>
            </a:r>
            <a:br>
              <a:rPr lang="en-US" dirty="0"/>
            </a:br>
            <a:endParaRPr lang="en-US" dirty="0"/>
          </a:p>
          <a:p>
            <a:r>
              <a:rPr lang="en-US" dirty="0"/>
              <a:t>edges mean that it is possible for one block to branch to another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1BDE4E-048A-C04E-A566-E82C3A21CF91}"/>
              </a:ext>
            </a:extLst>
          </p:cNvPr>
          <p:cNvSpPr txBox="1"/>
          <p:nvPr/>
        </p:nvSpPr>
        <p:spPr>
          <a:xfrm>
            <a:off x="8704639" y="1090523"/>
            <a:ext cx="239039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>
                <a:latin typeface="Courier" pitchFamily="2" charset="0"/>
              </a:rPr>
              <a:t>start:</a:t>
            </a:r>
          </a:p>
          <a:p>
            <a:r>
              <a:rPr lang="en-US" dirty="0">
                <a:latin typeface="Courier" pitchFamily="2" charset="0"/>
              </a:rPr>
              <a:t>r0 = ...;</a:t>
            </a:r>
          </a:p>
          <a:p>
            <a:r>
              <a:rPr lang="en-US" dirty="0">
                <a:latin typeface="Courier" pitchFamily="2" charset="0"/>
              </a:rPr>
              <a:t>r1 = ...;</a:t>
            </a:r>
          </a:p>
          <a:p>
            <a:r>
              <a:rPr lang="en-US" dirty="0" err="1">
                <a:latin typeface="Courier" pitchFamily="2" charset="0"/>
              </a:rPr>
              <a:t>br</a:t>
            </a:r>
            <a:r>
              <a:rPr lang="en-US" dirty="0">
                <a:latin typeface="Courier" pitchFamily="2" charset="0"/>
              </a:rPr>
              <a:t> r0, </a:t>
            </a:r>
            <a:r>
              <a:rPr lang="en-US" i="1" dirty="0">
                <a:latin typeface="Courier" pitchFamily="2" charset="0"/>
              </a:rPr>
              <a:t>if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i="1" dirty="0">
                <a:latin typeface="Courier" pitchFamily="2" charset="0"/>
              </a:rPr>
              <a:t>else;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19FEF3-04A8-2242-90EA-BB6F35E6867C}"/>
              </a:ext>
            </a:extLst>
          </p:cNvPr>
          <p:cNvSpPr txBox="1"/>
          <p:nvPr/>
        </p:nvSpPr>
        <p:spPr>
          <a:xfrm>
            <a:off x="7615141" y="3016762"/>
            <a:ext cx="156324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>
                <a:latin typeface="Courier" pitchFamily="2" charset="0"/>
              </a:rPr>
              <a:t>if: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r2 = ...;</a:t>
            </a:r>
          </a:p>
          <a:p>
            <a:r>
              <a:rPr lang="en-US" dirty="0" err="1">
                <a:latin typeface="Courier" pitchFamily="2" charset="0"/>
              </a:rPr>
              <a:t>br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i="1" dirty="0" err="1">
                <a:latin typeface="Courier" pitchFamily="2" charset="0"/>
              </a:rPr>
              <a:t>end_if</a:t>
            </a:r>
            <a:r>
              <a:rPr lang="en-US" i="1" dirty="0">
                <a:latin typeface="Courier" pitchFamily="2" charset="0"/>
              </a:rPr>
              <a:t>;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068790-3DBA-574E-8E0D-B22B22984369}"/>
              </a:ext>
            </a:extLst>
          </p:cNvPr>
          <p:cNvSpPr txBox="1"/>
          <p:nvPr/>
        </p:nvSpPr>
        <p:spPr>
          <a:xfrm>
            <a:off x="10130029" y="3017010"/>
            <a:ext cx="156324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>
                <a:latin typeface="Courier" pitchFamily="2" charset="0"/>
              </a:rPr>
              <a:t>else:</a:t>
            </a:r>
          </a:p>
          <a:p>
            <a:r>
              <a:rPr lang="en-US" dirty="0">
                <a:latin typeface="Courier" pitchFamily="2" charset="0"/>
              </a:rPr>
              <a:t>r3 = ...;</a:t>
            </a:r>
            <a:br>
              <a:rPr lang="en-US" dirty="0">
                <a:latin typeface="Courier" pitchFamily="2" charset="0"/>
              </a:rPr>
            </a:br>
            <a:r>
              <a:rPr lang="en-US" dirty="0" err="1">
                <a:latin typeface="Courier" pitchFamily="2" charset="0"/>
              </a:rPr>
              <a:t>br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i="1" dirty="0" err="1">
                <a:latin typeface="Courier" pitchFamily="2" charset="0"/>
              </a:rPr>
              <a:t>end_if</a:t>
            </a:r>
            <a:r>
              <a:rPr lang="en-US" dirty="0">
                <a:latin typeface="Courier" pitchFamily="2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23721E-C37E-D141-A3A9-14E75095C365}"/>
              </a:ext>
            </a:extLst>
          </p:cNvPr>
          <p:cNvSpPr txBox="1"/>
          <p:nvPr/>
        </p:nvSpPr>
        <p:spPr>
          <a:xfrm>
            <a:off x="9006196" y="4849797"/>
            <a:ext cx="14253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>
                <a:latin typeface="Courier" pitchFamily="2" charset="0"/>
              </a:rPr>
              <a:t>end_if</a:t>
            </a:r>
            <a:r>
              <a:rPr lang="en-US" i="1" dirty="0">
                <a:latin typeface="Courier" pitchFamily="2" charset="0"/>
              </a:rPr>
              <a:t>:</a:t>
            </a:r>
          </a:p>
          <a:p>
            <a:r>
              <a:rPr lang="en-US" dirty="0">
                <a:latin typeface="Courier" pitchFamily="2" charset="0"/>
              </a:rPr>
              <a:t>r4 = ...;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F27CBE9-455B-D544-8CDD-CC62E98F4D15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8396765" y="2290852"/>
            <a:ext cx="1503073" cy="725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CC740F-018A-E144-B782-CC9347C62069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9899838" y="2290852"/>
            <a:ext cx="1011815" cy="726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40BB57D-A3D4-864D-A5C0-F33C99C3E024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8396765" y="3940092"/>
            <a:ext cx="1322126" cy="909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90BECA-F4CD-3E42-B2D7-D85607A77ED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9718891" y="3940340"/>
            <a:ext cx="1192762" cy="909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8F62604-3786-9241-A397-7511EC84FD5C}"/>
              </a:ext>
            </a:extLst>
          </p:cNvPr>
          <p:cNvSpPr txBox="1"/>
          <p:nvPr/>
        </p:nvSpPr>
        <p:spPr>
          <a:xfrm>
            <a:off x="11245174" y="119650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E9D0F6-9B4A-3743-AF15-972A81CB0608}"/>
              </a:ext>
            </a:extLst>
          </p:cNvPr>
          <p:cNvSpPr txBox="1"/>
          <p:nvPr/>
        </p:nvSpPr>
        <p:spPr>
          <a:xfrm>
            <a:off x="7728857" y="246914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A81F69-AB20-E042-8590-D4F30EE5F74A}"/>
              </a:ext>
            </a:extLst>
          </p:cNvPr>
          <p:cNvSpPr txBox="1"/>
          <p:nvPr/>
        </p:nvSpPr>
        <p:spPr>
          <a:xfrm>
            <a:off x="11090708" y="253373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EA6C3F-F1AE-964C-9CA5-7958106C2260}"/>
              </a:ext>
            </a:extLst>
          </p:cNvPr>
          <p:cNvSpPr txBox="1"/>
          <p:nvPr/>
        </p:nvSpPr>
        <p:spPr>
          <a:xfrm>
            <a:off x="10488139" y="498829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b3</a:t>
            </a:r>
          </a:p>
        </p:txBody>
      </p:sp>
    </p:spTree>
    <p:extLst>
      <p:ext uri="{BB962C8B-B14F-4D97-AF65-F5344CB8AC3E}">
        <p14:creationId xmlns:p14="http://schemas.microsoft.com/office/powerpoint/2010/main" val="1911812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3B4C-7318-6847-B694-E20802EB3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CFGs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08E26-D7EA-34B3-F5F1-6DFB84A54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31933" cy="36705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CFGs are easiest to construct over 3 address 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Labels are explicit and it is easy to partition code into basic blocks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we can think about CFG patterns from high level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318E27-5E32-721F-1A20-06749BC1F790}"/>
              </a:ext>
            </a:extLst>
          </p:cNvPr>
          <p:cNvSpPr txBox="1"/>
          <p:nvPr/>
        </p:nvSpPr>
        <p:spPr>
          <a:xfrm>
            <a:off x="8704639" y="1090523"/>
            <a:ext cx="239039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>
                <a:latin typeface="Courier" pitchFamily="2" charset="0"/>
              </a:rPr>
              <a:t>start:</a:t>
            </a:r>
          </a:p>
          <a:p>
            <a:r>
              <a:rPr lang="en-US" dirty="0">
                <a:latin typeface="Courier" pitchFamily="2" charset="0"/>
              </a:rPr>
              <a:t>r0 = ...;</a:t>
            </a:r>
          </a:p>
          <a:p>
            <a:r>
              <a:rPr lang="en-US" dirty="0">
                <a:latin typeface="Courier" pitchFamily="2" charset="0"/>
              </a:rPr>
              <a:t>r1 = ...;</a:t>
            </a:r>
          </a:p>
          <a:p>
            <a:r>
              <a:rPr lang="en-US" dirty="0" err="1">
                <a:latin typeface="Courier" pitchFamily="2" charset="0"/>
              </a:rPr>
              <a:t>br</a:t>
            </a:r>
            <a:r>
              <a:rPr lang="en-US" dirty="0">
                <a:latin typeface="Courier" pitchFamily="2" charset="0"/>
              </a:rPr>
              <a:t> r0, </a:t>
            </a:r>
            <a:r>
              <a:rPr lang="en-US" i="1" dirty="0">
                <a:latin typeface="Courier" pitchFamily="2" charset="0"/>
              </a:rPr>
              <a:t>if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i="1" dirty="0">
                <a:latin typeface="Courier" pitchFamily="2" charset="0"/>
              </a:rPr>
              <a:t>else;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46CDB9-E30A-3EAF-689A-A35E0DE01764}"/>
              </a:ext>
            </a:extLst>
          </p:cNvPr>
          <p:cNvSpPr txBox="1"/>
          <p:nvPr/>
        </p:nvSpPr>
        <p:spPr>
          <a:xfrm>
            <a:off x="7615141" y="3016762"/>
            <a:ext cx="156324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>
                <a:latin typeface="Courier" pitchFamily="2" charset="0"/>
              </a:rPr>
              <a:t>if: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r2 = ...;</a:t>
            </a:r>
          </a:p>
          <a:p>
            <a:r>
              <a:rPr lang="en-US" dirty="0" err="1">
                <a:latin typeface="Courier" pitchFamily="2" charset="0"/>
              </a:rPr>
              <a:t>br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i="1" dirty="0" err="1">
                <a:latin typeface="Courier" pitchFamily="2" charset="0"/>
              </a:rPr>
              <a:t>end_if</a:t>
            </a:r>
            <a:r>
              <a:rPr lang="en-US" i="1" dirty="0">
                <a:latin typeface="Courier" pitchFamily="2" charset="0"/>
              </a:rPr>
              <a:t>;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75BEAC-4ED8-2B27-A537-F0523260A638}"/>
              </a:ext>
            </a:extLst>
          </p:cNvPr>
          <p:cNvSpPr txBox="1"/>
          <p:nvPr/>
        </p:nvSpPr>
        <p:spPr>
          <a:xfrm>
            <a:off x="10130029" y="3017010"/>
            <a:ext cx="156324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>
                <a:latin typeface="Courier" pitchFamily="2" charset="0"/>
              </a:rPr>
              <a:t>else:</a:t>
            </a:r>
          </a:p>
          <a:p>
            <a:r>
              <a:rPr lang="en-US" dirty="0">
                <a:latin typeface="Courier" pitchFamily="2" charset="0"/>
              </a:rPr>
              <a:t>r3 = ...;</a:t>
            </a:r>
            <a:br>
              <a:rPr lang="en-US" dirty="0">
                <a:latin typeface="Courier" pitchFamily="2" charset="0"/>
              </a:rPr>
            </a:br>
            <a:r>
              <a:rPr lang="en-US" dirty="0" err="1">
                <a:latin typeface="Courier" pitchFamily="2" charset="0"/>
              </a:rPr>
              <a:t>br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i="1" dirty="0" err="1">
                <a:latin typeface="Courier" pitchFamily="2" charset="0"/>
              </a:rPr>
              <a:t>end_if</a:t>
            </a:r>
            <a:r>
              <a:rPr lang="en-US" dirty="0">
                <a:latin typeface="Courier" pitchFamily="2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359755-B89F-101F-9AE7-6A63767A3914}"/>
              </a:ext>
            </a:extLst>
          </p:cNvPr>
          <p:cNvSpPr txBox="1"/>
          <p:nvPr/>
        </p:nvSpPr>
        <p:spPr>
          <a:xfrm>
            <a:off x="9006196" y="4849797"/>
            <a:ext cx="14253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>
                <a:latin typeface="Courier" pitchFamily="2" charset="0"/>
              </a:rPr>
              <a:t>end_if</a:t>
            </a:r>
            <a:r>
              <a:rPr lang="en-US" i="1" dirty="0">
                <a:latin typeface="Courier" pitchFamily="2" charset="0"/>
              </a:rPr>
              <a:t>:</a:t>
            </a:r>
          </a:p>
          <a:p>
            <a:r>
              <a:rPr lang="en-US" dirty="0">
                <a:latin typeface="Courier" pitchFamily="2" charset="0"/>
              </a:rPr>
              <a:t>r4 = ...;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F43A89-894E-041C-5AF1-5DD5C1A7891F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8396765" y="2290852"/>
            <a:ext cx="1503073" cy="725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9F300A-D5A2-51C9-292D-CF63C8D31F1B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9899838" y="2290852"/>
            <a:ext cx="1011815" cy="726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8EC2909-41AF-AB98-24DC-8CAD3C0BBBDA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8396765" y="3940092"/>
            <a:ext cx="1322126" cy="909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208D48F-D562-197A-3C9F-15601BC7CCC9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9718891" y="3940340"/>
            <a:ext cx="1192762" cy="909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50C257A-7E4F-B361-2C21-C341E9D2A8B6}"/>
              </a:ext>
            </a:extLst>
          </p:cNvPr>
          <p:cNvSpPr txBox="1"/>
          <p:nvPr/>
        </p:nvSpPr>
        <p:spPr>
          <a:xfrm>
            <a:off x="11245174" y="119650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D62A1D-DBBA-03AE-1458-D3EE2E9CFFFA}"/>
              </a:ext>
            </a:extLst>
          </p:cNvPr>
          <p:cNvSpPr txBox="1"/>
          <p:nvPr/>
        </p:nvSpPr>
        <p:spPr>
          <a:xfrm>
            <a:off x="7728857" y="246914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2DF565-2B95-1E09-8783-116671C8EEB5}"/>
              </a:ext>
            </a:extLst>
          </p:cNvPr>
          <p:cNvSpPr txBox="1"/>
          <p:nvPr/>
        </p:nvSpPr>
        <p:spPr>
          <a:xfrm>
            <a:off x="11090708" y="253373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0F1976-8D8C-3C61-B312-FAE40FAFFD87}"/>
              </a:ext>
            </a:extLst>
          </p:cNvPr>
          <p:cNvSpPr txBox="1"/>
          <p:nvPr/>
        </p:nvSpPr>
        <p:spPr>
          <a:xfrm>
            <a:off x="10488139" y="498829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1CB27A-A4BA-1F26-3FC7-6A06DF229168}"/>
              </a:ext>
            </a:extLst>
          </p:cNvPr>
          <p:cNvSpPr txBox="1"/>
          <p:nvPr/>
        </p:nvSpPr>
        <p:spPr>
          <a:xfrm>
            <a:off x="9165446" y="6082419"/>
            <a:ext cx="1016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if/else pattern</a:t>
            </a:r>
          </a:p>
        </p:txBody>
      </p:sp>
    </p:spTree>
    <p:extLst>
      <p:ext uri="{BB962C8B-B14F-4D97-AF65-F5344CB8AC3E}">
        <p14:creationId xmlns:p14="http://schemas.microsoft.com/office/powerpoint/2010/main" val="1433486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643E2-185E-0844-C8CB-38E4DB45E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CFGs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8F209E-98E8-FDBB-1B87-885CB63C48A8}"/>
              </a:ext>
            </a:extLst>
          </p:cNvPr>
          <p:cNvSpPr/>
          <p:nvPr/>
        </p:nvSpPr>
        <p:spPr>
          <a:xfrm>
            <a:off x="948266" y="2905036"/>
            <a:ext cx="389466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8"/>
                </a:solidFill>
              </a:rPr>
              <a:t>weather</a:t>
            </a:r>
            <a:r>
              <a:rPr lang="en-US" dirty="0">
                <a:solidFill>
                  <a:srgbClr val="000000"/>
                </a:solidFill>
              </a:rPr>
              <a:t> current = </a:t>
            </a:r>
            <a:r>
              <a:rPr lang="en-US" dirty="0" err="1">
                <a:solidFill>
                  <a:srgbClr val="000000"/>
                </a:solidFill>
              </a:rPr>
              <a:t>get_weather</a:t>
            </a:r>
            <a:r>
              <a:rPr lang="en-US" dirty="0">
                <a:solidFill>
                  <a:srgbClr val="000000"/>
                </a:solidFill>
              </a:rPr>
              <a:t>()</a:t>
            </a:r>
            <a:r>
              <a:rPr lang="en-US" dirty="0">
                <a:solidFill>
                  <a:srgbClr val="666600"/>
                </a:solidFill>
              </a:rPr>
              <a:t>;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r>
              <a:rPr lang="en-US" dirty="0">
                <a:solidFill>
                  <a:srgbClr val="000088"/>
                </a:solidFill>
              </a:rPr>
              <a:t>switch</a:t>
            </a:r>
            <a:r>
              <a:rPr lang="en-US" dirty="0">
                <a:solidFill>
                  <a:srgbClr val="666600"/>
                </a:solidFill>
              </a:rPr>
              <a:t>(</a:t>
            </a:r>
            <a:r>
              <a:rPr lang="en-US" dirty="0">
                <a:solidFill>
                  <a:srgbClr val="000000"/>
                </a:solidFill>
              </a:rPr>
              <a:t>current</a:t>
            </a:r>
            <a:r>
              <a:rPr lang="en-US" dirty="0">
                <a:solidFill>
                  <a:srgbClr val="666600"/>
                </a:solidFill>
              </a:rPr>
              <a:t>)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666600"/>
                </a:solidFill>
              </a:rPr>
              <a:t>{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</a:rPr>
              <a:t>   </a:t>
            </a:r>
            <a:r>
              <a:rPr lang="en-US" dirty="0">
                <a:solidFill>
                  <a:srgbClr val="000088"/>
                </a:solidFill>
              </a:rPr>
              <a:t>case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8800"/>
                </a:solidFill>
              </a:rPr>
              <a:t>SUNNY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666600"/>
                </a:solidFill>
              </a:rPr>
              <a:t>: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dirty="0" err="1">
                <a:solidFill>
                  <a:srgbClr val="000000"/>
                </a:solidFill>
              </a:rPr>
              <a:t>printf</a:t>
            </a:r>
            <a:r>
              <a:rPr lang="en-US" dirty="0">
                <a:solidFill>
                  <a:srgbClr val="666600"/>
                </a:solidFill>
              </a:rPr>
              <a:t>(</a:t>
            </a:r>
            <a:r>
              <a:rPr lang="en-US" dirty="0">
                <a:solidFill>
                  <a:srgbClr val="008800"/>
                </a:solidFill>
              </a:rPr>
              <a:t>”Bring sunscreen!\n"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666600"/>
                </a:solidFill>
              </a:rPr>
              <a:t>);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dirty="0">
                <a:solidFill>
                  <a:srgbClr val="000088"/>
                </a:solidFill>
              </a:rPr>
              <a:t>break</a:t>
            </a:r>
            <a:r>
              <a:rPr lang="en-US" dirty="0">
                <a:solidFill>
                  <a:srgbClr val="666600"/>
                </a:solidFill>
              </a:rPr>
              <a:t>;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</a:rPr>
              <a:t>  </a:t>
            </a:r>
            <a:r>
              <a:rPr lang="en-US" dirty="0">
                <a:solidFill>
                  <a:srgbClr val="000088"/>
                </a:solidFill>
              </a:rPr>
              <a:t>case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8800"/>
                </a:solidFill>
              </a:rPr>
              <a:t>RAINY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666600"/>
                </a:solidFill>
              </a:rPr>
              <a:t>: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</a:rPr>
              <a:t>       </a:t>
            </a:r>
            <a:r>
              <a:rPr lang="en-US" dirty="0" err="1">
                <a:solidFill>
                  <a:srgbClr val="000000"/>
                </a:solidFill>
              </a:rPr>
              <a:t>printf</a:t>
            </a:r>
            <a:r>
              <a:rPr lang="en-US" dirty="0">
                <a:solidFill>
                  <a:srgbClr val="666600"/>
                </a:solidFill>
              </a:rPr>
              <a:t>(</a:t>
            </a:r>
            <a:r>
              <a:rPr lang="en-US" dirty="0">
                <a:solidFill>
                  <a:srgbClr val="008800"/>
                </a:solidFill>
              </a:rPr>
              <a:t>”Bring an umbrella!\n"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666600"/>
                </a:solidFill>
              </a:rPr>
              <a:t>);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88"/>
                </a:solidFill>
              </a:rPr>
              <a:t>  case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8800"/>
                </a:solidFill>
              </a:rPr>
              <a:t>CLOUDY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666600"/>
                </a:solidFill>
              </a:rPr>
              <a:t>: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dirty="0" err="1">
                <a:solidFill>
                  <a:srgbClr val="000000"/>
                </a:solidFill>
              </a:rPr>
              <a:t>printf</a:t>
            </a:r>
            <a:r>
              <a:rPr lang="en-US" dirty="0">
                <a:solidFill>
                  <a:srgbClr val="666600"/>
                </a:solidFill>
              </a:rPr>
              <a:t>(</a:t>
            </a:r>
            <a:r>
              <a:rPr lang="en-US" dirty="0">
                <a:solidFill>
                  <a:srgbClr val="008800"/>
                </a:solidFill>
              </a:rPr>
              <a:t>" Bring a jacket!\n"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666600"/>
                </a:solidFill>
              </a:rPr>
              <a:t>);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dirty="0">
                <a:solidFill>
                  <a:srgbClr val="000088"/>
                </a:solidFill>
              </a:rPr>
              <a:t>break</a:t>
            </a:r>
            <a:r>
              <a:rPr lang="en-US" dirty="0">
                <a:solidFill>
                  <a:srgbClr val="666600"/>
                </a:solidFill>
              </a:rPr>
              <a:t>;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r>
              <a:rPr lang="en-US" dirty="0">
                <a:solidFill>
                  <a:srgbClr val="666600"/>
                </a:solidFill>
              </a:rPr>
              <a:t>}</a:t>
            </a:r>
          </a:p>
          <a:p>
            <a:r>
              <a:rPr lang="en-US" dirty="0" err="1">
                <a:solidFill>
                  <a:srgbClr val="000000"/>
                </a:solidFill>
              </a:rPr>
              <a:t>printf</a:t>
            </a:r>
            <a:r>
              <a:rPr lang="en-US" dirty="0">
                <a:solidFill>
                  <a:srgbClr val="666600"/>
                </a:solidFill>
              </a:rPr>
              <a:t>(</a:t>
            </a:r>
            <a:r>
              <a:rPr lang="en-US" dirty="0">
                <a:solidFill>
                  <a:srgbClr val="008800"/>
                </a:solidFill>
              </a:rPr>
              <a:t>"See you soon!\n"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666600"/>
                </a:solidFill>
              </a:rPr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C51689-C819-4BE9-9FD8-D088EE0D1196}"/>
              </a:ext>
            </a:extLst>
          </p:cNvPr>
          <p:cNvSpPr txBox="1"/>
          <p:nvPr/>
        </p:nvSpPr>
        <p:spPr>
          <a:xfrm>
            <a:off x="745066" y="1836196"/>
            <a:ext cx="2279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statements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8309084-DCFE-BBCE-FC71-BA9C751A65C4}"/>
              </a:ext>
            </a:extLst>
          </p:cNvPr>
          <p:cNvSpPr/>
          <p:nvPr/>
        </p:nvSpPr>
        <p:spPr>
          <a:xfrm>
            <a:off x="7092254" y="1321356"/>
            <a:ext cx="3380477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88"/>
                </a:solidFill>
              </a:rPr>
              <a:t>weather</a:t>
            </a:r>
            <a:r>
              <a:rPr lang="en-US" dirty="0">
                <a:solidFill>
                  <a:srgbClr val="000000"/>
                </a:solidFill>
              </a:rPr>
              <a:t> current = </a:t>
            </a:r>
            <a:r>
              <a:rPr lang="en-US" dirty="0" err="1">
                <a:solidFill>
                  <a:srgbClr val="000000"/>
                </a:solidFill>
              </a:rPr>
              <a:t>get_weather</a:t>
            </a:r>
            <a:r>
              <a:rPr lang="en-US" dirty="0">
                <a:solidFill>
                  <a:srgbClr val="000000"/>
                </a:solidFill>
              </a:rPr>
              <a:t>()</a:t>
            </a:r>
            <a:r>
              <a:rPr lang="en-US" dirty="0">
                <a:solidFill>
                  <a:srgbClr val="666600"/>
                </a:solidFill>
              </a:rPr>
              <a:t>;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3C4DC22-D701-44C5-B7ED-FC2351134429}"/>
              </a:ext>
            </a:extLst>
          </p:cNvPr>
          <p:cNvSpPr/>
          <p:nvPr/>
        </p:nvSpPr>
        <p:spPr>
          <a:xfrm>
            <a:off x="4842933" y="2535704"/>
            <a:ext cx="298479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printf</a:t>
            </a:r>
            <a:r>
              <a:rPr lang="en-US" dirty="0">
                <a:solidFill>
                  <a:srgbClr val="666600"/>
                </a:solidFill>
              </a:rPr>
              <a:t>(</a:t>
            </a:r>
            <a:r>
              <a:rPr lang="en-US" dirty="0">
                <a:solidFill>
                  <a:srgbClr val="008800"/>
                </a:solidFill>
              </a:rPr>
              <a:t>”Bring sunscreen!\n"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666600"/>
                </a:solidFill>
              </a:rPr>
              <a:t>);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8B0E63D-8583-0D2A-D3F1-1F94857DDD28}"/>
              </a:ext>
            </a:extLst>
          </p:cNvPr>
          <p:cNvSpPr/>
          <p:nvPr/>
        </p:nvSpPr>
        <p:spPr>
          <a:xfrm>
            <a:off x="7827724" y="3059668"/>
            <a:ext cx="310341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printf</a:t>
            </a:r>
            <a:r>
              <a:rPr lang="en-US" dirty="0">
                <a:solidFill>
                  <a:srgbClr val="666600"/>
                </a:solidFill>
              </a:rPr>
              <a:t>(</a:t>
            </a:r>
            <a:r>
              <a:rPr lang="en-US" dirty="0">
                <a:solidFill>
                  <a:srgbClr val="008800"/>
                </a:solidFill>
              </a:rPr>
              <a:t>”Bring an umbrella!\n"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666600"/>
                </a:solidFill>
              </a:rPr>
              <a:t>);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94D4BF0-94EA-80D7-A2E2-B390FDF8F79B}"/>
              </a:ext>
            </a:extLst>
          </p:cNvPr>
          <p:cNvSpPr/>
          <p:nvPr/>
        </p:nvSpPr>
        <p:spPr>
          <a:xfrm>
            <a:off x="9393990" y="2297861"/>
            <a:ext cx="279801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printf</a:t>
            </a:r>
            <a:r>
              <a:rPr lang="en-US" dirty="0">
                <a:solidFill>
                  <a:srgbClr val="666600"/>
                </a:solidFill>
              </a:rPr>
              <a:t>(</a:t>
            </a:r>
            <a:r>
              <a:rPr lang="en-US" dirty="0">
                <a:solidFill>
                  <a:srgbClr val="008800"/>
                </a:solidFill>
              </a:rPr>
              <a:t>" Bring a jacket!\n"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666600"/>
                </a:solidFill>
              </a:rPr>
              <a:t>);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1ADA6C0-B460-4E55-BCD9-A86CCAEE48C8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6335329" y="1690688"/>
            <a:ext cx="2061436" cy="845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A615B03-CB1F-D3F1-CCC0-ED82E85FE432}"/>
              </a:ext>
            </a:extLst>
          </p:cNvPr>
          <p:cNvCxnSpPr>
            <a:cxnSpLocks/>
          </p:cNvCxnSpPr>
          <p:nvPr/>
        </p:nvCxnSpPr>
        <p:spPr>
          <a:xfrm flipH="1">
            <a:off x="8415979" y="1690688"/>
            <a:ext cx="106007" cy="1368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4F6E87-9B00-D7E4-D4C2-D517FD773FB2}"/>
              </a:ext>
            </a:extLst>
          </p:cNvPr>
          <p:cNvCxnSpPr>
            <a:cxnSpLocks/>
          </p:cNvCxnSpPr>
          <p:nvPr/>
        </p:nvCxnSpPr>
        <p:spPr>
          <a:xfrm>
            <a:off x="8904984" y="1690688"/>
            <a:ext cx="1174681" cy="607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14A2853C-3867-5CA3-951B-5C3794929C28}"/>
              </a:ext>
            </a:extLst>
          </p:cNvPr>
          <p:cNvSpPr/>
          <p:nvPr/>
        </p:nvSpPr>
        <p:spPr>
          <a:xfrm>
            <a:off x="5737041" y="4428530"/>
            <a:ext cx="267893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printf</a:t>
            </a:r>
            <a:r>
              <a:rPr lang="en-US" dirty="0">
                <a:solidFill>
                  <a:srgbClr val="666600"/>
                </a:solidFill>
              </a:rPr>
              <a:t>(</a:t>
            </a:r>
            <a:r>
              <a:rPr lang="en-US" dirty="0">
                <a:solidFill>
                  <a:srgbClr val="008800"/>
                </a:solidFill>
              </a:rPr>
              <a:t>"See you soon!\n"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666600"/>
                </a:solidFill>
              </a:rPr>
              <a:t>);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9E6BDE8-146D-0994-CA2D-40EA69D2826C}"/>
              </a:ext>
            </a:extLst>
          </p:cNvPr>
          <p:cNvCxnSpPr>
            <a:cxnSpLocks/>
          </p:cNvCxnSpPr>
          <p:nvPr/>
        </p:nvCxnSpPr>
        <p:spPr>
          <a:xfrm>
            <a:off x="5942263" y="2928179"/>
            <a:ext cx="414460" cy="1500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6A77B96-55CA-041E-460A-EDF44567B189}"/>
              </a:ext>
            </a:extLst>
          </p:cNvPr>
          <p:cNvGrpSpPr/>
          <p:nvPr/>
        </p:nvGrpSpPr>
        <p:grpSpPr>
          <a:xfrm>
            <a:off x="4558342" y="1486725"/>
            <a:ext cx="2533320" cy="3122280"/>
            <a:chOff x="4558342" y="1486725"/>
            <a:chExt cx="2533320" cy="312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C3125A6-5C22-11DB-0A7D-3143773BD677}"/>
                    </a:ext>
                  </a:extLst>
                </p14:cNvPr>
                <p14:cNvContentPartPr/>
                <p14:nvPr/>
              </p14:nvContentPartPr>
              <p14:xfrm>
                <a:off x="4558342" y="1486725"/>
                <a:ext cx="2533320" cy="3121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C3125A6-5C22-11DB-0A7D-3143773BD67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540702" y="1468725"/>
                  <a:ext cx="2568960" cy="31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2198E2D-E8CC-093A-3E14-ECF4779D239F}"/>
                    </a:ext>
                  </a:extLst>
                </p14:cNvPr>
                <p14:cNvContentPartPr/>
                <p14:nvPr/>
              </p14:nvContentPartPr>
              <p14:xfrm>
                <a:off x="5222902" y="4598925"/>
                <a:ext cx="310680" cy="10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2198E2D-E8CC-093A-3E14-ECF4779D239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205262" y="4580925"/>
                  <a:ext cx="346320" cy="4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13F56B0-9E81-C4BD-6191-17A01F2FBD55}"/>
              </a:ext>
            </a:extLst>
          </p:cNvPr>
          <p:cNvGrpSpPr/>
          <p:nvPr/>
        </p:nvGrpSpPr>
        <p:grpSpPr>
          <a:xfrm>
            <a:off x="8755942" y="2573205"/>
            <a:ext cx="2649960" cy="2472840"/>
            <a:chOff x="8755942" y="2573205"/>
            <a:chExt cx="2649960" cy="247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C0B489E-8287-7663-5074-90FF5120F5CD}"/>
                    </a:ext>
                  </a:extLst>
                </p14:cNvPr>
                <p14:cNvContentPartPr/>
                <p14:nvPr/>
              </p14:nvContentPartPr>
              <p14:xfrm>
                <a:off x="9024142" y="2573205"/>
                <a:ext cx="377280" cy="5040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C0B489E-8287-7663-5074-90FF5120F5C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006142" y="2555205"/>
                  <a:ext cx="412920" cy="53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30571E5-AB18-7EEC-548F-C9A0E4A7BCB3}"/>
                    </a:ext>
                  </a:extLst>
                </p14:cNvPr>
                <p14:cNvContentPartPr/>
                <p14:nvPr/>
              </p14:nvContentPartPr>
              <p14:xfrm>
                <a:off x="9408262" y="2616765"/>
                <a:ext cx="31680" cy="225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30571E5-AB18-7EEC-548F-C9A0E4A7BCB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390622" y="2598765"/>
                  <a:ext cx="6732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FAF91B7-B3F3-B9D7-1E11-92BBFEB76D66}"/>
                    </a:ext>
                  </a:extLst>
                </p14:cNvPr>
                <p14:cNvContentPartPr/>
                <p14:nvPr/>
              </p14:nvContentPartPr>
              <p14:xfrm>
                <a:off x="8755942" y="2733405"/>
                <a:ext cx="2649960" cy="20631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FAF91B7-B3F3-B9D7-1E11-92BBFEB76D6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738302" y="2715765"/>
                  <a:ext cx="2685600" cy="20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DB21F59-9306-E6F5-2368-06AD89074FF2}"/>
                    </a:ext>
                  </a:extLst>
                </p14:cNvPr>
                <p14:cNvContentPartPr/>
                <p14:nvPr/>
              </p14:nvContentPartPr>
              <p14:xfrm>
                <a:off x="8795182" y="4807725"/>
                <a:ext cx="185040" cy="2383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DB21F59-9306-E6F5-2368-06AD89074FF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777542" y="4789725"/>
                  <a:ext cx="220680" cy="273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64940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643E2-185E-0844-C8CB-38E4DB45E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CFGs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C51689-C819-4BE9-9FD8-D088EE0D1196}"/>
              </a:ext>
            </a:extLst>
          </p:cNvPr>
          <p:cNvSpPr txBox="1"/>
          <p:nvPr/>
        </p:nvSpPr>
        <p:spPr>
          <a:xfrm>
            <a:off x="745066" y="1836196"/>
            <a:ext cx="931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Loops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83E33D-6EAF-D386-8D3E-9355D1770D13}"/>
              </a:ext>
            </a:extLst>
          </p:cNvPr>
          <p:cNvSpPr/>
          <p:nvPr/>
        </p:nvSpPr>
        <p:spPr>
          <a:xfrm>
            <a:off x="939800" y="342900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loop =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(loop!=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"inside loop!\n"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loop+=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"outside loop!\n"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55A4CD-A454-2A0F-9B64-45B9C5D294BE}"/>
              </a:ext>
            </a:extLst>
          </p:cNvPr>
          <p:cNvSpPr/>
          <p:nvPr/>
        </p:nvSpPr>
        <p:spPr>
          <a:xfrm>
            <a:off x="7703985" y="1739587"/>
            <a:ext cx="2084225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loop =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check loop!=100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B2679D-1C2F-6CF4-7C48-66159B8F3893}"/>
              </a:ext>
            </a:extLst>
          </p:cNvPr>
          <p:cNvSpPr/>
          <p:nvPr/>
        </p:nvSpPr>
        <p:spPr>
          <a:xfrm>
            <a:off x="5514754" y="3105834"/>
            <a:ext cx="387734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"inside loop!\n"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loop+=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check loop != 100;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1B5B37C-C3D7-DD1A-1524-BA5DCCF517FD}"/>
              </a:ext>
            </a:extLst>
          </p:cNvPr>
          <p:cNvGrpSpPr/>
          <p:nvPr/>
        </p:nvGrpSpPr>
        <p:grpSpPr>
          <a:xfrm>
            <a:off x="7738942" y="2480685"/>
            <a:ext cx="419760" cy="640440"/>
            <a:chOff x="7738942" y="2480685"/>
            <a:chExt cx="419760" cy="64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06D363F-77CE-9C39-E07C-D380313DC7A0}"/>
                    </a:ext>
                  </a:extLst>
                </p14:cNvPr>
                <p14:cNvContentPartPr/>
                <p14:nvPr/>
              </p14:nvContentPartPr>
              <p14:xfrm>
                <a:off x="7791862" y="2480685"/>
                <a:ext cx="366840" cy="501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06D363F-77CE-9C39-E07C-D380313DC7A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773862" y="2462685"/>
                  <a:ext cx="402480" cy="5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7C780AB-BC83-00E6-F174-E22F276D0F8A}"/>
                    </a:ext>
                  </a:extLst>
                </p14:cNvPr>
                <p14:cNvContentPartPr/>
                <p14:nvPr/>
              </p14:nvContentPartPr>
              <p14:xfrm>
                <a:off x="7738942" y="2906565"/>
                <a:ext cx="389880" cy="214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7C780AB-BC83-00E6-F174-E22F276D0F8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720942" y="2888925"/>
                  <a:ext cx="425520" cy="25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7A9B795-DA24-16E7-25C4-4AE457DCC780}"/>
              </a:ext>
            </a:extLst>
          </p:cNvPr>
          <p:cNvGrpSpPr/>
          <p:nvPr/>
        </p:nvGrpSpPr>
        <p:grpSpPr>
          <a:xfrm>
            <a:off x="4898182" y="2841405"/>
            <a:ext cx="897840" cy="1212840"/>
            <a:chOff x="4898182" y="2841405"/>
            <a:chExt cx="897840" cy="121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E336B2D-EBC7-AE9D-5116-B5026D6E5624}"/>
                    </a:ext>
                  </a:extLst>
                </p14:cNvPr>
                <p14:cNvContentPartPr/>
                <p14:nvPr/>
              </p14:nvContentPartPr>
              <p14:xfrm>
                <a:off x="4898182" y="2928885"/>
                <a:ext cx="897840" cy="1125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E336B2D-EBC7-AE9D-5116-B5026D6E562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880542" y="2911245"/>
                  <a:ext cx="933480" cy="11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C98A9D9-D494-319D-3828-DD5FC3B1E83F}"/>
                    </a:ext>
                  </a:extLst>
                </p14:cNvPr>
                <p14:cNvContentPartPr/>
                <p14:nvPr/>
              </p14:nvContentPartPr>
              <p14:xfrm>
                <a:off x="5705662" y="2841405"/>
                <a:ext cx="360" cy="219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C98A9D9-D494-319D-3828-DD5FC3B1E83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687662" y="2823765"/>
                  <a:ext cx="36000" cy="255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39867A8F-78ED-70D5-1E99-6102DD4B6312}"/>
              </a:ext>
            </a:extLst>
          </p:cNvPr>
          <p:cNvSpPr/>
          <p:nvPr/>
        </p:nvSpPr>
        <p:spPr>
          <a:xfrm>
            <a:off x="7007480" y="4598213"/>
            <a:ext cx="347723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"outside loop!\n"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39555D-DE73-7BF6-9164-EED5BEF7B018}"/>
              </a:ext>
            </a:extLst>
          </p:cNvPr>
          <p:cNvGrpSpPr/>
          <p:nvPr/>
        </p:nvGrpSpPr>
        <p:grpSpPr>
          <a:xfrm>
            <a:off x="7141342" y="3815205"/>
            <a:ext cx="661680" cy="714960"/>
            <a:chOff x="7141342" y="3815205"/>
            <a:chExt cx="661680" cy="71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8ADC721-432E-ED76-5BD2-A9FD1302F9C2}"/>
                    </a:ext>
                  </a:extLst>
                </p14:cNvPr>
                <p14:cNvContentPartPr/>
                <p14:nvPr/>
              </p14:nvContentPartPr>
              <p14:xfrm>
                <a:off x="7141342" y="3815205"/>
                <a:ext cx="650520" cy="714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8ADC721-432E-ED76-5BD2-A9FD1302F9C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123702" y="3797205"/>
                  <a:ext cx="686160" cy="75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08622AA-194C-7032-69FA-42521DA0B2F5}"/>
                    </a:ext>
                  </a:extLst>
                </p14:cNvPr>
                <p14:cNvContentPartPr/>
                <p14:nvPr/>
              </p14:nvContentPartPr>
              <p14:xfrm>
                <a:off x="7798342" y="4171245"/>
                <a:ext cx="4680" cy="3258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08622AA-194C-7032-69FA-42521DA0B2F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780702" y="4153605"/>
                  <a:ext cx="40320" cy="36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C0978D6-CFFA-1E49-E080-4BFCE7B04271}"/>
              </a:ext>
            </a:extLst>
          </p:cNvPr>
          <p:cNvGrpSpPr/>
          <p:nvPr/>
        </p:nvGrpSpPr>
        <p:grpSpPr>
          <a:xfrm>
            <a:off x="9857902" y="2208885"/>
            <a:ext cx="670680" cy="2356200"/>
            <a:chOff x="9857902" y="2208885"/>
            <a:chExt cx="670680" cy="235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235F883-F603-6EA9-370A-35C1B612CDF9}"/>
                    </a:ext>
                  </a:extLst>
                </p14:cNvPr>
                <p14:cNvContentPartPr/>
                <p14:nvPr/>
              </p14:nvContentPartPr>
              <p14:xfrm>
                <a:off x="9857902" y="2208885"/>
                <a:ext cx="670680" cy="2261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235F883-F603-6EA9-370A-35C1B612CDF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839902" y="2191245"/>
                  <a:ext cx="706320" cy="22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AB43BFE-E8DA-605D-6E91-4C8332752E6C}"/>
                    </a:ext>
                  </a:extLst>
                </p14:cNvPr>
                <p14:cNvContentPartPr/>
                <p14:nvPr/>
              </p14:nvContentPartPr>
              <p14:xfrm>
                <a:off x="9904342" y="4293285"/>
                <a:ext cx="587160" cy="271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AB43BFE-E8DA-605D-6E91-4C8332752E6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886342" y="4275645"/>
                  <a:ext cx="622800" cy="307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63141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643E2-185E-0844-C8CB-38E4DB45E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CFGs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C51689-C819-4BE9-9FD8-D088EE0D1196}"/>
              </a:ext>
            </a:extLst>
          </p:cNvPr>
          <p:cNvSpPr txBox="1"/>
          <p:nvPr/>
        </p:nvSpPr>
        <p:spPr>
          <a:xfrm>
            <a:off x="745066" y="1836196"/>
            <a:ext cx="3970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Loops with a break statement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C13E5-B99E-F318-B457-BE4A63510B5B}"/>
              </a:ext>
            </a:extLst>
          </p:cNvPr>
          <p:cNvSpPr/>
          <p:nvPr/>
        </p:nvSpPr>
        <p:spPr>
          <a:xfrm>
            <a:off x="660400" y="307854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loop = x;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(loop!=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"inside loop!\n"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(loop &lt;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”breaking!\n"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loop+=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"outside loop!\n"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B4530D-DB4C-377B-3E10-3C06F90D118A}"/>
              </a:ext>
            </a:extLst>
          </p:cNvPr>
          <p:cNvSpPr/>
          <p:nvPr/>
        </p:nvSpPr>
        <p:spPr>
          <a:xfrm>
            <a:off x="7703985" y="1739587"/>
            <a:ext cx="2084225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loop =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check loop!=100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4C93A0D-4811-6E30-23C1-C74C1BA23489}"/>
              </a:ext>
            </a:extLst>
          </p:cNvPr>
          <p:cNvSpPr/>
          <p:nvPr/>
        </p:nvSpPr>
        <p:spPr>
          <a:xfrm>
            <a:off x="5514754" y="3105834"/>
            <a:ext cx="387734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"inside loop!\n"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8F03C4F-1BBD-71BC-3312-7D41A116E5B8}"/>
              </a:ext>
            </a:extLst>
          </p:cNvPr>
          <p:cNvGrpSpPr/>
          <p:nvPr/>
        </p:nvGrpSpPr>
        <p:grpSpPr>
          <a:xfrm>
            <a:off x="7738942" y="2480685"/>
            <a:ext cx="419760" cy="640440"/>
            <a:chOff x="7738942" y="2480685"/>
            <a:chExt cx="419760" cy="64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1ADF412-A0FD-C426-5800-39FC4F24E039}"/>
                    </a:ext>
                  </a:extLst>
                </p14:cNvPr>
                <p14:cNvContentPartPr/>
                <p14:nvPr/>
              </p14:nvContentPartPr>
              <p14:xfrm>
                <a:off x="7791862" y="2480685"/>
                <a:ext cx="366840" cy="5014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1ADF412-A0FD-C426-5800-39FC4F24E03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773862" y="2462685"/>
                  <a:ext cx="402480" cy="5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45AC6C3-3DA4-380D-E4A1-EBAC98BAECB0}"/>
                    </a:ext>
                  </a:extLst>
                </p14:cNvPr>
                <p14:cNvContentPartPr/>
                <p14:nvPr/>
              </p14:nvContentPartPr>
              <p14:xfrm>
                <a:off x="7738942" y="2906565"/>
                <a:ext cx="389880" cy="2145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45AC6C3-3DA4-380D-E4A1-EBAC98BAECB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720942" y="2888925"/>
                  <a:ext cx="425520" cy="250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B5BEC105-AD6A-2F19-7DFA-6F5484762A91}"/>
              </a:ext>
            </a:extLst>
          </p:cNvPr>
          <p:cNvSpPr/>
          <p:nvPr/>
        </p:nvSpPr>
        <p:spPr>
          <a:xfrm>
            <a:off x="7000077" y="5333921"/>
            <a:ext cx="347723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"outside loop!\n"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23C546C-ED5A-F9DD-C182-142DDFD4794D}"/>
              </a:ext>
            </a:extLst>
          </p:cNvPr>
          <p:cNvSpPr/>
          <p:nvPr/>
        </p:nvSpPr>
        <p:spPr>
          <a:xfrm>
            <a:off x="6654313" y="3791943"/>
            <a:ext cx="2970685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”breaking!\n"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60BA454-B79F-A258-D7D8-DFDFBE71B681}"/>
              </a:ext>
            </a:extLst>
          </p:cNvPr>
          <p:cNvSpPr/>
          <p:nvPr/>
        </p:nvSpPr>
        <p:spPr>
          <a:xfrm>
            <a:off x="5392896" y="4574250"/>
            <a:ext cx="1071127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loop+=1</a:t>
            </a:r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B887760-73D9-C559-309C-6F50C6A88835}"/>
              </a:ext>
            </a:extLst>
          </p:cNvPr>
          <p:cNvGrpSpPr/>
          <p:nvPr/>
        </p:nvGrpSpPr>
        <p:grpSpPr>
          <a:xfrm>
            <a:off x="9781942" y="2315445"/>
            <a:ext cx="656640" cy="3089160"/>
            <a:chOff x="9781942" y="2315445"/>
            <a:chExt cx="656640" cy="308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F2EF3B3-2EAD-D442-48E0-B05399FF69A4}"/>
                    </a:ext>
                  </a:extLst>
                </p14:cNvPr>
                <p14:cNvContentPartPr/>
                <p14:nvPr/>
              </p14:nvContentPartPr>
              <p14:xfrm>
                <a:off x="9811822" y="2315445"/>
                <a:ext cx="626760" cy="29444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F2EF3B3-2EAD-D442-48E0-B05399FF69A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94182" y="2297805"/>
                  <a:ext cx="662400" cy="29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F02819C-5717-94F4-C89D-B624ACE49177}"/>
                    </a:ext>
                  </a:extLst>
                </p14:cNvPr>
                <p14:cNvContentPartPr/>
                <p14:nvPr/>
              </p14:nvContentPartPr>
              <p14:xfrm>
                <a:off x="9781942" y="5097525"/>
                <a:ext cx="556200" cy="3070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F02819C-5717-94F4-C89D-B624ACE4917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763942" y="5079525"/>
                  <a:ext cx="591840" cy="34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3077CB7-01BF-8E7A-80DD-57EBA92DA40D}"/>
              </a:ext>
            </a:extLst>
          </p:cNvPr>
          <p:cNvGrpSpPr/>
          <p:nvPr/>
        </p:nvGrpSpPr>
        <p:grpSpPr>
          <a:xfrm>
            <a:off x="6793942" y="3504885"/>
            <a:ext cx="212400" cy="266040"/>
            <a:chOff x="6793942" y="3504885"/>
            <a:chExt cx="212400" cy="26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DB65242-2DD6-5922-D9E6-7761CF3C5B44}"/>
                    </a:ext>
                  </a:extLst>
                </p14:cNvPr>
                <p14:cNvContentPartPr/>
                <p14:nvPr/>
              </p14:nvContentPartPr>
              <p14:xfrm>
                <a:off x="6793942" y="3504885"/>
                <a:ext cx="158400" cy="2660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DB65242-2DD6-5922-D9E6-7761CF3C5B4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776302" y="3486885"/>
                  <a:ext cx="19404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8B85437-5548-D61C-1415-CD05227299CB}"/>
                    </a:ext>
                  </a:extLst>
                </p14:cNvPr>
                <p14:cNvContentPartPr/>
                <p14:nvPr/>
              </p14:nvContentPartPr>
              <p14:xfrm>
                <a:off x="6977902" y="3598485"/>
                <a:ext cx="28440" cy="158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8B85437-5548-D61C-1415-CD05227299C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959902" y="3580485"/>
                  <a:ext cx="64080" cy="19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9D5CDD-1F65-EC94-77D3-D67F1AADCB48}"/>
              </a:ext>
            </a:extLst>
          </p:cNvPr>
          <p:cNvGrpSpPr/>
          <p:nvPr/>
        </p:nvGrpSpPr>
        <p:grpSpPr>
          <a:xfrm>
            <a:off x="4688662" y="2898645"/>
            <a:ext cx="1410480" cy="2174400"/>
            <a:chOff x="4688662" y="2898645"/>
            <a:chExt cx="1410480" cy="217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24C7BC9-5CA3-FFE7-E6AD-388B080F220B}"/>
                    </a:ext>
                  </a:extLst>
                </p14:cNvPr>
                <p14:cNvContentPartPr/>
                <p14:nvPr/>
              </p14:nvContentPartPr>
              <p14:xfrm>
                <a:off x="5741302" y="3508485"/>
                <a:ext cx="272880" cy="1015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24C7BC9-5CA3-FFE7-E6AD-388B080F220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723662" y="3490485"/>
                  <a:ext cx="308520" cy="10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2D13C82-4EC1-6AE6-DD01-7632AFAC8257}"/>
                    </a:ext>
                  </a:extLst>
                </p14:cNvPr>
                <p14:cNvContentPartPr/>
                <p14:nvPr/>
              </p14:nvContentPartPr>
              <p14:xfrm>
                <a:off x="5860822" y="4413165"/>
                <a:ext cx="238320" cy="65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2D13C82-4EC1-6AE6-DD01-7632AFAC825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842822" y="4395165"/>
                  <a:ext cx="2739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E59577F-9128-1516-7501-4F6A0A3C811B}"/>
                    </a:ext>
                  </a:extLst>
                </p14:cNvPr>
                <p14:cNvContentPartPr/>
                <p14:nvPr/>
              </p14:nvContentPartPr>
              <p14:xfrm>
                <a:off x="4688662" y="2898645"/>
                <a:ext cx="1230120" cy="2174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E59577F-9128-1516-7501-4F6A0A3C811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671022" y="2881005"/>
                  <a:ext cx="1265760" cy="22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3566877-6222-1D97-8CA1-7DD79222DDAC}"/>
                    </a:ext>
                  </a:extLst>
                </p14:cNvPr>
                <p14:cNvContentPartPr/>
                <p14:nvPr/>
              </p14:nvContentPartPr>
              <p14:xfrm>
                <a:off x="5207062" y="3101685"/>
                <a:ext cx="171720" cy="1292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3566877-6222-1D97-8CA1-7DD79222DDA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189062" y="3083685"/>
                  <a:ext cx="207360" cy="16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136CDCF-97B4-7382-49DE-0527D6B27F84}"/>
              </a:ext>
            </a:extLst>
          </p:cNvPr>
          <p:cNvGrpSpPr/>
          <p:nvPr/>
        </p:nvGrpSpPr>
        <p:grpSpPr>
          <a:xfrm>
            <a:off x="6244582" y="5002845"/>
            <a:ext cx="673920" cy="616320"/>
            <a:chOff x="6244582" y="5002845"/>
            <a:chExt cx="673920" cy="61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9FEA024-07F8-C183-3B82-DF234B96C1E5}"/>
                    </a:ext>
                  </a:extLst>
                </p14:cNvPr>
                <p14:cNvContentPartPr/>
                <p14:nvPr/>
              </p14:nvContentPartPr>
              <p14:xfrm>
                <a:off x="6244582" y="5002845"/>
                <a:ext cx="673920" cy="5518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9FEA024-07F8-C183-3B82-DF234B96C1E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226582" y="4985205"/>
                  <a:ext cx="70956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0FFA539-016C-544B-CC3E-88C4890AAFA0}"/>
                    </a:ext>
                  </a:extLst>
                </p14:cNvPr>
                <p14:cNvContentPartPr/>
                <p14:nvPr/>
              </p14:nvContentPartPr>
              <p14:xfrm>
                <a:off x="6493342" y="5604765"/>
                <a:ext cx="325080" cy="144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0FFA539-016C-544B-CC3E-88C4890AAFA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475702" y="5587125"/>
                  <a:ext cx="360720" cy="5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20B0298-0E74-BA3D-E848-50E1729B7BC8}"/>
              </a:ext>
            </a:extLst>
          </p:cNvPr>
          <p:cNvGrpSpPr/>
          <p:nvPr/>
        </p:nvGrpSpPr>
        <p:grpSpPr>
          <a:xfrm>
            <a:off x="7700062" y="4192125"/>
            <a:ext cx="568080" cy="1101960"/>
            <a:chOff x="7700062" y="4192125"/>
            <a:chExt cx="568080" cy="110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D65CBBA-B616-1259-B101-4411699F1691}"/>
                    </a:ext>
                  </a:extLst>
                </p14:cNvPr>
                <p14:cNvContentPartPr/>
                <p14:nvPr/>
              </p14:nvContentPartPr>
              <p14:xfrm>
                <a:off x="7700062" y="4192125"/>
                <a:ext cx="311400" cy="1101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D65CBBA-B616-1259-B101-4411699F169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682422" y="4174485"/>
                  <a:ext cx="347040" cy="11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91436A9-ECA5-2D05-A29A-9E9DFE17577D}"/>
                    </a:ext>
                  </a:extLst>
                </p14:cNvPr>
                <p14:cNvContentPartPr/>
                <p14:nvPr/>
              </p14:nvContentPartPr>
              <p14:xfrm>
                <a:off x="8034502" y="4873605"/>
                <a:ext cx="233640" cy="3628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91436A9-ECA5-2D05-A29A-9E9DFE17577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016862" y="4855605"/>
                  <a:ext cx="269280" cy="398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78948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3B4C-7318-6847-B694-E20802EB3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CFG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EBFA9-1046-4747-A2E3-E528EFCE9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demo</a:t>
            </a:r>
          </a:p>
        </p:txBody>
      </p:sp>
    </p:spTree>
    <p:extLst>
      <p:ext uri="{BB962C8B-B14F-4D97-AF65-F5344CB8AC3E}">
        <p14:creationId xmlns:p14="http://schemas.microsoft.com/office/powerpoint/2010/main" val="675106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C6D66-CC7A-6743-AAA8-C6512F3D3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1030E-B7E2-AD46-88F3-EE3335320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71813"/>
          </a:xfrm>
        </p:spPr>
        <p:txBody>
          <a:bodyPr>
            <a:normAutofit/>
          </a:bodyPr>
          <a:lstStyle/>
          <a:p>
            <a:r>
              <a:rPr lang="en-US" dirty="0"/>
              <a:t>A variable </a:t>
            </a:r>
            <a:r>
              <a:rPr lang="en-US" i="1" dirty="0"/>
              <a:t>v</a:t>
            </a:r>
            <a:r>
              <a:rPr lang="en-US" dirty="0"/>
              <a:t> is live at some point </a:t>
            </a:r>
            <a:r>
              <a:rPr lang="en-US" i="1" dirty="0"/>
              <a:t>p</a:t>
            </a:r>
            <a:r>
              <a:rPr lang="en-US" dirty="0"/>
              <a:t> in the program if there exists a path from </a:t>
            </a:r>
            <a:r>
              <a:rPr lang="en-US" i="1" dirty="0"/>
              <a:t>p</a:t>
            </a:r>
            <a:r>
              <a:rPr lang="en-US" dirty="0"/>
              <a:t> to some use of </a:t>
            </a:r>
            <a:r>
              <a:rPr lang="en-US" i="1" dirty="0"/>
              <a:t>v </a:t>
            </a:r>
            <a:r>
              <a:rPr lang="en-US" dirty="0"/>
              <a:t>where </a:t>
            </a:r>
            <a:r>
              <a:rPr lang="en-US" i="1" dirty="0"/>
              <a:t>v</a:t>
            </a:r>
            <a:r>
              <a:rPr lang="en-US" dirty="0"/>
              <a:t> has not been redefined</a:t>
            </a:r>
            <a:endParaRPr lang="en-US" i="1" dirty="0"/>
          </a:p>
          <a:p>
            <a:endParaRPr lang="en-US" i="1" dirty="0"/>
          </a:p>
          <a:p>
            <a:r>
              <a:rPr lang="en-US" dirty="0"/>
              <a:t>examples:</a:t>
            </a:r>
            <a:br>
              <a:rPr lang="en-US" dirty="0"/>
            </a:br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559709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C6D66-CC7A-6743-AAA8-C6512F3D3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1030E-B7E2-AD46-88F3-EE3335320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71813"/>
          </a:xfrm>
        </p:spPr>
        <p:txBody>
          <a:bodyPr>
            <a:normAutofit/>
          </a:bodyPr>
          <a:lstStyle/>
          <a:p>
            <a:r>
              <a:rPr lang="en-US" dirty="0"/>
              <a:t>A variable </a:t>
            </a:r>
            <a:r>
              <a:rPr lang="en-US" i="1" dirty="0"/>
              <a:t>v</a:t>
            </a:r>
            <a:r>
              <a:rPr lang="en-US" dirty="0"/>
              <a:t> is live at some point </a:t>
            </a:r>
            <a:r>
              <a:rPr lang="en-US" i="1" dirty="0"/>
              <a:t>p</a:t>
            </a:r>
            <a:r>
              <a:rPr lang="en-US" dirty="0"/>
              <a:t> in the program if there exists a path from </a:t>
            </a:r>
            <a:r>
              <a:rPr lang="en-US" i="1" dirty="0"/>
              <a:t>p</a:t>
            </a:r>
            <a:r>
              <a:rPr lang="en-US" dirty="0"/>
              <a:t> to some use of </a:t>
            </a:r>
            <a:r>
              <a:rPr lang="en-US" i="1" dirty="0"/>
              <a:t>v </a:t>
            </a:r>
            <a:r>
              <a:rPr lang="en-US" dirty="0"/>
              <a:t>where </a:t>
            </a:r>
            <a:r>
              <a:rPr lang="en-US" i="1" dirty="0"/>
              <a:t>v</a:t>
            </a:r>
            <a:r>
              <a:rPr lang="en-US" dirty="0"/>
              <a:t> has not been redefined</a:t>
            </a:r>
            <a:endParaRPr lang="en-US" i="1" dirty="0"/>
          </a:p>
          <a:p>
            <a:endParaRPr lang="en-US" i="1" dirty="0"/>
          </a:p>
          <a:p>
            <a:r>
              <a:rPr lang="en-US" dirty="0"/>
              <a:t>examples:</a:t>
            </a:r>
            <a:br>
              <a:rPr lang="en-US" dirty="0"/>
            </a:br>
            <a:r>
              <a:rPr lang="en-US" dirty="0"/>
              <a:t> 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97C96A-2EFE-F645-9317-5016247F0E1A}"/>
              </a:ext>
            </a:extLst>
          </p:cNvPr>
          <p:cNvSpPr txBox="1"/>
          <p:nvPr/>
        </p:nvSpPr>
        <p:spPr>
          <a:xfrm>
            <a:off x="1504709" y="4479403"/>
            <a:ext cx="12875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x = 5</a:t>
            </a:r>
          </a:p>
          <a:p>
            <a:r>
              <a:rPr lang="en-US" dirty="0">
                <a:latin typeface="Courier" pitchFamily="2" charset="0"/>
              </a:rPr>
              <a:t>if (z):</a:t>
            </a:r>
          </a:p>
          <a:p>
            <a:r>
              <a:rPr lang="en-US" dirty="0">
                <a:latin typeface="Courier" pitchFamily="2" charset="0"/>
              </a:rPr>
              <a:t>   y = 6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else:</a:t>
            </a:r>
          </a:p>
          <a:p>
            <a:r>
              <a:rPr lang="en-US" dirty="0">
                <a:latin typeface="Courier" pitchFamily="2" charset="0"/>
              </a:rPr>
              <a:t>   y = x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print(y)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print(w)</a:t>
            </a:r>
          </a:p>
        </p:txBody>
      </p:sp>
    </p:spTree>
    <p:extLst>
      <p:ext uri="{BB962C8B-B14F-4D97-AF65-F5344CB8AC3E}">
        <p14:creationId xmlns:p14="http://schemas.microsoft.com/office/powerpoint/2010/main" val="614609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C6D66-CC7A-6743-AAA8-C6512F3D3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1030E-B7E2-AD46-88F3-EE3335320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71813"/>
          </a:xfrm>
        </p:spPr>
        <p:txBody>
          <a:bodyPr>
            <a:normAutofit/>
          </a:bodyPr>
          <a:lstStyle/>
          <a:p>
            <a:r>
              <a:rPr lang="en-US" dirty="0"/>
              <a:t>A variable </a:t>
            </a:r>
            <a:r>
              <a:rPr lang="en-US" i="1" dirty="0"/>
              <a:t>v</a:t>
            </a:r>
            <a:r>
              <a:rPr lang="en-US" dirty="0"/>
              <a:t> is live at some point </a:t>
            </a:r>
            <a:r>
              <a:rPr lang="en-US" i="1" dirty="0"/>
              <a:t>p</a:t>
            </a:r>
            <a:r>
              <a:rPr lang="en-US" dirty="0"/>
              <a:t> in the program if there exists a path from </a:t>
            </a:r>
            <a:r>
              <a:rPr lang="en-US" i="1" dirty="0"/>
              <a:t>p</a:t>
            </a:r>
            <a:r>
              <a:rPr lang="en-US" dirty="0"/>
              <a:t> to some use of </a:t>
            </a:r>
            <a:r>
              <a:rPr lang="en-US" i="1" dirty="0"/>
              <a:t>v </a:t>
            </a:r>
            <a:r>
              <a:rPr lang="en-US" dirty="0"/>
              <a:t>where </a:t>
            </a:r>
            <a:r>
              <a:rPr lang="en-US" i="1" dirty="0"/>
              <a:t>v</a:t>
            </a:r>
            <a:r>
              <a:rPr lang="en-US" dirty="0"/>
              <a:t> has not been redefined</a:t>
            </a:r>
            <a:endParaRPr lang="en-US" i="1" dirty="0"/>
          </a:p>
          <a:p>
            <a:endParaRPr lang="en-US" i="1" dirty="0"/>
          </a:p>
          <a:p>
            <a:r>
              <a:rPr lang="en-US" dirty="0"/>
              <a:t>examples:</a:t>
            </a:r>
            <a:br>
              <a:rPr lang="en-US" dirty="0"/>
            </a:br>
            <a:r>
              <a:rPr lang="en-US" dirty="0"/>
              <a:t>  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197C46F-F7FA-5144-BA6E-790E18F2F50F}"/>
              </a:ext>
            </a:extLst>
          </p:cNvPr>
          <p:cNvCxnSpPr>
            <a:cxnSpLocks/>
          </p:cNvCxnSpPr>
          <p:nvPr/>
        </p:nvCxnSpPr>
        <p:spPr>
          <a:xfrm flipH="1">
            <a:off x="2321472" y="4511086"/>
            <a:ext cx="972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C5ADE1D-EF47-7A4C-8DD6-AFF2EF600719}"/>
              </a:ext>
            </a:extLst>
          </p:cNvPr>
          <p:cNvSpPr txBox="1"/>
          <p:nvPr/>
        </p:nvSpPr>
        <p:spPr>
          <a:xfrm>
            <a:off x="3397918" y="4326420"/>
            <a:ext cx="1663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Live variables: 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4B59A1-3715-554E-A618-25BFE2B06EBC}"/>
              </a:ext>
            </a:extLst>
          </p:cNvPr>
          <p:cNvSpPr txBox="1"/>
          <p:nvPr/>
        </p:nvSpPr>
        <p:spPr>
          <a:xfrm>
            <a:off x="2950887" y="416253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4999AB-877C-70FB-DD0A-A9012D1C817A}"/>
              </a:ext>
            </a:extLst>
          </p:cNvPr>
          <p:cNvSpPr txBox="1"/>
          <p:nvPr/>
        </p:nvSpPr>
        <p:spPr>
          <a:xfrm>
            <a:off x="1504709" y="4479403"/>
            <a:ext cx="12875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x = 5</a:t>
            </a:r>
          </a:p>
          <a:p>
            <a:r>
              <a:rPr lang="en-US" dirty="0">
                <a:latin typeface="Courier" pitchFamily="2" charset="0"/>
              </a:rPr>
              <a:t>if (z):</a:t>
            </a:r>
          </a:p>
          <a:p>
            <a:r>
              <a:rPr lang="en-US" dirty="0">
                <a:latin typeface="Courier" pitchFamily="2" charset="0"/>
              </a:rPr>
              <a:t>   y = 6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else:</a:t>
            </a:r>
          </a:p>
          <a:p>
            <a:r>
              <a:rPr lang="en-US" dirty="0">
                <a:latin typeface="Courier" pitchFamily="2" charset="0"/>
              </a:rPr>
              <a:t>   y = x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print(y)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print(w)</a:t>
            </a:r>
          </a:p>
        </p:txBody>
      </p:sp>
    </p:spTree>
    <p:extLst>
      <p:ext uri="{BB962C8B-B14F-4D97-AF65-F5344CB8AC3E}">
        <p14:creationId xmlns:p14="http://schemas.microsoft.com/office/powerpoint/2010/main" val="13868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C6D66-CC7A-6743-AAA8-C6512F3D3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1030E-B7E2-AD46-88F3-EE3335320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71813"/>
          </a:xfrm>
        </p:spPr>
        <p:txBody>
          <a:bodyPr>
            <a:normAutofit/>
          </a:bodyPr>
          <a:lstStyle/>
          <a:p>
            <a:r>
              <a:rPr lang="en-US" dirty="0"/>
              <a:t>A variable </a:t>
            </a:r>
            <a:r>
              <a:rPr lang="en-US" i="1" dirty="0"/>
              <a:t>v</a:t>
            </a:r>
            <a:r>
              <a:rPr lang="en-US" dirty="0"/>
              <a:t> is live at some point </a:t>
            </a:r>
            <a:r>
              <a:rPr lang="en-US" i="1" dirty="0"/>
              <a:t>p</a:t>
            </a:r>
            <a:r>
              <a:rPr lang="en-US" dirty="0"/>
              <a:t> in the program if there exists a path from </a:t>
            </a:r>
            <a:r>
              <a:rPr lang="en-US" i="1" dirty="0"/>
              <a:t>p</a:t>
            </a:r>
            <a:r>
              <a:rPr lang="en-US" dirty="0"/>
              <a:t> to some use of </a:t>
            </a:r>
            <a:r>
              <a:rPr lang="en-US" i="1" dirty="0"/>
              <a:t>v </a:t>
            </a:r>
            <a:r>
              <a:rPr lang="en-US" dirty="0"/>
              <a:t>where </a:t>
            </a:r>
            <a:r>
              <a:rPr lang="en-US" i="1" dirty="0"/>
              <a:t>v</a:t>
            </a:r>
            <a:r>
              <a:rPr lang="en-US" dirty="0"/>
              <a:t> has not been redefined</a:t>
            </a:r>
            <a:endParaRPr lang="en-US" i="1" dirty="0"/>
          </a:p>
          <a:p>
            <a:endParaRPr lang="en-US" i="1" dirty="0"/>
          </a:p>
          <a:p>
            <a:r>
              <a:rPr lang="en-US" dirty="0"/>
              <a:t>examples:</a:t>
            </a:r>
            <a:br>
              <a:rPr lang="en-US" dirty="0"/>
            </a:br>
            <a:r>
              <a:rPr lang="en-US" dirty="0"/>
              <a:t>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5ADE1D-EF47-7A4C-8DD6-AFF2EF600719}"/>
              </a:ext>
            </a:extLst>
          </p:cNvPr>
          <p:cNvSpPr txBox="1"/>
          <p:nvPr/>
        </p:nvSpPr>
        <p:spPr>
          <a:xfrm>
            <a:off x="3467871" y="4689004"/>
            <a:ext cx="1663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Live variables: 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4B59A1-3715-554E-A618-25BFE2B06EBC}"/>
              </a:ext>
            </a:extLst>
          </p:cNvPr>
          <p:cNvSpPr txBox="1"/>
          <p:nvPr/>
        </p:nvSpPr>
        <p:spPr>
          <a:xfrm>
            <a:off x="3161377" y="447940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51865E8-17CA-384D-8F8C-2FC58EB6BEBA}"/>
              </a:ext>
            </a:extLst>
          </p:cNvPr>
          <p:cNvCxnSpPr>
            <a:cxnSpLocks/>
          </p:cNvCxnSpPr>
          <p:nvPr/>
        </p:nvCxnSpPr>
        <p:spPr>
          <a:xfrm flipH="1">
            <a:off x="2495598" y="4849871"/>
            <a:ext cx="972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0656A85-48CA-6B47-BEC2-FAC4B2435349}"/>
              </a:ext>
            </a:extLst>
          </p:cNvPr>
          <p:cNvSpPr txBox="1"/>
          <p:nvPr/>
        </p:nvSpPr>
        <p:spPr>
          <a:xfrm>
            <a:off x="1504709" y="4479403"/>
            <a:ext cx="12875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x = 5</a:t>
            </a:r>
          </a:p>
          <a:p>
            <a:r>
              <a:rPr lang="en-US" dirty="0">
                <a:latin typeface="Courier" pitchFamily="2" charset="0"/>
              </a:rPr>
              <a:t>if (z):</a:t>
            </a:r>
          </a:p>
          <a:p>
            <a:r>
              <a:rPr lang="en-US" dirty="0">
                <a:latin typeface="Courier" pitchFamily="2" charset="0"/>
              </a:rPr>
              <a:t>   y = 6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else:</a:t>
            </a:r>
          </a:p>
          <a:p>
            <a:r>
              <a:rPr lang="en-US" dirty="0">
                <a:latin typeface="Courier" pitchFamily="2" charset="0"/>
              </a:rPr>
              <a:t>   y = x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print(y)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print(w)</a:t>
            </a:r>
          </a:p>
        </p:txBody>
      </p:sp>
    </p:spTree>
    <p:extLst>
      <p:ext uri="{BB962C8B-B14F-4D97-AF65-F5344CB8AC3E}">
        <p14:creationId xmlns:p14="http://schemas.microsoft.com/office/powerpoint/2010/main" val="4292277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C3A5-667C-754F-B375-3695E0DD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D3622-CA57-1A44-9CA7-51B98F769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0326" cy="4795308"/>
          </a:xfrm>
        </p:spPr>
        <p:txBody>
          <a:bodyPr>
            <a:normAutofit/>
          </a:bodyPr>
          <a:lstStyle/>
          <a:p>
            <a:r>
              <a:rPr lang="en-US" dirty="0"/>
              <a:t>Homework 3 grades are out!</a:t>
            </a:r>
          </a:p>
          <a:p>
            <a:pPr lvl="1"/>
            <a:r>
              <a:rPr lang="en-US" dirty="0"/>
              <a:t>Let us know if there are issues ASAP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Homework 4 is out</a:t>
            </a:r>
          </a:p>
          <a:p>
            <a:pPr lvl="1"/>
            <a:r>
              <a:rPr lang="en-US" dirty="0"/>
              <a:t>Due on the date of the final (June 7 by midnight). No late days for this HW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SETs are out: </a:t>
            </a:r>
          </a:p>
          <a:p>
            <a:pPr lvl="1"/>
            <a:r>
              <a:rPr lang="en-US" dirty="0"/>
              <a:t>please take some time to fill them out </a:t>
            </a:r>
          </a:p>
          <a:p>
            <a:pPr lvl="1"/>
            <a:r>
              <a:rPr lang="en-US" dirty="0"/>
              <a:t>It really helps make the classes better in the future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271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C6D66-CC7A-6743-AAA8-C6512F3D3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1030E-B7E2-AD46-88F3-EE3335320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71813"/>
          </a:xfrm>
        </p:spPr>
        <p:txBody>
          <a:bodyPr>
            <a:normAutofit/>
          </a:bodyPr>
          <a:lstStyle/>
          <a:p>
            <a:r>
              <a:rPr lang="en-US" dirty="0"/>
              <a:t>A variable </a:t>
            </a:r>
            <a:r>
              <a:rPr lang="en-US" i="1" dirty="0"/>
              <a:t>v</a:t>
            </a:r>
            <a:r>
              <a:rPr lang="en-US" dirty="0"/>
              <a:t> is live at some point </a:t>
            </a:r>
            <a:r>
              <a:rPr lang="en-US" i="1" dirty="0"/>
              <a:t>p</a:t>
            </a:r>
            <a:r>
              <a:rPr lang="en-US" dirty="0"/>
              <a:t> in the program if there exists a path from </a:t>
            </a:r>
            <a:r>
              <a:rPr lang="en-US" i="1" dirty="0"/>
              <a:t>p</a:t>
            </a:r>
            <a:r>
              <a:rPr lang="en-US" dirty="0"/>
              <a:t> to some use of </a:t>
            </a:r>
            <a:r>
              <a:rPr lang="en-US" i="1" dirty="0"/>
              <a:t>v </a:t>
            </a:r>
            <a:r>
              <a:rPr lang="en-US" dirty="0"/>
              <a:t>where </a:t>
            </a:r>
            <a:r>
              <a:rPr lang="en-US" i="1" dirty="0"/>
              <a:t>v</a:t>
            </a:r>
            <a:r>
              <a:rPr lang="en-US" dirty="0"/>
              <a:t> has not been redefined</a:t>
            </a:r>
            <a:endParaRPr lang="en-US" i="1" dirty="0"/>
          </a:p>
          <a:p>
            <a:endParaRPr lang="en-US" i="1" dirty="0"/>
          </a:p>
          <a:p>
            <a:r>
              <a:rPr lang="en-US" dirty="0"/>
              <a:t>examples:</a:t>
            </a:r>
            <a:br>
              <a:rPr lang="en-US" dirty="0"/>
            </a:br>
            <a:r>
              <a:rPr lang="en-US" dirty="0"/>
              <a:t>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FDD249-F107-EB4E-A300-46B447436479}"/>
              </a:ext>
            </a:extLst>
          </p:cNvPr>
          <p:cNvSpPr txBox="1"/>
          <p:nvPr/>
        </p:nvSpPr>
        <p:spPr>
          <a:xfrm>
            <a:off x="1504709" y="4479403"/>
            <a:ext cx="12875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x = 5</a:t>
            </a:r>
          </a:p>
          <a:p>
            <a:r>
              <a:rPr lang="en-US" dirty="0">
                <a:latin typeface="Courier" pitchFamily="2" charset="0"/>
              </a:rPr>
              <a:t>if (z):</a:t>
            </a:r>
          </a:p>
          <a:p>
            <a:r>
              <a:rPr lang="en-US" dirty="0">
                <a:latin typeface="Courier" pitchFamily="2" charset="0"/>
              </a:rPr>
              <a:t>   y = 6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else:</a:t>
            </a:r>
          </a:p>
          <a:p>
            <a:r>
              <a:rPr lang="en-US" dirty="0">
                <a:latin typeface="Courier" pitchFamily="2" charset="0"/>
              </a:rPr>
              <a:t>   y = x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print(y)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print(w)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5ADE1D-EF47-7A4C-8DD6-AFF2EF600719}"/>
              </a:ext>
            </a:extLst>
          </p:cNvPr>
          <p:cNvSpPr txBox="1"/>
          <p:nvPr/>
        </p:nvSpPr>
        <p:spPr>
          <a:xfrm>
            <a:off x="3696175" y="5196342"/>
            <a:ext cx="1663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Live variables: 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4B59A1-3715-554E-A618-25BFE2B06EBC}"/>
              </a:ext>
            </a:extLst>
          </p:cNvPr>
          <p:cNvSpPr txBox="1"/>
          <p:nvPr/>
        </p:nvSpPr>
        <p:spPr>
          <a:xfrm>
            <a:off x="2980180" y="49524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51865E8-17CA-384D-8F8C-2FC58EB6BEBA}"/>
              </a:ext>
            </a:extLst>
          </p:cNvPr>
          <p:cNvCxnSpPr>
            <a:cxnSpLocks/>
          </p:cNvCxnSpPr>
          <p:nvPr/>
        </p:nvCxnSpPr>
        <p:spPr>
          <a:xfrm flipH="1">
            <a:off x="2660000" y="5381008"/>
            <a:ext cx="972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710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C6D66-CC7A-6743-AAA8-C6512F3D3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1030E-B7E2-AD46-88F3-EE3335320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71813"/>
          </a:xfrm>
        </p:spPr>
        <p:txBody>
          <a:bodyPr>
            <a:normAutofit/>
          </a:bodyPr>
          <a:lstStyle/>
          <a:p>
            <a:r>
              <a:rPr lang="en-US" dirty="0"/>
              <a:t>A variable </a:t>
            </a:r>
            <a:r>
              <a:rPr lang="en-US" i="1" dirty="0"/>
              <a:t>v</a:t>
            </a:r>
            <a:r>
              <a:rPr lang="en-US" dirty="0"/>
              <a:t> is live at some point </a:t>
            </a:r>
            <a:r>
              <a:rPr lang="en-US" i="1" dirty="0"/>
              <a:t>p</a:t>
            </a:r>
            <a:r>
              <a:rPr lang="en-US" dirty="0"/>
              <a:t> in the program if there exists a path from </a:t>
            </a:r>
            <a:r>
              <a:rPr lang="en-US" i="1" dirty="0"/>
              <a:t>p</a:t>
            </a:r>
            <a:r>
              <a:rPr lang="en-US" dirty="0"/>
              <a:t> to some use of </a:t>
            </a:r>
            <a:r>
              <a:rPr lang="en-US" i="1" dirty="0"/>
              <a:t>v </a:t>
            </a:r>
            <a:r>
              <a:rPr lang="en-US" dirty="0"/>
              <a:t>where </a:t>
            </a:r>
            <a:r>
              <a:rPr lang="en-US" i="1" dirty="0"/>
              <a:t>v</a:t>
            </a:r>
            <a:r>
              <a:rPr lang="en-US" dirty="0"/>
              <a:t> has not been redefined</a:t>
            </a:r>
            <a:endParaRPr lang="en-US" i="1" dirty="0"/>
          </a:p>
          <a:p>
            <a:endParaRPr lang="en-US" i="1" dirty="0"/>
          </a:p>
          <a:p>
            <a:r>
              <a:rPr lang="en-US" dirty="0"/>
              <a:t>examples:</a:t>
            </a:r>
            <a:br>
              <a:rPr lang="en-US" dirty="0"/>
            </a:br>
            <a:r>
              <a:rPr lang="en-US" dirty="0"/>
              <a:t> 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C00E34-8240-9949-B044-507E66C74B19}"/>
              </a:ext>
            </a:extLst>
          </p:cNvPr>
          <p:cNvSpPr txBox="1"/>
          <p:nvPr/>
        </p:nvSpPr>
        <p:spPr>
          <a:xfrm>
            <a:off x="3740549" y="4232375"/>
            <a:ext cx="1870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Live variables: </a:t>
            </a:r>
            <a:r>
              <a:rPr lang="en-US" dirty="0" err="1"/>
              <a:t>z,w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99F3BE-B3EE-A54B-AD9C-6CCDB3CC103A}"/>
              </a:ext>
            </a:extLst>
          </p:cNvPr>
          <p:cNvSpPr txBox="1"/>
          <p:nvPr/>
        </p:nvSpPr>
        <p:spPr>
          <a:xfrm>
            <a:off x="3145115" y="398024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CCE2FC-42B6-BDD1-9C82-BA8A7D91B43F}"/>
              </a:ext>
            </a:extLst>
          </p:cNvPr>
          <p:cNvSpPr txBox="1"/>
          <p:nvPr/>
        </p:nvSpPr>
        <p:spPr>
          <a:xfrm>
            <a:off x="1587916" y="4278269"/>
            <a:ext cx="12875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//start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x = 5</a:t>
            </a:r>
          </a:p>
          <a:p>
            <a:r>
              <a:rPr lang="en-US" dirty="0">
                <a:latin typeface="Courier" pitchFamily="2" charset="0"/>
              </a:rPr>
              <a:t>if (z):</a:t>
            </a:r>
          </a:p>
          <a:p>
            <a:r>
              <a:rPr lang="en-US" dirty="0">
                <a:latin typeface="Courier" pitchFamily="2" charset="0"/>
              </a:rPr>
              <a:t>   y = 6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else:</a:t>
            </a:r>
          </a:p>
          <a:p>
            <a:r>
              <a:rPr lang="en-US" dirty="0">
                <a:latin typeface="Courier" pitchFamily="2" charset="0"/>
              </a:rPr>
              <a:t>   y = x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print(y)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print(w)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7DB7495-2E85-52FB-429E-95E2307A1BCD}"/>
              </a:ext>
            </a:extLst>
          </p:cNvPr>
          <p:cNvCxnSpPr>
            <a:cxnSpLocks/>
          </p:cNvCxnSpPr>
          <p:nvPr/>
        </p:nvCxnSpPr>
        <p:spPr>
          <a:xfrm flipH="1">
            <a:off x="2768276" y="4466608"/>
            <a:ext cx="972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D96C4AD-CFB9-827E-B97F-66D37D8283FC}"/>
              </a:ext>
            </a:extLst>
          </p:cNvPr>
          <p:cNvSpPr txBox="1"/>
          <p:nvPr/>
        </p:nvSpPr>
        <p:spPr>
          <a:xfrm>
            <a:off x="4924654" y="5063099"/>
            <a:ext cx="4084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Potentially using an uninitialized variable!</a:t>
            </a:r>
          </a:p>
        </p:txBody>
      </p:sp>
    </p:spTree>
    <p:extLst>
      <p:ext uri="{BB962C8B-B14F-4D97-AF65-F5344CB8AC3E}">
        <p14:creationId xmlns:p14="http://schemas.microsoft.com/office/powerpoint/2010/main" val="671099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47812-7880-8ED3-8738-866D291BC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EEA56-E210-00EB-8B1B-889F0F8B1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31308"/>
          </a:xfrm>
        </p:spPr>
        <p:txBody>
          <a:bodyPr/>
          <a:lstStyle/>
          <a:p>
            <a:r>
              <a:rPr lang="en-US" dirty="0"/>
              <a:t>See code in </a:t>
            </a:r>
            <a:r>
              <a:rPr lang="en-US" dirty="0" err="1"/>
              <a:t>godbolt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4CB963-BE4C-F24A-1F7B-0E00429B8327}"/>
              </a:ext>
            </a:extLst>
          </p:cNvPr>
          <p:cNvSpPr/>
          <p:nvPr/>
        </p:nvSpPr>
        <p:spPr>
          <a:xfrm>
            <a:off x="508000" y="2956973"/>
            <a:ext cx="2895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foo(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num)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j;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(num &gt;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j =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j;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930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47812-7880-8ED3-8738-866D291BC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EEA56-E210-00EB-8B1B-889F0F8B1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31308"/>
          </a:xfrm>
        </p:spPr>
        <p:txBody>
          <a:bodyPr/>
          <a:lstStyle/>
          <a:p>
            <a:r>
              <a:rPr lang="en-US" dirty="0"/>
              <a:t>See code in </a:t>
            </a:r>
            <a:r>
              <a:rPr lang="en-US" dirty="0" err="1"/>
              <a:t>godbolt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41FDEA-5C08-8B5B-4D07-E70B0359C128}"/>
              </a:ext>
            </a:extLst>
          </p:cNvPr>
          <p:cNvSpPr/>
          <p:nvPr/>
        </p:nvSpPr>
        <p:spPr>
          <a:xfrm>
            <a:off x="508000" y="2956973"/>
            <a:ext cx="2895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foo(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num)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j;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(num &gt;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j =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j;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4BFBC4-686B-DC42-70DC-3AC74FAACDA2}"/>
              </a:ext>
            </a:extLst>
          </p:cNvPr>
          <p:cNvSpPr txBox="1"/>
          <p:nvPr/>
        </p:nvSpPr>
        <p:spPr>
          <a:xfrm>
            <a:off x="4182534" y="3996267"/>
            <a:ext cx="36158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gives detailed warning in Clang</a:t>
            </a:r>
          </a:p>
          <a:p>
            <a:br>
              <a:rPr lang="en-US" dirty="0"/>
            </a:br>
            <a:r>
              <a:rPr lang="en-US" dirty="0"/>
              <a:t>No warning in </a:t>
            </a:r>
            <a:r>
              <a:rPr lang="en-US" dirty="0" err="1"/>
              <a:t>gcc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39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47812-7880-8ED3-8738-866D291BC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EEA56-E210-00EB-8B1B-889F0F8B1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31308"/>
          </a:xfrm>
        </p:spPr>
        <p:txBody>
          <a:bodyPr/>
          <a:lstStyle/>
          <a:p>
            <a:r>
              <a:rPr lang="en-US" dirty="0"/>
              <a:t>See code in </a:t>
            </a:r>
            <a:r>
              <a:rPr lang="en-US" dirty="0" err="1"/>
              <a:t>godbolt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41FDEA-5C08-8B5B-4D07-E70B0359C128}"/>
              </a:ext>
            </a:extLst>
          </p:cNvPr>
          <p:cNvSpPr/>
          <p:nvPr/>
        </p:nvSpPr>
        <p:spPr>
          <a:xfrm>
            <a:off x="508000" y="2956973"/>
            <a:ext cx="289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foo(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num)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j;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j;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6290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47812-7880-8ED3-8738-866D291BC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EEA56-E210-00EB-8B1B-889F0F8B1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31308"/>
          </a:xfrm>
        </p:spPr>
        <p:txBody>
          <a:bodyPr/>
          <a:lstStyle/>
          <a:p>
            <a:r>
              <a:rPr lang="en-US" dirty="0"/>
              <a:t>See code in </a:t>
            </a:r>
            <a:r>
              <a:rPr lang="en-US" dirty="0" err="1"/>
              <a:t>godbolt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41FDEA-5C08-8B5B-4D07-E70B0359C128}"/>
              </a:ext>
            </a:extLst>
          </p:cNvPr>
          <p:cNvSpPr/>
          <p:nvPr/>
        </p:nvSpPr>
        <p:spPr>
          <a:xfrm>
            <a:off x="508000" y="2956973"/>
            <a:ext cx="289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foo(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num)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j;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j;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4BFBC4-686B-DC42-70DC-3AC74FAACDA2}"/>
              </a:ext>
            </a:extLst>
          </p:cNvPr>
          <p:cNvSpPr txBox="1"/>
          <p:nvPr/>
        </p:nvSpPr>
        <p:spPr>
          <a:xfrm>
            <a:off x="4182534" y="3996267"/>
            <a:ext cx="61834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code gives warning in </a:t>
            </a:r>
            <a:r>
              <a:rPr lang="en-US" dirty="0" err="1"/>
              <a:t>gcc</a:t>
            </a:r>
            <a:endParaRPr lang="en-US" dirty="0"/>
          </a:p>
          <a:p>
            <a:endParaRPr lang="en-US" dirty="0"/>
          </a:p>
          <a:p>
            <a:r>
              <a:rPr lang="en-US" i="1" dirty="0"/>
              <a:t>So </a:t>
            </a:r>
            <a:r>
              <a:rPr lang="en-US" i="1" dirty="0" err="1"/>
              <a:t>gcc</a:t>
            </a:r>
            <a:r>
              <a:rPr lang="en-US" i="1" dirty="0"/>
              <a:t> must only implement their live variable analysis as a local</a:t>
            </a:r>
          </a:p>
          <a:p>
            <a:r>
              <a:rPr lang="en-US" i="1" dirty="0"/>
              <a:t>analysis!</a:t>
            </a:r>
          </a:p>
        </p:txBody>
      </p:sp>
    </p:spTree>
    <p:extLst>
      <p:ext uri="{BB962C8B-B14F-4D97-AF65-F5344CB8AC3E}">
        <p14:creationId xmlns:p14="http://schemas.microsoft.com/office/powerpoint/2010/main" val="40857236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F9BBC-12C1-A84E-BD76-68D8F676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in the CFG: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E07E60-FE3E-2542-8EDA-87C7DD41F243}"/>
              </a:ext>
            </a:extLst>
          </p:cNvPr>
          <p:cNvSpPr txBox="1"/>
          <p:nvPr/>
        </p:nvSpPr>
        <p:spPr>
          <a:xfrm>
            <a:off x="1502655" y="1682019"/>
            <a:ext cx="101181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= 1;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D7C273-3430-274E-9BD8-88A6964AB339}"/>
              </a:ext>
            </a:extLst>
          </p:cNvPr>
          <p:cNvSpPr txBox="1"/>
          <p:nvPr/>
        </p:nvSpPr>
        <p:spPr>
          <a:xfrm>
            <a:off x="1502655" y="2781347"/>
            <a:ext cx="26661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&lt;some branch on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4DD533-ED13-494B-9702-A2C71DE3AE39}"/>
              </a:ext>
            </a:extLst>
          </p:cNvPr>
          <p:cNvSpPr txBox="1"/>
          <p:nvPr/>
        </p:nvSpPr>
        <p:spPr>
          <a:xfrm>
            <a:off x="3773349" y="3784922"/>
            <a:ext cx="101181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s = 0;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AAFB98-FBC8-EA47-B67F-F848EFBB9C69}"/>
              </a:ext>
            </a:extLst>
          </p:cNvPr>
          <p:cNvSpPr txBox="1"/>
          <p:nvPr/>
        </p:nvSpPr>
        <p:spPr>
          <a:xfrm>
            <a:off x="1502655" y="4704325"/>
            <a:ext cx="266611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s = s + 1;</a:t>
            </a:r>
          </a:p>
          <a:p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+ 1;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&lt;some branch on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81E177-3007-7E4D-A51F-83239BCE0D1E}"/>
              </a:ext>
            </a:extLst>
          </p:cNvPr>
          <p:cNvSpPr txBox="1"/>
          <p:nvPr/>
        </p:nvSpPr>
        <p:spPr>
          <a:xfrm>
            <a:off x="1602243" y="6410371"/>
            <a:ext cx="142539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print(s);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35DB37-4D3D-F345-81EF-EFD65E4A54DB}"/>
              </a:ext>
            </a:extLst>
          </p:cNvPr>
          <p:cNvCxnSpPr>
            <a:cxnSpLocks/>
          </p:cNvCxnSpPr>
          <p:nvPr/>
        </p:nvCxnSpPr>
        <p:spPr>
          <a:xfrm flipH="1">
            <a:off x="2314938" y="3150679"/>
            <a:ext cx="1" cy="1553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09A409-3A5D-0349-A3F1-EACE3CD362B0}"/>
              </a:ext>
            </a:extLst>
          </p:cNvPr>
          <p:cNvCxnSpPr>
            <a:cxnSpLocks/>
          </p:cNvCxnSpPr>
          <p:nvPr/>
        </p:nvCxnSpPr>
        <p:spPr>
          <a:xfrm>
            <a:off x="2234747" y="5627655"/>
            <a:ext cx="0" cy="782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11FF1C-9165-EA42-B37A-E3B4D65A03C4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2008562" y="2051351"/>
            <a:ext cx="1" cy="729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8685EE-01D7-2D47-890B-CA0C4337BAC5}"/>
              </a:ext>
            </a:extLst>
          </p:cNvPr>
          <p:cNvCxnSpPr>
            <a:cxnSpLocks/>
          </p:cNvCxnSpPr>
          <p:nvPr/>
        </p:nvCxnSpPr>
        <p:spPr>
          <a:xfrm>
            <a:off x="3571819" y="3150679"/>
            <a:ext cx="444597" cy="634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97433D4-6B01-3246-AE63-AC86F8127E31}"/>
              </a:ext>
            </a:extLst>
          </p:cNvPr>
          <p:cNvCxnSpPr>
            <a:cxnSpLocks/>
          </p:cNvCxnSpPr>
          <p:nvPr/>
        </p:nvCxnSpPr>
        <p:spPr>
          <a:xfrm flipH="1">
            <a:off x="3127222" y="4154254"/>
            <a:ext cx="889194" cy="550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84C999A-55B9-8E4D-911E-3F791A730920}"/>
              </a:ext>
            </a:extLst>
          </p:cNvPr>
          <p:cNvSpPr txBox="1"/>
          <p:nvPr/>
        </p:nvSpPr>
        <p:spPr>
          <a:xfrm>
            <a:off x="609622" y="1693849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A1C97D-4BDF-4942-8CE2-C5E2DB503BA8}"/>
              </a:ext>
            </a:extLst>
          </p:cNvPr>
          <p:cNvSpPr txBox="1"/>
          <p:nvPr/>
        </p:nvSpPr>
        <p:spPr>
          <a:xfrm>
            <a:off x="690372" y="2781347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2ECBF8-3255-2549-A2A9-1F6016A829FB}"/>
              </a:ext>
            </a:extLst>
          </p:cNvPr>
          <p:cNvSpPr txBox="1"/>
          <p:nvPr/>
        </p:nvSpPr>
        <p:spPr>
          <a:xfrm>
            <a:off x="4986694" y="374283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671041-BDE0-DD4D-AF0F-64FE3BD5412C}"/>
              </a:ext>
            </a:extLst>
          </p:cNvPr>
          <p:cNvSpPr txBox="1"/>
          <p:nvPr/>
        </p:nvSpPr>
        <p:spPr>
          <a:xfrm>
            <a:off x="983848" y="510443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762053-D1C6-2949-A780-88100666E340}"/>
              </a:ext>
            </a:extLst>
          </p:cNvPr>
          <p:cNvSpPr txBox="1"/>
          <p:nvPr/>
        </p:nvSpPr>
        <p:spPr>
          <a:xfrm>
            <a:off x="1161847" y="641037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185A95-D0B3-CA4F-8CE2-FDBAD1FDB5BF}"/>
              </a:ext>
            </a:extLst>
          </p:cNvPr>
          <p:cNvSpPr txBox="1"/>
          <p:nvPr/>
        </p:nvSpPr>
        <p:spPr>
          <a:xfrm>
            <a:off x="5798917" y="2063181"/>
            <a:ext cx="61848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For each block B</a:t>
            </a:r>
            <a:r>
              <a:rPr lang="en-US" sz="2400" i="1" baseline="-25000" dirty="0"/>
              <a:t>x</a:t>
            </a:r>
            <a:r>
              <a:rPr lang="en-US" sz="2400" i="1" dirty="0"/>
              <a:t> : we want to compute </a:t>
            </a:r>
            <a:r>
              <a:rPr lang="en-US" sz="2400" i="1" dirty="0" err="1"/>
              <a:t>LiveOut</a:t>
            </a:r>
            <a:r>
              <a:rPr lang="en-US" sz="2400" i="1" dirty="0"/>
              <a:t>:</a:t>
            </a:r>
            <a:br>
              <a:rPr lang="en-US" sz="2400" i="1" dirty="0"/>
            </a:br>
            <a:r>
              <a:rPr lang="en-US" sz="2400" i="1" dirty="0"/>
              <a:t>The set of variables that are live at the end of B</a:t>
            </a:r>
            <a:r>
              <a:rPr lang="en-US" sz="2400" i="1" baseline="-25000" dirty="0"/>
              <a:t>x</a:t>
            </a:r>
            <a:endParaRPr lang="en-US" sz="2400" i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C9D710E-6819-E143-A786-CC1562C92428}"/>
              </a:ext>
            </a:extLst>
          </p:cNvPr>
          <p:cNvCxnSpPr>
            <a:cxnSpLocks/>
          </p:cNvCxnSpPr>
          <p:nvPr/>
        </p:nvCxnSpPr>
        <p:spPr>
          <a:xfrm flipH="1" flipV="1">
            <a:off x="977635" y="4087283"/>
            <a:ext cx="525020" cy="75678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51AB2B8-3A53-274D-BF7B-9757ADB46C6C}"/>
              </a:ext>
            </a:extLst>
          </p:cNvPr>
          <p:cNvCxnSpPr>
            <a:cxnSpLocks/>
          </p:cNvCxnSpPr>
          <p:nvPr/>
        </p:nvCxnSpPr>
        <p:spPr>
          <a:xfrm flipV="1">
            <a:off x="977634" y="2966013"/>
            <a:ext cx="525021" cy="1112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8197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F9BBC-12C1-A84E-BD76-68D8F676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in the CFG: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E07E60-FE3E-2542-8EDA-87C7DD41F243}"/>
              </a:ext>
            </a:extLst>
          </p:cNvPr>
          <p:cNvSpPr txBox="1"/>
          <p:nvPr/>
        </p:nvSpPr>
        <p:spPr>
          <a:xfrm>
            <a:off x="1502655" y="1682019"/>
            <a:ext cx="101181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= 1;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D7C273-3430-274E-9BD8-88A6964AB339}"/>
              </a:ext>
            </a:extLst>
          </p:cNvPr>
          <p:cNvSpPr txBox="1"/>
          <p:nvPr/>
        </p:nvSpPr>
        <p:spPr>
          <a:xfrm>
            <a:off x="1502655" y="2781347"/>
            <a:ext cx="26661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&lt;some branch on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4DD533-ED13-494B-9702-A2C71DE3AE39}"/>
              </a:ext>
            </a:extLst>
          </p:cNvPr>
          <p:cNvSpPr txBox="1"/>
          <p:nvPr/>
        </p:nvSpPr>
        <p:spPr>
          <a:xfrm>
            <a:off x="3773349" y="3784922"/>
            <a:ext cx="101181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s = 0;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AAFB98-FBC8-EA47-B67F-F848EFBB9C69}"/>
              </a:ext>
            </a:extLst>
          </p:cNvPr>
          <p:cNvSpPr txBox="1"/>
          <p:nvPr/>
        </p:nvSpPr>
        <p:spPr>
          <a:xfrm>
            <a:off x="1502655" y="4704325"/>
            <a:ext cx="266611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s = s + 1;</a:t>
            </a:r>
          </a:p>
          <a:p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+ 1;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&lt;some branch on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81E177-3007-7E4D-A51F-83239BCE0D1E}"/>
              </a:ext>
            </a:extLst>
          </p:cNvPr>
          <p:cNvSpPr txBox="1"/>
          <p:nvPr/>
        </p:nvSpPr>
        <p:spPr>
          <a:xfrm>
            <a:off x="1602243" y="6410371"/>
            <a:ext cx="142539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print(s);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35DB37-4D3D-F345-81EF-EFD65E4A54DB}"/>
              </a:ext>
            </a:extLst>
          </p:cNvPr>
          <p:cNvCxnSpPr>
            <a:cxnSpLocks/>
          </p:cNvCxnSpPr>
          <p:nvPr/>
        </p:nvCxnSpPr>
        <p:spPr>
          <a:xfrm flipH="1">
            <a:off x="2314938" y="3150679"/>
            <a:ext cx="1" cy="1553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09A409-3A5D-0349-A3F1-EACE3CD362B0}"/>
              </a:ext>
            </a:extLst>
          </p:cNvPr>
          <p:cNvCxnSpPr>
            <a:cxnSpLocks/>
          </p:cNvCxnSpPr>
          <p:nvPr/>
        </p:nvCxnSpPr>
        <p:spPr>
          <a:xfrm>
            <a:off x="2234747" y="5627655"/>
            <a:ext cx="0" cy="782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11FF1C-9165-EA42-B37A-E3B4D65A03C4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2008562" y="2051351"/>
            <a:ext cx="1" cy="729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8685EE-01D7-2D47-890B-CA0C4337BAC5}"/>
              </a:ext>
            </a:extLst>
          </p:cNvPr>
          <p:cNvCxnSpPr>
            <a:cxnSpLocks/>
          </p:cNvCxnSpPr>
          <p:nvPr/>
        </p:nvCxnSpPr>
        <p:spPr>
          <a:xfrm>
            <a:off x="3571819" y="3150679"/>
            <a:ext cx="444597" cy="634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97433D4-6B01-3246-AE63-AC86F8127E31}"/>
              </a:ext>
            </a:extLst>
          </p:cNvPr>
          <p:cNvCxnSpPr>
            <a:cxnSpLocks/>
          </p:cNvCxnSpPr>
          <p:nvPr/>
        </p:nvCxnSpPr>
        <p:spPr>
          <a:xfrm flipH="1">
            <a:off x="3127222" y="4154254"/>
            <a:ext cx="889194" cy="550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84C999A-55B9-8E4D-911E-3F791A730920}"/>
              </a:ext>
            </a:extLst>
          </p:cNvPr>
          <p:cNvSpPr txBox="1"/>
          <p:nvPr/>
        </p:nvSpPr>
        <p:spPr>
          <a:xfrm>
            <a:off x="609622" y="1693849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A1C97D-4BDF-4942-8CE2-C5E2DB503BA8}"/>
              </a:ext>
            </a:extLst>
          </p:cNvPr>
          <p:cNvSpPr txBox="1"/>
          <p:nvPr/>
        </p:nvSpPr>
        <p:spPr>
          <a:xfrm>
            <a:off x="690372" y="2781347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2ECBF8-3255-2549-A2A9-1F6016A829FB}"/>
              </a:ext>
            </a:extLst>
          </p:cNvPr>
          <p:cNvSpPr txBox="1"/>
          <p:nvPr/>
        </p:nvSpPr>
        <p:spPr>
          <a:xfrm>
            <a:off x="4986694" y="374283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671041-BDE0-DD4D-AF0F-64FE3BD5412C}"/>
              </a:ext>
            </a:extLst>
          </p:cNvPr>
          <p:cNvSpPr txBox="1"/>
          <p:nvPr/>
        </p:nvSpPr>
        <p:spPr>
          <a:xfrm>
            <a:off x="983848" y="510443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762053-D1C6-2949-A780-88100666E340}"/>
              </a:ext>
            </a:extLst>
          </p:cNvPr>
          <p:cNvSpPr txBox="1"/>
          <p:nvPr/>
        </p:nvSpPr>
        <p:spPr>
          <a:xfrm>
            <a:off x="1161847" y="641037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B4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35D361-4B53-3C41-BBC9-9D70053C484B}"/>
              </a:ext>
            </a:extLst>
          </p:cNvPr>
          <p:cNvCxnSpPr>
            <a:cxnSpLocks/>
          </p:cNvCxnSpPr>
          <p:nvPr/>
        </p:nvCxnSpPr>
        <p:spPr>
          <a:xfrm flipH="1" flipV="1">
            <a:off x="977635" y="4087283"/>
            <a:ext cx="525020" cy="75678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6019B4-9E1A-8842-97AB-672F3B58AF74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977634" y="2966013"/>
            <a:ext cx="525021" cy="1112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14E2E3C-F8D9-614C-829C-405090F5B2B5}"/>
              </a:ext>
            </a:extLst>
          </p:cNvPr>
          <p:cNvSpPr txBox="1"/>
          <p:nvPr/>
        </p:nvSpPr>
        <p:spPr>
          <a:xfrm>
            <a:off x="2555803" y="1897380"/>
            <a:ext cx="1126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LiveOut</a:t>
            </a:r>
            <a:r>
              <a:rPr lang="en-US" dirty="0"/>
              <a:t>: 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DAF72B5-4797-D026-63B1-56439D5DA416}"/>
              </a:ext>
            </a:extLst>
          </p:cNvPr>
          <p:cNvSpPr txBox="1"/>
          <p:nvPr/>
        </p:nvSpPr>
        <p:spPr>
          <a:xfrm>
            <a:off x="4168769" y="3037527"/>
            <a:ext cx="1126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LiveOut</a:t>
            </a:r>
            <a:r>
              <a:rPr lang="en-US" dirty="0"/>
              <a:t>: 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6DD5C3-0F48-F494-690E-9761AB282183}"/>
              </a:ext>
            </a:extLst>
          </p:cNvPr>
          <p:cNvSpPr txBox="1"/>
          <p:nvPr/>
        </p:nvSpPr>
        <p:spPr>
          <a:xfrm>
            <a:off x="4728389" y="4154286"/>
            <a:ext cx="1126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LiveOut</a:t>
            </a:r>
            <a:r>
              <a:rPr lang="en-US" dirty="0"/>
              <a:t>: 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4020035-AD13-9CE4-BB98-D74DF05762B1}"/>
              </a:ext>
            </a:extLst>
          </p:cNvPr>
          <p:cNvSpPr txBox="1"/>
          <p:nvPr/>
        </p:nvSpPr>
        <p:spPr>
          <a:xfrm>
            <a:off x="4260856" y="5627655"/>
            <a:ext cx="1126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LiveOut</a:t>
            </a:r>
            <a:r>
              <a:rPr lang="en-US" dirty="0"/>
              <a:t>: 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C1A957-ED7F-FF76-42EB-6A8601593359}"/>
              </a:ext>
            </a:extLst>
          </p:cNvPr>
          <p:cNvSpPr txBox="1"/>
          <p:nvPr/>
        </p:nvSpPr>
        <p:spPr>
          <a:xfrm>
            <a:off x="3453121" y="6492875"/>
            <a:ext cx="1126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LiveOut</a:t>
            </a:r>
            <a:r>
              <a:rPr lang="en-US" dirty="0"/>
              <a:t>: ?</a:t>
            </a:r>
          </a:p>
        </p:txBody>
      </p:sp>
    </p:spTree>
    <p:extLst>
      <p:ext uri="{BB962C8B-B14F-4D97-AF65-F5344CB8AC3E}">
        <p14:creationId xmlns:p14="http://schemas.microsoft.com/office/powerpoint/2010/main" val="259134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F9BBC-12C1-A84E-BD76-68D8F676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in the CFG: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E07E60-FE3E-2542-8EDA-87C7DD41F243}"/>
              </a:ext>
            </a:extLst>
          </p:cNvPr>
          <p:cNvSpPr txBox="1"/>
          <p:nvPr/>
        </p:nvSpPr>
        <p:spPr>
          <a:xfrm>
            <a:off x="1502655" y="1682019"/>
            <a:ext cx="101181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= 1;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D7C273-3430-274E-9BD8-88A6964AB339}"/>
              </a:ext>
            </a:extLst>
          </p:cNvPr>
          <p:cNvSpPr txBox="1"/>
          <p:nvPr/>
        </p:nvSpPr>
        <p:spPr>
          <a:xfrm>
            <a:off x="1502655" y="2781347"/>
            <a:ext cx="26661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&lt;some branch on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4DD533-ED13-494B-9702-A2C71DE3AE39}"/>
              </a:ext>
            </a:extLst>
          </p:cNvPr>
          <p:cNvSpPr txBox="1"/>
          <p:nvPr/>
        </p:nvSpPr>
        <p:spPr>
          <a:xfrm>
            <a:off x="3773349" y="3784922"/>
            <a:ext cx="101181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s = 0;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AAFB98-FBC8-EA47-B67F-F848EFBB9C69}"/>
              </a:ext>
            </a:extLst>
          </p:cNvPr>
          <p:cNvSpPr txBox="1"/>
          <p:nvPr/>
        </p:nvSpPr>
        <p:spPr>
          <a:xfrm>
            <a:off x="1502655" y="4704325"/>
            <a:ext cx="266611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s = s + 1;</a:t>
            </a:r>
          </a:p>
          <a:p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+ 1;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&lt;some branch on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81E177-3007-7E4D-A51F-83239BCE0D1E}"/>
              </a:ext>
            </a:extLst>
          </p:cNvPr>
          <p:cNvSpPr txBox="1"/>
          <p:nvPr/>
        </p:nvSpPr>
        <p:spPr>
          <a:xfrm>
            <a:off x="1602243" y="6410371"/>
            <a:ext cx="142539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print(s);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35DB37-4D3D-F345-81EF-EFD65E4A54DB}"/>
              </a:ext>
            </a:extLst>
          </p:cNvPr>
          <p:cNvCxnSpPr>
            <a:cxnSpLocks/>
          </p:cNvCxnSpPr>
          <p:nvPr/>
        </p:nvCxnSpPr>
        <p:spPr>
          <a:xfrm flipH="1">
            <a:off x="2314938" y="3150679"/>
            <a:ext cx="1" cy="1553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09A409-3A5D-0349-A3F1-EACE3CD362B0}"/>
              </a:ext>
            </a:extLst>
          </p:cNvPr>
          <p:cNvCxnSpPr>
            <a:cxnSpLocks/>
          </p:cNvCxnSpPr>
          <p:nvPr/>
        </p:nvCxnSpPr>
        <p:spPr>
          <a:xfrm>
            <a:off x="2234747" y="5627655"/>
            <a:ext cx="0" cy="782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11FF1C-9165-EA42-B37A-E3B4D65A03C4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2008562" y="2051351"/>
            <a:ext cx="1" cy="729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8685EE-01D7-2D47-890B-CA0C4337BAC5}"/>
              </a:ext>
            </a:extLst>
          </p:cNvPr>
          <p:cNvCxnSpPr>
            <a:cxnSpLocks/>
          </p:cNvCxnSpPr>
          <p:nvPr/>
        </p:nvCxnSpPr>
        <p:spPr>
          <a:xfrm>
            <a:off x="3571819" y="3150679"/>
            <a:ext cx="444597" cy="634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97433D4-6B01-3246-AE63-AC86F8127E31}"/>
              </a:ext>
            </a:extLst>
          </p:cNvPr>
          <p:cNvCxnSpPr>
            <a:cxnSpLocks/>
          </p:cNvCxnSpPr>
          <p:nvPr/>
        </p:nvCxnSpPr>
        <p:spPr>
          <a:xfrm flipH="1">
            <a:off x="3127222" y="4154254"/>
            <a:ext cx="889194" cy="550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84C999A-55B9-8E4D-911E-3F791A730920}"/>
              </a:ext>
            </a:extLst>
          </p:cNvPr>
          <p:cNvSpPr txBox="1"/>
          <p:nvPr/>
        </p:nvSpPr>
        <p:spPr>
          <a:xfrm>
            <a:off x="609622" y="1693849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A1C97D-4BDF-4942-8CE2-C5E2DB503BA8}"/>
              </a:ext>
            </a:extLst>
          </p:cNvPr>
          <p:cNvSpPr txBox="1"/>
          <p:nvPr/>
        </p:nvSpPr>
        <p:spPr>
          <a:xfrm>
            <a:off x="690372" y="2781347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2ECBF8-3255-2549-A2A9-1F6016A829FB}"/>
              </a:ext>
            </a:extLst>
          </p:cNvPr>
          <p:cNvSpPr txBox="1"/>
          <p:nvPr/>
        </p:nvSpPr>
        <p:spPr>
          <a:xfrm>
            <a:off x="4986694" y="374283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671041-BDE0-DD4D-AF0F-64FE3BD5412C}"/>
              </a:ext>
            </a:extLst>
          </p:cNvPr>
          <p:cNvSpPr txBox="1"/>
          <p:nvPr/>
        </p:nvSpPr>
        <p:spPr>
          <a:xfrm>
            <a:off x="983848" y="510443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762053-D1C6-2949-A780-88100666E340}"/>
              </a:ext>
            </a:extLst>
          </p:cNvPr>
          <p:cNvSpPr txBox="1"/>
          <p:nvPr/>
        </p:nvSpPr>
        <p:spPr>
          <a:xfrm>
            <a:off x="1161847" y="641037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B4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35D361-4B53-3C41-BBC9-9D70053C484B}"/>
              </a:ext>
            </a:extLst>
          </p:cNvPr>
          <p:cNvCxnSpPr>
            <a:cxnSpLocks/>
          </p:cNvCxnSpPr>
          <p:nvPr/>
        </p:nvCxnSpPr>
        <p:spPr>
          <a:xfrm flipH="1" flipV="1">
            <a:off x="977635" y="4087283"/>
            <a:ext cx="525020" cy="75678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6019B4-9E1A-8842-97AB-672F3B58AF74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977634" y="2966013"/>
            <a:ext cx="525021" cy="1112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6B4CCD6-53E5-124B-934E-D0694FCB4FEC}"/>
              </a:ext>
            </a:extLst>
          </p:cNvPr>
          <p:cNvSpPr txBox="1"/>
          <p:nvPr/>
        </p:nvSpPr>
        <p:spPr>
          <a:xfrm>
            <a:off x="6552027" y="1673861"/>
            <a:ext cx="542154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compute the </a:t>
            </a:r>
            <a:r>
              <a:rPr lang="en-US" dirty="0" err="1"/>
              <a:t>LiveOut</a:t>
            </a:r>
            <a:r>
              <a:rPr lang="en-US" dirty="0"/>
              <a:t> sets, we need two</a:t>
            </a:r>
            <a:br>
              <a:rPr lang="en-US" dirty="0"/>
            </a:br>
            <a:r>
              <a:rPr lang="en-US" dirty="0"/>
              <a:t>initial sets:</a:t>
            </a:r>
            <a:br>
              <a:rPr lang="en-US" dirty="0"/>
            </a:br>
            <a:br>
              <a:rPr lang="en-US" dirty="0"/>
            </a:br>
            <a:r>
              <a:rPr lang="en-US" b="1" dirty="0" err="1"/>
              <a:t>VarKill</a:t>
            </a:r>
            <a:r>
              <a:rPr lang="en-US" dirty="0"/>
              <a:t> for block b is any variable in block b that gets</a:t>
            </a:r>
            <a:br>
              <a:rPr lang="en-US" dirty="0"/>
            </a:br>
            <a:r>
              <a:rPr lang="en-US" dirty="0"/>
              <a:t>overwritten</a:t>
            </a:r>
            <a:br>
              <a:rPr lang="en-US" dirty="0"/>
            </a:br>
            <a:br>
              <a:rPr lang="en-US" dirty="0"/>
            </a:br>
            <a:r>
              <a:rPr lang="en-US" b="1" dirty="0" err="1"/>
              <a:t>UEVar</a:t>
            </a:r>
            <a:r>
              <a:rPr lang="en-US" b="1" dirty="0"/>
              <a:t> </a:t>
            </a:r>
            <a:r>
              <a:rPr lang="en-US" dirty="0"/>
              <a:t>(upward exposed variable) for block b </a:t>
            </a:r>
            <a:br>
              <a:rPr lang="en-US" dirty="0"/>
            </a:br>
            <a:r>
              <a:rPr lang="en-US" dirty="0"/>
              <a:t>is any variable in b that is read before being overwritten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1F2154A-B0B7-F04A-AC01-9DE42ADCCF7A}"/>
              </a:ext>
            </a:extLst>
          </p:cNvPr>
          <p:cNvGraphicFramePr>
            <a:graphicFrameLocks noGrp="1"/>
          </p:cNvGraphicFramePr>
          <p:nvPr/>
        </p:nvGraphicFramePr>
        <p:xfrm>
          <a:off x="7025833" y="4359721"/>
          <a:ext cx="4674564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8188">
                  <a:extLst>
                    <a:ext uri="{9D8B030D-6E8A-4147-A177-3AD203B41FA5}">
                      <a16:colId xmlns:a16="http://schemas.microsoft.com/office/drawing/2014/main" val="1988581544"/>
                    </a:ext>
                  </a:extLst>
                </a:gridCol>
                <a:gridCol w="1558188">
                  <a:extLst>
                    <a:ext uri="{9D8B030D-6E8A-4147-A177-3AD203B41FA5}">
                      <a16:colId xmlns:a16="http://schemas.microsoft.com/office/drawing/2014/main" val="2625425713"/>
                    </a:ext>
                  </a:extLst>
                </a:gridCol>
                <a:gridCol w="1558188">
                  <a:extLst>
                    <a:ext uri="{9D8B030D-6E8A-4147-A177-3AD203B41FA5}">
                      <a16:colId xmlns:a16="http://schemas.microsoft.com/office/drawing/2014/main" val="483814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VarKill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UEVar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976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847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929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662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30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273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9671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F9BBC-12C1-A84E-BD76-68D8F676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in the CFG: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E07E60-FE3E-2542-8EDA-87C7DD41F243}"/>
              </a:ext>
            </a:extLst>
          </p:cNvPr>
          <p:cNvSpPr txBox="1"/>
          <p:nvPr/>
        </p:nvSpPr>
        <p:spPr>
          <a:xfrm>
            <a:off x="1502655" y="1682019"/>
            <a:ext cx="101181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= 1;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D7C273-3430-274E-9BD8-88A6964AB339}"/>
              </a:ext>
            </a:extLst>
          </p:cNvPr>
          <p:cNvSpPr txBox="1"/>
          <p:nvPr/>
        </p:nvSpPr>
        <p:spPr>
          <a:xfrm>
            <a:off x="1502655" y="2781347"/>
            <a:ext cx="26661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&lt;some branch on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4DD533-ED13-494B-9702-A2C71DE3AE39}"/>
              </a:ext>
            </a:extLst>
          </p:cNvPr>
          <p:cNvSpPr txBox="1"/>
          <p:nvPr/>
        </p:nvSpPr>
        <p:spPr>
          <a:xfrm>
            <a:off x="3773349" y="3784922"/>
            <a:ext cx="101181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s = 0;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AAFB98-FBC8-EA47-B67F-F848EFBB9C69}"/>
              </a:ext>
            </a:extLst>
          </p:cNvPr>
          <p:cNvSpPr txBox="1"/>
          <p:nvPr/>
        </p:nvSpPr>
        <p:spPr>
          <a:xfrm>
            <a:off x="1502655" y="4704325"/>
            <a:ext cx="266611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s = s + 1;</a:t>
            </a:r>
          </a:p>
          <a:p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+ 1;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&lt;some branch on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81E177-3007-7E4D-A51F-83239BCE0D1E}"/>
              </a:ext>
            </a:extLst>
          </p:cNvPr>
          <p:cNvSpPr txBox="1"/>
          <p:nvPr/>
        </p:nvSpPr>
        <p:spPr>
          <a:xfrm>
            <a:off x="1602243" y="6410371"/>
            <a:ext cx="142539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print(s);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35DB37-4D3D-F345-81EF-EFD65E4A54DB}"/>
              </a:ext>
            </a:extLst>
          </p:cNvPr>
          <p:cNvCxnSpPr>
            <a:cxnSpLocks/>
          </p:cNvCxnSpPr>
          <p:nvPr/>
        </p:nvCxnSpPr>
        <p:spPr>
          <a:xfrm flipH="1">
            <a:off x="2314938" y="3150679"/>
            <a:ext cx="1" cy="1553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09A409-3A5D-0349-A3F1-EACE3CD362B0}"/>
              </a:ext>
            </a:extLst>
          </p:cNvPr>
          <p:cNvCxnSpPr>
            <a:cxnSpLocks/>
          </p:cNvCxnSpPr>
          <p:nvPr/>
        </p:nvCxnSpPr>
        <p:spPr>
          <a:xfrm>
            <a:off x="2234747" y="5627655"/>
            <a:ext cx="0" cy="782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11FF1C-9165-EA42-B37A-E3B4D65A03C4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2008562" y="2051351"/>
            <a:ext cx="1" cy="729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8685EE-01D7-2D47-890B-CA0C4337BAC5}"/>
              </a:ext>
            </a:extLst>
          </p:cNvPr>
          <p:cNvCxnSpPr>
            <a:cxnSpLocks/>
          </p:cNvCxnSpPr>
          <p:nvPr/>
        </p:nvCxnSpPr>
        <p:spPr>
          <a:xfrm>
            <a:off x="3571819" y="3150679"/>
            <a:ext cx="444597" cy="634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97433D4-6B01-3246-AE63-AC86F8127E31}"/>
              </a:ext>
            </a:extLst>
          </p:cNvPr>
          <p:cNvCxnSpPr>
            <a:cxnSpLocks/>
          </p:cNvCxnSpPr>
          <p:nvPr/>
        </p:nvCxnSpPr>
        <p:spPr>
          <a:xfrm flipH="1">
            <a:off x="3127222" y="4154254"/>
            <a:ext cx="889194" cy="550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84C999A-55B9-8E4D-911E-3F791A730920}"/>
              </a:ext>
            </a:extLst>
          </p:cNvPr>
          <p:cNvSpPr txBox="1"/>
          <p:nvPr/>
        </p:nvSpPr>
        <p:spPr>
          <a:xfrm>
            <a:off x="609622" y="1693849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A1C97D-4BDF-4942-8CE2-C5E2DB503BA8}"/>
              </a:ext>
            </a:extLst>
          </p:cNvPr>
          <p:cNvSpPr txBox="1"/>
          <p:nvPr/>
        </p:nvSpPr>
        <p:spPr>
          <a:xfrm>
            <a:off x="690372" y="2781347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2ECBF8-3255-2549-A2A9-1F6016A829FB}"/>
              </a:ext>
            </a:extLst>
          </p:cNvPr>
          <p:cNvSpPr txBox="1"/>
          <p:nvPr/>
        </p:nvSpPr>
        <p:spPr>
          <a:xfrm>
            <a:off x="4986694" y="374283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671041-BDE0-DD4D-AF0F-64FE3BD5412C}"/>
              </a:ext>
            </a:extLst>
          </p:cNvPr>
          <p:cNvSpPr txBox="1"/>
          <p:nvPr/>
        </p:nvSpPr>
        <p:spPr>
          <a:xfrm>
            <a:off x="983848" y="510443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762053-D1C6-2949-A780-88100666E340}"/>
              </a:ext>
            </a:extLst>
          </p:cNvPr>
          <p:cNvSpPr txBox="1"/>
          <p:nvPr/>
        </p:nvSpPr>
        <p:spPr>
          <a:xfrm>
            <a:off x="1161847" y="641037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B4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35D361-4B53-3C41-BBC9-9D70053C484B}"/>
              </a:ext>
            </a:extLst>
          </p:cNvPr>
          <p:cNvCxnSpPr>
            <a:cxnSpLocks/>
          </p:cNvCxnSpPr>
          <p:nvPr/>
        </p:nvCxnSpPr>
        <p:spPr>
          <a:xfrm flipH="1" flipV="1">
            <a:off x="977635" y="4087283"/>
            <a:ext cx="525020" cy="75678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6019B4-9E1A-8842-97AB-672F3B58AF74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977634" y="2966013"/>
            <a:ext cx="525021" cy="1112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6B4CCD6-53E5-124B-934E-D0694FCB4FEC}"/>
              </a:ext>
            </a:extLst>
          </p:cNvPr>
          <p:cNvSpPr txBox="1"/>
          <p:nvPr/>
        </p:nvSpPr>
        <p:spPr>
          <a:xfrm>
            <a:off x="6552027" y="1673861"/>
            <a:ext cx="542154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compute the </a:t>
            </a:r>
            <a:r>
              <a:rPr lang="en-US" dirty="0" err="1"/>
              <a:t>LiveOut</a:t>
            </a:r>
            <a:r>
              <a:rPr lang="en-US" dirty="0"/>
              <a:t> sets, we need two</a:t>
            </a:r>
            <a:br>
              <a:rPr lang="en-US" dirty="0"/>
            </a:br>
            <a:r>
              <a:rPr lang="en-US" dirty="0"/>
              <a:t>initial sets:</a:t>
            </a:r>
            <a:br>
              <a:rPr lang="en-US" dirty="0"/>
            </a:br>
            <a:br>
              <a:rPr lang="en-US" dirty="0"/>
            </a:br>
            <a:r>
              <a:rPr lang="en-US" b="1" dirty="0" err="1"/>
              <a:t>VarKill</a:t>
            </a:r>
            <a:r>
              <a:rPr lang="en-US" dirty="0"/>
              <a:t> for block b is any variable in block b that gets</a:t>
            </a:r>
            <a:br>
              <a:rPr lang="en-US" dirty="0"/>
            </a:br>
            <a:r>
              <a:rPr lang="en-US" dirty="0"/>
              <a:t>overwritten</a:t>
            </a:r>
            <a:br>
              <a:rPr lang="en-US" dirty="0"/>
            </a:br>
            <a:br>
              <a:rPr lang="en-US" dirty="0"/>
            </a:br>
            <a:r>
              <a:rPr lang="en-US" b="1" dirty="0" err="1"/>
              <a:t>UEVar</a:t>
            </a:r>
            <a:r>
              <a:rPr lang="en-US" b="1" dirty="0"/>
              <a:t> </a:t>
            </a:r>
            <a:r>
              <a:rPr lang="en-US" dirty="0"/>
              <a:t>(upward exposed variable) for block b </a:t>
            </a:r>
            <a:br>
              <a:rPr lang="en-US" dirty="0"/>
            </a:br>
            <a:r>
              <a:rPr lang="en-US" dirty="0"/>
              <a:t>is any variable in b that is read before being overwritten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1F2154A-B0B7-F04A-AC01-9DE42ADCCF7A}"/>
              </a:ext>
            </a:extLst>
          </p:cNvPr>
          <p:cNvGraphicFramePr>
            <a:graphicFrameLocks noGrp="1"/>
          </p:cNvGraphicFramePr>
          <p:nvPr/>
        </p:nvGraphicFramePr>
        <p:xfrm>
          <a:off x="7025833" y="4359721"/>
          <a:ext cx="4674564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8188">
                  <a:extLst>
                    <a:ext uri="{9D8B030D-6E8A-4147-A177-3AD203B41FA5}">
                      <a16:colId xmlns:a16="http://schemas.microsoft.com/office/drawing/2014/main" val="1988581544"/>
                    </a:ext>
                  </a:extLst>
                </a:gridCol>
                <a:gridCol w="1558188">
                  <a:extLst>
                    <a:ext uri="{9D8B030D-6E8A-4147-A177-3AD203B41FA5}">
                      <a16:colId xmlns:a16="http://schemas.microsoft.com/office/drawing/2014/main" val="2625425713"/>
                    </a:ext>
                  </a:extLst>
                </a:gridCol>
                <a:gridCol w="1558188">
                  <a:extLst>
                    <a:ext uri="{9D8B030D-6E8A-4147-A177-3AD203B41FA5}">
                      <a16:colId xmlns:a16="http://schemas.microsoft.com/office/drawing/2014/main" val="483814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VarKill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UEVar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976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847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929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662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s,i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30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273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511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C3A5-667C-754F-B375-3695E0DD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D3622-CA57-1A44-9CA7-51B98F769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0326" cy="47953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Final is on June 7 (less than 1 week away)</a:t>
            </a:r>
          </a:p>
          <a:p>
            <a:r>
              <a:rPr lang="en-US" dirty="0"/>
              <a:t>Similar to Midterm</a:t>
            </a:r>
          </a:p>
          <a:p>
            <a:pPr lvl="1"/>
            <a:r>
              <a:rPr lang="en-US" dirty="0"/>
              <a:t>Major difference: only 1 day to do it: it will be assigned by 8 AM on June 7 and due by midnight on June 7.</a:t>
            </a:r>
          </a:p>
          <a:p>
            <a:pPr lvl="1"/>
            <a:r>
              <a:rPr lang="en-US" dirty="0"/>
              <a:t>No time limit enforced during those hours</a:t>
            </a:r>
          </a:p>
          <a:p>
            <a:pPr lvl="1"/>
            <a:r>
              <a:rPr lang="en-US" dirty="0"/>
              <a:t>Open note, slides, internet, etc. </a:t>
            </a:r>
          </a:p>
          <a:p>
            <a:pPr lvl="2"/>
            <a:r>
              <a:rPr lang="en-US" dirty="0"/>
              <a:t>Do not discuss any aspect of the final with classmates while it is out</a:t>
            </a:r>
          </a:p>
          <a:p>
            <a:pPr lvl="2"/>
            <a:r>
              <a:rPr lang="en-US" dirty="0"/>
              <a:t>Do not discuss (or ask questions about) the test on an online forum; we do monitor these things!</a:t>
            </a:r>
          </a:p>
          <a:p>
            <a:pPr lvl="1"/>
            <a:r>
              <a:rPr lang="en-US" dirty="0"/>
              <a:t>Similar length to Midterm</a:t>
            </a:r>
          </a:p>
          <a:p>
            <a:pPr lvl="2"/>
            <a:r>
              <a:rPr lang="en-US" dirty="0"/>
              <a:t>Designed to take 2-3 hours assuming ~6 hours of studying</a:t>
            </a:r>
          </a:p>
          <a:p>
            <a:pPr lvl="2"/>
            <a:r>
              <a:rPr lang="en-US" dirty="0"/>
              <a:t>As you saw with the midterm: it is common to spend longer on take home tests</a:t>
            </a:r>
          </a:p>
          <a:p>
            <a:pPr lvl="1"/>
            <a:r>
              <a:rPr lang="en-US" dirty="0"/>
              <a:t>Cumulative material: Anything discussed in class if fair game.</a:t>
            </a:r>
          </a:p>
          <a:p>
            <a:pPr marL="914400" lvl="2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5222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F9BBC-12C1-A84E-BD76-68D8F676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in the CFG: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E07E60-FE3E-2542-8EDA-87C7DD41F243}"/>
              </a:ext>
            </a:extLst>
          </p:cNvPr>
          <p:cNvSpPr txBox="1"/>
          <p:nvPr/>
        </p:nvSpPr>
        <p:spPr>
          <a:xfrm>
            <a:off x="1502655" y="1682019"/>
            <a:ext cx="101181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= 1;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D7C273-3430-274E-9BD8-88A6964AB339}"/>
              </a:ext>
            </a:extLst>
          </p:cNvPr>
          <p:cNvSpPr txBox="1"/>
          <p:nvPr/>
        </p:nvSpPr>
        <p:spPr>
          <a:xfrm>
            <a:off x="1502655" y="2781347"/>
            <a:ext cx="26661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&lt;some branch on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4DD533-ED13-494B-9702-A2C71DE3AE39}"/>
              </a:ext>
            </a:extLst>
          </p:cNvPr>
          <p:cNvSpPr txBox="1"/>
          <p:nvPr/>
        </p:nvSpPr>
        <p:spPr>
          <a:xfrm>
            <a:off x="3773349" y="3784922"/>
            <a:ext cx="101181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s = 0;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AAFB98-FBC8-EA47-B67F-F848EFBB9C69}"/>
              </a:ext>
            </a:extLst>
          </p:cNvPr>
          <p:cNvSpPr txBox="1"/>
          <p:nvPr/>
        </p:nvSpPr>
        <p:spPr>
          <a:xfrm>
            <a:off x="1502655" y="4704325"/>
            <a:ext cx="266611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s = s + 1;</a:t>
            </a:r>
          </a:p>
          <a:p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+ 1;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&lt;some branch on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81E177-3007-7E4D-A51F-83239BCE0D1E}"/>
              </a:ext>
            </a:extLst>
          </p:cNvPr>
          <p:cNvSpPr txBox="1"/>
          <p:nvPr/>
        </p:nvSpPr>
        <p:spPr>
          <a:xfrm>
            <a:off x="1602243" y="6410371"/>
            <a:ext cx="142539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print(s);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35DB37-4D3D-F345-81EF-EFD65E4A54DB}"/>
              </a:ext>
            </a:extLst>
          </p:cNvPr>
          <p:cNvCxnSpPr>
            <a:cxnSpLocks/>
          </p:cNvCxnSpPr>
          <p:nvPr/>
        </p:nvCxnSpPr>
        <p:spPr>
          <a:xfrm flipH="1">
            <a:off x="2314938" y="3150679"/>
            <a:ext cx="1" cy="1553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09A409-3A5D-0349-A3F1-EACE3CD362B0}"/>
              </a:ext>
            </a:extLst>
          </p:cNvPr>
          <p:cNvCxnSpPr>
            <a:cxnSpLocks/>
          </p:cNvCxnSpPr>
          <p:nvPr/>
        </p:nvCxnSpPr>
        <p:spPr>
          <a:xfrm>
            <a:off x="2234747" y="5627655"/>
            <a:ext cx="0" cy="782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11FF1C-9165-EA42-B37A-E3B4D65A03C4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2008562" y="2051351"/>
            <a:ext cx="1" cy="729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8685EE-01D7-2D47-890B-CA0C4337BAC5}"/>
              </a:ext>
            </a:extLst>
          </p:cNvPr>
          <p:cNvCxnSpPr>
            <a:cxnSpLocks/>
          </p:cNvCxnSpPr>
          <p:nvPr/>
        </p:nvCxnSpPr>
        <p:spPr>
          <a:xfrm>
            <a:off x="3571819" y="3150679"/>
            <a:ext cx="444597" cy="634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97433D4-6B01-3246-AE63-AC86F8127E31}"/>
              </a:ext>
            </a:extLst>
          </p:cNvPr>
          <p:cNvCxnSpPr>
            <a:cxnSpLocks/>
          </p:cNvCxnSpPr>
          <p:nvPr/>
        </p:nvCxnSpPr>
        <p:spPr>
          <a:xfrm flipH="1">
            <a:off x="3127222" y="4154254"/>
            <a:ext cx="889194" cy="550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84C999A-55B9-8E4D-911E-3F791A730920}"/>
              </a:ext>
            </a:extLst>
          </p:cNvPr>
          <p:cNvSpPr txBox="1"/>
          <p:nvPr/>
        </p:nvSpPr>
        <p:spPr>
          <a:xfrm>
            <a:off x="609622" y="1693849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A1C97D-4BDF-4942-8CE2-C5E2DB503BA8}"/>
              </a:ext>
            </a:extLst>
          </p:cNvPr>
          <p:cNvSpPr txBox="1"/>
          <p:nvPr/>
        </p:nvSpPr>
        <p:spPr>
          <a:xfrm>
            <a:off x="690372" y="2781347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2ECBF8-3255-2549-A2A9-1F6016A829FB}"/>
              </a:ext>
            </a:extLst>
          </p:cNvPr>
          <p:cNvSpPr txBox="1"/>
          <p:nvPr/>
        </p:nvSpPr>
        <p:spPr>
          <a:xfrm>
            <a:off x="4986694" y="374283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671041-BDE0-DD4D-AF0F-64FE3BD5412C}"/>
              </a:ext>
            </a:extLst>
          </p:cNvPr>
          <p:cNvSpPr txBox="1"/>
          <p:nvPr/>
        </p:nvSpPr>
        <p:spPr>
          <a:xfrm>
            <a:off x="983848" y="510443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762053-D1C6-2949-A780-88100666E340}"/>
              </a:ext>
            </a:extLst>
          </p:cNvPr>
          <p:cNvSpPr txBox="1"/>
          <p:nvPr/>
        </p:nvSpPr>
        <p:spPr>
          <a:xfrm>
            <a:off x="1161847" y="641037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B4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35D361-4B53-3C41-BBC9-9D70053C484B}"/>
              </a:ext>
            </a:extLst>
          </p:cNvPr>
          <p:cNvCxnSpPr>
            <a:cxnSpLocks/>
          </p:cNvCxnSpPr>
          <p:nvPr/>
        </p:nvCxnSpPr>
        <p:spPr>
          <a:xfrm flipH="1" flipV="1">
            <a:off x="977635" y="4087283"/>
            <a:ext cx="525020" cy="75678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6019B4-9E1A-8842-97AB-672F3B58AF74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977634" y="2966013"/>
            <a:ext cx="525021" cy="1112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6B4CCD6-53E5-124B-934E-D0694FCB4FEC}"/>
              </a:ext>
            </a:extLst>
          </p:cNvPr>
          <p:cNvSpPr txBox="1"/>
          <p:nvPr/>
        </p:nvSpPr>
        <p:spPr>
          <a:xfrm>
            <a:off x="6552027" y="1673861"/>
            <a:ext cx="542154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compute the </a:t>
            </a:r>
            <a:r>
              <a:rPr lang="en-US" dirty="0" err="1"/>
              <a:t>LiveOut</a:t>
            </a:r>
            <a:r>
              <a:rPr lang="en-US" dirty="0"/>
              <a:t> sets, we need two</a:t>
            </a:r>
            <a:br>
              <a:rPr lang="en-US" dirty="0"/>
            </a:br>
            <a:r>
              <a:rPr lang="en-US" dirty="0"/>
              <a:t>initial sets:</a:t>
            </a:r>
            <a:br>
              <a:rPr lang="en-US" dirty="0"/>
            </a:br>
            <a:br>
              <a:rPr lang="en-US" dirty="0"/>
            </a:br>
            <a:r>
              <a:rPr lang="en-US" b="1" dirty="0" err="1"/>
              <a:t>VarKill</a:t>
            </a:r>
            <a:r>
              <a:rPr lang="en-US" dirty="0"/>
              <a:t> for block b is any variable in block b that gets</a:t>
            </a:r>
            <a:br>
              <a:rPr lang="en-US" dirty="0"/>
            </a:br>
            <a:r>
              <a:rPr lang="en-US" dirty="0"/>
              <a:t>overwritten</a:t>
            </a:r>
            <a:br>
              <a:rPr lang="en-US" dirty="0"/>
            </a:br>
            <a:br>
              <a:rPr lang="en-US" dirty="0"/>
            </a:br>
            <a:r>
              <a:rPr lang="en-US" b="1" dirty="0" err="1"/>
              <a:t>UEVar</a:t>
            </a:r>
            <a:r>
              <a:rPr lang="en-US" b="1" dirty="0"/>
              <a:t> </a:t>
            </a:r>
            <a:r>
              <a:rPr lang="en-US" dirty="0"/>
              <a:t>(upward exposed variable) for block b </a:t>
            </a:r>
            <a:br>
              <a:rPr lang="en-US" dirty="0"/>
            </a:br>
            <a:r>
              <a:rPr lang="en-US" dirty="0"/>
              <a:t>is any variable in b that is read before being overwritten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1F2154A-B0B7-F04A-AC01-9DE42ADCCF7A}"/>
              </a:ext>
            </a:extLst>
          </p:cNvPr>
          <p:cNvGraphicFramePr>
            <a:graphicFrameLocks noGrp="1"/>
          </p:cNvGraphicFramePr>
          <p:nvPr/>
        </p:nvGraphicFramePr>
        <p:xfrm>
          <a:off x="7025833" y="4359721"/>
          <a:ext cx="4674564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8188">
                  <a:extLst>
                    <a:ext uri="{9D8B030D-6E8A-4147-A177-3AD203B41FA5}">
                      <a16:colId xmlns:a16="http://schemas.microsoft.com/office/drawing/2014/main" val="1988581544"/>
                    </a:ext>
                  </a:extLst>
                </a:gridCol>
                <a:gridCol w="1558188">
                  <a:extLst>
                    <a:ext uri="{9D8B030D-6E8A-4147-A177-3AD203B41FA5}">
                      <a16:colId xmlns:a16="http://schemas.microsoft.com/office/drawing/2014/main" val="2625425713"/>
                    </a:ext>
                  </a:extLst>
                </a:gridCol>
                <a:gridCol w="1558188">
                  <a:extLst>
                    <a:ext uri="{9D8B030D-6E8A-4147-A177-3AD203B41FA5}">
                      <a16:colId xmlns:a16="http://schemas.microsoft.com/office/drawing/2014/main" val="483814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VarKill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UEVar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976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847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929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662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s,i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s,i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30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273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12883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F9BBC-12C1-A84E-BD76-68D8F676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in the CFG: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BB6B798-E1B6-BB4F-89A9-7AF5CC693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18193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Initial condition: </a:t>
            </a:r>
            <a:r>
              <a:rPr lang="en-US" dirty="0" err="1"/>
              <a:t>LiveOut</a:t>
            </a:r>
            <a:r>
              <a:rPr lang="en-US" dirty="0"/>
              <a:t>(n) = {} for all nodes</a:t>
            </a:r>
          </a:p>
          <a:p>
            <a:pPr lvl="1"/>
            <a:r>
              <a:rPr lang="en-US" dirty="0"/>
              <a:t>Ground truth, no variables are live at the exit of the program, i.e. end node </a:t>
            </a:r>
            <a:r>
              <a:rPr lang="en-US" dirty="0" err="1"/>
              <a:t>n</a:t>
            </a:r>
            <a:r>
              <a:rPr lang="en-US" baseline="-25000" dirty="0" err="1"/>
              <a:t>end</a:t>
            </a:r>
            <a:r>
              <a:rPr lang="en-US" baseline="-25000" dirty="0"/>
              <a:t> </a:t>
            </a:r>
            <a:r>
              <a:rPr lang="en-US" dirty="0"/>
              <a:t>has </a:t>
            </a:r>
            <a:r>
              <a:rPr lang="en-US" dirty="0" err="1"/>
              <a:t>LiveOut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-25000" dirty="0" err="1"/>
              <a:t>end</a:t>
            </a:r>
            <a:r>
              <a:rPr lang="en-US" dirty="0"/>
              <a:t>)= {}</a:t>
            </a:r>
          </a:p>
        </p:txBody>
      </p:sp>
    </p:spTree>
    <p:extLst>
      <p:ext uri="{BB962C8B-B14F-4D97-AF65-F5344CB8AC3E}">
        <p14:creationId xmlns:p14="http://schemas.microsoft.com/office/powerpoint/2010/main" val="10916220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F9BBC-12C1-A84E-BD76-68D8F676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in the CFG: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B4CCD6-53E5-124B-934E-D0694FCB4FEC}"/>
              </a:ext>
            </a:extLst>
          </p:cNvPr>
          <p:cNvSpPr txBox="1"/>
          <p:nvPr/>
        </p:nvSpPr>
        <p:spPr>
          <a:xfrm>
            <a:off x="2710775" y="3113058"/>
            <a:ext cx="5718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we can perform the iterative fixed point computation: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BC98FF-58A0-DA4F-81EB-240FDE41EE64}"/>
              </a:ext>
            </a:extLst>
          </p:cNvPr>
          <p:cNvSpPr txBox="1"/>
          <p:nvPr/>
        </p:nvSpPr>
        <p:spPr>
          <a:xfrm>
            <a:off x="1900268" y="3607029"/>
            <a:ext cx="7854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LiveOut</a:t>
            </a:r>
            <a:r>
              <a:rPr lang="en-US" sz="2400" i="1" dirty="0"/>
              <a:t>(n) = </a:t>
            </a:r>
            <a:r>
              <a:rPr lang="en-US" sz="2400" dirty="0"/>
              <a:t>∪</a:t>
            </a:r>
            <a:r>
              <a:rPr lang="en-US" sz="2400" baseline="-25000" dirty="0"/>
              <a:t>s in </a:t>
            </a:r>
            <a:r>
              <a:rPr lang="en-US" sz="2400" baseline="-25000" dirty="0" err="1"/>
              <a:t>succ</a:t>
            </a:r>
            <a:r>
              <a:rPr lang="en-US" sz="2400" baseline="-25000" dirty="0"/>
              <a:t>(n)</a:t>
            </a:r>
            <a:r>
              <a:rPr lang="en-US" sz="2400" i="1" dirty="0"/>
              <a:t> ( </a:t>
            </a:r>
            <a:r>
              <a:rPr lang="en-US" sz="2400" i="1" dirty="0" err="1"/>
              <a:t>UEVar</a:t>
            </a:r>
            <a:r>
              <a:rPr lang="en-US" sz="2400" i="1" dirty="0"/>
              <a:t>(s) </a:t>
            </a:r>
            <a:r>
              <a:rPr lang="en-US" sz="2400" dirty="0"/>
              <a:t>∪ (</a:t>
            </a:r>
            <a:r>
              <a:rPr lang="en-US" sz="2400" dirty="0" err="1"/>
              <a:t>LiveOut</a:t>
            </a:r>
            <a:r>
              <a:rPr lang="en-US" sz="2400" dirty="0"/>
              <a:t>(s) ⋂</a:t>
            </a:r>
            <a:r>
              <a:rPr lang="en-US" sz="2400" i="1" dirty="0"/>
              <a:t> </a:t>
            </a:r>
            <a:r>
              <a:rPr lang="en-US" sz="2400" i="1" dirty="0" err="1"/>
              <a:t>VarKill</a:t>
            </a:r>
            <a:r>
              <a:rPr lang="en-US" sz="2400" i="1" dirty="0"/>
              <a:t>(s) </a:t>
            </a:r>
            <a:r>
              <a:rPr lang="en-US" sz="2400" dirty="0"/>
              <a:t>))</a:t>
            </a:r>
            <a:r>
              <a:rPr lang="en-US" sz="2400" i="1" dirty="0"/>
              <a:t>  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E836FB-877C-E84F-8377-0A065C7E772B}"/>
              </a:ext>
            </a:extLst>
          </p:cNvPr>
          <p:cNvCxnSpPr>
            <a:cxnSpLocks/>
          </p:cNvCxnSpPr>
          <p:nvPr/>
        </p:nvCxnSpPr>
        <p:spPr>
          <a:xfrm>
            <a:off x="7962170" y="3624772"/>
            <a:ext cx="126003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BB6B798-E1B6-BB4F-89A9-7AF5CC693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18193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Initial condition: </a:t>
            </a:r>
            <a:r>
              <a:rPr lang="en-US" dirty="0" err="1"/>
              <a:t>LiveOut</a:t>
            </a:r>
            <a:r>
              <a:rPr lang="en-US" dirty="0"/>
              <a:t>(n) = {} for all nodes</a:t>
            </a:r>
          </a:p>
          <a:p>
            <a:pPr lvl="1"/>
            <a:r>
              <a:rPr lang="en-US" dirty="0"/>
              <a:t>Ground truth, no variables are live at the exit of the program, i.e. end node </a:t>
            </a:r>
            <a:r>
              <a:rPr lang="en-US" dirty="0" err="1"/>
              <a:t>n</a:t>
            </a:r>
            <a:r>
              <a:rPr lang="en-US" baseline="-25000" dirty="0" err="1"/>
              <a:t>end</a:t>
            </a:r>
            <a:r>
              <a:rPr lang="en-US" baseline="-25000" dirty="0"/>
              <a:t> </a:t>
            </a:r>
            <a:r>
              <a:rPr lang="en-US" dirty="0"/>
              <a:t>has </a:t>
            </a:r>
            <a:r>
              <a:rPr lang="en-US" dirty="0" err="1"/>
              <a:t>LiveOut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-25000" dirty="0" err="1"/>
              <a:t>end</a:t>
            </a:r>
            <a:r>
              <a:rPr lang="en-US" dirty="0"/>
              <a:t>)= {}</a:t>
            </a:r>
          </a:p>
        </p:txBody>
      </p:sp>
    </p:spTree>
    <p:extLst>
      <p:ext uri="{BB962C8B-B14F-4D97-AF65-F5344CB8AC3E}">
        <p14:creationId xmlns:p14="http://schemas.microsoft.com/office/powerpoint/2010/main" val="31330955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F9BBC-12C1-A84E-BD76-68D8F676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in the CFG: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BC98FF-58A0-DA4F-81EB-240FDE41EE64}"/>
              </a:ext>
            </a:extLst>
          </p:cNvPr>
          <p:cNvSpPr txBox="1"/>
          <p:nvPr/>
        </p:nvSpPr>
        <p:spPr>
          <a:xfrm>
            <a:off x="1676532" y="2381340"/>
            <a:ext cx="7854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LiveOut</a:t>
            </a:r>
            <a:r>
              <a:rPr lang="en-US" sz="2400" i="1" dirty="0"/>
              <a:t>(n) = </a:t>
            </a:r>
            <a:r>
              <a:rPr lang="en-US" sz="2400" dirty="0"/>
              <a:t>∪</a:t>
            </a:r>
            <a:r>
              <a:rPr lang="en-US" sz="2400" baseline="-25000" dirty="0"/>
              <a:t>s in </a:t>
            </a:r>
            <a:r>
              <a:rPr lang="en-US" sz="2400" baseline="-25000" dirty="0" err="1"/>
              <a:t>succ</a:t>
            </a:r>
            <a:r>
              <a:rPr lang="en-US" sz="2400" baseline="-25000" dirty="0"/>
              <a:t>(n)</a:t>
            </a:r>
            <a:r>
              <a:rPr lang="en-US" sz="2400" i="1" dirty="0"/>
              <a:t> ( </a:t>
            </a:r>
            <a:r>
              <a:rPr lang="en-US" sz="2400" i="1" dirty="0" err="1"/>
              <a:t>UEVar</a:t>
            </a:r>
            <a:r>
              <a:rPr lang="en-US" sz="2400" i="1" dirty="0"/>
              <a:t>(s) </a:t>
            </a:r>
            <a:r>
              <a:rPr lang="en-US" sz="2400" dirty="0"/>
              <a:t>∪ (</a:t>
            </a:r>
            <a:r>
              <a:rPr lang="en-US" sz="2400" dirty="0" err="1"/>
              <a:t>LiveOut</a:t>
            </a:r>
            <a:r>
              <a:rPr lang="en-US" sz="2400" dirty="0"/>
              <a:t>(s) ⋂</a:t>
            </a:r>
            <a:r>
              <a:rPr lang="en-US" sz="2400" i="1" dirty="0"/>
              <a:t> </a:t>
            </a:r>
            <a:r>
              <a:rPr lang="en-US" sz="2400" i="1" dirty="0" err="1"/>
              <a:t>VarKill</a:t>
            </a:r>
            <a:r>
              <a:rPr lang="en-US" sz="2400" i="1" dirty="0"/>
              <a:t>(s) </a:t>
            </a:r>
            <a:r>
              <a:rPr lang="en-US" sz="2400" dirty="0"/>
              <a:t>))</a:t>
            </a:r>
            <a:r>
              <a:rPr lang="en-US" sz="2400" i="1" dirty="0"/>
              <a:t>  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E836FB-877C-E84F-8377-0A065C7E772B}"/>
              </a:ext>
            </a:extLst>
          </p:cNvPr>
          <p:cNvCxnSpPr>
            <a:cxnSpLocks/>
          </p:cNvCxnSpPr>
          <p:nvPr/>
        </p:nvCxnSpPr>
        <p:spPr>
          <a:xfrm>
            <a:off x="7738434" y="2399083"/>
            <a:ext cx="126003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29034811-2817-7449-8E40-7B9F58ED7371}"/>
              </a:ext>
            </a:extLst>
          </p:cNvPr>
          <p:cNvSpPr/>
          <p:nvPr/>
        </p:nvSpPr>
        <p:spPr>
          <a:xfrm>
            <a:off x="4756826" y="3732480"/>
            <a:ext cx="1653702" cy="6420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874F2E0-0B8E-7D41-A772-5D0571C1DBE1}"/>
              </a:ext>
            </a:extLst>
          </p:cNvPr>
          <p:cNvSpPr/>
          <p:nvPr/>
        </p:nvSpPr>
        <p:spPr>
          <a:xfrm>
            <a:off x="2812262" y="4910123"/>
            <a:ext cx="1653702" cy="6420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E9999F6-23B0-EB4D-9562-27738719542A}"/>
              </a:ext>
            </a:extLst>
          </p:cNvPr>
          <p:cNvSpPr/>
          <p:nvPr/>
        </p:nvSpPr>
        <p:spPr>
          <a:xfrm>
            <a:off x="4756826" y="4990285"/>
            <a:ext cx="1653702" cy="6420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99CD36F-7C2B-6B48-9B39-653CFD74D5B4}"/>
              </a:ext>
            </a:extLst>
          </p:cNvPr>
          <p:cNvSpPr/>
          <p:nvPr/>
        </p:nvSpPr>
        <p:spPr>
          <a:xfrm>
            <a:off x="6911583" y="4926025"/>
            <a:ext cx="1653702" cy="6420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B321C32-CA95-E940-8FA6-162F60AE8BB3}"/>
              </a:ext>
            </a:extLst>
          </p:cNvPr>
          <p:cNvCxnSpPr>
            <a:cxnSpLocks/>
            <a:stCxn id="26" idx="3"/>
          </p:cNvCxnSpPr>
          <p:nvPr/>
        </p:nvCxnSpPr>
        <p:spPr>
          <a:xfrm flipH="1">
            <a:off x="3755595" y="4280483"/>
            <a:ext cx="1243410" cy="629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7A60C98-C679-E641-B159-8846D8402058}"/>
              </a:ext>
            </a:extLst>
          </p:cNvPr>
          <p:cNvCxnSpPr>
            <a:cxnSpLocks/>
            <a:stCxn id="26" idx="4"/>
            <a:endCxn id="33" idx="0"/>
          </p:cNvCxnSpPr>
          <p:nvPr/>
        </p:nvCxnSpPr>
        <p:spPr>
          <a:xfrm>
            <a:off x="5583677" y="4374506"/>
            <a:ext cx="0" cy="615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2C91966-8B25-9242-BE78-88E89E10CB2A}"/>
              </a:ext>
            </a:extLst>
          </p:cNvPr>
          <p:cNvCxnSpPr>
            <a:cxnSpLocks/>
            <a:stCxn id="26" idx="5"/>
          </p:cNvCxnSpPr>
          <p:nvPr/>
        </p:nvCxnSpPr>
        <p:spPr>
          <a:xfrm>
            <a:off x="6168349" y="4280483"/>
            <a:ext cx="1243411" cy="629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3122FB3-1ADE-684D-92B3-BA8EAF7A0ECE}"/>
              </a:ext>
            </a:extLst>
          </p:cNvPr>
          <p:cNvCxnSpPr>
            <a:cxnSpLocks/>
          </p:cNvCxnSpPr>
          <p:nvPr/>
        </p:nvCxnSpPr>
        <p:spPr>
          <a:xfrm>
            <a:off x="4250987" y="3442474"/>
            <a:ext cx="583660" cy="46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4D45450-D51C-804D-82CC-FE72F37A0A3F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5496129" y="3212973"/>
            <a:ext cx="87548" cy="519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EED2C1F-B894-114B-BA9B-75C662AC1DD6}"/>
              </a:ext>
            </a:extLst>
          </p:cNvPr>
          <p:cNvCxnSpPr>
            <a:cxnSpLocks/>
            <a:endCxn id="26" idx="7"/>
          </p:cNvCxnSpPr>
          <p:nvPr/>
        </p:nvCxnSpPr>
        <p:spPr>
          <a:xfrm flipH="1">
            <a:off x="6168349" y="3356912"/>
            <a:ext cx="264159" cy="469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0130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F9BBC-12C1-A84E-BD76-68D8F676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in the CFG: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BC98FF-58A0-DA4F-81EB-240FDE41EE64}"/>
              </a:ext>
            </a:extLst>
          </p:cNvPr>
          <p:cNvSpPr txBox="1"/>
          <p:nvPr/>
        </p:nvSpPr>
        <p:spPr>
          <a:xfrm>
            <a:off x="1676532" y="2381340"/>
            <a:ext cx="7854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LiveOut</a:t>
            </a:r>
            <a:r>
              <a:rPr lang="en-US" sz="2400" i="1" dirty="0"/>
              <a:t>(n) = </a:t>
            </a:r>
            <a:r>
              <a:rPr lang="en-US" sz="2400" dirty="0"/>
              <a:t>∪</a:t>
            </a:r>
            <a:r>
              <a:rPr lang="en-US" sz="2400" baseline="-25000" dirty="0"/>
              <a:t>s in </a:t>
            </a:r>
            <a:r>
              <a:rPr lang="en-US" sz="2400" baseline="-25000" dirty="0" err="1"/>
              <a:t>succ</a:t>
            </a:r>
            <a:r>
              <a:rPr lang="en-US" sz="2400" baseline="-25000" dirty="0"/>
              <a:t>(n)</a:t>
            </a:r>
            <a:r>
              <a:rPr lang="en-US" sz="2400" i="1" dirty="0"/>
              <a:t> ( </a:t>
            </a:r>
            <a:r>
              <a:rPr lang="en-US" sz="2400" i="1" dirty="0" err="1">
                <a:highlight>
                  <a:srgbClr val="FFFF00"/>
                </a:highlight>
              </a:rPr>
              <a:t>UEVar</a:t>
            </a:r>
            <a:r>
              <a:rPr lang="en-US" sz="2400" i="1" dirty="0">
                <a:highlight>
                  <a:srgbClr val="FFFF00"/>
                </a:highlight>
              </a:rPr>
              <a:t>(s)</a:t>
            </a:r>
            <a:r>
              <a:rPr lang="en-US" sz="2400" i="1" dirty="0"/>
              <a:t> </a:t>
            </a:r>
            <a:r>
              <a:rPr lang="en-US" sz="2400" dirty="0"/>
              <a:t>∪ (</a:t>
            </a:r>
            <a:r>
              <a:rPr lang="en-US" sz="2400" dirty="0" err="1"/>
              <a:t>LiveOut</a:t>
            </a:r>
            <a:r>
              <a:rPr lang="en-US" sz="2400" dirty="0"/>
              <a:t>(s) ⋂</a:t>
            </a:r>
            <a:r>
              <a:rPr lang="en-US" sz="2400" i="1" dirty="0"/>
              <a:t> </a:t>
            </a:r>
            <a:r>
              <a:rPr lang="en-US" sz="2400" i="1" dirty="0" err="1"/>
              <a:t>VarKill</a:t>
            </a:r>
            <a:r>
              <a:rPr lang="en-US" sz="2400" i="1" dirty="0"/>
              <a:t>(s) </a:t>
            </a:r>
            <a:r>
              <a:rPr lang="en-US" sz="2400" dirty="0"/>
              <a:t>))</a:t>
            </a:r>
            <a:r>
              <a:rPr lang="en-US" sz="2400" i="1" dirty="0"/>
              <a:t>  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E836FB-877C-E84F-8377-0A065C7E772B}"/>
              </a:ext>
            </a:extLst>
          </p:cNvPr>
          <p:cNvCxnSpPr>
            <a:cxnSpLocks/>
          </p:cNvCxnSpPr>
          <p:nvPr/>
        </p:nvCxnSpPr>
        <p:spPr>
          <a:xfrm>
            <a:off x="7738434" y="2399083"/>
            <a:ext cx="126003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29034811-2817-7449-8E40-7B9F58ED7371}"/>
              </a:ext>
            </a:extLst>
          </p:cNvPr>
          <p:cNvSpPr/>
          <p:nvPr/>
        </p:nvSpPr>
        <p:spPr>
          <a:xfrm>
            <a:off x="4756826" y="3732480"/>
            <a:ext cx="1653702" cy="6420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874F2E0-0B8E-7D41-A772-5D0571C1DBE1}"/>
              </a:ext>
            </a:extLst>
          </p:cNvPr>
          <p:cNvSpPr/>
          <p:nvPr/>
        </p:nvSpPr>
        <p:spPr>
          <a:xfrm>
            <a:off x="2812262" y="4910123"/>
            <a:ext cx="1653702" cy="6420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E9999F6-23B0-EB4D-9562-27738719542A}"/>
              </a:ext>
            </a:extLst>
          </p:cNvPr>
          <p:cNvSpPr/>
          <p:nvPr/>
        </p:nvSpPr>
        <p:spPr>
          <a:xfrm>
            <a:off x="4756826" y="4990285"/>
            <a:ext cx="1653702" cy="6420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99CD36F-7C2B-6B48-9B39-653CFD74D5B4}"/>
              </a:ext>
            </a:extLst>
          </p:cNvPr>
          <p:cNvSpPr/>
          <p:nvPr/>
        </p:nvSpPr>
        <p:spPr>
          <a:xfrm>
            <a:off x="6911583" y="4910123"/>
            <a:ext cx="1653702" cy="6420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B321C32-CA95-E940-8FA6-162F60AE8BB3}"/>
              </a:ext>
            </a:extLst>
          </p:cNvPr>
          <p:cNvCxnSpPr>
            <a:cxnSpLocks/>
            <a:stCxn id="26" idx="3"/>
          </p:cNvCxnSpPr>
          <p:nvPr/>
        </p:nvCxnSpPr>
        <p:spPr>
          <a:xfrm flipH="1">
            <a:off x="3755595" y="4280483"/>
            <a:ext cx="1243410" cy="629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7A60C98-C679-E641-B159-8846D8402058}"/>
              </a:ext>
            </a:extLst>
          </p:cNvPr>
          <p:cNvCxnSpPr>
            <a:cxnSpLocks/>
            <a:stCxn id="26" idx="4"/>
            <a:endCxn id="33" idx="0"/>
          </p:cNvCxnSpPr>
          <p:nvPr/>
        </p:nvCxnSpPr>
        <p:spPr>
          <a:xfrm>
            <a:off x="5583677" y="4374506"/>
            <a:ext cx="0" cy="615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2C91966-8B25-9242-BE78-88E89E10CB2A}"/>
              </a:ext>
            </a:extLst>
          </p:cNvPr>
          <p:cNvCxnSpPr>
            <a:cxnSpLocks/>
            <a:stCxn id="26" idx="5"/>
          </p:cNvCxnSpPr>
          <p:nvPr/>
        </p:nvCxnSpPr>
        <p:spPr>
          <a:xfrm>
            <a:off x="6168349" y="4280483"/>
            <a:ext cx="1243411" cy="629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3122FB3-1ADE-684D-92B3-BA8EAF7A0ECE}"/>
              </a:ext>
            </a:extLst>
          </p:cNvPr>
          <p:cNvCxnSpPr>
            <a:cxnSpLocks/>
          </p:cNvCxnSpPr>
          <p:nvPr/>
        </p:nvCxnSpPr>
        <p:spPr>
          <a:xfrm>
            <a:off x="4250987" y="3442474"/>
            <a:ext cx="583660" cy="46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4D45450-D51C-804D-82CC-FE72F37A0A3F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5496129" y="3212973"/>
            <a:ext cx="87548" cy="519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EED2C1F-B894-114B-BA9B-75C662AC1DD6}"/>
              </a:ext>
            </a:extLst>
          </p:cNvPr>
          <p:cNvCxnSpPr>
            <a:cxnSpLocks/>
            <a:endCxn id="26" idx="7"/>
          </p:cNvCxnSpPr>
          <p:nvPr/>
        </p:nvCxnSpPr>
        <p:spPr>
          <a:xfrm flipH="1">
            <a:off x="6168349" y="3356912"/>
            <a:ext cx="264159" cy="469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F9B81A0-85A8-6548-8525-6096DBADEE7F}"/>
              </a:ext>
            </a:extLst>
          </p:cNvPr>
          <p:cNvSpPr txBox="1"/>
          <p:nvPr/>
        </p:nvSpPr>
        <p:spPr>
          <a:xfrm>
            <a:off x="9640111" y="5000017"/>
            <a:ext cx="2395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variable in </a:t>
            </a:r>
            <a:r>
              <a:rPr lang="en-US" dirty="0" err="1"/>
              <a:t>UEVar</a:t>
            </a:r>
            <a:r>
              <a:rPr lang="en-US" dirty="0"/>
              <a:t>(s)</a:t>
            </a:r>
            <a:br>
              <a:rPr lang="en-US" dirty="0"/>
            </a:br>
            <a:r>
              <a:rPr lang="en-US" dirty="0"/>
              <a:t>is live at n</a:t>
            </a:r>
          </a:p>
        </p:txBody>
      </p:sp>
    </p:spTree>
    <p:extLst>
      <p:ext uri="{BB962C8B-B14F-4D97-AF65-F5344CB8AC3E}">
        <p14:creationId xmlns:p14="http://schemas.microsoft.com/office/powerpoint/2010/main" val="18477838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F9BBC-12C1-A84E-BD76-68D8F676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in the CFG: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BC98FF-58A0-DA4F-81EB-240FDE41EE64}"/>
              </a:ext>
            </a:extLst>
          </p:cNvPr>
          <p:cNvSpPr txBox="1"/>
          <p:nvPr/>
        </p:nvSpPr>
        <p:spPr>
          <a:xfrm>
            <a:off x="1676532" y="2381340"/>
            <a:ext cx="7854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LiveOut</a:t>
            </a:r>
            <a:r>
              <a:rPr lang="en-US" sz="2400" i="1" dirty="0"/>
              <a:t>(n) = </a:t>
            </a:r>
            <a:r>
              <a:rPr lang="en-US" sz="2400" dirty="0"/>
              <a:t>∪</a:t>
            </a:r>
            <a:r>
              <a:rPr lang="en-US" sz="2400" baseline="-25000" dirty="0"/>
              <a:t>s in </a:t>
            </a:r>
            <a:r>
              <a:rPr lang="en-US" sz="2400" baseline="-25000" dirty="0" err="1"/>
              <a:t>succ</a:t>
            </a:r>
            <a:r>
              <a:rPr lang="en-US" sz="2400" baseline="-25000" dirty="0"/>
              <a:t>(n)</a:t>
            </a:r>
            <a:r>
              <a:rPr lang="en-US" sz="2400" i="1" dirty="0"/>
              <a:t> ( </a:t>
            </a:r>
            <a:r>
              <a:rPr lang="en-US" sz="2400" i="1" dirty="0" err="1">
                <a:highlight>
                  <a:srgbClr val="FFFF00"/>
                </a:highlight>
              </a:rPr>
              <a:t>UEVar</a:t>
            </a:r>
            <a:r>
              <a:rPr lang="en-US" sz="2400" i="1" dirty="0">
                <a:highlight>
                  <a:srgbClr val="FFFF00"/>
                </a:highlight>
              </a:rPr>
              <a:t>(s)</a:t>
            </a:r>
            <a:r>
              <a:rPr lang="en-US" sz="2400" i="1" dirty="0"/>
              <a:t> </a:t>
            </a:r>
            <a:r>
              <a:rPr lang="en-US" sz="2400" dirty="0"/>
              <a:t>∪ (</a:t>
            </a:r>
            <a:r>
              <a:rPr lang="en-US" sz="2400" dirty="0" err="1"/>
              <a:t>LiveOut</a:t>
            </a:r>
            <a:r>
              <a:rPr lang="en-US" sz="2400" dirty="0"/>
              <a:t>(s) ⋂</a:t>
            </a:r>
            <a:r>
              <a:rPr lang="en-US" sz="2400" i="1" dirty="0"/>
              <a:t> </a:t>
            </a:r>
            <a:r>
              <a:rPr lang="en-US" sz="2400" i="1" dirty="0" err="1"/>
              <a:t>VarKill</a:t>
            </a:r>
            <a:r>
              <a:rPr lang="en-US" sz="2400" i="1" dirty="0"/>
              <a:t>(s) </a:t>
            </a:r>
            <a:r>
              <a:rPr lang="en-US" sz="2400" dirty="0"/>
              <a:t>))</a:t>
            </a:r>
            <a:r>
              <a:rPr lang="en-US" sz="2400" i="1" dirty="0"/>
              <a:t>  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E836FB-877C-E84F-8377-0A065C7E772B}"/>
              </a:ext>
            </a:extLst>
          </p:cNvPr>
          <p:cNvCxnSpPr>
            <a:cxnSpLocks/>
          </p:cNvCxnSpPr>
          <p:nvPr/>
        </p:nvCxnSpPr>
        <p:spPr>
          <a:xfrm>
            <a:off x="7738434" y="2399083"/>
            <a:ext cx="126003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29034811-2817-7449-8E40-7B9F58ED7371}"/>
              </a:ext>
            </a:extLst>
          </p:cNvPr>
          <p:cNvSpPr/>
          <p:nvPr/>
        </p:nvSpPr>
        <p:spPr>
          <a:xfrm>
            <a:off x="4756826" y="3732480"/>
            <a:ext cx="1653702" cy="6420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874F2E0-0B8E-7D41-A772-5D0571C1DBE1}"/>
              </a:ext>
            </a:extLst>
          </p:cNvPr>
          <p:cNvSpPr/>
          <p:nvPr/>
        </p:nvSpPr>
        <p:spPr>
          <a:xfrm>
            <a:off x="2812262" y="4910123"/>
            <a:ext cx="1653702" cy="6420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E9999F6-23B0-EB4D-9562-27738719542A}"/>
              </a:ext>
            </a:extLst>
          </p:cNvPr>
          <p:cNvSpPr/>
          <p:nvPr/>
        </p:nvSpPr>
        <p:spPr>
          <a:xfrm>
            <a:off x="4756826" y="4990285"/>
            <a:ext cx="1653702" cy="6420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99CD36F-7C2B-6B48-9B39-653CFD74D5B4}"/>
              </a:ext>
            </a:extLst>
          </p:cNvPr>
          <p:cNvSpPr/>
          <p:nvPr/>
        </p:nvSpPr>
        <p:spPr>
          <a:xfrm>
            <a:off x="6911583" y="4910123"/>
            <a:ext cx="1653702" cy="6420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B321C32-CA95-E940-8FA6-162F60AE8BB3}"/>
              </a:ext>
            </a:extLst>
          </p:cNvPr>
          <p:cNvCxnSpPr>
            <a:cxnSpLocks/>
            <a:stCxn id="26" idx="3"/>
          </p:cNvCxnSpPr>
          <p:nvPr/>
        </p:nvCxnSpPr>
        <p:spPr>
          <a:xfrm flipH="1">
            <a:off x="3755595" y="4280483"/>
            <a:ext cx="1243410" cy="629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7A60C98-C679-E641-B159-8846D8402058}"/>
              </a:ext>
            </a:extLst>
          </p:cNvPr>
          <p:cNvCxnSpPr>
            <a:cxnSpLocks/>
            <a:stCxn id="26" idx="4"/>
            <a:endCxn id="33" idx="0"/>
          </p:cNvCxnSpPr>
          <p:nvPr/>
        </p:nvCxnSpPr>
        <p:spPr>
          <a:xfrm>
            <a:off x="5583677" y="4374506"/>
            <a:ext cx="0" cy="615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2C91966-8B25-9242-BE78-88E89E10CB2A}"/>
              </a:ext>
            </a:extLst>
          </p:cNvPr>
          <p:cNvCxnSpPr>
            <a:cxnSpLocks/>
            <a:stCxn id="26" idx="5"/>
          </p:cNvCxnSpPr>
          <p:nvPr/>
        </p:nvCxnSpPr>
        <p:spPr>
          <a:xfrm>
            <a:off x="6168349" y="4280483"/>
            <a:ext cx="1243411" cy="629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3122FB3-1ADE-684D-92B3-BA8EAF7A0ECE}"/>
              </a:ext>
            </a:extLst>
          </p:cNvPr>
          <p:cNvCxnSpPr>
            <a:cxnSpLocks/>
          </p:cNvCxnSpPr>
          <p:nvPr/>
        </p:nvCxnSpPr>
        <p:spPr>
          <a:xfrm>
            <a:off x="4250987" y="3442474"/>
            <a:ext cx="583660" cy="46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4D45450-D51C-804D-82CC-FE72F37A0A3F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5496129" y="3212973"/>
            <a:ext cx="87548" cy="519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EED2C1F-B894-114B-BA9B-75C662AC1DD6}"/>
              </a:ext>
            </a:extLst>
          </p:cNvPr>
          <p:cNvCxnSpPr>
            <a:cxnSpLocks/>
            <a:endCxn id="26" idx="7"/>
          </p:cNvCxnSpPr>
          <p:nvPr/>
        </p:nvCxnSpPr>
        <p:spPr>
          <a:xfrm flipH="1">
            <a:off x="6168349" y="3356912"/>
            <a:ext cx="264159" cy="469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F9B81A0-85A8-6548-8525-6096DBADEE7F}"/>
              </a:ext>
            </a:extLst>
          </p:cNvPr>
          <p:cNvSpPr txBox="1"/>
          <p:nvPr/>
        </p:nvSpPr>
        <p:spPr>
          <a:xfrm>
            <a:off x="9640111" y="5000017"/>
            <a:ext cx="2395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variable in </a:t>
            </a:r>
            <a:r>
              <a:rPr lang="en-US" dirty="0" err="1"/>
              <a:t>UEVar</a:t>
            </a:r>
            <a:r>
              <a:rPr lang="en-US" dirty="0"/>
              <a:t>(s)</a:t>
            </a:r>
            <a:br>
              <a:rPr lang="en-US" dirty="0"/>
            </a:br>
            <a:r>
              <a:rPr lang="en-US" dirty="0"/>
              <a:t>is live at 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481FF7-E7AB-D0D5-AE70-D25B1358708A}"/>
              </a:ext>
            </a:extLst>
          </p:cNvPr>
          <p:cNvSpPr txBox="1"/>
          <p:nvPr/>
        </p:nvSpPr>
        <p:spPr>
          <a:xfrm>
            <a:off x="1737436" y="5126632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a + 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BA1956-443F-CC82-7854-C89F4F31D6BA}"/>
              </a:ext>
            </a:extLst>
          </p:cNvPr>
          <p:cNvSpPr txBox="1"/>
          <p:nvPr/>
        </p:nvSpPr>
        <p:spPr>
          <a:xfrm>
            <a:off x="1648359" y="6043860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UEVar</a:t>
            </a:r>
            <a:r>
              <a:rPr lang="en-US" dirty="0"/>
              <a:t>(s</a:t>
            </a:r>
            <a:r>
              <a:rPr lang="en-US" baseline="-25000" dirty="0"/>
              <a:t>0</a:t>
            </a:r>
            <a:r>
              <a:rPr lang="en-US" dirty="0"/>
              <a:t>) = {</a:t>
            </a:r>
            <a:r>
              <a:rPr lang="en-US" dirty="0" err="1"/>
              <a:t>a,b</a:t>
            </a:r>
            <a:r>
              <a:rPr lang="en-US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E7A31B-5DD4-7F3F-CA09-10D63126DC53}"/>
              </a:ext>
            </a:extLst>
          </p:cNvPr>
          <p:cNvSpPr txBox="1"/>
          <p:nvPr/>
        </p:nvSpPr>
        <p:spPr>
          <a:xfrm>
            <a:off x="1012768" y="4757300"/>
            <a:ext cx="1494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s</a:t>
            </a:r>
            <a:r>
              <a:rPr lang="en-US" baseline="-25000" dirty="0"/>
              <a:t>0 </a:t>
            </a:r>
            <a:r>
              <a:rPr lang="en-US" dirty="0"/>
              <a:t>is just this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3060D6-ADFB-C8F2-2DD4-FAF47D2335D2}"/>
              </a:ext>
            </a:extLst>
          </p:cNvPr>
          <p:cNvSpPr txBox="1"/>
          <p:nvPr/>
        </p:nvSpPr>
        <p:spPr>
          <a:xfrm>
            <a:off x="1012768" y="5585246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7CBEF0-5FFD-DB77-057A-23AA9FBD3BAC}"/>
              </a:ext>
            </a:extLst>
          </p:cNvPr>
          <p:cNvSpPr txBox="1"/>
          <p:nvPr/>
        </p:nvSpPr>
        <p:spPr>
          <a:xfrm>
            <a:off x="3576728" y="6413192"/>
            <a:ext cx="2956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These are live at the end of n!</a:t>
            </a:r>
          </a:p>
        </p:txBody>
      </p:sp>
    </p:spTree>
    <p:extLst>
      <p:ext uri="{BB962C8B-B14F-4D97-AF65-F5344CB8AC3E}">
        <p14:creationId xmlns:p14="http://schemas.microsoft.com/office/powerpoint/2010/main" val="25928878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F9BBC-12C1-A84E-BD76-68D8F676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in the CFG: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BC98FF-58A0-DA4F-81EB-240FDE41EE64}"/>
              </a:ext>
            </a:extLst>
          </p:cNvPr>
          <p:cNvSpPr txBox="1"/>
          <p:nvPr/>
        </p:nvSpPr>
        <p:spPr>
          <a:xfrm>
            <a:off x="1676532" y="2381340"/>
            <a:ext cx="7854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LiveOut</a:t>
            </a:r>
            <a:r>
              <a:rPr lang="en-US" sz="2400" i="1" dirty="0"/>
              <a:t>(n) = </a:t>
            </a:r>
            <a:r>
              <a:rPr lang="en-US" sz="2400" dirty="0"/>
              <a:t>∪</a:t>
            </a:r>
            <a:r>
              <a:rPr lang="en-US" sz="2400" baseline="-25000" dirty="0"/>
              <a:t>s in </a:t>
            </a:r>
            <a:r>
              <a:rPr lang="en-US" sz="2400" baseline="-25000" dirty="0" err="1"/>
              <a:t>succ</a:t>
            </a:r>
            <a:r>
              <a:rPr lang="en-US" sz="2400" baseline="-25000" dirty="0"/>
              <a:t>(n)</a:t>
            </a:r>
            <a:r>
              <a:rPr lang="en-US" sz="2400" i="1" dirty="0"/>
              <a:t> ( </a:t>
            </a:r>
            <a:r>
              <a:rPr lang="en-US" sz="2400" i="1" dirty="0" err="1"/>
              <a:t>UEVar</a:t>
            </a:r>
            <a:r>
              <a:rPr lang="en-US" sz="2400" i="1" dirty="0"/>
              <a:t>(s) </a:t>
            </a:r>
            <a:r>
              <a:rPr lang="en-US" sz="2400" dirty="0"/>
              <a:t>∪ (</a:t>
            </a:r>
            <a:r>
              <a:rPr lang="en-US" sz="2400" dirty="0" err="1">
                <a:highlight>
                  <a:srgbClr val="FFFF00"/>
                </a:highlight>
              </a:rPr>
              <a:t>LiveOut</a:t>
            </a:r>
            <a:r>
              <a:rPr lang="en-US" sz="2400" dirty="0">
                <a:highlight>
                  <a:srgbClr val="FFFF00"/>
                </a:highlight>
              </a:rPr>
              <a:t>(s) ⋂</a:t>
            </a:r>
            <a:r>
              <a:rPr lang="en-US" sz="2400" i="1" dirty="0">
                <a:highlight>
                  <a:srgbClr val="FFFF00"/>
                </a:highlight>
              </a:rPr>
              <a:t> </a:t>
            </a:r>
            <a:r>
              <a:rPr lang="en-US" sz="2400" i="1" dirty="0" err="1">
                <a:highlight>
                  <a:srgbClr val="FFFF00"/>
                </a:highlight>
              </a:rPr>
              <a:t>VarKill</a:t>
            </a:r>
            <a:r>
              <a:rPr lang="en-US" sz="2400" i="1" dirty="0">
                <a:highlight>
                  <a:srgbClr val="FFFF00"/>
                </a:highlight>
              </a:rPr>
              <a:t>(s) </a:t>
            </a:r>
            <a:r>
              <a:rPr lang="en-US" sz="2400" dirty="0"/>
              <a:t>))</a:t>
            </a:r>
            <a:r>
              <a:rPr lang="en-US" sz="2400" i="1" dirty="0"/>
              <a:t>  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E836FB-877C-E84F-8377-0A065C7E772B}"/>
              </a:ext>
            </a:extLst>
          </p:cNvPr>
          <p:cNvCxnSpPr>
            <a:cxnSpLocks/>
          </p:cNvCxnSpPr>
          <p:nvPr/>
        </p:nvCxnSpPr>
        <p:spPr>
          <a:xfrm>
            <a:off x="7738434" y="2399083"/>
            <a:ext cx="126003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29034811-2817-7449-8E40-7B9F58ED7371}"/>
              </a:ext>
            </a:extLst>
          </p:cNvPr>
          <p:cNvSpPr/>
          <p:nvPr/>
        </p:nvSpPr>
        <p:spPr>
          <a:xfrm>
            <a:off x="4756826" y="3732480"/>
            <a:ext cx="1653702" cy="6420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874F2E0-0B8E-7D41-A772-5D0571C1DBE1}"/>
              </a:ext>
            </a:extLst>
          </p:cNvPr>
          <p:cNvSpPr/>
          <p:nvPr/>
        </p:nvSpPr>
        <p:spPr>
          <a:xfrm>
            <a:off x="2812262" y="4910123"/>
            <a:ext cx="1653702" cy="6420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E9999F6-23B0-EB4D-9562-27738719542A}"/>
              </a:ext>
            </a:extLst>
          </p:cNvPr>
          <p:cNvSpPr/>
          <p:nvPr/>
        </p:nvSpPr>
        <p:spPr>
          <a:xfrm>
            <a:off x="4756826" y="4990285"/>
            <a:ext cx="1653702" cy="6420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99CD36F-7C2B-6B48-9B39-653CFD74D5B4}"/>
              </a:ext>
            </a:extLst>
          </p:cNvPr>
          <p:cNvSpPr/>
          <p:nvPr/>
        </p:nvSpPr>
        <p:spPr>
          <a:xfrm>
            <a:off x="6911583" y="4910123"/>
            <a:ext cx="1653702" cy="6420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B321C32-CA95-E940-8FA6-162F60AE8BB3}"/>
              </a:ext>
            </a:extLst>
          </p:cNvPr>
          <p:cNvCxnSpPr>
            <a:cxnSpLocks/>
            <a:stCxn id="26" idx="3"/>
          </p:cNvCxnSpPr>
          <p:nvPr/>
        </p:nvCxnSpPr>
        <p:spPr>
          <a:xfrm flipH="1">
            <a:off x="3755595" y="4280483"/>
            <a:ext cx="1243410" cy="629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7A60C98-C679-E641-B159-8846D8402058}"/>
              </a:ext>
            </a:extLst>
          </p:cNvPr>
          <p:cNvCxnSpPr>
            <a:cxnSpLocks/>
            <a:stCxn id="26" idx="4"/>
            <a:endCxn id="33" idx="0"/>
          </p:cNvCxnSpPr>
          <p:nvPr/>
        </p:nvCxnSpPr>
        <p:spPr>
          <a:xfrm>
            <a:off x="5583677" y="4374506"/>
            <a:ext cx="0" cy="615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2C91966-8B25-9242-BE78-88E89E10CB2A}"/>
              </a:ext>
            </a:extLst>
          </p:cNvPr>
          <p:cNvCxnSpPr>
            <a:cxnSpLocks/>
            <a:stCxn id="26" idx="5"/>
          </p:cNvCxnSpPr>
          <p:nvPr/>
        </p:nvCxnSpPr>
        <p:spPr>
          <a:xfrm>
            <a:off x="6168349" y="4280483"/>
            <a:ext cx="1243411" cy="629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3122FB3-1ADE-684D-92B3-BA8EAF7A0ECE}"/>
              </a:ext>
            </a:extLst>
          </p:cNvPr>
          <p:cNvCxnSpPr>
            <a:cxnSpLocks/>
          </p:cNvCxnSpPr>
          <p:nvPr/>
        </p:nvCxnSpPr>
        <p:spPr>
          <a:xfrm>
            <a:off x="4250987" y="3442474"/>
            <a:ext cx="583660" cy="46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4D45450-D51C-804D-82CC-FE72F37A0A3F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5496129" y="3212973"/>
            <a:ext cx="87548" cy="519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EED2C1F-B894-114B-BA9B-75C662AC1DD6}"/>
              </a:ext>
            </a:extLst>
          </p:cNvPr>
          <p:cNvCxnSpPr>
            <a:cxnSpLocks/>
            <a:endCxn id="26" idx="7"/>
          </p:cNvCxnSpPr>
          <p:nvPr/>
        </p:nvCxnSpPr>
        <p:spPr>
          <a:xfrm flipH="1">
            <a:off x="6168349" y="3356912"/>
            <a:ext cx="264159" cy="469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F9B81A0-85A8-6548-8525-6096DBADEE7F}"/>
              </a:ext>
            </a:extLst>
          </p:cNvPr>
          <p:cNvSpPr txBox="1"/>
          <p:nvPr/>
        </p:nvSpPr>
        <p:spPr>
          <a:xfrm>
            <a:off x="9640111" y="5000017"/>
            <a:ext cx="23754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variables that are live</a:t>
            </a:r>
            <a:br>
              <a:rPr lang="en-US" dirty="0"/>
            </a:br>
            <a:r>
              <a:rPr lang="en-US" dirty="0"/>
              <a:t>at the end of s, and not</a:t>
            </a:r>
            <a:br>
              <a:rPr lang="en-US" dirty="0"/>
            </a:br>
            <a:r>
              <a:rPr lang="en-US" dirty="0"/>
              <a:t>overwritten by s</a:t>
            </a:r>
          </a:p>
        </p:txBody>
      </p:sp>
    </p:spTree>
    <p:extLst>
      <p:ext uri="{BB962C8B-B14F-4D97-AF65-F5344CB8AC3E}">
        <p14:creationId xmlns:p14="http://schemas.microsoft.com/office/powerpoint/2010/main" val="26791211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F9BBC-12C1-A84E-BD76-68D8F676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in the CFG: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BC98FF-58A0-DA4F-81EB-240FDE41EE64}"/>
              </a:ext>
            </a:extLst>
          </p:cNvPr>
          <p:cNvSpPr txBox="1"/>
          <p:nvPr/>
        </p:nvSpPr>
        <p:spPr>
          <a:xfrm>
            <a:off x="1676532" y="2381340"/>
            <a:ext cx="7854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LiveOut</a:t>
            </a:r>
            <a:r>
              <a:rPr lang="en-US" sz="2400" i="1" dirty="0"/>
              <a:t>(n) = </a:t>
            </a:r>
            <a:r>
              <a:rPr lang="en-US" sz="2400" dirty="0"/>
              <a:t>∪</a:t>
            </a:r>
            <a:r>
              <a:rPr lang="en-US" sz="2400" baseline="-25000" dirty="0"/>
              <a:t>s in </a:t>
            </a:r>
            <a:r>
              <a:rPr lang="en-US" sz="2400" baseline="-25000" dirty="0" err="1"/>
              <a:t>succ</a:t>
            </a:r>
            <a:r>
              <a:rPr lang="en-US" sz="2400" baseline="-25000" dirty="0"/>
              <a:t>(n)</a:t>
            </a:r>
            <a:r>
              <a:rPr lang="en-US" sz="2400" i="1" dirty="0"/>
              <a:t> ( </a:t>
            </a:r>
            <a:r>
              <a:rPr lang="en-US" sz="2400" i="1" dirty="0" err="1"/>
              <a:t>UEVar</a:t>
            </a:r>
            <a:r>
              <a:rPr lang="en-US" sz="2400" i="1" dirty="0"/>
              <a:t>(s) </a:t>
            </a:r>
            <a:r>
              <a:rPr lang="en-US" sz="2400" dirty="0"/>
              <a:t>∪ (</a:t>
            </a:r>
            <a:r>
              <a:rPr lang="en-US" sz="2400" dirty="0" err="1">
                <a:highlight>
                  <a:srgbClr val="FFFF00"/>
                </a:highlight>
              </a:rPr>
              <a:t>LiveOut</a:t>
            </a:r>
            <a:r>
              <a:rPr lang="en-US" sz="2400" dirty="0">
                <a:highlight>
                  <a:srgbClr val="FFFF00"/>
                </a:highlight>
              </a:rPr>
              <a:t>(s) ⋂</a:t>
            </a:r>
            <a:r>
              <a:rPr lang="en-US" sz="2400" i="1" dirty="0">
                <a:highlight>
                  <a:srgbClr val="FFFF00"/>
                </a:highlight>
              </a:rPr>
              <a:t> </a:t>
            </a:r>
            <a:r>
              <a:rPr lang="en-US" sz="2400" i="1" dirty="0" err="1">
                <a:highlight>
                  <a:srgbClr val="FFFF00"/>
                </a:highlight>
              </a:rPr>
              <a:t>VarKill</a:t>
            </a:r>
            <a:r>
              <a:rPr lang="en-US" sz="2400" i="1" dirty="0">
                <a:highlight>
                  <a:srgbClr val="FFFF00"/>
                </a:highlight>
              </a:rPr>
              <a:t>(s) </a:t>
            </a:r>
            <a:r>
              <a:rPr lang="en-US" sz="2400" dirty="0"/>
              <a:t>))</a:t>
            </a:r>
            <a:r>
              <a:rPr lang="en-US" sz="2400" i="1" dirty="0"/>
              <a:t>  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E836FB-877C-E84F-8377-0A065C7E772B}"/>
              </a:ext>
            </a:extLst>
          </p:cNvPr>
          <p:cNvCxnSpPr>
            <a:cxnSpLocks/>
          </p:cNvCxnSpPr>
          <p:nvPr/>
        </p:nvCxnSpPr>
        <p:spPr>
          <a:xfrm>
            <a:off x="7738434" y="2399083"/>
            <a:ext cx="126003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29034811-2817-7449-8E40-7B9F58ED7371}"/>
              </a:ext>
            </a:extLst>
          </p:cNvPr>
          <p:cNvSpPr/>
          <p:nvPr/>
        </p:nvSpPr>
        <p:spPr>
          <a:xfrm>
            <a:off x="4756826" y="3732480"/>
            <a:ext cx="1653702" cy="6420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874F2E0-0B8E-7D41-A772-5D0571C1DBE1}"/>
              </a:ext>
            </a:extLst>
          </p:cNvPr>
          <p:cNvSpPr/>
          <p:nvPr/>
        </p:nvSpPr>
        <p:spPr>
          <a:xfrm>
            <a:off x="2812262" y="4910123"/>
            <a:ext cx="1653702" cy="6420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E9999F6-23B0-EB4D-9562-27738719542A}"/>
              </a:ext>
            </a:extLst>
          </p:cNvPr>
          <p:cNvSpPr/>
          <p:nvPr/>
        </p:nvSpPr>
        <p:spPr>
          <a:xfrm>
            <a:off x="4756826" y="4990285"/>
            <a:ext cx="1653702" cy="6420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99CD36F-7C2B-6B48-9B39-653CFD74D5B4}"/>
              </a:ext>
            </a:extLst>
          </p:cNvPr>
          <p:cNvSpPr/>
          <p:nvPr/>
        </p:nvSpPr>
        <p:spPr>
          <a:xfrm>
            <a:off x="6911583" y="4910123"/>
            <a:ext cx="1653702" cy="6420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B321C32-CA95-E940-8FA6-162F60AE8BB3}"/>
              </a:ext>
            </a:extLst>
          </p:cNvPr>
          <p:cNvCxnSpPr>
            <a:cxnSpLocks/>
            <a:stCxn id="26" idx="3"/>
          </p:cNvCxnSpPr>
          <p:nvPr/>
        </p:nvCxnSpPr>
        <p:spPr>
          <a:xfrm flipH="1">
            <a:off x="3755595" y="4280483"/>
            <a:ext cx="1243410" cy="629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7A60C98-C679-E641-B159-8846D8402058}"/>
              </a:ext>
            </a:extLst>
          </p:cNvPr>
          <p:cNvCxnSpPr>
            <a:cxnSpLocks/>
            <a:stCxn id="26" idx="4"/>
            <a:endCxn id="33" idx="0"/>
          </p:cNvCxnSpPr>
          <p:nvPr/>
        </p:nvCxnSpPr>
        <p:spPr>
          <a:xfrm>
            <a:off x="5583677" y="4374506"/>
            <a:ext cx="0" cy="615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2C91966-8B25-9242-BE78-88E89E10CB2A}"/>
              </a:ext>
            </a:extLst>
          </p:cNvPr>
          <p:cNvCxnSpPr>
            <a:cxnSpLocks/>
            <a:stCxn id="26" idx="5"/>
          </p:cNvCxnSpPr>
          <p:nvPr/>
        </p:nvCxnSpPr>
        <p:spPr>
          <a:xfrm>
            <a:off x="6168349" y="4280483"/>
            <a:ext cx="1243411" cy="629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3122FB3-1ADE-684D-92B3-BA8EAF7A0ECE}"/>
              </a:ext>
            </a:extLst>
          </p:cNvPr>
          <p:cNvCxnSpPr>
            <a:cxnSpLocks/>
          </p:cNvCxnSpPr>
          <p:nvPr/>
        </p:nvCxnSpPr>
        <p:spPr>
          <a:xfrm>
            <a:off x="4250987" y="3442474"/>
            <a:ext cx="583660" cy="46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4D45450-D51C-804D-82CC-FE72F37A0A3F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5496129" y="3212973"/>
            <a:ext cx="87548" cy="519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EED2C1F-B894-114B-BA9B-75C662AC1DD6}"/>
              </a:ext>
            </a:extLst>
          </p:cNvPr>
          <p:cNvCxnSpPr>
            <a:cxnSpLocks/>
            <a:endCxn id="26" idx="7"/>
          </p:cNvCxnSpPr>
          <p:nvPr/>
        </p:nvCxnSpPr>
        <p:spPr>
          <a:xfrm flipH="1">
            <a:off x="6168349" y="3356912"/>
            <a:ext cx="264159" cy="469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F9B81A0-85A8-6548-8525-6096DBADEE7F}"/>
              </a:ext>
            </a:extLst>
          </p:cNvPr>
          <p:cNvSpPr txBox="1"/>
          <p:nvPr/>
        </p:nvSpPr>
        <p:spPr>
          <a:xfrm>
            <a:off x="9640111" y="5000017"/>
            <a:ext cx="23754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variables that are live</a:t>
            </a:r>
            <a:br>
              <a:rPr lang="en-US" dirty="0"/>
            </a:br>
            <a:r>
              <a:rPr lang="en-US" dirty="0"/>
              <a:t>at the end of s, and not</a:t>
            </a:r>
            <a:br>
              <a:rPr lang="en-US" dirty="0"/>
            </a:br>
            <a:r>
              <a:rPr lang="en-US" dirty="0"/>
              <a:t>overwritten by 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5809A5-EE49-51E4-A76B-DFCD5324F590}"/>
              </a:ext>
            </a:extLst>
          </p:cNvPr>
          <p:cNvSpPr txBox="1"/>
          <p:nvPr/>
        </p:nvSpPr>
        <p:spPr>
          <a:xfrm>
            <a:off x="1693610" y="6078697"/>
            <a:ext cx="2400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Liveout</a:t>
            </a:r>
            <a:r>
              <a:rPr lang="en-US" dirty="0"/>
              <a:t>(s</a:t>
            </a:r>
            <a:r>
              <a:rPr lang="en-US" baseline="-25000" dirty="0"/>
              <a:t>0</a:t>
            </a:r>
            <a:r>
              <a:rPr lang="en-US" dirty="0"/>
              <a:t>) = </a:t>
            </a:r>
            <a:r>
              <a:rPr lang="en-US" dirty="0" err="1"/>
              <a:t>x,c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02DFF1-3DFF-8342-71E9-02D27C649117}"/>
              </a:ext>
            </a:extLst>
          </p:cNvPr>
          <p:cNvSpPr txBox="1"/>
          <p:nvPr/>
        </p:nvSpPr>
        <p:spPr>
          <a:xfrm>
            <a:off x="1012768" y="5653180"/>
            <a:ext cx="979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Lets say: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7D5F74-D422-E70A-D38B-51B74546BDA7}"/>
              </a:ext>
            </a:extLst>
          </p:cNvPr>
          <p:cNvSpPr txBox="1"/>
          <p:nvPr/>
        </p:nvSpPr>
        <p:spPr>
          <a:xfrm>
            <a:off x="1737436" y="5126632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a + 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99031B-894F-A6B7-4512-1C6CD48FD406}"/>
              </a:ext>
            </a:extLst>
          </p:cNvPr>
          <p:cNvSpPr txBox="1"/>
          <p:nvPr/>
        </p:nvSpPr>
        <p:spPr>
          <a:xfrm>
            <a:off x="1012768" y="4757300"/>
            <a:ext cx="1494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s</a:t>
            </a:r>
            <a:r>
              <a:rPr lang="en-US" baseline="-25000" dirty="0"/>
              <a:t>0 </a:t>
            </a:r>
            <a:r>
              <a:rPr lang="en-US" dirty="0"/>
              <a:t>is just this</a:t>
            </a:r>
          </a:p>
        </p:txBody>
      </p:sp>
    </p:spTree>
    <p:extLst>
      <p:ext uri="{BB962C8B-B14F-4D97-AF65-F5344CB8AC3E}">
        <p14:creationId xmlns:p14="http://schemas.microsoft.com/office/powerpoint/2010/main" val="26823268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E07E60-FE3E-2542-8EDA-87C7DD41F243}"/>
              </a:ext>
            </a:extLst>
          </p:cNvPr>
          <p:cNvSpPr txBox="1"/>
          <p:nvPr/>
        </p:nvSpPr>
        <p:spPr>
          <a:xfrm>
            <a:off x="911763" y="1035688"/>
            <a:ext cx="101181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= 1;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D7C273-3430-274E-9BD8-88A6964AB339}"/>
              </a:ext>
            </a:extLst>
          </p:cNvPr>
          <p:cNvSpPr txBox="1"/>
          <p:nvPr/>
        </p:nvSpPr>
        <p:spPr>
          <a:xfrm>
            <a:off x="888997" y="1825684"/>
            <a:ext cx="26661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&lt;some branch on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4DD533-ED13-494B-9702-A2C71DE3AE39}"/>
              </a:ext>
            </a:extLst>
          </p:cNvPr>
          <p:cNvSpPr txBox="1"/>
          <p:nvPr/>
        </p:nvSpPr>
        <p:spPr>
          <a:xfrm>
            <a:off x="3159691" y="2829259"/>
            <a:ext cx="101181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s = 0;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AAFB98-FBC8-EA47-B67F-F848EFBB9C69}"/>
              </a:ext>
            </a:extLst>
          </p:cNvPr>
          <p:cNvSpPr txBox="1"/>
          <p:nvPr/>
        </p:nvSpPr>
        <p:spPr>
          <a:xfrm>
            <a:off x="888997" y="3748662"/>
            <a:ext cx="266611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s = s + 1;</a:t>
            </a:r>
          </a:p>
          <a:p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+ 1;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&lt;some branch on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81E177-3007-7E4D-A51F-83239BCE0D1E}"/>
              </a:ext>
            </a:extLst>
          </p:cNvPr>
          <p:cNvSpPr txBox="1"/>
          <p:nvPr/>
        </p:nvSpPr>
        <p:spPr>
          <a:xfrm>
            <a:off x="988585" y="5094781"/>
            <a:ext cx="142539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print(s);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35DB37-4D3D-F345-81EF-EFD65E4A54DB}"/>
              </a:ext>
            </a:extLst>
          </p:cNvPr>
          <p:cNvCxnSpPr>
            <a:cxnSpLocks/>
          </p:cNvCxnSpPr>
          <p:nvPr/>
        </p:nvCxnSpPr>
        <p:spPr>
          <a:xfrm flipH="1">
            <a:off x="1701280" y="2195016"/>
            <a:ext cx="1" cy="1553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09A409-3A5D-0349-A3F1-EACE3CD362B0}"/>
              </a:ext>
            </a:extLst>
          </p:cNvPr>
          <p:cNvCxnSpPr>
            <a:cxnSpLocks/>
          </p:cNvCxnSpPr>
          <p:nvPr/>
        </p:nvCxnSpPr>
        <p:spPr>
          <a:xfrm>
            <a:off x="1621089" y="4671992"/>
            <a:ext cx="0" cy="42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11FF1C-9165-EA42-B37A-E3B4D65A03C4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417671" y="1405020"/>
            <a:ext cx="0" cy="411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8685EE-01D7-2D47-890B-CA0C4337BAC5}"/>
              </a:ext>
            </a:extLst>
          </p:cNvPr>
          <p:cNvCxnSpPr>
            <a:cxnSpLocks/>
          </p:cNvCxnSpPr>
          <p:nvPr/>
        </p:nvCxnSpPr>
        <p:spPr>
          <a:xfrm>
            <a:off x="2958161" y="2195016"/>
            <a:ext cx="444597" cy="634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97433D4-6B01-3246-AE63-AC86F8127E31}"/>
              </a:ext>
            </a:extLst>
          </p:cNvPr>
          <p:cNvCxnSpPr>
            <a:cxnSpLocks/>
          </p:cNvCxnSpPr>
          <p:nvPr/>
        </p:nvCxnSpPr>
        <p:spPr>
          <a:xfrm flipH="1">
            <a:off x="2513564" y="3198591"/>
            <a:ext cx="889194" cy="550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84C999A-55B9-8E4D-911E-3F791A730920}"/>
              </a:ext>
            </a:extLst>
          </p:cNvPr>
          <p:cNvSpPr txBox="1"/>
          <p:nvPr/>
        </p:nvSpPr>
        <p:spPr>
          <a:xfrm>
            <a:off x="18729" y="1039789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A1C97D-4BDF-4942-8CE2-C5E2DB503BA8}"/>
              </a:ext>
            </a:extLst>
          </p:cNvPr>
          <p:cNvSpPr txBox="1"/>
          <p:nvPr/>
        </p:nvSpPr>
        <p:spPr>
          <a:xfrm>
            <a:off x="76714" y="182568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2ECBF8-3255-2549-A2A9-1F6016A829FB}"/>
              </a:ext>
            </a:extLst>
          </p:cNvPr>
          <p:cNvSpPr txBox="1"/>
          <p:nvPr/>
        </p:nvSpPr>
        <p:spPr>
          <a:xfrm>
            <a:off x="2632206" y="2844938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671041-BDE0-DD4D-AF0F-64FE3BD5412C}"/>
              </a:ext>
            </a:extLst>
          </p:cNvPr>
          <p:cNvSpPr txBox="1"/>
          <p:nvPr/>
        </p:nvSpPr>
        <p:spPr>
          <a:xfrm>
            <a:off x="370190" y="414877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762053-D1C6-2949-A780-88100666E340}"/>
              </a:ext>
            </a:extLst>
          </p:cNvPr>
          <p:cNvSpPr txBox="1"/>
          <p:nvPr/>
        </p:nvSpPr>
        <p:spPr>
          <a:xfrm>
            <a:off x="503434" y="511296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B4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35D361-4B53-3C41-BBC9-9D70053C484B}"/>
              </a:ext>
            </a:extLst>
          </p:cNvPr>
          <p:cNvCxnSpPr>
            <a:cxnSpLocks/>
          </p:cNvCxnSpPr>
          <p:nvPr/>
        </p:nvCxnSpPr>
        <p:spPr>
          <a:xfrm flipH="1" flipV="1">
            <a:off x="363977" y="3131620"/>
            <a:ext cx="525020" cy="75678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6019B4-9E1A-8842-97AB-672F3B58AF74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63976" y="2010350"/>
            <a:ext cx="525021" cy="1112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6B4CCD6-53E5-124B-934E-D0694FCB4FEC}"/>
              </a:ext>
            </a:extLst>
          </p:cNvPr>
          <p:cNvSpPr txBox="1"/>
          <p:nvPr/>
        </p:nvSpPr>
        <p:spPr>
          <a:xfrm>
            <a:off x="5847474" y="297024"/>
            <a:ext cx="5718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we can perform the iterative fixed point computation: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1F2154A-B0B7-F04A-AC01-9DE42ADCCF7A}"/>
              </a:ext>
            </a:extLst>
          </p:cNvPr>
          <p:cNvGraphicFramePr>
            <a:graphicFrameLocks noGrp="1"/>
          </p:cNvGraphicFramePr>
          <p:nvPr/>
        </p:nvGraphicFramePr>
        <p:xfrm>
          <a:off x="4351867" y="2256249"/>
          <a:ext cx="5550760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0152">
                  <a:extLst>
                    <a:ext uri="{9D8B030D-6E8A-4147-A177-3AD203B41FA5}">
                      <a16:colId xmlns:a16="http://schemas.microsoft.com/office/drawing/2014/main" val="1988581544"/>
                    </a:ext>
                  </a:extLst>
                </a:gridCol>
                <a:gridCol w="1110152">
                  <a:extLst>
                    <a:ext uri="{9D8B030D-6E8A-4147-A177-3AD203B41FA5}">
                      <a16:colId xmlns:a16="http://schemas.microsoft.com/office/drawing/2014/main" val="2625425713"/>
                    </a:ext>
                  </a:extLst>
                </a:gridCol>
                <a:gridCol w="1110152">
                  <a:extLst>
                    <a:ext uri="{9D8B030D-6E8A-4147-A177-3AD203B41FA5}">
                      <a16:colId xmlns:a16="http://schemas.microsoft.com/office/drawing/2014/main" val="483814811"/>
                    </a:ext>
                  </a:extLst>
                </a:gridCol>
                <a:gridCol w="946054">
                  <a:extLst>
                    <a:ext uri="{9D8B030D-6E8A-4147-A177-3AD203B41FA5}">
                      <a16:colId xmlns:a16="http://schemas.microsoft.com/office/drawing/2014/main" val="359816156"/>
                    </a:ext>
                  </a:extLst>
                </a:gridCol>
                <a:gridCol w="1274250">
                  <a:extLst>
                    <a:ext uri="{9D8B030D-6E8A-4147-A177-3AD203B41FA5}">
                      <a16:colId xmlns:a16="http://schemas.microsoft.com/office/drawing/2014/main" val="1233971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VarKill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UEVar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~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VarKill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LiveOut</a:t>
                      </a:r>
                      <a:r>
                        <a:rPr lang="en-US" dirty="0"/>
                        <a:t> I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976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891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847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929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662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30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273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080564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76BC98FF-58A0-DA4F-81EB-240FDE41EE64}"/>
              </a:ext>
            </a:extLst>
          </p:cNvPr>
          <p:cNvSpPr txBox="1"/>
          <p:nvPr/>
        </p:nvSpPr>
        <p:spPr>
          <a:xfrm>
            <a:off x="5413412" y="851167"/>
            <a:ext cx="6586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/>
              <a:t>LiveOut</a:t>
            </a:r>
            <a:r>
              <a:rPr lang="en-US" sz="2000" i="1" dirty="0"/>
              <a:t>(n) = </a:t>
            </a:r>
            <a:r>
              <a:rPr lang="en-US" sz="2000" dirty="0"/>
              <a:t>∪</a:t>
            </a:r>
            <a:r>
              <a:rPr lang="en-US" sz="2000" baseline="-25000" dirty="0"/>
              <a:t>s in </a:t>
            </a:r>
            <a:r>
              <a:rPr lang="en-US" sz="2000" baseline="-25000" dirty="0" err="1"/>
              <a:t>succ</a:t>
            </a:r>
            <a:r>
              <a:rPr lang="en-US" sz="2000" baseline="-25000" dirty="0"/>
              <a:t>(n)</a:t>
            </a:r>
            <a:r>
              <a:rPr lang="en-US" sz="2000" i="1" dirty="0"/>
              <a:t> ( </a:t>
            </a:r>
            <a:r>
              <a:rPr lang="en-US" sz="2000" i="1" dirty="0" err="1"/>
              <a:t>UEVar</a:t>
            </a:r>
            <a:r>
              <a:rPr lang="en-US" sz="2000" i="1" dirty="0"/>
              <a:t>(s) </a:t>
            </a:r>
            <a:r>
              <a:rPr lang="en-US" sz="2000" dirty="0"/>
              <a:t>∪ (</a:t>
            </a:r>
            <a:r>
              <a:rPr lang="en-US" sz="2000" dirty="0" err="1"/>
              <a:t>LiveOut</a:t>
            </a:r>
            <a:r>
              <a:rPr lang="en-US" sz="2000" dirty="0"/>
              <a:t>(s) ⋂</a:t>
            </a:r>
            <a:r>
              <a:rPr lang="en-US" sz="2000" i="1" dirty="0"/>
              <a:t> </a:t>
            </a:r>
            <a:r>
              <a:rPr lang="en-US" sz="2000" i="1" dirty="0" err="1"/>
              <a:t>VarKill</a:t>
            </a:r>
            <a:r>
              <a:rPr lang="en-US" sz="2000" i="1" dirty="0"/>
              <a:t>(s) </a:t>
            </a:r>
            <a:r>
              <a:rPr lang="en-US" sz="2000" dirty="0"/>
              <a:t>))</a:t>
            </a:r>
            <a:r>
              <a:rPr lang="en-US" sz="2000" i="1" dirty="0"/>
              <a:t>  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E836FB-877C-E84F-8377-0A065C7E772B}"/>
              </a:ext>
            </a:extLst>
          </p:cNvPr>
          <p:cNvCxnSpPr>
            <a:cxnSpLocks/>
          </p:cNvCxnSpPr>
          <p:nvPr/>
        </p:nvCxnSpPr>
        <p:spPr>
          <a:xfrm>
            <a:off x="10457235" y="851167"/>
            <a:ext cx="101164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733BF73-8110-8B43-8162-DE33B176CD8F}"/>
              </a:ext>
            </a:extLst>
          </p:cNvPr>
          <p:cNvSpPr txBox="1"/>
          <p:nvPr/>
        </p:nvSpPr>
        <p:spPr>
          <a:xfrm>
            <a:off x="1286702" y="5886902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Bend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17D4981-260D-B642-B15C-B19632DE39C3}"/>
              </a:ext>
            </a:extLst>
          </p:cNvPr>
          <p:cNvCxnSpPr>
            <a:cxnSpLocks/>
          </p:cNvCxnSpPr>
          <p:nvPr/>
        </p:nvCxnSpPr>
        <p:spPr>
          <a:xfrm>
            <a:off x="1621088" y="5482298"/>
            <a:ext cx="0" cy="42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D1FFFB5-2320-4F4E-AA64-2CC1E13586D0}"/>
              </a:ext>
            </a:extLst>
          </p:cNvPr>
          <p:cNvSpPr txBox="1"/>
          <p:nvPr/>
        </p:nvSpPr>
        <p:spPr>
          <a:xfrm>
            <a:off x="931971" y="297024"/>
            <a:ext cx="738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Bstart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C1FAE0C-053D-D24D-A36B-8A9AD41E1D50}"/>
              </a:ext>
            </a:extLst>
          </p:cNvPr>
          <p:cNvCxnSpPr>
            <a:cxnSpLocks/>
          </p:cNvCxnSpPr>
          <p:nvPr/>
        </p:nvCxnSpPr>
        <p:spPr>
          <a:xfrm>
            <a:off x="1286702" y="612899"/>
            <a:ext cx="0" cy="42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996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E07E60-FE3E-2542-8EDA-87C7DD41F243}"/>
              </a:ext>
            </a:extLst>
          </p:cNvPr>
          <p:cNvSpPr txBox="1"/>
          <p:nvPr/>
        </p:nvSpPr>
        <p:spPr>
          <a:xfrm>
            <a:off x="911763" y="1035688"/>
            <a:ext cx="101181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= 1;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D7C273-3430-274E-9BD8-88A6964AB339}"/>
              </a:ext>
            </a:extLst>
          </p:cNvPr>
          <p:cNvSpPr txBox="1"/>
          <p:nvPr/>
        </p:nvSpPr>
        <p:spPr>
          <a:xfrm>
            <a:off x="888997" y="1825684"/>
            <a:ext cx="26661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&lt;some branch on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4DD533-ED13-494B-9702-A2C71DE3AE39}"/>
              </a:ext>
            </a:extLst>
          </p:cNvPr>
          <p:cNvSpPr txBox="1"/>
          <p:nvPr/>
        </p:nvSpPr>
        <p:spPr>
          <a:xfrm>
            <a:off x="3159691" y="2829259"/>
            <a:ext cx="101181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s = 0;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AAFB98-FBC8-EA47-B67F-F848EFBB9C69}"/>
              </a:ext>
            </a:extLst>
          </p:cNvPr>
          <p:cNvSpPr txBox="1"/>
          <p:nvPr/>
        </p:nvSpPr>
        <p:spPr>
          <a:xfrm>
            <a:off x="888997" y="3748662"/>
            <a:ext cx="266611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s = s + 1;</a:t>
            </a:r>
          </a:p>
          <a:p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+ 1;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&lt;some branch on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81E177-3007-7E4D-A51F-83239BCE0D1E}"/>
              </a:ext>
            </a:extLst>
          </p:cNvPr>
          <p:cNvSpPr txBox="1"/>
          <p:nvPr/>
        </p:nvSpPr>
        <p:spPr>
          <a:xfrm>
            <a:off x="988585" y="5094781"/>
            <a:ext cx="142539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print(s);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35DB37-4D3D-F345-81EF-EFD65E4A54DB}"/>
              </a:ext>
            </a:extLst>
          </p:cNvPr>
          <p:cNvCxnSpPr>
            <a:cxnSpLocks/>
          </p:cNvCxnSpPr>
          <p:nvPr/>
        </p:nvCxnSpPr>
        <p:spPr>
          <a:xfrm flipH="1">
            <a:off x="1701280" y="2195016"/>
            <a:ext cx="1" cy="1553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09A409-3A5D-0349-A3F1-EACE3CD362B0}"/>
              </a:ext>
            </a:extLst>
          </p:cNvPr>
          <p:cNvCxnSpPr>
            <a:cxnSpLocks/>
          </p:cNvCxnSpPr>
          <p:nvPr/>
        </p:nvCxnSpPr>
        <p:spPr>
          <a:xfrm>
            <a:off x="1621089" y="4671992"/>
            <a:ext cx="0" cy="42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11FF1C-9165-EA42-B37A-E3B4D65A03C4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417671" y="1405020"/>
            <a:ext cx="0" cy="411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8685EE-01D7-2D47-890B-CA0C4337BAC5}"/>
              </a:ext>
            </a:extLst>
          </p:cNvPr>
          <p:cNvCxnSpPr>
            <a:cxnSpLocks/>
          </p:cNvCxnSpPr>
          <p:nvPr/>
        </p:nvCxnSpPr>
        <p:spPr>
          <a:xfrm>
            <a:off x="2958161" y="2195016"/>
            <a:ext cx="444597" cy="634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97433D4-6B01-3246-AE63-AC86F8127E31}"/>
              </a:ext>
            </a:extLst>
          </p:cNvPr>
          <p:cNvCxnSpPr>
            <a:cxnSpLocks/>
          </p:cNvCxnSpPr>
          <p:nvPr/>
        </p:nvCxnSpPr>
        <p:spPr>
          <a:xfrm flipH="1">
            <a:off x="2513564" y="3198591"/>
            <a:ext cx="889194" cy="550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84C999A-55B9-8E4D-911E-3F791A730920}"/>
              </a:ext>
            </a:extLst>
          </p:cNvPr>
          <p:cNvSpPr txBox="1"/>
          <p:nvPr/>
        </p:nvSpPr>
        <p:spPr>
          <a:xfrm>
            <a:off x="18729" y="1039789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A1C97D-4BDF-4942-8CE2-C5E2DB503BA8}"/>
              </a:ext>
            </a:extLst>
          </p:cNvPr>
          <p:cNvSpPr txBox="1"/>
          <p:nvPr/>
        </p:nvSpPr>
        <p:spPr>
          <a:xfrm>
            <a:off x="76714" y="182568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2ECBF8-3255-2549-A2A9-1F6016A829FB}"/>
              </a:ext>
            </a:extLst>
          </p:cNvPr>
          <p:cNvSpPr txBox="1"/>
          <p:nvPr/>
        </p:nvSpPr>
        <p:spPr>
          <a:xfrm>
            <a:off x="2632206" y="2844938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671041-BDE0-DD4D-AF0F-64FE3BD5412C}"/>
              </a:ext>
            </a:extLst>
          </p:cNvPr>
          <p:cNvSpPr txBox="1"/>
          <p:nvPr/>
        </p:nvSpPr>
        <p:spPr>
          <a:xfrm>
            <a:off x="370190" y="414877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762053-D1C6-2949-A780-88100666E340}"/>
              </a:ext>
            </a:extLst>
          </p:cNvPr>
          <p:cNvSpPr txBox="1"/>
          <p:nvPr/>
        </p:nvSpPr>
        <p:spPr>
          <a:xfrm>
            <a:off x="503434" y="511296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B4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35D361-4B53-3C41-BBC9-9D70053C484B}"/>
              </a:ext>
            </a:extLst>
          </p:cNvPr>
          <p:cNvCxnSpPr>
            <a:cxnSpLocks/>
          </p:cNvCxnSpPr>
          <p:nvPr/>
        </p:nvCxnSpPr>
        <p:spPr>
          <a:xfrm flipH="1" flipV="1">
            <a:off x="363977" y="3131620"/>
            <a:ext cx="525020" cy="75678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6019B4-9E1A-8842-97AB-672F3B58AF74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63976" y="2010350"/>
            <a:ext cx="525021" cy="1112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6B4CCD6-53E5-124B-934E-D0694FCB4FEC}"/>
              </a:ext>
            </a:extLst>
          </p:cNvPr>
          <p:cNvSpPr txBox="1"/>
          <p:nvPr/>
        </p:nvSpPr>
        <p:spPr>
          <a:xfrm>
            <a:off x="5847474" y="297024"/>
            <a:ext cx="5718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we can perform the iterative fixed point computation: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1F2154A-B0B7-F04A-AC01-9DE42ADCC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318015"/>
              </p:ext>
            </p:extLst>
          </p:nvPr>
        </p:nvGraphicFramePr>
        <p:xfrm>
          <a:off x="4351865" y="2256249"/>
          <a:ext cx="6707196" cy="2961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0989">
                  <a:extLst>
                    <a:ext uri="{9D8B030D-6E8A-4147-A177-3AD203B41FA5}">
                      <a16:colId xmlns:a16="http://schemas.microsoft.com/office/drawing/2014/main" val="1988581544"/>
                    </a:ext>
                  </a:extLst>
                </a:gridCol>
                <a:gridCol w="893164">
                  <a:extLst>
                    <a:ext uri="{9D8B030D-6E8A-4147-A177-3AD203B41FA5}">
                      <a16:colId xmlns:a16="http://schemas.microsoft.com/office/drawing/2014/main" val="2625425713"/>
                    </a:ext>
                  </a:extLst>
                </a:gridCol>
                <a:gridCol w="1065033">
                  <a:extLst>
                    <a:ext uri="{9D8B030D-6E8A-4147-A177-3AD203B41FA5}">
                      <a16:colId xmlns:a16="http://schemas.microsoft.com/office/drawing/2014/main" val="483814811"/>
                    </a:ext>
                  </a:extLst>
                </a:gridCol>
                <a:gridCol w="1046182">
                  <a:extLst>
                    <a:ext uri="{9D8B030D-6E8A-4147-A177-3AD203B41FA5}">
                      <a16:colId xmlns:a16="http://schemas.microsoft.com/office/drawing/2014/main" val="359816156"/>
                    </a:ext>
                  </a:extLst>
                </a:gridCol>
                <a:gridCol w="1281807">
                  <a:extLst>
                    <a:ext uri="{9D8B030D-6E8A-4147-A177-3AD203B41FA5}">
                      <a16:colId xmlns:a16="http://schemas.microsoft.com/office/drawing/2014/main" val="1233971538"/>
                    </a:ext>
                  </a:extLst>
                </a:gridCol>
                <a:gridCol w="1330021">
                  <a:extLst>
                    <a:ext uri="{9D8B030D-6E8A-4147-A177-3AD203B41FA5}">
                      <a16:colId xmlns:a16="http://schemas.microsoft.com/office/drawing/2014/main" val="127931163"/>
                    </a:ext>
                  </a:extLst>
                </a:gridCol>
              </a:tblGrid>
              <a:tr h="217711"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VarKill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UEVar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~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VarKill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LiveOut</a:t>
                      </a:r>
                      <a:r>
                        <a:rPr lang="en-US" dirty="0"/>
                        <a:t> I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LiveOut</a:t>
                      </a:r>
                      <a:r>
                        <a:rPr lang="en-US" dirty="0"/>
                        <a:t> I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976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891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847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929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662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30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273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080564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76BC98FF-58A0-DA4F-81EB-240FDE41EE64}"/>
              </a:ext>
            </a:extLst>
          </p:cNvPr>
          <p:cNvSpPr txBox="1"/>
          <p:nvPr/>
        </p:nvSpPr>
        <p:spPr>
          <a:xfrm>
            <a:off x="5413412" y="851167"/>
            <a:ext cx="6586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/>
              <a:t>LiveOut</a:t>
            </a:r>
            <a:r>
              <a:rPr lang="en-US" sz="2000" i="1" dirty="0"/>
              <a:t>(n) = </a:t>
            </a:r>
            <a:r>
              <a:rPr lang="en-US" sz="2000" dirty="0"/>
              <a:t>∪</a:t>
            </a:r>
            <a:r>
              <a:rPr lang="en-US" sz="2000" baseline="-25000" dirty="0"/>
              <a:t>s in </a:t>
            </a:r>
            <a:r>
              <a:rPr lang="en-US" sz="2000" baseline="-25000" dirty="0" err="1"/>
              <a:t>succ</a:t>
            </a:r>
            <a:r>
              <a:rPr lang="en-US" sz="2000" baseline="-25000" dirty="0"/>
              <a:t>(n)</a:t>
            </a:r>
            <a:r>
              <a:rPr lang="en-US" sz="2000" i="1" dirty="0"/>
              <a:t> ( </a:t>
            </a:r>
            <a:r>
              <a:rPr lang="en-US" sz="2000" i="1" dirty="0" err="1"/>
              <a:t>UEVar</a:t>
            </a:r>
            <a:r>
              <a:rPr lang="en-US" sz="2000" i="1" dirty="0"/>
              <a:t>(s) </a:t>
            </a:r>
            <a:r>
              <a:rPr lang="en-US" sz="2000" dirty="0"/>
              <a:t>∪ (</a:t>
            </a:r>
            <a:r>
              <a:rPr lang="en-US" sz="2000" dirty="0" err="1"/>
              <a:t>LiveOut</a:t>
            </a:r>
            <a:r>
              <a:rPr lang="en-US" sz="2000" dirty="0"/>
              <a:t>(s) ⋂</a:t>
            </a:r>
            <a:r>
              <a:rPr lang="en-US" sz="2000" i="1" dirty="0"/>
              <a:t> </a:t>
            </a:r>
            <a:r>
              <a:rPr lang="en-US" sz="2000" i="1" dirty="0" err="1"/>
              <a:t>VarKill</a:t>
            </a:r>
            <a:r>
              <a:rPr lang="en-US" sz="2000" i="1" dirty="0"/>
              <a:t>(s) </a:t>
            </a:r>
            <a:r>
              <a:rPr lang="en-US" sz="2000" dirty="0"/>
              <a:t>))</a:t>
            </a:r>
            <a:r>
              <a:rPr lang="en-US" sz="2000" i="1" dirty="0"/>
              <a:t>  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E836FB-877C-E84F-8377-0A065C7E772B}"/>
              </a:ext>
            </a:extLst>
          </p:cNvPr>
          <p:cNvCxnSpPr>
            <a:cxnSpLocks/>
          </p:cNvCxnSpPr>
          <p:nvPr/>
        </p:nvCxnSpPr>
        <p:spPr>
          <a:xfrm>
            <a:off x="10457235" y="851167"/>
            <a:ext cx="101164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733BF73-8110-8B43-8162-DE33B176CD8F}"/>
              </a:ext>
            </a:extLst>
          </p:cNvPr>
          <p:cNvSpPr txBox="1"/>
          <p:nvPr/>
        </p:nvSpPr>
        <p:spPr>
          <a:xfrm>
            <a:off x="1286702" y="5886902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Bend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17D4981-260D-B642-B15C-B19632DE39C3}"/>
              </a:ext>
            </a:extLst>
          </p:cNvPr>
          <p:cNvCxnSpPr>
            <a:cxnSpLocks/>
          </p:cNvCxnSpPr>
          <p:nvPr/>
        </p:nvCxnSpPr>
        <p:spPr>
          <a:xfrm>
            <a:off x="1621088" y="5482298"/>
            <a:ext cx="0" cy="42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D1FFFB5-2320-4F4E-AA64-2CC1E13586D0}"/>
              </a:ext>
            </a:extLst>
          </p:cNvPr>
          <p:cNvSpPr txBox="1"/>
          <p:nvPr/>
        </p:nvSpPr>
        <p:spPr>
          <a:xfrm>
            <a:off x="931971" y="297024"/>
            <a:ext cx="738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Bstart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C1FAE0C-053D-D24D-A36B-8A9AD41E1D50}"/>
              </a:ext>
            </a:extLst>
          </p:cNvPr>
          <p:cNvCxnSpPr>
            <a:cxnSpLocks/>
          </p:cNvCxnSpPr>
          <p:nvPr/>
        </p:nvCxnSpPr>
        <p:spPr>
          <a:xfrm>
            <a:off x="1286702" y="612899"/>
            <a:ext cx="0" cy="42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598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C3A5-667C-754F-B375-3695E0DD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D3622-CA57-1A44-9CA7-51B98F769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0326" cy="4795308"/>
          </a:xfrm>
        </p:spPr>
        <p:txBody>
          <a:bodyPr>
            <a:normAutofit/>
          </a:bodyPr>
          <a:lstStyle/>
          <a:p>
            <a:r>
              <a:rPr lang="en-US" dirty="0"/>
              <a:t>Final is on June 7 (less than 1 week away)</a:t>
            </a:r>
          </a:p>
          <a:p>
            <a:r>
              <a:rPr lang="en-US" dirty="0"/>
              <a:t>We will keep a piazza note with clarification questions</a:t>
            </a:r>
          </a:p>
          <a:p>
            <a:r>
              <a:rPr lang="en-US" dirty="0"/>
              <a:t>Ask any clarifications as a private piazza post</a:t>
            </a:r>
          </a:p>
          <a:p>
            <a:r>
              <a:rPr lang="en-US" dirty="0"/>
              <a:t>Not guaranteed help outside of business hours</a:t>
            </a:r>
          </a:p>
          <a:p>
            <a:r>
              <a:rPr lang="en-US" dirty="0"/>
              <a:t>Help will be guaranteed 7:30 PM to 10:30 PM (the scheduled time of the test)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5171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E07E60-FE3E-2542-8EDA-87C7DD41F243}"/>
              </a:ext>
            </a:extLst>
          </p:cNvPr>
          <p:cNvSpPr txBox="1"/>
          <p:nvPr/>
        </p:nvSpPr>
        <p:spPr>
          <a:xfrm>
            <a:off x="911763" y="1035688"/>
            <a:ext cx="101181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= 1;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D7C273-3430-274E-9BD8-88A6964AB339}"/>
              </a:ext>
            </a:extLst>
          </p:cNvPr>
          <p:cNvSpPr txBox="1"/>
          <p:nvPr/>
        </p:nvSpPr>
        <p:spPr>
          <a:xfrm>
            <a:off x="888997" y="1825684"/>
            <a:ext cx="26661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&lt;some branch on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4DD533-ED13-494B-9702-A2C71DE3AE39}"/>
              </a:ext>
            </a:extLst>
          </p:cNvPr>
          <p:cNvSpPr txBox="1"/>
          <p:nvPr/>
        </p:nvSpPr>
        <p:spPr>
          <a:xfrm>
            <a:off x="3159691" y="2829259"/>
            <a:ext cx="101181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s = 0;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AAFB98-FBC8-EA47-B67F-F848EFBB9C69}"/>
              </a:ext>
            </a:extLst>
          </p:cNvPr>
          <p:cNvSpPr txBox="1"/>
          <p:nvPr/>
        </p:nvSpPr>
        <p:spPr>
          <a:xfrm>
            <a:off x="888997" y="3748662"/>
            <a:ext cx="266611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s = s + 1;</a:t>
            </a:r>
          </a:p>
          <a:p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+ 1;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&lt;some branch on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81E177-3007-7E4D-A51F-83239BCE0D1E}"/>
              </a:ext>
            </a:extLst>
          </p:cNvPr>
          <p:cNvSpPr txBox="1"/>
          <p:nvPr/>
        </p:nvSpPr>
        <p:spPr>
          <a:xfrm>
            <a:off x="988585" y="5094781"/>
            <a:ext cx="142539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print(s);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35DB37-4D3D-F345-81EF-EFD65E4A54DB}"/>
              </a:ext>
            </a:extLst>
          </p:cNvPr>
          <p:cNvCxnSpPr>
            <a:cxnSpLocks/>
          </p:cNvCxnSpPr>
          <p:nvPr/>
        </p:nvCxnSpPr>
        <p:spPr>
          <a:xfrm flipH="1">
            <a:off x="1701280" y="2195016"/>
            <a:ext cx="1" cy="1553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09A409-3A5D-0349-A3F1-EACE3CD362B0}"/>
              </a:ext>
            </a:extLst>
          </p:cNvPr>
          <p:cNvCxnSpPr>
            <a:cxnSpLocks/>
          </p:cNvCxnSpPr>
          <p:nvPr/>
        </p:nvCxnSpPr>
        <p:spPr>
          <a:xfrm>
            <a:off x="1621089" y="4671992"/>
            <a:ext cx="0" cy="42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11FF1C-9165-EA42-B37A-E3B4D65A03C4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417671" y="1405020"/>
            <a:ext cx="0" cy="411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8685EE-01D7-2D47-890B-CA0C4337BAC5}"/>
              </a:ext>
            </a:extLst>
          </p:cNvPr>
          <p:cNvCxnSpPr>
            <a:cxnSpLocks/>
          </p:cNvCxnSpPr>
          <p:nvPr/>
        </p:nvCxnSpPr>
        <p:spPr>
          <a:xfrm>
            <a:off x="2958161" y="2195016"/>
            <a:ext cx="444597" cy="634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97433D4-6B01-3246-AE63-AC86F8127E31}"/>
              </a:ext>
            </a:extLst>
          </p:cNvPr>
          <p:cNvCxnSpPr>
            <a:cxnSpLocks/>
          </p:cNvCxnSpPr>
          <p:nvPr/>
        </p:nvCxnSpPr>
        <p:spPr>
          <a:xfrm flipH="1">
            <a:off x="2513564" y="3198591"/>
            <a:ext cx="889194" cy="550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84C999A-55B9-8E4D-911E-3F791A730920}"/>
              </a:ext>
            </a:extLst>
          </p:cNvPr>
          <p:cNvSpPr txBox="1"/>
          <p:nvPr/>
        </p:nvSpPr>
        <p:spPr>
          <a:xfrm>
            <a:off x="18729" y="1039789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A1C97D-4BDF-4942-8CE2-C5E2DB503BA8}"/>
              </a:ext>
            </a:extLst>
          </p:cNvPr>
          <p:cNvSpPr txBox="1"/>
          <p:nvPr/>
        </p:nvSpPr>
        <p:spPr>
          <a:xfrm>
            <a:off x="76714" y="182568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2ECBF8-3255-2549-A2A9-1F6016A829FB}"/>
              </a:ext>
            </a:extLst>
          </p:cNvPr>
          <p:cNvSpPr txBox="1"/>
          <p:nvPr/>
        </p:nvSpPr>
        <p:spPr>
          <a:xfrm>
            <a:off x="2632206" y="2844938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671041-BDE0-DD4D-AF0F-64FE3BD5412C}"/>
              </a:ext>
            </a:extLst>
          </p:cNvPr>
          <p:cNvSpPr txBox="1"/>
          <p:nvPr/>
        </p:nvSpPr>
        <p:spPr>
          <a:xfrm>
            <a:off x="370190" y="414877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762053-D1C6-2949-A780-88100666E340}"/>
              </a:ext>
            </a:extLst>
          </p:cNvPr>
          <p:cNvSpPr txBox="1"/>
          <p:nvPr/>
        </p:nvSpPr>
        <p:spPr>
          <a:xfrm>
            <a:off x="503434" y="511296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B4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35D361-4B53-3C41-BBC9-9D70053C484B}"/>
              </a:ext>
            </a:extLst>
          </p:cNvPr>
          <p:cNvCxnSpPr>
            <a:cxnSpLocks/>
          </p:cNvCxnSpPr>
          <p:nvPr/>
        </p:nvCxnSpPr>
        <p:spPr>
          <a:xfrm flipH="1" flipV="1">
            <a:off x="363977" y="3131620"/>
            <a:ext cx="525020" cy="75678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6019B4-9E1A-8842-97AB-672F3B58AF74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63976" y="2010350"/>
            <a:ext cx="525021" cy="1112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6B4CCD6-53E5-124B-934E-D0694FCB4FEC}"/>
              </a:ext>
            </a:extLst>
          </p:cNvPr>
          <p:cNvSpPr txBox="1"/>
          <p:nvPr/>
        </p:nvSpPr>
        <p:spPr>
          <a:xfrm>
            <a:off x="5847474" y="297024"/>
            <a:ext cx="5718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we can perform the iterative fixed point computation: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1F2154A-B0B7-F04A-AC01-9DE42ADCCF7A}"/>
              </a:ext>
            </a:extLst>
          </p:cNvPr>
          <p:cNvGraphicFramePr>
            <a:graphicFrameLocks noGrp="1"/>
          </p:cNvGraphicFramePr>
          <p:nvPr/>
        </p:nvGraphicFramePr>
        <p:xfrm>
          <a:off x="4351865" y="2256249"/>
          <a:ext cx="6707196" cy="2961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0989">
                  <a:extLst>
                    <a:ext uri="{9D8B030D-6E8A-4147-A177-3AD203B41FA5}">
                      <a16:colId xmlns:a16="http://schemas.microsoft.com/office/drawing/2014/main" val="1988581544"/>
                    </a:ext>
                  </a:extLst>
                </a:gridCol>
                <a:gridCol w="893164">
                  <a:extLst>
                    <a:ext uri="{9D8B030D-6E8A-4147-A177-3AD203B41FA5}">
                      <a16:colId xmlns:a16="http://schemas.microsoft.com/office/drawing/2014/main" val="2625425713"/>
                    </a:ext>
                  </a:extLst>
                </a:gridCol>
                <a:gridCol w="1065033">
                  <a:extLst>
                    <a:ext uri="{9D8B030D-6E8A-4147-A177-3AD203B41FA5}">
                      <a16:colId xmlns:a16="http://schemas.microsoft.com/office/drawing/2014/main" val="483814811"/>
                    </a:ext>
                  </a:extLst>
                </a:gridCol>
                <a:gridCol w="1046182">
                  <a:extLst>
                    <a:ext uri="{9D8B030D-6E8A-4147-A177-3AD203B41FA5}">
                      <a16:colId xmlns:a16="http://schemas.microsoft.com/office/drawing/2014/main" val="359816156"/>
                    </a:ext>
                  </a:extLst>
                </a:gridCol>
                <a:gridCol w="1281807">
                  <a:extLst>
                    <a:ext uri="{9D8B030D-6E8A-4147-A177-3AD203B41FA5}">
                      <a16:colId xmlns:a16="http://schemas.microsoft.com/office/drawing/2014/main" val="1233971538"/>
                    </a:ext>
                  </a:extLst>
                </a:gridCol>
                <a:gridCol w="1330021">
                  <a:extLst>
                    <a:ext uri="{9D8B030D-6E8A-4147-A177-3AD203B41FA5}">
                      <a16:colId xmlns:a16="http://schemas.microsoft.com/office/drawing/2014/main" val="127931163"/>
                    </a:ext>
                  </a:extLst>
                </a:gridCol>
              </a:tblGrid>
              <a:tr h="217711"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VarKill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UEVar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~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VarKill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LiveOut</a:t>
                      </a:r>
                      <a:r>
                        <a:rPr lang="en-US" dirty="0"/>
                        <a:t> I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LiveOut</a:t>
                      </a:r>
                      <a:r>
                        <a:rPr lang="en-US" dirty="0"/>
                        <a:t> I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976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891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847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929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662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30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273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080564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76BC98FF-58A0-DA4F-81EB-240FDE41EE64}"/>
              </a:ext>
            </a:extLst>
          </p:cNvPr>
          <p:cNvSpPr txBox="1"/>
          <p:nvPr/>
        </p:nvSpPr>
        <p:spPr>
          <a:xfrm>
            <a:off x="5413412" y="851167"/>
            <a:ext cx="6586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/>
              <a:t>LiveOut</a:t>
            </a:r>
            <a:r>
              <a:rPr lang="en-US" sz="2000" i="1" dirty="0"/>
              <a:t>(n) = </a:t>
            </a:r>
            <a:r>
              <a:rPr lang="en-US" sz="2000" dirty="0"/>
              <a:t>∪</a:t>
            </a:r>
            <a:r>
              <a:rPr lang="en-US" sz="2000" baseline="-25000" dirty="0"/>
              <a:t>s in </a:t>
            </a:r>
            <a:r>
              <a:rPr lang="en-US" sz="2000" baseline="-25000" dirty="0" err="1"/>
              <a:t>succ</a:t>
            </a:r>
            <a:r>
              <a:rPr lang="en-US" sz="2000" baseline="-25000" dirty="0"/>
              <a:t>(n)</a:t>
            </a:r>
            <a:r>
              <a:rPr lang="en-US" sz="2000" i="1" dirty="0"/>
              <a:t> ( </a:t>
            </a:r>
            <a:r>
              <a:rPr lang="en-US" sz="2000" i="1" dirty="0" err="1"/>
              <a:t>UEVar</a:t>
            </a:r>
            <a:r>
              <a:rPr lang="en-US" sz="2000" i="1" dirty="0"/>
              <a:t>(s) </a:t>
            </a:r>
            <a:r>
              <a:rPr lang="en-US" sz="2000" dirty="0"/>
              <a:t>∪ (</a:t>
            </a:r>
            <a:r>
              <a:rPr lang="en-US" sz="2000" dirty="0" err="1"/>
              <a:t>LiveOut</a:t>
            </a:r>
            <a:r>
              <a:rPr lang="en-US" sz="2000" dirty="0"/>
              <a:t>(s) ⋂</a:t>
            </a:r>
            <a:r>
              <a:rPr lang="en-US" sz="2000" i="1" dirty="0"/>
              <a:t> </a:t>
            </a:r>
            <a:r>
              <a:rPr lang="en-US" sz="2000" i="1" dirty="0" err="1"/>
              <a:t>VarKill</a:t>
            </a:r>
            <a:r>
              <a:rPr lang="en-US" sz="2000" i="1" dirty="0"/>
              <a:t>(s) </a:t>
            </a:r>
            <a:r>
              <a:rPr lang="en-US" sz="2000" dirty="0"/>
              <a:t>))</a:t>
            </a:r>
            <a:r>
              <a:rPr lang="en-US" sz="2000" i="1" dirty="0"/>
              <a:t>  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E836FB-877C-E84F-8377-0A065C7E772B}"/>
              </a:ext>
            </a:extLst>
          </p:cNvPr>
          <p:cNvCxnSpPr>
            <a:cxnSpLocks/>
          </p:cNvCxnSpPr>
          <p:nvPr/>
        </p:nvCxnSpPr>
        <p:spPr>
          <a:xfrm>
            <a:off x="10457235" y="851167"/>
            <a:ext cx="101164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733BF73-8110-8B43-8162-DE33B176CD8F}"/>
              </a:ext>
            </a:extLst>
          </p:cNvPr>
          <p:cNvSpPr txBox="1"/>
          <p:nvPr/>
        </p:nvSpPr>
        <p:spPr>
          <a:xfrm>
            <a:off x="1286702" y="5886902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Bend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17D4981-260D-B642-B15C-B19632DE39C3}"/>
              </a:ext>
            </a:extLst>
          </p:cNvPr>
          <p:cNvCxnSpPr>
            <a:cxnSpLocks/>
          </p:cNvCxnSpPr>
          <p:nvPr/>
        </p:nvCxnSpPr>
        <p:spPr>
          <a:xfrm>
            <a:off x="1621088" y="5482298"/>
            <a:ext cx="0" cy="42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D1FFFB5-2320-4F4E-AA64-2CC1E13586D0}"/>
              </a:ext>
            </a:extLst>
          </p:cNvPr>
          <p:cNvSpPr txBox="1"/>
          <p:nvPr/>
        </p:nvSpPr>
        <p:spPr>
          <a:xfrm>
            <a:off x="931971" y="297024"/>
            <a:ext cx="738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Bstart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C1FAE0C-053D-D24D-A36B-8A9AD41E1D50}"/>
              </a:ext>
            </a:extLst>
          </p:cNvPr>
          <p:cNvCxnSpPr>
            <a:cxnSpLocks/>
          </p:cNvCxnSpPr>
          <p:nvPr/>
        </p:nvCxnSpPr>
        <p:spPr>
          <a:xfrm>
            <a:off x="1286702" y="612899"/>
            <a:ext cx="0" cy="42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7177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E07E60-FE3E-2542-8EDA-87C7DD41F243}"/>
              </a:ext>
            </a:extLst>
          </p:cNvPr>
          <p:cNvSpPr txBox="1"/>
          <p:nvPr/>
        </p:nvSpPr>
        <p:spPr>
          <a:xfrm>
            <a:off x="911763" y="1035688"/>
            <a:ext cx="101181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= 1;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D7C273-3430-274E-9BD8-88A6964AB339}"/>
              </a:ext>
            </a:extLst>
          </p:cNvPr>
          <p:cNvSpPr txBox="1"/>
          <p:nvPr/>
        </p:nvSpPr>
        <p:spPr>
          <a:xfrm>
            <a:off x="888997" y="1825684"/>
            <a:ext cx="26661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&lt;some branch on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4DD533-ED13-494B-9702-A2C71DE3AE39}"/>
              </a:ext>
            </a:extLst>
          </p:cNvPr>
          <p:cNvSpPr txBox="1"/>
          <p:nvPr/>
        </p:nvSpPr>
        <p:spPr>
          <a:xfrm>
            <a:off x="3159691" y="2829259"/>
            <a:ext cx="101181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s = 0;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AAFB98-FBC8-EA47-B67F-F848EFBB9C69}"/>
              </a:ext>
            </a:extLst>
          </p:cNvPr>
          <p:cNvSpPr txBox="1"/>
          <p:nvPr/>
        </p:nvSpPr>
        <p:spPr>
          <a:xfrm>
            <a:off x="888997" y="3748662"/>
            <a:ext cx="266611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s = s + 1;</a:t>
            </a:r>
          </a:p>
          <a:p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+ 1;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&lt;some branch on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81E177-3007-7E4D-A51F-83239BCE0D1E}"/>
              </a:ext>
            </a:extLst>
          </p:cNvPr>
          <p:cNvSpPr txBox="1"/>
          <p:nvPr/>
        </p:nvSpPr>
        <p:spPr>
          <a:xfrm>
            <a:off x="988585" y="5094781"/>
            <a:ext cx="142539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print(s);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35DB37-4D3D-F345-81EF-EFD65E4A54DB}"/>
              </a:ext>
            </a:extLst>
          </p:cNvPr>
          <p:cNvCxnSpPr>
            <a:cxnSpLocks/>
          </p:cNvCxnSpPr>
          <p:nvPr/>
        </p:nvCxnSpPr>
        <p:spPr>
          <a:xfrm flipH="1">
            <a:off x="1701280" y="2195016"/>
            <a:ext cx="1" cy="1553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09A409-3A5D-0349-A3F1-EACE3CD362B0}"/>
              </a:ext>
            </a:extLst>
          </p:cNvPr>
          <p:cNvCxnSpPr>
            <a:cxnSpLocks/>
          </p:cNvCxnSpPr>
          <p:nvPr/>
        </p:nvCxnSpPr>
        <p:spPr>
          <a:xfrm>
            <a:off x="1621089" y="4671992"/>
            <a:ext cx="0" cy="42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11FF1C-9165-EA42-B37A-E3B4D65A03C4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417671" y="1405020"/>
            <a:ext cx="0" cy="411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8685EE-01D7-2D47-890B-CA0C4337BAC5}"/>
              </a:ext>
            </a:extLst>
          </p:cNvPr>
          <p:cNvCxnSpPr>
            <a:cxnSpLocks/>
          </p:cNvCxnSpPr>
          <p:nvPr/>
        </p:nvCxnSpPr>
        <p:spPr>
          <a:xfrm>
            <a:off x="2958161" y="2195016"/>
            <a:ext cx="444597" cy="634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97433D4-6B01-3246-AE63-AC86F8127E31}"/>
              </a:ext>
            </a:extLst>
          </p:cNvPr>
          <p:cNvCxnSpPr>
            <a:cxnSpLocks/>
          </p:cNvCxnSpPr>
          <p:nvPr/>
        </p:nvCxnSpPr>
        <p:spPr>
          <a:xfrm flipH="1">
            <a:off x="2513564" y="3198591"/>
            <a:ext cx="889194" cy="550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84C999A-55B9-8E4D-911E-3F791A730920}"/>
              </a:ext>
            </a:extLst>
          </p:cNvPr>
          <p:cNvSpPr txBox="1"/>
          <p:nvPr/>
        </p:nvSpPr>
        <p:spPr>
          <a:xfrm>
            <a:off x="18729" y="1039789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A1C97D-4BDF-4942-8CE2-C5E2DB503BA8}"/>
              </a:ext>
            </a:extLst>
          </p:cNvPr>
          <p:cNvSpPr txBox="1"/>
          <p:nvPr/>
        </p:nvSpPr>
        <p:spPr>
          <a:xfrm>
            <a:off x="76714" y="182568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2ECBF8-3255-2549-A2A9-1F6016A829FB}"/>
              </a:ext>
            </a:extLst>
          </p:cNvPr>
          <p:cNvSpPr txBox="1"/>
          <p:nvPr/>
        </p:nvSpPr>
        <p:spPr>
          <a:xfrm>
            <a:off x="2632206" y="2844938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671041-BDE0-DD4D-AF0F-64FE3BD5412C}"/>
              </a:ext>
            </a:extLst>
          </p:cNvPr>
          <p:cNvSpPr txBox="1"/>
          <p:nvPr/>
        </p:nvSpPr>
        <p:spPr>
          <a:xfrm>
            <a:off x="370190" y="414877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762053-D1C6-2949-A780-88100666E340}"/>
              </a:ext>
            </a:extLst>
          </p:cNvPr>
          <p:cNvSpPr txBox="1"/>
          <p:nvPr/>
        </p:nvSpPr>
        <p:spPr>
          <a:xfrm>
            <a:off x="503434" y="511296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B4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35D361-4B53-3C41-BBC9-9D70053C484B}"/>
              </a:ext>
            </a:extLst>
          </p:cNvPr>
          <p:cNvCxnSpPr>
            <a:cxnSpLocks/>
          </p:cNvCxnSpPr>
          <p:nvPr/>
        </p:nvCxnSpPr>
        <p:spPr>
          <a:xfrm flipH="1" flipV="1">
            <a:off x="363977" y="3131620"/>
            <a:ext cx="525020" cy="75678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6019B4-9E1A-8842-97AB-672F3B58AF74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63976" y="2010350"/>
            <a:ext cx="525021" cy="1112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6B4CCD6-53E5-124B-934E-D0694FCB4FEC}"/>
              </a:ext>
            </a:extLst>
          </p:cNvPr>
          <p:cNvSpPr txBox="1"/>
          <p:nvPr/>
        </p:nvSpPr>
        <p:spPr>
          <a:xfrm>
            <a:off x="5847474" y="297024"/>
            <a:ext cx="5718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we can perform the iterative fixed point computation: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BC98FF-58A0-DA4F-81EB-240FDE41EE64}"/>
              </a:ext>
            </a:extLst>
          </p:cNvPr>
          <p:cNvSpPr txBox="1"/>
          <p:nvPr/>
        </p:nvSpPr>
        <p:spPr>
          <a:xfrm>
            <a:off x="5413412" y="851167"/>
            <a:ext cx="6586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/>
              <a:t>LiveOut</a:t>
            </a:r>
            <a:r>
              <a:rPr lang="en-US" sz="2000" i="1" dirty="0"/>
              <a:t>(n) = </a:t>
            </a:r>
            <a:r>
              <a:rPr lang="en-US" sz="2000" dirty="0"/>
              <a:t>∪</a:t>
            </a:r>
            <a:r>
              <a:rPr lang="en-US" sz="2000" baseline="-25000" dirty="0"/>
              <a:t>s in </a:t>
            </a:r>
            <a:r>
              <a:rPr lang="en-US" sz="2000" baseline="-25000" dirty="0" err="1"/>
              <a:t>succ</a:t>
            </a:r>
            <a:r>
              <a:rPr lang="en-US" sz="2000" baseline="-25000" dirty="0"/>
              <a:t>(n)</a:t>
            </a:r>
            <a:r>
              <a:rPr lang="en-US" sz="2000" i="1" dirty="0"/>
              <a:t> ( </a:t>
            </a:r>
            <a:r>
              <a:rPr lang="en-US" sz="2000" i="1" dirty="0" err="1"/>
              <a:t>UEVar</a:t>
            </a:r>
            <a:r>
              <a:rPr lang="en-US" sz="2000" i="1" dirty="0"/>
              <a:t>(s) </a:t>
            </a:r>
            <a:r>
              <a:rPr lang="en-US" sz="2000" dirty="0"/>
              <a:t>∪ (</a:t>
            </a:r>
            <a:r>
              <a:rPr lang="en-US" sz="2000" dirty="0" err="1"/>
              <a:t>LiveOut</a:t>
            </a:r>
            <a:r>
              <a:rPr lang="en-US" sz="2000" dirty="0"/>
              <a:t>(s) ⋂</a:t>
            </a:r>
            <a:r>
              <a:rPr lang="en-US" sz="2000" i="1" dirty="0"/>
              <a:t> </a:t>
            </a:r>
            <a:r>
              <a:rPr lang="en-US" sz="2000" i="1" dirty="0" err="1"/>
              <a:t>VarKill</a:t>
            </a:r>
            <a:r>
              <a:rPr lang="en-US" sz="2000" i="1" dirty="0"/>
              <a:t>(s) </a:t>
            </a:r>
            <a:r>
              <a:rPr lang="en-US" sz="2000" dirty="0"/>
              <a:t>))</a:t>
            </a:r>
            <a:r>
              <a:rPr lang="en-US" sz="2000" i="1" dirty="0"/>
              <a:t>  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E836FB-877C-E84F-8377-0A065C7E772B}"/>
              </a:ext>
            </a:extLst>
          </p:cNvPr>
          <p:cNvCxnSpPr>
            <a:cxnSpLocks/>
          </p:cNvCxnSpPr>
          <p:nvPr/>
        </p:nvCxnSpPr>
        <p:spPr>
          <a:xfrm>
            <a:off x="10457235" y="851167"/>
            <a:ext cx="101164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733BF73-8110-8B43-8162-DE33B176CD8F}"/>
              </a:ext>
            </a:extLst>
          </p:cNvPr>
          <p:cNvSpPr txBox="1"/>
          <p:nvPr/>
        </p:nvSpPr>
        <p:spPr>
          <a:xfrm>
            <a:off x="1286702" y="5886902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Bend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17D4981-260D-B642-B15C-B19632DE39C3}"/>
              </a:ext>
            </a:extLst>
          </p:cNvPr>
          <p:cNvCxnSpPr>
            <a:cxnSpLocks/>
          </p:cNvCxnSpPr>
          <p:nvPr/>
        </p:nvCxnSpPr>
        <p:spPr>
          <a:xfrm>
            <a:off x="1621088" y="5482298"/>
            <a:ext cx="0" cy="42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D1FFFB5-2320-4F4E-AA64-2CC1E13586D0}"/>
              </a:ext>
            </a:extLst>
          </p:cNvPr>
          <p:cNvSpPr txBox="1"/>
          <p:nvPr/>
        </p:nvSpPr>
        <p:spPr>
          <a:xfrm>
            <a:off x="931971" y="297024"/>
            <a:ext cx="738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Bstart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C1FAE0C-053D-D24D-A36B-8A9AD41E1D50}"/>
              </a:ext>
            </a:extLst>
          </p:cNvPr>
          <p:cNvCxnSpPr>
            <a:cxnSpLocks/>
          </p:cNvCxnSpPr>
          <p:nvPr/>
        </p:nvCxnSpPr>
        <p:spPr>
          <a:xfrm>
            <a:off x="1286702" y="612899"/>
            <a:ext cx="0" cy="42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5" name="Table 4">
            <a:extLst>
              <a:ext uri="{FF2B5EF4-FFF2-40B4-BE49-F238E27FC236}">
                <a16:creationId xmlns:a16="http://schemas.microsoft.com/office/drawing/2014/main" id="{FF65C2C3-6F82-4447-86A6-334904852A65}"/>
              </a:ext>
            </a:extLst>
          </p:cNvPr>
          <p:cNvGraphicFramePr>
            <a:graphicFrameLocks noGrp="1"/>
          </p:cNvGraphicFramePr>
          <p:nvPr/>
        </p:nvGraphicFramePr>
        <p:xfrm>
          <a:off x="4351863" y="2256249"/>
          <a:ext cx="7214288" cy="2961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79283">
                  <a:extLst>
                    <a:ext uri="{9D8B030D-6E8A-4147-A177-3AD203B41FA5}">
                      <a16:colId xmlns:a16="http://schemas.microsoft.com/office/drawing/2014/main" val="1988581544"/>
                    </a:ext>
                  </a:extLst>
                </a:gridCol>
                <a:gridCol w="941302">
                  <a:extLst>
                    <a:ext uri="{9D8B030D-6E8A-4147-A177-3AD203B41FA5}">
                      <a16:colId xmlns:a16="http://schemas.microsoft.com/office/drawing/2014/main" val="2625425713"/>
                    </a:ext>
                  </a:extLst>
                </a:gridCol>
                <a:gridCol w="816396">
                  <a:extLst>
                    <a:ext uri="{9D8B030D-6E8A-4147-A177-3AD203B41FA5}">
                      <a16:colId xmlns:a16="http://schemas.microsoft.com/office/drawing/2014/main" val="483814811"/>
                    </a:ext>
                  </a:extLst>
                </a:gridCol>
                <a:gridCol w="1045826">
                  <a:extLst>
                    <a:ext uri="{9D8B030D-6E8A-4147-A177-3AD203B41FA5}">
                      <a16:colId xmlns:a16="http://schemas.microsoft.com/office/drawing/2014/main" val="359816156"/>
                    </a:ext>
                  </a:extLst>
                </a:gridCol>
                <a:gridCol w="1104221">
                  <a:extLst>
                    <a:ext uri="{9D8B030D-6E8A-4147-A177-3AD203B41FA5}">
                      <a16:colId xmlns:a16="http://schemas.microsoft.com/office/drawing/2014/main" val="1233971538"/>
                    </a:ext>
                  </a:extLst>
                </a:gridCol>
                <a:gridCol w="1173192">
                  <a:extLst>
                    <a:ext uri="{9D8B030D-6E8A-4147-A177-3AD203B41FA5}">
                      <a16:colId xmlns:a16="http://schemas.microsoft.com/office/drawing/2014/main" val="127931163"/>
                    </a:ext>
                  </a:extLst>
                </a:gridCol>
                <a:gridCol w="1154068">
                  <a:extLst>
                    <a:ext uri="{9D8B030D-6E8A-4147-A177-3AD203B41FA5}">
                      <a16:colId xmlns:a16="http://schemas.microsoft.com/office/drawing/2014/main" val="88849252"/>
                    </a:ext>
                  </a:extLst>
                </a:gridCol>
              </a:tblGrid>
              <a:tr h="217711"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VarKill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UEVar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~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VarKill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LiveOut</a:t>
                      </a:r>
                      <a:r>
                        <a:rPr lang="en-US" dirty="0"/>
                        <a:t> I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LiveOut</a:t>
                      </a:r>
                      <a:r>
                        <a:rPr lang="en-US" dirty="0"/>
                        <a:t> I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LiveOut</a:t>
                      </a:r>
                      <a:r>
                        <a:rPr lang="en-US" dirty="0"/>
                        <a:t> I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976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891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847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929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662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30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273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080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45672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E07E60-FE3E-2542-8EDA-87C7DD41F243}"/>
              </a:ext>
            </a:extLst>
          </p:cNvPr>
          <p:cNvSpPr txBox="1"/>
          <p:nvPr/>
        </p:nvSpPr>
        <p:spPr>
          <a:xfrm>
            <a:off x="911763" y="1035688"/>
            <a:ext cx="101181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= 1;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D7C273-3430-274E-9BD8-88A6964AB339}"/>
              </a:ext>
            </a:extLst>
          </p:cNvPr>
          <p:cNvSpPr txBox="1"/>
          <p:nvPr/>
        </p:nvSpPr>
        <p:spPr>
          <a:xfrm>
            <a:off x="888997" y="1825684"/>
            <a:ext cx="26661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&lt;some branch on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4DD533-ED13-494B-9702-A2C71DE3AE39}"/>
              </a:ext>
            </a:extLst>
          </p:cNvPr>
          <p:cNvSpPr txBox="1"/>
          <p:nvPr/>
        </p:nvSpPr>
        <p:spPr>
          <a:xfrm>
            <a:off x="3159691" y="2829259"/>
            <a:ext cx="101181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s = 0;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AAFB98-FBC8-EA47-B67F-F848EFBB9C69}"/>
              </a:ext>
            </a:extLst>
          </p:cNvPr>
          <p:cNvSpPr txBox="1"/>
          <p:nvPr/>
        </p:nvSpPr>
        <p:spPr>
          <a:xfrm>
            <a:off x="888997" y="3748662"/>
            <a:ext cx="266611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s = s + 1;</a:t>
            </a:r>
          </a:p>
          <a:p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+ 1;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&lt;some branch on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81E177-3007-7E4D-A51F-83239BCE0D1E}"/>
              </a:ext>
            </a:extLst>
          </p:cNvPr>
          <p:cNvSpPr txBox="1"/>
          <p:nvPr/>
        </p:nvSpPr>
        <p:spPr>
          <a:xfrm>
            <a:off x="988585" y="5094781"/>
            <a:ext cx="142539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print(s);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35DB37-4D3D-F345-81EF-EFD65E4A54DB}"/>
              </a:ext>
            </a:extLst>
          </p:cNvPr>
          <p:cNvCxnSpPr>
            <a:cxnSpLocks/>
          </p:cNvCxnSpPr>
          <p:nvPr/>
        </p:nvCxnSpPr>
        <p:spPr>
          <a:xfrm flipH="1">
            <a:off x="1701280" y="2195016"/>
            <a:ext cx="1" cy="1553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09A409-3A5D-0349-A3F1-EACE3CD362B0}"/>
              </a:ext>
            </a:extLst>
          </p:cNvPr>
          <p:cNvCxnSpPr>
            <a:cxnSpLocks/>
          </p:cNvCxnSpPr>
          <p:nvPr/>
        </p:nvCxnSpPr>
        <p:spPr>
          <a:xfrm>
            <a:off x="1621089" y="4671992"/>
            <a:ext cx="0" cy="42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11FF1C-9165-EA42-B37A-E3B4D65A03C4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417671" y="1405020"/>
            <a:ext cx="0" cy="411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8685EE-01D7-2D47-890B-CA0C4337BAC5}"/>
              </a:ext>
            </a:extLst>
          </p:cNvPr>
          <p:cNvCxnSpPr>
            <a:cxnSpLocks/>
          </p:cNvCxnSpPr>
          <p:nvPr/>
        </p:nvCxnSpPr>
        <p:spPr>
          <a:xfrm>
            <a:off x="2958161" y="2195016"/>
            <a:ext cx="444597" cy="634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97433D4-6B01-3246-AE63-AC86F8127E31}"/>
              </a:ext>
            </a:extLst>
          </p:cNvPr>
          <p:cNvCxnSpPr>
            <a:cxnSpLocks/>
          </p:cNvCxnSpPr>
          <p:nvPr/>
        </p:nvCxnSpPr>
        <p:spPr>
          <a:xfrm flipH="1">
            <a:off x="2513564" y="3198591"/>
            <a:ext cx="889194" cy="550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84C999A-55B9-8E4D-911E-3F791A730920}"/>
              </a:ext>
            </a:extLst>
          </p:cNvPr>
          <p:cNvSpPr txBox="1"/>
          <p:nvPr/>
        </p:nvSpPr>
        <p:spPr>
          <a:xfrm>
            <a:off x="18729" y="1039789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A1C97D-4BDF-4942-8CE2-C5E2DB503BA8}"/>
              </a:ext>
            </a:extLst>
          </p:cNvPr>
          <p:cNvSpPr txBox="1"/>
          <p:nvPr/>
        </p:nvSpPr>
        <p:spPr>
          <a:xfrm>
            <a:off x="76714" y="182568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2ECBF8-3255-2549-A2A9-1F6016A829FB}"/>
              </a:ext>
            </a:extLst>
          </p:cNvPr>
          <p:cNvSpPr txBox="1"/>
          <p:nvPr/>
        </p:nvSpPr>
        <p:spPr>
          <a:xfrm>
            <a:off x="2632206" y="2844938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671041-BDE0-DD4D-AF0F-64FE3BD5412C}"/>
              </a:ext>
            </a:extLst>
          </p:cNvPr>
          <p:cNvSpPr txBox="1"/>
          <p:nvPr/>
        </p:nvSpPr>
        <p:spPr>
          <a:xfrm>
            <a:off x="370190" y="414877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762053-D1C6-2949-A780-88100666E340}"/>
              </a:ext>
            </a:extLst>
          </p:cNvPr>
          <p:cNvSpPr txBox="1"/>
          <p:nvPr/>
        </p:nvSpPr>
        <p:spPr>
          <a:xfrm>
            <a:off x="503434" y="511296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B4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35D361-4B53-3C41-BBC9-9D70053C484B}"/>
              </a:ext>
            </a:extLst>
          </p:cNvPr>
          <p:cNvCxnSpPr>
            <a:cxnSpLocks/>
          </p:cNvCxnSpPr>
          <p:nvPr/>
        </p:nvCxnSpPr>
        <p:spPr>
          <a:xfrm flipH="1" flipV="1">
            <a:off x="363977" y="3131620"/>
            <a:ext cx="525020" cy="75678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6019B4-9E1A-8842-97AB-672F3B58AF74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63976" y="2010350"/>
            <a:ext cx="525021" cy="1112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6B4CCD6-53E5-124B-934E-D0694FCB4FEC}"/>
              </a:ext>
            </a:extLst>
          </p:cNvPr>
          <p:cNvSpPr txBox="1"/>
          <p:nvPr/>
        </p:nvSpPr>
        <p:spPr>
          <a:xfrm>
            <a:off x="5847474" y="297024"/>
            <a:ext cx="5718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we can perform the iterative fixed point computation: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BC98FF-58A0-DA4F-81EB-240FDE41EE64}"/>
              </a:ext>
            </a:extLst>
          </p:cNvPr>
          <p:cNvSpPr txBox="1"/>
          <p:nvPr/>
        </p:nvSpPr>
        <p:spPr>
          <a:xfrm>
            <a:off x="5413412" y="851167"/>
            <a:ext cx="6586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/>
              <a:t>LiveOut</a:t>
            </a:r>
            <a:r>
              <a:rPr lang="en-US" sz="2000" i="1" dirty="0"/>
              <a:t>(n) = </a:t>
            </a:r>
            <a:r>
              <a:rPr lang="en-US" sz="2000" dirty="0"/>
              <a:t>∪</a:t>
            </a:r>
            <a:r>
              <a:rPr lang="en-US" sz="2000" baseline="-25000" dirty="0"/>
              <a:t>s in </a:t>
            </a:r>
            <a:r>
              <a:rPr lang="en-US" sz="2000" baseline="-25000" dirty="0" err="1"/>
              <a:t>succ</a:t>
            </a:r>
            <a:r>
              <a:rPr lang="en-US" sz="2000" baseline="-25000" dirty="0"/>
              <a:t>(n)</a:t>
            </a:r>
            <a:r>
              <a:rPr lang="en-US" sz="2000" i="1" dirty="0"/>
              <a:t> ( </a:t>
            </a:r>
            <a:r>
              <a:rPr lang="en-US" sz="2000" i="1" dirty="0" err="1"/>
              <a:t>UEVar</a:t>
            </a:r>
            <a:r>
              <a:rPr lang="en-US" sz="2000" i="1" dirty="0"/>
              <a:t>(s) </a:t>
            </a:r>
            <a:r>
              <a:rPr lang="en-US" sz="2000" dirty="0"/>
              <a:t>∪ (</a:t>
            </a:r>
            <a:r>
              <a:rPr lang="en-US" sz="2000" dirty="0" err="1"/>
              <a:t>LiveOut</a:t>
            </a:r>
            <a:r>
              <a:rPr lang="en-US" sz="2000" dirty="0"/>
              <a:t>(s) ⋂</a:t>
            </a:r>
            <a:r>
              <a:rPr lang="en-US" sz="2000" i="1" dirty="0"/>
              <a:t> </a:t>
            </a:r>
            <a:r>
              <a:rPr lang="en-US" sz="2000" i="1" dirty="0" err="1"/>
              <a:t>VarKill</a:t>
            </a:r>
            <a:r>
              <a:rPr lang="en-US" sz="2000" i="1" dirty="0"/>
              <a:t>(s) </a:t>
            </a:r>
            <a:r>
              <a:rPr lang="en-US" sz="2000" dirty="0"/>
              <a:t>))</a:t>
            </a:r>
            <a:r>
              <a:rPr lang="en-US" sz="2000" i="1" dirty="0"/>
              <a:t>  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E836FB-877C-E84F-8377-0A065C7E772B}"/>
              </a:ext>
            </a:extLst>
          </p:cNvPr>
          <p:cNvCxnSpPr>
            <a:cxnSpLocks/>
          </p:cNvCxnSpPr>
          <p:nvPr/>
        </p:nvCxnSpPr>
        <p:spPr>
          <a:xfrm>
            <a:off x="10457235" y="851167"/>
            <a:ext cx="101164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733BF73-8110-8B43-8162-DE33B176CD8F}"/>
              </a:ext>
            </a:extLst>
          </p:cNvPr>
          <p:cNvSpPr txBox="1"/>
          <p:nvPr/>
        </p:nvSpPr>
        <p:spPr>
          <a:xfrm>
            <a:off x="1286702" y="5886902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Bend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17D4981-260D-B642-B15C-B19632DE39C3}"/>
              </a:ext>
            </a:extLst>
          </p:cNvPr>
          <p:cNvCxnSpPr>
            <a:cxnSpLocks/>
          </p:cNvCxnSpPr>
          <p:nvPr/>
        </p:nvCxnSpPr>
        <p:spPr>
          <a:xfrm>
            <a:off x="1621088" y="5482298"/>
            <a:ext cx="0" cy="42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D1FFFB5-2320-4F4E-AA64-2CC1E13586D0}"/>
              </a:ext>
            </a:extLst>
          </p:cNvPr>
          <p:cNvSpPr txBox="1"/>
          <p:nvPr/>
        </p:nvSpPr>
        <p:spPr>
          <a:xfrm>
            <a:off x="931971" y="297024"/>
            <a:ext cx="738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Bstart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C1FAE0C-053D-D24D-A36B-8A9AD41E1D50}"/>
              </a:ext>
            </a:extLst>
          </p:cNvPr>
          <p:cNvCxnSpPr>
            <a:cxnSpLocks/>
          </p:cNvCxnSpPr>
          <p:nvPr/>
        </p:nvCxnSpPr>
        <p:spPr>
          <a:xfrm>
            <a:off x="1286702" y="612899"/>
            <a:ext cx="0" cy="42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5" name="Table 4">
            <a:extLst>
              <a:ext uri="{FF2B5EF4-FFF2-40B4-BE49-F238E27FC236}">
                <a16:creationId xmlns:a16="http://schemas.microsoft.com/office/drawing/2014/main" id="{FF65C2C3-6F82-4447-86A6-334904852A65}"/>
              </a:ext>
            </a:extLst>
          </p:cNvPr>
          <p:cNvGraphicFramePr>
            <a:graphicFrameLocks noGrp="1"/>
          </p:cNvGraphicFramePr>
          <p:nvPr/>
        </p:nvGraphicFramePr>
        <p:xfrm>
          <a:off x="4351863" y="2256249"/>
          <a:ext cx="7214288" cy="2961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79283">
                  <a:extLst>
                    <a:ext uri="{9D8B030D-6E8A-4147-A177-3AD203B41FA5}">
                      <a16:colId xmlns:a16="http://schemas.microsoft.com/office/drawing/2014/main" val="1988581544"/>
                    </a:ext>
                  </a:extLst>
                </a:gridCol>
                <a:gridCol w="941302">
                  <a:extLst>
                    <a:ext uri="{9D8B030D-6E8A-4147-A177-3AD203B41FA5}">
                      <a16:colId xmlns:a16="http://schemas.microsoft.com/office/drawing/2014/main" val="2625425713"/>
                    </a:ext>
                  </a:extLst>
                </a:gridCol>
                <a:gridCol w="816396">
                  <a:extLst>
                    <a:ext uri="{9D8B030D-6E8A-4147-A177-3AD203B41FA5}">
                      <a16:colId xmlns:a16="http://schemas.microsoft.com/office/drawing/2014/main" val="483814811"/>
                    </a:ext>
                  </a:extLst>
                </a:gridCol>
                <a:gridCol w="1045826">
                  <a:extLst>
                    <a:ext uri="{9D8B030D-6E8A-4147-A177-3AD203B41FA5}">
                      <a16:colId xmlns:a16="http://schemas.microsoft.com/office/drawing/2014/main" val="359816156"/>
                    </a:ext>
                  </a:extLst>
                </a:gridCol>
                <a:gridCol w="1104221">
                  <a:extLst>
                    <a:ext uri="{9D8B030D-6E8A-4147-A177-3AD203B41FA5}">
                      <a16:colId xmlns:a16="http://schemas.microsoft.com/office/drawing/2014/main" val="1233971538"/>
                    </a:ext>
                  </a:extLst>
                </a:gridCol>
                <a:gridCol w="1173192">
                  <a:extLst>
                    <a:ext uri="{9D8B030D-6E8A-4147-A177-3AD203B41FA5}">
                      <a16:colId xmlns:a16="http://schemas.microsoft.com/office/drawing/2014/main" val="127931163"/>
                    </a:ext>
                  </a:extLst>
                </a:gridCol>
                <a:gridCol w="1154068">
                  <a:extLst>
                    <a:ext uri="{9D8B030D-6E8A-4147-A177-3AD203B41FA5}">
                      <a16:colId xmlns:a16="http://schemas.microsoft.com/office/drawing/2014/main" val="88849252"/>
                    </a:ext>
                  </a:extLst>
                </a:gridCol>
              </a:tblGrid>
              <a:tr h="217711"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VarKill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UEVar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~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VarKill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LiveOut</a:t>
                      </a:r>
                      <a:r>
                        <a:rPr lang="en-US" dirty="0"/>
                        <a:t> I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LiveOut</a:t>
                      </a:r>
                      <a:r>
                        <a:rPr lang="en-US" dirty="0"/>
                        <a:t> I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LiveOut</a:t>
                      </a:r>
                      <a:r>
                        <a:rPr lang="en-US" dirty="0"/>
                        <a:t> I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976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891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847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929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662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30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273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080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50949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E07E60-FE3E-2542-8EDA-87C7DD41F243}"/>
              </a:ext>
            </a:extLst>
          </p:cNvPr>
          <p:cNvSpPr txBox="1"/>
          <p:nvPr/>
        </p:nvSpPr>
        <p:spPr>
          <a:xfrm>
            <a:off x="911763" y="1035688"/>
            <a:ext cx="101181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= 1;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D7C273-3430-274E-9BD8-88A6964AB339}"/>
              </a:ext>
            </a:extLst>
          </p:cNvPr>
          <p:cNvSpPr txBox="1"/>
          <p:nvPr/>
        </p:nvSpPr>
        <p:spPr>
          <a:xfrm>
            <a:off x="888997" y="1825684"/>
            <a:ext cx="26661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&lt;some branch on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4DD533-ED13-494B-9702-A2C71DE3AE39}"/>
              </a:ext>
            </a:extLst>
          </p:cNvPr>
          <p:cNvSpPr txBox="1"/>
          <p:nvPr/>
        </p:nvSpPr>
        <p:spPr>
          <a:xfrm>
            <a:off x="3159691" y="2829259"/>
            <a:ext cx="101181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s = 0;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AAFB98-FBC8-EA47-B67F-F848EFBB9C69}"/>
              </a:ext>
            </a:extLst>
          </p:cNvPr>
          <p:cNvSpPr txBox="1"/>
          <p:nvPr/>
        </p:nvSpPr>
        <p:spPr>
          <a:xfrm>
            <a:off x="888997" y="3748662"/>
            <a:ext cx="266611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s = s + 1;</a:t>
            </a:r>
          </a:p>
          <a:p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+ 1;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&lt;some branch on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81E177-3007-7E4D-A51F-83239BCE0D1E}"/>
              </a:ext>
            </a:extLst>
          </p:cNvPr>
          <p:cNvSpPr txBox="1"/>
          <p:nvPr/>
        </p:nvSpPr>
        <p:spPr>
          <a:xfrm>
            <a:off x="988585" y="5094781"/>
            <a:ext cx="142539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print(s);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35DB37-4D3D-F345-81EF-EFD65E4A54DB}"/>
              </a:ext>
            </a:extLst>
          </p:cNvPr>
          <p:cNvCxnSpPr>
            <a:cxnSpLocks/>
          </p:cNvCxnSpPr>
          <p:nvPr/>
        </p:nvCxnSpPr>
        <p:spPr>
          <a:xfrm flipH="1">
            <a:off x="1701280" y="2195016"/>
            <a:ext cx="1" cy="1553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09A409-3A5D-0349-A3F1-EACE3CD362B0}"/>
              </a:ext>
            </a:extLst>
          </p:cNvPr>
          <p:cNvCxnSpPr>
            <a:cxnSpLocks/>
          </p:cNvCxnSpPr>
          <p:nvPr/>
        </p:nvCxnSpPr>
        <p:spPr>
          <a:xfrm>
            <a:off x="1621089" y="4671992"/>
            <a:ext cx="0" cy="42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11FF1C-9165-EA42-B37A-E3B4D65A03C4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417671" y="1405020"/>
            <a:ext cx="0" cy="411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8685EE-01D7-2D47-890B-CA0C4337BAC5}"/>
              </a:ext>
            </a:extLst>
          </p:cNvPr>
          <p:cNvCxnSpPr>
            <a:cxnSpLocks/>
          </p:cNvCxnSpPr>
          <p:nvPr/>
        </p:nvCxnSpPr>
        <p:spPr>
          <a:xfrm>
            <a:off x="2958161" y="2195016"/>
            <a:ext cx="444597" cy="634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97433D4-6B01-3246-AE63-AC86F8127E31}"/>
              </a:ext>
            </a:extLst>
          </p:cNvPr>
          <p:cNvCxnSpPr>
            <a:cxnSpLocks/>
          </p:cNvCxnSpPr>
          <p:nvPr/>
        </p:nvCxnSpPr>
        <p:spPr>
          <a:xfrm flipH="1">
            <a:off x="2513564" y="3198591"/>
            <a:ext cx="889194" cy="550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84C999A-55B9-8E4D-911E-3F791A730920}"/>
              </a:ext>
            </a:extLst>
          </p:cNvPr>
          <p:cNvSpPr txBox="1"/>
          <p:nvPr/>
        </p:nvSpPr>
        <p:spPr>
          <a:xfrm>
            <a:off x="18729" y="1039789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A1C97D-4BDF-4942-8CE2-C5E2DB503BA8}"/>
              </a:ext>
            </a:extLst>
          </p:cNvPr>
          <p:cNvSpPr txBox="1"/>
          <p:nvPr/>
        </p:nvSpPr>
        <p:spPr>
          <a:xfrm>
            <a:off x="76714" y="182568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2ECBF8-3255-2549-A2A9-1F6016A829FB}"/>
              </a:ext>
            </a:extLst>
          </p:cNvPr>
          <p:cNvSpPr txBox="1"/>
          <p:nvPr/>
        </p:nvSpPr>
        <p:spPr>
          <a:xfrm>
            <a:off x="2632206" y="2844938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671041-BDE0-DD4D-AF0F-64FE3BD5412C}"/>
              </a:ext>
            </a:extLst>
          </p:cNvPr>
          <p:cNvSpPr txBox="1"/>
          <p:nvPr/>
        </p:nvSpPr>
        <p:spPr>
          <a:xfrm>
            <a:off x="370190" y="414877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762053-D1C6-2949-A780-88100666E340}"/>
              </a:ext>
            </a:extLst>
          </p:cNvPr>
          <p:cNvSpPr txBox="1"/>
          <p:nvPr/>
        </p:nvSpPr>
        <p:spPr>
          <a:xfrm>
            <a:off x="503434" y="511296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B4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35D361-4B53-3C41-BBC9-9D70053C484B}"/>
              </a:ext>
            </a:extLst>
          </p:cNvPr>
          <p:cNvCxnSpPr>
            <a:cxnSpLocks/>
          </p:cNvCxnSpPr>
          <p:nvPr/>
        </p:nvCxnSpPr>
        <p:spPr>
          <a:xfrm flipH="1" flipV="1">
            <a:off x="363977" y="3131620"/>
            <a:ext cx="525020" cy="75678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6019B4-9E1A-8842-97AB-672F3B58AF74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63976" y="2010350"/>
            <a:ext cx="525021" cy="1112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6B4CCD6-53E5-124B-934E-D0694FCB4FEC}"/>
              </a:ext>
            </a:extLst>
          </p:cNvPr>
          <p:cNvSpPr txBox="1"/>
          <p:nvPr/>
        </p:nvSpPr>
        <p:spPr>
          <a:xfrm>
            <a:off x="5847474" y="297024"/>
            <a:ext cx="5718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we can perform the iterative fixed point computation: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BC98FF-58A0-DA4F-81EB-240FDE41EE64}"/>
              </a:ext>
            </a:extLst>
          </p:cNvPr>
          <p:cNvSpPr txBox="1"/>
          <p:nvPr/>
        </p:nvSpPr>
        <p:spPr>
          <a:xfrm>
            <a:off x="5413412" y="851167"/>
            <a:ext cx="6586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/>
              <a:t>LiveOut</a:t>
            </a:r>
            <a:r>
              <a:rPr lang="en-US" sz="2000" i="1" dirty="0"/>
              <a:t>(n) = </a:t>
            </a:r>
            <a:r>
              <a:rPr lang="en-US" sz="2000" dirty="0"/>
              <a:t>∪</a:t>
            </a:r>
            <a:r>
              <a:rPr lang="en-US" sz="2000" baseline="-25000" dirty="0"/>
              <a:t>s in </a:t>
            </a:r>
            <a:r>
              <a:rPr lang="en-US" sz="2000" baseline="-25000" dirty="0" err="1"/>
              <a:t>succ</a:t>
            </a:r>
            <a:r>
              <a:rPr lang="en-US" sz="2000" baseline="-25000" dirty="0"/>
              <a:t>(n)</a:t>
            </a:r>
            <a:r>
              <a:rPr lang="en-US" sz="2000" i="1" dirty="0"/>
              <a:t> ( </a:t>
            </a:r>
            <a:r>
              <a:rPr lang="en-US" sz="2000" i="1" dirty="0" err="1"/>
              <a:t>UEVar</a:t>
            </a:r>
            <a:r>
              <a:rPr lang="en-US" sz="2000" i="1" dirty="0"/>
              <a:t>(s) </a:t>
            </a:r>
            <a:r>
              <a:rPr lang="en-US" sz="2000" dirty="0"/>
              <a:t>∪ (</a:t>
            </a:r>
            <a:r>
              <a:rPr lang="en-US" sz="2000" dirty="0" err="1"/>
              <a:t>LiveOut</a:t>
            </a:r>
            <a:r>
              <a:rPr lang="en-US" sz="2000" dirty="0"/>
              <a:t>(s) ⋂</a:t>
            </a:r>
            <a:r>
              <a:rPr lang="en-US" sz="2000" i="1" dirty="0"/>
              <a:t> </a:t>
            </a:r>
            <a:r>
              <a:rPr lang="en-US" sz="2000" i="1" dirty="0" err="1"/>
              <a:t>VarKill</a:t>
            </a:r>
            <a:r>
              <a:rPr lang="en-US" sz="2000" i="1" dirty="0"/>
              <a:t>(s) </a:t>
            </a:r>
            <a:r>
              <a:rPr lang="en-US" sz="2000" dirty="0"/>
              <a:t>))</a:t>
            </a:r>
            <a:r>
              <a:rPr lang="en-US" sz="2000" i="1" dirty="0"/>
              <a:t>  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E836FB-877C-E84F-8377-0A065C7E772B}"/>
              </a:ext>
            </a:extLst>
          </p:cNvPr>
          <p:cNvCxnSpPr>
            <a:cxnSpLocks/>
          </p:cNvCxnSpPr>
          <p:nvPr/>
        </p:nvCxnSpPr>
        <p:spPr>
          <a:xfrm>
            <a:off x="10457235" y="851167"/>
            <a:ext cx="101164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733BF73-8110-8B43-8162-DE33B176CD8F}"/>
              </a:ext>
            </a:extLst>
          </p:cNvPr>
          <p:cNvSpPr txBox="1"/>
          <p:nvPr/>
        </p:nvSpPr>
        <p:spPr>
          <a:xfrm>
            <a:off x="1286702" y="5886902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Bend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17D4981-260D-B642-B15C-B19632DE39C3}"/>
              </a:ext>
            </a:extLst>
          </p:cNvPr>
          <p:cNvCxnSpPr>
            <a:cxnSpLocks/>
          </p:cNvCxnSpPr>
          <p:nvPr/>
        </p:nvCxnSpPr>
        <p:spPr>
          <a:xfrm>
            <a:off x="1621088" y="5482298"/>
            <a:ext cx="0" cy="42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D1FFFB5-2320-4F4E-AA64-2CC1E13586D0}"/>
              </a:ext>
            </a:extLst>
          </p:cNvPr>
          <p:cNvSpPr txBox="1"/>
          <p:nvPr/>
        </p:nvSpPr>
        <p:spPr>
          <a:xfrm>
            <a:off x="931971" y="297024"/>
            <a:ext cx="738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Bstart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C1FAE0C-053D-D24D-A36B-8A9AD41E1D50}"/>
              </a:ext>
            </a:extLst>
          </p:cNvPr>
          <p:cNvCxnSpPr>
            <a:cxnSpLocks/>
          </p:cNvCxnSpPr>
          <p:nvPr/>
        </p:nvCxnSpPr>
        <p:spPr>
          <a:xfrm>
            <a:off x="1286702" y="612899"/>
            <a:ext cx="0" cy="42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5" name="Table 4">
            <a:extLst>
              <a:ext uri="{FF2B5EF4-FFF2-40B4-BE49-F238E27FC236}">
                <a16:creationId xmlns:a16="http://schemas.microsoft.com/office/drawing/2014/main" id="{FF65C2C3-6F82-4447-86A6-334904852A65}"/>
              </a:ext>
            </a:extLst>
          </p:cNvPr>
          <p:cNvGraphicFramePr>
            <a:graphicFrameLocks noGrp="1"/>
          </p:cNvGraphicFramePr>
          <p:nvPr/>
        </p:nvGraphicFramePr>
        <p:xfrm>
          <a:off x="4215041" y="2269955"/>
          <a:ext cx="7699437" cy="2961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01004">
                  <a:extLst>
                    <a:ext uri="{9D8B030D-6E8A-4147-A177-3AD203B41FA5}">
                      <a16:colId xmlns:a16="http://schemas.microsoft.com/office/drawing/2014/main" val="1988581544"/>
                    </a:ext>
                  </a:extLst>
                </a:gridCol>
                <a:gridCol w="866060">
                  <a:extLst>
                    <a:ext uri="{9D8B030D-6E8A-4147-A177-3AD203B41FA5}">
                      <a16:colId xmlns:a16="http://schemas.microsoft.com/office/drawing/2014/main" val="2625425713"/>
                    </a:ext>
                  </a:extLst>
                </a:gridCol>
                <a:gridCol w="782633">
                  <a:extLst>
                    <a:ext uri="{9D8B030D-6E8A-4147-A177-3AD203B41FA5}">
                      <a16:colId xmlns:a16="http://schemas.microsoft.com/office/drawing/2014/main" val="483814811"/>
                    </a:ext>
                  </a:extLst>
                </a:gridCol>
                <a:gridCol w="930735">
                  <a:extLst>
                    <a:ext uri="{9D8B030D-6E8A-4147-A177-3AD203B41FA5}">
                      <a16:colId xmlns:a16="http://schemas.microsoft.com/office/drawing/2014/main" val="359816156"/>
                    </a:ext>
                  </a:extLst>
                </a:gridCol>
                <a:gridCol w="1148231">
                  <a:extLst>
                    <a:ext uri="{9D8B030D-6E8A-4147-A177-3AD203B41FA5}">
                      <a16:colId xmlns:a16="http://schemas.microsoft.com/office/drawing/2014/main" val="1233971538"/>
                    </a:ext>
                  </a:extLst>
                </a:gridCol>
                <a:gridCol w="1199071">
                  <a:extLst>
                    <a:ext uri="{9D8B030D-6E8A-4147-A177-3AD203B41FA5}">
                      <a16:colId xmlns:a16="http://schemas.microsoft.com/office/drawing/2014/main" val="127931163"/>
                    </a:ext>
                  </a:extLst>
                </a:gridCol>
                <a:gridCol w="1199072">
                  <a:extLst>
                    <a:ext uri="{9D8B030D-6E8A-4147-A177-3AD203B41FA5}">
                      <a16:colId xmlns:a16="http://schemas.microsoft.com/office/drawing/2014/main" val="88849252"/>
                    </a:ext>
                  </a:extLst>
                </a:gridCol>
                <a:gridCol w="672631">
                  <a:extLst>
                    <a:ext uri="{9D8B030D-6E8A-4147-A177-3AD203B41FA5}">
                      <a16:colId xmlns:a16="http://schemas.microsoft.com/office/drawing/2014/main" val="2750622002"/>
                    </a:ext>
                  </a:extLst>
                </a:gridCol>
              </a:tblGrid>
              <a:tr h="217711"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VarKill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UEVar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~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VarKill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LiveOut</a:t>
                      </a:r>
                      <a:r>
                        <a:rPr lang="en-US" dirty="0"/>
                        <a:t> I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LiveOut</a:t>
                      </a:r>
                      <a:r>
                        <a:rPr lang="en-US" dirty="0"/>
                        <a:t> I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LiveOut</a:t>
                      </a:r>
                      <a:r>
                        <a:rPr lang="en-US" dirty="0"/>
                        <a:t> I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.. I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976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891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847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929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662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30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273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080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8957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E07E60-FE3E-2542-8EDA-87C7DD41F243}"/>
              </a:ext>
            </a:extLst>
          </p:cNvPr>
          <p:cNvSpPr txBox="1"/>
          <p:nvPr/>
        </p:nvSpPr>
        <p:spPr>
          <a:xfrm>
            <a:off x="911763" y="1035688"/>
            <a:ext cx="101181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= 1;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D7C273-3430-274E-9BD8-88A6964AB339}"/>
              </a:ext>
            </a:extLst>
          </p:cNvPr>
          <p:cNvSpPr txBox="1"/>
          <p:nvPr/>
        </p:nvSpPr>
        <p:spPr>
          <a:xfrm>
            <a:off x="888997" y="1825684"/>
            <a:ext cx="26661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&lt;some branch on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4DD533-ED13-494B-9702-A2C71DE3AE39}"/>
              </a:ext>
            </a:extLst>
          </p:cNvPr>
          <p:cNvSpPr txBox="1"/>
          <p:nvPr/>
        </p:nvSpPr>
        <p:spPr>
          <a:xfrm>
            <a:off x="3159691" y="2829259"/>
            <a:ext cx="101181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s = 0;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AAFB98-FBC8-EA47-B67F-F848EFBB9C69}"/>
              </a:ext>
            </a:extLst>
          </p:cNvPr>
          <p:cNvSpPr txBox="1"/>
          <p:nvPr/>
        </p:nvSpPr>
        <p:spPr>
          <a:xfrm>
            <a:off x="888997" y="3748662"/>
            <a:ext cx="266611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s =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s</a:t>
            </a:r>
            <a:r>
              <a:rPr lang="en-US" dirty="0">
                <a:latin typeface="Courier" pitchFamily="2" charset="0"/>
              </a:rPr>
              <a:t> + 1;</a:t>
            </a:r>
          </a:p>
          <a:p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+ 1;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&lt;some branch on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81E177-3007-7E4D-A51F-83239BCE0D1E}"/>
              </a:ext>
            </a:extLst>
          </p:cNvPr>
          <p:cNvSpPr txBox="1"/>
          <p:nvPr/>
        </p:nvSpPr>
        <p:spPr>
          <a:xfrm>
            <a:off x="988585" y="5094781"/>
            <a:ext cx="142539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print(s);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35DB37-4D3D-F345-81EF-EFD65E4A54DB}"/>
              </a:ext>
            </a:extLst>
          </p:cNvPr>
          <p:cNvCxnSpPr>
            <a:cxnSpLocks/>
          </p:cNvCxnSpPr>
          <p:nvPr/>
        </p:nvCxnSpPr>
        <p:spPr>
          <a:xfrm flipH="1">
            <a:off x="1701280" y="2195016"/>
            <a:ext cx="1" cy="1553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09A409-3A5D-0349-A3F1-EACE3CD362B0}"/>
              </a:ext>
            </a:extLst>
          </p:cNvPr>
          <p:cNvCxnSpPr>
            <a:cxnSpLocks/>
          </p:cNvCxnSpPr>
          <p:nvPr/>
        </p:nvCxnSpPr>
        <p:spPr>
          <a:xfrm>
            <a:off x="1621089" y="4671992"/>
            <a:ext cx="0" cy="42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11FF1C-9165-EA42-B37A-E3B4D65A03C4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417671" y="1405020"/>
            <a:ext cx="0" cy="411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8685EE-01D7-2D47-890B-CA0C4337BAC5}"/>
              </a:ext>
            </a:extLst>
          </p:cNvPr>
          <p:cNvCxnSpPr>
            <a:cxnSpLocks/>
          </p:cNvCxnSpPr>
          <p:nvPr/>
        </p:nvCxnSpPr>
        <p:spPr>
          <a:xfrm>
            <a:off x="2958161" y="2195016"/>
            <a:ext cx="444597" cy="634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97433D4-6B01-3246-AE63-AC86F8127E31}"/>
              </a:ext>
            </a:extLst>
          </p:cNvPr>
          <p:cNvCxnSpPr>
            <a:cxnSpLocks/>
          </p:cNvCxnSpPr>
          <p:nvPr/>
        </p:nvCxnSpPr>
        <p:spPr>
          <a:xfrm flipH="1">
            <a:off x="2513564" y="3198591"/>
            <a:ext cx="889194" cy="550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84C999A-55B9-8E4D-911E-3F791A730920}"/>
              </a:ext>
            </a:extLst>
          </p:cNvPr>
          <p:cNvSpPr txBox="1"/>
          <p:nvPr/>
        </p:nvSpPr>
        <p:spPr>
          <a:xfrm>
            <a:off x="18729" y="1039789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A1C97D-4BDF-4942-8CE2-C5E2DB503BA8}"/>
              </a:ext>
            </a:extLst>
          </p:cNvPr>
          <p:cNvSpPr txBox="1"/>
          <p:nvPr/>
        </p:nvSpPr>
        <p:spPr>
          <a:xfrm>
            <a:off x="76714" y="182568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2ECBF8-3255-2549-A2A9-1F6016A829FB}"/>
              </a:ext>
            </a:extLst>
          </p:cNvPr>
          <p:cNvSpPr txBox="1"/>
          <p:nvPr/>
        </p:nvSpPr>
        <p:spPr>
          <a:xfrm>
            <a:off x="2632206" y="2844938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671041-BDE0-DD4D-AF0F-64FE3BD5412C}"/>
              </a:ext>
            </a:extLst>
          </p:cNvPr>
          <p:cNvSpPr txBox="1"/>
          <p:nvPr/>
        </p:nvSpPr>
        <p:spPr>
          <a:xfrm>
            <a:off x="370190" y="414877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762053-D1C6-2949-A780-88100666E340}"/>
              </a:ext>
            </a:extLst>
          </p:cNvPr>
          <p:cNvSpPr txBox="1"/>
          <p:nvPr/>
        </p:nvSpPr>
        <p:spPr>
          <a:xfrm>
            <a:off x="503434" y="511296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B4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35D361-4B53-3C41-BBC9-9D70053C484B}"/>
              </a:ext>
            </a:extLst>
          </p:cNvPr>
          <p:cNvCxnSpPr>
            <a:cxnSpLocks/>
          </p:cNvCxnSpPr>
          <p:nvPr/>
        </p:nvCxnSpPr>
        <p:spPr>
          <a:xfrm flipH="1" flipV="1">
            <a:off x="363977" y="3131620"/>
            <a:ext cx="525020" cy="75678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6019B4-9E1A-8842-97AB-672F3B58AF74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63976" y="2010350"/>
            <a:ext cx="525021" cy="1112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6B4CCD6-53E5-124B-934E-D0694FCB4FEC}"/>
              </a:ext>
            </a:extLst>
          </p:cNvPr>
          <p:cNvSpPr txBox="1"/>
          <p:nvPr/>
        </p:nvSpPr>
        <p:spPr>
          <a:xfrm>
            <a:off x="5847474" y="297024"/>
            <a:ext cx="5718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we can perform the iterative fixed point computation: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BC98FF-58A0-DA4F-81EB-240FDE41EE64}"/>
              </a:ext>
            </a:extLst>
          </p:cNvPr>
          <p:cNvSpPr txBox="1"/>
          <p:nvPr/>
        </p:nvSpPr>
        <p:spPr>
          <a:xfrm>
            <a:off x="5413412" y="851167"/>
            <a:ext cx="6586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/>
              <a:t>LiveOut</a:t>
            </a:r>
            <a:r>
              <a:rPr lang="en-US" sz="2000" i="1" dirty="0"/>
              <a:t>(n) = </a:t>
            </a:r>
            <a:r>
              <a:rPr lang="en-US" sz="2000" dirty="0"/>
              <a:t>∪</a:t>
            </a:r>
            <a:r>
              <a:rPr lang="en-US" sz="2000" baseline="-25000" dirty="0"/>
              <a:t>s in </a:t>
            </a:r>
            <a:r>
              <a:rPr lang="en-US" sz="2000" baseline="-25000" dirty="0" err="1"/>
              <a:t>succ</a:t>
            </a:r>
            <a:r>
              <a:rPr lang="en-US" sz="2000" baseline="-25000" dirty="0"/>
              <a:t>(n)</a:t>
            </a:r>
            <a:r>
              <a:rPr lang="en-US" sz="2000" i="1" dirty="0"/>
              <a:t> ( </a:t>
            </a:r>
            <a:r>
              <a:rPr lang="en-US" sz="2000" i="1" dirty="0" err="1"/>
              <a:t>UEVar</a:t>
            </a:r>
            <a:r>
              <a:rPr lang="en-US" sz="2000" i="1" dirty="0"/>
              <a:t>(s) </a:t>
            </a:r>
            <a:r>
              <a:rPr lang="en-US" sz="2000" dirty="0"/>
              <a:t>∪ (</a:t>
            </a:r>
            <a:r>
              <a:rPr lang="en-US" sz="2000" dirty="0" err="1"/>
              <a:t>LiveOut</a:t>
            </a:r>
            <a:r>
              <a:rPr lang="en-US" sz="2000" dirty="0"/>
              <a:t>(s) ⋂</a:t>
            </a:r>
            <a:r>
              <a:rPr lang="en-US" sz="2000" i="1" dirty="0"/>
              <a:t> </a:t>
            </a:r>
            <a:r>
              <a:rPr lang="en-US" sz="2000" i="1" dirty="0" err="1"/>
              <a:t>VarKill</a:t>
            </a:r>
            <a:r>
              <a:rPr lang="en-US" sz="2000" i="1" dirty="0"/>
              <a:t>(s) </a:t>
            </a:r>
            <a:r>
              <a:rPr lang="en-US" sz="2000" dirty="0"/>
              <a:t>))</a:t>
            </a:r>
            <a:r>
              <a:rPr lang="en-US" sz="2000" i="1" dirty="0"/>
              <a:t>  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E836FB-877C-E84F-8377-0A065C7E772B}"/>
              </a:ext>
            </a:extLst>
          </p:cNvPr>
          <p:cNvCxnSpPr>
            <a:cxnSpLocks/>
          </p:cNvCxnSpPr>
          <p:nvPr/>
        </p:nvCxnSpPr>
        <p:spPr>
          <a:xfrm>
            <a:off x="10457235" y="851167"/>
            <a:ext cx="101164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733BF73-8110-8B43-8162-DE33B176CD8F}"/>
              </a:ext>
            </a:extLst>
          </p:cNvPr>
          <p:cNvSpPr txBox="1"/>
          <p:nvPr/>
        </p:nvSpPr>
        <p:spPr>
          <a:xfrm>
            <a:off x="1286702" y="5886902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Bend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17D4981-260D-B642-B15C-B19632DE39C3}"/>
              </a:ext>
            </a:extLst>
          </p:cNvPr>
          <p:cNvCxnSpPr>
            <a:cxnSpLocks/>
          </p:cNvCxnSpPr>
          <p:nvPr/>
        </p:nvCxnSpPr>
        <p:spPr>
          <a:xfrm>
            <a:off x="1621088" y="5482298"/>
            <a:ext cx="0" cy="42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D1FFFB5-2320-4F4E-AA64-2CC1E13586D0}"/>
              </a:ext>
            </a:extLst>
          </p:cNvPr>
          <p:cNvSpPr txBox="1"/>
          <p:nvPr/>
        </p:nvSpPr>
        <p:spPr>
          <a:xfrm>
            <a:off x="931971" y="297024"/>
            <a:ext cx="738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Bstart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C1FAE0C-053D-D24D-A36B-8A9AD41E1D50}"/>
              </a:ext>
            </a:extLst>
          </p:cNvPr>
          <p:cNvCxnSpPr>
            <a:cxnSpLocks/>
          </p:cNvCxnSpPr>
          <p:nvPr/>
        </p:nvCxnSpPr>
        <p:spPr>
          <a:xfrm>
            <a:off x="1286702" y="612899"/>
            <a:ext cx="0" cy="42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5" name="Table 4">
            <a:extLst>
              <a:ext uri="{FF2B5EF4-FFF2-40B4-BE49-F238E27FC236}">
                <a16:creationId xmlns:a16="http://schemas.microsoft.com/office/drawing/2014/main" id="{FF65C2C3-6F82-4447-86A6-334904852A65}"/>
              </a:ext>
            </a:extLst>
          </p:cNvPr>
          <p:cNvGraphicFramePr>
            <a:graphicFrameLocks noGrp="1"/>
          </p:cNvGraphicFramePr>
          <p:nvPr/>
        </p:nvGraphicFramePr>
        <p:xfrm>
          <a:off x="4215041" y="2269955"/>
          <a:ext cx="7699437" cy="2961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01004">
                  <a:extLst>
                    <a:ext uri="{9D8B030D-6E8A-4147-A177-3AD203B41FA5}">
                      <a16:colId xmlns:a16="http://schemas.microsoft.com/office/drawing/2014/main" val="1988581544"/>
                    </a:ext>
                  </a:extLst>
                </a:gridCol>
                <a:gridCol w="866060">
                  <a:extLst>
                    <a:ext uri="{9D8B030D-6E8A-4147-A177-3AD203B41FA5}">
                      <a16:colId xmlns:a16="http://schemas.microsoft.com/office/drawing/2014/main" val="2625425713"/>
                    </a:ext>
                  </a:extLst>
                </a:gridCol>
                <a:gridCol w="782633">
                  <a:extLst>
                    <a:ext uri="{9D8B030D-6E8A-4147-A177-3AD203B41FA5}">
                      <a16:colId xmlns:a16="http://schemas.microsoft.com/office/drawing/2014/main" val="483814811"/>
                    </a:ext>
                  </a:extLst>
                </a:gridCol>
                <a:gridCol w="930735">
                  <a:extLst>
                    <a:ext uri="{9D8B030D-6E8A-4147-A177-3AD203B41FA5}">
                      <a16:colId xmlns:a16="http://schemas.microsoft.com/office/drawing/2014/main" val="359816156"/>
                    </a:ext>
                  </a:extLst>
                </a:gridCol>
                <a:gridCol w="1148231">
                  <a:extLst>
                    <a:ext uri="{9D8B030D-6E8A-4147-A177-3AD203B41FA5}">
                      <a16:colId xmlns:a16="http://schemas.microsoft.com/office/drawing/2014/main" val="1233971538"/>
                    </a:ext>
                  </a:extLst>
                </a:gridCol>
                <a:gridCol w="1199071">
                  <a:extLst>
                    <a:ext uri="{9D8B030D-6E8A-4147-A177-3AD203B41FA5}">
                      <a16:colId xmlns:a16="http://schemas.microsoft.com/office/drawing/2014/main" val="127931163"/>
                    </a:ext>
                  </a:extLst>
                </a:gridCol>
                <a:gridCol w="1199072">
                  <a:extLst>
                    <a:ext uri="{9D8B030D-6E8A-4147-A177-3AD203B41FA5}">
                      <a16:colId xmlns:a16="http://schemas.microsoft.com/office/drawing/2014/main" val="88849252"/>
                    </a:ext>
                  </a:extLst>
                </a:gridCol>
                <a:gridCol w="672631">
                  <a:extLst>
                    <a:ext uri="{9D8B030D-6E8A-4147-A177-3AD203B41FA5}">
                      <a16:colId xmlns:a16="http://schemas.microsoft.com/office/drawing/2014/main" val="2750622002"/>
                    </a:ext>
                  </a:extLst>
                </a:gridCol>
              </a:tblGrid>
              <a:tr h="217711"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VarKill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UEVar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~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VarKill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LiveOut</a:t>
                      </a:r>
                      <a:r>
                        <a:rPr lang="en-US" dirty="0"/>
                        <a:t> I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LiveOut</a:t>
                      </a:r>
                      <a:r>
                        <a:rPr lang="en-US" dirty="0"/>
                        <a:t> I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LiveOut</a:t>
                      </a:r>
                      <a:r>
                        <a:rPr lang="en-US" dirty="0"/>
                        <a:t> I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.. I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976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891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847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929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662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30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273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080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14166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CA05E-7356-1FFF-ED0F-B3EE41056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traversed the CFG in a different order?</a:t>
            </a:r>
          </a:p>
        </p:txBody>
      </p:sp>
    </p:spTree>
    <p:extLst>
      <p:ext uri="{BB962C8B-B14F-4D97-AF65-F5344CB8AC3E}">
        <p14:creationId xmlns:p14="http://schemas.microsoft.com/office/powerpoint/2010/main" val="10129517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E07E60-FE3E-2542-8EDA-87C7DD41F243}"/>
              </a:ext>
            </a:extLst>
          </p:cNvPr>
          <p:cNvSpPr txBox="1"/>
          <p:nvPr/>
        </p:nvSpPr>
        <p:spPr>
          <a:xfrm>
            <a:off x="911763" y="1035688"/>
            <a:ext cx="101181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= 1;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D7C273-3430-274E-9BD8-88A6964AB339}"/>
              </a:ext>
            </a:extLst>
          </p:cNvPr>
          <p:cNvSpPr txBox="1"/>
          <p:nvPr/>
        </p:nvSpPr>
        <p:spPr>
          <a:xfrm>
            <a:off x="888997" y="1825684"/>
            <a:ext cx="26661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&lt;some branch on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4DD533-ED13-494B-9702-A2C71DE3AE39}"/>
              </a:ext>
            </a:extLst>
          </p:cNvPr>
          <p:cNvSpPr txBox="1"/>
          <p:nvPr/>
        </p:nvSpPr>
        <p:spPr>
          <a:xfrm>
            <a:off x="3159691" y="2829259"/>
            <a:ext cx="101181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s = 0;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AAFB98-FBC8-EA47-B67F-F848EFBB9C69}"/>
              </a:ext>
            </a:extLst>
          </p:cNvPr>
          <p:cNvSpPr txBox="1"/>
          <p:nvPr/>
        </p:nvSpPr>
        <p:spPr>
          <a:xfrm>
            <a:off x="888997" y="3748662"/>
            <a:ext cx="266611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s = s + 1;</a:t>
            </a:r>
          </a:p>
          <a:p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+ 1;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&lt;some branch on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81E177-3007-7E4D-A51F-83239BCE0D1E}"/>
              </a:ext>
            </a:extLst>
          </p:cNvPr>
          <p:cNvSpPr txBox="1"/>
          <p:nvPr/>
        </p:nvSpPr>
        <p:spPr>
          <a:xfrm>
            <a:off x="988585" y="5094781"/>
            <a:ext cx="142539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print(s);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35DB37-4D3D-F345-81EF-EFD65E4A54DB}"/>
              </a:ext>
            </a:extLst>
          </p:cNvPr>
          <p:cNvCxnSpPr>
            <a:cxnSpLocks/>
          </p:cNvCxnSpPr>
          <p:nvPr/>
        </p:nvCxnSpPr>
        <p:spPr>
          <a:xfrm flipH="1">
            <a:off x="1701280" y="2195016"/>
            <a:ext cx="1" cy="1553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09A409-3A5D-0349-A3F1-EACE3CD362B0}"/>
              </a:ext>
            </a:extLst>
          </p:cNvPr>
          <p:cNvCxnSpPr>
            <a:cxnSpLocks/>
          </p:cNvCxnSpPr>
          <p:nvPr/>
        </p:nvCxnSpPr>
        <p:spPr>
          <a:xfrm>
            <a:off x="1621089" y="4671992"/>
            <a:ext cx="0" cy="42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11FF1C-9165-EA42-B37A-E3B4D65A03C4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417671" y="1405020"/>
            <a:ext cx="0" cy="411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8685EE-01D7-2D47-890B-CA0C4337BAC5}"/>
              </a:ext>
            </a:extLst>
          </p:cNvPr>
          <p:cNvCxnSpPr>
            <a:cxnSpLocks/>
          </p:cNvCxnSpPr>
          <p:nvPr/>
        </p:nvCxnSpPr>
        <p:spPr>
          <a:xfrm>
            <a:off x="2958161" y="2195016"/>
            <a:ext cx="444597" cy="634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97433D4-6B01-3246-AE63-AC86F8127E31}"/>
              </a:ext>
            </a:extLst>
          </p:cNvPr>
          <p:cNvCxnSpPr>
            <a:cxnSpLocks/>
          </p:cNvCxnSpPr>
          <p:nvPr/>
        </p:nvCxnSpPr>
        <p:spPr>
          <a:xfrm flipH="1">
            <a:off x="2513564" y="3198591"/>
            <a:ext cx="889194" cy="550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84C999A-55B9-8E4D-911E-3F791A730920}"/>
              </a:ext>
            </a:extLst>
          </p:cNvPr>
          <p:cNvSpPr txBox="1"/>
          <p:nvPr/>
        </p:nvSpPr>
        <p:spPr>
          <a:xfrm>
            <a:off x="18729" y="1039789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A1C97D-4BDF-4942-8CE2-C5E2DB503BA8}"/>
              </a:ext>
            </a:extLst>
          </p:cNvPr>
          <p:cNvSpPr txBox="1"/>
          <p:nvPr/>
        </p:nvSpPr>
        <p:spPr>
          <a:xfrm>
            <a:off x="76714" y="182568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2ECBF8-3255-2549-A2A9-1F6016A829FB}"/>
              </a:ext>
            </a:extLst>
          </p:cNvPr>
          <p:cNvSpPr txBox="1"/>
          <p:nvPr/>
        </p:nvSpPr>
        <p:spPr>
          <a:xfrm>
            <a:off x="2632206" y="2844938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671041-BDE0-DD4D-AF0F-64FE3BD5412C}"/>
              </a:ext>
            </a:extLst>
          </p:cNvPr>
          <p:cNvSpPr txBox="1"/>
          <p:nvPr/>
        </p:nvSpPr>
        <p:spPr>
          <a:xfrm>
            <a:off x="370190" y="414877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762053-D1C6-2949-A780-88100666E340}"/>
              </a:ext>
            </a:extLst>
          </p:cNvPr>
          <p:cNvSpPr txBox="1"/>
          <p:nvPr/>
        </p:nvSpPr>
        <p:spPr>
          <a:xfrm>
            <a:off x="503434" y="511296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B4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35D361-4B53-3C41-BBC9-9D70053C484B}"/>
              </a:ext>
            </a:extLst>
          </p:cNvPr>
          <p:cNvCxnSpPr>
            <a:cxnSpLocks/>
          </p:cNvCxnSpPr>
          <p:nvPr/>
        </p:nvCxnSpPr>
        <p:spPr>
          <a:xfrm flipH="1" flipV="1">
            <a:off x="363977" y="3131620"/>
            <a:ext cx="525020" cy="75678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6019B4-9E1A-8842-97AB-672F3B58AF74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63976" y="2010350"/>
            <a:ext cx="525021" cy="1112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6B4CCD6-53E5-124B-934E-D0694FCB4FEC}"/>
              </a:ext>
            </a:extLst>
          </p:cNvPr>
          <p:cNvSpPr txBox="1"/>
          <p:nvPr/>
        </p:nvSpPr>
        <p:spPr>
          <a:xfrm>
            <a:off x="5847474" y="297024"/>
            <a:ext cx="5718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we can perform the iterative fixed point computation: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1F2154A-B0B7-F04A-AC01-9DE42ADCCF7A}"/>
              </a:ext>
            </a:extLst>
          </p:cNvPr>
          <p:cNvGraphicFramePr>
            <a:graphicFrameLocks noGrp="1"/>
          </p:cNvGraphicFramePr>
          <p:nvPr/>
        </p:nvGraphicFramePr>
        <p:xfrm>
          <a:off x="4351865" y="2256249"/>
          <a:ext cx="6707196" cy="2961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0989">
                  <a:extLst>
                    <a:ext uri="{9D8B030D-6E8A-4147-A177-3AD203B41FA5}">
                      <a16:colId xmlns:a16="http://schemas.microsoft.com/office/drawing/2014/main" val="1988581544"/>
                    </a:ext>
                  </a:extLst>
                </a:gridCol>
                <a:gridCol w="893164">
                  <a:extLst>
                    <a:ext uri="{9D8B030D-6E8A-4147-A177-3AD203B41FA5}">
                      <a16:colId xmlns:a16="http://schemas.microsoft.com/office/drawing/2014/main" val="2625425713"/>
                    </a:ext>
                  </a:extLst>
                </a:gridCol>
                <a:gridCol w="1065033">
                  <a:extLst>
                    <a:ext uri="{9D8B030D-6E8A-4147-A177-3AD203B41FA5}">
                      <a16:colId xmlns:a16="http://schemas.microsoft.com/office/drawing/2014/main" val="483814811"/>
                    </a:ext>
                  </a:extLst>
                </a:gridCol>
                <a:gridCol w="1046182">
                  <a:extLst>
                    <a:ext uri="{9D8B030D-6E8A-4147-A177-3AD203B41FA5}">
                      <a16:colId xmlns:a16="http://schemas.microsoft.com/office/drawing/2014/main" val="359816156"/>
                    </a:ext>
                  </a:extLst>
                </a:gridCol>
                <a:gridCol w="1281807">
                  <a:extLst>
                    <a:ext uri="{9D8B030D-6E8A-4147-A177-3AD203B41FA5}">
                      <a16:colId xmlns:a16="http://schemas.microsoft.com/office/drawing/2014/main" val="1233971538"/>
                    </a:ext>
                  </a:extLst>
                </a:gridCol>
                <a:gridCol w="1330021">
                  <a:extLst>
                    <a:ext uri="{9D8B030D-6E8A-4147-A177-3AD203B41FA5}">
                      <a16:colId xmlns:a16="http://schemas.microsoft.com/office/drawing/2014/main" val="127931163"/>
                    </a:ext>
                  </a:extLst>
                </a:gridCol>
              </a:tblGrid>
              <a:tr h="217711"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VarKill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UEVar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~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VarKill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LiveOut</a:t>
                      </a:r>
                      <a:r>
                        <a:rPr lang="en-US" dirty="0"/>
                        <a:t> I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LiveOut</a:t>
                      </a:r>
                      <a:r>
                        <a:rPr lang="en-US" dirty="0"/>
                        <a:t> I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976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891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847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929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662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30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273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080564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76BC98FF-58A0-DA4F-81EB-240FDE41EE64}"/>
              </a:ext>
            </a:extLst>
          </p:cNvPr>
          <p:cNvSpPr txBox="1"/>
          <p:nvPr/>
        </p:nvSpPr>
        <p:spPr>
          <a:xfrm>
            <a:off x="5413412" y="851167"/>
            <a:ext cx="6586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/>
              <a:t>LiveOut</a:t>
            </a:r>
            <a:r>
              <a:rPr lang="en-US" sz="2000" i="1" dirty="0"/>
              <a:t>(n) = </a:t>
            </a:r>
            <a:r>
              <a:rPr lang="en-US" sz="2000" dirty="0"/>
              <a:t>∪</a:t>
            </a:r>
            <a:r>
              <a:rPr lang="en-US" sz="2000" baseline="-25000" dirty="0"/>
              <a:t>s in </a:t>
            </a:r>
            <a:r>
              <a:rPr lang="en-US" sz="2000" baseline="-25000" dirty="0" err="1"/>
              <a:t>succ</a:t>
            </a:r>
            <a:r>
              <a:rPr lang="en-US" sz="2000" baseline="-25000" dirty="0"/>
              <a:t>(n)</a:t>
            </a:r>
            <a:r>
              <a:rPr lang="en-US" sz="2000" i="1" dirty="0"/>
              <a:t> ( </a:t>
            </a:r>
            <a:r>
              <a:rPr lang="en-US" sz="2000" i="1" dirty="0" err="1"/>
              <a:t>UEVar</a:t>
            </a:r>
            <a:r>
              <a:rPr lang="en-US" sz="2000" i="1" dirty="0"/>
              <a:t>(s) </a:t>
            </a:r>
            <a:r>
              <a:rPr lang="en-US" sz="2000" dirty="0"/>
              <a:t>∪ (</a:t>
            </a:r>
            <a:r>
              <a:rPr lang="en-US" sz="2000" dirty="0" err="1"/>
              <a:t>LiveOut</a:t>
            </a:r>
            <a:r>
              <a:rPr lang="en-US" sz="2000" dirty="0"/>
              <a:t>(s) ⋂</a:t>
            </a:r>
            <a:r>
              <a:rPr lang="en-US" sz="2000" i="1" dirty="0"/>
              <a:t> </a:t>
            </a:r>
            <a:r>
              <a:rPr lang="en-US" sz="2000" i="1" dirty="0" err="1"/>
              <a:t>VarKill</a:t>
            </a:r>
            <a:r>
              <a:rPr lang="en-US" sz="2000" i="1" dirty="0"/>
              <a:t>(s) </a:t>
            </a:r>
            <a:r>
              <a:rPr lang="en-US" sz="2000" dirty="0"/>
              <a:t>))</a:t>
            </a:r>
            <a:r>
              <a:rPr lang="en-US" sz="2000" i="1" dirty="0"/>
              <a:t>  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E836FB-877C-E84F-8377-0A065C7E772B}"/>
              </a:ext>
            </a:extLst>
          </p:cNvPr>
          <p:cNvCxnSpPr>
            <a:cxnSpLocks/>
          </p:cNvCxnSpPr>
          <p:nvPr/>
        </p:nvCxnSpPr>
        <p:spPr>
          <a:xfrm>
            <a:off x="10457235" y="851167"/>
            <a:ext cx="101164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733BF73-8110-8B43-8162-DE33B176CD8F}"/>
              </a:ext>
            </a:extLst>
          </p:cNvPr>
          <p:cNvSpPr txBox="1"/>
          <p:nvPr/>
        </p:nvSpPr>
        <p:spPr>
          <a:xfrm>
            <a:off x="1286702" y="5886902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Bend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17D4981-260D-B642-B15C-B19632DE39C3}"/>
              </a:ext>
            </a:extLst>
          </p:cNvPr>
          <p:cNvCxnSpPr>
            <a:cxnSpLocks/>
          </p:cNvCxnSpPr>
          <p:nvPr/>
        </p:nvCxnSpPr>
        <p:spPr>
          <a:xfrm>
            <a:off x="1621088" y="5482298"/>
            <a:ext cx="0" cy="42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D1FFFB5-2320-4F4E-AA64-2CC1E13586D0}"/>
              </a:ext>
            </a:extLst>
          </p:cNvPr>
          <p:cNvSpPr txBox="1"/>
          <p:nvPr/>
        </p:nvSpPr>
        <p:spPr>
          <a:xfrm>
            <a:off x="931971" y="297024"/>
            <a:ext cx="738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Bstart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C1FAE0C-053D-D24D-A36B-8A9AD41E1D50}"/>
              </a:ext>
            </a:extLst>
          </p:cNvPr>
          <p:cNvCxnSpPr>
            <a:cxnSpLocks/>
          </p:cNvCxnSpPr>
          <p:nvPr/>
        </p:nvCxnSpPr>
        <p:spPr>
          <a:xfrm>
            <a:off x="1286702" y="612899"/>
            <a:ext cx="0" cy="42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A79C6EF-28D4-19C2-2C56-1B395F859A3B}"/>
              </a:ext>
            </a:extLst>
          </p:cNvPr>
          <p:cNvSpPr txBox="1"/>
          <p:nvPr/>
        </p:nvSpPr>
        <p:spPr>
          <a:xfrm>
            <a:off x="5029200" y="6028267"/>
            <a:ext cx="29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Lets do it backwards this time</a:t>
            </a:r>
          </a:p>
        </p:txBody>
      </p:sp>
    </p:spTree>
    <p:extLst>
      <p:ext uri="{BB962C8B-B14F-4D97-AF65-F5344CB8AC3E}">
        <p14:creationId xmlns:p14="http://schemas.microsoft.com/office/powerpoint/2010/main" val="34132364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D5391-4825-0C03-2277-323F309CA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Traversal order in data flow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1B737-6DE1-7122-338B-10E761DAB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your analysis flows backwards (get information from your children)</a:t>
            </a:r>
          </a:p>
          <a:p>
            <a:pPr lvl="1"/>
            <a:r>
              <a:rPr lang="en-US" dirty="0"/>
              <a:t>You want a post-order traversal</a:t>
            </a:r>
          </a:p>
          <a:p>
            <a:pPr lvl="1"/>
            <a:r>
              <a:rPr lang="en-US" dirty="0"/>
              <a:t>visit as many children as possible before visiting the parents</a:t>
            </a:r>
          </a:p>
          <a:p>
            <a:pPr lvl="1"/>
            <a:r>
              <a:rPr lang="en-US" dirty="0"/>
              <a:t>live variable analysis is a backwards flow analysis</a:t>
            </a:r>
          </a:p>
          <a:p>
            <a:pPr lvl="1"/>
            <a:endParaRPr lang="en-US" dirty="0"/>
          </a:p>
          <a:p>
            <a:r>
              <a:rPr lang="en-US" dirty="0"/>
              <a:t>If you flow forward, then you want a reverse post order traversal</a:t>
            </a:r>
          </a:p>
          <a:p>
            <a:pPr lvl="1"/>
            <a:r>
              <a:rPr lang="en-US" dirty="0"/>
              <a:t>Visit as many parents as possible</a:t>
            </a:r>
          </a:p>
          <a:p>
            <a:pPr lvl="1"/>
            <a:r>
              <a:rPr lang="en-US" dirty="0"/>
              <a:t>Global constant propagation is an example</a:t>
            </a:r>
          </a:p>
        </p:txBody>
      </p:sp>
    </p:spTree>
    <p:extLst>
      <p:ext uri="{BB962C8B-B14F-4D97-AF65-F5344CB8AC3E}">
        <p14:creationId xmlns:p14="http://schemas.microsoft.com/office/powerpoint/2010/main" val="28453687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F9BBC-12C1-A84E-BD76-68D8F676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limitations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B4CCD6-53E5-124B-934E-D0694FCB4FEC}"/>
              </a:ext>
            </a:extLst>
          </p:cNvPr>
          <p:cNvSpPr txBox="1"/>
          <p:nvPr/>
        </p:nvSpPr>
        <p:spPr>
          <a:xfrm>
            <a:off x="838200" y="1737341"/>
            <a:ext cx="109395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compute the </a:t>
            </a:r>
            <a:r>
              <a:rPr lang="en-US" sz="2400" dirty="0" err="1"/>
              <a:t>LiveOut</a:t>
            </a:r>
            <a:r>
              <a:rPr lang="en-US" sz="2400" dirty="0"/>
              <a:t> sets, we need two initial sets: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 err="1"/>
              <a:t>VarKill</a:t>
            </a:r>
            <a:r>
              <a:rPr lang="en-US" sz="2400" dirty="0"/>
              <a:t> for block b is any variable in block b that gets overwritten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 err="1"/>
              <a:t>UEVar</a:t>
            </a:r>
            <a:r>
              <a:rPr lang="en-US" sz="2400" b="1" dirty="0"/>
              <a:t> </a:t>
            </a:r>
            <a:r>
              <a:rPr lang="en-US" sz="2400" dirty="0"/>
              <a:t>(upward exposed variable) for block b is any variable in b that is read before being overwritten.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Consider: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5A35CA-6E28-8D45-884F-C789E049A1F1}"/>
              </a:ext>
            </a:extLst>
          </p:cNvPr>
          <p:cNvSpPr txBox="1"/>
          <p:nvPr/>
        </p:nvSpPr>
        <p:spPr>
          <a:xfrm>
            <a:off x="838199" y="4806974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" pitchFamily="2" charset="0"/>
              </a:rPr>
              <a:t>s = a[x] + 1;</a:t>
            </a:r>
          </a:p>
        </p:txBody>
      </p:sp>
    </p:spTree>
    <p:extLst>
      <p:ext uri="{BB962C8B-B14F-4D97-AF65-F5344CB8AC3E}">
        <p14:creationId xmlns:p14="http://schemas.microsoft.com/office/powerpoint/2010/main" val="24457237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F9BBC-12C1-A84E-BD76-68D8F676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limitations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B4CCD6-53E5-124B-934E-D0694FCB4FEC}"/>
              </a:ext>
            </a:extLst>
          </p:cNvPr>
          <p:cNvSpPr txBox="1"/>
          <p:nvPr/>
        </p:nvSpPr>
        <p:spPr>
          <a:xfrm>
            <a:off x="838200" y="1737341"/>
            <a:ext cx="109395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compute the </a:t>
            </a:r>
            <a:r>
              <a:rPr lang="en-US" sz="2400" dirty="0" err="1"/>
              <a:t>LiveOut</a:t>
            </a:r>
            <a:r>
              <a:rPr lang="en-US" sz="2400" dirty="0"/>
              <a:t> sets, we need two initial sets: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 err="1"/>
              <a:t>VarKill</a:t>
            </a:r>
            <a:r>
              <a:rPr lang="en-US" sz="2400" dirty="0"/>
              <a:t> for block b is any variable in block b that gets overwritten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 err="1"/>
              <a:t>UEVar</a:t>
            </a:r>
            <a:r>
              <a:rPr lang="en-US" sz="2400" b="1" dirty="0"/>
              <a:t> </a:t>
            </a:r>
            <a:r>
              <a:rPr lang="en-US" sz="2400" dirty="0"/>
              <a:t>(upward exposed variable) for block b is any variable in b that is read before being overwritten.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Consider: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5A35CA-6E28-8D45-884F-C789E049A1F1}"/>
              </a:ext>
            </a:extLst>
          </p:cNvPr>
          <p:cNvSpPr txBox="1"/>
          <p:nvPr/>
        </p:nvSpPr>
        <p:spPr>
          <a:xfrm>
            <a:off x="838199" y="4806974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" pitchFamily="2" charset="0"/>
              </a:rPr>
              <a:t>s = a[x] + 1;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DBD4C8-4770-EC4E-94F2-38BD2C3A5A7B}"/>
              </a:ext>
            </a:extLst>
          </p:cNvPr>
          <p:cNvSpPr txBox="1"/>
          <p:nvPr/>
        </p:nvSpPr>
        <p:spPr>
          <a:xfrm>
            <a:off x="838199" y="5512103"/>
            <a:ext cx="10282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/>
              <a:t>UEVar</a:t>
            </a:r>
            <a:r>
              <a:rPr lang="en-US" i="1" dirty="0"/>
              <a:t> needs to assume a[x] is any memory location that it cannot prove non-aliasing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E8D4AC-E8DE-CE43-BB8D-F96E48003B12}"/>
              </a:ext>
            </a:extLst>
          </p:cNvPr>
          <p:cNvSpPr txBox="1"/>
          <p:nvPr/>
        </p:nvSpPr>
        <p:spPr>
          <a:xfrm>
            <a:off x="5190991" y="6189289"/>
            <a:ext cx="6586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/>
              <a:t>LiveOut</a:t>
            </a:r>
            <a:r>
              <a:rPr lang="en-US" sz="2000" i="1" dirty="0"/>
              <a:t>(n) = </a:t>
            </a:r>
            <a:r>
              <a:rPr lang="en-US" sz="2000" dirty="0"/>
              <a:t>∪</a:t>
            </a:r>
            <a:r>
              <a:rPr lang="en-US" sz="2000" baseline="-25000" dirty="0"/>
              <a:t>s in </a:t>
            </a:r>
            <a:r>
              <a:rPr lang="en-US" sz="2000" baseline="-25000" dirty="0" err="1"/>
              <a:t>succ</a:t>
            </a:r>
            <a:r>
              <a:rPr lang="en-US" sz="2000" baseline="-25000" dirty="0"/>
              <a:t>(n)</a:t>
            </a:r>
            <a:r>
              <a:rPr lang="en-US" sz="2000" i="1" dirty="0"/>
              <a:t> ( </a:t>
            </a:r>
            <a:r>
              <a:rPr lang="en-US" sz="2000" i="1" dirty="0" err="1"/>
              <a:t>UEVar</a:t>
            </a:r>
            <a:r>
              <a:rPr lang="en-US" sz="2000" i="1" dirty="0"/>
              <a:t>(s) </a:t>
            </a:r>
            <a:r>
              <a:rPr lang="en-US" sz="2000" dirty="0"/>
              <a:t>∪ (</a:t>
            </a:r>
            <a:r>
              <a:rPr lang="en-US" sz="2000" dirty="0" err="1"/>
              <a:t>LiveOut</a:t>
            </a:r>
            <a:r>
              <a:rPr lang="en-US" sz="2000" dirty="0"/>
              <a:t>(s) ⋂</a:t>
            </a:r>
            <a:r>
              <a:rPr lang="en-US" sz="2000" i="1" dirty="0"/>
              <a:t> </a:t>
            </a:r>
            <a:r>
              <a:rPr lang="en-US" sz="2000" i="1" dirty="0" err="1"/>
              <a:t>VarKill</a:t>
            </a:r>
            <a:r>
              <a:rPr lang="en-US" sz="2000" i="1" dirty="0"/>
              <a:t>(s) </a:t>
            </a:r>
            <a:r>
              <a:rPr lang="en-US" sz="2000" dirty="0"/>
              <a:t>))</a:t>
            </a:r>
            <a:r>
              <a:rPr lang="en-US" sz="2000" i="1" dirty="0"/>
              <a:t>   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0188649-9EF1-0142-8D4D-E89363EC5653}"/>
              </a:ext>
            </a:extLst>
          </p:cNvPr>
          <p:cNvCxnSpPr>
            <a:cxnSpLocks/>
          </p:cNvCxnSpPr>
          <p:nvPr/>
        </p:nvCxnSpPr>
        <p:spPr>
          <a:xfrm>
            <a:off x="10234814" y="6189289"/>
            <a:ext cx="101164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337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3F66A-6019-574F-9BB9-6FBFD54A5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quiz from last time</a:t>
            </a:r>
          </a:p>
        </p:txBody>
      </p:sp>
    </p:spTree>
    <p:extLst>
      <p:ext uri="{BB962C8B-B14F-4D97-AF65-F5344CB8AC3E}">
        <p14:creationId xmlns:p14="http://schemas.microsoft.com/office/powerpoint/2010/main" val="7197561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F9BBC-12C1-A84E-BD76-68D8F676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limitations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B4CCD6-53E5-124B-934E-D0694FCB4FEC}"/>
              </a:ext>
            </a:extLst>
          </p:cNvPr>
          <p:cNvSpPr txBox="1"/>
          <p:nvPr/>
        </p:nvSpPr>
        <p:spPr>
          <a:xfrm>
            <a:off x="838200" y="1737341"/>
            <a:ext cx="109395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compute the </a:t>
            </a:r>
            <a:r>
              <a:rPr lang="en-US" sz="2400" dirty="0" err="1"/>
              <a:t>LiveOut</a:t>
            </a:r>
            <a:r>
              <a:rPr lang="en-US" sz="2400" dirty="0"/>
              <a:t> sets, we need two initial sets: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 err="1"/>
              <a:t>VarKill</a:t>
            </a:r>
            <a:r>
              <a:rPr lang="en-US" sz="2400" dirty="0"/>
              <a:t> for block b is any variable in block b that gets overwritten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 err="1"/>
              <a:t>UEVar</a:t>
            </a:r>
            <a:r>
              <a:rPr lang="en-US" sz="2400" b="1" dirty="0"/>
              <a:t> </a:t>
            </a:r>
            <a:r>
              <a:rPr lang="en-US" sz="2400" dirty="0"/>
              <a:t>(upward exposed variable) for block b is any variable in b that is read before being overwritten.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Consider: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5A35CA-6E28-8D45-884F-C789E049A1F1}"/>
              </a:ext>
            </a:extLst>
          </p:cNvPr>
          <p:cNvSpPr txBox="1"/>
          <p:nvPr/>
        </p:nvSpPr>
        <p:spPr>
          <a:xfrm>
            <a:off x="838199" y="4806974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" pitchFamily="2" charset="0"/>
              </a:rPr>
              <a:t>a[x] = s + 1;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E8D4AC-E8DE-CE43-BB8D-F96E48003B12}"/>
              </a:ext>
            </a:extLst>
          </p:cNvPr>
          <p:cNvSpPr txBox="1"/>
          <p:nvPr/>
        </p:nvSpPr>
        <p:spPr>
          <a:xfrm>
            <a:off x="5190991" y="6189289"/>
            <a:ext cx="6586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/>
              <a:t>LiveOut</a:t>
            </a:r>
            <a:r>
              <a:rPr lang="en-US" sz="2000" i="1" dirty="0"/>
              <a:t>(n) = </a:t>
            </a:r>
            <a:r>
              <a:rPr lang="en-US" sz="2000" dirty="0"/>
              <a:t>∪</a:t>
            </a:r>
            <a:r>
              <a:rPr lang="en-US" sz="2000" baseline="-25000" dirty="0"/>
              <a:t>s in </a:t>
            </a:r>
            <a:r>
              <a:rPr lang="en-US" sz="2000" baseline="-25000" dirty="0" err="1"/>
              <a:t>succ</a:t>
            </a:r>
            <a:r>
              <a:rPr lang="en-US" sz="2000" baseline="-25000" dirty="0"/>
              <a:t>(n)</a:t>
            </a:r>
            <a:r>
              <a:rPr lang="en-US" sz="2000" i="1" dirty="0"/>
              <a:t> ( </a:t>
            </a:r>
            <a:r>
              <a:rPr lang="en-US" sz="2000" i="1" dirty="0" err="1"/>
              <a:t>UEVar</a:t>
            </a:r>
            <a:r>
              <a:rPr lang="en-US" sz="2000" i="1" dirty="0"/>
              <a:t>(s) </a:t>
            </a:r>
            <a:r>
              <a:rPr lang="en-US" sz="2000" dirty="0"/>
              <a:t>∪ (</a:t>
            </a:r>
            <a:r>
              <a:rPr lang="en-US" sz="2000" dirty="0" err="1"/>
              <a:t>LiveOut</a:t>
            </a:r>
            <a:r>
              <a:rPr lang="en-US" sz="2000" dirty="0"/>
              <a:t>(s) ⋂</a:t>
            </a:r>
            <a:r>
              <a:rPr lang="en-US" sz="2000" i="1" dirty="0"/>
              <a:t> </a:t>
            </a:r>
            <a:r>
              <a:rPr lang="en-US" sz="2000" i="1" dirty="0" err="1"/>
              <a:t>VarKill</a:t>
            </a:r>
            <a:r>
              <a:rPr lang="en-US" sz="2000" i="1" dirty="0"/>
              <a:t>(s) </a:t>
            </a:r>
            <a:r>
              <a:rPr lang="en-US" sz="2000" dirty="0"/>
              <a:t>))</a:t>
            </a:r>
            <a:r>
              <a:rPr lang="en-US" sz="2000" i="1" dirty="0"/>
              <a:t>   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0188649-9EF1-0142-8D4D-E89363EC5653}"/>
              </a:ext>
            </a:extLst>
          </p:cNvPr>
          <p:cNvCxnSpPr>
            <a:cxnSpLocks/>
          </p:cNvCxnSpPr>
          <p:nvPr/>
        </p:nvCxnSpPr>
        <p:spPr>
          <a:xfrm>
            <a:off x="10234814" y="6189289"/>
            <a:ext cx="101164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4770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F9BBC-12C1-A84E-BD76-68D8F676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limitations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B4CCD6-53E5-124B-934E-D0694FCB4FEC}"/>
              </a:ext>
            </a:extLst>
          </p:cNvPr>
          <p:cNvSpPr txBox="1"/>
          <p:nvPr/>
        </p:nvSpPr>
        <p:spPr>
          <a:xfrm>
            <a:off x="838200" y="1737341"/>
            <a:ext cx="109395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compute the </a:t>
            </a:r>
            <a:r>
              <a:rPr lang="en-US" sz="2400" dirty="0" err="1"/>
              <a:t>LiveOut</a:t>
            </a:r>
            <a:r>
              <a:rPr lang="en-US" sz="2400" dirty="0"/>
              <a:t> sets, we need two initial sets: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 err="1"/>
              <a:t>VarKill</a:t>
            </a:r>
            <a:r>
              <a:rPr lang="en-US" sz="2400" dirty="0"/>
              <a:t> for block b is any variable in block b that gets overwritten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 err="1"/>
              <a:t>UEVar</a:t>
            </a:r>
            <a:r>
              <a:rPr lang="en-US" sz="2400" b="1" dirty="0"/>
              <a:t> </a:t>
            </a:r>
            <a:r>
              <a:rPr lang="en-US" sz="2400" dirty="0"/>
              <a:t>(upward exposed variable) for block b is any variable in b that is read before being overwritten.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Consider: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5A35CA-6E28-8D45-884F-C789E049A1F1}"/>
              </a:ext>
            </a:extLst>
          </p:cNvPr>
          <p:cNvSpPr txBox="1"/>
          <p:nvPr/>
        </p:nvSpPr>
        <p:spPr>
          <a:xfrm>
            <a:off x="838199" y="4806974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" pitchFamily="2" charset="0"/>
              </a:rPr>
              <a:t>a[x] = s + 1;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E8D4AC-E8DE-CE43-BB8D-F96E48003B12}"/>
              </a:ext>
            </a:extLst>
          </p:cNvPr>
          <p:cNvSpPr txBox="1"/>
          <p:nvPr/>
        </p:nvSpPr>
        <p:spPr>
          <a:xfrm>
            <a:off x="5190991" y="6189289"/>
            <a:ext cx="6586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/>
              <a:t>LiveOut</a:t>
            </a:r>
            <a:r>
              <a:rPr lang="en-US" sz="2000" i="1" dirty="0"/>
              <a:t>(n) = </a:t>
            </a:r>
            <a:r>
              <a:rPr lang="en-US" sz="2000" dirty="0"/>
              <a:t>∪</a:t>
            </a:r>
            <a:r>
              <a:rPr lang="en-US" sz="2000" baseline="-25000" dirty="0"/>
              <a:t>s in </a:t>
            </a:r>
            <a:r>
              <a:rPr lang="en-US" sz="2000" baseline="-25000" dirty="0" err="1"/>
              <a:t>succ</a:t>
            </a:r>
            <a:r>
              <a:rPr lang="en-US" sz="2000" baseline="-25000" dirty="0"/>
              <a:t>(n)</a:t>
            </a:r>
            <a:r>
              <a:rPr lang="en-US" sz="2000" i="1" dirty="0"/>
              <a:t> ( </a:t>
            </a:r>
            <a:r>
              <a:rPr lang="en-US" sz="2000" i="1" dirty="0" err="1"/>
              <a:t>UEVar</a:t>
            </a:r>
            <a:r>
              <a:rPr lang="en-US" sz="2000" i="1" dirty="0"/>
              <a:t>(s) </a:t>
            </a:r>
            <a:r>
              <a:rPr lang="en-US" sz="2000" dirty="0"/>
              <a:t>∪ (</a:t>
            </a:r>
            <a:r>
              <a:rPr lang="en-US" sz="2000" dirty="0" err="1"/>
              <a:t>LiveOut</a:t>
            </a:r>
            <a:r>
              <a:rPr lang="en-US" sz="2000" dirty="0"/>
              <a:t>(s) ⋂</a:t>
            </a:r>
            <a:r>
              <a:rPr lang="en-US" sz="2000" i="1" dirty="0"/>
              <a:t> </a:t>
            </a:r>
            <a:r>
              <a:rPr lang="en-US" sz="2000" i="1" dirty="0" err="1"/>
              <a:t>VarKill</a:t>
            </a:r>
            <a:r>
              <a:rPr lang="en-US" sz="2000" i="1" dirty="0"/>
              <a:t>(s) </a:t>
            </a:r>
            <a:r>
              <a:rPr lang="en-US" sz="2000" dirty="0"/>
              <a:t>))</a:t>
            </a:r>
            <a:r>
              <a:rPr lang="en-US" sz="2000" i="1" dirty="0"/>
              <a:t>   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0188649-9EF1-0142-8D4D-E89363EC5653}"/>
              </a:ext>
            </a:extLst>
          </p:cNvPr>
          <p:cNvCxnSpPr>
            <a:cxnSpLocks/>
          </p:cNvCxnSpPr>
          <p:nvPr/>
        </p:nvCxnSpPr>
        <p:spPr>
          <a:xfrm>
            <a:off x="10234814" y="6189289"/>
            <a:ext cx="101164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3909556-879F-3F4A-BBE7-265A4D8B27D1}"/>
              </a:ext>
            </a:extLst>
          </p:cNvPr>
          <p:cNvSpPr txBox="1"/>
          <p:nvPr/>
        </p:nvSpPr>
        <p:spPr>
          <a:xfrm>
            <a:off x="838199" y="5512103"/>
            <a:ext cx="10282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/>
              <a:t>VarKill</a:t>
            </a:r>
            <a:r>
              <a:rPr lang="en-US" b="1" i="1" dirty="0"/>
              <a:t> </a:t>
            </a:r>
            <a:r>
              <a:rPr lang="en-US" i="1" dirty="0"/>
              <a:t>also needs to know about aliasing</a:t>
            </a:r>
          </a:p>
        </p:txBody>
      </p:sp>
    </p:spTree>
    <p:extLst>
      <p:ext uri="{BB962C8B-B14F-4D97-AF65-F5344CB8AC3E}">
        <p14:creationId xmlns:p14="http://schemas.microsoft.com/office/powerpoint/2010/main" val="217476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6812B-4CB3-E14C-9695-15EE33D4D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278CF-F6DF-5C4D-BD50-E75EDBB44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Godbolt demo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3BB659-482E-B6E7-F179-F730729AFFF2}"/>
              </a:ext>
            </a:extLst>
          </p:cNvPr>
          <p:cNvSpPr/>
          <p:nvPr/>
        </p:nvSpPr>
        <p:spPr>
          <a:xfrm>
            <a:off x="1032934" y="329690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foo(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num,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y)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j[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[x] + j[y];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6233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6812B-4CB3-E14C-9695-15EE33D4D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278CF-F6DF-5C4D-BD50-E75EDBB44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4133" cy="4351338"/>
          </a:xfrm>
        </p:spPr>
        <p:txBody>
          <a:bodyPr/>
          <a:lstStyle/>
          <a:p>
            <a:r>
              <a:rPr lang="en-US" dirty="0"/>
              <a:t>Godbolt demo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B953AE-570E-8133-4B90-088E508AB63D}"/>
              </a:ext>
            </a:extLst>
          </p:cNvPr>
          <p:cNvSpPr/>
          <p:nvPr/>
        </p:nvSpPr>
        <p:spPr>
          <a:xfrm>
            <a:off x="1032934" y="329690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foo(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num,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y)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j[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[x] + j[y];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34C487-AA31-D74C-2A32-E789F9CE51E6}"/>
              </a:ext>
            </a:extLst>
          </p:cNvPr>
          <p:cNvSpPr txBox="1"/>
          <p:nvPr/>
        </p:nvSpPr>
        <p:spPr>
          <a:xfrm>
            <a:off x="6688667" y="3572933"/>
            <a:ext cx="21858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warning in clang...</a:t>
            </a:r>
          </a:p>
          <a:p>
            <a:endParaRPr lang="en-US" dirty="0"/>
          </a:p>
          <a:p>
            <a:r>
              <a:rPr lang="en-US" dirty="0"/>
              <a:t>warning in </a:t>
            </a:r>
            <a:r>
              <a:rPr lang="en-US" dirty="0" err="1"/>
              <a:t>gcc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2987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6812B-4CB3-E14C-9695-15EE33D4D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278CF-F6DF-5C4D-BD50-E75EDBB44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4133" cy="4351338"/>
          </a:xfrm>
        </p:spPr>
        <p:txBody>
          <a:bodyPr/>
          <a:lstStyle/>
          <a:p>
            <a:r>
              <a:rPr lang="en-US" dirty="0"/>
              <a:t>Godbolt demo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25CC07-2AA3-E914-AD09-5CC6B9DF60C4}"/>
              </a:ext>
            </a:extLst>
          </p:cNvPr>
          <p:cNvSpPr/>
          <p:nvPr/>
        </p:nvSpPr>
        <p:spPr>
          <a:xfrm>
            <a:off x="973669" y="3042272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foo(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num,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y)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j[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j[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[x] + j[y];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9695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6812B-4CB3-E14C-9695-15EE33D4D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278CF-F6DF-5C4D-BD50-E75EDBB44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4133" cy="4351338"/>
          </a:xfrm>
        </p:spPr>
        <p:txBody>
          <a:bodyPr/>
          <a:lstStyle/>
          <a:p>
            <a:r>
              <a:rPr lang="en-US" dirty="0"/>
              <a:t>Godbolt demo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34C487-AA31-D74C-2A32-E789F9CE51E6}"/>
              </a:ext>
            </a:extLst>
          </p:cNvPr>
          <p:cNvSpPr txBox="1"/>
          <p:nvPr/>
        </p:nvSpPr>
        <p:spPr>
          <a:xfrm>
            <a:off x="6688667" y="3572933"/>
            <a:ext cx="37794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more warning.</a:t>
            </a:r>
          </a:p>
          <a:p>
            <a:br>
              <a:rPr lang="en-US" dirty="0"/>
            </a:br>
            <a:r>
              <a:rPr lang="en-US" dirty="0"/>
              <a:t>Thus analysis must not be very precise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25CC07-2AA3-E914-AD09-5CC6B9DF60C4}"/>
              </a:ext>
            </a:extLst>
          </p:cNvPr>
          <p:cNvSpPr/>
          <p:nvPr/>
        </p:nvSpPr>
        <p:spPr>
          <a:xfrm>
            <a:off x="973669" y="3042272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foo(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num,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y)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j[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j[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[x] + j[y];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5253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F9BBC-12C1-A84E-BD76-68D8F676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limitations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B4CCD6-53E5-124B-934E-D0694FCB4FEC}"/>
              </a:ext>
            </a:extLst>
          </p:cNvPr>
          <p:cNvSpPr txBox="1"/>
          <p:nvPr/>
        </p:nvSpPr>
        <p:spPr>
          <a:xfrm>
            <a:off x="838200" y="1737341"/>
            <a:ext cx="109395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Imprecision can come from CFG construction:</a:t>
            </a:r>
          </a:p>
          <a:p>
            <a:br>
              <a:rPr lang="en-US" sz="2400" dirty="0"/>
            </a:br>
            <a:r>
              <a:rPr lang="en-US" sz="2400" dirty="0"/>
              <a:t>consider: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 err="1">
                <a:latin typeface="Courier" pitchFamily="2" charset="0"/>
              </a:rPr>
              <a:t>br</a:t>
            </a:r>
            <a:r>
              <a:rPr lang="en-US" sz="2400" dirty="0">
                <a:latin typeface="Courier" pitchFamily="2" charset="0"/>
              </a:rPr>
              <a:t> 1 &lt; 0, </a:t>
            </a:r>
            <a:r>
              <a:rPr lang="en-US" sz="2400" dirty="0" err="1">
                <a:latin typeface="Courier" pitchFamily="2" charset="0"/>
              </a:rPr>
              <a:t>dead_branch</a:t>
            </a:r>
            <a:r>
              <a:rPr lang="en-US" sz="2400" dirty="0">
                <a:latin typeface="Courier" pitchFamily="2" charset="0"/>
              </a:rPr>
              <a:t>, </a:t>
            </a:r>
            <a:r>
              <a:rPr lang="en-US" sz="2400" dirty="0" err="1">
                <a:latin typeface="Courier" pitchFamily="2" charset="0"/>
              </a:rPr>
              <a:t>alive_branch</a:t>
            </a:r>
            <a:endParaRPr lang="en-US" sz="24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0166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F9BBC-12C1-A84E-BD76-68D8F676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limitations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B4CCD6-53E5-124B-934E-D0694FCB4FEC}"/>
              </a:ext>
            </a:extLst>
          </p:cNvPr>
          <p:cNvSpPr txBox="1"/>
          <p:nvPr/>
        </p:nvSpPr>
        <p:spPr>
          <a:xfrm>
            <a:off x="838200" y="1737341"/>
            <a:ext cx="109395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Imprecision can come from CFG construction:</a:t>
            </a:r>
          </a:p>
          <a:p>
            <a:br>
              <a:rPr lang="en-US" sz="2400" dirty="0"/>
            </a:br>
            <a:r>
              <a:rPr lang="en-US" sz="2400" dirty="0"/>
              <a:t>consider: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 err="1">
                <a:latin typeface="Courier" pitchFamily="2" charset="0"/>
              </a:rPr>
              <a:t>br</a:t>
            </a: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1 &lt; 0</a:t>
            </a:r>
            <a:r>
              <a:rPr lang="en-US" sz="2400" dirty="0">
                <a:latin typeface="Courier" pitchFamily="2" charset="0"/>
              </a:rPr>
              <a:t>, </a:t>
            </a:r>
            <a:r>
              <a:rPr lang="en-US" sz="2400" dirty="0" err="1">
                <a:latin typeface="Courier" pitchFamily="2" charset="0"/>
              </a:rPr>
              <a:t>dead_branch</a:t>
            </a:r>
            <a:r>
              <a:rPr lang="en-US" sz="2400" dirty="0">
                <a:latin typeface="Courier" pitchFamily="2" charset="0"/>
              </a:rPr>
              <a:t>, </a:t>
            </a:r>
            <a:r>
              <a:rPr lang="en-US" sz="2400" dirty="0" err="1">
                <a:latin typeface="Courier" pitchFamily="2" charset="0"/>
              </a:rPr>
              <a:t>alive_branch</a:t>
            </a:r>
            <a:endParaRPr lang="en-US" sz="2400" dirty="0">
              <a:latin typeface="Courier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FE6D2C-74C0-6641-951E-09ABCE15CCC4}"/>
              </a:ext>
            </a:extLst>
          </p:cNvPr>
          <p:cNvSpPr txBox="1"/>
          <p:nvPr/>
        </p:nvSpPr>
        <p:spPr>
          <a:xfrm>
            <a:off x="506626" y="4188941"/>
            <a:ext cx="328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could come from arguments, etc.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090CC9D-13C9-AB44-BEA9-CA9D3A679B16}"/>
              </a:ext>
            </a:extLst>
          </p:cNvPr>
          <p:cNvSpPr/>
          <p:nvPr/>
        </p:nvSpPr>
        <p:spPr>
          <a:xfrm>
            <a:off x="7571278" y="4337961"/>
            <a:ext cx="1653702" cy="6420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EC3FA7C-9FE6-244A-B385-AADC0CE4E787}"/>
              </a:ext>
            </a:extLst>
          </p:cNvPr>
          <p:cNvSpPr/>
          <p:nvPr/>
        </p:nvSpPr>
        <p:spPr>
          <a:xfrm>
            <a:off x="5626714" y="5515604"/>
            <a:ext cx="1653702" cy="6420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DE6949-6E36-B444-BB99-7E02325FCBBE}"/>
              </a:ext>
            </a:extLst>
          </p:cNvPr>
          <p:cNvSpPr/>
          <p:nvPr/>
        </p:nvSpPr>
        <p:spPr>
          <a:xfrm>
            <a:off x="7571278" y="5595766"/>
            <a:ext cx="1653702" cy="6420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C08530-D93D-9C48-B124-3943BFF52F0B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6570047" y="4885964"/>
            <a:ext cx="1243410" cy="629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6AD103-425F-314C-8DFB-A36FFC7DC633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8398129" y="4979987"/>
            <a:ext cx="0" cy="615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196BE69-728C-F247-9E8C-2FBDCBC8869B}"/>
              </a:ext>
            </a:extLst>
          </p:cNvPr>
          <p:cNvSpPr txBox="1"/>
          <p:nvPr/>
        </p:nvSpPr>
        <p:spPr>
          <a:xfrm>
            <a:off x="5977229" y="4694895"/>
            <a:ext cx="141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dead_branch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7DF3E7-6BE2-D446-8ECF-6E35DA955C73}"/>
              </a:ext>
            </a:extLst>
          </p:cNvPr>
          <p:cNvSpPr txBox="1"/>
          <p:nvPr/>
        </p:nvSpPr>
        <p:spPr>
          <a:xfrm>
            <a:off x="8595919" y="5068645"/>
            <a:ext cx="1383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alive_branch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510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F9BBC-12C1-A84E-BD76-68D8F676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limitations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B4CCD6-53E5-124B-934E-D0694FCB4FEC}"/>
              </a:ext>
            </a:extLst>
          </p:cNvPr>
          <p:cNvSpPr txBox="1"/>
          <p:nvPr/>
        </p:nvSpPr>
        <p:spPr>
          <a:xfrm>
            <a:off x="838200" y="1737341"/>
            <a:ext cx="72431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Imprecision can come from CFG construction:</a:t>
            </a:r>
          </a:p>
          <a:p>
            <a:br>
              <a:rPr lang="en-US" sz="2400" dirty="0"/>
            </a:br>
            <a:r>
              <a:rPr lang="en-US" sz="2400" dirty="0"/>
              <a:t>consider first class labels (or functions):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 err="1">
                <a:latin typeface="Courier" pitchFamily="2" charset="0"/>
              </a:rPr>
              <a:t>br</a:t>
            </a: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dirty="0" err="1">
                <a:latin typeface="Courier" pitchFamily="2" charset="0"/>
              </a:rPr>
              <a:t>label_reg</a:t>
            </a:r>
            <a:br>
              <a:rPr lang="en-US" sz="2400" dirty="0">
                <a:latin typeface="Courier" pitchFamily="2" charset="0"/>
              </a:rPr>
            </a:br>
            <a:br>
              <a:rPr lang="en-US" sz="2400" dirty="0">
                <a:latin typeface="Courier" pitchFamily="2" charset="0"/>
              </a:rPr>
            </a:br>
            <a:r>
              <a:rPr lang="en-US" sz="2400" dirty="0"/>
              <a:t>where </a:t>
            </a:r>
            <a:r>
              <a:rPr lang="en-US" sz="2400" dirty="0" err="1"/>
              <a:t>label_reg</a:t>
            </a:r>
            <a:r>
              <a:rPr lang="en-US" sz="2400" dirty="0"/>
              <a:t> is a register that contains a register</a:t>
            </a:r>
            <a:endParaRPr lang="en-US" sz="2400" dirty="0">
              <a:latin typeface="Courier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090CC9D-13C9-AB44-BEA9-CA9D3A679B16}"/>
              </a:ext>
            </a:extLst>
          </p:cNvPr>
          <p:cNvSpPr/>
          <p:nvPr/>
        </p:nvSpPr>
        <p:spPr>
          <a:xfrm>
            <a:off x="9498939" y="4461531"/>
            <a:ext cx="1653702" cy="6420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EC3FA7C-9FE6-244A-B385-AADC0CE4E787}"/>
              </a:ext>
            </a:extLst>
          </p:cNvPr>
          <p:cNvSpPr/>
          <p:nvPr/>
        </p:nvSpPr>
        <p:spPr>
          <a:xfrm>
            <a:off x="7554375" y="5639174"/>
            <a:ext cx="1653702" cy="6420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DE6949-6E36-B444-BB99-7E02325FCBBE}"/>
              </a:ext>
            </a:extLst>
          </p:cNvPr>
          <p:cNvSpPr/>
          <p:nvPr/>
        </p:nvSpPr>
        <p:spPr>
          <a:xfrm>
            <a:off x="9498939" y="5719336"/>
            <a:ext cx="1653702" cy="6420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3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C08530-D93D-9C48-B124-3943BFF52F0B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8497708" y="5009534"/>
            <a:ext cx="1243410" cy="629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6AD103-425F-314C-8DFB-A36FFC7DC633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10325790" y="5103557"/>
            <a:ext cx="0" cy="615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68F241E-2D87-4B4A-8B20-49D6E4B3943F}"/>
              </a:ext>
            </a:extLst>
          </p:cNvPr>
          <p:cNvSpPr/>
          <p:nvPr/>
        </p:nvSpPr>
        <p:spPr>
          <a:xfrm>
            <a:off x="3368304" y="5559012"/>
            <a:ext cx="1653702" cy="6420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2A08EC7-A0E0-D643-B7CE-11B339AFDAF9}"/>
              </a:ext>
            </a:extLst>
          </p:cNvPr>
          <p:cNvSpPr/>
          <p:nvPr/>
        </p:nvSpPr>
        <p:spPr>
          <a:xfrm>
            <a:off x="5312868" y="5639174"/>
            <a:ext cx="1653702" cy="6420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5CDE23-29FE-6F4B-8AED-E2B3970FACA0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flipH="1">
            <a:off x="4195155" y="4782544"/>
            <a:ext cx="5303784" cy="776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E54519-C9F5-F444-A3AB-5B155A003C6E}"/>
              </a:ext>
            </a:extLst>
          </p:cNvPr>
          <p:cNvCxnSpPr>
            <a:cxnSpLocks/>
            <a:endCxn id="13" idx="7"/>
          </p:cNvCxnSpPr>
          <p:nvPr/>
        </p:nvCxnSpPr>
        <p:spPr>
          <a:xfrm flipH="1">
            <a:off x="6724391" y="4930765"/>
            <a:ext cx="2774548" cy="802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C353D0C-CD05-1745-AA85-34B069D6361F}"/>
              </a:ext>
            </a:extLst>
          </p:cNvPr>
          <p:cNvSpPr txBox="1"/>
          <p:nvPr/>
        </p:nvSpPr>
        <p:spPr>
          <a:xfrm>
            <a:off x="8676371" y="3556582"/>
            <a:ext cx="2948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need to branch to all possible</a:t>
            </a:r>
            <a:br>
              <a:rPr lang="en-US" i="1" dirty="0"/>
            </a:br>
            <a:r>
              <a:rPr lang="en-US" i="1" dirty="0"/>
              <a:t>basic blocks!</a:t>
            </a:r>
          </a:p>
        </p:txBody>
      </p:sp>
    </p:spTree>
    <p:extLst>
      <p:ext uri="{BB962C8B-B14F-4D97-AF65-F5344CB8AC3E}">
        <p14:creationId xmlns:p14="http://schemas.microsoft.com/office/powerpoint/2010/main" val="35217699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AAACB-3B4D-1D08-58D9-096BED42C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3B781-E9D8-06FA-ABBD-FDF3A023F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Global analysis is difficult and often very imprecise</a:t>
            </a:r>
          </a:p>
          <a:p>
            <a:endParaRPr lang="en-US" dirty="0"/>
          </a:p>
          <a:p>
            <a:r>
              <a:rPr lang="en-US" dirty="0"/>
              <a:t>Algorithms operate over CFGs and model how information can flow through the CFG</a:t>
            </a:r>
          </a:p>
          <a:p>
            <a:endParaRPr lang="en-US" dirty="0"/>
          </a:p>
          <a:p>
            <a:r>
              <a:rPr lang="en-US" dirty="0"/>
              <a:t>Live variable analysis can be used to catch potential uses of initialized variables</a:t>
            </a:r>
          </a:p>
          <a:p>
            <a:endParaRPr lang="en-US" dirty="0"/>
          </a:p>
          <a:p>
            <a:r>
              <a:rPr lang="en-US" dirty="0"/>
              <a:t>Other data flow instantiations can be used to do global constant propagation, global copy folding, etc.</a:t>
            </a:r>
          </a:p>
        </p:txBody>
      </p:sp>
    </p:spTree>
    <p:extLst>
      <p:ext uri="{BB962C8B-B14F-4D97-AF65-F5344CB8AC3E}">
        <p14:creationId xmlns:p14="http://schemas.microsoft.com/office/powerpoint/2010/main" val="2988385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E1C3E-B3DC-CD50-A1D8-30D2D090D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19902744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E54F-404A-8FF1-73D0-856096AB1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Done with lectures!</a:t>
            </a:r>
          </a:p>
        </p:txBody>
      </p:sp>
    </p:spTree>
    <p:extLst>
      <p:ext uri="{BB962C8B-B14F-4D97-AF65-F5344CB8AC3E}">
        <p14:creationId xmlns:p14="http://schemas.microsoft.com/office/powerpoint/2010/main" val="13834751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74E76-DCBF-94E9-A62F-9CF007BD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EFC19-7267-4BD8-95CE-E775480E2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Module 1 - Scanners: using regular expressions to break down programs into tokens</a:t>
            </a:r>
          </a:p>
          <a:p>
            <a:endParaRPr lang="en-US" dirty="0"/>
          </a:p>
          <a:p>
            <a:r>
              <a:rPr lang="en-US" dirty="0"/>
              <a:t>Module 2 - Parsing: using context free grammars to turn program strings into trees</a:t>
            </a:r>
          </a:p>
          <a:p>
            <a:endParaRPr lang="en-US" dirty="0"/>
          </a:p>
          <a:p>
            <a:r>
              <a:rPr lang="en-US" dirty="0"/>
              <a:t>Module 3 - Intermediate representation: explicitly constructing ASTs, performing type checking and generating 3 address code</a:t>
            </a:r>
          </a:p>
          <a:p>
            <a:endParaRPr lang="en-US" dirty="0"/>
          </a:p>
          <a:p>
            <a:r>
              <a:rPr lang="en-US" dirty="0"/>
              <a:t>Module 4 - Optimization and analysis: local, regional, and global analysis/operations. We can speed up some code significantly and make code safer</a:t>
            </a:r>
          </a:p>
        </p:txBody>
      </p:sp>
    </p:spTree>
    <p:extLst>
      <p:ext uri="{BB962C8B-B14F-4D97-AF65-F5344CB8AC3E}">
        <p14:creationId xmlns:p14="http://schemas.microsoft.com/office/powerpoint/2010/main" val="24684986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74E76-DCBF-94E9-A62F-9CF007BD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EFC19-7267-4BD8-95CE-E775480E2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Combined, your </a:t>
            </a:r>
            <a:r>
              <a:rPr lang="en-US" dirty="0" err="1"/>
              <a:t>homeworks</a:t>
            </a:r>
            <a:r>
              <a:rPr lang="en-US" dirty="0"/>
              <a:t> compile a non-trivial subset of C into an (optimized) IR that is very close to an ISA</a:t>
            </a:r>
          </a:p>
          <a:p>
            <a:endParaRPr lang="en-US" dirty="0"/>
          </a:p>
          <a:p>
            <a:r>
              <a:rPr lang="en-US" dirty="0"/>
              <a:t>Even though Clang and GCC and millions of lines of code long, I hope this class made them slightly less magical to you!</a:t>
            </a:r>
          </a:p>
          <a:p>
            <a:endParaRPr lang="en-US" dirty="0"/>
          </a:p>
          <a:p>
            <a:r>
              <a:rPr lang="en-US" dirty="0"/>
              <a:t>My hope is that this class made you think hard about programming languages, architectures, and how to negotiate between them </a:t>
            </a:r>
          </a:p>
          <a:p>
            <a:endParaRPr lang="en-US" dirty="0"/>
          </a:p>
          <a:p>
            <a:r>
              <a:rPr lang="en-US" dirty="0"/>
              <a:t>Thank you for your patience as we designed the class!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3875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74E76-DCBF-94E9-A62F-9CF007BD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want to work more on your 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EFC19-7267-4BD8-95CE-E775480E2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 11: instruction selection</a:t>
            </a:r>
          </a:p>
          <a:p>
            <a:pPr lvl="1"/>
            <a:r>
              <a:rPr lang="en-US" dirty="0"/>
              <a:t>Different strategies depending on RISC or CISC</a:t>
            </a:r>
          </a:p>
          <a:p>
            <a:pPr lvl="1"/>
            <a:r>
              <a:rPr lang="en-US" dirty="0"/>
              <a:t>Currently changing landscape in modern computing (ARM, Apple M1, RISC-V)</a:t>
            </a:r>
          </a:p>
          <a:p>
            <a:r>
              <a:rPr lang="en-US" dirty="0"/>
              <a:t>Chapter 12: instruction scheduling</a:t>
            </a:r>
          </a:p>
          <a:p>
            <a:r>
              <a:rPr lang="en-US" dirty="0"/>
              <a:t>Chapter 13: register allocation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25880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74E76-DCBF-94E9-A62F-9CF007BD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are interested in this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EFC19-7267-4BD8-95CE-E775480E2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Grad compilers: Discusses more about data flow analysis, SSA intermediate representation, and domain specific languages</a:t>
            </a:r>
          </a:p>
          <a:p>
            <a:endParaRPr lang="en-US" dirty="0"/>
          </a:p>
          <a:p>
            <a:r>
              <a:rPr lang="en-US" dirty="0"/>
              <a:t>Programming languages: Discusses properties of programming languages, their structure, and their semantics</a:t>
            </a:r>
          </a:p>
          <a:p>
            <a:endParaRPr lang="en-US" dirty="0"/>
          </a:p>
          <a:p>
            <a:r>
              <a:rPr lang="en-US" dirty="0"/>
              <a:t>Formal methods: Discusses how we can use the source code to prove more in depth properties about the program (e.g. that there are no bugs)</a:t>
            </a:r>
          </a:p>
          <a:p>
            <a:endParaRPr lang="en-US" dirty="0"/>
          </a:p>
          <a:p>
            <a:r>
              <a:rPr lang="en-US" dirty="0"/>
              <a:t>Architecture: Discusses how the processor works; however, in order to be useful, architecture features must be available somehow to the programmer (usually through a programming language and a compiler)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17873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74E76-DCBF-94E9-A62F-9CF007BD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Tons of 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EFC19-7267-4BD8-95CE-E775480E2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Grad school: there is tons of research going on in all of these areas</a:t>
            </a:r>
          </a:p>
          <a:p>
            <a:endParaRPr lang="en-US" dirty="0"/>
          </a:p>
          <a:p>
            <a:r>
              <a:rPr lang="en-US" dirty="0"/>
              <a:t>Industry: </a:t>
            </a:r>
          </a:p>
          <a:p>
            <a:pPr lvl="1"/>
            <a:r>
              <a:rPr lang="en-US" dirty="0"/>
              <a:t>Nearly every major tech company has (several) compiler teams now</a:t>
            </a:r>
          </a:p>
          <a:p>
            <a:pPr lvl="1"/>
            <a:r>
              <a:rPr lang="en-US" dirty="0"/>
              <a:t>Apple: LLVM</a:t>
            </a:r>
          </a:p>
          <a:p>
            <a:pPr lvl="1"/>
            <a:r>
              <a:rPr lang="en-US" dirty="0"/>
              <a:t>Microsoft: </a:t>
            </a:r>
            <a:r>
              <a:rPr lang="en-US" dirty="0" err="1"/>
              <a:t>VSCode</a:t>
            </a:r>
            <a:endParaRPr lang="en-US" dirty="0"/>
          </a:p>
          <a:p>
            <a:pPr lvl="1"/>
            <a:r>
              <a:rPr lang="en-US" dirty="0"/>
              <a:t>Microsoft: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Nvidia: </a:t>
            </a:r>
            <a:r>
              <a:rPr lang="en-US" dirty="0" err="1"/>
              <a:t>nvcc</a:t>
            </a:r>
            <a:endParaRPr lang="en-US" dirty="0"/>
          </a:p>
          <a:p>
            <a:pPr lvl="1"/>
            <a:r>
              <a:rPr lang="en-US" dirty="0"/>
              <a:t>Intel: </a:t>
            </a:r>
            <a:r>
              <a:rPr lang="en-US" dirty="0" err="1"/>
              <a:t>icc</a:t>
            </a:r>
            <a:endParaRPr lang="en-US" dirty="0"/>
          </a:p>
          <a:p>
            <a:pPr lvl="1"/>
            <a:r>
              <a:rPr lang="en-US" dirty="0"/>
              <a:t>Game dev</a:t>
            </a:r>
          </a:p>
          <a:p>
            <a:pPr lvl="1"/>
            <a:r>
              <a:rPr lang="en-US" dirty="0"/>
              <a:t>...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1FF3C7-6E4C-467F-C617-98DD79BFED59}"/>
              </a:ext>
            </a:extLst>
          </p:cNvPr>
          <p:cNvSpPr txBox="1"/>
          <p:nvPr/>
        </p:nvSpPr>
        <p:spPr>
          <a:xfrm>
            <a:off x="302150" y="6308209"/>
            <a:ext cx="407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mgaudet.github.io</a:t>
            </a:r>
            <a:r>
              <a:rPr lang="en-US" dirty="0"/>
              <a:t>/</a:t>
            </a:r>
            <a:r>
              <a:rPr lang="en-US" dirty="0" err="1"/>
              <a:t>CompilerJobs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9443572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51215-F82C-6FD7-62A2-0DA34A0EE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Compilers are going to be increasingly important in the next era of computing</a:t>
            </a:r>
          </a:p>
        </p:txBody>
      </p:sp>
    </p:spTree>
    <p:extLst>
      <p:ext uri="{BB962C8B-B14F-4D97-AF65-F5344CB8AC3E}">
        <p14:creationId xmlns:p14="http://schemas.microsoft.com/office/powerpoint/2010/main" val="421468319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35D6BE-12B5-C118-21DA-45EBEB656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3097"/>
            <a:ext cx="9824935" cy="63318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53962BC-968F-DBA6-27DD-C9426B02C391}"/>
              </a:ext>
            </a:extLst>
          </p:cNvPr>
          <p:cNvSpPr/>
          <p:nvPr/>
        </p:nvSpPr>
        <p:spPr>
          <a:xfrm>
            <a:off x="0" y="6440508"/>
            <a:ext cx="118028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K. Rupp, “40 Years of </a:t>
            </a:r>
            <a:r>
              <a:rPr lang="en-US" sz="1600" dirty="0" err="1"/>
              <a:t>Mircroprocessor</a:t>
            </a:r>
            <a:r>
              <a:rPr lang="en-US" sz="1600" dirty="0"/>
              <a:t> Trend Data,” https://www. </a:t>
            </a:r>
            <a:r>
              <a:rPr lang="en-US" sz="1600" dirty="0" err="1"/>
              <a:t>karlrupp.net</a:t>
            </a:r>
            <a:r>
              <a:rPr lang="en-US" sz="1600" dirty="0"/>
              <a:t>/2015/06/40-years-of-microprocessor-trend-data, 2015.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3AF8C4-7AD9-0637-DACE-4E2C01BAF160}"/>
              </a:ext>
            </a:extLst>
          </p:cNvPr>
          <p:cNvSpPr txBox="1"/>
          <p:nvPr/>
        </p:nvSpPr>
        <p:spPr>
          <a:xfrm>
            <a:off x="9640388" y="2890138"/>
            <a:ext cx="15479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computer</a:t>
            </a:r>
          </a:p>
          <a:p>
            <a:r>
              <a:rPr lang="en-US" dirty="0"/>
              <a:t>raw speed</a:t>
            </a:r>
          </a:p>
          <a:p>
            <a:r>
              <a:rPr lang="en-US" dirty="0"/>
              <a:t>has leveled off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9136A9-6BE4-1A36-4CC9-7C4876CF4ED8}"/>
              </a:ext>
            </a:extLst>
          </p:cNvPr>
          <p:cNvSpPr txBox="1"/>
          <p:nvPr/>
        </p:nvSpPr>
        <p:spPr>
          <a:xfrm>
            <a:off x="9590283" y="4203658"/>
            <a:ext cx="18327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cores</a:t>
            </a:r>
          </a:p>
          <a:p>
            <a:r>
              <a:rPr lang="en-US" dirty="0"/>
              <a:t>is starting to level</a:t>
            </a:r>
          </a:p>
          <a:p>
            <a:r>
              <a:rPr lang="en-US" dirty="0"/>
              <a:t>off</a:t>
            </a:r>
          </a:p>
        </p:txBody>
      </p:sp>
    </p:spTree>
    <p:extLst>
      <p:ext uri="{BB962C8B-B14F-4D97-AF65-F5344CB8AC3E}">
        <p14:creationId xmlns:p14="http://schemas.microsoft.com/office/powerpoint/2010/main" val="291090210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5D143-9067-2D47-A6A0-85BA76C80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SoC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B5982-06D2-5443-B032-D08C162BE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672914" cy="415504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From David Brooks lab at Harvard: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2"/>
              </a:rPr>
              <a:t>http://vlsiarch.eecs.harvard.edu/research/accelerators/die-photo-analysis/</a:t>
            </a:r>
            <a:endParaRPr lang="en-US" dirty="0"/>
          </a:p>
          <a:p>
            <a:endParaRPr lang="en-US" dirty="0"/>
          </a:p>
          <a:p>
            <a:r>
              <a:rPr lang="en-US" dirty="0"/>
              <a:t>Compilers will need to be able to map software efficiently to a range of different accelerators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DFC29EB-FF43-4142-BF29-D4B2DBAD8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688" y="679621"/>
            <a:ext cx="6462312" cy="549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81455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C62B4-8681-994F-A84E-8F1168767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everyone!!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30E20-58CD-5641-B7D4-E8A50EB78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 those of you who are graduating: congrats!</a:t>
            </a:r>
          </a:p>
          <a:p>
            <a:pPr lvl="1"/>
            <a:r>
              <a:rPr lang="en-US" dirty="0"/>
              <a:t>A CS degree is an incredible accomplishment!</a:t>
            </a:r>
          </a:p>
          <a:p>
            <a:endParaRPr lang="en-US" dirty="0"/>
          </a:p>
          <a:p>
            <a:r>
              <a:rPr lang="en-US" dirty="0"/>
              <a:t>For those of you who are not: </a:t>
            </a:r>
          </a:p>
          <a:p>
            <a:pPr lvl="1"/>
            <a:r>
              <a:rPr lang="en-US" dirty="0"/>
              <a:t>I hope to see you around next year!</a:t>
            </a:r>
          </a:p>
          <a:p>
            <a:pPr lvl="1"/>
            <a:endParaRPr lang="en-US" dirty="0"/>
          </a:p>
          <a:p>
            <a:r>
              <a:rPr lang="en-US" dirty="0"/>
              <a:t>Don’t be a stranger! We love hearing from you!</a:t>
            </a:r>
          </a:p>
          <a:p>
            <a:endParaRPr lang="en-US" dirty="0"/>
          </a:p>
          <a:p>
            <a:r>
              <a:rPr lang="en-US" dirty="0"/>
              <a:t>If you have any feedback about the class, please let me know!</a:t>
            </a:r>
          </a:p>
          <a:p>
            <a:endParaRPr lang="en-US" dirty="0"/>
          </a:p>
          <a:p>
            <a:r>
              <a:rPr lang="en-US" dirty="0"/>
              <a:t>Good luck on the final and enjoy your summer!</a:t>
            </a:r>
          </a:p>
        </p:txBody>
      </p:sp>
    </p:spTree>
    <p:extLst>
      <p:ext uri="{BB962C8B-B14F-4D97-AF65-F5344CB8AC3E}">
        <p14:creationId xmlns:p14="http://schemas.microsoft.com/office/powerpoint/2010/main" val="538882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E1C3E-B3DC-CD50-A1D8-30D2D090D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graphs</a:t>
            </a:r>
          </a:p>
        </p:txBody>
      </p:sp>
    </p:spTree>
    <p:extLst>
      <p:ext uri="{BB962C8B-B14F-4D97-AF65-F5344CB8AC3E}">
        <p14:creationId xmlns:p14="http://schemas.microsoft.com/office/powerpoint/2010/main" val="1357608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7C24C-6069-5E41-BB92-39394BF9C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4924A-6DE4-2B42-BE4E-C45A646F4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6915" cy="36705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graph where: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nodes are basic blocks</a:t>
            </a:r>
            <a:br>
              <a:rPr lang="en-US" dirty="0"/>
            </a:br>
            <a:endParaRPr lang="en-US" dirty="0"/>
          </a:p>
          <a:p>
            <a:r>
              <a:rPr lang="en-US" dirty="0"/>
              <a:t>edges mean that it is possible for one block to branch to another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1BDE4E-048A-C04E-A566-E82C3A21CF91}"/>
              </a:ext>
            </a:extLst>
          </p:cNvPr>
          <p:cNvSpPr txBox="1"/>
          <p:nvPr/>
        </p:nvSpPr>
        <p:spPr>
          <a:xfrm>
            <a:off x="8704639" y="1090523"/>
            <a:ext cx="23903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ourier" pitchFamily="2" charset="0"/>
              </a:rPr>
              <a:t>start:</a:t>
            </a:r>
          </a:p>
          <a:p>
            <a:r>
              <a:rPr lang="en-US" dirty="0">
                <a:latin typeface="Courier" pitchFamily="2" charset="0"/>
              </a:rPr>
              <a:t>r0 = ...;</a:t>
            </a:r>
          </a:p>
          <a:p>
            <a:r>
              <a:rPr lang="en-US" dirty="0">
                <a:latin typeface="Courier" pitchFamily="2" charset="0"/>
              </a:rPr>
              <a:t>r1 = ...;</a:t>
            </a:r>
          </a:p>
          <a:p>
            <a:r>
              <a:rPr lang="en-US" dirty="0" err="1">
                <a:latin typeface="Courier" pitchFamily="2" charset="0"/>
              </a:rPr>
              <a:t>br</a:t>
            </a:r>
            <a:r>
              <a:rPr lang="en-US" dirty="0">
                <a:latin typeface="Courier" pitchFamily="2" charset="0"/>
              </a:rPr>
              <a:t> r0, </a:t>
            </a:r>
            <a:r>
              <a:rPr lang="en-US" i="1" dirty="0">
                <a:latin typeface="Courier" pitchFamily="2" charset="0"/>
              </a:rPr>
              <a:t>if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i="1" dirty="0">
                <a:latin typeface="Courier" pitchFamily="2" charset="0"/>
              </a:rPr>
              <a:t>else;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19FEF3-04A8-2242-90EA-BB6F35E6867C}"/>
              </a:ext>
            </a:extLst>
          </p:cNvPr>
          <p:cNvSpPr txBox="1"/>
          <p:nvPr/>
        </p:nvSpPr>
        <p:spPr>
          <a:xfrm>
            <a:off x="8704639" y="2737546"/>
            <a:ext cx="15632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ourier" pitchFamily="2" charset="0"/>
              </a:rPr>
              <a:t>if: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r2 = ...;</a:t>
            </a:r>
          </a:p>
          <a:p>
            <a:r>
              <a:rPr lang="en-US" dirty="0" err="1">
                <a:latin typeface="Courier" pitchFamily="2" charset="0"/>
              </a:rPr>
              <a:t>br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i="1" dirty="0" err="1">
                <a:latin typeface="Courier" pitchFamily="2" charset="0"/>
              </a:rPr>
              <a:t>end_if</a:t>
            </a:r>
            <a:r>
              <a:rPr lang="en-US" i="1" dirty="0">
                <a:latin typeface="Courier" pitchFamily="2" charset="0"/>
              </a:rPr>
              <a:t>;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AC246D-E879-124C-929F-44A006A70833}"/>
              </a:ext>
            </a:extLst>
          </p:cNvPr>
          <p:cNvSpPr txBox="1"/>
          <p:nvPr/>
        </p:nvSpPr>
        <p:spPr>
          <a:xfrm>
            <a:off x="8704639" y="4107570"/>
            <a:ext cx="14253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ourier" pitchFamily="2" charset="0"/>
              </a:rPr>
              <a:t>else:</a:t>
            </a:r>
          </a:p>
          <a:p>
            <a:r>
              <a:rPr lang="en-US" dirty="0">
                <a:latin typeface="Courier" pitchFamily="2" charset="0"/>
              </a:rPr>
              <a:t>r3 = ...;</a:t>
            </a:r>
            <a:br>
              <a:rPr lang="en-US" dirty="0">
                <a:latin typeface="Courier" pitchFamily="2" charset="0"/>
              </a:rPr>
            </a:br>
            <a:endParaRPr lang="en-US" dirty="0">
              <a:latin typeface="Courier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81FE87-1ED8-5046-AC70-E46424F4D7CD}"/>
              </a:ext>
            </a:extLst>
          </p:cNvPr>
          <p:cNvSpPr txBox="1"/>
          <p:nvPr/>
        </p:nvSpPr>
        <p:spPr>
          <a:xfrm>
            <a:off x="8704639" y="5336783"/>
            <a:ext cx="1425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Courier" pitchFamily="2" charset="0"/>
              </a:rPr>
              <a:t>end_if</a:t>
            </a:r>
            <a:r>
              <a:rPr lang="en-US" i="1" dirty="0">
                <a:latin typeface="Courier" pitchFamily="2" charset="0"/>
              </a:rPr>
              <a:t>:</a:t>
            </a:r>
          </a:p>
          <a:p>
            <a:r>
              <a:rPr lang="en-US" dirty="0">
                <a:latin typeface="Courier" pitchFamily="2" charset="0"/>
              </a:rPr>
              <a:t>r4 = ...;</a:t>
            </a:r>
          </a:p>
        </p:txBody>
      </p:sp>
    </p:spTree>
    <p:extLst>
      <p:ext uri="{BB962C8B-B14F-4D97-AF65-F5344CB8AC3E}">
        <p14:creationId xmlns:p14="http://schemas.microsoft.com/office/powerpoint/2010/main" val="3250708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7C24C-6069-5E41-BB92-39394BF9C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4924A-6DE4-2B42-BE4E-C45A646F4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6915" cy="36705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graph where: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nodes are basic blocks</a:t>
            </a:r>
            <a:br>
              <a:rPr lang="en-US" dirty="0"/>
            </a:br>
            <a:endParaRPr lang="en-US" dirty="0"/>
          </a:p>
          <a:p>
            <a:r>
              <a:rPr lang="en-US" dirty="0"/>
              <a:t>edges mean that it is possible for one block to branch to another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1BDE4E-048A-C04E-A566-E82C3A21CF91}"/>
              </a:ext>
            </a:extLst>
          </p:cNvPr>
          <p:cNvSpPr txBox="1"/>
          <p:nvPr/>
        </p:nvSpPr>
        <p:spPr>
          <a:xfrm>
            <a:off x="8704639" y="1090523"/>
            <a:ext cx="239039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>
                <a:latin typeface="Courier" pitchFamily="2" charset="0"/>
              </a:rPr>
              <a:t>start:</a:t>
            </a:r>
          </a:p>
          <a:p>
            <a:r>
              <a:rPr lang="en-US" dirty="0">
                <a:latin typeface="Courier" pitchFamily="2" charset="0"/>
              </a:rPr>
              <a:t>r0 = ...;</a:t>
            </a:r>
          </a:p>
          <a:p>
            <a:r>
              <a:rPr lang="en-US" dirty="0">
                <a:latin typeface="Courier" pitchFamily="2" charset="0"/>
              </a:rPr>
              <a:t>r1 = ...;</a:t>
            </a:r>
          </a:p>
          <a:p>
            <a:r>
              <a:rPr lang="en-US" dirty="0" err="1">
                <a:latin typeface="Courier" pitchFamily="2" charset="0"/>
              </a:rPr>
              <a:t>br</a:t>
            </a:r>
            <a:r>
              <a:rPr lang="en-US" dirty="0">
                <a:latin typeface="Courier" pitchFamily="2" charset="0"/>
              </a:rPr>
              <a:t> r0, </a:t>
            </a:r>
            <a:r>
              <a:rPr lang="en-US" i="1" dirty="0">
                <a:latin typeface="Courier" pitchFamily="2" charset="0"/>
              </a:rPr>
              <a:t>if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i="1" dirty="0">
                <a:latin typeface="Courier" pitchFamily="2" charset="0"/>
              </a:rPr>
              <a:t>else;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19FEF3-04A8-2242-90EA-BB6F35E6867C}"/>
              </a:ext>
            </a:extLst>
          </p:cNvPr>
          <p:cNvSpPr txBox="1"/>
          <p:nvPr/>
        </p:nvSpPr>
        <p:spPr>
          <a:xfrm>
            <a:off x="8704639" y="2737546"/>
            <a:ext cx="156324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>
                <a:latin typeface="Courier" pitchFamily="2" charset="0"/>
              </a:rPr>
              <a:t>if: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r2 = ...;</a:t>
            </a:r>
          </a:p>
          <a:p>
            <a:r>
              <a:rPr lang="en-US" dirty="0" err="1">
                <a:latin typeface="Courier" pitchFamily="2" charset="0"/>
              </a:rPr>
              <a:t>br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i="1" dirty="0" err="1">
                <a:latin typeface="Courier" pitchFamily="2" charset="0"/>
              </a:rPr>
              <a:t>end_if</a:t>
            </a:r>
            <a:r>
              <a:rPr lang="en-US" i="1" dirty="0">
                <a:latin typeface="Courier" pitchFamily="2" charset="0"/>
              </a:rPr>
              <a:t>;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068790-3DBA-574E-8E0D-B22B22984369}"/>
              </a:ext>
            </a:extLst>
          </p:cNvPr>
          <p:cNvSpPr txBox="1"/>
          <p:nvPr/>
        </p:nvSpPr>
        <p:spPr>
          <a:xfrm>
            <a:off x="8704639" y="4107570"/>
            <a:ext cx="156324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>
                <a:latin typeface="Courier" pitchFamily="2" charset="0"/>
              </a:rPr>
              <a:t>else:</a:t>
            </a:r>
          </a:p>
          <a:p>
            <a:r>
              <a:rPr lang="en-US" dirty="0">
                <a:latin typeface="Courier" pitchFamily="2" charset="0"/>
              </a:rPr>
              <a:t>r3 = ...;</a:t>
            </a:r>
            <a:br>
              <a:rPr lang="en-US" dirty="0">
                <a:latin typeface="Courier" pitchFamily="2" charset="0"/>
              </a:rPr>
            </a:br>
            <a:r>
              <a:rPr lang="en-US" dirty="0" err="1">
                <a:latin typeface="Courier" pitchFamily="2" charset="0"/>
              </a:rPr>
              <a:t>br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i="1" dirty="0" err="1">
                <a:latin typeface="Courier" pitchFamily="2" charset="0"/>
              </a:rPr>
              <a:t>end_if</a:t>
            </a:r>
            <a:r>
              <a:rPr lang="en-US" dirty="0">
                <a:latin typeface="Courier" pitchFamily="2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23721E-C37E-D141-A3A9-14E75095C365}"/>
              </a:ext>
            </a:extLst>
          </p:cNvPr>
          <p:cNvSpPr txBox="1"/>
          <p:nvPr/>
        </p:nvSpPr>
        <p:spPr>
          <a:xfrm>
            <a:off x="8704639" y="5336783"/>
            <a:ext cx="14253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>
                <a:latin typeface="Courier" pitchFamily="2" charset="0"/>
              </a:rPr>
              <a:t>end_if</a:t>
            </a:r>
            <a:r>
              <a:rPr lang="en-US" i="1" dirty="0">
                <a:latin typeface="Courier" pitchFamily="2" charset="0"/>
              </a:rPr>
              <a:t>:</a:t>
            </a:r>
          </a:p>
          <a:p>
            <a:r>
              <a:rPr lang="en-US" dirty="0">
                <a:latin typeface="Courier" pitchFamily="2" charset="0"/>
              </a:rPr>
              <a:t>r4 = ...;</a:t>
            </a:r>
          </a:p>
        </p:txBody>
      </p:sp>
    </p:spTree>
    <p:extLst>
      <p:ext uri="{BB962C8B-B14F-4D97-AF65-F5344CB8AC3E}">
        <p14:creationId xmlns:p14="http://schemas.microsoft.com/office/powerpoint/2010/main" val="3469338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91863</TotalTime>
  <Words>5077</Words>
  <Application>Microsoft Macintosh PowerPoint</Application>
  <PresentationFormat>Widescreen</PresentationFormat>
  <Paragraphs>1111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5" baseType="lpstr">
      <vt:lpstr>Arial</vt:lpstr>
      <vt:lpstr>Calibri</vt:lpstr>
      <vt:lpstr>Calibri Light</vt:lpstr>
      <vt:lpstr>Consolas</vt:lpstr>
      <vt:lpstr>Courier</vt:lpstr>
      <vt:lpstr>Office Theme</vt:lpstr>
      <vt:lpstr>CSE110A: Compilers June 3, 2022</vt:lpstr>
      <vt:lpstr>Announcements</vt:lpstr>
      <vt:lpstr>Announcements</vt:lpstr>
      <vt:lpstr>Announcements</vt:lpstr>
      <vt:lpstr>No quiz from last time</vt:lpstr>
      <vt:lpstr>Review</vt:lpstr>
      <vt:lpstr>Control flow graphs</vt:lpstr>
      <vt:lpstr>Control flow graphs</vt:lpstr>
      <vt:lpstr>Control flow graphs</vt:lpstr>
      <vt:lpstr>Control flow graphs</vt:lpstr>
      <vt:lpstr>Interesting CFGs</vt:lpstr>
      <vt:lpstr>Interesting CFGs</vt:lpstr>
      <vt:lpstr>Interesting CFGs</vt:lpstr>
      <vt:lpstr>Interesting CFGs</vt:lpstr>
      <vt:lpstr>CFG demo</vt:lpstr>
      <vt:lpstr>Live Variable Analysis</vt:lpstr>
      <vt:lpstr>Live Variable Analysis</vt:lpstr>
      <vt:lpstr>Live Variable Analysis</vt:lpstr>
      <vt:lpstr>Live Variable Analysis</vt:lpstr>
      <vt:lpstr>Live Variable Analysis</vt:lpstr>
      <vt:lpstr>Live Variable Analysis</vt:lpstr>
      <vt:lpstr>Example</vt:lpstr>
      <vt:lpstr>Example</vt:lpstr>
      <vt:lpstr>Example</vt:lpstr>
      <vt:lpstr>Example</vt:lpstr>
      <vt:lpstr>Live variable analysis in the CFG:</vt:lpstr>
      <vt:lpstr>Live variable analysis in the CFG:</vt:lpstr>
      <vt:lpstr>Live variable analysis in the CFG:</vt:lpstr>
      <vt:lpstr>Live variable analysis in the CFG:</vt:lpstr>
      <vt:lpstr>Live variable analysis in the CFG:</vt:lpstr>
      <vt:lpstr>Live variable analysis in the CFG:</vt:lpstr>
      <vt:lpstr>Live variable analysis in the CFG:</vt:lpstr>
      <vt:lpstr>Live variable analysis in the CFG:</vt:lpstr>
      <vt:lpstr>Live variable analysis in the CFG:</vt:lpstr>
      <vt:lpstr>Live variable analysis in the CFG:</vt:lpstr>
      <vt:lpstr>Live variable analysis in the CFG:</vt:lpstr>
      <vt:lpstr>Live variable analysis in the CFG: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if we traversed the CFG in a different order?</vt:lpstr>
      <vt:lpstr>PowerPoint Presentation</vt:lpstr>
      <vt:lpstr>Traversal order in data flow algorithms</vt:lpstr>
      <vt:lpstr>Live variable limitations</vt:lpstr>
      <vt:lpstr>Live variable limitations</vt:lpstr>
      <vt:lpstr>Live variable limitations</vt:lpstr>
      <vt:lpstr>Live variable limitations</vt:lpstr>
      <vt:lpstr>Demo</vt:lpstr>
      <vt:lpstr>Demo</vt:lpstr>
      <vt:lpstr>Demo</vt:lpstr>
      <vt:lpstr>Demo</vt:lpstr>
      <vt:lpstr>Live variable limitations</vt:lpstr>
      <vt:lpstr>Live variable limitations</vt:lpstr>
      <vt:lpstr>Live variable limitations</vt:lpstr>
      <vt:lpstr>Summary</vt:lpstr>
      <vt:lpstr>Done with lectures!</vt:lpstr>
      <vt:lpstr>Recap</vt:lpstr>
      <vt:lpstr>Recap</vt:lpstr>
      <vt:lpstr>If you want to work more on your compiler</vt:lpstr>
      <vt:lpstr>If you are interested in this material</vt:lpstr>
      <vt:lpstr>Tons of opportunities</vt:lpstr>
      <vt:lpstr>Compilers are going to be increasingly important in the next era of computing</vt:lpstr>
      <vt:lpstr>PowerPoint Presentation</vt:lpstr>
      <vt:lpstr>Modern SoC</vt:lpstr>
      <vt:lpstr>Thanks everyone!!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Sorensen</dc:creator>
  <cp:lastModifiedBy>Tyler Sorensen</cp:lastModifiedBy>
  <cp:revision>1302</cp:revision>
  <dcterms:created xsi:type="dcterms:W3CDTF">2021-03-23T23:59:42Z</dcterms:created>
  <dcterms:modified xsi:type="dcterms:W3CDTF">2022-06-03T21:47:28Z</dcterms:modified>
</cp:coreProperties>
</file>