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7" r:id="rId2"/>
    <p:sldId id="1492" r:id="rId3"/>
    <p:sldId id="2090" r:id="rId4"/>
    <p:sldId id="2091" r:id="rId5"/>
    <p:sldId id="2092" r:id="rId6"/>
    <p:sldId id="2093" r:id="rId7"/>
    <p:sldId id="1897" r:id="rId8"/>
    <p:sldId id="2094" r:id="rId9"/>
    <p:sldId id="2095" r:id="rId10"/>
    <p:sldId id="2068" r:id="rId11"/>
    <p:sldId id="560" r:id="rId12"/>
    <p:sldId id="563" r:id="rId13"/>
    <p:sldId id="2107" r:id="rId14"/>
    <p:sldId id="568" r:id="rId15"/>
    <p:sldId id="291" r:id="rId16"/>
    <p:sldId id="1399" r:id="rId17"/>
    <p:sldId id="2070" r:id="rId18"/>
    <p:sldId id="2076" r:id="rId19"/>
    <p:sldId id="2077" r:id="rId20"/>
    <p:sldId id="408" r:id="rId21"/>
    <p:sldId id="1425" r:id="rId22"/>
    <p:sldId id="2096" r:id="rId23"/>
    <p:sldId id="2074" r:id="rId24"/>
    <p:sldId id="414" r:id="rId25"/>
    <p:sldId id="2081" r:id="rId26"/>
    <p:sldId id="2082" r:id="rId27"/>
    <p:sldId id="2083" r:id="rId28"/>
    <p:sldId id="2084" r:id="rId29"/>
    <p:sldId id="659" r:id="rId30"/>
    <p:sldId id="660" r:id="rId31"/>
    <p:sldId id="661" r:id="rId32"/>
    <p:sldId id="687" r:id="rId33"/>
    <p:sldId id="2108" r:id="rId34"/>
    <p:sldId id="2109" r:id="rId35"/>
    <p:sldId id="2110" r:id="rId36"/>
    <p:sldId id="2111" r:id="rId37"/>
    <p:sldId id="2112" r:id="rId38"/>
    <p:sldId id="2113" r:id="rId39"/>
    <p:sldId id="750" r:id="rId40"/>
    <p:sldId id="2085" r:id="rId41"/>
    <p:sldId id="667" r:id="rId42"/>
    <p:sldId id="668" r:id="rId43"/>
    <p:sldId id="670" r:id="rId44"/>
    <p:sldId id="669" r:id="rId45"/>
    <p:sldId id="673" r:id="rId46"/>
    <p:sldId id="674" r:id="rId47"/>
    <p:sldId id="2114" r:id="rId48"/>
    <p:sldId id="2101" r:id="rId49"/>
    <p:sldId id="2102" r:id="rId50"/>
    <p:sldId id="2103" r:id="rId51"/>
    <p:sldId id="2115" r:id="rId52"/>
    <p:sldId id="677" r:id="rId53"/>
    <p:sldId id="678" r:id="rId54"/>
    <p:sldId id="683" r:id="rId55"/>
    <p:sldId id="684" r:id="rId56"/>
    <p:sldId id="701" r:id="rId57"/>
    <p:sldId id="685" r:id="rId58"/>
    <p:sldId id="705" r:id="rId59"/>
    <p:sldId id="704" r:id="rId60"/>
    <p:sldId id="706" r:id="rId61"/>
    <p:sldId id="707" r:id="rId62"/>
    <p:sldId id="708" r:id="rId63"/>
    <p:sldId id="709" r:id="rId64"/>
    <p:sldId id="799" r:id="rId65"/>
    <p:sldId id="800" r:id="rId66"/>
    <p:sldId id="2097" r:id="rId67"/>
    <p:sldId id="802" r:id="rId68"/>
    <p:sldId id="803" r:id="rId69"/>
    <p:sldId id="804" r:id="rId70"/>
    <p:sldId id="805" r:id="rId71"/>
    <p:sldId id="2098" r:id="rId72"/>
    <p:sldId id="2099" r:id="rId73"/>
    <p:sldId id="2100" r:id="rId74"/>
    <p:sldId id="728" r:id="rId75"/>
    <p:sldId id="729" r:id="rId76"/>
    <p:sldId id="730" r:id="rId77"/>
    <p:sldId id="731" r:id="rId78"/>
    <p:sldId id="816" r:id="rId79"/>
    <p:sldId id="2104" r:id="rId80"/>
    <p:sldId id="2105" r:id="rId81"/>
    <p:sldId id="2116" r:id="rId82"/>
    <p:sldId id="732" r:id="rId83"/>
    <p:sldId id="733" r:id="rId84"/>
    <p:sldId id="734" r:id="rId85"/>
    <p:sldId id="2106" r:id="rId86"/>
    <p:sldId id="1916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8"/>
    <p:restoredTop sz="96405"/>
  </p:normalViewPr>
  <p:slideViewPr>
    <p:cSldViewPr snapToGrid="0" snapToObjects="1">
      <p:cViewPr>
        <p:scale>
          <a:sx n="150" d="100"/>
          <a:sy n="150" d="100"/>
        </p:scale>
        <p:origin x="8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1:48:15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4123 3697 24575,'-4'25'0,"-19"28"0,-20 36 0,15-34 0,-4 2 0,-4 3 0,-1 0 0,-2 1 0,-2-2 0,-1 0 0,0-1 0,-1-1 0,-1-1 0,2-3 0,1-3 0,3-8 0,0-3 0,-35 24 0,3-17 0,-1-14 0,-5-11 0,-4-8 0,-5-4 0,-2-4 0,-2 1 0,-4-2 0,-4-1 0,2-1 0,1-2 0,6 0 0,3 0 0,-12 0 0,47 0 0,-1 0 0,-3 0 0,0-1 0,-2-1 0,0-2 0,4-1 0,1-2 0,0-1 0,1-1 0,-45-16 0,47 11 0,0-3 0,-5-1 0,-1-2 0,-6-5 0,-2-2 0,-7-4 0,-2-3 0,-4-4 0,0-2 0,-2-5 0,1-1 0,3-2 0,2-2 0,5-1 0,3-4 0,4-1 0,3-3 0,3-2 0,2-2 0,4-2 0,2-2 0,2 1 0,4-2 0,3-1 0,4-2 0,3-3 0,6-2 0,4-7 0,4-3 0,5-8 0,3-1 0,3-2 0,3 0 0,3 0 0,2 1 0,2 10 0,1 3 0,3 6 0,3 1 0,3 4 0,2 2 0,1 7 0,2 1 0,2 0 0,2 1 0,1 2 0,2 1 0,0 2 0,1 0 0,1 0 0,0 0 0,2-1 0,2 1 0,2 0 0,1 0 0,1 2 0,3 1 0,4-2 0,3 0 0,0 2 0,1 2 0,3 0 0,0 1 0,2-2 0,1-1 0,-2 4 0,0-1 0,-2 4 0,-1 0 0,-2 3 0,0 2 0,0 2 0,1 1 0,0 3 0,1 2 0,3-2 0,2 2 0,0 2 0,1 0 0,-4 4 0,0 1 0,-1 1 0,0 0 0,-1 1 0,0 0 0,0 1 0,0 0 0,5 0 0,1 3 0,0 1 0,2 3 0,-1 3 0,1 3 0,-1 3 0,1 1 0,-4 3 0,0 1 0,2 0 0,-2 1 0,-1 1 0,-1 0 0,0 2 0,0 1 0,-2 2 0,0 4 0,39 16 0,-9 11 0,-14 8 0,-9 5 0,-8 4 0,-6 4 0,-6 3 0,-9-3 0,-5-3 0,-5-3 0,-4 2 0,-2 4 0,-4 4 0,-4 0 0,0-1 0,-1 1 0,2 4 0,0 8 0,-1 3 0,-1 0 0,-2-8 0,-1-12 0,0-13 0,0-12 0,0-9 0,0-5 0,-2-3 0,-1 0 0,-2 1 0,-1 0 0,2-1 0,1-2 0,1 1 0,0 0 0,-1-1 0,-3 1 0,0-2 0,-1-3 0,1-4 0,-1-3 0,-4-1 0,-11-10 0,-21-15 0,-19-17 0,-19-14 0,37 26 0,-1-1 0,-37-27 0,13 9 0,20 9 0,26 20 0,11 8 0,12 12 0,0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1:48:1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0 678 24575,'39'-22'0,"28"-22"0,-20 8 0,3-5 0,5-9 0,0-2 0,-6-2 0,-4 0 0,-6 2 0,-5 2 0,19-33 0,-15 20 0,-10 21 0,-8 19 0,-7 13 0,-5 8 0,-3 2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1:48:49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3476 5681 24575,'-52'12'0,"-19"17"0,18-4 0,-4 3 0,-11 10 0,-4 2 0,-7 4 0,-2 1 0,-7 1 0,-1-1 0,0-2 0,0-3 0,5-5 0,0-2 0,6-4 0,0-2 0,5-4 0,0-3 0,3-2 0,-1-2 0,-4-1 0,1-1 0,3-1 0,-1-1 0,2 0 0,1-2 0,3 0 0,1-2 0,6-2 0,1-1 0,2-2 0,2-1 0,3-1 0,2-2 0,-3-3 0,1-3 0,-2-3 0,0-2 0,-1-4 0,1-2 0,2-3 0,1 0 0,3-1 0,2 0 0,-35-22 0,13 1 0,12 0 0,7-1 0,9 1 0,8 1 0,4-5 0,5-4 0,0-9 0,-1-7 0,0-5 0,-1-1 0,0 1 0,1 1 0,2 0 0,2-4 0,5-3 0,4 1 0,6 2 0,2 4 0,2 9 0,0 8 0,0 11 0,2 6 0,3 0 0,2-3 0,3-3 0,1-3 0,-1 2 0,-1 0 0,1 0 0,1-2 0,3-7 0,1-3 0,1-1 0,-1 2 0,-4 3 0,1-3 0,1-8 0,2-5 0,4-6 0,0-1 0,4-5 0,6-9 0,-13 40 0,1 0 0,2-2 0,1-1 0,2-3 0,-1-1 0,0 0 0,0 0 0,-1-2 0,1-1 0,0-5 0,1-1 0,4-4 0,3-2 0,-2 12 0,4-1 0,3-3-1513,13-15 0,5-4 0,6-2 1513,-11 21 0,6-4 0,1 0 0,-2 2 0,-4 5-18,4-7 0,-4 4 0,0 0 18,15-10 0,1-2 0,-24 15 0,-33 12 0,12-34 0,-4 32 0,2-2 0,1 1 0,1 1 4522,18-41-4522,-9 21 71,-7 14-71,-2 5 0,0-1 0,1-1 0,4-3 0,-1 4 0,0 5 0,0 6 0,-1 6 0,3-2 0,5 0 0,5-5 0,2-1 0,3 2 0,-1 0 0,2 1 0,4-2 0,9-6 0,10-8 0,12-5 0,-33 28 0,2 2 0,2 0 0,1 1 0,1 3 0,1 1 0,-1 3 0,1 2 0,-3 2 0,-1 1 0,42-11 0,-7 5 0,-2 7 0,-2 4 0,-6 5 0,-8 5 0,-7 4 0,-3 12 0,12 18 0,10 18 0,-32-17 0,0 4 0,4 5 0,1 2 0,-3 2 0,0-1 0,1 2 0,0-1 0,-4-2 0,0-2 0,-2-3 0,0-2 0,-1-1 0,0 0 0,33 31 0,-5 0 0,-9-2 0,-13-2 0,-9-2 0,-8-3 0,-4-1 0,0 1 0,-2-3 0,-3-6 0,-2-8 0,-5-10 0,-4-9 0,-4-6 0,-4-5 0,0-1 0,0-1 0,0 0 0,0 2 0,0 2 0,-1 0 0,-1 1 0,-1 0 0,0 1 0,2-5 0,-1 2 0,2-4 0,0 3 0,0 2 0,0 0 0,0-2 0,-1-4 0,-2-3 0,-2-3 0,-3 0 0,-9-5 0,-17-7 0,-28-8 0,-33-2 0,37 13 0,-3 2 0,-6 2 0,0 2 0,5 2 0,1 1 0,9 0 0,4 0 0,-23 0 0,30 0 0,20-2 0,14 1 0,6-1 0,9 1 0,-5 1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21:48:50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0 713 24575,'7'-30'0,"15"-26"0,16-30 0,-13 33 0,1-2 0,-1 0 0,-1 0 0,11-37 0,-15 22 0,-11 24 0,-5 17 0,0 9 0,5 2 0,3-1 0,4 4 0,-5 5 0,-5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June 1,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Control flow graphs</a:t>
            </a:r>
          </a:p>
          <a:p>
            <a:r>
              <a:rPr lang="en-US" i="1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7A0E-0213-F0EA-5D96-79145DA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DOALL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ACEF-EABC-DA0D-C5FD-8B552F7D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1442"/>
          </a:xfrm>
        </p:spPr>
        <p:txBody>
          <a:bodyPr/>
          <a:lstStyle/>
          <a:p>
            <a:r>
              <a:rPr lang="en-US" dirty="0"/>
              <a:t>requires that loop iterations are independent</a:t>
            </a:r>
          </a:p>
          <a:p>
            <a:pPr lvl="1"/>
            <a:r>
              <a:rPr lang="en-US" dirty="0"/>
              <a:t>You can do the loop iterations in any order and get the same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2CE76-945E-0E0E-C124-0A0CD7E24ACB}"/>
              </a:ext>
            </a:extLst>
          </p:cNvPr>
          <p:cNvSpPr/>
          <p:nvPr/>
        </p:nvSpPr>
        <p:spPr>
          <a:xfrm>
            <a:off x="1574800" y="373380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2;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D98B-0497-CB39-1763-78E959E70F54}"/>
              </a:ext>
            </a:extLst>
          </p:cNvPr>
          <p:cNvSpPr txBox="1"/>
          <p:nvPr/>
        </p:nvSpPr>
        <p:spPr>
          <a:xfrm>
            <a:off x="3259667" y="500380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DA26B-275B-84FD-2DDC-5A52AB825F6B}"/>
              </a:ext>
            </a:extLst>
          </p:cNvPr>
          <p:cNvSpPr/>
          <p:nvPr/>
        </p:nvSpPr>
        <p:spPr>
          <a:xfrm>
            <a:off x="1574800" y="563880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2;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= i;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D8E4B-E972-83FA-5A65-CDD84D3BA66D}"/>
              </a:ext>
            </a:extLst>
          </p:cNvPr>
          <p:cNvSpPr txBox="1"/>
          <p:nvPr/>
        </p:nvSpPr>
        <p:spPr>
          <a:xfrm>
            <a:off x="8128000" y="3244334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these independent?</a:t>
            </a:r>
          </a:p>
        </p:txBody>
      </p:sp>
    </p:spTree>
    <p:extLst>
      <p:ext uri="{BB962C8B-B14F-4D97-AF65-F5344CB8AC3E}">
        <p14:creationId xmlns:p14="http://schemas.microsoft.com/office/powerpoint/2010/main" val="4713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3;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2;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</p:spTree>
    <p:extLst>
      <p:ext uri="{BB962C8B-B14F-4D97-AF65-F5344CB8AC3E}">
        <p14:creationId xmlns:p14="http://schemas.microsoft.com/office/powerpoint/2010/main" val="12709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3;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8D6AB-F585-6766-1325-4CFDECD76E9F}"/>
              </a:ext>
            </a:extLst>
          </p:cNvPr>
          <p:cNvSpPr/>
          <p:nvPr/>
        </p:nvSpPr>
        <p:spPr>
          <a:xfrm>
            <a:off x="8822267" y="948267"/>
            <a:ext cx="584200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FA0D-3FF2-637D-4801-64FACA12EF6D}"/>
              </a:ext>
            </a:extLst>
          </p:cNvPr>
          <p:cNvSpPr/>
          <p:nvPr/>
        </p:nvSpPr>
        <p:spPr>
          <a:xfrm>
            <a:off x="9406467" y="948267"/>
            <a:ext cx="584200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7570C-4610-B2EE-3434-8D36E4E792B7}"/>
              </a:ext>
            </a:extLst>
          </p:cNvPr>
          <p:cNvSpPr/>
          <p:nvPr/>
        </p:nvSpPr>
        <p:spPr>
          <a:xfrm>
            <a:off x="9990667" y="948267"/>
            <a:ext cx="584200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240FB2-7DD3-CC01-BC18-14848E7BE031}"/>
              </a:ext>
            </a:extLst>
          </p:cNvPr>
          <p:cNvSpPr/>
          <p:nvPr/>
        </p:nvSpPr>
        <p:spPr>
          <a:xfrm>
            <a:off x="8822267" y="2217219"/>
            <a:ext cx="584200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DCE70-184E-6508-2ED0-0A6B14A64A54}"/>
              </a:ext>
            </a:extLst>
          </p:cNvPr>
          <p:cNvSpPr/>
          <p:nvPr/>
        </p:nvSpPr>
        <p:spPr>
          <a:xfrm>
            <a:off x="9406467" y="2217219"/>
            <a:ext cx="584200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D09D41-8976-9AE6-AFFD-DA0FE08E5B92}"/>
              </a:ext>
            </a:extLst>
          </p:cNvPr>
          <p:cNvSpPr/>
          <p:nvPr/>
        </p:nvSpPr>
        <p:spPr>
          <a:xfrm>
            <a:off x="9990667" y="2217219"/>
            <a:ext cx="584200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9519A1-6278-2B20-DA5A-32761E4CF79E}"/>
              </a:ext>
            </a:extLst>
          </p:cNvPr>
          <p:cNvSpPr/>
          <p:nvPr/>
        </p:nvSpPr>
        <p:spPr>
          <a:xfrm>
            <a:off x="8822267" y="3390851"/>
            <a:ext cx="584200" cy="58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974547-4880-1611-024D-E404E0377F19}"/>
              </a:ext>
            </a:extLst>
          </p:cNvPr>
          <p:cNvSpPr/>
          <p:nvPr/>
        </p:nvSpPr>
        <p:spPr>
          <a:xfrm>
            <a:off x="9406467" y="3390851"/>
            <a:ext cx="584200" cy="58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FFBE8-2762-1A93-FFE1-9535649D81B2}"/>
              </a:ext>
            </a:extLst>
          </p:cNvPr>
          <p:cNvSpPr/>
          <p:nvPr/>
        </p:nvSpPr>
        <p:spPr>
          <a:xfrm>
            <a:off x="9990667" y="3390851"/>
            <a:ext cx="584200" cy="58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640DA-F1E1-23DF-BED6-A13AA04CC870}"/>
              </a:ext>
            </a:extLst>
          </p:cNvPr>
          <p:cNvSpPr txBox="1"/>
          <p:nvPr/>
        </p:nvSpPr>
        <p:spPr>
          <a:xfrm>
            <a:off x="8281395" y="11243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33838-A400-5060-D42D-0F7CE64BB3BC}"/>
              </a:ext>
            </a:extLst>
          </p:cNvPr>
          <p:cNvSpPr txBox="1"/>
          <p:nvPr/>
        </p:nvSpPr>
        <p:spPr>
          <a:xfrm>
            <a:off x="8297333" y="2429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93D9-ACAB-3596-8B1E-86E3A67E8817}"/>
              </a:ext>
            </a:extLst>
          </p:cNvPr>
          <p:cNvSpPr txBox="1"/>
          <p:nvPr/>
        </p:nvSpPr>
        <p:spPr>
          <a:xfrm>
            <a:off x="8329762" y="3429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E466F-3791-281C-8639-24214B1D765F}"/>
              </a:ext>
            </a:extLst>
          </p:cNvPr>
          <p:cNvSpPr txBox="1"/>
          <p:nvPr/>
        </p:nvSpPr>
        <p:spPr>
          <a:xfrm>
            <a:off x="7983481" y="440125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63E8D-435E-B629-25E9-DDDB84F2525E}"/>
              </a:ext>
            </a:extLst>
          </p:cNvPr>
          <p:cNvSpPr txBox="1"/>
          <p:nvPr/>
        </p:nvSpPr>
        <p:spPr>
          <a:xfrm>
            <a:off x="8929636" y="46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745F5-54E3-CCAA-E804-C1462104444A}"/>
              </a:ext>
            </a:extLst>
          </p:cNvPr>
          <p:cNvSpPr txBox="1"/>
          <p:nvPr/>
        </p:nvSpPr>
        <p:spPr>
          <a:xfrm>
            <a:off x="9493361" y="457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556F18-51EE-FC80-7AB0-09BD31A977A4}"/>
              </a:ext>
            </a:extLst>
          </p:cNvPr>
          <p:cNvSpPr txBox="1"/>
          <p:nvPr/>
        </p:nvSpPr>
        <p:spPr>
          <a:xfrm>
            <a:off x="10131924" y="457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108C5F-77FB-6B2A-8807-E259F58EDCB3}"/>
              </a:ext>
            </a:extLst>
          </p:cNvPr>
          <p:cNvSpPr/>
          <p:nvPr/>
        </p:nvSpPr>
        <p:spPr>
          <a:xfrm>
            <a:off x="6811710" y="519419"/>
            <a:ext cx="588653" cy="408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2;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87F2D-2912-F539-04A8-DB6C4F334558}"/>
              </a:ext>
            </a:extLst>
          </p:cNvPr>
          <p:cNvSpPr/>
          <p:nvPr/>
        </p:nvSpPr>
        <p:spPr>
          <a:xfrm>
            <a:off x="8068734" y="3390851"/>
            <a:ext cx="584200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673D0-EB9B-7AD7-8E54-63A6415015CF}"/>
              </a:ext>
            </a:extLst>
          </p:cNvPr>
          <p:cNvSpPr/>
          <p:nvPr/>
        </p:nvSpPr>
        <p:spPr>
          <a:xfrm>
            <a:off x="8652934" y="3390851"/>
            <a:ext cx="584200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EF66E-BC03-5DB3-0819-EA0AA0C1F81C}"/>
              </a:ext>
            </a:extLst>
          </p:cNvPr>
          <p:cNvSpPr/>
          <p:nvPr/>
        </p:nvSpPr>
        <p:spPr>
          <a:xfrm>
            <a:off x="9237134" y="3390851"/>
            <a:ext cx="584200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F3E52-3A5C-711E-D6D9-CE24C44E471F}"/>
              </a:ext>
            </a:extLst>
          </p:cNvPr>
          <p:cNvSpPr txBox="1"/>
          <p:nvPr/>
        </p:nvSpPr>
        <p:spPr>
          <a:xfrm>
            <a:off x="7527862" y="35669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FF4CE-AADE-DF39-8995-559ED349A135}"/>
              </a:ext>
            </a:extLst>
          </p:cNvPr>
          <p:cNvSpPr txBox="1"/>
          <p:nvPr/>
        </p:nvSpPr>
        <p:spPr>
          <a:xfrm>
            <a:off x="7229948" y="288270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DBC80-1B9D-065B-FE50-B2A3A2AEF1F3}"/>
              </a:ext>
            </a:extLst>
          </p:cNvPr>
          <p:cNvSpPr txBox="1"/>
          <p:nvPr/>
        </p:nvSpPr>
        <p:spPr>
          <a:xfrm>
            <a:off x="8176103" y="2911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02E3B-D63A-AB74-E15F-A5E25D185203}"/>
              </a:ext>
            </a:extLst>
          </p:cNvPr>
          <p:cNvSpPr txBox="1"/>
          <p:nvPr/>
        </p:nvSpPr>
        <p:spPr>
          <a:xfrm>
            <a:off x="8739828" y="290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131D2-A1DE-7187-330A-49FD285B14B7}"/>
              </a:ext>
            </a:extLst>
          </p:cNvPr>
          <p:cNvSpPr txBox="1"/>
          <p:nvPr/>
        </p:nvSpPr>
        <p:spPr>
          <a:xfrm>
            <a:off x="9378391" y="290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E7046-D320-8B80-5F84-9D9946F610EA}"/>
              </a:ext>
            </a:extLst>
          </p:cNvPr>
          <p:cNvSpPr/>
          <p:nvPr/>
        </p:nvSpPr>
        <p:spPr>
          <a:xfrm rot="5400000">
            <a:off x="6654595" y="4137218"/>
            <a:ext cx="1150706" cy="116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D6004-59C3-AF4E-A656-922E945D9F69}"/>
              </a:ext>
            </a:extLst>
          </p:cNvPr>
          <p:cNvSpPr txBox="1"/>
          <p:nvPr/>
        </p:nvSpPr>
        <p:spPr>
          <a:xfrm>
            <a:off x="2655651" y="3429000"/>
            <a:ext cx="9363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loop iterations are independent, they are called </a:t>
            </a:r>
            <a:r>
              <a:rPr lang="en-US" sz="2400" b="1" dirty="0"/>
              <a:t>DOALL</a:t>
            </a:r>
            <a:r>
              <a:rPr lang="en-US" sz="2400" dirty="0"/>
              <a:t> loops: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do them in ANY order and get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compiler can find a DOALL loop then there are lots of optimizations</a:t>
            </a:r>
            <a:br>
              <a:rPr lang="en-US" sz="2400" dirty="0"/>
            </a:br>
            <a:r>
              <a:rPr lang="en-US" sz="2400" dirty="0"/>
              <a:t>to apply!</a:t>
            </a:r>
          </a:p>
        </p:txBody>
      </p:sp>
    </p:spTree>
    <p:extLst>
      <p:ext uri="{BB962C8B-B14F-4D97-AF65-F5344CB8AC3E}">
        <p14:creationId xmlns:p14="http://schemas.microsoft.com/office/powerpoint/2010/main" val="254798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8FC-96D3-B742-B9EE-F112A7B3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check this? </a:t>
            </a:r>
          </a:p>
          <a:p>
            <a:pPr lvl="1"/>
            <a:r>
              <a:rPr lang="en-US" dirty="0"/>
              <a:t>If the property doesn’t hold then there exists 2 iterations, such that if they are re-ordered, it causes different outcomes for the loop.</a:t>
            </a:r>
          </a:p>
          <a:p>
            <a:endParaRPr lang="en-US" dirty="0"/>
          </a:p>
          <a:p>
            <a:pPr lvl="1"/>
            <a:r>
              <a:rPr lang="en-US" b="1" dirty="0"/>
              <a:t>Write-Write conflicts</a:t>
            </a:r>
            <a:r>
              <a:rPr lang="en-US" dirty="0"/>
              <a:t>: two distinct iterations write different values to the same location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Read-Write conflicts</a:t>
            </a:r>
            <a:r>
              <a:rPr lang="en-US" dirty="0"/>
              <a:t>: two distinct iterations where one iteration reads from the location written to by another iteration.</a:t>
            </a:r>
          </a:p>
        </p:txBody>
      </p:sp>
    </p:spTree>
    <p:extLst>
      <p:ext uri="{BB962C8B-B14F-4D97-AF65-F5344CB8AC3E}">
        <p14:creationId xmlns:p14="http://schemas.microsoft.com/office/powerpoint/2010/main" val="272539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128-D03C-C64E-80B9-3D63F59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745125-FBF4-9742-83F2-1E48A21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67" y="365125"/>
            <a:ext cx="1539352" cy="25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541C5-277D-3D4E-A7E1-D9F0A239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43" y="313984"/>
            <a:ext cx="1539353" cy="25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770BF-A51E-E04C-84A6-5E9E193800D4}"/>
              </a:ext>
            </a:extLst>
          </p:cNvPr>
          <p:cNvSpPr txBox="1"/>
          <p:nvPr/>
        </p:nvSpPr>
        <p:spPr>
          <a:xfrm>
            <a:off x="9472414" y="1044357"/>
            <a:ext cx="2227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pretty straight</a:t>
            </a:r>
            <a:br>
              <a:rPr lang="en-US" dirty="0"/>
            </a:br>
            <a:r>
              <a:rPr lang="en-US" dirty="0"/>
              <a:t>forward computation</a:t>
            </a:r>
          </a:p>
          <a:p>
            <a:r>
              <a:rPr lang="en-US" dirty="0"/>
              <a:t>for brightening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(1 pass over all pixels)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78814B-5403-5449-8D04-BEEE437765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46" y="4196993"/>
            <a:ext cx="2933678" cy="195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020AE80-70C2-844A-B4BA-D8B8446720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551" y="4196993"/>
            <a:ext cx="2941384" cy="196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CF51B-5DD5-E24C-BE1F-C1B1A3BE3FB7}"/>
              </a:ext>
            </a:extLst>
          </p:cNvPr>
          <p:cNvSpPr txBox="1"/>
          <p:nvPr/>
        </p:nvSpPr>
        <p:spPr>
          <a:xfrm>
            <a:off x="7906729" y="6442278"/>
            <a:ext cx="411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</a:t>
            </a:r>
            <a:r>
              <a:rPr lang="en-US" sz="1200" dirty="0" err="1"/>
              <a:t>people.csail.mit.edu</a:t>
            </a:r>
            <a:r>
              <a:rPr lang="en-US" sz="1200" dirty="0"/>
              <a:t>/</a:t>
            </a:r>
            <a:r>
              <a:rPr lang="en-US" sz="1200" dirty="0" err="1"/>
              <a:t>sparis</a:t>
            </a:r>
            <a:r>
              <a:rPr lang="en-US" sz="1200" dirty="0"/>
              <a:t>/</a:t>
            </a:r>
            <a:r>
              <a:rPr lang="en-US" sz="1200" dirty="0" err="1"/>
              <a:t>publi</a:t>
            </a:r>
            <a:r>
              <a:rPr lang="en-US" sz="1200" dirty="0"/>
              <a:t>/2011/</a:t>
            </a:r>
            <a:r>
              <a:rPr lang="en-US" sz="1200" dirty="0" err="1"/>
              <a:t>siggraph</a:t>
            </a:r>
            <a:r>
              <a:rPr lang="en-US" sz="1200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8C622-7158-3D46-BF2F-24FC20B311A0}"/>
              </a:ext>
            </a:extLst>
          </p:cNvPr>
          <p:cNvSpPr txBox="1"/>
          <p:nvPr/>
        </p:nvSpPr>
        <p:spPr>
          <a:xfrm>
            <a:off x="513709" y="3613106"/>
            <a:ext cx="884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computation is known as the “Local Laplacian Filter”. Requires visiting all pixels 99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01DF4-E7A4-A943-8A88-C032B2B8AF5B}"/>
              </a:ext>
            </a:extLst>
          </p:cNvPr>
          <p:cNvSpPr txBox="1"/>
          <p:nvPr/>
        </p:nvSpPr>
        <p:spPr>
          <a:xfrm>
            <a:off x="8168676" y="4193279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be able to do this</a:t>
            </a:r>
          </a:p>
          <a:p>
            <a:r>
              <a:rPr lang="en-US" dirty="0"/>
              <a:t>fast and efficiently!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D6629-6BFB-9B44-9E4D-10E6106C7747}"/>
              </a:ext>
            </a:extLst>
          </p:cNvPr>
          <p:cNvSpPr txBox="1"/>
          <p:nvPr/>
        </p:nvSpPr>
        <p:spPr>
          <a:xfrm>
            <a:off x="7906729" y="5120025"/>
            <a:ext cx="393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results in from an image DSL show</a:t>
            </a:r>
          </a:p>
          <a:p>
            <a:r>
              <a:rPr lang="en-US" i="1" dirty="0"/>
              <a:t>a 1.7x speedup with 1/5 the LoC</a:t>
            </a:r>
          </a:p>
          <a:p>
            <a:r>
              <a:rPr lang="en-US" i="1" dirty="0"/>
              <a:t>over hand optimized versions at Adobe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D6AF6-FB10-0BD4-E004-5B68143F3062}"/>
              </a:ext>
            </a:extLst>
          </p:cNvPr>
          <p:cNvSpPr txBox="1"/>
          <p:nvPr/>
        </p:nvSpPr>
        <p:spPr>
          <a:xfrm>
            <a:off x="1244601" y="1645914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22494-EDB3-1FAC-9743-7E244E88298D}"/>
              </a:ext>
            </a:extLst>
          </p:cNvPr>
          <p:cNvSpPr txBox="1"/>
          <p:nvPr/>
        </p:nvSpPr>
        <p:spPr>
          <a:xfrm>
            <a:off x="1028938" y="2378483"/>
            <a:ext cx="20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Halide:</a:t>
            </a:r>
          </a:p>
          <a:p>
            <a:r>
              <a:rPr lang="en-US" dirty="0"/>
              <a:t>A project out of MIT</a:t>
            </a:r>
          </a:p>
        </p:txBody>
      </p:sp>
    </p:spTree>
    <p:extLst>
      <p:ext uri="{BB962C8B-B14F-4D97-AF65-F5344CB8AC3E}">
        <p14:creationId xmlns:p14="http://schemas.microsoft.com/office/powerpoint/2010/main" val="140571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E1CDE8-F6EC-E64C-9B1D-441DCE15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043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5600843" y="941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9CA3F-F9E7-D5A7-4195-F4D7EDE60498}"/>
              </a:ext>
            </a:extLst>
          </p:cNvPr>
          <p:cNvSpPr txBox="1"/>
          <p:nvPr/>
        </p:nvSpPr>
        <p:spPr>
          <a:xfrm>
            <a:off x="1617133" y="3244334"/>
            <a:ext cx="845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compute the pixels in any order you want, you just have to compute all of them!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D63AC-74D3-6EEC-F4B7-622C8DF92CD4}"/>
              </a:ext>
            </a:extLst>
          </p:cNvPr>
          <p:cNvSpPr/>
          <p:nvPr/>
        </p:nvSpPr>
        <p:spPr>
          <a:xfrm>
            <a:off x="5292618" y="45994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98121D-1C74-625E-0734-4B7C1A54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9619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31FC8-A896-BF29-4F53-06F8A875EF7F}"/>
              </a:ext>
            </a:extLst>
          </p:cNvPr>
          <p:cNvSpPr txBox="1"/>
          <p:nvPr/>
        </p:nvSpPr>
        <p:spPr>
          <a:xfrm>
            <a:off x="8264621" y="5916366"/>
            <a:ext cx="343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difference</a:t>
            </a:r>
            <a:br>
              <a:rPr lang="en-US" dirty="0"/>
            </a:br>
            <a:r>
              <a:rPr lang="en-US" dirty="0"/>
              <a:t>here? What will the difference be?</a:t>
            </a:r>
          </a:p>
        </p:txBody>
      </p:sp>
    </p:spTree>
    <p:extLst>
      <p:ext uri="{BB962C8B-B14F-4D97-AF65-F5344CB8AC3E}">
        <p14:creationId xmlns:p14="http://schemas.microsoft.com/office/powerpoint/2010/main" val="147625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2D arrays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Memory accesses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269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2692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65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FBA-E60D-1DFD-3FB2-B5D26C1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sometimes there isn’t a good ordering</a:t>
            </a:r>
          </a:p>
        </p:txBody>
      </p:sp>
    </p:spTree>
    <p:extLst>
      <p:ext uri="{BB962C8B-B14F-4D97-AF65-F5344CB8AC3E}">
        <p14:creationId xmlns:p14="http://schemas.microsoft.com/office/powerpoint/2010/main" val="15759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/>
          </a:bodyPr>
          <a:lstStyle/>
          <a:p>
            <a:r>
              <a:rPr lang="en-US" dirty="0"/>
              <a:t>Pending grades:</a:t>
            </a:r>
          </a:p>
          <a:p>
            <a:pPr lvl="1"/>
            <a:r>
              <a:rPr lang="en-US" dirty="0"/>
              <a:t>HW 3</a:t>
            </a:r>
          </a:p>
          <a:p>
            <a:pPr lvl="1"/>
            <a:r>
              <a:rPr lang="en-US" dirty="0"/>
              <a:t>We will try to get feedback (and hopefully grades) ASAP</a:t>
            </a:r>
          </a:p>
          <a:p>
            <a:pPr lvl="1"/>
            <a:endParaRPr lang="en-US" dirty="0"/>
          </a:p>
          <a:p>
            <a:r>
              <a:rPr lang="en-US" dirty="0"/>
              <a:t>Homework 4 is out</a:t>
            </a:r>
          </a:p>
          <a:p>
            <a:pPr lvl="1"/>
            <a:r>
              <a:rPr lang="en-US" b="1" i="1" dirty="0"/>
              <a:t>Get started now if you haven’t already</a:t>
            </a:r>
          </a:p>
          <a:p>
            <a:pPr lvl="1"/>
            <a:r>
              <a:rPr lang="en-US" dirty="0"/>
              <a:t>Due on the date of the final (June 7 by midnight). No late days for this HW</a:t>
            </a:r>
          </a:p>
          <a:p>
            <a:pPr lvl="1"/>
            <a:endParaRPr lang="en-US" dirty="0"/>
          </a:p>
          <a:p>
            <a:r>
              <a:rPr lang="en-US" dirty="0"/>
              <a:t>SETs are out: </a:t>
            </a:r>
          </a:p>
          <a:p>
            <a:pPr lvl="1"/>
            <a:r>
              <a:rPr lang="en-US" dirty="0"/>
              <a:t>please take some time to fill them out </a:t>
            </a:r>
          </a:p>
          <a:p>
            <a:pPr lvl="1"/>
            <a:r>
              <a:rPr lang="en-US" dirty="0"/>
              <a:t>It really helps make the classes better in the future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 and B. Miss on C</a:t>
            </a:r>
          </a:p>
        </p:txBody>
      </p:sp>
    </p:spTree>
    <p:extLst>
      <p:ext uri="{BB962C8B-B14F-4D97-AF65-F5344CB8AC3E}">
        <p14:creationId xmlns:p14="http://schemas.microsoft.com/office/powerpoint/2010/main" val="308938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1275326" y="3670063"/>
            <a:ext cx="10230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endParaRPr lang="en-US" b="1" dirty="0">
              <a:solidFill>
                <a:srgbClr val="335588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+=2) {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x_outer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x_outer+2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           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    }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F9B38-5AAF-6424-9EC7-6D316C937ABD}"/>
              </a:ext>
            </a:extLst>
          </p:cNvPr>
          <p:cNvSpPr txBox="1"/>
          <p:nvPr/>
        </p:nvSpPr>
        <p:spPr>
          <a:xfrm>
            <a:off x="4758267" y="314113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Loop splitting: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43B04-348A-E625-10F3-DB8081A05B14}"/>
              </a:ext>
            </a:extLst>
          </p:cNvPr>
          <p:cNvSpPr/>
          <p:nvPr/>
        </p:nvSpPr>
        <p:spPr>
          <a:xfrm>
            <a:off x="3170909" y="7872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B3E93-9E80-168B-6376-1DA357989C25}"/>
              </a:ext>
            </a:extLst>
          </p:cNvPr>
          <p:cNvSpPr txBox="1"/>
          <p:nvPr/>
        </p:nvSpPr>
        <p:spPr>
          <a:xfrm>
            <a:off x="8534400" y="6070720"/>
            <a:ext cx="28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difference here?</a:t>
            </a:r>
          </a:p>
        </p:txBody>
      </p:sp>
    </p:spTree>
    <p:extLst>
      <p:ext uri="{BB962C8B-B14F-4D97-AF65-F5344CB8AC3E}">
        <p14:creationId xmlns:p14="http://schemas.microsoft.com/office/powerpoint/2010/main" val="68987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0B7-357F-2F9B-9D5B-951D706D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0263-FB26-63CF-7FAB-DCE5C103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split the loops then reorder</a:t>
            </a:r>
          </a:p>
        </p:txBody>
      </p:sp>
    </p:spTree>
    <p:extLst>
      <p:ext uri="{BB962C8B-B14F-4D97-AF65-F5344CB8AC3E}">
        <p14:creationId xmlns:p14="http://schemas.microsoft.com/office/powerpoint/2010/main" val="368866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88CA-881A-DA90-A28F-227CB7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schedule looks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80E35-280A-4DFC-2EA2-D53B1CBBE8ED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05ECC-2826-E32B-6898-2A4E0AAA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" y="2116191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3D5B9-619D-43EE-42F8-8891BD4EE37F}"/>
              </a:ext>
            </a:extLst>
          </p:cNvPr>
          <p:cNvSpPr txBox="1"/>
          <p:nvPr/>
        </p:nvSpPr>
        <p:spPr>
          <a:xfrm>
            <a:off x="6578600" y="2565400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this beneficial?</a:t>
            </a:r>
          </a:p>
        </p:txBody>
      </p:sp>
    </p:spTree>
    <p:extLst>
      <p:ext uri="{BB962C8B-B14F-4D97-AF65-F5344CB8AC3E}">
        <p14:creationId xmlns:p14="http://schemas.microsoft.com/office/powerpoint/2010/main" val="393743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1"/>
            <a:ext cx="1225684" cy="1211906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all!</a:t>
            </a:r>
          </a:p>
        </p:txBody>
      </p:sp>
    </p:spTree>
    <p:extLst>
      <p:ext uri="{BB962C8B-B14F-4D97-AF65-F5344CB8AC3E}">
        <p14:creationId xmlns:p14="http://schemas.microsoft.com/office/powerpoint/2010/main" val="271535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0463-D378-E9DE-221D-1988FCFB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77" y="18255"/>
            <a:ext cx="10515600" cy="1325563"/>
          </a:xfrm>
        </p:spPr>
        <p:txBody>
          <a:bodyPr/>
          <a:lstStyle/>
          <a:p>
            <a:r>
              <a:rPr lang="en-US" dirty="0"/>
              <a:t>Loop transformation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FE51-FA72-35E3-801C-4CBA76A4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76" y="1253331"/>
            <a:ext cx="11765423" cy="4351338"/>
          </a:xfrm>
        </p:spPr>
        <p:txBody>
          <a:bodyPr/>
          <a:lstStyle/>
          <a:p>
            <a:r>
              <a:rPr lang="en-US" dirty="0"/>
              <a:t>If the compiler can prove different properties about your loops, you can automatically make code go a lot faster</a:t>
            </a:r>
          </a:p>
          <a:p>
            <a:endParaRPr lang="en-US" dirty="0"/>
          </a:p>
          <a:p>
            <a:r>
              <a:rPr lang="en-US" dirty="0"/>
              <a:t>It is hard in languages like C/C++. But in constrained languages (often called domain specific languages (DSLs) it is easier!</a:t>
            </a:r>
          </a:p>
          <a:p>
            <a:pPr lvl="1"/>
            <a:r>
              <a:rPr lang="en-US" dirty="0"/>
              <a:t>Hot topic right now for Machine learning, graphics, graph analytics,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FAAA54-2852-EF9D-4B02-1BD1C868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80" y="4532456"/>
            <a:ext cx="2933678" cy="195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AED1DA5-AF27-17D2-CE45-1AE05ECC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685" y="4532456"/>
            <a:ext cx="2941384" cy="196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0B39-515F-2ABA-52A7-4711667058A0}"/>
              </a:ext>
            </a:extLst>
          </p:cNvPr>
          <p:cNvSpPr txBox="1"/>
          <p:nvPr/>
        </p:nvSpPr>
        <p:spPr>
          <a:xfrm>
            <a:off x="7999863" y="5455488"/>
            <a:ext cx="393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results in from an image DSL show</a:t>
            </a:r>
          </a:p>
          <a:p>
            <a:r>
              <a:rPr lang="en-US" i="1" dirty="0"/>
              <a:t>a 1.7x speedup with 1/5 the LoC</a:t>
            </a:r>
          </a:p>
          <a:p>
            <a:r>
              <a:rPr lang="en-US" i="1" dirty="0"/>
              <a:t>over hand optimized versions at Adobe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082D7-4220-E69C-A84D-E288286A34F1}"/>
              </a:ext>
            </a:extLst>
          </p:cNvPr>
          <p:cNvSpPr txBox="1"/>
          <p:nvPr/>
        </p:nvSpPr>
        <p:spPr>
          <a:xfrm>
            <a:off x="7906729" y="6442278"/>
            <a:ext cx="411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</a:t>
            </a:r>
            <a:r>
              <a:rPr lang="en-US" sz="1200" dirty="0" err="1"/>
              <a:t>people.csail.mit.edu</a:t>
            </a:r>
            <a:r>
              <a:rPr lang="en-US" sz="1200" dirty="0"/>
              <a:t>/</a:t>
            </a:r>
            <a:r>
              <a:rPr lang="en-US" sz="1200" dirty="0" err="1"/>
              <a:t>sparis</a:t>
            </a:r>
            <a:r>
              <a:rPr lang="en-US" sz="1200" dirty="0"/>
              <a:t>/</a:t>
            </a:r>
            <a:r>
              <a:rPr lang="en-US" sz="1200" dirty="0" err="1"/>
              <a:t>publi</a:t>
            </a:r>
            <a:r>
              <a:rPr lang="en-US" sz="1200" dirty="0"/>
              <a:t>/2011/</a:t>
            </a:r>
            <a:r>
              <a:rPr lang="en-US" sz="1200" dirty="0" err="1"/>
              <a:t>siggraph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3026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E547-0AFA-F1E7-49BF-0E907660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Optimization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522A-7BBC-04DD-B375-41C3135F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transforms are a regional analysis</a:t>
            </a:r>
          </a:p>
          <a:p>
            <a:pPr lvl="1"/>
            <a:r>
              <a:rPr lang="en-US" dirty="0"/>
              <a:t>Compiler works hard to show that code fits a certain pattern</a:t>
            </a:r>
          </a:p>
          <a:p>
            <a:pPr lvl="1"/>
            <a:endParaRPr lang="en-US" dirty="0"/>
          </a:p>
          <a:p>
            <a:r>
              <a:rPr lang="en-US" dirty="0"/>
              <a:t>Global analysis must account for arbitrary patterns</a:t>
            </a:r>
          </a:p>
          <a:p>
            <a:endParaRPr lang="en-US" dirty="0"/>
          </a:p>
          <a:p>
            <a:r>
              <a:rPr lang="en-US" dirty="0"/>
              <a:t>Generality costs us! Lots of times these optimizations are not as effective or precise. </a:t>
            </a:r>
          </a:p>
          <a:p>
            <a:endParaRPr lang="en-US" dirty="0"/>
          </a:p>
          <a:p>
            <a:r>
              <a:rPr lang="en-US" dirty="0"/>
              <a:t>But they can still help...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E547-0AFA-F1E7-49BF-0E907660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finish up the class: 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522A-7BBC-04DD-B375-41C3135F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2B7B8-3EB1-42C7-6950-CFDFB952D93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an analysis to make your code go faster</a:t>
            </a:r>
          </a:p>
          <a:p>
            <a:endParaRPr lang="en-US" dirty="0"/>
          </a:p>
          <a:p>
            <a:r>
              <a:rPr lang="en-US" dirty="0"/>
              <a:t>An analysis to help warn programmers about potential bugs</a:t>
            </a:r>
          </a:p>
          <a:p>
            <a:endParaRPr lang="en-US" dirty="0"/>
          </a:p>
          <a:p>
            <a:r>
              <a:rPr lang="en-US" dirty="0"/>
              <a:t>Optimizations that make code go faster are really fun but the reality </a:t>
            </a:r>
            <a:r>
              <a:rPr lang="en-US" dirty="0" err="1"/>
              <a:t>i</a:t>
            </a:r>
            <a:r>
              <a:rPr lang="en-US" dirty="0"/>
              <a:t> that programmers often spend ~70% of their time debugging and testing. </a:t>
            </a:r>
          </a:p>
          <a:p>
            <a:endParaRPr lang="en-US" dirty="0"/>
          </a:p>
          <a:p>
            <a:r>
              <a:rPr lang="en-US" dirty="0"/>
              <a:t>Compilers can help!!</a:t>
            </a:r>
          </a:p>
        </p:txBody>
      </p:sp>
    </p:spTree>
    <p:extLst>
      <p:ext uri="{BB962C8B-B14F-4D97-AF65-F5344CB8AC3E}">
        <p14:creationId xmlns:p14="http://schemas.microsoft.com/office/powerpoint/2010/main" val="425018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E50D-20CA-5EB5-09F9-42CC0F54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data structure for 3 address code: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3998E-B446-DE39-66B6-6575E349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301033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8704639" y="2737546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C246D-E879-124C-929F-44A006A70833}"/>
              </a:ext>
            </a:extLst>
          </p:cNvPr>
          <p:cNvSpPr txBox="1"/>
          <p:nvPr/>
        </p:nvSpPr>
        <p:spPr>
          <a:xfrm>
            <a:off x="8704639" y="4107570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1FE87-1ED8-5046-AC70-E46424F4D7CD}"/>
              </a:ext>
            </a:extLst>
          </p:cNvPr>
          <p:cNvSpPr txBox="1"/>
          <p:nvPr/>
        </p:nvSpPr>
        <p:spPr>
          <a:xfrm>
            <a:off x="8704639" y="5336783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</p:spTree>
    <p:extLst>
      <p:ext uri="{BB962C8B-B14F-4D97-AF65-F5344CB8AC3E}">
        <p14:creationId xmlns:p14="http://schemas.microsoft.com/office/powerpoint/2010/main" val="3250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is on June 7 (less than 1 week away)</a:t>
            </a:r>
          </a:p>
          <a:p>
            <a:r>
              <a:rPr lang="en-US" dirty="0"/>
              <a:t>Similar to Midterm</a:t>
            </a:r>
          </a:p>
          <a:p>
            <a:pPr lvl="1"/>
            <a:r>
              <a:rPr lang="en-US" dirty="0"/>
              <a:t>Major difference: only 1 day to do it: it will be assigned by 8 AM on June 7 and due by midnight on June 7.</a:t>
            </a:r>
          </a:p>
          <a:p>
            <a:pPr lvl="1"/>
            <a:r>
              <a:rPr lang="en-US" dirty="0"/>
              <a:t>No time limit enforced during those hours</a:t>
            </a:r>
          </a:p>
          <a:p>
            <a:pPr lvl="1"/>
            <a:r>
              <a:rPr lang="en-US" dirty="0"/>
              <a:t>Open note, slides, internet, etc. </a:t>
            </a:r>
          </a:p>
          <a:p>
            <a:pPr lvl="2"/>
            <a:r>
              <a:rPr lang="en-US" dirty="0"/>
              <a:t>Do not discuss any aspect of the final with classmates while it is out</a:t>
            </a:r>
          </a:p>
          <a:p>
            <a:pPr lvl="2"/>
            <a:r>
              <a:rPr lang="en-US" dirty="0"/>
              <a:t>Do not discuss (or ask questions about) the test on an online forum; we do monitor these things!</a:t>
            </a:r>
          </a:p>
          <a:p>
            <a:pPr lvl="1"/>
            <a:r>
              <a:rPr lang="en-US" dirty="0"/>
              <a:t>Similar length to Midterm</a:t>
            </a:r>
          </a:p>
          <a:p>
            <a:pPr lvl="2"/>
            <a:r>
              <a:rPr lang="en-US" dirty="0"/>
              <a:t>Designed to take 2-3 hours assuming ~6 hours of studying</a:t>
            </a:r>
          </a:p>
          <a:p>
            <a:pPr lvl="2"/>
            <a:r>
              <a:rPr lang="en-US" dirty="0"/>
              <a:t>As you saw with the midterm: it is common to spend longer on take home tests</a:t>
            </a:r>
          </a:p>
          <a:p>
            <a:pPr lvl="1"/>
            <a:r>
              <a:rPr lang="en-US" dirty="0"/>
              <a:t>Cumulative material: Anything discussed in class if fair game.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2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8704639" y="273754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8790-3DBA-574E-8E0D-B22B22984369}"/>
              </a:ext>
            </a:extLst>
          </p:cNvPr>
          <p:cNvSpPr txBox="1"/>
          <p:nvPr/>
        </p:nvSpPr>
        <p:spPr>
          <a:xfrm>
            <a:off x="8704639" y="410757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3721E-C37E-D141-A3A9-14E75095C365}"/>
              </a:ext>
            </a:extLst>
          </p:cNvPr>
          <p:cNvSpPr txBox="1"/>
          <p:nvPr/>
        </p:nvSpPr>
        <p:spPr>
          <a:xfrm>
            <a:off x="8704639" y="5336783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</p:spTree>
    <p:extLst>
      <p:ext uri="{BB962C8B-B14F-4D97-AF65-F5344CB8AC3E}">
        <p14:creationId xmlns:p14="http://schemas.microsoft.com/office/powerpoint/2010/main" val="3469338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7615141" y="3016762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8790-3DBA-574E-8E0D-B22B22984369}"/>
              </a:ext>
            </a:extLst>
          </p:cNvPr>
          <p:cNvSpPr txBox="1"/>
          <p:nvPr/>
        </p:nvSpPr>
        <p:spPr>
          <a:xfrm>
            <a:off x="10130029" y="301701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3721E-C37E-D141-A3A9-14E75095C365}"/>
              </a:ext>
            </a:extLst>
          </p:cNvPr>
          <p:cNvSpPr txBox="1"/>
          <p:nvPr/>
        </p:nvSpPr>
        <p:spPr>
          <a:xfrm>
            <a:off x="9006196" y="4849797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27CBE9-455B-D544-8CDD-CC62E98F4D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396765" y="2290852"/>
            <a:ext cx="1503073" cy="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C740F-018A-E144-B782-CC9347C6206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899838" y="2290852"/>
            <a:ext cx="1011815" cy="7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0BB57D-A3D4-864D-A5C0-F33C99C3E02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396765" y="3940092"/>
            <a:ext cx="1322126" cy="9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90BECA-F4CD-3E42-B2D7-D85607A77E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718891" y="3940340"/>
            <a:ext cx="1192762" cy="9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F62604-3786-9241-A397-7511EC84FD5C}"/>
              </a:ext>
            </a:extLst>
          </p:cNvPr>
          <p:cNvSpPr txBox="1"/>
          <p:nvPr/>
        </p:nvSpPr>
        <p:spPr>
          <a:xfrm>
            <a:off x="11245174" y="11965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9D0F6-9B4A-3743-AF15-972A81CB0608}"/>
              </a:ext>
            </a:extLst>
          </p:cNvPr>
          <p:cNvSpPr txBox="1"/>
          <p:nvPr/>
        </p:nvSpPr>
        <p:spPr>
          <a:xfrm>
            <a:off x="7728857" y="246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81F69-AB20-E042-8590-D4F30EE5F74A}"/>
              </a:ext>
            </a:extLst>
          </p:cNvPr>
          <p:cNvSpPr txBox="1"/>
          <p:nvPr/>
        </p:nvSpPr>
        <p:spPr>
          <a:xfrm>
            <a:off x="11090708" y="2533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A6C3F-F1AE-964C-9CA5-7958106C2260}"/>
              </a:ext>
            </a:extLst>
          </p:cNvPr>
          <p:cNvSpPr txBox="1"/>
          <p:nvPr/>
        </p:nvSpPr>
        <p:spPr>
          <a:xfrm>
            <a:off x="10488139" y="4988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911812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8E26-D7EA-34B3-F5F1-6DFB84A5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3670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CFGs are easiest to construct over 3 address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Labels are explicit and it is easy to partition code into basic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can think about CFG patterns from high level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18E27-5E32-721F-1A20-06749BC1F790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6CDB9-E30A-3EAF-689A-A35E0DE01764}"/>
              </a:ext>
            </a:extLst>
          </p:cNvPr>
          <p:cNvSpPr txBox="1"/>
          <p:nvPr/>
        </p:nvSpPr>
        <p:spPr>
          <a:xfrm>
            <a:off x="7615141" y="3016762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5BEAC-4ED8-2B27-A537-F0523260A638}"/>
              </a:ext>
            </a:extLst>
          </p:cNvPr>
          <p:cNvSpPr txBox="1"/>
          <p:nvPr/>
        </p:nvSpPr>
        <p:spPr>
          <a:xfrm>
            <a:off x="10130029" y="301701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59755-B89F-101F-9AE7-6A63767A3914}"/>
              </a:ext>
            </a:extLst>
          </p:cNvPr>
          <p:cNvSpPr txBox="1"/>
          <p:nvPr/>
        </p:nvSpPr>
        <p:spPr>
          <a:xfrm>
            <a:off x="9006196" y="4849797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F43A89-894E-041C-5AF1-5DD5C1A789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396765" y="2290852"/>
            <a:ext cx="1503073" cy="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F300A-D5A2-51C9-292D-CF63C8D31F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899838" y="2290852"/>
            <a:ext cx="1011815" cy="7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C2909-41AF-AB98-24DC-8CAD3C0BBBD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396765" y="3940092"/>
            <a:ext cx="1322126" cy="9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08D48F-D562-197A-3C9F-15601BC7CCC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718891" y="3940340"/>
            <a:ext cx="1192762" cy="9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0C257A-7E4F-B361-2C21-C341E9D2A8B6}"/>
              </a:ext>
            </a:extLst>
          </p:cNvPr>
          <p:cNvSpPr txBox="1"/>
          <p:nvPr/>
        </p:nvSpPr>
        <p:spPr>
          <a:xfrm>
            <a:off x="11245174" y="11965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62A1D-DBBA-03AE-1458-D3EE2E9CFFFA}"/>
              </a:ext>
            </a:extLst>
          </p:cNvPr>
          <p:cNvSpPr txBox="1"/>
          <p:nvPr/>
        </p:nvSpPr>
        <p:spPr>
          <a:xfrm>
            <a:off x="7728857" y="246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DF565-2B95-1E09-8783-116671C8EEB5}"/>
              </a:ext>
            </a:extLst>
          </p:cNvPr>
          <p:cNvSpPr txBox="1"/>
          <p:nvPr/>
        </p:nvSpPr>
        <p:spPr>
          <a:xfrm>
            <a:off x="11090708" y="2533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F1976-8D8C-3C61-B312-FAE40FAFFD87}"/>
              </a:ext>
            </a:extLst>
          </p:cNvPr>
          <p:cNvSpPr txBox="1"/>
          <p:nvPr/>
        </p:nvSpPr>
        <p:spPr>
          <a:xfrm>
            <a:off x="10488139" y="4988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CB27A-A4BA-1F26-3FC7-6A06DF229168}"/>
              </a:ext>
            </a:extLst>
          </p:cNvPr>
          <p:cNvSpPr txBox="1"/>
          <p:nvPr/>
        </p:nvSpPr>
        <p:spPr>
          <a:xfrm>
            <a:off x="9165446" y="6082419"/>
            <a:ext cx="101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if/else pattern</a:t>
            </a:r>
          </a:p>
        </p:txBody>
      </p:sp>
    </p:spTree>
    <p:extLst>
      <p:ext uri="{BB962C8B-B14F-4D97-AF65-F5344CB8AC3E}">
        <p14:creationId xmlns:p14="http://schemas.microsoft.com/office/powerpoint/2010/main" val="1433486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F209E-98E8-FDBB-1B87-885CB63C48A8}"/>
              </a:ext>
            </a:extLst>
          </p:cNvPr>
          <p:cNvSpPr/>
          <p:nvPr/>
        </p:nvSpPr>
        <p:spPr>
          <a:xfrm>
            <a:off x="948266" y="2905036"/>
            <a:ext cx="3894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weather</a:t>
            </a:r>
            <a:r>
              <a:rPr lang="en-US" dirty="0">
                <a:solidFill>
                  <a:srgbClr val="000000"/>
                </a:solidFill>
              </a:rPr>
              <a:t> current = </a:t>
            </a:r>
            <a:r>
              <a:rPr lang="en-US" dirty="0" err="1">
                <a:solidFill>
                  <a:srgbClr val="000000"/>
                </a:solidFill>
              </a:rPr>
              <a:t>get_weather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switch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current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88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SUNNY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sunscreen!\n"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88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RAIN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an umbrella!\n"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88"/>
                </a:solidFill>
              </a:rPr>
              <a:t>  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CLOUDY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 Bring a jacket!\n"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"See you soon!\n"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statements</a:t>
            </a:r>
          </a:p>
        </p:txBody>
      </p:sp>
    </p:spTree>
    <p:extLst>
      <p:ext uri="{BB962C8B-B14F-4D97-AF65-F5344CB8AC3E}">
        <p14:creationId xmlns:p14="http://schemas.microsoft.com/office/powerpoint/2010/main" val="3764940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EA46F-7203-5669-A27E-9E6428EB66FD}"/>
              </a:ext>
            </a:extLst>
          </p:cNvPr>
          <p:cNvCxnSpPr>
            <a:cxnSpLocks/>
            <a:stCxn id="7" idx="2"/>
            <a:endCxn id="28" idx="1"/>
          </p:cNvCxnSpPr>
          <p:nvPr/>
        </p:nvCxnSpPr>
        <p:spPr>
          <a:xfrm>
            <a:off x="6718293" y="1866227"/>
            <a:ext cx="1837381" cy="19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F209E-98E8-FDBB-1B87-885CB63C48A8}"/>
              </a:ext>
            </a:extLst>
          </p:cNvPr>
          <p:cNvSpPr/>
          <p:nvPr/>
        </p:nvSpPr>
        <p:spPr>
          <a:xfrm>
            <a:off x="948266" y="2905036"/>
            <a:ext cx="3894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weather</a:t>
            </a:r>
            <a:r>
              <a:rPr lang="en-US" dirty="0">
                <a:solidFill>
                  <a:srgbClr val="000000"/>
                </a:solidFill>
              </a:rPr>
              <a:t> current = </a:t>
            </a:r>
            <a:r>
              <a:rPr lang="en-US" dirty="0" err="1">
                <a:solidFill>
                  <a:srgbClr val="000000"/>
                </a:solidFill>
              </a:rPr>
              <a:t>get_weather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switch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current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88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SUNNY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sunscreen!\n"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88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RAIN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an umbrella!\n"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88"/>
                </a:solidFill>
              </a:rPr>
              <a:t>  case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CLOUDY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 Bring a jacket!\n"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88"/>
                </a:solidFill>
              </a:rPr>
              <a:t>break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6666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"See you soon!\n"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statements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B4977-966E-5ED6-BBFB-BD0C88E520D1}"/>
              </a:ext>
            </a:extLst>
          </p:cNvPr>
          <p:cNvSpPr/>
          <p:nvPr/>
        </p:nvSpPr>
        <p:spPr>
          <a:xfrm>
            <a:off x="5028054" y="1496895"/>
            <a:ext cx="338047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weather</a:t>
            </a:r>
            <a:r>
              <a:rPr lang="en-US" dirty="0">
                <a:solidFill>
                  <a:srgbClr val="000000"/>
                </a:solidFill>
              </a:rPr>
              <a:t> current = </a:t>
            </a:r>
            <a:r>
              <a:rPr lang="en-US" dirty="0" err="1">
                <a:solidFill>
                  <a:srgbClr val="000000"/>
                </a:solidFill>
              </a:rPr>
              <a:t>get_weather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B9464-CC7E-B9DC-703F-048324F7210B}"/>
              </a:ext>
            </a:extLst>
          </p:cNvPr>
          <p:cNvSpPr/>
          <p:nvPr/>
        </p:nvSpPr>
        <p:spPr>
          <a:xfrm>
            <a:off x="4778374" y="3317088"/>
            <a:ext cx="298479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sunscreen!\n"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A1CEE-3E29-35FD-BC1C-5FACADE583CF}"/>
              </a:ext>
            </a:extLst>
          </p:cNvPr>
          <p:cNvSpPr/>
          <p:nvPr/>
        </p:nvSpPr>
        <p:spPr>
          <a:xfrm>
            <a:off x="6718293" y="4943488"/>
            <a:ext cx="26789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"See you soon!\n"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09E2F-F492-C677-D154-F8B655D68E9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270770" y="1866227"/>
            <a:ext cx="447523" cy="145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4DB04F-548A-07E4-BE3E-8E60DC95F74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270770" y="3686420"/>
            <a:ext cx="1786992" cy="125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941192-5625-AD50-7026-E35795D7819F}"/>
              </a:ext>
            </a:extLst>
          </p:cNvPr>
          <p:cNvSpPr/>
          <p:nvPr/>
        </p:nvSpPr>
        <p:spPr>
          <a:xfrm>
            <a:off x="7404208" y="2753963"/>
            <a:ext cx="31563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an umbrella!\n"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3A0D5-2242-B2EB-67E0-6E8F2FF6C62D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>
            <a:off x="6718293" y="1866227"/>
            <a:ext cx="685915" cy="107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E94E5-295C-7660-2E9D-308ECB1D0887}"/>
              </a:ext>
            </a:extLst>
          </p:cNvPr>
          <p:cNvSpPr/>
          <p:nvPr/>
        </p:nvSpPr>
        <p:spPr>
          <a:xfrm>
            <a:off x="8555674" y="3641699"/>
            <a:ext cx="274831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”Bring a jacket!\n"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985E14-93DD-D5F9-988C-52F4E93FD57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8982365" y="3123295"/>
            <a:ext cx="947467" cy="51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5AFCFB-E4C7-F8E8-5FEA-1B19FBCBA372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8057762" y="4011031"/>
            <a:ext cx="1872070" cy="9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5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93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3E33D-6EAF-D386-8D3E-9355D1770D13}"/>
              </a:ext>
            </a:extLst>
          </p:cNvPr>
          <p:cNvSpPr/>
          <p:nvPr/>
        </p:nvSpPr>
        <p:spPr>
          <a:xfrm>
            <a:off x="9398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(loop!=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93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3E33D-6EAF-D386-8D3E-9355D1770D13}"/>
              </a:ext>
            </a:extLst>
          </p:cNvPr>
          <p:cNvSpPr/>
          <p:nvPr/>
        </p:nvSpPr>
        <p:spPr>
          <a:xfrm>
            <a:off x="9398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(loop!=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75C0F-F20C-998A-7199-38F780FBE55F}"/>
              </a:ext>
            </a:extLst>
          </p:cNvPr>
          <p:cNvSpPr/>
          <p:nvPr/>
        </p:nvSpPr>
        <p:spPr>
          <a:xfrm>
            <a:off x="8465591" y="2297861"/>
            <a:ext cx="18309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D8D8D-D4C1-D31F-5F32-CA3F16AF73B4}"/>
              </a:ext>
            </a:extLst>
          </p:cNvPr>
          <p:cNvSpPr/>
          <p:nvPr/>
        </p:nvSpPr>
        <p:spPr>
          <a:xfrm>
            <a:off x="5638800" y="3659832"/>
            <a:ext cx="40894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ACC8C-904C-FC4A-83E0-5EDA1E2050A2}"/>
              </a:ext>
            </a:extLst>
          </p:cNvPr>
          <p:cNvSpPr/>
          <p:nvPr/>
        </p:nvSpPr>
        <p:spPr>
          <a:xfrm>
            <a:off x="8158916" y="5183326"/>
            <a:ext cx="34772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F8FD6-9CC2-4B39-8CF9-01482EC4C1E6}"/>
              </a:ext>
            </a:extLst>
          </p:cNvPr>
          <p:cNvCxnSpPr>
            <a:cxnSpLocks/>
          </p:cNvCxnSpPr>
          <p:nvPr/>
        </p:nvCxnSpPr>
        <p:spPr>
          <a:xfrm flipH="1">
            <a:off x="7747000" y="2667193"/>
            <a:ext cx="889000" cy="99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60F924-60CD-58BC-50C1-96CCF2895877}"/>
              </a:ext>
            </a:extLst>
          </p:cNvPr>
          <p:cNvCxnSpPr>
            <a:cxnSpLocks/>
          </p:cNvCxnSpPr>
          <p:nvPr/>
        </p:nvCxnSpPr>
        <p:spPr>
          <a:xfrm>
            <a:off x="9897533" y="2683327"/>
            <a:ext cx="719667" cy="24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2C931C-FBDC-545F-F442-CF6C9354E321}"/>
              </a:ext>
            </a:extLst>
          </p:cNvPr>
          <p:cNvCxnSpPr>
            <a:cxnSpLocks/>
          </p:cNvCxnSpPr>
          <p:nvPr/>
        </p:nvCxnSpPr>
        <p:spPr>
          <a:xfrm>
            <a:off x="7958667" y="4306163"/>
            <a:ext cx="1168400" cy="86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C455D-2181-C723-D7BE-34C7454527AE}"/>
              </a:ext>
            </a:extLst>
          </p:cNvPr>
          <p:cNvGrpSpPr/>
          <p:nvPr/>
        </p:nvGrpSpPr>
        <p:grpSpPr>
          <a:xfrm>
            <a:off x="4783720" y="3005053"/>
            <a:ext cx="1523520" cy="1740600"/>
            <a:chOff x="4783720" y="3005053"/>
            <a:chExt cx="1523520" cy="174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F996D1-A0D2-942E-1DAE-39C196FD050B}"/>
                    </a:ext>
                  </a:extLst>
                </p14:cNvPr>
                <p14:cNvContentPartPr/>
                <p14:nvPr/>
              </p14:nvContentPartPr>
              <p14:xfrm>
                <a:off x="4783720" y="3005053"/>
                <a:ext cx="1484640" cy="174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F996D1-A0D2-942E-1DAE-39C196FD05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5720" y="2987053"/>
                  <a:ext cx="1520280" cy="17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952F96-827E-FE2F-D8A6-CF14296FEB4A}"/>
                    </a:ext>
                  </a:extLst>
                </p14:cNvPr>
                <p14:cNvContentPartPr/>
                <p14:nvPr/>
              </p14:nvContentPartPr>
              <p14:xfrm>
                <a:off x="6074320" y="3306733"/>
                <a:ext cx="232920" cy="24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952F96-827E-FE2F-D8A6-CF14296FE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6320" y="3288733"/>
                  <a:ext cx="26856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4949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397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Loops with a break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C13E5-B99E-F318-B457-BE4A63510B5B}"/>
              </a:ext>
            </a:extLst>
          </p:cNvPr>
          <p:cNvSpPr/>
          <p:nvPr/>
        </p:nvSpPr>
        <p:spPr>
          <a:xfrm>
            <a:off x="660400" y="30785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(loop!=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(loop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”breaking!\n"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48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3E2-185E-0844-C8CB-38E4DB4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1689-C819-4BE9-9FD8-D088EE0D1196}"/>
              </a:ext>
            </a:extLst>
          </p:cNvPr>
          <p:cNvSpPr txBox="1"/>
          <p:nvPr/>
        </p:nvSpPr>
        <p:spPr>
          <a:xfrm>
            <a:off x="745066" y="1836196"/>
            <a:ext cx="397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Loops with a break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C13E5-B99E-F318-B457-BE4A63510B5B}"/>
              </a:ext>
            </a:extLst>
          </p:cNvPr>
          <p:cNvSpPr/>
          <p:nvPr/>
        </p:nvSpPr>
        <p:spPr>
          <a:xfrm>
            <a:off x="660400" y="30785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(loop!=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(loop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”breaking!\n"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loop+=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C825A-7CD9-DEB8-B2C6-439BAE29863A}"/>
              </a:ext>
            </a:extLst>
          </p:cNvPr>
          <p:cNvSpPr/>
          <p:nvPr/>
        </p:nvSpPr>
        <p:spPr>
          <a:xfrm>
            <a:off x="8465591" y="2297861"/>
            <a:ext cx="18309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D3703-90A3-D93C-F022-DFF3FE3A45E6}"/>
              </a:ext>
            </a:extLst>
          </p:cNvPr>
          <p:cNvSpPr/>
          <p:nvPr/>
        </p:nvSpPr>
        <p:spPr>
          <a:xfrm>
            <a:off x="5564075" y="3659832"/>
            <a:ext cx="34882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D358B-98D4-FFEF-0001-4DEAAE4FF036}"/>
              </a:ext>
            </a:extLst>
          </p:cNvPr>
          <p:cNvSpPr/>
          <p:nvPr/>
        </p:nvSpPr>
        <p:spPr>
          <a:xfrm>
            <a:off x="8158916" y="6123543"/>
            <a:ext cx="34772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"outside loop!\n"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E9947B-5C0F-041D-F3EE-DB45B54CEFB0}"/>
              </a:ext>
            </a:extLst>
          </p:cNvPr>
          <p:cNvCxnSpPr>
            <a:cxnSpLocks/>
          </p:cNvCxnSpPr>
          <p:nvPr/>
        </p:nvCxnSpPr>
        <p:spPr>
          <a:xfrm flipH="1">
            <a:off x="7747000" y="2667193"/>
            <a:ext cx="889000" cy="99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15FA3-C72B-5659-D2D3-2D5C68FBAAA4}"/>
              </a:ext>
            </a:extLst>
          </p:cNvPr>
          <p:cNvCxnSpPr>
            <a:cxnSpLocks/>
          </p:cNvCxnSpPr>
          <p:nvPr/>
        </p:nvCxnSpPr>
        <p:spPr>
          <a:xfrm>
            <a:off x="9897533" y="2683327"/>
            <a:ext cx="982134" cy="341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DC2F2F-FAD6-8C49-B1C6-9B2FA5713A52}"/>
              </a:ext>
            </a:extLst>
          </p:cNvPr>
          <p:cNvCxnSpPr>
            <a:cxnSpLocks/>
          </p:cNvCxnSpPr>
          <p:nvPr/>
        </p:nvCxnSpPr>
        <p:spPr>
          <a:xfrm>
            <a:off x="6290733" y="5005669"/>
            <a:ext cx="2345267" cy="11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6416F-1A76-4AC3-43E1-9477213C02A7}"/>
              </a:ext>
            </a:extLst>
          </p:cNvPr>
          <p:cNvSpPr/>
          <p:nvPr/>
        </p:nvSpPr>
        <p:spPr>
          <a:xfrm>
            <a:off x="4838700" y="4636337"/>
            <a:ext cx="17060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loop +=1;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14ACC3-DC2B-93A3-D552-E34C2B81B74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91717" y="4029164"/>
            <a:ext cx="1310216" cy="60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9DE34-73A9-A250-67A8-ADCC18F26A85}"/>
              </a:ext>
            </a:extLst>
          </p:cNvPr>
          <p:cNvSpPr/>
          <p:nvPr/>
        </p:nvSpPr>
        <p:spPr>
          <a:xfrm>
            <a:off x="6964391" y="4610456"/>
            <a:ext cx="29706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”breaking!\n"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9A2757-EB9B-6508-3AF3-D3F835E21B8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08209" y="4029164"/>
            <a:ext cx="625058" cy="60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61D05B-6F35-D379-2CC4-0DD638CD9168}"/>
              </a:ext>
            </a:extLst>
          </p:cNvPr>
          <p:cNvCxnSpPr>
            <a:cxnSpLocks/>
          </p:cNvCxnSpPr>
          <p:nvPr/>
        </p:nvCxnSpPr>
        <p:spPr>
          <a:xfrm>
            <a:off x="8555021" y="4977121"/>
            <a:ext cx="826045" cy="112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89633A-03A9-AF4B-182E-FB522804B4E2}"/>
              </a:ext>
            </a:extLst>
          </p:cNvPr>
          <p:cNvGrpSpPr/>
          <p:nvPr/>
        </p:nvGrpSpPr>
        <p:grpSpPr>
          <a:xfrm>
            <a:off x="4192600" y="3025573"/>
            <a:ext cx="1718280" cy="2314080"/>
            <a:chOff x="4192600" y="3025573"/>
            <a:chExt cx="1718280" cy="23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6377CB-C359-A154-D6EE-C7D82DBD904A}"/>
                    </a:ext>
                  </a:extLst>
                </p14:cNvPr>
                <p14:cNvContentPartPr/>
                <p14:nvPr/>
              </p14:nvContentPartPr>
              <p14:xfrm>
                <a:off x="4192600" y="3025573"/>
                <a:ext cx="1603440" cy="231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6377CB-C359-A154-D6EE-C7D82DBD90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4960" y="3007933"/>
                  <a:ext cx="1639080" cy="23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939DA9-5D52-0C27-3B75-FD83EC0F3BC6}"/>
                    </a:ext>
                  </a:extLst>
                </p14:cNvPr>
                <p14:cNvContentPartPr/>
                <p14:nvPr/>
              </p14:nvContentPartPr>
              <p14:xfrm>
                <a:off x="5805040" y="3321493"/>
                <a:ext cx="105840" cy="256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939DA9-5D52-0C27-3B75-FD83EC0F3B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87040" y="3303493"/>
                  <a:ext cx="141480" cy="29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466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BFA9-1046-4747-A2E3-E528EFCE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2467" cy="4351338"/>
          </a:xfrm>
        </p:spPr>
        <p:txBody>
          <a:bodyPr/>
          <a:lstStyle/>
          <a:p>
            <a:r>
              <a:rPr lang="en-US" dirty="0"/>
              <a:t>Other constructs to think about: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Storing labels in variables</a:t>
            </a:r>
          </a:p>
        </p:txBody>
      </p:sp>
    </p:spTree>
    <p:extLst>
      <p:ext uri="{BB962C8B-B14F-4D97-AF65-F5344CB8AC3E}">
        <p14:creationId xmlns:p14="http://schemas.microsoft.com/office/powerpoint/2010/main" val="310997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/>
          </a:bodyPr>
          <a:lstStyle/>
          <a:p>
            <a:r>
              <a:rPr lang="en-US" dirty="0"/>
              <a:t>Final is on June 7 (less than 1 week away)</a:t>
            </a:r>
          </a:p>
          <a:p>
            <a:r>
              <a:rPr lang="en-US" dirty="0"/>
              <a:t>We will keep a piazza note with clarification questions</a:t>
            </a:r>
          </a:p>
          <a:p>
            <a:r>
              <a:rPr lang="en-US" dirty="0"/>
              <a:t>Ask any clarifications as a private piazza post</a:t>
            </a:r>
          </a:p>
          <a:p>
            <a:r>
              <a:rPr lang="en-US" dirty="0"/>
              <a:t>Not guaranteed help outside of business hours</a:t>
            </a:r>
          </a:p>
          <a:p>
            <a:r>
              <a:rPr lang="en-US" dirty="0"/>
              <a:t>Help will be guaranteed 7:30 PM to 10:30 PM (the scheduled time of the test)</a:t>
            </a:r>
          </a:p>
          <a:p>
            <a:pPr lvl="1"/>
            <a:r>
              <a:rPr lang="en-US" dirty="0"/>
              <a:t>sad hours I know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17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BFA9-1046-4747-A2E3-E528EFCE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675106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59709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7C96A-2EFE-F645-9317-5016247F0E1A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</p:spTree>
    <p:extLst>
      <p:ext uri="{BB962C8B-B14F-4D97-AF65-F5344CB8AC3E}">
        <p14:creationId xmlns:p14="http://schemas.microsoft.com/office/powerpoint/2010/main" val="614609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97C46F-F7FA-5144-BA6E-790E18F2F50F}"/>
              </a:ext>
            </a:extLst>
          </p:cNvPr>
          <p:cNvCxnSpPr>
            <a:cxnSpLocks/>
          </p:cNvCxnSpPr>
          <p:nvPr/>
        </p:nvCxnSpPr>
        <p:spPr>
          <a:xfrm flipH="1">
            <a:off x="2321472" y="4511086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5ADE1D-EF47-7A4C-8DD6-AFF2EF600719}"/>
              </a:ext>
            </a:extLst>
          </p:cNvPr>
          <p:cNvSpPr txBox="1"/>
          <p:nvPr/>
        </p:nvSpPr>
        <p:spPr>
          <a:xfrm>
            <a:off x="3397918" y="4326420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59A1-3715-554E-A618-25BFE2B06EBC}"/>
              </a:ext>
            </a:extLst>
          </p:cNvPr>
          <p:cNvSpPr txBox="1"/>
          <p:nvPr/>
        </p:nvSpPr>
        <p:spPr>
          <a:xfrm>
            <a:off x="2950887" y="41625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999AB-877C-70FB-DD0A-A9012D1C817A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</p:spTree>
    <p:extLst>
      <p:ext uri="{BB962C8B-B14F-4D97-AF65-F5344CB8AC3E}">
        <p14:creationId xmlns:p14="http://schemas.microsoft.com/office/powerpoint/2010/main" val="13868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DE1D-EF47-7A4C-8DD6-AFF2EF600719}"/>
              </a:ext>
            </a:extLst>
          </p:cNvPr>
          <p:cNvSpPr txBox="1"/>
          <p:nvPr/>
        </p:nvSpPr>
        <p:spPr>
          <a:xfrm>
            <a:off x="3467871" y="4689004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59A1-3715-554E-A618-25BFE2B06EBC}"/>
              </a:ext>
            </a:extLst>
          </p:cNvPr>
          <p:cNvSpPr txBox="1"/>
          <p:nvPr/>
        </p:nvSpPr>
        <p:spPr>
          <a:xfrm>
            <a:off x="3161377" y="4479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865E8-17CA-384D-8F8C-2FC58EB6BEBA}"/>
              </a:ext>
            </a:extLst>
          </p:cNvPr>
          <p:cNvCxnSpPr>
            <a:cxnSpLocks/>
          </p:cNvCxnSpPr>
          <p:nvPr/>
        </p:nvCxnSpPr>
        <p:spPr>
          <a:xfrm flipH="1">
            <a:off x="2495598" y="4849871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56A85-48CA-6B47-BEC2-FAC4B2435349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</p:spTree>
    <p:extLst>
      <p:ext uri="{BB962C8B-B14F-4D97-AF65-F5344CB8AC3E}">
        <p14:creationId xmlns:p14="http://schemas.microsoft.com/office/powerpoint/2010/main" val="4292277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D249-F107-EB4E-A300-46B447436479}"/>
              </a:ext>
            </a:extLst>
          </p:cNvPr>
          <p:cNvSpPr txBox="1"/>
          <p:nvPr/>
        </p:nvSpPr>
        <p:spPr>
          <a:xfrm>
            <a:off x="1504709" y="4479403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DE1D-EF47-7A4C-8DD6-AFF2EF600719}"/>
              </a:ext>
            </a:extLst>
          </p:cNvPr>
          <p:cNvSpPr txBox="1"/>
          <p:nvPr/>
        </p:nvSpPr>
        <p:spPr>
          <a:xfrm>
            <a:off x="3696175" y="5196342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B59A1-3715-554E-A618-25BFE2B06EBC}"/>
              </a:ext>
            </a:extLst>
          </p:cNvPr>
          <p:cNvSpPr txBox="1"/>
          <p:nvPr/>
        </p:nvSpPr>
        <p:spPr>
          <a:xfrm>
            <a:off x="2980180" y="4952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865E8-17CA-384D-8F8C-2FC58EB6BEBA}"/>
              </a:ext>
            </a:extLst>
          </p:cNvPr>
          <p:cNvCxnSpPr>
            <a:cxnSpLocks/>
          </p:cNvCxnSpPr>
          <p:nvPr/>
        </p:nvCxnSpPr>
        <p:spPr>
          <a:xfrm flipH="1">
            <a:off x="2660000" y="5381008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10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00E34-8240-9949-B044-507E66C74B19}"/>
              </a:ext>
            </a:extLst>
          </p:cNvPr>
          <p:cNvSpPr txBox="1"/>
          <p:nvPr/>
        </p:nvSpPr>
        <p:spPr>
          <a:xfrm>
            <a:off x="3740549" y="4232375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9F3BE-B3EE-A54B-AD9C-6CCDB3CC103A}"/>
              </a:ext>
            </a:extLst>
          </p:cNvPr>
          <p:cNvSpPr txBox="1"/>
          <p:nvPr/>
        </p:nvSpPr>
        <p:spPr>
          <a:xfrm>
            <a:off x="3145115" y="39802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E2FC-42B6-BDD1-9C82-BA8A7D91B43F}"/>
              </a:ext>
            </a:extLst>
          </p:cNvPr>
          <p:cNvSpPr txBox="1"/>
          <p:nvPr/>
        </p:nvSpPr>
        <p:spPr>
          <a:xfrm>
            <a:off x="1587916" y="4278269"/>
            <a:ext cx="1287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//start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B7495-2E85-52FB-429E-95E2307A1BCD}"/>
              </a:ext>
            </a:extLst>
          </p:cNvPr>
          <p:cNvCxnSpPr>
            <a:cxnSpLocks/>
          </p:cNvCxnSpPr>
          <p:nvPr/>
        </p:nvCxnSpPr>
        <p:spPr>
          <a:xfrm flipH="1">
            <a:off x="2768276" y="4466608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96C4AD-CFB9-827E-B97F-66D37D8283FC}"/>
              </a:ext>
            </a:extLst>
          </p:cNvPr>
          <p:cNvSpPr txBox="1"/>
          <p:nvPr/>
        </p:nvSpPr>
        <p:spPr>
          <a:xfrm>
            <a:off x="6316133" y="5063099"/>
            <a:ext cx="497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live variables at the start of the program?</a:t>
            </a:r>
          </a:p>
        </p:txBody>
      </p:sp>
    </p:spTree>
    <p:extLst>
      <p:ext uri="{BB962C8B-B14F-4D97-AF65-F5344CB8AC3E}">
        <p14:creationId xmlns:p14="http://schemas.microsoft.com/office/powerpoint/2010/main" val="67109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D66-CC7A-6743-AAA8-C6512F3D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30E-B7E2-AD46-88F3-EE33353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813"/>
          </a:xfrm>
        </p:spPr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i="1" dirty="0"/>
              <a:t>v</a:t>
            </a:r>
            <a:r>
              <a:rPr lang="en-US" dirty="0"/>
              <a:t> is live at some point </a:t>
            </a:r>
            <a:r>
              <a:rPr lang="en-US" i="1" dirty="0"/>
              <a:t>p</a:t>
            </a:r>
            <a:r>
              <a:rPr lang="en-US" dirty="0"/>
              <a:t> in the program if there exists a path from </a:t>
            </a:r>
            <a:r>
              <a:rPr lang="en-US" i="1" dirty="0"/>
              <a:t>p</a:t>
            </a:r>
            <a:r>
              <a:rPr lang="en-US" dirty="0"/>
              <a:t> to some use of </a:t>
            </a:r>
            <a:r>
              <a:rPr lang="en-US" i="1" dirty="0"/>
              <a:t>v 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has not been redefined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00E34-8240-9949-B044-507E66C74B19}"/>
              </a:ext>
            </a:extLst>
          </p:cNvPr>
          <p:cNvSpPr txBox="1"/>
          <p:nvPr/>
        </p:nvSpPr>
        <p:spPr>
          <a:xfrm>
            <a:off x="3740549" y="4232375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variables: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9F3BE-B3EE-A54B-AD9C-6CCDB3CC103A}"/>
              </a:ext>
            </a:extLst>
          </p:cNvPr>
          <p:cNvSpPr txBox="1"/>
          <p:nvPr/>
        </p:nvSpPr>
        <p:spPr>
          <a:xfrm>
            <a:off x="3145115" y="39802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E2FC-42B6-BDD1-9C82-BA8A7D91B43F}"/>
              </a:ext>
            </a:extLst>
          </p:cNvPr>
          <p:cNvSpPr txBox="1"/>
          <p:nvPr/>
        </p:nvSpPr>
        <p:spPr>
          <a:xfrm>
            <a:off x="1587916" y="4278269"/>
            <a:ext cx="1287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//start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5</a:t>
            </a:r>
          </a:p>
          <a:p>
            <a:r>
              <a:rPr lang="en-US" dirty="0">
                <a:latin typeface="Courier" pitchFamily="2" charset="0"/>
              </a:rPr>
              <a:t>if (z):</a:t>
            </a:r>
          </a:p>
          <a:p>
            <a:r>
              <a:rPr lang="en-US" dirty="0">
                <a:latin typeface="Courier" pitchFamily="2" charset="0"/>
              </a:rPr>
              <a:t>   y = 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   y = x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print(y)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print(w)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B7495-2E85-52FB-429E-95E2307A1BCD}"/>
              </a:ext>
            </a:extLst>
          </p:cNvPr>
          <p:cNvCxnSpPr>
            <a:cxnSpLocks/>
          </p:cNvCxnSpPr>
          <p:nvPr/>
        </p:nvCxnSpPr>
        <p:spPr>
          <a:xfrm flipH="1">
            <a:off x="2768276" y="4466608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96C4AD-CFB9-827E-B97F-66D37D8283FC}"/>
              </a:ext>
            </a:extLst>
          </p:cNvPr>
          <p:cNvSpPr txBox="1"/>
          <p:nvPr/>
        </p:nvSpPr>
        <p:spPr>
          <a:xfrm>
            <a:off x="6316133" y="5063099"/>
            <a:ext cx="497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live variables at the start of the program?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66D83-3F3B-CE64-7F38-4AEF16F91B6D}"/>
              </a:ext>
            </a:extLst>
          </p:cNvPr>
          <p:cNvSpPr txBox="1"/>
          <p:nvPr/>
        </p:nvSpPr>
        <p:spPr>
          <a:xfrm>
            <a:off x="7001933" y="5588000"/>
            <a:ext cx="425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potential use of an uninitialized variable!</a:t>
            </a:r>
          </a:p>
        </p:txBody>
      </p:sp>
    </p:spTree>
    <p:extLst>
      <p:ext uri="{BB962C8B-B14F-4D97-AF65-F5344CB8AC3E}">
        <p14:creationId xmlns:p14="http://schemas.microsoft.com/office/powerpoint/2010/main" val="819575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CB963-BE4C-F24A-1F7B-0E00429B8327}"/>
              </a:ext>
            </a:extLst>
          </p:cNvPr>
          <p:cNvSpPr/>
          <p:nvPr/>
        </p:nvSpPr>
        <p:spPr>
          <a:xfrm>
            <a:off x="508000" y="2956973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&gt;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j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30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1FDEA-5C08-8B5B-4D07-E70B0359C128}"/>
              </a:ext>
            </a:extLst>
          </p:cNvPr>
          <p:cNvSpPr/>
          <p:nvPr/>
        </p:nvSpPr>
        <p:spPr>
          <a:xfrm>
            <a:off x="508000" y="2956973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&gt;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j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BFBC4-686B-DC42-70DC-3AC74FAACDA2}"/>
              </a:ext>
            </a:extLst>
          </p:cNvPr>
          <p:cNvSpPr txBox="1"/>
          <p:nvPr/>
        </p:nvSpPr>
        <p:spPr>
          <a:xfrm>
            <a:off x="4182534" y="3996267"/>
            <a:ext cx="361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gives detailed warning in Clang</a:t>
            </a:r>
          </a:p>
          <a:p>
            <a:br>
              <a:rPr lang="en-US" dirty="0"/>
            </a:br>
            <a:r>
              <a:rPr lang="en-US" dirty="0"/>
              <a:t>No warning in </a:t>
            </a:r>
            <a:r>
              <a:rPr lang="en-US" dirty="0" err="1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2000" cy="4795308"/>
          </a:xfrm>
        </p:spPr>
        <p:txBody>
          <a:bodyPr>
            <a:normAutofit/>
          </a:bodyPr>
          <a:lstStyle/>
          <a:p>
            <a:r>
              <a:rPr lang="en-US" dirty="0"/>
              <a:t>Final grades:</a:t>
            </a:r>
          </a:p>
          <a:p>
            <a:pPr lvl="1"/>
            <a:r>
              <a:rPr lang="en-US" dirty="0"/>
              <a:t>No curve planned</a:t>
            </a:r>
          </a:p>
          <a:p>
            <a:pPr lvl="1"/>
            <a:r>
              <a:rPr lang="en-US" dirty="0"/>
              <a:t>Follow standard scale</a:t>
            </a:r>
          </a:p>
          <a:p>
            <a:pPr lvl="1"/>
            <a:r>
              <a:rPr lang="en-US" dirty="0"/>
              <a:t>Grades are rounded up to nearest whole number</a:t>
            </a:r>
          </a:p>
          <a:p>
            <a:pPr lvl="1"/>
            <a:r>
              <a:rPr lang="en-US" dirty="0"/>
              <a:t>C- is rounded up to a C</a:t>
            </a:r>
          </a:p>
          <a:p>
            <a:pPr lvl="2"/>
            <a:r>
              <a:rPr lang="en-US" dirty="0"/>
              <a:t>Need a 69.1% to pass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8AF6C-FBC9-1167-5C7D-DED559B3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16" y="571500"/>
            <a:ext cx="2374900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C7DE0-EE0E-E60E-1F1C-F8DDB3ED18E9}"/>
              </a:ext>
            </a:extLst>
          </p:cNvPr>
          <p:cNvSpPr txBox="1"/>
          <p:nvPr/>
        </p:nvSpPr>
        <p:spPr>
          <a:xfrm>
            <a:off x="169333" y="6436267"/>
            <a:ext cx="745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Academic_grading_in_the_United_States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22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1FDEA-5C08-8B5B-4D07-E70B0359C128}"/>
              </a:ext>
            </a:extLst>
          </p:cNvPr>
          <p:cNvSpPr/>
          <p:nvPr/>
        </p:nvSpPr>
        <p:spPr>
          <a:xfrm>
            <a:off x="508000" y="2956973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29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812-7880-8ED3-8738-866D291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EA56-E210-00EB-8B1B-889F0F8B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See code in </a:t>
            </a:r>
            <a:r>
              <a:rPr lang="en-US" dirty="0" err="1"/>
              <a:t>godbolt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1FDEA-5C08-8B5B-4D07-E70B0359C128}"/>
              </a:ext>
            </a:extLst>
          </p:cNvPr>
          <p:cNvSpPr/>
          <p:nvPr/>
        </p:nvSpPr>
        <p:spPr>
          <a:xfrm>
            <a:off x="508000" y="2956973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BFBC4-686B-DC42-70DC-3AC74FAACDA2}"/>
              </a:ext>
            </a:extLst>
          </p:cNvPr>
          <p:cNvSpPr txBox="1"/>
          <p:nvPr/>
        </p:nvSpPr>
        <p:spPr>
          <a:xfrm>
            <a:off x="4182534" y="3996267"/>
            <a:ext cx="6183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code gives warning in </a:t>
            </a:r>
            <a:r>
              <a:rPr lang="en-US" dirty="0" err="1"/>
              <a:t>gcc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So </a:t>
            </a:r>
            <a:r>
              <a:rPr lang="en-US" i="1" dirty="0" err="1"/>
              <a:t>gcc</a:t>
            </a:r>
            <a:r>
              <a:rPr lang="en-US" i="1" dirty="0"/>
              <a:t> must only implement their live variable analysis as a local</a:t>
            </a:r>
          </a:p>
          <a:p>
            <a:r>
              <a:rPr lang="en-US" i="1" dirty="0"/>
              <a:t>analysis!</a:t>
            </a:r>
          </a:p>
        </p:txBody>
      </p:sp>
    </p:spTree>
    <p:extLst>
      <p:ext uri="{BB962C8B-B14F-4D97-AF65-F5344CB8AC3E}">
        <p14:creationId xmlns:p14="http://schemas.microsoft.com/office/powerpoint/2010/main" val="4085723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185A95-D0B3-CA4F-8CE2-FDBAD1FDB5BF}"/>
              </a:ext>
            </a:extLst>
          </p:cNvPr>
          <p:cNvSpPr txBox="1"/>
          <p:nvPr/>
        </p:nvSpPr>
        <p:spPr>
          <a:xfrm>
            <a:off x="5798917" y="2063181"/>
            <a:ext cx="618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For each block B</a:t>
            </a:r>
            <a:r>
              <a:rPr lang="en-US" sz="2400" i="1" baseline="-25000" dirty="0"/>
              <a:t>x</a:t>
            </a:r>
            <a:r>
              <a:rPr lang="en-US" sz="2400" i="1" dirty="0"/>
              <a:t> : we want to compute </a:t>
            </a:r>
            <a:r>
              <a:rPr lang="en-US" sz="2400" i="1" dirty="0" err="1"/>
              <a:t>LiveOut</a:t>
            </a:r>
            <a:r>
              <a:rPr lang="en-US" sz="2400" i="1" dirty="0"/>
              <a:t>:</a:t>
            </a:r>
            <a:br>
              <a:rPr lang="en-US" sz="2400" i="1" dirty="0"/>
            </a:br>
            <a:r>
              <a:rPr lang="en-US" sz="2400" i="1" dirty="0"/>
              <a:t>The set of variables that are live at the end of B</a:t>
            </a:r>
            <a:r>
              <a:rPr lang="en-US" sz="2400" i="1" baseline="-25000" dirty="0"/>
              <a:t>x</a:t>
            </a:r>
            <a:endParaRPr lang="en-US" sz="24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9D710E-6819-E143-A786-CC1562C92428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1AB2B8-3A53-274D-BF7B-9757ADB46C6C}"/>
              </a:ext>
            </a:extLst>
          </p:cNvPr>
          <p:cNvCxnSpPr>
            <a:cxnSpLocks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19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4E2E3C-F8D9-614C-829C-405090F5B2B5}"/>
              </a:ext>
            </a:extLst>
          </p:cNvPr>
          <p:cNvSpPr txBox="1"/>
          <p:nvPr/>
        </p:nvSpPr>
        <p:spPr>
          <a:xfrm>
            <a:off x="2555803" y="1897380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AF72B5-4797-D026-63B1-56439D5DA416}"/>
              </a:ext>
            </a:extLst>
          </p:cNvPr>
          <p:cNvSpPr txBox="1"/>
          <p:nvPr/>
        </p:nvSpPr>
        <p:spPr>
          <a:xfrm>
            <a:off x="4168769" y="3037527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DD5C3-0F48-F494-690E-9761AB282183}"/>
              </a:ext>
            </a:extLst>
          </p:cNvPr>
          <p:cNvSpPr txBox="1"/>
          <p:nvPr/>
        </p:nvSpPr>
        <p:spPr>
          <a:xfrm>
            <a:off x="4728389" y="4154286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20035-AD13-9CE4-BB98-D74DF05762B1}"/>
              </a:ext>
            </a:extLst>
          </p:cNvPr>
          <p:cNvSpPr txBox="1"/>
          <p:nvPr/>
        </p:nvSpPr>
        <p:spPr>
          <a:xfrm>
            <a:off x="4260856" y="5627655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1A957-ED7F-FF76-42EB-6A8601593359}"/>
              </a:ext>
            </a:extLst>
          </p:cNvPr>
          <p:cNvSpPr txBox="1"/>
          <p:nvPr/>
        </p:nvSpPr>
        <p:spPr>
          <a:xfrm>
            <a:off x="3453121" y="6492875"/>
            <a:ext cx="11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LiveOut</a:t>
            </a:r>
            <a:r>
              <a:rPr lang="en-US" dirty="0"/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25913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6552027" y="1673861"/>
            <a:ext cx="542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the </a:t>
            </a:r>
            <a:r>
              <a:rPr lang="en-US" dirty="0" err="1"/>
              <a:t>LiveOut</a:t>
            </a:r>
            <a:r>
              <a:rPr lang="en-US" dirty="0"/>
              <a:t> sets, we need two</a:t>
            </a:r>
            <a:br>
              <a:rPr lang="en-US" dirty="0"/>
            </a:br>
            <a:r>
              <a:rPr lang="en-US" dirty="0"/>
              <a:t>initial sets: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VarKill</a:t>
            </a:r>
            <a:r>
              <a:rPr lang="en-US" dirty="0"/>
              <a:t> for block b is any variable in block b that gets</a:t>
            </a:r>
            <a:br>
              <a:rPr lang="en-US" dirty="0"/>
            </a:br>
            <a:r>
              <a:rPr lang="en-US" dirty="0"/>
              <a:t>overwritten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UEVar</a:t>
            </a:r>
            <a:r>
              <a:rPr lang="en-US" b="1" dirty="0"/>
              <a:t> </a:t>
            </a:r>
            <a:r>
              <a:rPr lang="en-US" dirty="0"/>
              <a:t>(upward exposed variable) for block b </a:t>
            </a:r>
            <a:br>
              <a:rPr lang="en-US" dirty="0"/>
            </a:br>
            <a:r>
              <a:rPr lang="en-US" dirty="0"/>
              <a:t>is any variable in b that is read before being overwritten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7025833" y="4359721"/>
          <a:ext cx="46745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188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UEVar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67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6552027" y="1673861"/>
            <a:ext cx="542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the </a:t>
            </a:r>
            <a:r>
              <a:rPr lang="en-US" dirty="0" err="1"/>
              <a:t>LiveOut</a:t>
            </a:r>
            <a:r>
              <a:rPr lang="en-US" dirty="0"/>
              <a:t> sets, we need two</a:t>
            </a:r>
            <a:br>
              <a:rPr lang="en-US" dirty="0"/>
            </a:br>
            <a:r>
              <a:rPr lang="en-US" dirty="0"/>
              <a:t>initial sets: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VarKill</a:t>
            </a:r>
            <a:r>
              <a:rPr lang="en-US" dirty="0"/>
              <a:t> for block b is any variable in block b that gets</a:t>
            </a:r>
            <a:br>
              <a:rPr lang="en-US" dirty="0"/>
            </a:br>
            <a:r>
              <a:rPr lang="en-US" dirty="0"/>
              <a:t>overwritten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UEVar</a:t>
            </a:r>
            <a:r>
              <a:rPr lang="en-US" b="1" dirty="0"/>
              <a:t> </a:t>
            </a:r>
            <a:r>
              <a:rPr lang="en-US" dirty="0"/>
              <a:t>(upward exposed variable) for block b </a:t>
            </a:r>
            <a:br>
              <a:rPr lang="en-US" dirty="0"/>
            </a:br>
            <a:r>
              <a:rPr lang="en-US" dirty="0"/>
              <a:t>is any variable in b that is read before being overwritten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7025833" y="4359721"/>
          <a:ext cx="46745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188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UEVar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s,i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15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1502655" y="168201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1502655" y="2781347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773349" y="3784922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1502655" y="4704325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1602243" y="641037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2314938" y="3150679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2234747" y="5627655"/>
            <a:ext cx="0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08562" y="2051351"/>
            <a:ext cx="1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3571819" y="3150679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3127222" y="4154254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609622" y="16938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690372" y="27813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4986694" y="3742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983848" y="510443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1161847" y="64103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977635" y="4087283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77634" y="2966013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6552027" y="1673861"/>
            <a:ext cx="542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the </a:t>
            </a:r>
            <a:r>
              <a:rPr lang="en-US" dirty="0" err="1"/>
              <a:t>LiveOut</a:t>
            </a:r>
            <a:r>
              <a:rPr lang="en-US" dirty="0"/>
              <a:t> sets, we need two</a:t>
            </a:r>
            <a:br>
              <a:rPr lang="en-US" dirty="0"/>
            </a:br>
            <a:r>
              <a:rPr lang="en-US" dirty="0"/>
              <a:t>initial sets: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VarKill</a:t>
            </a:r>
            <a:r>
              <a:rPr lang="en-US" dirty="0"/>
              <a:t> for block b is any variable in block b that gets</a:t>
            </a:r>
            <a:br>
              <a:rPr lang="en-US" dirty="0"/>
            </a:br>
            <a:r>
              <a:rPr lang="en-US" dirty="0"/>
              <a:t>overwritten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UEVar</a:t>
            </a:r>
            <a:r>
              <a:rPr lang="en-US" b="1" dirty="0"/>
              <a:t> </a:t>
            </a:r>
            <a:r>
              <a:rPr lang="en-US" dirty="0"/>
              <a:t>(upward exposed variable) for block b </a:t>
            </a:r>
            <a:br>
              <a:rPr lang="en-US" dirty="0"/>
            </a:br>
            <a:r>
              <a:rPr lang="en-US" dirty="0"/>
              <a:t>is any variable in b that is read before being overwritten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7025833" y="4359721"/>
          <a:ext cx="46745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188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558188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UEVar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s,i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s,i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8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BB6B798-E1B6-BB4F-89A9-7AF5CC69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1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condition: </a:t>
            </a:r>
            <a:r>
              <a:rPr lang="en-US" dirty="0" err="1"/>
              <a:t>LiveOut</a:t>
            </a:r>
            <a:r>
              <a:rPr lang="en-US" dirty="0"/>
              <a:t>(n) = {} for all nodes</a:t>
            </a:r>
          </a:p>
          <a:p>
            <a:pPr lvl="1"/>
            <a:r>
              <a:rPr lang="en-US" dirty="0"/>
              <a:t>Ground truth, no variables are live at the exit of the program, i.e. end node 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baseline="-25000" dirty="0"/>
              <a:t> </a:t>
            </a:r>
            <a:r>
              <a:rPr lang="en-US" dirty="0"/>
              <a:t>has </a:t>
            </a:r>
            <a:r>
              <a:rPr lang="en-US" dirty="0" err="1"/>
              <a:t>LiveOut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dirty="0"/>
              <a:t>)= {}</a:t>
            </a:r>
          </a:p>
        </p:txBody>
      </p:sp>
    </p:spTree>
    <p:extLst>
      <p:ext uri="{BB962C8B-B14F-4D97-AF65-F5344CB8AC3E}">
        <p14:creationId xmlns:p14="http://schemas.microsoft.com/office/powerpoint/2010/main" val="1091622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2710775" y="3113058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900268" y="3607029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962170" y="3624772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BB6B798-E1B6-BB4F-89A9-7AF5CC69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1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condition: </a:t>
            </a:r>
            <a:r>
              <a:rPr lang="en-US" dirty="0" err="1"/>
              <a:t>LiveOut</a:t>
            </a:r>
            <a:r>
              <a:rPr lang="en-US" dirty="0"/>
              <a:t>(n) = {} for all nodes</a:t>
            </a:r>
          </a:p>
          <a:p>
            <a:pPr lvl="1"/>
            <a:r>
              <a:rPr lang="en-US" dirty="0"/>
              <a:t>Ground truth, no variables are live at the exit of the program, i.e. end node 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baseline="-25000" dirty="0"/>
              <a:t> </a:t>
            </a:r>
            <a:r>
              <a:rPr lang="en-US" dirty="0"/>
              <a:t>has </a:t>
            </a:r>
            <a:r>
              <a:rPr lang="en-US" dirty="0" err="1"/>
              <a:t>LiveOut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end</a:t>
            </a:r>
            <a:r>
              <a:rPr lang="en-US" dirty="0"/>
              <a:t>)= {}</a:t>
            </a:r>
          </a:p>
        </p:txBody>
      </p:sp>
    </p:spTree>
    <p:extLst>
      <p:ext uri="{BB962C8B-B14F-4D97-AF65-F5344CB8AC3E}">
        <p14:creationId xmlns:p14="http://schemas.microsoft.com/office/powerpoint/2010/main" val="3133095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1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795308"/>
          </a:xfrm>
        </p:spPr>
        <p:txBody>
          <a:bodyPr>
            <a:normAutofit/>
          </a:bodyPr>
          <a:lstStyle/>
          <a:p>
            <a:r>
              <a:rPr lang="en-US" dirty="0"/>
              <a:t>Dealing with missing HW 5</a:t>
            </a:r>
          </a:p>
          <a:p>
            <a:pPr lvl="1"/>
            <a:r>
              <a:rPr lang="en-US" dirty="0"/>
              <a:t>Originally all HW and midterm were worth 10% each (total 60%)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will redistribute HW 5 points either to your midterm grade or your average HW grade. Whichever one is higher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your HW average is higher than your midterm, then HW average is 50% of your grade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your midterm average is higher, then your midterm is worth 20% of your grade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60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>
                <a:highlight>
                  <a:srgbClr val="FFFF00"/>
                </a:highlight>
              </a:rPr>
              <a:t>UEVar</a:t>
            </a:r>
            <a:r>
              <a:rPr lang="en-US" sz="2400" i="1" dirty="0">
                <a:highlight>
                  <a:srgbClr val="FFFF00"/>
                </a:highlight>
              </a:rPr>
              <a:t>(s)</a:t>
            </a:r>
            <a:r>
              <a:rPr lang="en-US" sz="2400" i="1" dirty="0"/>
              <a:t>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39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variable in </a:t>
            </a:r>
            <a:r>
              <a:rPr lang="en-US" dirty="0" err="1"/>
              <a:t>UEVar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is live at n</a:t>
            </a:r>
          </a:p>
        </p:txBody>
      </p:sp>
    </p:spTree>
    <p:extLst>
      <p:ext uri="{BB962C8B-B14F-4D97-AF65-F5344CB8AC3E}">
        <p14:creationId xmlns:p14="http://schemas.microsoft.com/office/powerpoint/2010/main" val="1847783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/>
              <a:t>LiveOut</a:t>
            </a:r>
            <a:r>
              <a:rPr lang="en-US" sz="2400" dirty="0"/>
              <a:t>(s) ⋂</a:t>
            </a:r>
            <a:r>
              <a:rPr lang="en-US" sz="2400" i="1" dirty="0"/>
              <a:t> </a:t>
            </a:r>
            <a:r>
              <a:rPr lang="en-US" sz="2400" i="1" dirty="0" err="1">
                <a:highlight>
                  <a:srgbClr val="FFFF00"/>
                </a:highlight>
              </a:rPr>
              <a:t>VarKill</a:t>
            </a:r>
            <a:r>
              <a:rPr lang="en-US" sz="2400" i="1" dirty="0">
                <a:highlight>
                  <a:srgbClr val="FFFF00"/>
                </a:highlight>
              </a:rPr>
              <a:t>(s)</a:t>
            </a:r>
            <a:r>
              <a:rPr lang="en-US" sz="2400" i="1" dirty="0"/>
              <a:t>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1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that are not</a:t>
            </a:r>
            <a:br>
              <a:rPr lang="en-US" dirty="0"/>
            </a:br>
            <a:r>
              <a:rPr lang="en-US" dirty="0"/>
              <a:t>overwritten in s</a:t>
            </a:r>
          </a:p>
        </p:txBody>
      </p:sp>
    </p:spTree>
    <p:extLst>
      <p:ext uri="{BB962C8B-B14F-4D97-AF65-F5344CB8AC3E}">
        <p14:creationId xmlns:p14="http://schemas.microsoft.com/office/powerpoint/2010/main" val="1944781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>
                <a:highlight>
                  <a:srgbClr val="FFFF00"/>
                </a:highlight>
              </a:rPr>
              <a:t>LiveOut</a:t>
            </a:r>
            <a:r>
              <a:rPr lang="en-US" sz="2400" dirty="0">
                <a:highlight>
                  <a:srgbClr val="FFFF00"/>
                </a:highlight>
              </a:rPr>
              <a:t>(s)</a:t>
            </a:r>
            <a:r>
              <a:rPr lang="en-US" sz="2400" dirty="0"/>
              <a:t> ⋂</a:t>
            </a:r>
            <a:r>
              <a:rPr lang="en-US" sz="2400" i="1" dirty="0"/>
              <a:t> </a:t>
            </a:r>
            <a:r>
              <a:rPr lang="en-US" sz="2400" i="1" dirty="0" err="1"/>
              <a:t>VarKill</a:t>
            </a:r>
            <a:r>
              <a:rPr lang="en-US" sz="2400" i="1" dirty="0"/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18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that are live</a:t>
            </a:r>
            <a:br>
              <a:rPr lang="en-US" dirty="0"/>
            </a:br>
            <a:r>
              <a:rPr lang="en-US" dirty="0"/>
              <a:t>at the end of s</a:t>
            </a:r>
          </a:p>
        </p:txBody>
      </p:sp>
    </p:spTree>
    <p:extLst>
      <p:ext uri="{BB962C8B-B14F-4D97-AF65-F5344CB8AC3E}">
        <p14:creationId xmlns:p14="http://schemas.microsoft.com/office/powerpoint/2010/main" val="106511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in the CFG: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1676532" y="2381340"/>
            <a:ext cx="785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LiveOut</a:t>
            </a:r>
            <a:r>
              <a:rPr lang="en-US" sz="2400" i="1" dirty="0"/>
              <a:t>(n) = </a:t>
            </a:r>
            <a:r>
              <a:rPr lang="en-US" sz="2400" dirty="0"/>
              <a:t>∪</a:t>
            </a:r>
            <a:r>
              <a:rPr lang="en-US" sz="2400" baseline="-25000" dirty="0"/>
              <a:t>s in </a:t>
            </a:r>
            <a:r>
              <a:rPr lang="en-US" sz="2400" baseline="-25000" dirty="0" err="1"/>
              <a:t>succ</a:t>
            </a:r>
            <a:r>
              <a:rPr lang="en-US" sz="2400" baseline="-25000" dirty="0"/>
              <a:t>(n)</a:t>
            </a:r>
            <a:r>
              <a:rPr lang="en-US" sz="2400" i="1" dirty="0"/>
              <a:t> ( </a:t>
            </a:r>
            <a:r>
              <a:rPr lang="en-US" sz="2400" i="1" dirty="0" err="1"/>
              <a:t>UEVar</a:t>
            </a:r>
            <a:r>
              <a:rPr lang="en-US" sz="2400" i="1" dirty="0"/>
              <a:t>(s) </a:t>
            </a:r>
            <a:r>
              <a:rPr lang="en-US" sz="2400" dirty="0"/>
              <a:t>∪ (</a:t>
            </a:r>
            <a:r>
              <a:rPr lang="en-US" sz="2400" dirty="0" err="1">
                <a:highlight>
                  <a:srgbClr val="FFFF00"/>
                </a:highlight>
              </a:rPr>
              <a:t>LiveOut</a:t>
            </a:r>
            <a:r>
              <a:rPr lang="en-US" sz="2400" dirty="0">
                <a:highlight>
                  <a:srgbClr val="FFFF00"/>
                </a:highlight>
              </a:rPr>
              <a:t>(s) ⋂</a:t>
            </a:r>
            <a:r>
              <a:rPr lang="en-US" sz="2400" i="1" dirty="0">
                <a:highlight>
                  <a:srgbClr val="FFFF00"/>
                </a:highlight>
              </a:rPr>
              <a:t> </a:t>
            </a:r>
            <a:r>
              <a:rPr lang="en-US" sz="2400" i="1" dirty="0" err="1">
                <a:highlight>
                  <a:srgbClr val="FFFF00"/>
                </a:highlight>
              </a:rPr>
              <a:t>VarKill</a:t>
            </a:r>
            <a:r>
              <a:rPr lang="en-US" sz="2400" i="1" dirty="0">
                <a:highlight>
                  <a:srgbClr val="FFFF00"/>
                </a:highlight>
              </a:rPr>
              <a:t>(s) </a:t>
            </a:r>
            <a:r>
              <a:rPr lang="en-US" sz="2400" dirty="0"/>
              <a:t>))</a:t>
            </a:r>
            <a:r>
              <a:rPr lang="en-US" sz="24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7738434" y="2399083"/>
            <a:ext cx="1260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034811-2817-7449-8E40-7B9F58ED7371}"/>
              </a:ext>
            </a:extLst>
          </p:cNvPr>
          <p:cNvSpPr/>
          <p:nvPr/>
        </p:nvSpPr>
        <p:spPr>
          <a:xfrm>
            <a:off x="4756826" y="3732480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74F2E0-0B8E-7D41-A772-5D0571C1DBE1}"/>
              </a:ext>
            </a:extLst>
          </p:cNvPr>
          <p:cNvSpPr/>
          <p:nvPr/>
        </p:nvSpPr>
        <p:spPr>
          <a:xfrm>
            <a:off x="2812262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9999F6-23B0-EB4D-9562-27738719542A}"/>
              </a:ext>
            </a:extLst>
          </p:cNvPr>
          <p:cNvSpPr/>
          <p:nvPr/>
        </p:nvSpPr>
        <p:spPr>
          <a:xfrm>
            <a:off x="4756826" y="4990285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9CD36F-7C2B-6B48-9B39-653CFD74D5B4}"/>
              </a:ext>
            </a:extLst>
          </p:cNvPr>
          <p:cNvSpPr/>
          <p:nvPr/>
        </p:nvSpPr>
        <p:spPr>
          <a:xfrm>
            <a:off x="6911583" y="4910123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21C32-CA95-E940-8FA6-162F60AE8BB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755595" y="4280483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60C98-C679-E641-B159-8846D8402058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5583677" y="4374506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91966-8B25-9242-BE78-88E89E10CB2A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6168349" y="4280483"/>
            <a:ext cx="1243411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122FB3-1ADE-684D-92B3-BA8EAF7A0ECE}"/>
              </a:ext>
            </a:extLst>
          </p:cNvPr>
          <p:cNvCxnSpPr>
            <a:cxnSpLocks/>
          </p:cNvCxnSpPr>
          <p:nvPr/>
        </p:nvCxnSpPr>
        <p:spPr>
          <a:xfrm>
            <a:off x="4250987" y="3442474"/>
            <a:ext cx="583660" cy="4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D45450-D51C-804D-82CC-FE72F37A0A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96129" y="3212973"/>
            <a:ext cx="87548" cy="51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D2C1F-B894-114B-BA9B-75C662AC1DD6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168349" y="3356912"/>
            <a:ext cx="264159" cy="4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9B81A0-85A8-6548-8525-6096DBADEE7F}"/>
              </a:ext>
            </a:extLst>
          </p:cNvPr>
          <p:cNvSpPr txBox="1"/>
          <p:nvPr/>
        </p:nvSpPr>
        <p:spPr>
          <a:xfrm>
            <a:off x="9640111" y="5000017"/>
            <a:ext cx="2375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that are live</a:t>
            </a:r>
            <a:br>
              <a:rPr lang="en-US" dirty="0"/>
            </a:br>
            <a:r>
              <a:rPr lang="en-US" dirty="0"/>
              <a:t>at the end of s, and not</a:t>
            </a:r>
            <a:br>
              <a:rPr lang="en-US" dirty="0"/>
            </a:br>
            <a:r>
              <a:rPr lang="en-US" dirty="0"/>
              <a:t>overwritten by s</a:t>
            </a:r>
          </a:p>
        </p:txBody>
      </p:sp>
    </p:spTree>
    <p:extLst>
      <p:ext uri="{BB962C8B-B14F-4D97-AF65-F5344CB8AC3E}">
        <p14:creationId xmlns:p14="http://schemas.microsoft.com/office/powerpoint/2010/main" val="2679121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4351867" y="2256249"/>
          <a:ext cx="55507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0152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1110152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110152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946054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74250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9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86909"/>
              </p:ext>
            </p:extLst>
          </p:nvPr>
        </p:nvGraphicFramePr>
        <p:xfrm>
          <a:off x="4351865" y="2256249"/>
          <a:ext cx="670719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989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0650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986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4351865" y="2256249"/>
          <a:ext cx="670719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989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0650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17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351863" y="2256249"/>
          <a:ext cx="7214288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9283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941302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816396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5826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0422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54068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67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351863" y="2256249"/>
          <a:ext cx="7214288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9283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941302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816396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5826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0422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54068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949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215041" y="2269955"/>
          <a:ext cx="76994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004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7826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930735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4823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  <a:gridCol w="672631">
                  <a:extLst>
                    <a:ext uri="{9D8B030D-6E8A-4147-A177-3AD203B41FA5}">
                      <a16:colId xmlns:a16="http://schemas.microsoft.com/office/drawing/2014/main" val="275062200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 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89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quiz from last time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F65C2C3-6F82-4447-86A6-334904852A65}"/>
              </a:ext>
            </a:extLst>
          </p:cNvPr>
          <p:cNvGraphicFramePr>
            <a:graphicFrameLocks noGrp="1"/>
          </p:cNvGraphicFramePr>
          <p:nvPr/>
        </p:nvGraphicFramePr>
        <p:xfrm>
          <a:off x="4215041" y="2269955"/>
          <a:ext cx="76994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004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7826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930735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148231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88849252"/>
                    </a:ext>
                  </a:extLst>
                </a:gridCol>
                <a:gridCol w="672631">
                  <a:extLst>
                    <a:ext uri="{9D8B030D-6E8A-4147-A177-3AD203B41FA5}">
                      <a16:colId xmlns:a16="http://schemas.microsoft.com/office/drawing/2014/main" val="2750622002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 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166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A05E-7356-1FFF-ED0F-B3EE410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traversed the CFG in a different order?</a:t>
            </a:r>
          </a:p>
        </p:txBody>
      </p:sp>
    </p:spTree>
    <p:extLst>
      <p:ext uri="{BB962C8B-B14F-4D97-AF65-F5344CB8AC3E}">
        <p14:creationId xmlns:p14="http://schemas.microsoft.com/office/powerpoint/2010/main" val="10129517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07E60-FE3E-2542-8EDA-87C7DD41F243}"/>
              </a:ext>
            </a:extLst>
          </p:cNvPr>
          <p:cNvSpPr txBox="1"/>
          <p:nvPr/>
        </p:nvSpPr>
        <p:spPr>
          <a:xfrm>
            <a:off x="911763" y="1035688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C273-3430-274E-9BD8-88A6964AB339}"/>
              </a:ext>
            </a:extLst>
          </p:cNvPr>
          <p:cNvSpPr txBox="1"/>
          <p:nvPr/>
        </p:nvSpPr>
        <p:spPr>
          <a:xfrm>
            <a:off x="888997" y="1825684"/>
            <a:ext cx="2666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DD533-ED13-494B-9702-A2C71DE3AE39}"/>
              </a:ext>
            </a:extLst>
          </p:cNvPr>
          <p:cNvSpPr txBox="1"/>
          <p:nvPr/>
        </p:nvSpPr>
        <p:spPr>
          <a:xfrm>
            <a:off x="3159691" y="2829259"/>
            <a:ext cx="10118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FB98-FBC8-EA47-B67F-F848EFBB9C69}"/>
              </a:ext>
            </a:extLst>
          </p:cNvPr>
          <p:cNvSpPr txBox="1"/>
          <p:nvPr/>
        </p:nvSpPr>
        <p:spPr>
          <a:xfrm>
            <a:off x="888997" y="3748662"/>
            <a:ext cx="26661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 = s + 1;</a:t>
            </a:r>
          </a:p>
          <a:p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&lt;some branch 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1E177-3007-7E4D-A51F-83239BCE0D1E}"/>
              </a:ext>
            </a:extLst>
          </p:cNvPr>
          <p:cNvSpPr txBox="1"/>
          <p:nvPr/>
        </p:nvSpPr>
        <p:spPr>
          <a:xfrm>
            <a:off x="988585" y="5094781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print(s);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5DB37-4D3D-F345-81EF-EFD65E4A54DB}"/>
              </a:ext>
            </a:extLst>
          </p:cNvPr>
          <p:cNvCxnSpPr>
            <a:cxnSpLocks/>
          </p:cNvCxnSpPr>
          <p:nvPr/>
        </p:nvCxnSpPr>
        <p:spPr>
          <a:xfrm flipH="1">
            <a:off x="1701280" y="2195016"/>
            <a:ext cx="1" cy="1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9A409-3A5D-0349-A3F1-EACE3CD362B0}"/>
              </a:ext>
            </a:extLst>
          </p:cNvPr>
          <p:cNvCxnSpPr>
            <a:cxnSpLocks/>
          </p:cNvCxnSpPr>
          <p:nvPr/>
        </p:nvCxnSpPr>
        <p:spPr>
          <a:xfrm>
            <a:off x="1621089" y="4671992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1FF1C-9165-EA42-B37A-E3B4D65A03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17671" y="1405020"/>
            <a:ext cx="0" cy="4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685EE-01D7-2D47-890B-CA0C4337BAC5}"/>
              </a:ext>
            </a:extLst>
          </p:cNvPr>
          <p:cNvCxnSpPr>
            <a:cxnSpLocks/>
          </p:cNvCxnSpPr>
          <p:nvPr/>
        </p:nvCxnSpPr>
        <p:spPr>
          <a:xfrm>
            <a:off x="2958161" y="2195016"/>
            <a:ext cx="444597" cy="6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433D4-6B01-3246-AE63-AC86F8127E31}"/>
              </a:ext>
            </a:extLst>
          </p:cNvPr>
          <p:cNvCxnSpPr>
            <a:cxnSpLocks/>
          </p:cNvCxnSpPr>
          <p:nvPr/>
        </p:nvCxnSpPr>
        <p:spPr>
          <a:xfrm flipH="1">
            <a:off x="2513564" y="3198591"/>
            <a:ext cx="889194" cy="55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C999A-55B9-8E4D-911E-3F791A730920}"/>
              </a:ext>
            </a:extLst>
          </p:cNvPr>
          <p:cNvSpPr txBox="1"/>
          <p:nvPr/>
        </p:nvSpPr>
        <p:spPr>
          <a:xfrm>
            <a:off x="18729" y="10397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1C97D-4BDF-4942-8CE2-C5E2DB503BA8}"/>
              </a:ext>
            </a:extLst>
          </p:cNvPr>
          <p:cNvSpPr txBox="1"/>
          <p:nvPr/>
        </p:nvSpPr>
        <p:spPr>
          <a:xfrm>
            <a:off x="76714" y="1825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ECBF8-3255-2549-A2A9-1F6016A829FB}"/>
              </a:ext>
            </a:extLst>
          </p:cNvPr>
          <p:cNvSpPr txBox="1"/>
          <p:nvPr/>
        </p:nvSpPr>
        <p:spPr>
          <a:xfrm>
            <a:off x="2632206" y="28449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71041-BDE0-DD4D-AF0F-64FE3BD5412C}"/>
              </a:ext>
            </a:extLst>
          </p:cNvPr>
          <p:cNvSpPr txBox="1"/>
          <p:nvPr/>
        </p:nvSpPr>
        <p:spPr>
          <a:xfrm>
            <a:off x="370190" y="41487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62053-D1C6-2949-A780-88100666E340}"/>
              </a:ext>
            </a:extLst>
          </p:cNvPr>
          <p:cNvSpPr txBox="1"/>
          <p:nvPr/>
        </p:nvSpPr>
        <p:spPr>
          <a:xfrm>
            <a:off x="503434" y="51129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5D361-4B53-3C41-BBC9-9D70053C484B}"/>
              </a:ext>
            </a:extLst>
          </p:cNvPr>
          <p:cNvCxnSpPr>
            <a:cxnSpLocks/>
          </p:cNvCxnSpPr>
          <p:nvPr/>
        </p:nvCxnSpPr>
        <p:spPr>
          <a:xfrm flipH="1" flipV="1">
            <a:off x="363977" y="3131620"/>
            <a:ext cx="525020" cy="756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19B4-9E1A-8842-97AB-672F3B58AF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976" y="2010350"/>
            <a:ext cx="525021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5847474" y="297024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perform the iterative fixed point computation: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2154A-B0B7-F04A-AC01-9DE42ADCCF7A}"/>
              </a:ext>
            </a:extLst>
          </p:cNvPr>
          <p:cNvGraphicFramePr>
            <a:graphicFrameLocks noGrp="1"/>
          </p:cNvGraphicFramePr>
          <p:nvPr/>
        </p:nvGraphicFramePr>
        <p:xfrm>
          <a:off x="4351865" y="2256249"/>
          <a:ext cx="670719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989">
                  <a:extLst>
                    <a:ext uri="{9D8B030D-6E8A-4147-A177-3AD203B41FA5}">
                      <a16:colId xmlns:a16="http://schemas.microsoft.com/office/drawing/2014/main" val="1988581544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625425713"/>
                    </a:ext>
                  </a:extLst>
                </a:gridCol>
                <a:gridCol w="1065033">
                  <a:extLst>
                    <a:ext uri="{9D8B030D-6E8A-4147-A177-3AD203B41FA5}">
                      <a16:colId xmlns:a16="http://schemas.microsoft.com/office/drawing/2014/main" val="48381481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359816156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233971538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127931163"/>
                    </a:ext>
                  </a:extLst>
                </a:gridCol>
              </a:tblGrid>
              <a:tr h="217711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UEVar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LiveOut</a:t>
                      </a:r>
                      <a:r>
                        <a:rPr lang="en-US" dirty="0"/>
                        <a:t> 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8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BC98FF-58A0-DA4F-81EB-240FDE41EE64}"/>
              </a:ext>
            </a:extLst>
          </p:cNvPr>
          <p:cNvSpPr txBox="1"/>
          <p:nvPr/>
        </p:nvSpPr>
        <p:spPr>
          <a:xfrm>
            <a:off x="5413412" y="851167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836FB-877C-E84F-8377-0A065C7E772B}"/>
              </a:ext>
            </a:extLst>
          </p:cNvPr>
          <p:cNvCxnSpPr>
            <a:cxnSpLocks/>
          </p:cNvCxnSpPr>
          <p:nvPr/>
        </p:nvCxnSpPr>
        <p:spPr>
          <a:xfrm>
            <a:off x="10457235" y="851167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3BF73-8110-8B43-8162-DE33B176CD8F}"/>
              </a:ext>
            </a:extLst>
          </p:cNvPr>
          <p:cNvSpPr txBox="1"/>
          <p:nvPr/>
        </p:nvSpPr>
        <p:spPr>
          <a:xfrm>
            <a:off x="1286702" y="58869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7D4981-260D-B642-B15C-B19632DE39C3}"/>
              </a:ext>
            </a:extLst>
          </p:cNvPr>
          <p:cNvCxnSpPr>
            <a:cxnSpLocks/>
          </p:cNvCxnSpPr>
          <p:nvPr/>
        </p:nvCxnSpPr>
        <p:spPr>
          <a:xfrm>
            <a:off x="1621088" y="5482298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FFB5-2320-4F4E-AA64-2CC1E13586D0}"/>
              </a:ext>
            </a:extLst>
          </p:cNvPr>
          <p:cNvSpPr txBox="1"/>
          <p:nvPr/>
        </p:nvSpPr>
        <p:spPr>
          <a:xfrm>
            <a:off x="931971" y="297024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Bstart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FAE0C-053D-D24D-A36B-8A9AD41E1D50}"/>
              </a:ext>
            </a:extLst>
          </p:cNvPr>
          <p:cNvCxnSpPr>
            <a:cxnSpLocks/>
          </p:cNvCxnSpPr>
          <p:nvPr/>
        </p:nvCxnSpPr>
        <p:spPr>
          <a:xfrm>
            <a:off x="1286702" y="612899"/>
            <a:ext cx="0" cy="4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79C6EF-28D4-19C2-2C56-1B395F859A3B}"/>
              </a:ext>
            </a:extLst>
          </p:cNvPr>
          <p:cNvSpPr txBox="1"/>
          <p:nvPr/>
        </p:nvSpPr>
        <p:spPr>
          <a:xfrm>
            <a:off x="5029200" y="6028267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it backwards this time</a:t>
            </a:r>
          </a:p>
        </p:txBody>
      </p:sp>
    </p:spTree>
    <p:extLst>
      <p:ext uri="{BB962C8B-B14F-4D97-AF65-F5344CB8AC3E}">
        <p14:creationId xmlns:p14="http://schemas.microsoft.com/office/powerpoint/2010/main" val="34132364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5391-4825-0C03-2277-323F309C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order in data flow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B737-6DE1-7122-338B-10E761DA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analysis flows backwards (get information from your children)</a:t>
            </a:r>
          </a:p>
          <a:p>
            <a:pPr lvl="1"/>
            <a:r>
              <a:rPr lang="en-US" dirty="0"/>
              <a:t>You want a post-order traversal</a:t>
            </a:r>
          </a:p>
          <a:p>
            <a:pPr lvl="1"/>
            <a:r>
              <a:rPr lang="en-US" dirty="0"/>
              <a:t>visit as many children as possible before visiting the parents</a:t>
            </a:r>
          </a:p>
          <a:p>
            <a:pPr lvl="1"/>
            <a:r>
              <a:rPr lang="en-US" dirty="0"/>
              <a:t>live variable analysis is a backwards flow analysis</a:t>
            </a:r>
          </a:p>
          <a:p>
            <a:pPr lvl="1"/>
            <a:endParaRPr lang="en-US" dirty="0"/>
          </a:p>
          <a:p>
            <a:r>
              <a:rPr lang="en-US" dirty="0"/>
              <a:t>If you flow forward, then you want a reverse post order traversal</a:t>
            </a:r>
          </a:p>
          <a:p>
            <a:pPr lvl="1"/>
            <a:r>
              <a:rPr lang="en-US" dirty="0"/>
              <a:t>Visit as many parents as possible</a:t>
            </a:r>
          </a:p>
          <a:p>
            <a:pPr lvl="1"/>
            <a:r>
              <a:rPr lang="en-US" dirty="0"/>
              <a:t>Global constant propagation is an example</a:t>
            </a:r>
          </a:p>
        </p:txBody>
      </p:sp>
    </p:spTree>
    <p:extLst>
      <p:ext uri="{BB962C8B-B14F-4D97-AF65-F5344CB8AC3E}">
        <p14:creationId xmlns:p14="http://schemas.microsoft.com/office/powerpoint/2010/main" val="28453687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 = a[x] + 1;</a:t>
            </a:r>
          </a:p>
        </p:txBody>
      </p:sp>
    </p:spTree>
    <p:extLst>
      <p:ext uri="{BB962C8B-B14F-4D97-AF65-F5344CB8AC3E}">
        <p14:creationId xmlns:p14="http://schemas.microsoft.com/office/powerpoint/2010/main" val="2445723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 = a[x] + 1;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BD4C8-4770-EC4E-94F2-38BD2C3A5A7B}"/>
              </a:ext>
            </a:extLst>
          </p:cNvPr>
          <p:cNvSpPr txBox="1"/>
          <p:nvPr/>
        </p:nvSpPr>
        <p:spPr>
          <a:xfrm>
            <a:off x="838199" y="5512103"/>
            <a:ext cx="102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UEVar</a:t>
            </a:r>
            <a:r>
              <a:rPr lang="en-US" i="1" dirty="0"/>
              <a:t> needs to assume a[x] is any memory location that it cannot prove non-aliasing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8D4AC-E8DE-CE43-BB8D-F96E48003B12}"/>
              </a:ext>
            </a:extLst>
          </p:cNvPr>
          <p:cNvSpPr txBox="1"/>
          <p:nvPr/>
        </p:nvSpPr>
        <p:spPr>
          <a:xfrm>
            <a:off x="5190991" y="6189289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88649-9EF1-0142-8D4D-E89363EC5653}"/>
              </a:ext>
            </a:extLst>
          </p:cNvPr>
          <p:cNvCxnSpPr>
            <a:cxnSpLocks/>
          </p:cNvCxnSpPr>
          <p:nvPr/>
        </p:nvCxnSpPr>
        <p:spPr>
          <a:xfrm>
            <a:off x="10234814" y="6189289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373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a[x] = s + 1;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8D4AC-E8DE-CE43-BB8D-F96E48003B12}"/>
              </a:ext>
            </a:extLst>
          </p:cNvPr>
          <p:cNvSpPr txBox="1"/>
          <p:nvPr/>
        </p:nvSpPr>
        <p:spPr>
          <a:xfrm>
            <a:off x="5190991" y="6189289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88649-9EF1-0142-8D4D-E89363EC5653}"/>
              </a:ext>
            </a:extLst>
          </p:cNvPr>
          <p:cNvCxnSpPr>
            <a:cxnSpLocks/>
          </p:cNvCxnSpPr>
          <p:nvPr/>
        </p:nvCxnSpPr>
        <p:spPr>
          <a:xfrm>
            <a:off x="10234814" y="6189289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770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the </a:t>
            </a:r>
            <a:r>
              <a:rPr lang="en-US" sz="2400" dirty="0" err="1"/>
              <a:t>LiveOut</a:t>
            </a:r>
            <a:r>
              <a:rPr lang="en-US" sz="2400" dirty="0"/>
              <a:t> sets, we need two initial sets: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VarKill</a:t>
            </a:r>
            <a:r>
              <a:rPr lang="en-US" sz="2400" dirty="0"/>
              <a:t> for block b is any variable in block b that gets overwritten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UEVar</a:t>
            </a:r>
            <a:r>
              <a:rPr lang="en-US" sz="2400" b="1" dirty="0"/>
              <a:t> </a:t>
            </a:r>
            <a:r>
              <a:rPr lang="en-US" sz="2400" dirty="0"/>
              <a:t>(upward exposed variable) for block b is any variable in b that is read before being overwritten.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Consider: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A35CA-6E28-8D45-884F-C789E049A1F1}"/>
              </a:ext>
            </a:extLst>
          </p:cNvPr>
          <p:cNvSpPr txBox="1"/>
          <p:nvPr/>
        </p:nvSpPr>
        <p:spPr>
          <a:xfrm>
            <a:off x="838199" y="4806974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a[x] = s + 1;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8D4AC-E8DE-CE43-BB8D-F96E48003B12}"/>
              </a:ext>
            </a:extLst>
          </p:cNvPr>
          <p:cNvSpPr txBox="1"/>
          <p:nvPr/>
        </p:nvSpPr>
        <p:spPr>
          <a:xfrm>
            <a:off x="5190991" y="6189289"/>
            <a:ext cx="658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LiveOut</a:t>
            </a:r>
            <a:r>
              <a:rPr lang="en-US" sz="2000" i="1" dirty="0"/>
              <a:t>(n) = </a:t>
            </a:r>
            <a:r>
              <a:rPr lang="en-US" sz="2000" dirty="0"/>
              <a:t>∪</a:t>
            </a:r>
            <a:r>
              <a:rPr lang="en-US" sz="2000" baseline="-25000" dirty="0"/>
              <a:t>s in </a:t>
            </a:r>
            <a:r>
              <a:rPr lang="en-US" sz="2000" baseline="-25000" dirty="0" err="1"/>
              <a:t>succ</a:t>
            </a:r>
            <a:r>
              <a:rPr lang="en-US" sz="2000" baseline="-25000" dirty="0"/>
              <a:t>(n)</a:t>
            </a:r>
            <a:r>
              <a:rPr lang="en-US" sz="2000" i="1" dirty="0"/>
              <a:t> ( </a:t>
            </a:r>
            <a:r>
              <a:rPr lang="en-US" sz="2000" i="1" dirty="0" err="1"/>
              <a:t>UEVar</a:t>
            </a:r>
            <a:r>
              <a:rPr lang="en-US" sz="2000" i="1" dirty="0"/>
              <a:t>(s) </a:t>
            </a:r>
            <a:r>
              <a:rPr lang="en-US" sz="2000" dirty="0"/>
              <a:t>∪ (</a:t>
            </a:r>
            <a:r>
              <a:rPr lang="en-US" sz="2000" dirty="0" err="1"/>
              <a:t>LiveOut</a:t>
            </a:r>
            <a:r>
              <a:rPr lang="en-US" sz="2000" dirty="0"/>
              <a:t>(s) ⋂</a:t>
            </a:r>
            <a:r>
              <a:rPr lang="en-US" sz="2000" i="1" dirty="0"/>
              <a:t> </a:t>
            </a:r>
            <a:r>
              <a:rPr lang="en-US" sz="2000" i="1" dirty="0" err="1"/>
              <a:t>VarKill</a:t>
            </a:r>
            <a:r>
              <a:rPr lang="en-US" sz="2000" i="1" dirty="0"/>
              <a:t>(s) </a:t>
            </a:r>
            <a:r>
              <a:rPr lang="en-US" sz="2000" dirty="0"/>
              <a:t>))</a:t>
            </a:r>
            <a:r>
              <a:rPr lang="en-US" sz="2000" i="1" dirty="0"/>
              <a:t> 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188649-9EF1-0142-8D4D-E89363EC5653}"/>
              </a:ext>
            </a:extLst>
          </p:cNvPr>
          <p:cNvCxnSpPr>
            <a:cxnSpLocks/>
          </p:cNvCxnSpPr>
          <p:nvPr/>
        </p:nvCxnSpPr>
        <p:spPr>
          <a:xfrm>
            <a:off x="10234814" y="6189289"/>
            <a:ext cx="10116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909556-879F-3F4A-BBE7-265A4D8B27D1}"/>
              </a:ext>
            </a:extLst>
          </p:cNvPr>
          <p:cNvSpPr txBox="1"/>
          <p:nvPr/>
        </p:nvSpPr>
        <p:spPr>
          <a:xfrm>
            <a:off x="838199" y="5512103"/>
            <a:ext cx="102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VarKill</a:t>
            </a:r>
            <a:r>
              <a:rPr lang="en-US" b="1" i="1" dirty="0"/>
              <a:t> </a:t>
            </a:r>
            <a:r>
              <a:rPr lang="en-US" i="1" dirty="0"/>
              <a:t>also needs to know about aliasing</a:t>
            </a:r>
          </a:p>
        </p:txBody>
      </p:sp>
    </p:spTree>
    <p:extLst>
      <p:ext uri="{BB962C8B-B14F-4D97-AF65-F5344CB8AC3E}">
        <p14:creationId xmlns:p14="http://schemas.microsoft.com/office/powerpoint/2010/main" val="21747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BB659-482E-B6E7-F179-F730729AFFF2}"/>
              </a:ext>
            </a:extLst>
          </p:cNvPr>
          <p:cNvSpPr/>
          <p:nvPr/>
        </p:nvSpPr>
        <p:spPr>
          <a:xfrm>
            <a:off x="1032934" y="32969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23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133" cy="4351338"/>
          </a:xfrm>
        </p:spPr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953AE-570E-8133-4B90-088E508AB63D}"/>
              </a:ext>
            </a:extLst>
          </p:cNvPr>
          <p:cNvSpPr/>
          <p:nvPr/>
        </p:nvSpPr>
        <p:spPr>
          <a:xfrm>
            <a:off x="1032934" y="32969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4C487-AA31-D74C-2A32-E789F9CE51E6}"/>
              </a:ext>
            </a:extLst>
          </p:cNvPr>
          <p:cNvSpPr txBox="1"/>
          <p:nvPr/>
        </p:nvSpPr>
        <p:spPr>
          <a:xfrm>
            <a:off x="6688667" y="3572933"/>
            <a:ext cx="2185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warning in clang...</a:t>
            </a:r>
          </a:p>
          <a:p>
            <a:endParaRPr lang="en-US" dirty="0"/>
          </a:p>
          <a:p>
            <a:r>
              <a:rPr lang="en-US" dirty="0"/>
              <a:t>warning in </a:t>
            </a:r>
            <a:r>
              <a:rPr lang="en-US" dirty="0" err="1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C3E-B3DC-CD50-A1D8-30D2D090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90274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133" cy="4351338"/>
          </a:xfrm>
        </p:spPr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5CC07-2AA3-E914-AD09-5CC6B9DF60C4}"/>
              </a:ext>
            </a:extLst>
          </p:cNvPr>
          <p:cNvSpPr/>
          <p:nvPr/>
        </p:nvSpPr>
        <p:spPr>
          <a:xfrm>
            <a:off x="973669" y="30422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69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12B-4CB3-E14C-9695-15EE33D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8CF-F6DF-5C4D-BD50-E75EDBB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133" cy="4351338"/>
          </a:xfrm>
        </p:spPr>
        <p:txBody>
          <a:bodyPr/>
          <a:lstStyle/>
          <a:p>
            <a:r>
              <a:rPr lang="en-US" dirty="0"/>
              <a:t>Godbolt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4C487-AA31-D74C-2A32-E789F9CE51E6}"/>
              </a:ext>
            </a:extLst>
          </p:cNvPr>
          <p:cNvSpPr txBox="1"/>
          <p:nvPr/>
        </p:nvSpPr>
        <p:spPr>
          <a:xfrm>
            <a:off x="6688667" y="3572933"/>
            <a:ext cx="377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warning.</a:t>
            </a:r>
          </a:p>
          <a:p>
            <a:br>
              <a:rPr lang="en-US" dirty="0"/>
            </a:br>
            <a:r>
              <a:rPr lang="en-US" dirty="0"/>
              <a:t>Thus analysis must not be very precise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5CC07-2AA3-E914-AD09-5CC6B9DF60C4}"/>
              </a:ext>
            </a:extLst>
          </p:cNvPr>
          <p:cNvSpPr/>
          <p:nvPr/>
        </p:nvSpPr>
        <p:spPr>
          <a:xfrm>
            <a:off x="973669" y="30422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 + j[y];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253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Imprecision can come from CFG construction:</a:t>
            </a:r>
          </a:p>
          <a:p>
            <a:br>
              <a:rPr lang="en-US" sz="2400" dirty="0"/>
            </a:br>
            <a:r>
              <a:rPr lang="en-US" sz="2400" dirty="0"/>
              <a:t>consider: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latin typeface="Courier" pitchFamily="2" charset="0"/>
              </a:rPr>
              <a:t>br</a:t>
            </a:r>
            <a:r>
              <a:rPr lang="en-US" sz="2400" dirty="0">
                <a:latin typeface="Courier" pitchFamily="2" charset="0"/>
              </a:rPr>
              <a:t> 1 &lt; 0, </a:t>
            </a:r>
            <a:r>
              <a:rPr lang="en-US" sz="2400" dirty="0" err="1">
                <a:latin typeface="Courier" pitchFamily="2" charset="0"/>
              </a:rPr>
              <a:t>dead_branch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alive_branch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166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10939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Imprecision can come from CFG construction:</a:t>
            </a:r>
          </a:p>
          <a:p>
            <a:br>
              <a:rPr lang="en-US" sz="2400" dirty="0"/>
            </a:br>
            <a:r>
              <a:rPr lang="en-US" sz="2400" dirty="0"/>
              <a:t>consider: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latin typeface="Courier" pitchFamily="2" charset="0"/>
              </a:rPr>
              <a:t>br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1 &lt; 0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dead_branch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alive_branch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E6D2C-74C0-6641-951E-09ABCE15CCC4}"/>
              </a:ext>
            </a:extLst>
          </p:cNvPr>
          <p:cNvSpPr txBox="1"/>
          <p:nvPr/>
        </p:nvSpPr>
        <p:spPr>
          <a:xfrm>
            <a:off x="506626" y="4188941"/>
            <a:ext cx="32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come from arguments, etc.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90CC9D-13C9-AB44-BEA9-CA9D3A679B16}"/>
              </a:ext>
            </a:extLst>
          </p:cNvPr>
          <p:cNvSpPr/>
          <p:nvPr/>
        </p:nvSpPr>
        <p:spPr>
          <a:xfrm>
            <a:off x="7571278" y="4337961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3FA7C-9FE6-244A-B385-AADC0CE4E787}"/>
              </a:ext>
            </a:extLst>
          </p:cNvPr>
          <p:cNvSpPr/>
          <p:nvPr/>
        </p:nvSpPr>
        <p:spPr>
          <a:xfrm>
            <a:off x="5626714" y="5515604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E6949-6E36-B444-BB99-7E02325FCBBE}"/>
              </a:ext>
            </a:extLst>
          </p:cNvPr>
          <p:cNvSpPr/>
          <p:nvPr/>
        </p:nvSpPr>
        <p:spPr>
          <a:xfrm>
            <a:off x="7571278" y="5595766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C08530-D93D-9C48-B124-3943BFF52F0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047" y="4885964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6AD103-425F-314C-8DFB-A36FFC7DC63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398129" y="4979987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96BE69-728C-F247-9E8C-2FBDCBC8869B}"/>
              </a:ext>
            </a:extLst>
          </p:cNvPr>
          <p:cNvSpPr txBox="1"/>
          <p:nvPr/>
        </p:nvSpPr>
        <p:spPr>
          <a:xfrm>
            <a:off x="5977229" y="4694895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dead_branch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DF3E7-6BE2-D446-8ECF-6E35DA955C73}"/>
              </a:ext>
            </a:extLst>
          </p:cNvPr>
          <p:cNvSpPr txBox="1"/>
          <p:nvPr/>
        </p:nvSpPr>
        <p:spPr>
          <a:xfrm>
            <a:off x="8595919" y="5068645"/>
            <a:ext cx="13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alive_branch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0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BBC-12C1-A84E-BD76-68D8F676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CCD6-53E5-124B-934E-D0694FCB4FEC}"/>
              </a:ext>
            </a:extLst>
          </p:cNvPr>
          <p:cNvSpPr txBox="1"/>
          <p:nvPr/>
        </p:nvSpPr>
        <p:spPr>
          <a:xfrm>
            <a:off x="838200" y="1737341"/>
            <a:ext cx="7243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Imprecision can come from CFG construction:</a:t>
            </a:r>
          </a:p>
          <a:p>
            <a:br>
              <a:rPr lang="en-US" sz="2400" dirty="0"/>
            </a:br>
            <a:r>
              <a:rPr lang="en-US" sz="2400" dirty="0"/>
              <a:t>consider first class labels (or functions):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br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label_reg</a:t>
            </a:r>
            <a:br>
              <a:rPr lang="en-US" sz="2400" dirty="0">
                <a:latin typeface="Courier" pitchFamily="2" charset="0"/>
              </a:rPr>
            </a:br>
            <a:br>
              <a:rPr lang="en-US" sz="2400" dirty="0">
                <a:latin typeface="Courier" pitchFamily="2" charset="0"/>
              </a:rPr>
            </a:br>
            <a:r>
              <a:rPr lang="en-US" sz="2400" dirty="0"/>
              <a:t>where </a:t>
            </a:r>
            <a:r>
              <a:rPr lang="en-US" sz="2400" dirty="0" err="1"/>
              <a:t>label_reg</a:t>
            </a:r>
            <a:r>
              <a:rPr lang="en-US" sz="2400" dirty="0"/>
              <a:t> is a register that contains a register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90CC9D-13C9-AB44-BEA9-CA9D3A679B16}"/>
              </a:ext>
            </a:extLst>
          </p:cNvPr>
          <p:cNvSpPr/>
          <p:nvPr/>
        </p:nvSpPr>
        <p:spPr>
          <a:xfrm>
            <a:off x="9498939" y="4461531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3FA7C-9FE6-244A-B385-AADC0CE4E787}"/>
              </a:ext>
            </a:extLst>
          </p:cNvPr>
          <p:cNvSpPr/>
          <p:nvPr/>
        </p:nvSpPr>
        <p:spPr>
          <a:xfrm>
            <a:off x="7554375" y="5639174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E6949-6E36-B444-BB99-7E02325FCBBE}"/>
              </a:ext>
            </a:extLst>
          </p:cNvPr>
          <p:cNvSpPr/>
          <p:nvPr/>
        </p:nvSpPr>
        <p:spPr>
          <a:xfrm>
            <a:off x="9498939" y="5719336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C08530-D93D-9C48-B124-3943BFF52F0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497708" y="5009534"/>
            <a:ext cx="1243410" cy="6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6AD103-425F-314C-8DFB-A36FFC7DC63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325790" y="5103557"/>
            <a:ext cx="0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68F241E-2D87-4B4A-8B20-49D6E4B3943F}"/>
              </a:ext>
            </a:extLst>
          </p:cNvPr>
          <p:cNvSpPr/>
          <p:nvPr/>
        </p:nvSpPr>
        <p:spPr>
          <a:xfrm>
            <a:off x="3368304" y="5559012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A08EC7-A0E0-D643-B7CE-11B339AFDAF9}"/>
              </a:ext>
            </a:extLst>
          </p:cNvPr>
          <p:cNvSpPr/>
          <p:nvPr/>
        </p:nvSpPr>
        <p:spPr>
          <a:xfrm>
            <a:off x="5312868" y="5639174"/>
            <a:ext cx="1653702" cy="642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CDE23-29FE-6F4B-8AED-E2B3970FACA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195155" y="4782544"/>
            <a:ext cx="5303784" cy="7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54519-C9F5-F444-A3AB-5B155A003C6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724391" y="4930765"/>
            <a:ext cx="2774548" cy="8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353D0C-CD05-1745-AA85-34B069D6361F}"/>
              </a:ext>
            </a:extLst>
          </p:cNvPr>
          <p:cNvSpPr txBox="1"/>
          <p:nvPr/>
        </p:nvSpPr>
        <p:spPr>
          <a:xfrm>
            <a:off x="8676371" y="3556582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need to branch to all possible</a:t>
            </a:r>
            <a:br>
              <a:rPr lang="en-US" i="1" dirty="0"/>
            </a:br>
            <a:r>
              <a:rPr lang="en-US" i="1" dirty="0"/>
              <a:t>basic blocks!</a:t>
            </a:r>
          </a:p>
        </p:txBody>
      </p:sp>
    </p:spTree>
    <p:extLst>
      <p:ext uri="{BB962C8B-B14F-4D97-AF65-F5344CB8AC3E}">
        <p14:creationId xmlns:p14="http://schemas.microsoft.com/office/powerpoint/2010/main" val="35217699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AACB-3B4D-1D08-58D9-096BED42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781-E9D8-06FA-ABBD-FDF3A023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analysis is difficult and often very imprecise</a:t>
            </a:r>
          </a:p>
          <a:p>
            <a:endParaRPr lang="en-US" dirty="0"/>
          </a:p>
          <a:p>
            <a:r>
              <a:rPr lang="en-US" dirty="0"/>
              <a:t>Algorithms operate over CFGs and model how information can flow through the CFG</a:t>
            </a:r>
          </a:p>
          <a:p>
            <a:endParaRPr lang="en-US" dirty="0"/>
          </a:p>
          <a:p>
            <a:r>
              <a:rPr lang="en-US" dirty="0"/>
              <a:t>Live variable analysis can be used to catch potential uses of initialized variables</a:t>
            </a:r>
          </a:p>
        </p:txBody>
      </p:sp>
    </p:spTree>
    <p:extLst>
      <p:ext uri="{BB962C8B-B14F-4D97-AF65-F5344CB8AC3E}">
        <p14:creationId xmlns:p14="http://schemas.microsoft.com/office/powerpoint/2010/main" val="29883851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day of class!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C3E-B3DC-CD50-A1D8-30D2D090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DOALL Loops</a:t>
            </a:r>
          </a:p>
        </p:txBody>
      </p:sp>
    </p:spTree>
    <p:extLst>
      <p:ext uri="{BB962C8B-B14F-4D97-AF65-F5344CB8AC3E}">
        <p14:creationId xmlns:p14="http://schemas.microsoft.com/office/powerpoint/2010/main" val="135760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90346</TotalTime>
  <Words>5925</Words>
  <Application>Microsoft Macintosh PowerPoint</Application>
  <PresentationFormat>Widescreen</PresentationFormat>
  <Paragraphs>1243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Consolas</vt:lpstr>
      <vt:lpstr>Courier</vt:lpstr>
      <vt:lpstr>Menlo</vt:lpstr>
      <vt:lpstr>Office Theme</vt:lpstr>
      <vt:lpstr>CSE110A: Compilers June 1, 2022</vt:lpstr>
      <vt:lpstr>Announcements</vt:lpstr>
      <vt:lpstr>Announcements</vt:lpstr>
      <vt:lpstr>Announcements</vt:lpstr>
      <vt:lpstr>Announcements</vt:lpstr>
      <vt:lpstr>Announcements</vt:lpstr>
      <vt:lpstr>No quiz from last time</vt:lpstr>
      <vt:lpstr>Review</vt:lpstr>
      <vt:lpstr>DOALL Loops</vt:lpstr>
      <vt:lpstr>DOALL Loops</vt:lpstr>
      <vt:lpstr>PowerPoint Presentation</vt:lpstr>
      <vt:lpstr>PowerPoint Presentation</vt:lpstr>
      <vt:lpstr>PowerPoint Presentation</vt:lpstr>
      <vt:lpstr>PowerPoint Presentation</vt:lpstr>
      <vt:lpstr>Safety Criteria: independent iterations</vt:lpstr>
      <vt:lpstr>Motivation:</vt:lpstr>
      <vt:lpstr>PowerPoint Presentation</vt:lpstr>
      <vt:lpstr>Adding 2D arrays together</vt:lpstr>
      <vt:lpstr>But sometimes there isn’t a good ordering</vt:lpstr>
      <vt:lpstr>transposed arrays</vt:lpstr>
      <vt:lpstr>PowerPoint Presentation</vt:lpstr>
      <vt:lpstr>Chaining optimizations</vt:lpstr>
      <vt:lpstr>Our new schedule looks like this:</vt:lpstr>
      <vt:lpstr>blocking</vt:lpstr>
      <vt:lpstr>Loop transformation summary</vt:lpstr>
      <vt:lpstr>Global Optimization (analysis)</vt:lpstr>
      <vt:lpstr>To finish up the class: Live variable analysis</vt:lpstr>
      <vt:lpstr>A new data structure for 3 address code:</vt:lpstr>
      <vt:lpstr>Control flow graphs</vt:lpstr>
      <vt:lpstr>Control flow graphs</vt:lpstr>
      <vt:lpstr>Control flow graphs</vt:lpstr>
      <vt:lpstr>Interesting CFGs</vt:lpstr>
      <vt:lpstr>Interesting CFGs</vt:lpstr>
      <vt:lpstr>Interesting CFGs</vt:lpstr>
      <vt:lpstr>Interesting CFGs</vt:lpstr>
      <vt:lpstr>Interesting CFGs</vt:lpstr>
      <vt:lpstr>Interesting CFGs</vt:lpstr>
      <vt:lpstr>Interesting CFGs</vt:lpstr>
      <vt:lpstr>Interesting CFGs</vt:lpstr>
      <vt:lpstr>CFG demo</vt:lpstr>
      <vt:lpstr>Live Variable Analysis</vt:lpstr>
      <vt:lpstr>Live Variable Analysis</vt:lpstr>
      <vt:lpstr>Live Variable Analysis</vt:lpstr>
      <vt:lpstr>Live Variable Analysis</vt:lpstr>
      <vt:lpstr>Live Variable Analysis</vt:lpstr>
      <vt:lpstr>Live Variable Analysis</vt:lpstr>
      <vt:lpstr>Live Variable Analysis</vt:lpstr>
      <vt:lpstr>Example</vt:lpstr>
      <vt:lpstr>Example</vt:lpstr>
      <vt:lpstr>Example</vt:lpstr>
      <vt:lpstr>Example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Live variable analysis in the CFG: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we traversed the CFG in a different order?</vt:lpstr>
      <vt:lpstr>PowerPoint Presentation</vt:lpstr>
      <vt:lpstr>Traversal order in data flow algorithms</vt:lpstr>
      <vt:lpstr>Live variable limitations</vt:lpstr>
      <vt:lpstr>Live variable limitations</vt:lpstr>
      <vt:lpstr>Live variable limitations</vt:lpstr>
      <vt:lpstr>Live variable limitations</vt:lpstr>
      <vt:lpstr>Demo</vt:lpstr>
      <vt:lpstr>Demo</vt:lpstr>
      <vt:lpstr>Demo</vt:lpstr>
      <vt:lpstr>Demo</vt:lpstr>
      <vt:lpstr>Live variable limitations</vt:lpstr>
      <vt:lpstr>Live variable limitations</vt:lpstr>
      <vt:lpstr>Live variable limitations</vt:lpstr>
      <vt:lpstr>Summary</vt:lpstr>
      <vt:lpstr>See everyone on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1279</cp:revision>
  <dcterms:created xsi:type="dcterms:W3CDTF">2021-03-23T23:59:42Z</dcterms:created>
  <dcterms:modified xsi:type="dcterms:W3CDTF">2022-06-01T22:09:44Z</dcterms:modified>
</cp:coreProperties>
</file>