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7" r:id="rId2"/>
    <p:sldId id="1492" r:id="rId3"/>
    <p:sldId id="1899" r:id="rId4"/>
    <p:sldId id="1897" r:id="rId5"/>
    <p:sldId id="1906" r:id="rId6"/>
    <p:sldId id="1907" r:id="rId7"/>
    <p:sldId id="1898" r:id="rId8"/>
    <p:sldId id="1900" r:id="rId9"/>
    <p:sldId id="1902" r:id="rId10"/>
    <p:sldId id="1903" r:id="rId11"/>
    <p:sldId id="1904" r:id="rId12"/>
    <p:sldId id="1905" r:id="rId13"/>
    <p:sldId id="1908" r:id="rId14"/>
    <p:sldId id="1765" r:id="rId15"/>
    <p:sldId id="1868" r:id="rId16"/>
    <p:sldId id="1871" r:id="rId17"/>
    <p:sldId id="1873" r:id="rId18"/>
    <p:sldId id="1874" r:id="rId19"/>
    <p:sldId id="1875" r:id="rId20"/>
    <p:sldId id="1876" r:id="rId21"/>
    <p:sldId id="1877" r:id="rId22"/>
    <p:sldId id="1870" r:id="rId23"/>
    <p:sldId id="1881" r:id="rId24"/>
    <p:sldId id="1882" r:id="rId25"/>
    <p:sldId id="1879" r:id="rId26"/>
    <p:sldId id="1885" r:id="rId27"/>
    <p:sldId id="1884" r:id="rId28"/>
    <p:sldId id="1886" r:id="rId29"/>
    <p:sldId id="1887" r:id="rId30"/>
    <p:sldId id="1888" r:id="rId31"/>
    <p:sldId id="1889" r:id="rId32"/>
    <p:sldId id="1890" r:id="rId33"/>
    <p:sldId id="692" r:id="rId34"/>
    <p:sldId id="700" r:id="rId35"/>
    <p:sldId id="1864" r:id="rId36"/>
    <p:sldId id="1866" r:id="rId37"/>
    <p:sldId id="1865" r:id="rId38"/>
    <p:sldId id="1891" r:id="rId39"/>
    <p:sldId id="1892" r:id="rId40"/>
    <p:sldId id="1893" r:id="rId41"/>
    <p:sldId id="1894" r:id="rId42"/>
    <p:sldId id="1895" r:id="rId43"/>
    <p:sldId id="1896" r:id="rId44"/>
    <p:sldId id="1909" r:id="rId45"/>
    <p:sldId id="559" r:id="rId46"/>
    <p:sldId id="527" r:id="rId47"/>
    <p:sldId id="560" r:id="rId48"/>
    <p:sldId id="561" r:id="rId49"/>
    <p:sldId id="1910" r:id="rId50"/>
    <p:sldId id="1911" r:id="rId51"/>
    <p:sldId id="1912" r:id="rId52"/>
    <p:sldId id="528" r:id="rId53"/>
    <p:sldId id="562" r:id="rId54"/>
    <p:sldId id="563" r:id="rId55"/>
    <p:sldId id="564" r:id="rId56"/>
    <p:sldId id="565" r:id="rId57"/>
    <p:sldId id="566" r:id="rId58"/>
    <p:sldId id="581" r:id="rId59"/>
    <p:sldId id="139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/>
    <p:restoredTop sz="96405"/>
  </p:normalViewPr>
  <p:slideViewPr>
    <p:cSldViewPr snapToGrid="0" snapToObjects="1">
      <p:cViewPr varScale="1">
        <p:scale>
          <a:sx n="139" d="100"/>
          <a:sy n="139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13,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Finish intro to optimizations</a:t>
            </a:r>
          </a:p>
          <a:p>
            <a:r>
              <a:rPr lang="en-US" i="1" dirty="0"/>
              <a:t>Basic blocks</a:t>
            </a:r>
          </a:p>
          <a:p>
            <a:r>
              <a:rPr lang="en-US" i="1" dirty="0"/>
              <a:t>Local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498F-17A2-D94E-B7B0-E47C212E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913E5-6905-E640-990F-C764A0B8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279650"/>
            <a:ext cx="9182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F4FF-79C5-8D4B-8246-06291D3A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250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6BD9-65FB-4144-B7AC-D2A76E7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BA320-B60B-1241-A653-1D7B769C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30500"/>
            <a:ext cx="8953500" cy="139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DAA56-A3A6-8C41-ADED-0DFBA149144A}"/>
              </a:ext>
            </a:extLst>
          </p:cNvPr>
          <p:cNvSpPr txBox="1"/>
          <p:nvPr/>
        </p:nvSpPr>
        <p:spPr>
          <a:xfrm>
            <a:off x="1938528" y="5129784"/>
            <a:ext cx="359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 always, thanks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230998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FDBF-CE32-2B40-8143-5907B6D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quiz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F99F-AA6F-8D4D-B7E6-2D37F91E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1895"/>
          </a:xfrm>
        </p:spPr>
        <p:txBody>
          <a:bodyPr/>
          <a:lstStyle/>
          <a:p>
            <a:r>
              <a:rPr lang="en-US" dirty="0"/>
              <a:t>What would we need to do to extend our C-simple parse to handle if/else if/else statements?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F8F9-C1AD-2A45-81E5-60745BF1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F750-D43D-414B-8C9B-2D86699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started talking about compiler optimizations.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still much more to say, so let’s pick up there.</a:t>
            </a:r>
          </a:p>
        </p:txBody>
      </p:sp>
    </p:spTree>
    <p:extLst>
      <p:ext uri="{BB962C8B-B14F-4D97-AF65-F5344CB8AC3E}">
        <p14:creationId xmlns:p14="http://schemas.microsoft.com/office/powerpoint/2010/main" val="405735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compiler optimizations?</a:t>
            </a:r>
          </a:p>
          <a:p>
            <a:endParaRPr lang="en-US" dirty="0"/>
          </a:p>
          <a:p>
            <a:r>
              <a:rPr lang="en-US" dirty="0"/>
              <a:t>Why do we want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50499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compiler optimizations?</a:t>
            </a:r>
          </a:p>
          <a:p>
            <a:pPr lvl="1"/>
            <a:r>
              <a:rPr lang="en-US" dirty="0"/>
              <a:t>automated program transforms designed to make code more optimal</a:t>
            </a:r>
          </a:p>
          <a:p>
            <a:pPr lvl="1"/>
            <a:r>
              <a:rPr lang="en-US" dirty="0"/>
              <a:t>optimal can mean different things</a:t>
            </a:r>
          </a:p>
          <a:p>
            <a:pPr lvl="2"/>
            <a:r>
              <a:rPr lang="en-US" dirty="0"/>
              <a:t>code optimized for one system might be different for code optimized for a different system</a:t>
            </a:r>
          </a:p>
          <a:p>
            <a:pPr lvl="2"/>
            <a:r>
              <a:rPr lang="en-US" dirty="0"/>
              <a:t>we can optimize for speed, for energy efficiency, or for code size. What else?</a:t>
            </a:r>
          </a:p>
          <a:p>
            <a:pPr lvl="2"/>
            <a:endParaRPr lang="en-US" dirty="0"/>
          </a:p>
          <a:p>
            <a:r>
              <a:rPr lang="en-US" dirty="0"/>
              <a:t>Why do we want the compiler to help us optimize?</a:t>
            </a:r>
          </a:p>
          <a:p>
            <a:pPr lvl="1"/>
            <a:r>
              <a:rPr lang="en-US" dirty="0"/>
              <a:t>So we can write more maintainable/portable code</a:t>
            </a:r>
          </a:p>
          <a:p>
            <a:pPr lvl="1"/>
            <a:r>
              <a:rPr lang="en-US" dirty="0"/>
              <a:t>So we don’t have to worry about learning nuanced details about every possible system</a:t>
            </a:r>
          </a:p>
        </p:txBody>
      </p:sp>
    </p:spTree>
    <p:extLst>
      <p:ext uri="{BB962C8B-B14F-4D97-AF65-F5344CB8AC3E}">
        <p14:creationId xmlns:p14="http://schemas.microsoft.com/office/powerpoint/2010/main" val="36613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136135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B9AA4-76FA-0042-9B96-62F658A5B4B8}"/>
              </a:ext>
            </a:extLst>
          </p:cNvPr>
          <p:cNvSpPr/>
          <p:nvPr/>
        </p:nvSpPr>
        <p:spPr>
          <a:xfrm>
            <a:off x="6477000" y="2619201"/>
            <a:ext cx="43942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k =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59B41-2935-984F-B947-4D20275C5047}"/>
              </a:ext>
            </a:extLst>
          </p:cNvPr>
          <p:cNvSpPr/>
          <p:nvPr/>
        </p:nvSpPr>
        <p:spPr>
          <a:xfrm>
            <a:off x="6477000" y="5265130"/>
            <a:ext cx="4394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E2D23-7B67-724A-8D93-935809A56A40}"/>
              </a:ext>
            </a:extLst>
          </p:cNvPr>
          <p:cNvSpPr txBox="1"/>
          <p:nvPr/>
        </p:nvSpPr>
        <p:spPr>
          <a:xfrm>
            <a:off x="6477000" y="4773162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78756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63EC3-CB28-704B-BD88-13724DFB7F77}"/>
              </a:ext>
            </a:extLst>
          </p:cNvPr>
          <p:cNvSpPr txBox="1"/>
          <p:nvPr/>
        </p:nvSpPr>
        <p:spPr>
          <a:xfrm>
            <a:off x="812800" y="6280793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save us?</a:t>
            </a:r>
          </a:p>
        </p:txBody>
      </p:sp>
    </p:spTree>
    <p:extLst>
      <p:ext uri="{BB962C8B-B14F-4D97-AF65-F5344CB8AC3E}">
        <p14:creationId xmlns:p14="http://schemas.microsoft.com/office/powerpoint/2010/main" val="16169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Pending grades</a:t>
            </a:r>
          </a:p>
          <a:p>
            <a:pPr lvl="1"/>
            <a:r>
              <a:rPr lang="en-US" dirty="0"/>
              <a:t>HW 2 (expect by Monday)</a:t>
            </a:r>
          </a:p>
          <a:p>
            <a:pPr lvl="1"/>
            <a:r>
              <a:rPr lang="en-US" dirty="0"/>
              <a:t>Midterm (expect by next Friday)</a:t>
            </a:r>
          </a:p>
          <a:p>
            <a:pPr lvl="1"/>
            <a:endParaRPr lang="en-US" dirty="0"/>
          </a:p>
          <a:p>
            <a:r>
              <a:rPr lang="en-US" dirty="0"/>
              <a:t>HW 3 is released</a:t>
            </a:r>
          </a:p>
          <a:p>
            <a:pPr lvl="1"/>
            <a:r>
              <a:rPr lang="en-US" dirty="0"/>
              <a:t>Due in two weeks from release date</a:t>
            </a:r>
          </a:p>
          <a:p>
            <a:pPr lvl="1"/>
            <a:r>
              <a:rPr lang="en-US" dirty="0"/>
              <a:t>Get started early; you have all the material you need!</a:t>
            </a:r>
          </a:p>
          <a:p>
            <a:pPr lvl="1"/>
            <a:r>
              <a:rPr lang="en-US" dirty="0"/>
              <a:t>Packet updated, but nothing major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63EC3-CB28-704B-BD88-13724DFB7F77}"/>
              </a:ext>
            </a:extLst>
          </p:cNvPr>
          <p:cNvSpPr txBox="1"/>
          <p:nvPr/>
        </p:nvSpPr>
        <p:spPr>
          <a:xfrm>
            <a:off x="812800" y="6280793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save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DB0F5-613C-8847-8E6C-848976C28BD8}"/>
              </a:ext>
            </a:extLst>
          </p:cNvPr>
          <p:cNvSpPr txBox="1"/>
          <p:nvPr/>
        </p:nvSpPr>
        <p:spPr>
          <a:xfrm>
            <a:off x="6308508" y="3199819"/>
            <a:ext cx="5045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 at one stage can enable optimizations</a:t>
            </a:r>
            <a:br>
              <a:rPr lang="en-US" dirty="0"/>
            </a:br>
            <a:r>
              <a:rPr lang="en-US" dirty="0"/>
              <a:t>at another stage: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41885-0A85-FC45-A5D6-083863A7AC0C}"/>
              </a:ext>
            </a:extLst>
          </p:cNvPr>
          <p:cNvSpPr/>
          <p:nvPr/>
        </p:nvSpPr>
        <p:spPr>
          <a:xfrm>
            <a:off x="7078902" y="4803465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 = x + </a:t>
            </a:r>
            <a:r>
              <a:rPr lang="en-US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5203B-A2F6-7E48-9B7B-F609429F3A77}"/>
              </a:ext>
            </a:extLst>
          </p:cNvPr>
          <p:cNvSpPr txBox="1"/>
          <p:nvPr/>
        </p:nvSpPr>
        <p:spPr>
          <a:xfrm>
            <a:off x="5816600" y="6123543"/>
            <a:ext cx="418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provides a bigger window for local analysis</a:t>
            </a:r>
          </a:p>
        </p:txBody>
      </p:sp>
    </p:spTree>
    <p:extLst>
      <p:ext uri="{BB962C8B-B14F-4D97-AF65-F5344CB8AC3E}">
        <p14:creationId xmlns:p14="http://schemas.microsoft.com/office/powerpoint/2010/main" val="264092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B6C67-3330-FA45-9A5A-4F145C1B0A96}"/>
              </a:ext>
            </a:extLst>
          </p:cNvPr>
          <p:cNvSpPr txBox="1"/>
          <p:nvPr/>
        </p:nvSpPr>
        <p:spPr>
          <a:xfrm>
            <a:off x="838200" y="2566471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do a few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BBBE6-2F9E-514F-9E46-5BD3A086AFCA}"/>
              </a:ext>
            </a:extLst>
          </p:cNvPr>
          <p:cNvSpPr/>
          <p:nvPr/>
        </p:nvSpPr>
        <p:spPr>
          <a:xfrm>
            <a:off x="838200" y="3676649"/>
            <a:ext cx="4445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2936B-9719-1044-8A25-EE768DA335A8}"/>
              </a:ext>
            </a:extLst>
          </p:cNvPr>
          <p:cNvSpPr/>
          <p:nvPr/>
        </p:nvSpPr>
        <p:spPr>
          <a:xfrm>
            <a:off x="6527800" y="4230646"/>
            <a:ext cx="4445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186D02-0CB4-DF47-8825-C0129101DBA4}"/>
              </a:ext>
            </a:extLst>
          </p:cNvPr>
          <p:cNvSpPr txBox="1"/>
          <p:nvPr/>
        </p:nvSpPr>
        <p:spPr>
          <a:xfrm>
            <a:off x="5486399" y="286942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F2BC7-F98D-7842-8BA2-A18A8306BDBF}"/>
              </a:ext>
            </a:extLst>
          </p:cNvPr>
          <p:cNvSpPr txBox="1"/>
          <p:nvPr/>
        </p:nvSpPr>
        <p:spPr>
          <a:xfrm>
            <a:off x="5066075" y="6033819"/>
            <a:ext cx="686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save us? </a:t>
            </a:r>
          </a:p>
          <a:p>
            <a:r>
              <a:rPr lang="en-US" dirty="0"/>
              <a:t>code size? speed? the ability to debug? local regions to optimize more?</a:t>
            </a:r>
          </a:p>
        </p:txBody>
      </p:sp>
    </p:spTree>
    <p:extLst>
      <p:ext uri="{BB962C8B-B14F-4D97-AF65-F5344CB8AC3E}">
        <p14:creationId xmlns:p14="http://schemas.microsoft.com/office/powerpoint/2010/main" val="11591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do you enable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25187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enable compiler optimizations?</a:t>
            </a:r>
          </a:p>
          <a:p>
            <a:endParaRPr lang="en-US" dirty="0"/>
          </a:p>
          <a:p>
            <a:r>
              <a:rPr lang="en-US" dirty="0"/>
              <a:t>most C/++ compilers</a:t>
            </a:r>
          </a:p>
          <a:p>
            <a:pPr lvl="1"/>
            <a:r>
              <a:rPr lang="en-US" dirty="0"/>
              <a:t>optimizing for speed</a:t>
            </a:r>
          </a:p>
          <a:p>
            <a:pPr lvl="2"/>
            <a:r>
              <a:rPr lang="en-US" dirty="0"/>
              <a:t>-O0, -O1, -O2, -O3</a:t>
            </a:r>
          </a:p>
          <a:p>
            <a:pPr lvl="2"/>
            <a:r>
              <a:rPr lang="en-US" dirty="0"/>
              <a:t>what about O4?</a:t>
            </a:r>
          </a:p>
          <a:p>
            <a:pPr lvl="1"/>
            <a:r>
              <a:rPr lang="en-US" dirty="0"/>
              <a:t>optimizing for size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dirty="0"/>
              <a:t>, -Oz</a:t>
            </a:r>
          </a:p>
          <a:p>
            <a:pPr lvl="1"/>
            <a:r>
              <a:rPr lang="en-US" dirty="0"/>
              <a:t>relax some constraints (especially around floating point):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pPr lvl="2"/>
            <a:r>
              <a:rPr lang="en-US" dirty="0"/>
              <a:t>Godbolt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B393-5692-B741-B68D-301E00CDD92A}"/>
              </a:ext>
            </a:extLst>
          </p:cNvPr>
          <p:cNvSpPr txBox="1"/>
          <p:nvPr/>
        </p:nvSpPr>
        <p:spPr>
          <a:xfrm>
            <a:off x="313266" y="6308209"/>
            <a:ext cx="709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stackoverflow.com</a:t>
            </a:r>
            <a:r>
              <a:rPr lang="en-US" u="sng" dirty="0">
                <a:solidFill>
                  <a:schemeClr val="accent1"/>
                </a:solidFill>
              </a:rPr>
              <a:t>/questions/15548023/clang-optimization-levels</a:t>
            </a:r>
          </a:p>
        </p:txBody>
      </p:sp>
    </p:spTree>
    <p:extLst>
      <p:ext uri="{BB962C8B-B14F-4D97-AF65-F5344CB8AC3E}">
        <p14:creationId xmlns:p14="http://schemas.microsoft.com/office/powerpoint/2010/main" val="242431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enable compiler optimizations?</a:t>
            </a:r>
          </a:p>
          <a:p>
            <a:endParaRPr lang="en-US" dirty="0"/>
          </a:p>
          <a:p>
            <a:r>
              <a:rPr lang="en-US" dirty="0"/>
              <a:t>most C/++ compilers</a:t>
            </a:r>
          </a:p>
          <a:p>
            <a:pPr lvl="1"/>
            <a:r>
              <a:rPr lang="en-US" dirty="0"/>
              <a:t>optimizing for speed</a:t>
            </a:r>
          </a:p>
          <a:p>
            <a:pPr lvl="2"/>
            <a:r>
              <a:rPr lang="en-US" dirty="0"/>
              <a:t>-O0, -O1, -O2, -O3</a:t>
            </a:r>
          </a:p>
          <a:p>
            <a:pPr lvl="2"/>
            <a:r>
              <a:rPr lang="en-US" dirty="0"/>
              <a:t>what about O4?</a:t>
            </a:r>
          </a:p>
          <a:p>
            <a:pPr lvl="1"/>
            <a:r>
              <a:rPr lang="en-US" dirty="0"/>
              <a:t>optimizing for size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dirty="0"/>
              <a:t>, -Oz</a:t>
            </a:r>
          </a:p>
          <a:p>
            <a:pPr lvl="1"/>
            <a:r>
              <a:rPr lang="en-US" dirty="0"/>
              <a:t>relax some constraints (especially around floating point):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pPr lvl="2"/>
            <a:r>
              <a:rPr lang="en-US" dirty="0"/>
              <a:t>Godbolt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B393-5692-B741-B68D-301E00CDD92A}"/>
              </a:ext>
            </a:extLst>
          </p:cNvPr>
          <p:cNvSpPr txBox="1"/>
          <p:nvPr/>
        </p:nvSpPr>
        <p:spPr>
          <a:xfrm>
            <a:off x="313266" y="6308209"/>
            <a:ext cx="709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stackoverflow.com</a:t>
            </a:r>
            <a:r>
              <a:rPr lang="en-US" u="sng" dirty="0">
                <a:solidFill>
                  <a:schemeClr val="accent1"/>
                </a:solidFill>
              </a:rPr>
              <a:t>/questions/15548023/clang-optimization-levels</a:t>
            </a:r>
          </a:p>
        </p:txBody>
      </p:sp>
    </p:spTree>
    <p:extLst>
      <p:ext uri="{BB962C8B-B14F-4D97-AF65-F5344CB8AC3E}">
        <p14:creationId xmlns:p14="http://schemas.microsoft.com/office/powerpoint/2010/main" val="102636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some of the biggest improvements you’ve seen from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40323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908"/>
          </a:xfrm>
        </p:spPr>
        <p:txBody>
          <a:bodyPr>
            <a:normAutofit/>
          </a:bodyPr>
          <a:lstStyle/>
          <a:p>
            <a:r>
              <a:rPr lang="en-US" dirty="0"/>
              <a:t>What are some of the biggest improvements you’ve seen from compiler optimizations?</a:t>
            </a:r>
          </a:p>
          <a:p>
            <a:endParaRPr lang="en-US" dirty="0"/>
          </a:p>
          <a:p>
            <a:r>
              <a:rPr lang="en-US" dirty="0"/>
              <a:t>compiler optimizations are great at well-structured, regular loops and arrays</a:t>
            </a:r>
          </a:p>
          <a:p>
            <a:endParaRPr lang="en-US" dirty="0"/>
          </a:p>
          <a:p>
            <a:r>
              <a:rPr lang="en-US" dirty="0"/>
              <a:t>Example: adding together two matrices</a:t>
            </a:r>
          </a:p>
        </p:txBody>
      </p:sp>
    </p:spTree>
    <p:extLst>
      <p:ext uri="{BB962C8B-B14F-4D97-AF65-F5344CB8AC3E}">
        <p14:creationId xmlns:p14="http://schemas.microsoft.com/office/powerpoint/2010/main" val="1508764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45839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Why did we get such a dramatic increase? </a:t>
            </a:r>
          </a:p>
        </p:txBody>
      </p:sp>
    </p:spTree>
    <p:extLst>
      <p:ext uri="{BB962C8B-B14F-4D97-AF65-F5344CB8AC3E}">
        <p14:creationId xmlns:p14="http://schemas.microsoft.com/office/powerpoint/2010/main" val="1149375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Why did we get such a dramatic increase? </a:t>
            </a:r>
          </a:p>
          <a:p>
            <a:pPr lvl="1"/>
            <a:r>
              <a:rPr lang="en-US" dirty="0"/>
              <a:t>Programs must maintain their input/output behavior</a:t>
            </a:r>
          </a:p>
          <a:p>
            <a:pPr lvl="1"/>
            <a:r>
              <a:rPr lang="en-US" dirty="0"/>
              <a:t>Hard to precisely define (and still being discussed in C++ groups)</a:t>
            </a:r>
          </a:p>
          <a:p>
            <a:pPr lvl="1"/>
            <a:r>
              <a:rPr lang="en-US" dirty="0"/>
              <a:t>input/output can be files, volatile memory, console log, etc.</a:t>
            </a:r>
          </a:p>
        </p:txBody>
      </p:sp>
    </p:spTree>
    <p:extLst>
      <p:ext uri="{BB962C8B-B14F-4D97-AF65-F5344CB8AC3E}">
        <p14:creationId xmlns:p14="http://schemas.microsoft.com/office/powerpoint/2010/main" val="39744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14-7940-E04F-9D83-DD3A5A63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homework demo</a:t>
            </a:r>
          </a:p>
        </p:txBody>
      </p:sp>
    </p:spTree>
    <p:extLst>
      <p:ext uri="{BB962C8B-B14F-4D97-AF65-F5344CB8AC3E}">
        <p14:creationId xmlns:p14="http://schemas.microsoft.com/office/powerpoint/2010/main" val="2893188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58"/>
            <a:ext cx="10515600" cy="1603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Extreme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55A02-C510-4147-903F-C6BC82248F0D}"/>
              </a:ext>
            </a:extLst>
          </p:cNvPr>
          <p:cNvSpPr/>
          <p:nvPr/>
        </p:nvSpPr>
        <p:spPr>
          <a:xfrm>
            <a:off x="457200" y="3098505"/>
            <a:ext cx="54525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j;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for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&lt; n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++)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for (j = 0; j &lt; n -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if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&gt;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 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}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5048C-13F0-5446-AE15-4787A3C9BBAD}"/>
              </a:ext>
            </a:extLst>
          </p:cNvPr>
          <p:cNvSpPr/>
          <p:nvPr/>
        </p:nvSpPr>
        <p:spPr>
          <a:xfrm>
            <a:off x="7696199" y="282350"/>
            <a:ext cx="387773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int p(int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[], int start, int end)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pivot =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[start];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count = 0;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for (int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 + 1;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&lt;= end;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count++;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 + count;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swap(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],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[start]);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start, j = end;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[j] &gt; pivot)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j--;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swap(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++],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[j--]);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return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if (start &gt;= end)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return;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 = 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m, n);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start, p - 1);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p + 1, end);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sz="9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24211-162A-CB4D-B5DC-B85D8D54CAAB}"/>
              </a:ext>
            </a:extLst>
          </p:cNvPr>
          <p:cNvSpPr txBox="1"/>
          <p:nvPr/>
        </p:nvSpPr>
        <p:spPr>
          <a:xfrm>
            <a:off x="5254074" y="623782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 legal?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2A2A4-9197-5446-8CC2-576B974EF15C}"/>
              </a:ext>
            </a:extLst>
          </p:cNvPr>
          <p:cNvSpPr txBox="1"/>
          <p:nvPr/>
        </p:nvSpPr>
        <p:spPr>
          <a:xfrm>
            <a:off x="0" y="6488668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https://</a:t>
            </a:r>
            <a:r>
              <a:rPr lang="en-US" dirty="0" err="1"/>
              <a:t>www.geeksforgeeks.org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377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58"/>
            <a:ext cx="10515600" cy="1603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Extreme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55A02-C510-4147-903F-C6BC82248F0D}"/>
              </a:ext>
            </a:extLst>
          </p:cNvPr>
          <p:cNvSpPr/>
          <p:nvPr/>
        </p:nvSpPr>
        <p:spPr>
          <a:xfrm>
            <a:off x="457200" y="3098505"/>
            <a:ext cx="54525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j;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for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&lt; n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++)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for (j = 0; j &lt; n -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if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&gt;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 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}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2A2A4-9197-5446-8CC2-576B974EF15C}"/>
              </a:ext>
            </a:extLst>
          </p:cNvPr>
          <p:cNvSpPr txBox="1"/>
          <p:nvPr/>
        </p:nvSpPr>
        <p:spPr>
          <a:xfrm>
            <a:off x="0" y="6488668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https://</a:t>
            </a:r>
            <a:r>
              <a:rPr lang="en-US" dirty="0" err="1"/>
              <a:t>www.geeksforgeeks.org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C99D4-7D93-414E-87C1-77B178EC9AEB}"/>
              </a:ext>
            </a:extLst>
          </p:cNvPr>
          <p:cNvSpPr txBox="1"/>
          <p:nvPr/>
        </p:nvSpPr>
        <p:spPr>
          <a:xfrm>
            <a:off x="618067" y="2625054"/>
            <a:ext cx="126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AF0BC-5B2D-BC42-996C-F501554F1B33}"/>
              </a:ext>
            </a:extLst>
          </p:cNvPr>
          <p:cNvSpPr txBox="1"/>
          <p:nvPr/>
        </p:nvSpPr>
        <p:spPr>
          <a:xfrm>
            <a:off x="9922933" y="598428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6EDD3-4CD7-CC4F-9DF1-4226B753DA11}"/>
              </a:ext>
            </a:extLst>
          </p:cNvPr>
          <p:cNvSpPr txBox="1"/>
          <p:nvPr/>
        </p:nvSpPr>
        <p:spPr>
          <a:xfrm>
            <a:off x="4332935" y="337783"/>
            <a:ext cx="32531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this transform</a:t>
            </a:r>
          </a:p>
          <a:p>
            <a:r>
              <a:rPr lang="en-US" dirty="0"/>
              <a:t>would be legal!</a:t>
            </a:r>
          </a:p>
          <a:p>
            <a:endParaRPr lang="en-US" dirty="0"/>
          </a:p>
          <a:p>
            <a:r>
              <a:rPr lang="en-US" dirty="0"/>
              <a:t>Could any compiler figure it out?</a:t>
            </a:r>
          </a:p>
          <a:p>
            <a:r>
              <a:rPr lang="en-US" dirty="0"/>
              <a:t>currently unlikely..</a:t>
            </a:r>
          </a:p>
          <a:p>
            <a:endParaRPr lang="en-US" dirty="0"/>
          </a:p>
          <a:p>
            <a:r>
              <a:rPr lang="en-US" dirty="0"/>
              <a:t>This is a technique called</a:t>
            </a:r>
            <a:br>
              <a:rPr lang="en-US" dirty="0"/>
            </a:br>
            <a:r>
              <a:rPr lang="en-US" dirty="0"/>
              <a:t>“super optimizing” and it is</a:t>
            </a:r>
          </a:p>
          <a:p>
            <a:r>
              <a:rPr lang="en-US" dirty="0"/>
              <a:t>getting more and more interest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AD3BC-917A-8941-800B-40F84C8D8135}"/>
              </a:ext>
            </a:extLst>
          </p:cNvPr>
          <p:cNvSpPr/>
          <p:nvPr/>
        </p:nvSpPr>
        <p:spPr>
          <a:xfrm>
            <a:off x="7696199" y="282350"/>
            <a:ext cx="387773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int p(int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[], int start, int end)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pivot =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[start];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count = 0;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for (int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 + 1;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&lt;= end;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count++;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 + count;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swap(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],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[start]);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= start, j = end;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[j] &gt; pivot)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j--;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swap(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++],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[j--]);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return 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if (start &gt;= end)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return;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 = p(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m, n);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start, p - 1);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9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, p + 1, end);</a:t>
            </a:r>
          </a:p>
          <a:p>
            <a:pPr fontAlgn="base"/>
            <a:r>
              <a:rPr lang="en-US" sz="9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sz="9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4BC80-D461-484B-B54F-82CF59D1A268}"/>
              </a:ext>
            </a:extLst>
          </p:cNvPr>
          <p:cNvSpPr txBox="1"/>
          <p:nvPr/>
        </p:nvSpPr>
        <p:spPr>
          <a:xfrm>
            <a:off x="5254074" y="623782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 legal?</a:t>
            </a:r>
          </a:p>
        </p:txBody>
      </p:sp>
    </p:spTree>
    <p:extLst>
      <p:ext uri="{BB962C8B-B14F-4D97-AF65-F5344CB8AC3E}">
        <p14:creationId xmlns:p14="http://schemas.microsoft.com/office/powerpoint/2010/main" val="50301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AA33-ECBD-1645-AB34-3089183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</p:spTree>
    <p:extLst>
      <p:ext uri="{BB962C8B-B14F-4D97-AF65-F5344CB8AC3E}">
        <p14:creationId xmlns:p14="http://schemas.microsoft.com/office/powerpoint/2010/main" val="49508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again: 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BF111-BCFF-1847-B6E9-269A5485F34F}"/>
              </a:ext>
            </a:extLst>
          </p:cNvPr>
          <p:cNvSpPr txBox="1"/>
          <p:nvPr/>
        </p:nvSpPr>
        <p:spPr>
          <a:xfrm>
            <a:off x="2194409" y="6069538"/>
            <a:ext cx="830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IRs and type inference type inference are at the boundary of parsing and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</p:spTree>
    <p:extLst>
      <p:ext uri="{BB962C8B-B14F-4D97-AF65-F5344CB8AC3E}">
        <p14:creationId xmlns:p14="http://schemas.microsoft.com/office/powerpoint/2010/main" val="371739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122086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78A6B-2403-4845-AC35-F4943A2AE978}"/>
              </a:ext>
            </a:extLst>
          </p:cNvPr>
          <p:cNvSpPr txBox="1"/>
          <p:nvPr/>
        </p:nvSpPr>
        <p:spPr>
          <a:xfrm>
            <a:off x="2365786" y="617919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2CBFE7-E6C6-8046-BDA2-77E72C8C01E1}"/>
              </a:ext>
            </a:extLst>
          </p:cNvPr>
          <p:cNvSpPr txBox="1"/>
          <p:nvPr/>
        </p:nvSpPr>
        <p:spPr>
          <a:xfrm>
            <a:off x="3507949" y="538200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5D004C-AFD7-D84C-A49D-9B6650E4FD45}"/>
              </a:ext>
            </a:extLst>
          </p:cNvPr>
          <p:cNvCxnSpPr>
            <a:cxnSpLocks/>
          </p:cNvCxnSpPr>
          <p:nvPr/>
        </p:nvCxnSpPr>
        <p:spPr>
          <a:xfrm flipH="1">
            <a:off x="2570091" y="574902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68AA9-BB56-DD4C-A6C4-46194F7368F9}"/>
              </a:ext>
            </a:extLst>
          </p:cNvPr>
          <p:cNvCxnSpPr>
            <a:cxnSpLocks/>
          </p:cNvCxnSpPr>
          <p:nvPr/>
        </p:nvCxnSpPr>
        <p:spPr>
          <a:xfrm>
            <a:off x="3794464" y="574902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C9CDD-6EF6-154A-AE4E-4726583D78A1}"/>
              </a:ext>
            </a:extLst>
          </p:cNvPr>
          <p:cNvSpPr txBox="1"/>
          <p:nvPr/>
        </p:nvSpPr>
        <p:spPr>
          <a:xfrm>
            <a:off x="4738631" y="617919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23854-ED99-CF4F-A4BF-2FFEFC7026FD}"/>
              </a:ext>
            </a:extLst>
          </p:cNvPr>
          <p:cNvSpPr txBox="1"/>
          <p:nvPr/>
        </p:nvSpPr>
        <p:spPr>
          <a:xfrm>
            <a:off x="5349112" y="44878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D781BB-6753-9449-BA5E-18D7B69B6449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875088" y="4857219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35BE3-2FB3-1A49-8AD0-73854AEF78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33499" y="4857219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37277F-1D71-E946-AE6A-66F426D35B6C}"/>
              </a:ext>
            </a:extLst>
          </p:cNvPr>
          <p:cNvSpPr txBox="1"/>
          <p:nvPr/>
        </p:nvSpPr>
        <p:spPr>
          <a:xfrm>
            <a:off x="6669081" y="539386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557B78-DF69-7640-A602-1143EBF7FE28}"/>
              </a:ext>
            </a:extLst>
          </p:cNvPr>
          <p:cNvSpPr txBox="1"/>
          <p:nvPr/>
        </p:nvSpPr>
        <p:spPr>
          <a:xfrm>
            <a:off x="5684403" y="3856791"/>
            <a:ext cx="534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59896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9236066" y="329362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154796" y="3031356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520084-2B80-5445-8AA7-2B3E3944A5D4}"/>
              </a:ext>
            </a:extLst>
          </p:cNvPr>
          <p:cNvSpPr txBox="1"/>
          <p:nvPr/>
        </p:nvSpPr>
        <p:spPr>
          <a:xfrm>
            <a:off x="2365786" y="617919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1D0CB-75F4-6B48-8FDF-F01B746A00A3}"/>
              </a:ext>
            </a:extLst>
          </p:cNvPr>
          <p:cNvSpPr txBox="1"/>
          <p:nvPr/>
        </p:nvSpPr>
        <p:spPr>
          <a:xfrm>
            <a:off x="3507949" y="538200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47E171-637F-5A42-BB01-1FDCFC644AF4}"/>
              </a:ext>
            </a:extLst>
          </p:cNvPr>
          <p:cNvCxnSpPr>
            <a:cxnSpLocks/>
          </p:cNvCxnSpPr>
          <p:nvPr/>
        </p:nvCxnSpPr>
        <p:spPr>
          <a:xfrm flipH="1">
            <a:off x="2570091" y="574902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24F8D-365A-B445-BB0C-2EEBE62B1D6E}"/>
              </a:ext>
            </a:extLst>
          </p:cNvPr>
          <p:cNvCxnSpPr>
            <a:cxnSpLocks/>
          </p:cNvCxnSpPr>
          <p:nvPr/>
        </p:nvCxnSpPr>
        <p:spPr>
          <a:xfrm>
            <a:off x="3794464" y="574902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D89B4E-50C3-1845-8BB7-DB2BE9201D8C}"/>
              </a:ext>
            </a:extLst>
          </p:cNvPr>
          <p:cNvSpPr txBox="1"/>
          <p:nvPr/>
        </p:nvSpPr>
        <p:spPr>
          <a:xfrm>
            <a:off x="4738631" y="617919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F7746-BADE-6645-9289-9361BEAF83A6}"/>
              </a:ext>
            </a:extLst>
          </p:cNvPr>
          <p:cNvSpPr txBox="1"/>
          <p:nvPr/>
        </p:nvSpPr>
        <p:spPr>
          <a:xfrm>
            <a:off x="5349112" y="44878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ECE81B-4549-474F-909F-B4BD531DF5F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875088" y="4857219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159AC7-86EC-414D-80CB-A20F3E9FD5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33499" y="4857219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EF687C-EFE0-2846-B3F4-68AEEC4E9A96}"/>
              </a:ext>
            </a:extLst>
          </p:cNvPr>
          <p:cNvSpPr txBox="1"/>
          <p:nvPr/>
        </p:nvSpPr>
        <p:spPr>
          <a:xfrm>
            <a:off x="6669081" y="539386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0ADB63-E7B8-E748-A71E-C2143AB5DF2D}"/>
              </a:ext>
            </a:extLst>
          </p:cNvPr>
          <p:cNvSpPr txBox="1"/>
          <p:nvPr/>
        </p:nvSpPr>
        <p:spPr>
          <a:xfrm>
            <a:off x="5684403" y="3856791"/>
            <a:ext cx="534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4036A1-C22B-C449-A652-BF722E816A0C}"/>
              </a:ext>
            </a:extLst>
          </p:cNvPr>
          <p:cNvSpPr/>
          <p:nvPr/>
        </p:nvSpPr>
        <p:spPr>
          <a:xfrm>
            <a:off x="493440" y="561203"/>
            <a:ext cx="721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A656D-035C-8E4B-86A3-CBFBEF5620EC}"/>
              </a:ext>
            </a:extLst>
          </p:cNvPr>
          <p:cNvSpPr txBox="1"/>
          <p:nvPr/>
        </p:nvSpPr>
        <p:spPr>
          <a:xfrm>
            <a:off x="543064" y="977890"/>
            <a:ext cx="17956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if (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r>
              <a:rPr lang="en-US" sz="1400" dirty="0">
                <a:latin typeface="Courier" pitchFamily="2" charset="0"/>
              </a:rPr>
              <a:t>else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8A9B33-194F-4A4B-8548-705706AC113A}"/>
              </a:ext>
            </a:extLst>
          </p:cNvPr>
          <p:cNvSpPr txBox="1"/>
          <p:nvPr/>
        </p:nvSpPr>
        <p:spPr>
          <a:xfrm>
            <a:off x="543064" y="106889"/>
            <a:ext cx="1886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Implicit parse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DC11EB-D790-2B4A-A049-7DC0441792BB}"/>
              </a:ext>
            </a:extLst>
          </p:cNvPr>
          <p:cNvSpPr txBox="1"/>
          <p:nvPr/>
        </p:nvSpPr>
        <p:spPr>
          <a:xfrm>
            <a:off x="4434446" y="1732057"/>
            <a:ext cx="364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have several structures to utilize</a:t>
            </a:r>
          </a:p>
          <a:p>
            <a:r>
              <a:rPr lang="en-US" b="1" i="1" dirty="0"/>
              <a:t>to analyze and optimize programs!</a:t>
            </a:r>
          </a:p>
        </p:txBody>
      </p:sp>
    </p:spTree>
    <p:extLst>
      <p:ext uri="{BB962C8B-B14F-4D97-AF65-F5344CB8AC3E}">
        <p14:creationId xmlns:p14="http://schemas.microsoft.com/office/powerpoint/2010/main" val="2853469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Machine-independent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Machine dependent - these optimizations start to optimize the code for a given system</a:t>
            </a:r>
          </a:p>
          <a:p>
            <a:pPr lvl="1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696560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Machine-independent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All the examples we looked at before seem like they will help across many systems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Machine dependent - these optimizations start to optimize the code for a given system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loop chunking for cache line size and vectorization.</a:t>
            </a:r>
          </a:p>
          <a:p>
            <a:pPr lvl="1"/>
            <a:r>
              <a:rPr lang="en-US" dirty="0"/>
              <a:t>instruction re-orderings to take advantage of processor pipelines.</a:t>
            </a:r>
          </a:p>
          <a:p>
            <a:pPr lvl="1"/>
            <a:r>
              <a:rPr lang="en-US" dirty="0"/>
              <a:t>fused multiply-and-add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3792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b="1" dirty="0"/>
              <a:t>Machine-independent</a:t>
            </a:r>
            <a:r>
              <a:rPr lang="en-US" dirty="0"/>
              <a:t>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All the examples we looked at before seem like they will help across many systems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this module we will be looking at machine-independent optimizations. Module 5 might start to look at others</a:t>
            </a:r>
          </a:p>
          <a:p>
            <a:endParaRPr lang="en-US" dirty="0"/>
          </a:p>
          <a:p>
            <a:r>
              <a:rPr lang="en-US" dirty="0"/>
              <a:t>What are the pros of machine-independent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2862633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category level is how much code we need to reason about for the optimization.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pPr lvl="1"/>
            <a:r>
              <a:rPr lang="en-US" dirty="0"/>
              <a:t>Examples?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flow.</a:t>
            </a:r>
          </a:p>
          <a:p>
            <a:pPr lvl="1"/>
            <a:r>
              <a:rPr lang="en-US" dirty="0"/>
              <a:t>Examples?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45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109"/>
          </a:xfrm>
        </p:spPr>
        <p:txBody>
          <a:bodyPr>
            <a:normAutofit/>
          </a:bodyPr>
          <a:lstStyle/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C284-1D9E-C142-B4EB-85B5441B854F}"/>
              </a:ext>
            </a:extLst>
          </p:cNvPr>
          <p:cNvSpPr txBox="1"/>
          <p:nvPr/>
        </p:nvSpPr>
        <p:spPr>
          <a:xfrm>
            <a:off x="1329267" y="4504267"/>
            <a:ext cx="4306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Discussion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pros and cons of 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don’t we go further than functions?</a:t>
            </a:r>
          </a:p>
        </p:txBody>
      </p:sp>
    </p:spTree>
    <p:extLst>
      <p:ext uri="{BB962C8B-B14F-4D97-AF65-F5344CB8AC3E}">
        <p14:creationId xmlns:p14="http://schemas.microsoft.com/office/powerpoint/2010/main" val="1451963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109"/>
          </a:xfrm>
        </p:spPr>
        <p:txBody>
          <a:bodyPr>
            <a:normAutofit/>
          </a:bodyPr>
          <a:lstStyle/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C284-1D9E-C142-B4EB-85B5441B854F}"/>
              </a:ext>
            </a:extLst>
          </p:cNvPr>
          <p:cNvSpPr txBox="1"/>
          <p:nvPr/>
        </p:nvSpPr>
        <p:spPr>
          <a:xfrm>
            <a:off x="1329267" y="4504267"/>
            <a:ext cx="567328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this module: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look at two optimizations in detail: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optimization: Local value numbering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regional optimization: Loop unrolling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implement both as homework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several other optimizations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44452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475-C868-364B-AA56-2B11424A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</p:spTree>
    <p:extLst>
      <p:ext uri="{BB962C8B-B14F-4D97-AF65-F5344CB8AC3E}">
        <p14:creationId xmlns:p14="http://schemas.microsoft.com/office/powerpoint/2010/main" val="1447333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</p:spTree>
    <p:extLst>
      <p:ext uri="{BB962C8B-B14F-4D97-AF65-F5344CB8AC3E}">
        <p14:creationId xmlns:p14="http://schemas.microsoft.com/office/powerpoint/2010/main" val="4222484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B68AB-E4B1-7C40-99C8-38AFD3439135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0086FF-8571-7C49-814E-9EBA614D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4168511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95C5A-D4F8-554F-9C82-3AB1104FDF00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B1A7B-F103-F540-B18C-6A6C2E390D3A}"/>
              </a:ext>
            </a:extLst>
          </p:cNvPr>
          <p:cNvSpPr txBox="1"/>
          <p:nvPr/>
        </p:nvSpPr>
        <p:spPr>
          <a:xfrm>
            <a:off x="8515844" y="437992"/>
            <a:ext cx="359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they appear in a </a:t>
            </a:r>
            <a:br>
              <a:rPr lang="en-US" dirty="0"/>
            </a:br>
            <a:r>
              <a:rPr lang="en-US" dirty="0"/>
              <a:t>high-level language? What are some</a:t>
            </a:r>
            <a:br>
              <a:rPr lang="en-US" dirty="0"/>
            </a:br>
            <a:r>
              <a:rPr lang="en-US" dirty="0"/>
              <a:t>examples?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5AF11-EEA7-6D47-93FE-E5039DAF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2189626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95C5A-D4F8-554F-9C82-3AB1104FDF00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B1A7B-F103-F540-B18C-6A6C2E390D3A}"/>
              </a:ext>
            </a:extLst>
          </p:cNvPr>
          <p:cNvSpPr txBox="1"/>
          <p:nvPr/>
        </p:nvSpPr>
        <p:spPr>
          <a:xfrm>
            <a:off x="8515844" y="437992"/>
            <a:ext cx="283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they appear in a </a:t>
            </a:r>
            <a:br>
              <a:rPr lang="en-US" dirty="0"/>
            </a:br>
            <a:r>
              <a:rPr lang="en-US" dirty="0"/>
              <a:t>high-level language?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716E-5B57-BD4E-A45E-7CD0742E47B4}"/>
              </a:ext>
            </a:extLst>
          </p:cNvPr>
          <p:cNvSpPr txBox="1"/>
          <p:nvPr/>
        </p:nvSpPr>
        <p:spPr>
          <a:xfrm>
            <a:off x="9313334" y="1551305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if (x)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E81FA-A522-264A-939F-E36DD0988EDB}"/>
              </a:ext>
            </a:extLst>
          </p:cNvPr>
          <p:cNvSpPr txBox="1"/>
          <p:nvPr/>
        </p:nvSpPr>
        <p:spPr>
          <a:xfrm>
            <a:off x="9063173" y="1181109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basic blocks?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9FB716-DD97-8549-BD53-1CCB90DB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3544131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FEDD-D6A4-714B-B9B7-72B69298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an example: test 4 in HW 3:</a:t>
            </a:r>
          </a:p>
        </p:txBody>
      </p:sp>
    </p:spTree>
    <p:extLst>
      <p:ext uri="{BB962C8B-B14F-4D97-AF65-F5344CB8AC3E}">
        <p14:creationId xmlns:p14="http://schemas.microsoft.com/office/powerpoint/2010/main" val="401418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18C39-5E06-D045-BF9A-163E1521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63" y="0"/>
            <a:ext cx="621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5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FEDD-D6A4-714B-B9B7-72B69298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keep a list of basic blocks</a:t>
            </a:r>
          </a:p>
          <a:p>
            <a:pPr lvl="1"/>
            <a:r>
              <a:rPr lang="en-US" dirty="0"/>
              <a:t>a basic block is a list of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 over the 3 address instructions</a:t>
            </a:r>
          </a:p>
          <a:p>
            <a:pPr lvl="1"/>
            <a:r>
              <a:rPr lang="en-US" dirty="0"/>
              <a:t>if you see a branch or a label, finalize the current basic block and start a new one.</a:t>
            </a:r>
          </a:p>
        </p:txBody>
      </p:sp>
    </p:spTree>
    <p:extLst>
      <p:ext uri="{BB962C8B-B14F-4D97-AF65-F5344CB8AC3E}">
        <p14:creationId xmlns:p14="http://schemas.microsoft.com/office/powerpoint/2010/main" val="1572437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EDE37-5113-8D43-959A-B9173E4E7FA2}"/>
              </a:ext>
            </a:extLst>
          </p:cNvPr>
          <p:cNvSpPr txBox="1"/>
          <p:nvPr/>
        </p:nvSpPr>
        <p:spPr>
          <a:xfrm>
            <a:off x="1975104" y="2212848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pseudo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903B9-6DF8-7A46-82C6-76F8DFAC0411}"/>
              </a:ext>
            </a:extLst>
          </p:cNvPr>
          <p:cNvSpPr/>
          <p:nvPr/>
        </p:nvSpPr>
        <p:spPr>
          <a:xfrm>
            <a:off x="2974848" y="298315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basic_blocks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bb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program: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[branch, label]: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bb.append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basic_blocks.append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[bb]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bb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bb.append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13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  <a:p>
            <a:pPr lvl="1"/>
            <a:r>
              <a:rPr lang="en-US" dirty="0"/>
              <a:t>what about across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96618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  <a:p>
            <a:pPr lvl="1"/>
            <a:r>
              <a:rPr lang="en-US" dirty="0"/>
              <a:t>what about across procedures?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</p:spTree>
    <p:extLst>
      <p:ext uri="{BB962C8B-B14F-4D97-AF65-F5344CB8AC3E}">
        <p14:creationId xmlns:p14="http://schemas.microsoft.com/office/powerpoint/2010/main" val="2672817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  <a:p>
            <a:pPr lvl="1"/>
            <a:r>
              <a:rPr lang="en-US" dirty="0"/>
              <a:t>what about across procedures?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466012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  <a:p>
            <a:pPr lvl="1"/>
            <a:r>
              <a:rPr lang="en-US" dirty="0"/>
              <a:t>what about across procedures?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3112-4C90-594F-8B56-0178F161AFF8}"/>
              </a:ext>
            </a:extLst>
          </p:cNvPr>
          <p:cNvSpPr txBox="1"/>
          <p:nvPr/>
        </p:nvSpPr>
        <p:spPr>
          <a:xfrm>
            <a:off x="7289799" y="2634827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CE849-23AC-884D-9812-FBCB7F1088FE}"/>
              </a:ext>
            </a:extLst>
          </p:cNvPr>
          <p:cNvCxnSpPr/>
          <p:nvPr/>
        </p:nvCxnSpPr>
        <p:spPr>
          <a:xfrm>
            <a:off x="9067800" y="33860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6A6167-2589-294D-A055-CEA48F2C9A73}"/>
              </a:ext>
            </a:extLst>
          </p:cNvPr>
          <p:cNvSpPr txBox="1"/>
          <p:nvPr/>
        </p:nvSpPr>
        <p:spPr>
          <a:xfrm>
            <a:off x="8881014" y="2683133"/>
            <a:ext cx="129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CANNOT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always optimized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B99A4-848F-8F40-B854-5BDD6C5E89C7}"/>
              </a:ext>
            </a:extLst>
          </p:cNvPr>
          <p:cNvSpPr txBox="1"/>
          <p:nvPr/>
        </p:nvSpPr>
        <p:spPr>
          <a:xfrm>
            <a:off x="10286999" y="259080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x;</a:t>
            </a:r>
          </a:p>
        </p:txBody>
      </p:sp>
    </p:spTree>
    <p:extLst>
      <p:ext uri="{BB962C8B-B14F-4D97-AF65-F5344CB8AC3E}">
        <p14:creationId xmlns:p14="http://schemas.microsoft.com/office/powerpoint/2010/main" val="551172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  <a:p>
            <a:pPr lvl="1"/>
            <a:r>
              <a:rPr lang="en-US" dirty="0"/>
              <a:t>what about across procedures?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3112-4C90-594F-8B56-0178F161AFF8}"/>
              </a:ext>
            </a:extLst>
          </p:cNvPr>
          <p:cNvSpPr txBox="1"/>
          <p:nvPr/>
        </p:nvSpPr>
        <p:spPr>
          <a:xfrm>
            <a:off x="7289799" y="262636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CE849-23AC-884D-9812-FBCB7F1088FE}"/>
              </a:ext>
            </a:extLst>
          </p:cNvPr>
          <p:cNvCxnSpPr/>
          <p:nvPr/>
        </p:nvCxnSpPr>
        <p:spPr>
          <a:xfrm>
            <a:off x="9067800" y="33860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6A6167-2589-294D-A055-CEA48F2C9A73}"/>
              </a:ext>
            </a:extLst>
          </p:cNvPr>
          <p:cNvSpPr txBox="1"/>
          <p:nvPr/>
        </p:nvSpPr>
        <p:spPr>
          <a:xfrm>
            <a:off x="8881014" y="2683133"/>
            <a:ext cx="129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CANNOT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always optimized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B99A4-848F-8F40-B854-5BDD6C5E89C7}"/>
              </a:ext>
            </a:extLst>
          </p:cNvPr>
          <p:cNvSpPr txBox="1"/>
          <p:nvPr/>
        </p:nvSpPr>
        <p:spPr>
          <a:xfrm>
            <a:off x="10286999" y="259080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x;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837BD-3252-204E-BACC-72A6691ADDE4}"/>
              </a:ext>
            </a:extLst>
          </p:cNvPr>
          <p:cNvSpPr txBox="1"/>
          <p:nvPr/>
        </p:nvSpPr>
        <p:spPr>
          <a:xfrm>
            <a:off x="8853047" y="4707692"/>
            <a:ext cx="17011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i="1" dirty="0">
                <a:latin typeface="Courier" pitchFamily="2" charset="0"/>
              </a:rPr>
              <a:t> Label_1;</a:t>
            </a:r>
            <a:br>
              <a:rPr lang="en-US" i="1" dirty="0">
                <a:latin typeface="Courier" pitchFamily="2" charset="0"/>
              </a:rPr>
            </a:br>
            <a:br>
              <a:rPr lang="en-US" i="1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BF7BE-9F73-444C-82BF-905EBBA32DE4}"/>
              </a:ext>
            </a:extLst>
          </p:cNvPr>
          <p:cNvSpPr txBox="1"/>
          <p:nvPr/>
        </p:nvSpPr>
        <p:spPr>
          <a:xfrm>
            <a:off x="6510873" y="5138579"/>
            <a:ext cx="218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code could skip Label_0,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leaving x undefined!</a:t>
            </a:r>
          </a:p>
        </p:txBody>
      </p:sp>
    </p:spTree>
    <p:extLst>
      <p:ext uri="{BB962C8B-B14F-4D97-AF65-F5344CB8AC3E}">
        <p14:creationId xmlns:p14="http://schemas.microsoft.com/office/powerpoint/2010/main" val="1173435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8919-F282-6A43-BE75-63DED4ACAF5F}"/>
              </a:ext>
            </a:extLst>
          </p:cNvPr>
          <p:cNvSpPr txBox="1"/>
          <p:nvPr/>
        </p:nvSpPr>
        <p:spPr>
          <a:xfrm>
            <a:off x="5064327" y="1488156"/>
            <a:ext cx="166584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…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x = a + b;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3B48E-B832-2546-8F5B-DBBAC0F8BEBA}"/>
              </a:ext>
            </a:extLst>
          </p:cNvPr>
          <p:cNvSpPr txBox="1"/>
          <p:nvPr/>
        </p:nvSpPr>
        <p:spPr>
          <a:xfrm>
            <a:off x="6939143" y="1903847"/>
            <a:ext cx="1761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 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we cannot replace: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y = a + b.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with 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y = x;</a:t>
            </a:r>
          </a:p>
        </p:txBody>
      </p:sp>
    </p:spTree>
    <p:extLst>
      <p:ext uri="{BB962C8B-B14F-4D97-AF65-F5344CB8AC3E}">
        <p14:creationId xmlns:p14="http://schemas.microsoft.com/office/powerpoint/2010/main" val="3912165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8919-F282-6A43-BE75-63DED4ACAF5F}"/>
              </a:ext>
            </a:extLst>
          </p:cNvPr>
          <p:cNvSpPr txBox="1"/>
          <p:nvPr/>
        </p:nvSpPr>
        <p:spPr>
          <a:xfrm>
            <a:off x="5064327" y="1488156"/>
            <a:ext cx="166584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…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x = a + b;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3B48E-B832-2546-8F5B-DBBAC0F8BEBA}"/>
              </a:ext>
            </a:extLst>
          </p:cNvPr>
          <p:cNvSpPr txBox="1"/>
          <p:nvPr/>
        </p:nvSpPr>
        <p:spPr>
          <a:xfrm>
            <a:off x="6939143" y="1903847"/>
            <a:ext cx="1761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we cannot replace: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y = a + b.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with 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y = x;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52811-ECDA-6C44-8B81-8C56264880F2}"/>
              </a:ext>
            </a:extLst>
          </p:cNvPr>
          <p:cNvSpPr txBox="1"/>
          <p:nvPr/>
        </p:nvSpPr>
        <p:spPr>
          <a:xfrm>
            <a:off x="5064327" y="4293503"/>
            <a:ext cx="14189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x = a + b;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36CD6-E955-404A-B3F2-18C09AA92488}"/>
              </a:ext>
            </a:extLst>
          </p:cNvPr>
          <p:cNvSpPr txBox="1"/>
          <p:nvPr/>
        </p:nvSpPr>
        <p:spPr>
          <a:xfrm>
            <a:off x="6856847" y="4699411"/>
            <a:ext cx="2919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But in this case, we can check if a and b are not redefined, then</a:t>
            </a:r>
            <a:br>
              <a:rPr lang="en-US" sz="1600" i="1" dirty="0"/>
            </a:br>
            <a:r>
              <a:rPr lang="en-US" sz="1600" i="1" dirty="0"/>
              <a:t>y = a + b;</a:t>
            </a:r>
            <a:br>
              <a:rPr lang="en-US" sz="1600" i="1" dirty="0"/>
            </a:br>
            <a:r>
              <a:rPr lang="en-US" sz="1600" i="1" dirty="0"/>
              <a:t>can be replaced with</a:t>
            </a:r>
            <a:br>
              <a:rPr lang="en-US" sz="1600" i="1" dirty="0"/>
            </a:br>
            <a:r>
              <a:rPr lang="en-US" sz="1600" i="1" dirty="0"/>
              <a:t>y = x;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9811-C6E6-944D-A22A-5C72C8D97303}"/>
              </a:ext>
            </a:extLst>
          </p:cNvPr>
          <p:cNvSpPr txBox="1"/>
          <p:nvPr/>
        </p:nvSpPr>
        <p:spPr>
          <a:xfrm>
            <a:off x="6856847" y="6217522"/>
            <a:ext cx="47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requires regional analysis and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085319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concrete optimization: local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18C39-5E06-D045-BF9A-163E15219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267"/>
          <a:stretch/>
        </p:blipFill>
        <p:spPr>
          <a:xfrm>
            <a:off x="3417835" y="327597"/>
            <a:ext cx="6215865" cy="1078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DED6C-C635-7C4B-BF40-F2FBCBB07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33"/>
          <a:stretch/>
        </p:blipFill>
        <p:spPr>
          <a:xfrm>
            <a:off x="3417834" y="1690688"/>
            <a:ext cx="6215865" cy="270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0C7DAE-1EC5-E244-BD94-15B9EE961E3B}"/>
              </a:ext>
            </a:extLst>
          </p:cNvPr>
          <p:cNvSpPr txBox="1"/>
          <p:nvPr/>
        </p:nvSpPr>
        <p:spPr>
          <a:xfrm>
            <a:off x="2368296" y="4809744"/>
            <a:ext cx="20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do the exercise</a:t>
            </a:r>
          </a:p>
        </p:txBody>
      </p:sp>
    </p:spTree>
    <p:extLst>
      <p:ext uri="{BB962C8B-B14F-4D97-AF65-F5344CB8AC3E}">
        <p14:creationId xmlns:p14="http://schemas.microsoft.com/office/powerpoint/2010/main" val="329772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8836C-5267-5B4F-85F5-A78E6B24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41550"/>
            <a:ext cx="8940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19E0-9DA5-F54A-96B5-12B77DF2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9941A-0395-2947-AE10-2FC744E2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en-US" dirty="0"/>
              <a:t>Why might it not be a good idea?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4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19E0-9DA5-F54A-96B5-12B77DF2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8645-9D05-704A-AF90-F10C312A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7592" cy="3340735"/>
          </a:xfrm>
        </p:spPr>
        <p:txBody>
          <a:bodyPr>
            <a:normAutofit/>
          </a:bodyPr>
          <a:lstStyle/>
          <a:p>
            <a:r>
              <a:rPr lang="en-US" dirty="0"/>
              <a:t>Why might it not be a good idea?</a:t>
            </a:r>
          </a:p>
          <a:p>
            <a:pPr lvl="1"/>
            <a:r>
              <a:rPr lang="en-US" dirty="0"/>
              <a:t>Instruction cache</a:t>
            </a:r>
          </a:p>
          <a:p>
            <a:pPr lvl="1"/>
            <a:r>
              <a:rPr lang="en-US" dirty="0"/>
              <a:t>branch predictors</a:t>
            </a:r>
          </a:p>
          <a:p>
            <a:pPr lvl="1"/>
            <a:endParaRPr lang="en-US" dirty="0"/>
          </a:p>
          <a:p>
            <a:r>
              <a:rPr lang="en-US" dirty="0"/>
              <a:t>In practice, compilers rarely unroll by more than 4 or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64303</TotalTime>
  <Words>3712</Words>
  <Application>Microsoft Macintosh PowerPoint</Application>
  <PresentationFormat>Widescreen</PresentationFormat>
  <Paragraphs>690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13, 2022</vt:lpstr>
      <vt:lpstr>Announcements</vt:lpstr>
      <vt:lpstr>Quick homework demo</vt:lpstr>
      <vt:lpstr>Quiz</vt:lpstr>
      <vt:lpstr>Quiz</vt:lpstr>
      <vt:lpstr>Quiz</vt:lpstr>
      <vt:lpstr>Quiz</vt:lpstr>
      <vt:lpstr>Discussion</vt:lpstr>
      <vt:lpstr>Discussion</vt:lpstr>
      <vt:lpstr>Quiz</vt:lpstr>
      <vt:lpstr>Discussion</vt:lpstr>
      <vt:lpstr>Quiz</vt:lpstr>
      <vt:lpstr>Extra quiz question</vt:lpstr>
      <vt:lpstr>Review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Moving on</vt:lpstr>
      <vt:lpstr>Zooming out again: Compiler Architecture</vt:lpstr>
      <vt:lpstr>PowerPoint Presentation</vt:lpstr>
      <vt:lpstr>PowerPoint Presentation</vt:lpstr>
      <vt:lpstr>PowerPoint Presentation</vt:lpstr>
      <vt:lpstr>PowerPoint Presentation</vt:lpstr>
      <vt:lpstr>Optimization categories</vt:lpstr>
      <vt:lpstr>Optimization categories</vt:lpstr>
      <vt:lpstr>Optimization categories</vt:lpstr>
      <vt:lpstr>Optimization categories</vt:lpstr>
      <vt:lpstr>Optimization categories</vt:lpstr>
      <vt:lpstr>Optimization categories</vt:lpstr>
      <vt:lpstr>Basic blocks</vt:lpstr>
      <vt:lpstr>IR Program structure</vt:lpstr>
      <vt:lpstr>IR Program structure</vt:lpstr>
      <vt:lpstr>IR Program structure</vt:lpstr>
      <vt:lpstr>IR Program structure</vt:lpstr>
      <vt:lpstr>Converting 3 address code into basic blocks</vt:lpstr>
      <vt:lpstr>Converting 3 address code into basic blocks</vt:lpstr>
      <vt:lpstr>Converting 3 address code into basic blocks</vt:lpstr>
      <vt:lpstr>Optimization levels</vt:lpstr>
      <vt:lpstr>Optimization levels</vt:lpstr>
      <vt:lpstr>Optimization levels</vt:lpstr>
      <vt:lpstr>Optimization levels</vt:lpstr>
      <vt:lpstr>Optimization levels</vt:lpstr>
      <vt:lpstr>Regional Optimization</vt:lpstr>
      <vt:lpstr>Regional Optimization</vt:lpstr>
      <vt:lpstr>See everyone on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1105</cp:revision>
  <dcterms:created xsi:type="dcterms:W3CDTF">2021-03-23T23:59:42Z</dcterms:created>
  <dcterms:modified xsi:type="dcterms:W3CDTF">2022-05-13T21:37:45Z</dcterms:modified>
</cp:coreProperties>
</file>