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57" r:id="rId2"/>
    <p:sldId id="651" r:id="rId3"/>
    <p:sldId id="874" r:id="rId4"/>
    <p:sldId id="1034" r:id="rId5"/>
    <p:sldId id="1038" r:id="rId6"/>
    <p:sldId id="1036" r:id="rId7"/>
    <p:sldId id="1037" r:id="rId8"/>
    <p:sldId id="656" r:id="rId9"/>
    <p:sldId id="1039" r:id="rId10"/>
    <p:sldId id="1072" r:id="rId11"/>
    <p:sldId id="1073" r:id="rId12"/>
    <p:sldId id="1074" r:id="rId13"/>
    <p:sldId id="1040" r:id="rId14"/>
    <p:sldId id="1075" r:id="rId15"/>
    <p:sldId id="275" r:id="rId16"/>
    <p:sldId id="1041" r:id="rId17"/>
    <p:sldId id="1076" r:id="rId18"/>
    <p:sldId id="1077" r:id="rId19"/>
    <p:sldId id="1078" r:id="rId20"/>
    <p:sldId id="1079" r:id="rId21"/>
    <p:sldId id="1042" r:id="rId22"/>
    <p:sldId id="1043" r:id="rId23"/>
    <p:sldId id="1044" r:id="rId24"/>
    <p:sldId id="1045" r:id="rId25"/>
    <p:sldId id="1046" r:id="rId26"/>
    <p:sldId id="692" r:id="rId27"/>
    <p:sldId id="694" r:id="rId28"/>
    <p:sldId id="695" r:id="rId29"/>
    <p:sldId id="696" r:id="rId30"/>
    <p:sldId id="697" r:id="rId31"/>
    <p:sldId id="1047" r:id="rId32"/>
    <p:sldId id="1049" r:id="rId33"/>
    <p:sldId id="1050" r:id="rId34"/>
    <p:sldId id="1081" r:id="rId35"/>
    <p:sldId id="1080" r:id="rId36"/>
    <p:sldId id="1084" r:id="rId37"/>
    <p:sldId id="1083" r:id="rId38"/>
    <p:sldId id="1085" r:id="rId39"/>
    <p:sldId id="1051" r:id="rId40"/>
    <p:sldId id="1086" r:id="rId41"/>
    <p:sldId id="1088" r:id="rId42"/>
    <p:sldId id="1089" r:id="rId43"/>
    <p:sldId id="1091" r:id="rId44"/>
    <p:sldId id="1090" r:id="rId45"/>
    <p:sldId id="1092" r:id="rId46"/>
    <p:sldId id="1093" r:id="rId47"/>
    <p:sldId id="1094" r:id="rId48"/>
    <p:sldId id="1095" r:id="rId49"/>
    <p:sldId id="820" r:id="rId50"/>
    <p:sldId id="853" r:id="rId51"/>
    <p:sldId id="1125" r:id="rId52"/>
    <p:sldId id="1096" r:id="rId53"/>
    <p:sldId id="1097" r:id="rId54"/>
    <p:sldId id="1098" r:id="rId55"/>
    <p:sldId id="1099" r:id="rId56"/>
    <p:sldId id="1100" r:id="rId57"/>
    <p:sldId id="1101" r:id="rId58"/>
    <p:sldId id="1102" r:id="rId59"/>
    <p:sldId id="1103" r:id="rId60"/>
    <p:sldId id="1104" r:id="rId61"/>
    <p:sldId id="1105" r:id="rId62"/>
    <p:sldId id="1106" r:id="rId63"/>
    <p:sldId id="1107" r:id="rId64"/>
    <p:sldId id="1108" r:id="rId65"/>
    <p:sldId id="1109" r:id="rId66"/>
    <p:sldId id="1110" r:id="rId67"/>
    <p:sldId id="1111" r:id="rId68"/>
    <p:sldId id="1112" r:id="rId69"/>
    <p:sldId id="1113" r:id="rId70"/>
    <p:sldId id="1060" r:id="rId71"/>
    <p:sldId id="1115" r:id="rId72"/>
    <p:sldId id="1116" r:id="rId73"/>
    <p:sldId id="1117" r:id="rId74"/>
    <p:sldId id="1114" r:id="rId75"/>
    <p:sldId id="1126" r:id="rId76"/>
    <p:sldId id="1061" r:id="rId77"/>
    <p:sldId id="1118" r:id="rId78"/>
    <p:sldId id="1119" r:id="rId79"/>
    <p:sldId id="1120" r:id="rId80"/>
    <p:sldId id="1127" r:id="rId81"/>
    <p:sldId id="1122" r:id="rId82"/>
    <p:sldId id="1123" r:id="rId83"/>
    <p:sldId id="1124" r:id="rId84"/>
    <p:sldId id="787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3"/>
    <p:restoredTop sz="96405"/>
  </p:normalViewPr>
  <p:slideViewPr>
    <p:cSldViewPr snapToGrid="0" snapToObjects="1">
      <p:cViewPr>
        <p:scale>
          <a:sx n="140" d="100"/>
          <a:sy n="140" d="100"/>
        </p:scale>
        <p:origin x="13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11,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Starting Module 2: Parsing</a:t>
            </a:r>
          </a:p>
          <a:p>
            <a:pPr lvl="1"/>
            <a:r>
              <a:rPr lang="en-US" i="1" dirty="0"/>
              <a:t>Introduction</a:t>
            </a:r>
          </a:p>
          <a:p>
            <a:pPr lvl="1"/>
            <a:r>
              <a:rPr lang="en-US" i="1" dirty="0"/>
              <a:t>Production Rules</a:t>
            </a:r>
          </a:p>
          <a:p>
            <a:pPr lvl="1"/>
            <a:r>
              <a:rPr lang="en-US" i="1" dirty="0"/>
              <a:t>Derivations and Parse Trees</a:t>
            </a:r>
          </a:p>
          <a:p>
            <a:pPr lvl="1"/>
            <a:r>
              <a:rPr lang="en-US" i="1" dirty="0"/>
              <a:t>A Simple Expression Grammar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B30-0002-454E-A9A0-E6A676E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B0C25-20A2-9549-BB6A-FA3908392D19}"/>
              </a:ext>
            </a:extLst>
          </p:cNvPr>
          <p:cNvSpPr/>
          <p:nvPr/>
        </p:nvSpPr>
        <p:spPr>
          <a:xfrm>
            <a:off x="838200" y="2138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cat_dog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(x):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x[1]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"Cat"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(x[0],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"Dog"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AF49A-8C00-534E-B860-6B0FADCD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40" y="4334042"/>
            <a:ext cx="7289799" cy="200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CAA74-9A12-3245-82CD-252F6953DB8C}"/>
              </a:ext>
            </a:extLst>
          </p:cNvPr>
          <p:cNvSpPr txBox="1"/>
          <p:nvPr/>
        </p:nvSpPr>
        <p:spPr>
          <a:xfrm>
            <a:off x="838200" y="1545197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Modifying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5A769-C4E7-F748-AC00-C72590C0CCFC}"/>
              </a:ext>
            </a:extLst>
          </p:cNvPr>
          <p:cNvSpPr txBox="1"/>
          <p:nvPr/>
        </p:nvSpPr>
        <p:spPr>
          <a:xfrm>
            <a:off x="4240043" y="3774664"/>
            <a:ext cx="234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Modifying a token type</a:t>
            </a:r>
          </a:p>
        </p:txBody>
      </p:sp>
    </p:spTree>
    <p:extLst>
      <p:ext uri="{BB962C8B-B14F-4D97-AF65-F5344CB8AC3E}">
        <p14:creationId xmlns:p14="http://schemas.microsoft.com/office/powerpoint/2010/main" val="315199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B30-0002-454E-A9A0-E6A676E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64AC1-F9B7-5F41-924A-A61EA3E521DA}"/>
              </a:ext>
            </a:extLst>
          </p:cNvPr>
          <p:cNvSpPr/>
          <p:nvPr/>
        </p:nvSpPr>
        <p:spPr>
          <a:xfrm>
            <a:off x="668694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count_lines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(x):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x[1]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s.lineno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C2914-7AD5-8348-A553-151EE147A81D}"/>
              </a:ext>
            </a:extLst>
          </p:cNvPr>
          <p:cNvSpPr txBox="1"/>
          <p:nvPr/>
        </p:nvSpPr>
        <p:spPr>
          <a:xfrm>
            <a:off x="668694" y="2323323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Keeping track of statistics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BAE4D-07E7-C641-986C-97D9B0157807}"/>
              </a:ext>
            </a:extLst>
          </p:cNvPr>
          <p:cNvSpPr txBox="1"/>
          <p:nvPr/>
        </p:nvSpPr>
        <p:spPr>
          <a:xfrm>
            <a:off x="668694" y="4982645"/>
            <a:ext cx="375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other statistics might you want?</a:t>
            </a:r>
          </a:p>
        </p:txBody>
      </p:sp>
    </p:spTree>
    <p:extLst>
      <p:ext uri="{BB962C8B-B14F-4D97-AF65-F5344CB8AC3E}">
        <p14:creationId xmlns:p14="http://schemas.microsoft.com/office/powerpoint/2010/main" val="7365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2EA65-E541-E44C-B202-E88146B0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43100"/>
            <a:ext cx="91567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6CE5A6-EF67-1741-A433-68A4D18CB4A4}"/>
              </a:ext>
            </a:extLst>
          </p:cNvPr>
          <p:cNvSpPr/>
          <p:nvPr/>
        </p:nvSpPr>
        <p:spPr>
          <a:xfrm>
            <a:off x="1660849" y="3918858"/>
            <a:ext cx="3359020" cy="447869"/>
          </a:xfrm>
          <a:prstGeom prst="rect">
            <a:avLst/>
          </a:prstGeom>
          <a:solidFill>
            <a:srgbClr val="FF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DF796-92AB-7F4F-B5BA-BD522A76E77E}"/>
              </a:ext>
            </a:extLst>
          </p:cNvPr>
          <p:cNvSpPr txBox="1"/>
          <p:nvPr/>
        </p:nvSpPr>
        <p:spPr>
          <a:xfrm>
            <a:off x="1517650" y="5794310"/>
            <a:ext cx="587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really difficult to do with token actions: </a:t>
            </a:r>
          </a:p>
          <a:p>
            <a:r>
              <a:rPr lang="en-US" i="1" dirty="0"/>
              <a:t>token actions take a single lexeme and return a single lexeme</a:t>
            </a:r>
          </a:p>
        </p:txBody>
      </p:sp>
    </p:spTree>
    <p:extLst>
      <p:ext uri="{BB962C8B-B14F-4D97-AF65-F5344CB8AC3E}">
        <p14:creationId xmlns:p14="http://schemas.microsoft.com/office/powerpoint/2010/main" val="243490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4D33A-4CE2-DE4D-B1E3-2888D88D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266950"/>
            <a:ext cx="92075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63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generators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76B77-00CE-984E-81A0-13D2A7DE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assume that all take in Regular expressions</a:t>
            </a:r>
          </a:p>
          <a:p>
            <a:pPr lvl="1"/>
            <a:r>
              <a:rPr lang="en-US" dirty="0"/>
              <a:t>Most of the time they have nice optional operators, e.g. [0-9], +, ?</a:t>
            </a:r>
          </a:p>
          <a:p>
            <a:pPr lvl="1"/>
            <a:endParaRPr lang="en-US" dirty="0"/>
          </a:p>
          <a:p>
            <a:r>
              <a:rPr lang="en-US" dirty="0"/>
              <a:t>You can assume that all of them support token actions, but they may be expressed differently.</a:t>
            </a:r>
          </a:p>
          <a:p>
            <a:endParaRPr lang="en-US" dirty="0"/>
          </a:p>
          <a:p>
            <a:r>
              <a:rPr lang="en-US" dirty="0"/>
              <a:t>You can assume that all of them have a function similar to </a:t>
            </a:r>
            <a:r>
              <a:rPr lang="en-US" dirty="0">
                <a:latin typeface="Courier" pitchFamily="2" charset="0"/>
              </a:rPr>
              <a:t>token()</a:t>
            </a:r>
          </a:p>
          <a:p>
            <a:pPr lvl="1"/>
            <a:r>
              <a:rPr lang="en-US" dirty="0"/>
              <a:t>In lex it is called </a:t>
            </a:r>
            <a:r>
              <a:rPr lang="en-US" dirty="0" err="1">
                <a:latin typeface="Courier" pitchFamily="2" charset="0"/>
              </a:rPr>
              <a:t>yylex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567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PLY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5C17-AB83-9D4B-A1C4-FFA8604DBA5E}"/>
              </a:ext>
            </a:extLst>
          </p:cNvPr>
          <p:cNvSpPr/>
          <p:nvPr/>
        </p:nvSpPr>
        <p:spPr>
          <a:xfrm>
            <a:off x="838200" y="2967335"/>
            <a:ext cx="1024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t_PRONOUN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her|his|their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3CC6B-8718-E145-A101-B808FF1127AC}"/>
              </a:ext>
            </a:extLst>
          </p:cNvPr>
          <p:cNvSpPr txBox="1"/>
          <p:nvPr/>
        </p:nvSpPr>
        <p:spPr>
          <a:xfrm>
            <a:off x="838200" y="2399637"/>
            <a:ext cx="370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Defining a token with no token 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7675B-5F72-8948-A3B1-0A5FDFA28971}"/>
              </a:ext>
            </a:extLst>
          </p:cNvPr>
          <p:cNvSpPr/>
          <p:nvPr/>
        </p:nvSpPr>
        <p:spPr>
          <a:xfrm>
            <a:off x="838200" y="46133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t_PRONOUN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her|his|their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"his"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"her"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"their"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64837-FC5D-B84E-9B7F-D12EC2B2F5BB}"/>
              </a:ext>
            </a:extLst>
          </p:cNvPr>
          <p:cNvSpPr txBox="1"/>
          <p:nvPr/>
        </p:nvSpPr>
        <p:spPr>
          <a:xfrm>
            <a:off x="838200" y="4156903"/>
            <a:ext cx="35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Defining a token with a token action</a:t>
            </a:r>
          </a:p>
        </p:txBody>
      </p:sp>
    </p:spTree>
    <p:extLst>
      <p:ext uri="{BB962C8B-B14F-4D97-AF65-F5344CB8AC3E}">
        <p14:creationId xmlns:p14="http://schemas.microsoft.com/office/powerpoint/2010/main" val="96605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6B1F-2AB5-B049-876E-B4DE700B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49450"/>
            <a:ext cx="9207500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3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6B1F-2AB5-B049-876E-B4DE700B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49450"/>
            <a:ext cx="9207500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BF157-7D56-F744-A77A-85306C16F6F4}"/>
              </a:ext>
            </a:extLst>
          </p:cNvPr>
          <p:cNvSpPr/>
          <p:nvPr/>
        </p:nvSpPr>
        <p:spPr>
          <a:xfrm>
            <a:off x="1623527" y="2962470"/>
            <a:ext cx="3321698" cy="466530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9E49-4604-FD42-929C-9C59D0813C50}"/>
              </a:ext>
            </a:extLst>
          </p:cNvPr>
          <p:cNvSpPr txBox="1"/>
          <p:nvPr/>
        </p:nvSpPr>
        <p:spPr>
          <a:xfrm>
            <a:off x="1660849" y="5850294"/>
            <a:ext cx="711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Required unless you want to write your own (take CSE211 for an example)</a:t>
            </a:r>
          </a:p>
        </p:txBody>
      </p:sp>
    </p:spTree>
    <p:extLst>
      <p:ext uri="{BB962C8B-B14F-4D97-AF65-F5344CB8AC3E}">
        <p14:creationId xmlns:p14="http://schemas.microsoft.com/office/powerpoint/2010/main" val="428535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6B1F-2AB5-B049-876E-B4DE700B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49450"/>
            <a:ext cx="9207500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BF157-7D56-F744-A77A-85306C16F6F4}"/>
              </a:ext>
            </a:extLst>
          </p:cNvPr>
          <p:cNvSpPr/>
          <p:nvPr/>
        </p:nvSpPr>
        <p:spPr>
          <a:xfrm>
            <a:off x="1567543" y="3429000"/>
            <a:ext cx="3321698" cy="466530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9E49-4604-FD42-929C-9C59D0813C50}"/>
              </a:ext>
            </a:extLst>
          </p:cNvPr>
          <p:cNvSpPr txBox="1"/>
          <p:nvPr/>
        </p:nvSpPr>
        <p:spPr>
          <a:xfrm>
            <a:off x="1660849" y="5850294"/>
            <a:ext cx="499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 for token actions, custom error functions, etc.</a:t>
            </a:r>
          </a:p>
        </p:txBody>
      </p:sp>
    </p:spTree>
    <p:extLst>
      <p:ext uri="{BB962C8B-B14F-4D97-AF65-F5344CB8AC3E}">
        <p14:creationId xmlns:p14="http://schemas.microsoft.com/office/powerpoint/2010/main" val="263111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6B1F-2AB5-B049-876E-B4DE700B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49450"/>
            <a:ext cx="9207500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BF157-7D56-F744-A77A-85306C16F6F4}"/>
              </a:ext>
            </a:extLst>
          </p:cNvPr>
          <p:cNvSpPr/>
          <p:nvPr/>
        </p:nvSpPr>
        <p:spPr>
          <a:xfrm>
            <a:off x="1586204" y="3895530"/>
            <a:ext cx="3321698" cy="466530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9E49-4604-FD42-929C-9C59D0813C50}"/>
              </a:ext>
            </a:extLst>
          </p:cNvPr>
          <p:cNvSpPr txBox="1"/>
          <p:nvPr/>
        </p:nvSpPr>
        <p:spPr>
          <a:xfrm>
            <a:off x="1660849" y="5850294"/>
            <a:ext cx="837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 for making sure your token actions are consistent. This is a shortcoming of Python</a:t>
            </a:r>
          </a:p>
        </p:txBody>
      </p:sp>
    </p:spTree>
    <p:extLst>
      <p:ext uri="{BB962C8B-B14F-4D97-AF65-F5344CB8AC3E}">
        <p14:creationId xmlns:p14="http://schemas.microsoft.com/office/powerpoint/2010/main" val="249320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HW 1 is out</a:t>
            </a:r>
          </a:p>
          <a:p>
            <a:pPr lvl="1"/>
            <a:r>
              <a:rPr lang="en-US" dirty="0"/>
              <a:t>You have 1 week left to do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Due April 18 by midnight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Visit us for office hours</a:t>
            </a:r>
          </a:p>
          <a:p>
            <a:pPr lvl="1"/>
            <a:r>
              <a:rPr lang="en-US" dirty="0"/>
              <a:t>Sign up for Piazza </a:t>
            </a:r>
          </a:p>
          <a:p>
            <a:pPr lvl="1"/>
            <a:r>
              <a:rPr lang="en-US" dirty="0"/>
              <a:t>And thanks to those who are asking/answering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6B1F-2AB5-B049-876E-B4DE700B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949450"/>
            <a:ext cx="9207500" cy="295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BF157-7D56-F744-A77A-85306C16F6F4}"/>
              </a:ext>
            </a:extLst>
          </p:cNvPr>
          <p:cNvSpPr/>
          <p:nvPr/>
        </p:nvSpPr>
        <p:spPr>
          <a:xfrm>
            <a:off x="1614194" y="4386034"/>
            <a:ext cx="3321698" cy="46653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9E49-4604-FD42-929C-9C59D0813C50}"/>
              </a:ext>
            </a:extLst>
          </p:cNvPr>
          <p:cNvSpPr txBox="1"/>
          <p:nvPr/>
        </p:nvSpPr>
        <p:spPr>
          <a:xfrm>
            <a:off x="1614194" y="5495731"/>
            <a:ext cx="4276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Doesn’t really matter. </a:t>
            </a:r>
          </a:p>
          <a:p>
            <a:r>
              <a:rPr lang="en-US" i="1" dirty="0" err="1"/>
              <a:t>Ocaml</a:t>
            </a:r>
            <a:r>
              <a:rPr lang="en-US" i="1" dirty="0"/>
              <a:t> is great for compilers (compiled)</a:t>
            </a:r>
          </a:p>
          <a:p>
            <a:r>
              <a:rPr lang="en-US" i="1" dirty="0"/>
              <a:t>Scheme is great for compilers (interpreted) </a:t>
            </a:r>
          </a:p>
        </p:txBody>
      </p:sp>
    </p:spTree>
    <p:extLst>
      <p:ext uri="{BB962C8B-B14F-4D97-AF65-F5344CB8AC3E}">
        <p14:creationId xmlns:p14="http://schemas.microsoft.com/office/powerpoint/2010/main" val="153534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6D7-FB7E-0944-8549-5F9F79D6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B0A0E-C384-0541-9630-3176FFF0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18088"/>
            <a:ext cx="8915400" cy="184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3DA0F-C2B8-4647-866E-0614B98D3F33}"/>
              </a:ext>
            </a:extLst>
          </p:cNvPr>
          <p:cNvSpPr txBox="1"/>
          <p:nvPr/>
        </p:nvSpPr>
        <p:spPr>
          <a:xfrm>
            <a:off x="1638300" y="3881535"/>
            <a:ext cx="53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Thanks for all your feedback! I have ideas for next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4021-2E9F-5B4C-A0AD-81AA32879766}"/>
              </a:ext>
            </a:extLst>
          </p:cNvPr>
          <p:cNvSpPr txBox="1"/>
          <p:nvPr/>
        </p:nvSpPr>
        <p:spPr>
          <a:xfrm>
            <a:off x="1638300" y="4527885"/>
            <a:ext cx="8328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sounds like the pacing can be picked up a bit and spend more time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Corner cases (e.g. how to deal with regular expressions that share common prefixes)</a:t>
            </a:r>
          </a:p>
        </p:txBody>
      </p:sp>
    </p:spTree>
    <p:extLst>
      <p:ext uri="{BB962C8B-B14F-4D97-AF65-F5344CB8AC3E}">
        <p14:creationId xmlns:p14="http://schemas.microsoft.com/office/powerpoint/2010/main" val="238731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covered token actions in the quiz.</a:t>
            </a:r>
          </a:p>
          <a:p>
            <a:endParaRPr lang="en-US" dirty="0"/>
          </a:p>
          <a:p>
            <a:r>
              <a:rPr lang="en-US" dirty="0"/>
              <a:t>Token actions are an optional part of a token definition</a:t>
            </a:r>
          </a:p>
          <a:p>
            <a:pPr lvl="1"/>
            <a:r>
              <a:rPr lang="en-US" dirty="0"/>
              <a:t>In our case, you can just send the </a:t>
            </a:r>
            <a:r>
              <a:rPr lang="en-US" dirty="0" err="1"/>
              <a:t>idy</a:t>
            </a:r>
            <a:r>
              <a:rPr lang="en-US" dirty="0"/>
              <a:t> function if you don’t need one</a:t>
            </a:r>
          </a:p>
          <a:p>
            <a:pPr lvl="1"/>
            <a:endParaRPr lang="en-US" dirty="0"/>
          </a:p>
          <a:p>
            <a:r>
              <a:rPr lang="en-US" dirty="0"/>
              <a:t>Token actions take in a lexeme and return a possibly refined lexeme</a:t>
            </a:r>
          </a:p>
          <a:p>
            <a:pPr lvl="1"/>
            <a:r>
              <a:rPr lang="en-US" dirty="0"/>
              <a:t>KEYWORDS refine IDs</a:t>
            </a:r>
          </a:p>
          <a:p>
            <a:pPr lvl="1"/>
            <a:r>
              <a:rPr lang="en-US" dirty="0"/>
              <a:t>Swap cat and dogs</a:t>
            </a:r>
          </a:p>
          <a:p>
            <a:pPr lvl="1"/>
            <a:endParaRPr lang="en-US" dirty="0"/>
          </a:p>
          <a:p>
            <a:r>
              <a:rPr lang="en-US" dirty="0"/>
              <a:t>Token actions can also modify state</a:t>
            </a:r>
          </a:p>
        </p:txBody>
      </p:sp>
    </p:spTree>
    <p:extLst>
      <p:ext uri="{BB962C8B-B14F-4D97-AF65-F5344CB8AC3E}">
        <p14:creationId xmlns:p14="http://schemas.microsoft.com/office/powerpoint/2010/main" val="178193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3273"/>
          </a:xfrm>
        </p:spPr>
        <p:txBody>
          <a:bodyPr/>
          <a:lstStyle/>
          <a:p>
            <a:r>
              <a:rPr lang="en-US" dirty="0"/>
              <a:t>We also looked at using first class functions to implement our own error functions</a:t>
            </a:r>
          </a:p>
          <a:p>
            <a:pPr lvl="1"/>
            <a:r>
              <a:rPr lang="en-US" dirty="0"/>
              <a:t>We can throw an exception</a:t>
            </a:r>
          </a:p>
          <a:p>
            <a:pPr lvl="1"/>
            <a:r>
              <a:rPr lang="en-US" dirty="0"/>
              <a:t>Or try to recover at a ”synchronization” point (e.g. whitespace, or ;)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89EE9-7C01-8042-9129-8C53F8111D48}"/>
              </a:ext>
            </a:extLst>
          </p:cNvPr>
          <p:cNvSpPr/>
          <p:nvPr/>
        </p:nvSpPr>
        <p:spPr>
          <a:xfrm>
            <a:off x="1794587" y="3778898"/>
            <a:ext cx="86028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Assume a scanner object s with the member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istring</a:t>
            </a:r>
            <a:endParaRPr lang="en-US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to keep track of the string being scanned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  <a:endParaRPr lang="en-US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recover_err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s.istring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[0]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Get first character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s.istring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s.istring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[1:]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Chop the first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v);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special ERROR lexeme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set the error function in the scanner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s.set_error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recover_err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772-447E-F04A-A6DF-512975BF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FCF0-A344-E842-8DFE-9C609F59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 that Scanner generators exist</a:t>
            </a:r>
          </a:p>
          <a:p>
            <a:pPr lvl="1"/>
            <a:r>
              <a:rPr lang="en-US" dirty="0"/>
              <a:t>Lex </a:t>
            </a:r>
          </a:p>
          <a:p>
            <a:pPr lvl="2"/>
            <a:r>
              <a:rPr lang="en-US" dirty="0"/>
              <a:t>Classic C-based Scanner</a:t>
            </a:r>
          </a:p>
          <a:p>
            <a:pPr lvl="1"/>
            <a:r>
              <a:rPr lang="en-US" dirty="0"/>
              <a:t>PLY </a:t>
            </a:r>
          </a:p>
          <a:p>
            <a:pPr lvl="2"/>
            <a:r>
              <a:rPr lang="en-US" dirty="0"/>
              <a:t>Python implementation of Lex</a:t>
            </a:r>
          </a:p>
          <a:p>
            <a:pPr lvl="1"/>
            <a:r>
              <a:rPr lang="en-US" dirty="0" err="1"/>
              <a:t>Antlr</a:t>
            </a:r>
            <a:endParaRPr lang="en-US" dirty="0"/>
          </a:p>
          <a:p>
            <a:pPr lvl="2"/>
            <a:r>
              <a:rPr lang="en-US" dirty="0"/>
              <a:t>Modern scanner/parser generator</a:t>
            </a:r>
          </a:p>
          <a:p>
            <a:pPr lvl="2"/>
            <a:endParaRPr lang="en-US" dirty="0"/>
          </a:p>
          <a:p>
            <a:r>
              <a:rPr lang="en-US" dirty="0"/>
              <a:t>Similar interfaces, but not exactly the same</a:t>
            </a:r>
          </a:p>
          <a:p>
            <a:pPr lvl="1"/>
            <a:r>
              <a:rPr lang="en-US" dirty="0"/>
              <a:t>PLY lexemes contain line/column numbers</a:t>
            </a:r>
          </a:p>
          <a:p>
            <a:pPr lvl="1"/>
            <a:r>
              <a:rPr lang="en-US" dirty="0"/>
              <a:t>PLY using “token()”, lex uses “</a:t>
            </a:r>
            <a:r>
              <a:rPr lang="en-US" dirty="0" err="1"/>
              <a:t>yylex</a:t>
            </a:r>
            <a:r>
              <a:rPr lang="en-US" dirty="0"/>
              <a:t>()”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9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</a:t>
            </a:r>
          </a:p>
          <a:p>
            <a:pPr lvl="1"/>
            <a:r>
              <a:rPr lang="en-US" dirty="0"/>
              <a:t>Often times scanning is also included in parsing</a:t>
            </a:r>
          </a:p>
          <a:p>
            <a:pPr lvl="1"/>
            <a:r>
              <a:rPr lang="en-US" dirty="0"/>
              <a:t>Specifically this module is about “Syntactic Analysis” </a:t>
            </a:r>
          </a:p>
        </p:txBody>
      </p:sp>
    </p:spTree>
    <p:extLst>
      <p:ext uri="{BB962C8B-B14F-4D97-AF65-F5344CB8AC3E}">
        <p14:creationId xmlns:p14="http://schemas.microsoft.com/office/powerpoint/2010/main" val="351971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2232577" y="5766577"/>
            <a:ext cx="507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module will finish up the front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</p:spTree>
    <p:extLst>
      <p:ext uri="{BB962C8B-B14F-4D97-AF65-F5344CB8AC3E}">
        <p14:creationId xmlns:p14="http://schemas.microsoft.com/office/powerpoint/2010/main" val="224003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101188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</p:spTree>
    <p:extLst>
      <p:ext uri="{BB962C8B-B14F-4D97-AF65-F5344CB8AC3E}">
        <p14:creationId xmlns:p14="http://schemas.microsoft.com/office/powerpoint/2010/main" val="405911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For part 2: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A08B6-F547-B140-A620-74B9F28F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2" y="3742559"/>
            <a:ext cx="11346775" cy="993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52742-3868-EF44-B5A6-2B101A68BB45}"/>
              </a:ext>
            </a:extLst>
          </p:cNvPr>
          <p:cNvSpPr txBox="1"/>
          <p:nvPr/>
        </p:nvSpPr>
        <p:spPr>
          <a:xfrm>
            <a:off x="513184" y="5355771"/>
            <a:ext cx="344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All characters are case insensitive!</a:t>
            </a:r>
          </a:p>
        </p:txBody>
      </p:sp>
    </p:spTree>
    <p:extLst>
      <p:ext uri="{BB962C8B-B14F-4D97-AF65-F5344CB8AC3E}">
        <p14:creationId xmlns:p14="http://schemas.microsoft.com/office/powerpoint/2010/main" val="594634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390870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Analysis turns a string into a stream of tokens</a:t>
            </a:r>
          </a:p>
          <a:p>
            <a:endParaRPr lang="en-US" dirty="0"/>
          </a:p>
          <a:p>
            <a:r>
              <a:rPr lang="en-US" dirty="0"/>
              <a:t>Syntactic Analysis determines if the tokens fit into the syntactic structure of the language</a:t>
            </a:r>
          </a:p>
          <a:p>
            <a:endParaRPr lang="en-US" dirty="0"/>
          </a:p>
          <a:p>
            <a:r>
              <a:rPr lang="en-US" dirty="0"/>
              <a:t>In our natural language example, it describes the structure of sentences</a:t>
            </a:r>
          </a:p>
        </p:txBody>
      </p:sp>
    </p:spTree>
    <p:extLst>
      <p:ext uri="{BB962C8B-B14F-4D97-AF65-F5344CB8AC3E}">
        <p14:creationId xmlns:p14="http://schemas.microsoft.com/office/powerpoint/2010/main" val="3841752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624"/>
          </a:xfrm>
        </p:spPr>
        <p:txBody>
          <a:bodyPr/>
          <a:lstStyle/>
          <a:p>
            <a:r>
              <a:rPr lang="en-US" dirty="0"/>
              <a:t>Natural language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17F90-17AF-014F-9F74-98438AE95E8E}"/>
              </a:ext>
            </a:extLst>
          </p:cNvPr>
          <p:cNvSpPr/>
          <p:nvPr/>
        </p:nvSpPr>
        <p:spPr>
          <a:xfrm>
            <a:off x="3398801" y="271018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26D2B-3D4A-5241-8E72-ADC02D3946EE}"/>
              </a:ext>
            </a:extLst>
          </p:cNvPr>
          <p:cNvCxnSpPr>
            <a:cxnSpLocks/>
          </p:cNvCxnSpPr>
          <p:nvPr/>
        </p:nvCxnSpPr>
        <p:spPr>
          <a:xfrm flipH="1">
            <a:off x="2917971" y="3182011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DC5F02-3A6F-2240-A710-FEBFF6CC9816}"/>
              </a:ext>
            </a:extLst>
          </p:cNvPr>
          <p:cNvCxnSpPr>
            <a:cxnSpLocks/>
          </p:cNvCxnSpPr>
          <p:nvPr/>
        </p:nvCxnSpPr>
        <p:spPr>
          <a:xfrm flipH="1">
            <a:off x="3994931" y="3182011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22DE27-1258-014A-8189-0BF677236F23}"/>
              </a:ext>
            </a:extLst>
          </p:cNvPr>
          <p:cNvCxnSpPr>
            <a:cxnSpLocks/>
          </p:cNvCxnSpPr>
          <p:nvPr/>
        </p:nvCxnSpPr>
        <p:spPr>
          <a:xfrm>
            <a:off x="5112531" y="3294961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A139D8-912D-B543-B22B-AB0B8C92F952}"/>
              </a:ext>
            </a:extLst>
          </p:cNvPr>
          <p:cNvCxnSpPr>
            <a:cxnSpLocks/>
          </p:cNvCxnSpPr>
          <p:nvPr/>
        </p:nvCxnSpPr>
        <p:spPr>
          <a:xfrm>
            <a:off x="6077731" y="3182011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D99CB-5A32-9047-B175-651ADEA91901}"/>
              </a:ext>
            </a:extLst>
          </p:cNvPr>
          <p:cNvCxnSpPr>
            <a:cxnSpLocks/>
          </p:cNvCxnSpPr>
          <p:nvPr/>
        </p:nvCxnSpPr>
        <p:spPr>
          <a:xfrm>
            <a:off x="6941331" y="3182011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11EF9A-AEA8-3A48-9431-7A232756956B}"/>
              </a:ext>
            </a:extLst>
          </p:cNvPr>
          <p:cNvCxnSpPr>
            <a:cxnSpLocks/>
          </p:cNvCxnSpPr>
          <p:nvPr/>
        </p:nvCxnSpPr>
        <p:spPr>
          <a:xfrm>
            <a:off x="8038611" y="3182011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AF659-DEB0-5E41-A6D5-C1324300EFD2}"/>
              </a:ext>
            </a:extLst>
          </p:cNvPr>
          <p:cNvSpPr/>
          <p:nvPr/>
        </p:nvSpPr>
        <p:spPr>
          <a:xfrm>
            <a:off x="2119054" y="3797763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C8EE0-8BCE-8E44-8900-82A0E6DBB1B9}"/>
              </a:ext>
            </a:extLst>
          </p:cNvPr>
          <p:cNvSpPr/>
          <p:nvPr/>
        </p:nvSpPr>
        <p:spPr>
          <a:xfrm>
            <a:off x="7876512" y="3801205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A1127-EEF2-514A-A97B-8F34135190F3}"/>
              </a:ext>
            </a:extLst>
          </p:cNvPr>
          <p:cNvSpPr/>
          <p:nvPr/>
        </p:nvSpPr>
        <p:spPr>
          <a:xfrm>
            <a:off x="3489490" y="3877971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973CCF-4E29-6E42-AB9C-B3BBD78AD772}"/>
              </a:ext>
            </a:extLst>
          </p:cNvPr>
          <p:cNvSpPr/>
          <p:nvPr/>
        </p:nvSpPr>
        <p:spPr>
          <a:xfrm>
            <a:off x="4644930" y="3861843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BFF8EB-0998-B24E-B649-77ABC41E8906}"/>
              </a:ext>
            </a:extLst>
          </p:cNvPr>
          <p:cNvSpPr/>
          <p:nvPr/>
        </p:nvSpPr>
        <p:spPr>
          <a:xfrm>
            <a:off x="5770409" y="3877970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44158B-2F14-6F4E-9C31-ABFB03DDD05C}"/>
              </a:ext>
            </a:extLst>
          </p:cNvPr>
          <p:cNvSpPr/>
          <p:nvPr/>
        </p:nvSpPr>
        <p:spPr>
          <a:xfrm>
            <a:off x="9480529" y="3833018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EB80F-1DB4-8E41-917E-72B67E59FE01}"/>
              </a:ext>
            </a:extLst>
          </p:cNvPr>
          <p:cNvSpPr txBox="1"/>
          <p:nvPr/>
        </p:nvSpPr>
        <p:spPr>
          <a:xfrm>
            <a:off x="391517" y="4553883"/>
            <a:ext cx="7927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are valid sentences?</a:t>
            </a:r>
          </a:p>
          <a:p>
            <a:br>
              <a:rPr lang="en-US" sz="2400" dirty="0"/>
            </a:br>
            <a:r>
              <a:rPr lang="en-US" sz="2400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2400" b="1" dirty="0">
                <a:latin typeface="Courier" pitchFamily="2" charset="0"/>
              </a:rPr>
              <a:t> PREPOSITION </a:t>
            </a:r>
            <a:r>
              <a:rPr lang="en-US" sz="2400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</a:p>
          <a:p>
            <a:br>
              <a:rPr lang="en-US" sz="2400" b="1" dirty="0">
                <a:latin typeface="Courier" pitchFamily="2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sz="2400" b="1" dirty="0">
                <a:latin typeface="Courier" pitchFamily="2" charset="0"/>
              </a:rPr>
              <a:t>ADJECTIVE </a:t>
            </a:r>
            <a:r>
              <a:rPr lang="en-US" sz="2400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D7A76-0EB9-FF48-97F9-129AD9C56089}"/>
              </a:ext>
            </a:extLst>
          </p:cNvPr>
          <p:cNvSpPr txBox="1"/>
          <p:nvPr/>
        </p:nvSpPr>
        <p:spPr>
          <a:xfrm>
            <a:off x="9165169" y="5318450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check</a:t>
            </a:r>
            <a:br>
              <a:rPr lang="en-US" i="1" dirty="0"/>
            </a:br>
            <a:r>
              <a:rPr lang="en-US" i="1" dirty="0"/>
              <a:t>if stream of lexemes fits</a:t>
            </a:r>
          </a:p>
          <a:p>
            <a:r>
              <a:rPr lang="en-US" i="1" dirty="0"/>
              <a:t>a sentence</a:t>
            </a:r>
          </a:p>
        </p:txBody>
      </p:sp>
    </p:spTree>
    <p:extLst>
      <p:ext uri="{BB962C8B-B14F-4D97-AF65-F5344CB8AC3E}">
        <p14:creationId xmlns:p14="http://schemas.microsoft.com/office/powerpoint/2010/main" val="2745614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tokens: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b="1" dirty="0">
                <a:latin typeface="Courier" pitchFamily="2" charset="0"/>
              </a:rPr>
              <a:t> PREPOSITION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</a:p>
          <a:p>
            <a:pPr lvl="1"/>
            <a:endParaRPr lang="en-US" b="1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158239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tokens: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b="1" dirty="0">
                <a:latin typeface="Courier" pitchFamily="2" charset="0"/>
              </a:rPr>
              <a:t> PREPOSITION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</a:p>
          <a:p>
            <a:pPr lvl="1"/>
            <a:endParaRPr lang="en-US" b="1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/>
              <a:t>Pros? Cons?</a:t>
            </a:r>
          </a:p>
          <a:p>
            <a:pPr lvl="1"/>
            <a:r>
              <a:rPr lang="en-US" dirty="0"/>
              <a:t>Simple, but probably too simple</a:t>
            </a:r>
          </a:p>
        </p:txBody>
      </p:sp>
    </p:spTree>
    <p:extLst>
      <p:ext uri="{BB962C8B-B14F-4D97-AF65-F5344CB8AC3E}">
        <p14:creationId xmlns:p14="http://schemas.microsoft.com/office/powerpoint/2010/main" val="202788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lists of tokens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b="1" dirty="0">
                <a:latin typeface="Courier" pitchFamily="2" charset="0"/>
              </a:rPr>
              <a:t> PREPOSITION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Pros? Cons?</a:t>
            </a:r>
          </a:p>
        </p:txBody>
      </p:sp>
    </p:spTree>
    <p:extLst>
      <p:ext uri="{BB962C8B-B14F-4D97-AF65-F5344CB8AC3E}">
        <p14:creationId xmlns:p14="http://schemas.microsoft.com/office/powerpoint/2010/main" val="61420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lists of tokens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b="1" dirty="0">
                <a:latin typeface="Courier" pitchFamily="2" charset="0"/>
              </a:rPr>
              <a:t> PREPOSITION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Pros? Cons?</a:t>
            </a:r>
          </a:p>
          <a:p>
            <a:pPr lvl="1"/>
            <a:r>
              <a:rPr lang="en-US" dirty="0"/>
              <a:t>Potentially infinite choices</a:t>
            </a:r>
          </a:p>
        </p:txBody>
      </p:sp>
    </p:spTree>
    <p:extLst>
      <p:ext uri="{BB962C8B-B14F-4D97-AF65-F5344CB8AC3E}">
        <p14:creationId xmlns:p14="http://schemas.microsoft.com/office/powerpoint/2010/main" val="255393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over tokens: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ADJECTIVE*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</a:p>
          <a:p>
            <a:pPr lvl="1"/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US" dirty="0"/>
              <a:t>Pros? Cons?</a:t>
            </a:r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pPr lvl="1"/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express a valid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over tokens: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ARTICLE 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ADJECTIVE*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VERB</a:t>
            </a:r>
          </a:p>
          <a:p>
            <a:pPr lvl="1"/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US" dirty="0"/>
              <a:t>Pros? Cons?</a:t>
            </a:r>
          </a:p>
          <a:p>
            <a:pPr lvl="1"/>
            <a:r>
              <a:rPr lang="en-US" dirty="0"/>
              <a:t>Regular expressions worked really well for tokens</a:t>
            </a:r>
          </a:p>
          <a:p>
            <a:pPr lvl="1"/>
            <a:r>
              <a:rPr lang="en-US" dirty="0"/>
              <a:t>Provides decent expressivity</a:t>
            </a:r>
          </a:p>
          <a:p>
            <a:pPr lvl="1"/>
            <a:r>
              <a:rPr lang="en-US" dirty="0"/>
              <a:t>But what might go wrong?</a:t>
            </a:r>
          </a:p>
          <a:p>
            <a:endParaRPr lang="en-US" dirty="0"/>
          </a:p>
          <a:p>
            <a:pPr lvl="1"/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pPr lvl="1"/>
            <a:endParaRPr lang="en-US" b="1" dirty="0">
              <a:solidFill>
                <a:schemeClr val="accent2"/>
              </a:solidFill>
              <a:latin typeface="Courier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tokens: </a:t>
            </a:r>
          </a:p>
          <a:p>
            <a:pPr lvl="1"/>
            <a:r>
              <a:rPr lang="en-US" dirty="0">
                <a:latin typeface="Courier" pitchFamily="2" charset="0"/>
              </a:rPr>
              <a:t>NUM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= “\+”</a:t>
            </a:r>
          </a:p>
          <a:p>
            <a:pPr lvl="1"/>
            <a:r>
              <a:rPr lang="en-US" dirty="0">
                <a:latin typeface="Courier" pitchFamily="2" charset="0"/>
              </a:rPr>
              <a:t>MULT = “\*”</a:t>
            </a:r>
          </a:p>
          <a:p>
            <a:endParaRPr lang="en-US" dirty="0"/>
          </a:p>
          <a:p>
            <a:r>
              <a:rPr lang="en-US" dirty="0"/>
              <a:t>Can we describe expressions?</a:t>
            </a:r>
          </a:p>
        </p:txBody>
      </p:sp>
    </p:spTree>
    <p:extLst>
      <p:ext uri="{BB962C8B-B14F-4D97-AF65-F5344CB8AC3E}">
        <p14:creationId xmlns:p14="http://schemas.microsoft.com/office/powerpoint/2010/main" val="27155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For part 4: You should </a:t>
            </a:r>
            <a:r>
              <a:rPr lang="en-US" b="1" i="1" dirty="0"/>
              <a:t>not</a:t>
            </a:r>
            <a:r>
              <a:rPr lang="en-US" dirty="0"/>
              <a:t> hard code the </a:t>
            </a:r>
            <a:r>
              <a:rPr lang="en-US" dirty="0" err="1"/>
              <a:t>RegEx</a:t>
            </a:r>
            <a:r>
              <a:rPr lang="en-US" dirty="0"/>
              <a:t>: you should generate it given the list of tokens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2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NUM ((PLUS | MULT) NUM)*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2DFFC-344A-7E44-80EF-2F46198D604F}"/>
              </a:ext>
            </a:extLst>
          </p:cNvPr>
          <p:cNvSpPr txBox="1"/>
          <p:nvPr/>
        </p:nvSpPr>
        <p:spPr>
          <a:xfrm>
            <a:off x="838201" y="34789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09C4-0268-B54C-AEF6-40252F4FFED3}"/>
              </a:ext>
            </a:extLst>
          </p:cNvPr>
          <p:cNvSpPr txBox="1"/>
          <p:nvPr/>
        </p:nvSpPr>
        <p:spPr>
          <a:xfrm>
            <a:off x="838201" y="270022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65BB3-CE78-4A48-82F3-36DC55ED5D0F}"/>
              </a:ext>
            </a:extLst>
          </p:cNvPr>
          <p:cNvSpPr txBox="1"/>
          <p:nvPr/>
        </p:nvSpPr>
        <p:spPr>
          <a:xfrm>
            <a:off x="838200" y="43871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 * 3</a:t>
            </a:r>
          </a:p>
        </p:txBody>
      </p:sp>
    </p:spTree>
    <p:extLst>
      <p:ext uri="{BB962C8B-B14F-4D97-AF65-F5344CB8AC3E}">
        <p14:creationId xmlns:p14="http://schemas.microsoft.com/office/powerpoint/2010/main" val="57713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NUM ((PLUS | MULT) NUM)*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2DFFC-344A-7E44-80EF-2F46198D604F}"/>
              </a:ext>
            </a:extLst>
          </p:cNvPr>
          <p:cNvSpPr txBox="1"/>
          <p:nvPr/>
        </p:nvSpPr>
        <p:spPr>
          <a:xfrm>
            <a:off x="838201" y="34789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09C4-0268-B54C-AEF6-40252F4FFED3}"/>
              </a:ext>
            </a:extLst>
          </p:cNvPr>
          <p:cNvSpPr txBox="1"/>
          <p:nvPr/>
        </p:nvSpPr>
        <p:spPr>
          <a:xfrm>
            <a:off x="838201" y="270022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65BB3-CE78-4A48-82F3-36DC55ED5D0F}"/>
              </a:ext>
            </a:extLst>
          </p:cNvPr>
          <p:cNvSpPr txBox="1"/>
          <p:nvPr/>
        </p:nvSpPr>
        <p:spPr>
          <a:xfrm>
            <a:off x="838200" y="43871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 *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C94A3-8C81-AA48-88DC-249FCA71AC19}"/>
              </a:ext>
            </a:extLst>
          </p:cNvPr>
          <p:cNvSpPr txBox="1"/>
          <p:nvPr/>
        </p:nvSpPr>
        <p:spPr>
          <a:xfrm>
            <a:off x="3974841" y="4433280"/>
            <a:ext cx="675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does this one mean? What if we want different precedence? </a:t>
            </a:r>
          </a:p>
        </p:txBody>
      </p:sp>
    </p:spTree>
    <p:extLst>
      <p:ext uri="{BB962C8B-B14F-4D97-AF65-F5344CB8AC3E}">
        <p14:creationId xmlns:p14="http://schemas.microsoft.com/office/powerpoint/2010/main" val="895815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NUM ((PLUS | MULT) NUM)*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2DFFC-344A-7E44-80EF-2F46198D604F}"/>
              </a:ext>
            </a:extLst>
          </p:cNvPr>
          <p:cNvSpPr txBox="1"/>
          <p:nvPr/>
        </p:nvSpPr>
        <p:spPr>
          <a:xfrm>
            <a:off x="838201" y="34789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09C4-0268-B54C-AEF6-40252F4FFED3}"/>
              </a:ext>
            </a:extLst>
          </p:cNvPr>
          <p:cNvSpPr txBox="1"/>
          <p:nvPr/>
        </p:nvSpPr>
        <p:spPr>
          <a:xfrm>
            <a:off x="838201" y="270022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65BB3-CE78-4A48-82F3-36DC55ED5D0F}"/>
              </a:ext>
            </a:extLst>
          </p:cNvPr>
          <p:cNvSpPr txBox="1"/>
          <p:nvPr/>
        </p:nvSpPr>
        <p:spPr>
          <a:xfrm>
            <a:off x="838200" y="43871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19E76-EB1F-E240-A1EB-4EFD040CA351}"/>
              </a:ext>
            </a:extLst>
          </p:cNvPr>
          <p:cNvSpPr txBox="1"/>
          <p:nvPr/>
        </p:nvSpPr>
        <p:spPr>
          <a:xfrm>
            <a:off x="3974841" y="4433280"/>
            <a:ext cx="675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does this one mean? What if we want different precedence?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35F0-A98A-2F45-8528-D945C9A5D366}"/>
              </a:ext>
            </a:extLst>
          </p:cNvPr>
          <p:cNvSpPr txBox="1"/>
          <p:nvPr/>
        </p:nvSpPr>
        <p:spPr>
          <a:xfrm>
            <a:off x="877262" y="526718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+ 6) *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779E1-C179-324C-8B2A-276035E36519}"/>
              </a:ext>
            </a:extLst>
          </p:cNvPr>
          <p:cNvSpPr txBox="1"/>
          <p:nvPr/>
        </p:nvSpPr>
        <p:spPr>
          <a:xfrm>
            <a:off x="3974841" y="526718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we do this one?</a:t>
            </a:r>
          </a:p>
        </p:txBody>
      </p:sp>
    </p:spTree>
    <p:extLst>
      <p:ext uri="{BB962C8B-B14F-4D97-AF65-F5344CB8AC3E}">
        <p14:creationId xmlns:p14="http://schemas.microsoft.com/office/powerpoint/2010/main" val="1798538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tokens: </a:t>
            </a:r>
          </a:p>
          <a:p>
            <a:pPr lvl="1"/>
            <a:r>
              <a:rPr lang="en-US" dirty="0">
                <a:latin typeface="Courier" pitchFamily="2" charset="0"/>
              </a:rPr>
              <a:t>NUM  = “[0-9]+”</a:t>
            </a:r>
          </a:p>
          <a:p>
            <a:pPr lvl="1"/>
            <a:r>
              <a:rPr lang="en-US" dirty="0">
                <a:latin typeface="Courier" pitchFamily="2" charset="0"/>
              </a:rPr>
              <a:t>PLUS = “\+”</a:t>
            </a:r>
          </a:p>
          <a:p>
            <a:pPr lvl="1"/>
            <a:r>
              <a:rPr lang="en-US" dirty="0">
                <a:latin typeface="Courier" pitchFamily="2" charset="0"/>
              </a:rPr>
              <a:t>MULT = “\*”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OPAR = “\(“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CPAR = “\)”</a:t>
            </a:r>
          </a:p>
        </p:txBody>
      </p:sp>
    </p:spTree>
    <p:extLst>
      <p:ext uri="{BB962C8B-B14F-4D97-AF65-F5344CB8AC3E}">
        <p14:creationId xmlns:p14="http://schemas.microsoft.com/office/powerpoint/2010/main" val="660192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OPAR? NUM ((PLUS | MULT) OPAR? NUM CPAR?)*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2DFFC-344A-7E44-80EF-2F46198D604F}"/>
              </a:ext>
            </a:extLst>
          </p:cNvPr>
          <p:cNvSpPr txBox="1"/>
          <p:nvPr/>
        </p:nvSpPr>
        <p:spPr>
          <a:xfrm>
            <a:off x="838201" y="34789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09C4-0268-B54C-AEF6-40252F4FFED3}"/>
              </a:ext>
            </a:extLst>
          </p:cNvPr>
          <p:cNvSpPr txBox="1"/>
          <p:nvPr/>
        </p:nvSpPr>
        <p:spPr>
          <a:xfrm>
            <a:off x="838201" y="270022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65BB3-CE78-4A48-82F3-36DC55ED5D0F}"/>
              </a:ext>
            </a:extLst>
          </p:cNvPr>
          <p:cNvSpPr txBox="1"/>
          <p:nvPr/>
        </p:nvSpPr>
        <p:spPr>
          <a:xfrm>
            <a:off x="838200" y="43871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19E76-EB1F-E240-A1EB-4EFD040CA351}"/>
              </a:ext>
            </a:extLst>
          </p:cNvPr>
          <p:cNvSpPr txBox="1"/>
          <p:nvPr/>
        </p:nvSpPr>
        <p:spPr>
          <a:xfrm>
            <a:off x="3974841" y="4433280"/>
            <a:ext cx="675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does this one mean? What if we want different precedence?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35F0-A98A-2F45-8528-D945C9A5D366}"/>
              </a:ext>
            </a:extLst>
          </p:cNvPr>
          <p:cNvSpPr txBox="1"/>
          <p:nvPr/>
        </p:nvSpPr>
        <p:spPr>
          <a:xfrm>
            <a:off x="877262" y="526718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+ 6) *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779E1-C179-324C-8B2A-276035E36519}"/>
              </a:ext>
            </a:extLst>
          </p:cNvPr>
          <p:cNvSpPr txBox="1"/>
          <p:nvPr/>
        </p:nvSpPr>
        <p:spPr>
          <a:xfrm>
            <a:off x="3974841" y="526718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we do this one?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2651D-8444-2C43-A5DB-6C3DFC42E459}"/>
              </a:ext>
            </a:extLst>
          </p:cNvPr>
          <p:cNvSpPr txBox="1"/>
          <p:nvPr/>
        </p:nvSpPr>
        <p:spPr>
          <a:xfrm>
            <a:off x="8108303" y="240014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parenthesis tokens</a:t>
            </a:r>
          </a:p>
        </p:txBody>
      </p:sp>
    </p:spTree>
    <p:extLst>
      <p:ext uri="{BB962C8B-B14F-4D97-AF65-F5344CB8AC3E}">
        <p14:creationId xmlns:p14="http://schemas.microsoft.com/office/powerpoint/2010/main" val="2396687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OPAR? NUM ((PLUS | MULT) OPAR? NUM CPAR?)*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2651D-8444-2C43-A5DB-6C3DFC42E459}"/>
              </a:ext>
            </a:extLst>
          </p:cNvPr>
          <p:cNvSpPr txBox="1"/>
          <p:nvPr/>
        </p:nvSpPr>
        <p:spPr>
          <a:xfrm>
            <a:off x="877262" y="2831585"/>
            <a:ext cx="543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Seems like it works! But what is the issue?</a:t>
            </a:r>
          </a:p>
        </p:txBody>
      </p:sp>
    </p:spTree>
    <p:extLst>
      <p:ext uri="{BB962C8B-B14F-4D97-AF65-F5344CB8AC3E}">
        <p14:creationId xmlns:p14="http://schemas.microsoft.com/office/powerpoint/2010/main" val="2792337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OPAR? NUM ((PLUS | MULT) OPAR? NUM CPAR?)*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2651D-8444-2C43-A5DB-6C3DFC42E459}"/>
              </a:ext>
            </a:extLst>
          </p:cNvPr>
          <p:cNvSpPr txBox="1"/>
          <p:nvPr/>
        </p:nvSpPr>
        <p:spPr>
          <a:xfrm>
            <a:off x="877262" y="2831585"/>
            <a:ext cx="543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Seems like it works! But what is the issue?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68ED3-7851-D148-857E-A0A0B5AEBF56}"/>
              </a:ext>
            </a:extLst>
          </p:cNvPr>
          <p:cNvSpPr txBox="1"/>
          <p:nvPr/>
        </p:nvSpPr>
        <p:spPr>
          <a:xfrm>
            <a:off x="877262" y="397248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5C873-B515-2742-B51D-6BDFC9739860}"/>
              </a:ext>
            </a:extLst>
          </p:cNvPr>
          <p:cNvSpPr txBox="1"/>
          <p:nvPr/>
        </p:nvSpPr>
        <p:spPr>
          <a:xfrm>
            <a:off x="4376057" y="4018648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291805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6E30-EF97-DD47-87BE-D0622460474F}"/>
              </a:ext>
            </a:extLst>
          </p:cNvPr>
          <p:cNvSpPr txBox="1"/>
          <p:nvPr/>
        </p:nvSpPr>
        <p:spPr>
          <a:xfrm>
            <a:off x="877262" y="1690688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OPAR? NUM ((PLUS | MULT) OPAR? NUM CPAR?)*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2651D-8444-2C43-A5DB-6C3DFC42E459}"/>
              </a:ext>
            </a:extLst>
          </p:cNvPr>
          <p:cNvSpPr txBox="1"/>
          <p:nvPr/>
        </p:nvSpPr>
        <p:spPr>
          <a:xfrm>
            <a:off x="877262" y="2831585"/>
            <a:ext cx="543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Seems like it works! But what is the issue?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68ED3-7851-D148-857E-A0A0B5AEBF56}"/>
              </a:ext>
            </a:extLst>
          </p:cNvPr>
          <p:cNvSpPr txBox="1"/>
          <p:nvPr/>
        </p:nvSpPr>
        <p:spPr>
          <a:xfrm>
            <a:off x="877262" y="397248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(5 + 6 *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5C873-B515-2742-B51D-6BDFC9739860}"/>
              </a:ext>
            </a:extLst>
          </p:cNvPr>
          <p:cNvSpPr txBox="1"/>
          <p:nvPr/>
        </p:nvSpPr>
        <p:spPr>
          <a:xfrm>
            <a:off x="4376057" y="4018648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this 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D1D7B-24F5-F041-90DD-2FA37E3FBC1C}"/>
              </a:ext>
            </a:extLst>
          </p:cNvPr>
          <p:cNvSpPr txBox="1"/>
          <p:nvPr/>
        </p:nvSpPr>
        <p:spPr>
          <a:xfrm>
            <a:off x="993159" y="5469445"/>
            <a:ext cx="10628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()s are a key part of syntax. They are import for the structure we want to create and </a:t>
            </a:r>
          </a:p>
          <a:p>
            <a:r>
              <a:rPr lang="en-US" sz="2400" i="1" dirty="0"/>
              <a:t>we need to reliably detect strings that are not syntactically valid!</a:t>
            </a:r>
          </a:p>
        </p:txBody>
      </p:sp>
    </p:spTree>
    <p:extLst>
      <p:ext uri="{BB962C8B-B14F-4D97-AF65-F5344CB8AC3E}">
        <p14:creationId xmlns:p14="http://schemas.microsoft.com/office/powerpoint/2010/main" val="4121105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B689-80DE-974B-8046-54CBAC5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Context Free Grammars: A new class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F7D6-3BD0-E14A-9474-21609578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CANNOT match </a:t>
            </a:r>
          </a:p>
          <a:p>
            <a:pPr lvl="1"/>
            <a:r>
              <a:rPr lang="en-US" dirty="0"/>
              <a:t>(), </a:t>
            </a:r>
          </a:p>
          <a:p>
            <a:pPr lvl="1"/>
            <a:r>
              <a:rPr lang="en-US" dirty="0"/>
              <a:t>{}, </a:t>
            </a:r>
          </a:p>
          <a:p>
            <a:pPr lvl="1"/>
            <a:r>
              <a:rPr lang="en-US" dirty="0"/>
              <a:t>HTML start/end tags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b="1" i="1" dirty="0"/>
              <a:t>context free grammars</a:t>
            </a:r>
          </a:p>
        </p:txBody>
      </p:sp>
    </p:spTree>
    <p:extLst>
      <p:ext uri="{BB962C8B-B14F-4D97-AF65-F5344CB8AC3E}">
        <p14:creationId xmlns:p14="http://schemas.microsoft.com/office/powerpoint/2010/main" val="3750311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Language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C0E-BC8C-6646-8485-493A3F8F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theory: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a language </a:t>
            </a:r>
            <a:r>
              <a:rPr lang="en-US" i="1" dirty="0"/>
              <a:t>L</a:t>
            </a:r>
            <a:r>
              <a:rPr lang="en-US" dirty="0"/>
              <a:t>, a string </a:t>
            </a:r>
            <a:r>
              <a:rPr lang="en-US" i="1" dirty="0"/>
              <a:t>s</a:t>
            </a:r>
            <a:r>
              <a:rPr lang="en-US" dirty="0"/>
              <a:t> is either part of that language or not</a:t>
            </a:r>
          </a:p>
          <a:p>
            <a:pPr lvl="1"/>
            <a:r>
              <a:rPr lang="en-US" dirty="0"/>
              <a:t>Integers are a language: “5”, “6”, “-7” is in the language. “</a:t>
            </a:r>
            <a:r>
              <a:rPr lang="en-US" dirty="0" err="1"/>
              <a:t>abc</a:t>
            </a:r>
            <a:r>
              <a:rPr lang="en-US" dirty="0"/>
              <a:t>” is not.</a:t>
            </a:r>
          </a:p>
          <a:p>
            <a:pPr lvl="1"/>
            <a:endParaRPr lang="en-US" dirty="0"/>
          </a:p>
          <a:p>
            <a:r>
              <a:rPr lang="en-US" dirty="0"/>
              <a:t>Languages are grouped into families depending on how “hard” it is to determine if a string is part of that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For part 4: You should </a:t>
            </a:r>
            <a:r>
              <a:rPr lang="en-US" b="1" i="1" dirty="0"/>
              <a:t>not</a:t>
            </a:r>
            <a:r>
              <a:rPr lang="en-US" dirty="0"/>
              <a:t> hard code the </a:t>
            </a:r>
            <a:r>
              <a:rPr lang="en-US" dirty="0" err="1"/>
              <a:t>RegEx</a:t>
            </a:r>
            <a:r>
              <a:rPr lang="en-US" dirty="0"/>
              <a:t>: you should generate it given the list of tokens</a:t>
            </a:r>
          </a:p>
          <a:p>
            <a:endParaRPr lang="en-US" dirty="0"/>
          </a:p>
          <a:p>
            <a:r>
              <a:rPr lang="en-US" dirty="0"/>
              <a:t>How we will grade:</a:t>
            </a:r>
          </a:p>
          <a:p>
            <a:pPr lvl="1"/>
            <a:r>
              <a:rPr lang="en-US" dirty="0"/>
              <a:t>Your tokens will be graded using the our solution scanner importing your tokens</a:t>
            </a:r>
          </a:p>
          <a:p>
            <a:pPr lvl="1"/>
            <a:r>
              <a:rPr lang="en-US" dirty="0"/>
              <a:t>We will then put in our own tokens to grade your SOS and NG scanners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20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Language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662057" y="2551611"/>
            <a:ext cx="5277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simplest languages are regular. We used </a:t>
            </a:r>
          </a:p>
          <a:p>
            <a:r>
              <a:rPr lang="en-US" dirty="0"/>
              <a:t>regular expressions for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fast, even in the general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level of abstraction for tokens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now use context-free languages for </a:t>
            </a:r>
          </a:p>
          <a:p>
            <a:r>
              <a:rPr lang="en-US" dirty="0"/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algorithms exist in many cases (not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Determining membership can be even inefficient </a:t>
            </a:r>
          </a:p>
          <a:p>
            <a:r>
              <a:rPr lang="en-US" dirty="0"/>
              <a:t>or even undecidable at higher levels (context-sensitive</a:t>
            </a:r>
            <a:br>
              <a:rPr lang="en-US" dirty="0"/>
            </a:br>
            <a:r>
              <a:rPr lang="en-US" dirty="0"/>
              <a:t>and recursively enumerable)</a:t>
            </a:r>
          </a:p>
        </p:txBody>
      </p:sp>
    </p:spTree>
    <p:extLst>
      <p:ext uri="{BB962C8B-B14F-4D97-AF65-F5344CB8AC3E}">
        <p14:creationId xmlns:p14="http://schemas.microsoft.com/office/powerpoint/2010/main" val="3698427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define similar to like regular languages</a:t>
            </a:r>
          </a:p>
          <a:p>
            <a:r>
              <a:rPr lang="en-US" dirty="0"/>
              <a:t>In this </a:t>
            </a:r>
            <a:r>
              <a:rPr lang="en-US" i="1" dirty="0"/>
              <a:t>class a context-free language is a language that can be recognized by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1765643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define similar to like regular languages</a:t>
            </a:r>
          </a:p>
          <a:p>
            <a:r>
              <a:rPr lang="en-US" dirty="0"/>
              <a:t>In this </a:t>
            </a:r>
            <a:r>
              <a:rPr lang="en-US" i="1" dirty="0"/>
              <a:t>class a context-free language is a language that can be recognized by a context-free grammar</a:t>
            </a:r>
          </a:p>
          <a:p>
            <a:endParaRPr lang="en-US" dirty="0"/>
          </a:p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What is a context-free grammar?</a:t>
            </a:r>
          </a:p>
        </p:txBody>
      </p:sp>
    </p:spTree>
    <p:extLst>
      <p:ext uri="{BB962C8B-B14F-4D97-AF65-F5344CB8AC3E}">
        <p14:creationId xmlns:p14="http://schemas.microsoft.com/office/powerpoint/2010/main" val="984642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6337"/>
            <a:ext cx="5814527" cy="45910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will use </a:t>
            </a:r>
            <a:r>
              <a:rPr lang="en-US" i="1" dirty="0"/>
              <a:t>Backus–</a:t>
            </a:r>
            <a:r>
              <a:rPr lang="en-US" i="1" dirty="0" err="1"/>
              <a:t>Naur</a:t>
            </a:r>
            <a:r>
              <a:rPr lang="en-US" i="1" dirty="0"/>
              <a:t> form </a:t>
            </a:r>
            <a:r>
              <a:rPr lang="en-US" dirty="0"/>
              <a:t>(BNF) form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non-terminals are language ids. You can have as many as you need.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non-terminal maps to one or more production rules.</a:t>
            </a:r>
          </a:p>
          <a:p>
            <a:endParaRPr lang="en-US" dirty="0"/>
          </a:p>
          <a:p>
            <a:r>
              <a:rPr lang="en-US" dirty="0"/>
              <a:t>one non-terminal is designated as the </a:t>
            </a:r>
            <a:r>
              <a:rPr lang="en-US" i="1" dirty="0"/>
              <a:t>start</a:t>
            </a:r>
            <a:r>
              <a:rPr lang="en-US" dirty="0"/>
              <a:t> or </a:t>
            </a:r>
            <a:r>
              <a:rPr lang="en-US" i="1" dirty="0"/>
              <a:t>goal</a:t>
            </a:r>
            <a:r>
              <a:rPr lang="en-US" dirty="0"/>
              <a:t> symbol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A638A-73EE-014C-A72D-AE02C9B96026}"/>
              </a:ext>
            </a:extLst>
          </p:cNvPr>
          <p:cNvSpPr txBox="1"/>
          <p:nvPr/>
        </p:nvSpPr>
        <p:spPr>
          <a:xfrm>
            <a:off x="6859380" y="2644669"/>
            <a:ext cx="51475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non-terminal-1 ::= production-rule-1</a:t>
            </a:r>
          </a:p>
          <a:p>
            <a:r>
              <a:rPr lang="en-US" dirty="0">
                <a:latin typeface="Courier" pitchFamily="2" charset="0"/>
              </a:rPr>
              <a:t>               |   production-rule-2</a:t>
            </a:r>
          </a:p>
          <a:p>
            <a:r>
              <a:rPr lang="en-US" dirty="0">
                <a:latin typeface="Courier" pitchFamily="2" charset="0"/>
              </a:rPr>
              <a:t>               |   ...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non-terminal-2 ::= production-rule-1</a:t>
            </a:r>
          </a:p>
          <a:p>
            <a:r>
              <a:rPr lang="en-US" dirty="0">
                <a:latin typeface="Courier" pitchFamily="2" charset="0"/>
              </a:rPr>
              <a:t>               |   production-rule-2</a:t>
            </a:r>
          </a:p>
          <a:p>
            <a:r>
              <a:rPr lang="en-US" dirty="0">
                <a:latin typeface="Courier" pitchFamily="2" charset="0"/>
              </a:rPr>
              <a:t>               |   ...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71199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6337"/>
            <a:ext cx="5814527" cy="31214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will use </a:t>
            </a:r>
            <a:r>
              <a:rPr lang="en-US" i="1" dirty="0"/>
              <a:t>Backus–</a:t>
            </a:r>
            <a:r>
              <a:rPr lang="en-US" i="1" dirty="0" err="1"/>
              <a:t>Naur</a:t>
            </a:r>
            <a:r>
              <a:rPr lang="en-US" i="1" dirty="0"/>
              <a:t> form </a:t>
            </a:r>
            <a:r>
              <a:rPr lang="en-US" dirty="0"/>
              <a:t>(BNF) form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Production rules contain a sequence of either non-terminals or terminals</a:t>
            </a:r>
          </a:p>
          <a:p>
            <a:endParaRPr lang="en-US" dirty="0"/>
          </a:p>
          <a:p>
            <a:r>
              <a:rPr lang="en-US" dirty="0"/>
              <a:t>In our class, terminals will either be string constants or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A638A-73EE-014C-A72D-AE02C9B96026}"/>
              </a:ext>
            </a:extLst>
          </p:cNvPr>
          <p:cNvSpPr txBox="1"/>
          <p:nvPr/>
        </p:nvSpPr>
        <p:spPr>
          <a:xfrm>
            <a:off x="6819615" y="280772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add_expr</a:t>
            </a:r>
            <a:r>
              <a:rPr lang="en-US" dirty="0">
                <a:latin typeface="Courier" pitchFamily="2" charset="0"/>
              </a:rPr>
              <a:t> ::= NUM ‘+’ NUM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05F9-412B-8643-B54B-7C01C9900B83}"/>
              </a:ext>
            </a:extLst>
          </p:cNvPr>
          <p:cNvSpPr txBox="1"/>
          <p:nvPr/>
        </p:nvSpPr>
        <p:spPr>
          <a:xfrm>
            <a:off x="6819615" y="359207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mult_expr</a:t>
            </a:r>
            <a:r>
              <a:rPr lang="en-US" dirty="0">
                <a:latin typeface="Courier" pitchFamily="2" charset="0"/>
              </a:rPr>
              <a:t> ::= NUM ‘*’ NUM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14E7C-5E9A-2845-9745-7A000B4ED0E6}"/>
              </a:ext>
            </a:extLst>
          </p:cNvPr>
          <p:cNvSpPr txBox="1"/>
          <p:nvPr/>
        </p:nvSpPr>
        <p:spPr>
          <a:xfrm>
            <a:off x="6819615" y="4515829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joint_expr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 err="1">
                <a:latin typeface="Courier" pitchFamily="2" charset="0"/>
              </a:rPr>
              <a:t>add_expr</a:t>
            </a:r>
            <a:r>
              <a:rPr lang="en-US" dirty="0">
                <a:latin typeface="Courier" pitchFamily="2" charset="0"/>
              </a:rPr>
              <a:t> ‘*’ </a:t>
            </a:r>
            <a:r>
              <a:rPr lang="en-US" dirty="0" err="1">
                <a:latin typeface="Courier" pitchFamily="2" charset="0"/>
              </a:rPr>
              <a:t>add_expr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simple_expr</a:t>
            </a:r>
            <a:r>
              <a:rPr lang="en-US" dirty="0">
                <a:latin typeface="Courier" pitchFamily="2" charset="0"/>
              </a:rPr>
              <a:t> ::= NUM ‘+’ NUM</a:t>
            </a:r>
          </a:p>
          <a:p>
            <a:r>
              <a:rPr lang="en-US" dirty="0">
                <a:latin typeface="Courier" pitchFamily="2" charset="0"/>
              </a:rPr>
              <a:t>            |   NUM ‘*’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823D0-3FD4-254C-89FD-F8F4B64E5477}"/>
              </a:ext>
            </a:extLst>
          </p:cNvPr>
          <p:cNvSpPr txBox="1"/>
          <p:nvPr/>
        </p:nvSpPr>
        <p:spPr>
          <a:xfrm>
            <a:off x="6819615" y="20873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4483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AFF6-E7E3-D24B-A637-08064E0D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1828427"/>
            <a:ext cx="10209245" cy="181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CFG </a:t>
            </a:r>
            <a:r>
              <a:rPr lang="en-US" i="1" dirty="0"/>
              <a:t>G</a:t>
            </a:r>
            <a:r>
              <a:rPr lang="en-US" dirty="0"/>
              <a:t> is said to derive a string </a:t>
            </a:r>
            <a:r>
              <a:rPr lang="en-US" i="1" dirty="0"/>
              <a:t>s</a:t>
            </a:r>
            <a:r>
              <a:rPr lang="en-US" dirty="0"/>
              <a:t> if </a:t>
            </a:r>
            <a:r>
              <a:rPr lang="en-US" i="1" dirty="0"/>
              <a:t>s</a:t>
            </a:r>
            <a:r>
              <a:rPr lang="en-US" dirty="0"/>
              <a:t> is in the language of </a:t>
            </a:r>
            <a:r>
              <a:rPr lang="en-US" i="1" dirty="0"/>
              <a:t>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can show a string </a:t>
            </a:r>
            <a:r>
              <a:rPr lang="en-US" i="1" dirty="0"/>
              <a:t>s</a:t>
            </a:r>
            <a:r>
              <a:rPr lang="en-US" dirty="0"/>
              <a:t> belongs to </a:t>
            </a:r>
            <a:r>
              <a:rPr lang="en-US" i="1" dirty="0"/>
              <a:t>G </a:t>
            </a:r>
            <a:r>
              <a:rPr lang="en-US" dirty="0"/>
              <a:t>by providing a derivation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746449" y="3786008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SheepNoise</a:t>
            </a:r>
            <a:r>
              <a:rPr lang="en-US" dirty="0">
                <a:latin typeface="Courier" pitchFamily="2" charset="0"/>
              </a:rPr>
              <a:t> ::= ‘baa’ </a:t>
            </a:r>
            <a:r>
              <a:rPr lang="en-US" dirty="0" err="1">
                <a:latin typeface="Courier" pitchFamily="2" charset="0"/>
              </a:rPr>
              <a:t>SheepNoise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 |   ‘baa’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32C73-DBA7-6148-A7EF-3A81469174A3}"/>
              </a:ext>
            </a:extLst>
          </p:cNvPr>
          <p:cNvSpPr txBox="1"/>
          <p:nvPr/>
        </p:nvSpPr>
        <p:spPr>
          <a:xfrm>
            <a:off x="6755363" y="4190928"/>
            <a:ext cx="4811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 sentinel string: a string containing</a:t>
            </a:r>
            <a:br>
              <a:rPr lang="en-US" dirty="0"/>
            </a:br>
            <a:r>
              <a:rPr lang="en-US" dirty="0"/>
              <a:t>terminals and non-terminals: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SheepNoise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Then pick one of the non-terminals and expand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46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3508311" y="2077574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SheepNoise</a:t>
            </a:r>
            <a:r>
              <a:rPr lang="en-US" dirty="0">
                <a:latin typeface="Courier" pitchFamily="2" charset="0"/>
              </a:rPr>
              <a:t> ::= ‘baa’ </a:t>
            </a:r>
            <a:r>
              <a:rPr lang="en-US" dirty="0" err="1">
                <a:latin typeface="Courier" pitchFamily="2" charset="0"/>
              </a:rPr>
              <a:t>SheepNoise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           |   ‘baa’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47558"/>
              </p:ext>
            </p:extLst>
          </p:nvPr>
        </p:nvGraphicFramePr>
        <p:xfrm>
          <a:off x="297024" y="3964915"/>
          <a:ext cx="510540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1839C-3C88-1E48-8002-D9C483686501}"/>
              </a:ext>
            </a:extLst>
          </p:cNvPr>
          <p:cNvSpPr txBox="1"/>
          <p:nvPr/>
        </p:nvSpPr>
        <p:spPr>
          <a:xfrm>
            <a:off x="4338735" y="1614197"/>
            <a:ext cx="382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each production rule a numeric id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ED4C2B-A683-DA40-8CCE-E41DEC16F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7794"/>
              </p:ext>
            </p:extLst>
          </p:nvPr>
        </p:nvGraphicFramePr>
        <p:xfrm>
          <a:off x="6644950" y="3955583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3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3508311" y="2077574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SheepNoise</a:t>
            </a:r>
            <a:r>
              <a:rPr lang="en-US" dirty="0">
                <a:latin typeface="Courier" pitchFamily="2" charset="0"/>
              </a:rPr>
              <a:t> ::= ‘baa’ </a:t>
            </a:r>
            <a:r>
              <a:rPr lang="en-US" dirty="0" err="1">
                <a:latin typeface="Courier" pitchFamily="2" charset="0"/>
              </a:rPr>
              <a:t>SheepNoise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           |   ‘baa’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8608"/>
              </p:ext>
            </p:extLst>
          </p:nvPr>
        </p:nvGraphicFramePr>
        <p:xfrm>
          <a:off x="297024" y="3964915"/>
          <a:ext cx="510540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1839C-3C88-1E48-8002-D9C483686501}"/>
              </a:ext>
            </a:extLst>
          </p:cNvPr>
          <p:cNvSpPr txBox="1"/>
          <p:nvPr/>
        </p:nvSpPr>
        <p:spPr>
          <a:xfrm>
            <a:off x="4338735" y="1614197"/>
            <a:ext cx="382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each production rule a numeric id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ED4C2B-A683-DA40-8CCE-E41DEC16F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9458"/>
              </p:ext>
            </p:extLst>
          </p:nvPr>
        </p:nvGraphicFramePr>
        <p:xfrm>
          <a:off x="6644950" y="3955583"/>
          <a:ext cx="51054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</a:t>
                      </a:r>
                      <a:r>
                        <a:rPr lang="en-US" dirty="0" err="1"/>
                        <a:t>SheepNoise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 baa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70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80055"/>
              </p:ext>
            </p:extLst>
          </p:nvPr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2732314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37342"/>
              </p:ext>
            </p:extLst>
          </p:nvPr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</p:spTree>
    <p:extLst>
      <p:ext uri="{BB962C8B-B14F-4D97-AF65-F5344CB8AC3E}">
        <p14:creationId xmlns:p14="http://schemas.microsoft.com/office/powerpoint/2010/main" val="357628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992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General question: How to scan </a:t>
            </a:r>
            <a:r>
              <a:rPr lang="en-US" dirty="0">
                <a:latin typeface="Courier" pitchFamily="2" charset="0"/>
              </a:rPr>
              <a:t>“+++”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6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74653"/>
              </p:ext>
            </p:extLst>
          </p:nvPr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792390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12485"/>
              </p:ext>
            </p:extLst>
          </p:nvPr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509972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87329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1508613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3467262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4655975" y="160437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the string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)*c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22CB48-CF3D-4144-9D2E-D278550DB1F5}"/>
              </a:ext>
            </a:extLst>
          </p:cNvPr>
          <p:cNvCxnSpPr>
            <a:cxnSpLocks/>
          </p:cNvCxnSpPr>
          <p:nvPr/>
        </p:nvCxnSpPr>
        <p:spPr>
          <a:xfrm flipV="1">
            <a:off x="7204205" y="5865371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586A87-2C40-C94F-8A6C-F9FA768B0CD2}"/>
              </a:ext>
            </a:extLst>
          </p:cNvPr>
          <p:cNvSpPr txBox="1"/>
          <p:nvPr/>
        </p:nvSpPr>
        <p:spPr>
          <a:xfrm>
            <a:off x="7042352" y="6259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44848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there other ways to derive</a:t>
            </a:r>
            <a:r>
              <a:rPr lang="en-US" i="1" dirty="0">
                <a:latin typeface="Courier" pitchFamily="2" charset="0"/>
              </a:rPr>
              <a:t>(</a:t>
            </a:r>
            <a:r>
              <a:rPr lang="en-US" i="1" dirty="0" err="1">
                <a:latin typeface="Courier" pitchFamily="2" charset="0"/>
              </a:rPr>
              <a:t>a+b</a:t>
            </a:r>
            <a:r>
              <a:rPr lang="en-US" i="1" dirty="0">
                <a:latin typeface="Courier" pitchFamily="2" charset="0"/>
              </a:rPr>
              <a:t>)*c?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3242-6EC9-1440-BCBA-C5AD8360A666}"/>
              </a:ext>
            </a:extLst>
          </p:cNvPr>
          <p:cNvSpPr txBox="1"/>
          <p:nvPr/>
        </p:nvSpPr>
        <p:spPr>
          <a:xfrm>
            <a:off x="7697755" y="2454248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visualize this as a tree: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F7B6E-E6AB-7F4B-8A1B-954455F1338C}"/>
              </a:ext>
            </a:extLst>
          </p:cNvPr>
          <p:cNvSpPr/>
          <p:nvPr/>
        </p:nvSpPr>
        <p:spPr>
          <a:xfrm>
            <a:off x="8913151" y="31194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BF37B-9B18-A543-AFBD-9053A85FF471}"/>
              </a:ext>
            </a:extLst>
          </p:cNvPr>
          <p:cNvCxnSpPr/>
          <p:nvPr/>
        </p:nvCxnSpPr>
        <p:spPr>
          <a:xfrm flipH="1">
            <a:off x="7343192" y="3488792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5A655-3056-8840-817D-E9ABECF24E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12272" y="3488792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03CFF-32B0-DC45-AF44-B8F9FB5C4A68}"/>
              </a:ext>
            </a:extLst>
          </p:cNvPr>
          <p:cNvCxnSpPr>
            <a:cxnSpLocks/>
          </p:cNvCxnSpPr>
          <p:nvPr/>
        </p:nvCxnSpPr>
        <p:spPr>
          <a:xfrm>
            <a:off x="9435192" y="3488792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898E0-9554-6349-8C9F-FD8A9F2FE0D2}"/>
              </a:ext>
            </a:extLst>
          </p:cNvPr>
          <p:cNvSpPr txBox="1"/>
          <p:nvPr/>
        </p:nvSpPr>
        <p:spPr>
          <a:xfrm>
            <a:off x="10226351" y="407747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0C00C-5507-4245-BD49-A3F03C0A0A95}"/>
              </a:ext>
            </a:extLst>
          </p:cNvPr>
          <p:cNvSpPr txBox="1"/>
          <p:nvPr/>
        </p:nvSpPr>
        <p:spPr>
          <a:xfrm>
            <a:off x="9023483" y="40869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E47C6-FD7B-644C-8AD2-C8F1A283710B}"/>
              </a:ext>
            </a:extLst>
          </p:cNvPr>
          <p:cNvSpPr txBox="1"/>
          <p:nvPr/>
        </p:nvSpPr>
        <p:spPr>
          <a:xfrm>
            <a:off x="6984262" y="40915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008A0-E77A-C445-8485-71360933691C}"/>
              </a:ext>
            </a:extLst>
          </p:cNvPr>
          <p:cNvCxnSpPr>
            <a:cxnSpLocks/>
          </p:cNvCxnSpPr>
          <p:nvPr/>
        </p:nvCxnSpPr>
        <p:spPr>
          <a:xfrm>
            <a:off x="9212272" y="4456297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AEC69-022D-4640-88BC-F4A5FB47CE6D}"/>
              </a:ext>
            </a:extLst>
          </p:cNvPr>
          <p:cNvSpPr txBox="1"/>
          <p:nvPr/>
        </p:nvSpPr>
        <p:spPr>
          <a:xfrm>
            <a:off x="9062230" y="4869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F108F-0117-1248-A584-F76E6CCD9EF4}"/>
              </a:ext>
            </a:extLst>
          </p:cNvPr>
          <p:cNvCxnSpPr>
            <a:cxnSpLocks/>
          </p:cNvCxnSpPr>
          <p:nvPr/>
        </p:nvCxnSpPr>
        <p:spPr>
          <a:xfrm flipH="1">
            <a:off x="6650371" y="4475004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2A418-BC89-2A42-AA8A-E900AF017208}"/>
              </a:ext>
            </a:extLst>
          </p:cNvPr>
          <p:cNvCxnSpPr>
            <a:cxnSpLocks/>
          </p:cNvCxnSpPr>
          <p:nvPr/>
        </p:nvCxnSpPr>
        <p:spPr>
          <a:xfrm>
            <a:off x="7516087" y="4456297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A23F6-DEF6-A34E-BBB9-7B191CFBB668}"/>
              </a:ext>
            </a:extLst>
          </p:cNvPr>
          <p:cNvSpPr txBox="1"/>
          <p:nvPr/>
        </p:nvSpPr>
        <p:spPr>
          <a:xfrm>
            <a:off x="6395173" y="46934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2F436-97B5-F348-919A-03E52F8E3C4D}"/>
              </a:ext>
            </a:extLst>
          </p:cNvPr>
          <p:cNvSpPr txBox="1"/>
          <p:nvPr/>
        </p:nvSpPr>
        <p:spPr>
          <a:xfrm>
            <a:off x="7639520" y="46851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065F7-B662-C645-B6AD-CB6468927D5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246097" y="4460907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33B99C-0355-5E46-B117-E63E40250D7B}"/>
              </a:ext>
            </a:extLst>
          </p:cNvPr>
          <p:cNvSpPr txBox="1"/>
          <p:nvPr/>
        </p:nvSpPr>
        <p:spPr>
          <a:xfrm>
            <a:off x="6911073" y="46672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B9778-1A2E-2F44-A363-90B85321FBD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10193" y="503658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EBECC-5E5E-6E41-9D34-8D088E3DECC9}"/>
              </a:ext>
            </a:extLst>
          </p:cNvPr>
          <p:cNvSpPr txBox="1"/>
          <p:nvPr/>
        </p:nvSpPr>
        <p:spPr>
          <a:xfrm>
            <a:off x="6984262" y="551075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AAABF-C52D-AF4A-936A-0058BF4F4506}"/>
              </a:ext>
            </a:extLst>
          </p:cNvPr>
          <p:cNvCxnSpPr>
            <a:cxnSpLocks/>
          </p:cNvCxnSpPr>
          <p:nvPr/>
        </p:nvCxnSpPr>
        <p:spPr>
          <a:xfrm flipH="1" flipV="1">
            <a:off x="7359753" y="5033397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075343-2128-4548-9BEB-90B7DDAC05FA}"/>
              </a:ext>
            </a:extLst>
          </p:cNvPr>
          <p:cNvSpPr txBox="1"/>
          <p:nvPr/>
        </p:nvSpPr>
        <p:spPr>
          <a:xfrm>
            <a:off x="7582503" y="552935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4C29B7-E30D-7A4C-9CC1-B3D1BAC8AE72}"/>
              </a:ext>
            </a:extLst>
          </p:cNvPr>
          <p:cNvCxnSpPr>
            <a:cxnSpLocks/>
          </p:cNvCxnSpPr>
          <p:nvPr/>
        </p:nvCxnSpPr>
        <p:spPr>
          <a:xfrm flipV="1">
            <a:off x="6522772" y="5033397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EC8304-058E-2B49-8857-2DE238B17127}"/>
              </a:ext>
            </a:extLst>
          </p:cNvPr>
          <p:cNvSpPr txBox="1"/>
          <p:nvPr/>
        </p:nvSpPr>
        <p:spPr>
          <a:xfrm>
            <a:off x="6052130" y="55062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22CB48-CF3D-4144-9D2E-D278550DB1F5}"/>
              </a:ext>
            </a:extLst>
          </p:cNvPr>
          <p:cNvCxnSpPr>
            <a:cxnSpLocks/>
          </p:cNvCxnSpPr>
          <p:nvPr/>
        </p:nvCxnSpPr>
        <p:spPr>
          <a:xfrm flipV="1">
            <a:off x="7204205" y="5865371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586A87-2C40-C94F-8A6C-F9FA768B0CD2}"/>
              </a:ext>
            </a:extLst>
          </p:cNvPr>
          <p:cNvSpPr txBox="1"/>
          <p:nvPr/>
        </p:nvSpPr>
        <p:spPr>
          <a:xfrm>
            <a:off x="7042352" y="6259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354E5-2F17-C54D-BD84-31CD7E71D96E}"/>
              </a:ext>
            </a:extLst>
          </p:cNvPr>
          <p:cNvCxnSpPr>
            <a:cxnSpLocks/>
          </p:cNvCxnSpPr>
          <p:nvPr/>
        </p:nvCxnSpPr>
        <p:spPr>
          <a:xfrm flipV="1">
            <a:off x="6306522" y="5884387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0CC0D9-856B-1145-A251-3E7F5D47D887}"/>
              </a:ext>
            </a:extLst>
          </p:cNvPr>
          <p:cNvSpPr txBox="1"/>
          <p:nvPr/>
        </p:nvSpPr>
        <p:spPr>
          <a:xfrm>
            <a:off x="5909271" y="6319096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a)</a:t>
            </a:r>
          </a:p>
        </p:txBody>
      </p:sp>
    </p:spTree>
    <p:extLst>
      <p:ext uri="{BB962C8B-B14F-4D97-AF65-F5344CB8AC3E}">
        <p14:creationId xmlns:p14="http://schemas.microsoft.com/office/powerpoint/2010/main" val="3981214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there other ways to derive</a:t>
            </a:r>
            <a:r>
              <a:rPr lang="en-US" i="1" dirty="0">
                <a:latin typeface="Courier" pitchFamily="2" charset="0"/>
              </a:rPr>
              <a:t>(</a:t>
            </a:r>
            <a:r>
              <a:rPr lang="en-US" i="1" dirty="0" err="1">
                <a:latin typeface="Courier" pitchFamily="2" charset="0"/>
              </a:rPr>
              <a:t>a+b</a:t>
            </a:r>
            <a:r>
              <a:rPr lang="en-US" i="1" dirty="0">
                <a:latin typeface="Courier" pitchFamily="2" charset="0"/>
              </a:rPr>
              <a:t>)*c?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07193"/>
              </p:ext>
            </p:extLst>
          </p:nvPr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76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C444BAA-AD34-9E49-A40A-A8F6D8B889EF}"/>
              </a:ext>
            </a:extLst>
          </p:cNvPr>
          <p:cNvGraphicFramePr>
            <a:graphicFrameLocks noGrp="1"/>
          </p:cNvGraphicFramePr>
          <p:nvPr/>
        </p:nvGraphicFramePr>
        <p:xfrm>
          <a:off x="158621" y="32100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Op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(ID + ID) *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there other ways to derive</a:t>
            </a:r>
            <a:r>
              <a:rPr lang="en-US" i="1" dirty="0">
                <a:latin typeface="Courier" pitchFamily="2" charset="0"/>
              </a:rPr>
              <a:t>(</a:t>
            </a:r>
            <a:r>
              <a:rPr lang="en-US" i="1" dirty="0" err="1">
                <a:latin typeface="Courier" pitchFamily="2" charset="0"/>
              </a:rPr>
              <a:t>a+b</a:t>
            </a:r>
            <a:r>
              <a:rPr lang="en-US" i="1" dirty="0">
                <a:latin typeface="Courier" pitchFamily="2" charset="0"/>
              </a:rPr>
              <a:t>)*c?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31889"/>
              </p:ext>
            </p:extLst>
          </p:nvPr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(Expr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+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298F10-7513-584A-BB47-4601B264795C}"/>
              </a:ext>
            </a:extLst>
          </p:cNvPr>
          <p:cNvSpPr txBox="1"/>
          <p:nvPr/>
        </p:nvSpPr>
        <p:spPr>
          <a:xfrm>
            <a:off x="1032387" y="6381135"/>
            <a:ext cx="16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right 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C8FA7-83AC-9044-A9D4-591B4BFD32CF}"/>
              </a:ext>
            </a:extLst>
          </p:cNvPr>
          <p:cNvSpPr txBox="1"/>
          <p:nvPr/>
        </p:nvSpPr>
        <p:spPr>
          <a:xfrm>
            <a:off x="8168198" y="6381135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left derivation</a:t>
            </a:r>
          </a:p>
        </p:txBody>
      </p:sp>
    </p:spTree>
    <p:extLst>
      <p:ext uri="{BB962C8B-B14F-4D97-AF65-F5344CB8AC3E}">
        <p14:creationId xmlns:p14="http://schemas.microsoft.com/office/powerpoint/2010/main" val="3609434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B18-381A-7748-8495-B8BAD639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more complicated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BBE4-9135-FF43-B480-CD35FA3FC8AC}"/>
              </a:ext>
            </a:extLst>
          </p:cNvPr>
          <p:cNvSpPr txBox="1"/>
          <p:nvPr/>
        </p:nvSpPr>
        <p:spPr>
          <a:xfrm>
            <a:off x="158621" y="1144513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Expr ::= ‘(’ Expr ‘)’</a:t>
            </a:r>
          </a:p>
          <a:p>
            <a:r>
              <a:rPr lang="en-US" dirty="0">
                <a:latin typeface="Courier" pitchFamily="2" charset="0"/>
              </a:rPr>
              <a:t>2:      |    Expr Op ID</a:t>
            </a:r>
          </a:p>
          <a:p>
            <a:r>
              <a:rPr lang="en-US" dirty="0">
                <a:latin typeface="Courier" pitchFamily="2" charset="0"/>
              </a:rPr>
              <a:t>3:      |    ID</a:t>
            </a:r>
          </a:p>
          <a:p>
            <a:r>
              <a:rPr lang="en-US" dirty="0">
                <a:latin typeface="Courier" pitchFamily="2" charset="0"/>
              </a:rPr>
              <a:t>4: Op   ::= ‘+’</a:t>
            </a:r>
          </a:p>
          <a:p>
            <a:r>
              <a:rPr lang="en-US" dirty="0">
                <a:latin typeface="Courier" pitchFamily="2" charset="0"/>
              </a:rPr>
              <a:t>5: Op   |   ‘*’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AEEBE-5033-D541-BF43-8E378DE2AA6B}"/>
              </a:ext>
            </a:extLst>
          </p:cNvPr>
          <p:cNvSpPr txBox="1"/>
          <p:nvPr/>
        </p:nvSpPr>
        <p:spPr>
          <a:xfrm>
            <a:off x="5434763" y="137798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there other ways to derive</a:t>
            </a:r>
            <a:r>
              <a:rPr lang="en-US" i="1" dirty="0">
                <a:latin typeface="Courier" pitchFamily="2" charset="0"/>
              </a:rPr>
              <a:t>(</a:t>
            </a:r>
            <a:r>
              <a:rPr lang="en-US" i="1" dirty="0" err="1">
                <a:latin typeface="Courier" pitchFamily="2" charset="0"/>
              </a:rPr>
              <a:t>a+b</a:t>
            </a:r>
            <a:r>
              <a:rPr lang="en-US" i="1" dirty="0">
                <a:latin typeface="Courier" pitchFamily="2" charset="0"/>
              </a:rPr>
              <a:t>)*c?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C69023E5-D8E3-1846-8106-0E12306ACEF6}"/>
              </a:ext>
            </a:extLst>
          </p:cNvPr>
          <p:cNvGraphicFramePr>
            <a:graphicFrameLocks noGrp="1"/>
          </p:cNvGraphicFramePr>
          <p:nvPr/>
        </p:nvGraphicFramePr>
        <p:xfrm>
          <a:off x="6367691" y="322470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(Expr)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(Expr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Op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Op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(ID + ID) +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9C8FA7-83AC-9044-A9D4-591B4BFD32CF}"/>
              </a:ext>
            </a:extLst>
          </p:cNvPr>
          <p:cNvSpPr txBox="1"/>
          <p:nvPr/>
        </p:nvSpPr>
        <p:spPr>
          <a:xfrm>
            <a:off x="8168198" y="6381135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left derivation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9E244-E717-C345-B037-2E85F57FC6E1}"/>
              </a:ext>
            </a:extLst>
          </p:cNvPr>
          <p:cNvSpPr/>
          <p:nvPr/>
        </p:nvSpPr>
        <p:spPr>
          <a:xfrm>
            <a:off x="3156910" y="299300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F56ACE-84B4-2144-B6B6-8DEDBC8096CD}"/>
              </a:ext>
            </a:extLst>
          </p:cNvPr>
          <p:cNvCxnSpPr/>
          <p:nvPr/>
        </p:nvCxnSpPr>
        <p:spPr>
          <a:xfrm flipH="1">
            <a:off x="1586951" y="3362339"/>
            <a:ext cx="1569959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526C4-7B61-9C44-8B04-F56CEC8A79C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56031" y="3362339"/>
            <a:ext cx="0" cy="58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827A20-451D-6E41-B32C-B469F4D4F9EA}"/>
              </a:ext>
            </a:extLst>
          </p:cNvPr>
          <p:cNvCxnSpPr>
            <a:cxnSpLocks/>
          </p:cNvCxnSpPr>
          <p:nvPr/>
        </p:nvCxnSpPr>
        <p:spPr>
          <a:xfrm>
            <a:off x="3678951" y="3362339"/>
            <a:ext cx="1047918" cy="54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A9D461-0E4A-D84E-B14F-71BA91EE3FA9}"/>
              </a:ext>
            </a:extLst>
          </p:cNvPr>
          <p:cNvSpPr txBox="1"/>
          <p:nvPr/>
        </p:nvSpPr>
        <p:spPr>
          <a:xfrm>
            <a:off x="4470110" y="3951025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6A6C4-B4B1-594C-AABE-24B71AA879CB}"/>
              </a:ext>
            </a:extLst>
          </p:cNvPr>
          <p:cNvSpPr txBox="1"/>
          <p:nvPr/>
        </p:nvSpPr>
        <p:spPr>
          <a:xfrm>
            <a:off x="3267242" y="396051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7C819-61FE-9046-8015-9682104331CA}"/>
              </a:ext>
            </a:extLst>
          </p:cNvPr>
          <p:cNvSpPr txBox="1"/>
          <p:nvPr/>
        </p:nvSpPr>
        <p:spPr>
          <a:xfrm>
            <a:off x="1228021" y="39651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CC5BD8-3B82-FB48-B311-8A913A4BDCB4}"/>
              </a:ext>
            </a:extLst>
          </p:cNvPr>
          <p:cNvCxnSpPr>
            <a:cxnSpLocks/>
          </p:cNvCxnSpPr>
          <p:nvPr/>
        </p:nvCxnSpPr>
        <p:spPr>
          <a:xfrm>
            <a:off x="3456031" y="4329844"/>
            <a:ext cx="0" cy="395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13449E-75E2-A943-8554-103653E70176}"/>
              </a:ext>
            </a:extLst>
          </p:cNvPr>
          <p:cNvSpPr txBox="1"/>
          <p:nvPr/>
        </p:nvSpPr>
        <p:spPr>
          <a:xfrm>
            <a:off x="3305989" y="4743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0C50-4B82-044D-9FC3-B613C79948A2}"/>
              </a:ext>
            </a:extLst>
          </p:cNvPr>
          <p:cNvCxnSpPr>
            <a:cxnSpLocks/>
          </p:cNvCxnSpPr>
          <p:nvPr/>
        </p:nvCxnSpPr>
        <p:spPr>
          <a:xfrm flipH="1">
            <a:off x="894130" y="4348551"/>
            <a:ext cx="309835" cy="21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686A5-8BEF-7543-B989-890000056A25}"/>
              </a:ext>
            </a:extLst>
          </p:cNvPr>
          <p:cNvCxnSpPr>
            <a:cxnSpLocks/>
          </p:cNvCxnSpPr>
          <p:nvPr/>
        </p:nvCxnSpPr>
        <p:spPr>
          <a:xfrm>
            <a:off x="1759846" y="4329844"/>
            <a:ext cx="255205" cy="286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C93BF5-E908-524E-AF2D-6D7E7F793E80}"/>
              </a:ext>
            </a:extLst>
          </p:cNvPr>
          <p:cNvSpPr txBox="1"/>
          <p:nvPr/>
        </p:nvSpPr>
        <p:spPr>
          <a:xfrm>
            <a:off x="638932" y="45670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4A37E0-0E6B-5148-A0AE-E1031217CA6C}"/>
              </a:ext>
            </a:extLst>
          </p:cNvPr>
          <p:cNvSpPr txBox="1"/>
          <p:nvPr/>
        </p:nvSpPr>
        <p:spPr>
          <a:xfrm>
            <a:off x="1883279" y="4558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CF5E9B-30CB-784C-95A7-9CB80A68285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489856" y="4334454"/>
            <a:ext cx="37286" cy="28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4D3A5C-759D-7E49-8B83-638DA64E708A}"/>
              </a:ext>
            </a:extLst>
          </p:cNvPr>
          <p:cNvSpPr txBox="1"/>
          <p:nvPr/>
        </p:nvSpPr>
        <p:spPr>
          <a:xfrm>
            <a:off x="1154832" y="45407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FFF23F-FF94-9644-9F5F-4ECEE0809BA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453952" y="4910131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2361E7-6608-6B4A-BC60-CE4C0FEBB158}"/>
              </a:ext>
            </a:extLst>
          </p:cNvPr>
          <p:cNvSpPr txBox="1"/>
          <p:nvPr/>
        </p:nvSpPr>
        <p:spPr>
          <a:xfrm>
            <a:off x="1228021" y="538430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336962-AF0D-964E-89EB-DE50B1375B1A}"/>
              </a:ext>
            </a:extLst>
          </p:cNvPr>
          <p:cNvCxnSpPr>
            <a:cxnSpLocks/>
          </p:cNvCxnSpPr>
          <p:nvPr/>
        </p:nvCxnSpPr>
        <p:spPr>
          <a:xfrm flipH="1" flipV="1">
            <a:off x="1603512" y="4906944"/>
            <a:ext cx="458130" cy="47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863D82-CF83-7745-98E6-0ED6F37CCE4D}"/>
              </a:ext>
            </a:extLst>
          </p:cNvPr>
          <p:cNvSpPr txBox="1"/>
          <p:nvPr/>
        </p:nvSpPr>
        <p:spPr>
          <a:xfrm>
            <a:off x="1826262" y="540290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b)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E1D91-B362-CB4B-A4D6-C1FFF786BF0C}"/>
              </a:ext>
            </a:extLst>
          </p:cNvPr>
          <p:cNvCxnSpPr>
            <a:cxnSpLocks/>
          </p:cNvCxnSpPr>
          <p:nvPr/>
        </p:nvCxnSpPr>
        <p:spPr>
          <a:xfrm flipV="1">
            <a:off x="766531" y="4906944"/>
            <a:ext cx="533137" cy="55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753143-B5C4-F344-875E-FE1EED38CCD4}"/>
              </a:ext>
            </a:extLst>
          </p:cNvPr>
          <p:cNvSpPr txBox="1"/>
          <p:nvPr/>
        </p:nvSpPr>
        <p:spPr>
          <a:xfrm>
            <a:off x="295889" y="53798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158D6-A312-4842-BDF0-0E95E88A49AA}"/>
              </a:ext>
            </a:extLst>
          </p:cNvPr>
          <p:cNvCxnSpPr>
            <a:cxnSpLocks/>
          </p:cNvCxnSpPr>
          <p:nvPr/>
        </p:nvCxnSpPr>
        <p:spPr>
          <a:xfrm flipV="1">
            <a:off x="1447964" y="5738918"/>
            <a:ext cx="0" cy="39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246D92-CA57-AC41-B9CE-5F301B9F2B86}"/>
              </a:ext>
            </a:extLst>
          </p:cNvPr>
          <p:cNvSpPr txBox="1"/>
          <p:nvPr/>
        </p:nvSpPr>
        <p:spPr>
          <a:xfrm>
            <a:off x="1286111" y="6132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5230A4-52EA-1D4E-BD41-67073BAE9A77}"/>
              </a:ext>
            </a:extLst>
          </p:cNvPr>
          <p:cNvCxnSpPr>
            <a:cxnSpLocks/>
          </p:cNvCxnSpPr>
          <p:nvPr/>
        </p:nvCxnSpPr>
        <p:spPr>
          <a:xfrm flipV="1">
            <a:off x="550281" y="5757934"/>
            <a:ext cx="1" cy="48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48A994-8C46-3F4A-96F5-46AEE810AC76}"/>
              </a:ext>
            </a:extLst>
          </p:cNvPr>
          <p:cNvSpPr txBox="1"/>
          <p:nvPr/>
        </p:nvSpPr>
        <p:spPr>
          <a:xfrm>
            <a:off x="153030" y="6192643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818E9-FB8C-494C-99A8-8D97EC40DF79}"/>
              </a:ext>
            </a:extLst>
          </p:cNvPr>
          <p:cNvSpPr txBox="1"/>
          <p:nvPr/>
        </p:nvSpPr>
        <p:spPr>
          <a:xfrm>
            <a:off x="3598606" y="5899355"/>
            <a:ext cx="168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same parse tree</a:t>
            </a:r>
          </a:p>
        </p:txBody>
      </p:sp>
    </p:spTree>
    <p:extLst>
      <p:ext uri="{BB962C8B-B14F-4D97-AF65-F5344CB8AC3E}">
        <p14:creationId xmlns:p14="http://schemas.microsoft.com/office/powerpoint/2010/main" val="151449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2951650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General question: How to scan </a:t>
            </a:r>
            <a:r>
              <a:rPr lang="en-US" dirty="0">
                <a:latin typeface="Courier" pitchFamily="2" charset="0"/>
              </a:rPr>
              <a:t>“+++”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[(INCR, “++”), (PLUS, “+”)]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768FE-4EDA-A742-B4FC-E73C6BA50F2C}"/>
              </a:ext>
            </a:extLst>
          </p:cNvPr>
          <p:cNvSpPr txBox="1"/>
          <p:nvPr/>
        </p:nvSpPr>
        <p:spPr>
          <a:xfrm>
            <a:off x="737119" y="5327780"/>
            <a:ext cx="591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aren’t careful, in the SOS or NG scanner you could get: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(PLUS, “+”), (PLUS, “+”), (PLUS, “+”)]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This is not correct!</a:t>
            </a:r>
          </a:p>
        </p:txBody>
      </p:sp>
    </p:spTree>
    <p:extLst>
      <p:ext uri="{BB962C8B-B14F-4D97-AF65-F5344CB8AC3E}">
        <p14:creationId xmlns:p14="http://schemas.microsoft.com/office/powerpoint/2010/main" val="1558373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594"/>
          </a:xfrm>
        </p:spPr>
        <p:txBody>
          <a:bodyPr>
            <a:normAutofit/>
          </a:bodyPr>
          <a:lstStyle/>
          <a:p>
            <a:r>
              <a:rPr lang="en-US" dirty="0"/>
              <a:t>What happens when different derivations have different parse trees?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2566219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1535136" y="506307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F6AB7-59B6-2D49-8916-A9763C18A618}"/>
              </a:ext>
            </a:extLst>
          </p:cNvPr>
          <p:cNvSpPr txBox="1"/>
          <p:nvPr/>
        </p:nvSpPr>
        <p:spPr>
          <a:xfrm>
            <a:off x="3677264" y="4322476"/>
            <a:ext cx="256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derive this string?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40FCA-756E-9744-9D4F-2998AD18650C}"/>
              </a:ext>
            </a:extLst>
          </p:cNvPr>
          <p:cNvSpPr txBox="1"/>
          <p:nvPr/>
        </p:nvSpPr>
        <p:spPr>
          <a:xfrm>
            <a:off x="320040" y="6254496"/>
            <a:ext cx="537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Next few figures taken from the EAC book (Chapter 3.1)</a:t>
            </a:r>
          </a:p>
        </p:txBody>
      </p:sp>
    </p:spTree>
    <p:extLst>
      <p:ext uri="{BB962C8B-B14F-4D97-AF65-F5344CB8AC3E}">
        <p14:creationId xmlns:p14="http://schemas.microsoft.com/office/powerpoint/2010/main" val="294799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DD3283-057B-B94F-BBC4-5BC3C986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59575"/>
          <a:stretch/>
        </p:blipFill>
        <p:spPr>
          <a:xfrm>
            <a:off x="198886" y="3887390"/>
            <a:ext cx="5484399" cy="9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7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31D4-A54A-1248-A500-F444FEB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805E9-DA17-C644-97EF-452AA9E4FED0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</p:spTree>
    <p:extLst>
      <p:ext uri="{BB962C8B-B14F-4D97-AF65-F5344CB8AC3E}">
        <p14:creationId xmlns:p14="http://schemas.microsoft.com/office/powerpoint/2010/main" val="1933156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2E80-777D-EB49-9D24-DF1DB32EE4E4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44F2D-8AC9-8342-8940-15FFCC792056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31D4-A54A-1248-A500-F444FEB1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805E9-DA17-C644-97EF-452AA9E4FED0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C60B2-F2B8-664E-A0AD-2F89A5B2B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9" t="6406" r="4479" b="57543"/>
          <a:stretch/>
        </p:blipFill>
        <p:spPr>
          <a:xfrm>
            <a:off x="6327648" y="3987975"/>
            <a:ext cx="5665466" cy="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0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98D52-B42C-E049-AF3E-9FC8C81EFF3C}"/>
              </a:ext>
            </a:extLst>
          </p:cNvPr>
          <p:cNvSpPr txBox="1"/>
          <p:nvPr/>
        </p:nvSpPr>
        <p:spPr>
          <a:xfrm>
            <a:off x="1535136" y="1576385"/>
            <a:ext cx="845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1: Statement ::=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“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” Statement</a:t>
            </a:r>
          </a:p>
          <a:p>
            <a:r>
              <a:rPr lang="en-US" dirty="0">
                <a:latin typeface="Courier" pitchFamily="2" charset="0"/>
              </a:rPr>
              <a:t>2:           |   ”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” Expr “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” Statement </a:t>
            </a:r>
          </a:p>
          <a:p>
            <a:r>
              <a:rPr lang="en-US" dirty="0">
                <a:latin typeface="Courier" pitchFamily="2" charset="0"/>
              </a:rPr>
              <a:t>3:           |    Assignment</a:t>
            </a:r>
          </a:p>
          <a:p>
            <a:r>
              <a:rPr lang="en-US" dirty="0">
                <a:latin typeface="Courier" pitchFamily="2" charset="0"/>
              </a:rPr>
              <a:t>4:           |    ....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4E4E2-E31D-1F4B-BDF6-7861CAE5C010}"/>
              </a:ext>
            </a:extLst>
          </p:cNvPr>
          <p:cNvSpPr txBox="1"/>
          <p:nvPr/>
        </p:nvSpPr>
        <p:spPr>
          <a:xfrm>
            <a:off x="2266105" y="3059668"/>
            <a:ext cx="772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Expr</a:t>
            </a:r>
            <a:r>
              <a:rPr lang="en-US" i="1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Assignment</a:t>
            </a:r>
            <a:r>
              <a:rPr lang="en-US" i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78286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C6949-1EC6-7A43-BE4A-25A3D52F8645}"/>
              </a:ext>
            </a:extLst>
          </p:cNvPr>
          <p:cNvSpPr txBox="1"/>
          <p:nvPr/>
        </p:nvSpPr>
        <p:spPr>
          <a:xfrm>
            <a:off x="3300984" y="2284142"/>
            <a:ext cx="668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an issue? Don’t we only care if a grammar can derive a string?</a:t>
            </a:r>
          </a:p>
        </p:txBody>
      </p:sp>
    </p:spTree>
    <p:extLst>
      <p:ext uri="{BB962C8B-B14F-4D97-AF65-F5344CB8AC3E}">
        <p14:creationId xmlns:p14="http://schemas.microsoft.com/office/powerpoint/2010/main" val="2233356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into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6140-750A-C341-A851-96CD68C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167"/>
          </a:xfrm>
        </p:spPr>
        <p:txBody>
          <a:bodyPr>
            <a:normAutofit/>
          </a:bodyPr>
          <a:lstStyle/>
          <a:p>
            <a:r>
              <a:rPr lang="en-US" dirty="0"/>
              <a:t>We want to start encoding meaning into the parse structure. We will want as much structure as possible as we continue through the compiler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structure is that we want evaluation of program to correspond to a post order traversal of the parse tree (also called the natural traversal)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521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454356-A001-724F-BDCE-A46913D56295}"/>
              </a:ext>
            </a:extLst>
          </p:cNvPr>
          <p:cNvSpPr/>
          <p:nvPr/>
        </p:nvSpPr>
        <p:spPr>
          <a:xfrm>
            <a:off x="332384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8FDA7-16F0-9D47-B6B8-3911461DC6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712464" y="3474720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9E9CF-B3CA-2747-B757-7A400D2D845C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52C931-53BF-E34A-9AC7-174E009B1AF0}"/>
              </a:ext>
            </a:extLst>
          </p:cNvPr>
          <p:cNvCxnSpPr>
            <a:cxnSpLocks/>
          </p:cNvCxnSpPr>
          <p:nvPr/>
        </p:nvCxnSpPr>
        <p:spPr>
          <a:xfrm flipH="1">
            <a:off x="373608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171047-9828-0449-B921-DB0859E7B6BD}"/>
              </a:ext>
            </a:extLst>
          </p:cNvPr>
          <p:cNvCxnSpPr>
            <a:cxnSpLocks/>
          </p:cNvCxnSpPr>
          <p:nvPr/>
        </p:nvCxnSpPr>
        <p:spPr>
          <a:xfrm flipH="1">
            <a:off x="530961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2912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visiting for for different types</a:t>
            </a:r>
          </a:p>
          <a:p>
            <a:r>
              <a:rPr lang="en-US" dirty="0"/>
              <a:t>of traversals:</a:t>
            </a:r>
          </a:p>
          <a:p>
            <a:endParaRPr lang="en-US" dirty="0"/>
          </a:p>
          <a:p>
            <a:r>
              <a:rPr lang="en-US" dirty="0"/>
              <a:t>pre order?</a:t>
            </a:r>
          </a:p>
          <a:p>
            <a:r>
              <a:rPr lang="en-US" dirty="0"/>
              <a:t>in order?</a:t>
            </a:r>
          </a:p>
          <a:p>
            <a:r>
              <a:rPr lang="en-US" dirty="0"/>
              <a:t>post order</a:t>
            </a:r>
          </a:p>
        </p:txBody>
      </p:sp>
    </p:spTree>
    <p:extLst>
      <p:ext uri="{BB962C8B-B14F-4D97-AF65-F5344CB8AC3E}">
        <p14:creationId xmlns:p14="http://schemas.microsoft.com/office/powerpoint/2010/main" val="15579191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8E3F6C-A743-8A4D-9EE8-2834469CE690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AEBBA-F12C-B341-98FC-EBB4B11DB1CE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454356-A001-724F-BDCE-A46913D56295}"/>
              </a:ext>
            </a:extLst>
          </p:cNvPr>
          <p:cNvSpPr/>
          <p:nvPr/>
        </p:nvSpPr>
        <p:spPr>
          <a:xfrm>
            <a:off x="332384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936F8-A834-0B42-95CA-6AE1E67B666F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21868-82EE-504D-8067-1F861B330C2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8FDA7-16F0-9D47-B6B8-3911461DC6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712464" y="3474720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C2FBC-B548-654A-8FF6-7EED20BB66C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7227F8-0456-9348-811A-BBD396F72331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9E9CF-B3CA-2747-B757-7A400D2D845C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52C931-53BF-E34A-9AC7-174E009B1AF0}"/>
              </a:ext>
            </a:extLst>
          </p:cNvPr>
          <p:cNvCxnSpPr>
            <a:cxnSpLocks/>
          </p:cNvCxnSpPr>
          <p:nvPr/>
        </p:nvCxnSpPr>
        <p:spPr>
          <a:xfrm flipH="1">
            <a:off x="373608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171047-9828-0449-B921-DB0859E7B6BD}"/>
              </a:ext>
            </a:extLst>
          </p:cNvPr>
          <p:cNvCxnSpPr>
            <a:cxnSpLocks/>
          </p:cNvCxnSpPr>
          <p:nvPr/>
        </p:nvCxnSpPr>
        <p:spPr>
          <a:xfrm flipH="1">
            <a:off x="530961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5E697B-32DE-874A-8FF9-50BC1AE5F75D}"/>
              </a:ext>
            </a:extLst>
          </p:cNvPr>
          <p:cNvSpPr txBox="1"/>
          <p:nvPr/>
        </p:nvSpPr>
        <p:spPr>
          <a:xfrm>
            <a:off x="8311896" y="3090672"/>
            <a:ext cx="2912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visiting for for different types</a:t>
            </a:r>
          </a:p>
          <a:p>
            <a:r>
              <a:rPr lang="en-US" dirty="0"/>
              <a:t>of traversals: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post order</a:t>
            </a:r>
          </a:p>
        </p:txBody>
      </p:sp>
    </p:spTree>
    <p:extLst>
      <p:ext uri="{BB962C8B-B14F-4D97-AF65-F5344CB8AC3E}">
        <p14:creationId xmlns:p14="http://schemas.microsoft.com/office/powerpoint/2010/main" val="22943906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A2A-82F3-DE48-BEF3-F2BC607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F8BC30-E355-994F-9124-9AABF2C53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t="6406" r="4479" b="8352"/>
          <a:stretch/>
        </p:blipFill>
        <p:spPr>
          <a:xfrm>
            <a:off x="6327648" y="3987975"/>
            <a:ext cx="5665466" cy="2202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26ADA-331A-7A44-9C52-9B5C4D1E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6406" r="5462" b="13156"/>
          <a:stretch/>
        </p:blipFill>
        <p:spPr>
          <a:xfrm>
            <a:off x="142915" y="3987974"/>
            <a:ext cx="5484399" cy="2202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DBDE0-AF1F-7F46-9DD7-98AA6D57EE3C}"/>
              </a:ext>
            </a:extLst>
          </p:cNvPr>
          <p:cNvSpPr txBox="1"/>
          <p:nvPr/>
        </p:nvSpPr>
        <p:spPr>
          <a:xfrm>
            <a:off x="1535136" y="63082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Valid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1C74C-7CC7-A344-9B20-E535D9497129}"/>
              </a:ext>
            </a:extLst>
          </p:cNvPr>
          <p:cNvSpPr txBox="1"/>
          <p:nvPr/>
        </p:nvSpPr>
        <p:spPr>
          <a:xfrm>
            <a:off x="8298648" y="630820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Also a valid derivation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C6949-1EC6-7A43-BE4A-25A3D52F8645}"/>
              </a:ext>
            </a:extLst>
          </p:cNvPr>
          <p:cNvSpPr txBox="1"/>
          <p:nvPr/>
        </p:nvSpPr>
        <p:spPr>
          <a:xfrm>
            <a:off x="2621665" y="2654665"/>
            <a:ext cx="741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When we encode meaning into structure, these are very different programs</a:t>
            </a:r>
          </a:p>
        </p:txBody>
      </p:sp>
    </p:spTree>
    <p:extLst>
      <p:ext uri="{BB962C8B-B14F-4D97-AF65-F5344CB8AC3E}">
        <p14:creationId xmlns:p14="http://schemas.microsoft.com/office/powerpoint/2010/main" val="7277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140-AF64-B84F-B899-639CEB14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 how to eliminate ambiguity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9E1F-C961-E142-9EF2-E809540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want to close out today with an interesting case study</a:t>
            </a:r>
          </a:p>
        </p:txBody>
      </p:sp>
    </p:spTree>
    <p:extLst>
      <p:ext uri="{BB962C8B-B14F-4D97-AF65-F5344CB8AC3E}">
        <p14:creationId xmlns:p14="http://schemas.microsoft.com/office/powerpoint/2010/main" val="33186684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 CFG, you can derive random strings in a language</a:t>
            </a:r>
          </a:p>
          <a:p>
            <a:endParaRPr lang="en-US" dirty="0"/>
          </a:p>
          <a:p>
            <a:r>
              <a:rPr lang="en-US" dirty="0"/>
              <a:t>C-Smith</a:t>
            </a:r>
          </a:p>
          <a:p>
            <a:pPr lvl="1"/>
            <a:r>
              <a:rPr lang="en-US" dirty="0"/>
              <a:t>Generates random C programs</a:t>
            </a:r>
          </a:p>
          <a:p>
            <a:pPr lvl="1"/>
            <a:r>
              <a:rPr lang="en-US" dirty="0"/>
              <a:t>Used to test compiler correctness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</p:spTree>
    <p:extLst>
      <p:ext uri="{BB962C8B-B14F-4D97-AF65-F5344CB8AC3E}">
        <p14:creationId xmlns:p14="http://schemas.microsoft.com/office/powerpoint/2010/main" val="1852790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/>
          <a:lstStyle/>
          <a:p>
            <a:r>
              <a:rPr lang="en-US" dirty="0"/>
              <a:t>400+ compiler bugs found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</p:spTree>
    <p:extLst>
      <p:ext uri="{BB962C8B-B14F-4D97-AF65-F5344CB8AC3E}">
        <p14:creationId xmlns:p14="http://schemas.microsoft.com/office/powerpoint/2010/main" val="41132290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62-479D-B446-AC79-C83AD32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4D81-571C-4248-B69A-376B12BB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2600071"/>
          </a:xfrm>
        </p:spPr>
        <p:txBody>
          <a:bodyPr/>
          <a:lstStyle/>
          <a:p>
            <a:r>
              <a:rPr lang="en-US" dirty="0"/>
              <a:t>Big challenge: Undefined behavior</a:t>
            </a:r>
          </a:p>
          <a:p>
            <a:endParaRPr lang="en-US" dirty="0"/>
          </a:p>
          <a:p>
            <a:r>
              <a:rPr lang="en-US" dirty="0"/>
              <a:t>Even though the program is syntactically valid, the behavior may be undefined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1D398-E3F6-534C-A622-2941CDF9F37D}"/>
              </a:ext>
            </a:extLst>
          </p:cNvPr>
          <p:cNvSpPr/>
          <p:nvPr/>
        </p:nvSpPr>
        <p:spPr>
          <a:xfrm>
            <a:off x="1005840" y="5248656"/>
            <a:ext cx="1143000" cy="996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AA59A5-1514-974F-B8D5-AC7EDE88B7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76272" y="4855464"/>
            <a:ext cx="1496568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A018EC-787E-C644-BA85-43C1BDE1870A}"/>
              </a:ext>
            </a:extLst>
          </p:cNvPr>
          <p:cNvSpPr/>
          <p:nvPr/>
        </p:nvSpPr>
        <p:spPr>
          <a:xfrm>
            <a:off x="3672840" y="4583430"/>
            <a:ext cx="1143000" cy="54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50D6F-EB07-7941-8500-5E4EFE338911}"/>
              </a:ext>
            </a:extLst>
          </p:cNvPr>
          <p:cNvSpPr/>
          <p:nvPr/>
        </p:nvSpPr>
        <p:spPr>
          <a:xfrm>
            <a:off x="3672840" y="5367528"/>
            <a:ext cx="1143000" cy="54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clang -03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C6CA71-E0CE-7D42-BA32-291AB7930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8840" y="5639562"/>
            <a:ext cx="14965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3B6EB-F34B-4140-A52D-981AB79D67CC}"/>
              </a:ext>
            </a:extLst>
          </p:cNvPr>
          <p:cNvSpPr/>
          <p:nvPr/>
        </p:nvSpPr>
        <p:spPr>
          <a:xfrm>
            <a:off x="3645408" y="6137910"/>
            <a:ext cx="1143000" cy="54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357F9-B0DD-4344-AE21-A318F2834B8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5040" y="5911596"/>
            <a:ext cx="1420368" cy="4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D7C7A-2CE0-2E44-A875-B95BB83DE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15840" y="4855464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C56543-195F-864A-96F2-70CB07E54FA4}"/>
              </a:ext>
            </a:extLst>
          </p:cNvPr>
          <p:cNvCxnSpPr>
            <a:cxnSpLocks/>
          </p:cNvCxnSpPr>
          <p:nvPr/>
        </p:nvCxnSpPr>
        <p:spPr>
          <a:xfrm flipV="1">
            <a:off x="4843272" y="5639562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F38D40-565B-E449-9890-7C026D72A8A6}"/>
              </a:ext>
            </a:extLst>
          </p:cNvPr>
          <p:cNvCxnSpPr>
            <a:cxnSpLocks/>
          </p:cNvCxnSpPr>
          <p:nvPr/>
        </p:nvCxnSpPr>
        <p:spPr>
          <a:xfrm flipV="1">
            <a:off x="4788408" y="6391656"/>
            <a:ext cx="652272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4BD63-6E6C-EA48-B56D-2E8D94E107DA}"/>
              </a:ext>
            </a:extLst>
          </p:cNvPr>
          <p:cNvSpPr/>
          <p:nvPr/>
        </p:nvSpPr>
        <p:spPr>
          <a:xfrm>
            <a:off x="5541264" y="457428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F5CE3-BF00-2149-A97E-103547A42291}"/>
              </a:ext>
            </a:extLst>
          </p:cNvPr>
          <p:cNvSpPr/>
          <p:nvPr/>
        </p:nvSpPr>
        <p:spPr>
          <a:xfrm>
            <a:off x="5541264" y="5385816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14D1F0-5B34-B54A-A56B-EFD64025498D}"/>
              </a:ext>
            </a:extLst>
          </p:cNvPr>
          <p:cNvSpPr/>
          <p:nvPr/>
        </p:nvSpPr>
        <p:spPr>
          <a:xfrm>
            <a:off x="5541264" y="6160770"/>
            <a:ext cx="1143000" cy="544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F4FB8-7C51-3B41-855D-6DA6ED44E5B9}"/>
              </a:ext>
            </a:extLst>
          </p:cNvPr>
          <p:cNvSpPr txBox="1"/>
          <p:nvPr/>
        </p:nvSpPr>
        <p:spPr>
          <a:xfrm>
            <a:off x="7534656" y="5118354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Check outcome. Is it the same?</a:t>
            </a:r>
            <a:br>
              <a:rPr lang="en-US" i="1" dirty="0"/>
            </a:br>
            <a:r>
              <a:rPr lang="en-US" i="1" dirty="0"/>
              <a:t>if not, then there is a bug in one</a:t>
            </a:r>
            <a:br>
              <a:rPr lang="en-US" i="1" dirty="0"/>
            </a:br>
            <a:r>
              <a:rPr lang="en-US" i="1" dirty="0"/>
              <a:t>of the compilers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08816-ECFF-9344-97F8-C315706E5758}"/>
              </a:ext>
            </a:extLst>
          </p:cNvPr>
          <p:cNvSpPr/>
          <p:nvPr/>
        </p:nvSpPr>
        <p:spPr>
          <a:xfrm>
            <a:off x="7848600" y="1086961"/>
            <a:ext cx="3334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x);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A1C52-1A54-C34C-BDE4-12E250028066}"/>
              </a:ext>
            </a:extLst>
          </p:cNvPr>
          <p:cNvSpPr txBox="1"/>
          <p:nvPr/>
        </p:nvSpPr>
        <p:spPr>
          <a:xfrm>
            <a:off x="8061232" y="2674086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variables can return </a:t>
            </a:r>
          </a:p>
          <a:p>
            <a:r>
              <a:rPr lang="en-US" dirty="0"/>
              <a:t>anything!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DF20A-C523-464B-ADAF-428639FF13E9}"/>
              </a:ext>
            </a:extLst>
          </p:cNvPr>
          <p:cNvSpPr txBox="1"/>
          <p:nvPr/>
        </p:nvSpPr>
        <p:spPr>
          <a:xfrm>
            <a:off x="8061232" y="3472436"/>
            <a:ext cx="315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advanced compiler analysis</a:t>
            </a:r>
          </a:p>
          <a:p>
            <a:r>
              <a:rPr lang="en-US" dirty="0"/>
              <a:t>to catch these issues</a:t>
            </a:r>
          </a:p>
        </p:txBody>
      </p:sp>
    </p:spTree>
    <p:extLst>
      <p:ext uri="{BB962C8B-B14F-4D97-AF65-F5344CB8AC3E}">
        <p14:creationId xmlns:p14="http://schemas.microsoft.com/office/powerpoint/2010/main" val="17220489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/>
          </a:bodyPr>
          <a:lstStyle/>
          <a:p>
            <a:r>
              <a:rPr lang="en-US" dirty="0"/>
              <a:t>How to remove ambiguity from grammars</a:t>
            </a:r>
          </a:p>
          <a:p>
            <a:pPr lvl="1"/>
            <a:r>
              <a:rPr lang="en-US" dirty="0"/>
              <a:t>Precedence</a:t>
            </a:r>
          </a:p>
          <a:p>
            <a:pPr lvl="1"/>
            <a:r>
              <a:rPr lang="en-US" dirty="0"/>
              <a:t>Associativity 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2EA65-E541-E44C-B202-E88146B0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43100"/>
            <a:ext cx="91567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10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26833</TotalTime>
  <Words>4153</Words>
  <Application>Microsoft Macintosh PowerPoint</Application>
  <PresentationFormat>Widescreen</PresentationFormat>
  <Paragraphs>963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Courier</vt:lpstr>
      <vt:lpstr>Menlo</vt:lpstr>
      <vt:lpstr>Office Theme</vt:lpstr>
      <vt:lpstr>CSE110A: Compilers April 11, 2022</vt:lpstr>
      <vt:lpstr>Announcements</vt:lpstr>
      <vt:lpstr>Announcements</vt:lpstr>
      <vt:lpstr>Announcements</vt:lpstr>
      <vt:lpstr>Announcements</vt:lpstr>
      <vt:lpstr>Announcements</vt:lpstr>
      <vt:lpstr>Announcements</vt:lpstr>
      <vt:lpstr>Quiz</vt:lpstr>
      <vt:lpstr>Quiz</vt:lpstr>
      <vt:lpstr>Examples</vt:lpstr>
      <vt:lpstr>Examples</vt:lpstr>
      <vt:lpstr>Quiz</vt:lpstr>
      <vt:lpstr>Quiz</vt:lpstr>
      <vt:lpstr>Scanner generators</vt:lpstr>
      <vt:lpstr>PLY Example</vt:lpstr>
      <vt:lpstr>Quiz</vt:lpstr>
      <vt:lpstr>Quiz</vt:lpstr>
      <vt:lpstr>Quiz</vt:lpstr>
      <vt:lpstr>Quiz</vt:lpstr>
      <vt:lpstr>Quiz</vt:lpstr>
      <vt:lpstr>Quiz</vt:lpstr>
      <vt:lpstr>Review</vt:lpstr>
      <vt:lpstr>Review</vt:lpstr>
      <vt:lpstr>Review</vt:lpstr>
      <vt:lpstr>New module</vt:lpstr>
      <vt:lpstr>Compiler Architecture</vt:lpstr>
      <vt:lpstr>PowerPoint Presentation</vt:lpstr>
      <vt:lpstr>PowerPoint Presentation</vt:lpstr>
      <vt:lpstr>PowerPoint Presentation</vt:lpstr>
      <vt:lpstr>PowerPoint Presentation</vt:lpstr>
      <vt:lpstr>Syntactic Analysis</vt:lpstr>
      <vt:lpstr>Syntactic Analysis</vt:lpstr>
      <vt:lpstr>How do we express a valid sentence?</vt:lpstr>
      <vt:lpstr>How do we express a valid sentence?</vt:lpstr>
      <vt:lpstr>How do we express a valid sentence?</vt:lpstr>
      <vt:lpstr>How do we express a valid sentence?</vt:lpstr>
      <vt:lpstr>How do we express a valid sentence?</vt:lpstr>
      <vt:lpstr>How do we express a valid sentence?</vt:lpstr>
      <vt:lpstr>Mathematical expressions</vt:lpstr>
      <vt:lpstr>Mathematical expressions</vt:lpstr>
      <vt:lpstr>Mathematical expressions</vt:lpstr>
      <vt:lpstr>Mathematical expressions</vt:lpstr>
      <vt:lpstr>Mathematical expressions</vt:lpstr>
      <vt:lpstr>Mathematical expressions</vt:lpstr>
      <vt:lpstr>Mathematical expressions</vt:lpstr>
      <vt:lpstr>Mathematical expressions</vt:lpstr>
      <vt:lpstr>Mathematical expressions</vt:lpstr>
      <vt:lpstr>Context Free Grammars: A new class of languages</vt:lpstr>
      <vt:lpstr>Recall: Language theory</vt:lpstr>
      <vt:lpstr>Recall: Language theory</vt:lpstr>
      <vt:lpstr>Context-free languages</vt:lpstr>
      <vt:lpstr>Context-free languages</vt:lpstr>
      <vt:lpstr>Context-free grammar</vt:lpstr>
      <vt:lpstr>Context-free grammar</vt:lpstr>
      <vt:lpstr>Deriving strings</vt:lpstr>
      <vt:lpstr>Deriving strings</vt:lpstr>
      <vt:lpstr>Deriving strings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 more complicated example</vt:lpstr>
      <vt:lpstr>Ambiguous grammars</vt:lpstr>
      <vt:lpstr>Ambiguous grammars</vt:lpstr>
      <vt:lpstr>Ambiguous grammars</vt:lpstr>
      <vt:lpstr>Ambiguous grammars</vt:lpstr>
      <vt:lpstr>Ambiguous grammars</vt:lpstr>
      <vt:lpstr>Ambiguous grammars</vt:lpstr>
      <vt:lpstr>Meaning into structure</vt:lpstr>
      <vt:lpstr>Post order traversal</vt:lpstr>
      <vt:lpstr>Post order traversal</vt:lpstr>
      <vt:lpstr>Ambiguous grammars</vt:lpstr>
      <vt:lpstr>We will study how to eliminate ambiguity </vt:lpstr>
      <vt:lpstr>Case study</vt:lpstr>
      <vt:lpstr>Case study</vt:lpstr>
      <vt:lpstr>Case study</vt:lpstr>
      <vt:lpstr>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432</cp:revision>
  <dcterms:created xsi:type="dcterms:W3CDTF">2021-03-23T23:59:42Z</dcterms:created>
  <dcterms:modified xsi:type="dcterms:W3CDTF">2022-04-11T21:49:14Z</dcterms:modified>
</cp:coreProperties>
</file>