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7" r:id="rId2"/>
    <p:sldId id="1492" r:id="rId3"/>
    <p:sldId id="1538" r:id="rId4"/>
    <p:sldId id="1539" r:id="rId5"/>
    <p:sldId id="1540" r:id="rId6"/>
    <p:sldId id="1493" r:id="rId7"/>
    <p:sldId id="1532" r:id="rId8"/>
    <p:sldId id="1474" r:id="rId9"/>
    <p:sldId id="1574" r:id="rId10"/>
    <p:sldId id="1533" r:id="rId11"/>
    <p:sldId id="1472" r:id="rId12"/>
    <p:sldId id="1575" r:id="rId13"/>
    <p:sldId id="1534" r:id="rId14"/>
    <p:sldId id="1576" r:id="rId15"/>
    <p:sldId id="1577" r:id="rId16"/>
    <p:sldId id="1578" r:id="rId17"/>
    <p:sldId id="1579" r:id="rId18"/>
    <p:sldId id="1541" r:id="rId19"/>
    <p:sldId id="1390" r:id="rId20"/>
    <p:sldId id="1542" r:id="rId21"/>
    <p:sldId id="1501" r:id="rId22"/>
    <p:sldId id="1502" r:id="rId23"/>
    <p:sldId id="1503" r:id="rId24"/>
    <p:sldId id="1543" r:id="rId25"/>
    <p:sldId id="1504" r:id="rId26"/>
    <p:sldId id="1506" r:id="rId27"/>
    <p:sldId id="1509" r:id="rId28"/>
    <p:sldId id="1507" r:id="rId29"/>
    <p:sldId id="1510" r:id="rId30"/>
    <p:sldId id="1544" r:id="rId31"/>
    <p:sldId id="1545" r:id="rId32"/>
    <p:sldId id="1513" r:id="rId33"/>
    <p:sldId id="1514" r:id="rId34"/>
    <p:sldId id="1546" r:id="rId35"/>
    <p:sldId id="1547" r:id="rId36"/>
    <p:sldId id="1548" r:id="rId37"/>
    <p:sldId id="1516" r:id="rId38"/>
    <p:sldId id="1549" r:id="rId39"/>
    <p:sldId id="1515" r:id="rId40"/>
    <p:sldId id="1517" r:id="rId41"/>
    <p:sldId id="1518" r:id="rId42"/>
    <p:sldId id="1519" r:id="rId43"/>
    <p:sldId id="1520" r:id="rId44"/>
    <p:sldId id="1521" r:id="rId45"/>
    <p:sldId id="1550" r:id="rId46"/>
    <p:sldId id="1522" r:id="rId47"/>
    <p:sldId id="1523" r:id="rId48"/>
    <p:sldId id="1524" r:id="rId49"/>
    <p:sldId id="1527" r:id="rId50"/>
    <p:sldId id="1526" r:id="rId51"/>
    <p:sldId id="1528" r:id="rId52"/>
    <p:sldId id="1529" r:id="rId53"/>
    <p:sldId id="1530" r:id="rId54"/>
    <p:sldId id="1551" r:id="rId55"/>
    <p:sldId id="1470" r:id="rId56"/>
    <p:sldId id="1552" r:id="rId57"/>
    <p:sldId id="1553" r:id="rId58"/>
    <p:sldId id="1554" r:id="rId59"/>
    <p:sldId id="1376" r:id="rId60"/>
    <p:sldId id="1556" r:id="rId61"/>
    <p:sldId id="1557" r:id="rId62"/>
    <p:sldId id="1487" r:id="rId63"/>
    <p:sldId id="1558" r:id="rId64"/>
    <p:sldId id="1559" r:id="rId65"/>
    <p:sldId id="1560" r:id="rId66"/>
    <p:sldId id="1563" r:id="rId67"/>
    <p:sldId id="1561" r:id="rId68"/>
    <p:sldId id="1564" r:id="rId69"/>
    <p:sldId id="1565" r:id="rId70"/>
    <p:sldId id="1566" r:id="rId71"/>
    <p:sldId id="1567" r:id="rId72"/>
    <p:sldId id="1568" r:id="rId73"/>
    <p:sldId id="1569" r:id="rId74"/>
    <p:sldId id="1570" r:id="rId75"/>
    <p:sldId id="1571" r:id="rId76"/>
    <p:sldId id="1572" r:id="rId77"/>
    <p:sldId id="1573" r:id="rId78"/>
    <p:sldId id="1580" r:id="rId79"/>
    <p:sldId id="1581" r:id="rId80"/>
    <p:sldId id="1582" r:id="rId81"/>
    <p:sldId id="1583" r:id="rId82"/>
    <p:sldId id="139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5"/>
    <p:restoredTop sz="96405"/>
  </p:normalViewPr>
  <p:slideViewPr>
    <p:cSldViewPr snapToGrid="0" snapToObjects="1">
      <p:cViewPr>
        <p:scale>
          <a:sx n="150" d="100"/>
          <a:sy n="150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2,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ASTs</a:t>
            </a:r>
          </a:p>
          <a:p>
            <a:pPr lvl="1"/>
            <a:r>
              <a:rPr lang="en-US" i="1" dirty="0"/>
              <a:t>type checking</a:t>
            </a:r>
          </a:p>
          <a:p>
            <a:pPr marL="914400" lvl="2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AD09-C77A-4A49-A16D-6EDDFBC7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241550"/>
            <a:ext cx="9245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4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5B0FC5-184A-AA4B-BFB9-9320B53D039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8D19A5-830D-0646-9E49-ED19611CBCE3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681BD9-D617-0E4B-A026-E974EAE0E2FB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B5BDF-3EF5-9C4F-9155-1305A63779B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CE19B7-03C8-E24E-96D1-21B43F5A98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EA08D-9570-4E4F-92CD-B9AD88C3C89D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FB427-E4BD-6549-9529-B528AC7D5DD3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9DE11-2B6C-E248-A61F-901409B7E231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0D0AB-1B7E-D24A-89DA-32C28EDA8426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AST&lt;6&gt;</a:t>
            </a:r>
          </a:p>
        </p:txBody>
      </p:sp>
    </p:spTree>
    <p:extLst>
      <p:ext uri="{BB962C8B-B14F-4D97-AF65-F5344CB8AC3E}">
        <p14:creationId xmlns:p14="http://schemas.microsoft.com/office/powerpoint/2010/main" val="86228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B0A9-E5AD-7143-826E-21A25BEE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47850"/>
            <a:ext cx="9220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5B0FC5-184A-AA4B-BFB9-9320B53D039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8D19A5-830D-0646-9E49-ED19611CBCE3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681BD9-D617-0E4B-A026-E974EAE0E2FB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B5BDF-3EF5-9C4F-9155-1305A63779B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CE19B7-03C8-E24E-96D1-21B43F5A98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EA08D-9570-4E4F-92CD-B9AD88C3C89D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FB427-E4BD-6549-9529-B528AC7D5DD3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9DE11-2B6C-E248-A61F-901409B7E231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0D0AB-1B7E-D24A-89DA-32C28EDA8426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AST&lt;6&gt;</a:t>
            </a:r>
          </a:p>
        </p:txBody>
      </p:sp>
    </p:spTree>
    <p:extLst>
      <p:ext uri="{BB962C8B-B14F-4D97-AF65-F5344CB8AC3E}">
        <p14:creationId xmlns:p14="http://schemas.microsoft.com/office/powerpoint/2010/main" val="18676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263415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x</a:t>
            </a:r>
            <a:r>
              <a:rPr lang="en-US" sz="3200" dirty="0">
                <a:latin typeface="Courier" pitchFamily="2" charset="0"/>
              </a:rPr>
              <a:t>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&lt;ID, “x”&gt;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5B0FC5-184A-AA4B-BFB9-9320B53D039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8D19A5-830D-0646-9E49-ED19611CBCE3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681BD9-D617-0E4B-A026-E974EAE0E2FB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B5BDF-3EF5-9C4F-9155-1305A63779B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CE19B7-03C8-E24E-96D1-21B43F5A98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EA08D-9570-4E4F-92CD-B9AD88C3C89D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FB427-E4BD-6549-9529-B528AC7D5DD3}"/>
              </a:ext>
            </a:extLst>
          </p:cNvPr>
          <p:cNvSpPr txBox="1"/>
          <p:nvPr/>
        </p:nvSpPr>
        <p:spPr>
          <a:xfrm>
            <a:off x="740646" y="57525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9DE11-2B6C-E248-A61F-901409B7E231}"/>
              </a:ext>
            </a:extLst>
          </p:cNvPr>
          <p:cNvSpPr txBox="1"/>
          <p:nvPr/>
        </p:nvSpPr>
        <p:spPr>
          <a:xfrm>
            <a:off x="3113491" y="57525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0D0AB-1B7E-D24A-89DA-32C28EDA8426}"/>
              </a:ext>
            </a:extLst>
          </p:cNvPr>
          <p:cNvSpPr txBox="1"/>
          <p:nvPr/>
        </p:nvSpPr>
        <p:spPr>
          <a:xfrm>
            <a:off x="5043941" y="496719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AST&lt;6&gt;</a:t>
            </a:r>
          </a:p>
        </p:txBody>
      </p:sp>
    </p:spTree>
    <p:extLst>
      <p:ext uri="{BB962C8B-B14F-4D97-AF65-F5344CB8AC3E}">
        <p14:creationId xmlns:p14="http://schemas.microsoft.com/office/powerpoint/2010/main" val="178105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B0A9-E5AD-7143-826E-21A25BEE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47850"/>
            <a:ext cx="9220200" cy="316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E0DA75-851B-BC42-B613-B735514FAEF6}"/>
              </a:ext>
            </a:extLst>
          </p:cNvPr>
          <p:cNvSpPr/>
          <p:nvPr/>
        </p:nvSpPr>
        <p:spPr>
          <a:xfrm>
            <a:off x="1557867" y="4487334"/>
            <a:ext cx="2167466" cy="406400"/>
          </a:xfrm>
          <a:prstGeom prst="rect">
            <a:avLst/>
          </a:prstGeom>
          <a:solidFill>
            <a:srgbClr val="ED7D31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263415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(1+x)*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sqrt(x)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&lt;ID, “x”&gt;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1187489" y="306463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&lt;?&gt;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43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5B0FC5-184A-AA4B-BFB9-9320B53D039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8D19A5-830D-0646-9E49-ED19611CBCE3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681BD9-D617-0E4B-A026-E974EAE0E2FB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B5BDF-3EF5-9C4F-9155-1305A63779B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CE19B7-03C8-E24E-96D1-21B43F5A98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EA08D-9570-4E4F-92CD-B9AD88C3C89D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6FB427-E4BD-6549-9529-B528AC7D5DD3}"/>
              </a:ext>
            </a:extLst>
          </p:cNvPr>
          <p:cNvSpPr txBox="1"/>
          <p:nvPr/>
        </p:nvSpPr>
        <p:spPr>
          <a:xfrm>
            <a:off x="740646" y="57525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9DE11-2B6C-E248-A61F-901409B7E231}"/>
              </a:ext>
            </a:extLst>
          </p:cNvPr>
          <p:cNvSpPr txBox="1"/>
          <p:nvPr/>
        </p:nvSpPr>
        <p:spPr>
          <a:xfrm>
            <a:off x="3113491" y="57525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0D0AB-1B7E-D24A-89DA-32C28EDA8426}"/>
              </a:ext>
            </a:extLst>
          </p:cNvPr>
          <p:cNvSpPr txBox="1"/>
          <p:nvPr/>
        </p:nvSpPr>
        <p:spPr>
          <a:xfrm>
            <a:off x="5043941" y="496719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AST&lt;?&gt;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8C0A6-3D16-E04D-B463-CCD13E393063}"/>
              </a:ext>
            </a:extLst>
          </p:cNvPr>
          <p:cNvSpPr txBox="1"/>
          <p:nvPr/>
        </p:nvSpPr>
        <p:spPr>
          <a:xfrm>
            <a:off x="1371600" y="412983"/>
            <a:ext cx="404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Our language doesn’t have function calls,</a:t>
            </a:r>
          </a:p>
          <a:p>
            <a:r>
              <a:rPr lang="en-US" i="1" dirty="0"/>
              <a:t>but what do we think?</a:t>
            </a:r>
          </a:p>
        </p:txBody>
      </p:sp>
    </p:spTree>
    <p:extLst>
      <p:ext uri="{BB962C8B-B14F-4D97-AF65-F5344CB8AC3E}">
        <p14:creationId xmlns:p14="http://schemas.microsoft.com/office/powerpoint/2010/main" val="363766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00B2-1092-5F42-A876-DC17EFF7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82900"/>
            <a:ext cx="7315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64931-71A4-1544-9782-719A8FEA97EE}"/>
              </a:ext>
            </a:extLst>
          </p:cNvPr>
          <p:cNvSpPr txBox="1"/>
          <p:nvPr/>
        </p:nvSpPr>
        <p:spPr>
          <a:xfrm>
            <a:off x="2692400" y="2954867"/>
            <a:ext cx="552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quiz was a good review of the material</a:t>
            </a:r>
          </a:p>
        </p:txBody>
      </p:sp>
    </p:spTree>
    <p:extLst>
      <p:ext uri="{BB962C8B-B14F-4D97-AF65-F5344CB8AC3E}">
        <p14:creationId xmlns:p14="http://schemas.microsoft.com/office/powerpoint/2010/main" val="10871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1 grades are released</a:t>
            </a:r>
          </a:p>
          <a:p>
            <a:pPr lvl="1"/>
            <a:r>
              <a:rPr lang="en-US" dirty="0"/>
              <a:t>Let us know in 1 week if there are any issues</a:t>
            </a:r>
          </a:p>
          <a:p>
            <a:pPr lvl="1"/>
            <a:r>
              <a:rPr lang="en-US" dirty="0"/>
              <a:t>Please let us know through a private piazza post</a:t>
            </a:r>
          </a:p>
          <a:p>
            <a:pPr lvl="1"/>
            <a:r>
              <a:rPr lang="en-US" dirty="0"/>
              <a:t>Do not ask TAs or Tutors directly about changing your grade</a:t>
            </a:r>
          </a:p>
          <a:p>
            <a:endParaRPr lang="en-US" dirty="0"/>
          </a:p>
          <a:p>
            <a:r>
              <a:rPr lang="en-US" dirty="0"/>
              <a:t>Midterm is posted</a:t>
            </a:r>
          </a:p>
          <a:p>
            <a:pPr lvl="1"/>
            <a:r>
              <a:rPr lang="en-US" dirty="0"/>
              <a:t>I have updated the document once (as documented in the announcement)</a:t>
            </a:r>
          </a:p>
          <a:p>
            <a:pPr lvl="1"/>
            <a:r>
              <a:rPr lang="en-US" dirty="0"/>
              <a:t>I have started a piazza note with clarifications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56BAB-8D0C-FD41-A0D4-0AB91025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 systems</a:t>
            </a:r>
          </a:p>
          <a:p>
            <a:pPr lvl="1"/>
            <a:r>
              <a:rPr lang="en-US" dirty="0"/>
              <a:t>Evaluating an AST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val="1132344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+ 4 + 3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58849-8CB8-B048-8ADE-2D476184A4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DF057-40AE-324C-805F-1C9A428ED811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925BA-6AE6-8F4A-9124-DE2C80CF1A53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D73A-17E5-F94F-B53F-793141B6E226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011516-B8ED-5B46-8344-313EE65386E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77180-4165-8D4C-BFCA-6BEB9C1C5E2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DF4AE-9547-E642-A374-F1D63CFD341E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+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FCE606-82CA-0840-9BB8-CA98677D86C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A90E5-2BD7-B046-BD97-2B9192067745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C97B4-7FD9-494E-BFC6-18DAC10C23F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525782-A78E-0B49-89EB-873ACF123DA2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4513C1C-6B2A-3144-B7C7-52FF2E92BDC3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C58CFD-5EE3-D740-B954-05905EEDB020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+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511CEB-CD5F-0B4D-B581-AD57D0A1FD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CC8D182-47AF-6D40-BD79-D01ED92A8995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701D8B-3473-FA4F-B16B-6A379F191EF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555CC-6A96-B84A-B392-3B1F1C86EA98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13D5F2-5778-314F-A920-27A872007855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6504269" y="5711112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Parse trees cannot always be evaluated in post-order. An AST should always be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C005E-8C4D-7A42-94E9-10E755AD8136}"/>
              </a:ext>
            </a:extLst>
          </p:cNvPr>
          <p:cNvSpPr txBox="1"/>
          <p:nvPr/>
        </p:nvSpPr>
        <p:spPr>
          <a:xfrm>
            <a:off x="10110651" y="2769326"/>
            <a:ext cx="115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parse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233317-9DE9-0F46-B13A-60A1916D72E3}"/>
              </a:ext>
            </a:extLst>
          </p:cNvPr>
          <p:cNvSpPr txBox="1"/>
          <p:nvPr/>
        </p:nvSpPr>
        <p:spPr>
          <a:xfrm>
            <a:off x="5268686" y="3849189"/>
            <a:ext cx="544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93230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+ y +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248A8-97D2-3145-91D7-2C1B6FFB0BD1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327172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DBEA8-0214-9C47-A69D-9D64E4A7E59B}"/>
              </a:ext>
            </a:extLst>
          </p:cNvPr>
          <p:cNvSpPr txBox="1"/>
          <p:nvPr/>
        </p:nvSpPr>
        <p:spPr>
          <a:xfrm>
            <a:off x="7325954" y="5664946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1CA41-AD12-F942-9A11-170D76F03A02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395681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DBEA8-0214-9C47-A69D-9D64E4A7E59B}"/>
              </a:ext>
            </a:extLst>
          </p:cNvPr>
          <p:cNvSpPr txBox="1"/>
          <p:nvPr/>
        </p:nvSpPr>
        <p:spPr>
          <a:xfrm>
            <a:off x="7325954" y="5664946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1CA41-AD12-F942-9A11-170D76F03A02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53434-357B-0C46-9EA7-689887FE8AAB}"/>
              </a:ext>
            </a:extLst>
          </p:cNvPr>
          <p:cNvSpPr txBox="1"/>
          <p:nvPr/>
        </p:nvSpPr>
        <p:spPr>
          <a:xfrm>
            <a:off x="838200" y="4101431"/>
            <a:ext cx="168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adding together</a:t>
            </a:r>
            <a:br>
              <a:rPr lang="en-US" i="1" dirty="0"/>
            </a:br>
            <a:r>
              <a:rPr lang="en-US" i="1" dirty="0"/>
              <a:t>two </a:t>
            </a:r>
            <a:r>
              <a:rPr lang="en-US" i="1" dirty="0" err="1"/>
              <a:t>ints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0D627-349A-0C4C-BC23-F86EA3472F5B}"/>
              </a:ext>
            </a:extLst>
          </p:cNvPr>
          <p:cNvSpPr txBox="1"/>
          <p:nvPr/>
        </p:nvSpPr>
        <p:spPr>
          <a:xfrm>
            <a:off x="2880119" y="3309397"/>
            <a:ext cx="179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adding together</a:t>
            </a:r>
            <a:br>
              <a:rPr lang="en-US" i="1" dirty="0"/>
            </a:br>
            <a:r>
              <a:rPr lang="en-US" i="1" dirty="0"/>
              <a:t>an int and a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5F07A-2505-FA44-81EA-9E03BD0D5E99}"/>
              </a:ext>
            </a:extLst>
          </p:cNvPr>
          <p:cNvSpPr txBox="1"/>
          <p:nvPr/>
        </p:nvSpPr>
        <p:spPr>
          <a:xfrm>
            <a:off x="4106244" y="6308209"/>
            <a:ext cx="753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many languages this is fine, but we are working towards assembly language </a:t>
            </a:r>
          </a:p>
        </p:txBody>
      </p:sp>
    </p:spTree>
    <p:extLst>
      <p:ext uri="{BB962C8B-B14F-4D97-AF65-F5344CB8AC3E}">
        <p14:creationId xmlns:p14="http://schemas.microsoft.com/office/powerpoint/2010/main" val="395972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EB00E-F992-0846-BF6E-1BD95FF33161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A08-A3CF-8047-BDBD-46E88A5BED5D}"/>
              </a:ext>
            </a:extLst>
          </p:cNvPr>
          <p:cNvSpPr txBox="1"/>
          <p:nvPr/>
        </p:nvSpPr>
        <p:spPr>
          <a:xfrm>
            <a:off x="8221133" y="2912533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add r0 r1 </a:t>
            </a:r>
            <a:r>
              <a:rPr lang="en-US" dirty="0">
                <a:latin typeface="Courier" pitchFamily="2" charset="0"/>
              </a:rPr>
              <a:t>- interprets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the bits in the registers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integers</a:t>
            </a:r>
            <a:r>
              <a:rPr lang="en-US" dirty="0">
                <a:latin typeface="Courier" pitchFamily="2" charset="0"/>
              </a:rPr>
              <a:t> and adds them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together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4A311-A1DE-D742-AEA4-F7F65F47DB2D}"/>
              </a:ext>
            </a:extLst>
          </p:cNvPr>
          <p:cNvSpPr txBox="1"/>
          <p:nvPr/>
        </p:nvSpPr>
        <p:spPr>
          <a:xfrm>
            <a:off x="8229952" y="4606526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addss</a:t>
            </a:r>
            <a:r>
              <a:rPr lang="en-US" b="1" dirty="0">
                <a:latin typeface="Courier" pitchFamily="2" charset="0"/>
              </a:rPr>
              <a:t> r0 r1 </a:t>
            </a:r>
            <a:r>
              <a:rPr lang="en-US" dirty="0">
                <a:latin typeface="Courier" pitchFamily="2" charset="0"/>
              </a:rPr>
              <a:t>- interprets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the bits in the registers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floats</a:t>
            </a:r>
            <a:r>
              <a:rPr lang="en-US" dirty="0">
                <a:latin typeface="Courier" pitchFamily="2" charset="0"/>
              </a:rPr>
              <a:t> and adds them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65742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8386354" y="3612353"/>
            <a:ext cx="2702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some experiments.</a:t>
            </a:r>
          </a:p>
          <a:p>
            <a:br>
              <a:rPr lang="en-US" dirty="0"/>
            </a:br>
            <a:r>
              <a:rPr lang="en-US" dirty="0"/>
              <a:t>What should 5 + 5.0 be?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BE96F-228A-0E4F-B0D0-1D1E25C17820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415533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8386354" y="3612353"/>
            <a:ext cx="27025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some experiments.</a:t>
            </a:r>
          </a:p>
          <a:p>
            <a:br>
              <a:rPr lang="en-US" dirty="0"/>
            </a:br>
            <a:r>
              <a:rPr lang="en-US" dirty="0"/>
              <a:t>What should 5 + 5.0 be?</a:t>
            </a:r>
          </a:p>
          <a:p>
            <a:endParaRPr lang="en-US" dirty="0"/>
          </a:p>
          <a:p>
            <a:r>
              <a:rPr lang="en-US" dirty="0"/>
              <a:t>but </a:t>
            </a:r>
          </a:p>
          <a:p>
            <a:endParaRPr lang="en-US" dirty="0"/>
          </a:p>
          <a:p>
            <a:r>
              <a:rPr lang="en-US" b="1" dirty="0" err="1">
                <a:latin typeface="Courier" pitchFamily="2" charset="0"/>
              </a:rPr>
              <a:t>addss</a:t>
            </a:r>
            <a:r>
              <a:rPr lang="en-US" b="1" dirty="0">
                <a:latin typeface="Courier" pitchFamily="2" charset="0"/>
              </a:rPr>
              <a:t> r1 r2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interprets both registers</a:t>
            </a:r>
          </a:p>
          <a:p>
            <a:r>
              <a:rPr lang="en-US" dirty="0">
                <a:cs typeface="Calibri" panose="020F0502020204030204" pitchFamily="34" charset="0"/>
              </a:rPr>
              <a:t>as floats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85C48A-8F17-C142-A273-CDBEA2F26D41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258051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7201988" y="4129099"/>
            <a:ext cx="4555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binary of 5 is 0b101</a:t>
            </a:r>
            <a:br>
              <a:rPr lang="en-US" dirty="0"/>
            </a:br>
            <a:r>
              <a:rPr lang="en-US" dirty="0"/>
              <a:t>the float value of 0b101 is 7.00649232162e-45</a:t>
            </a:r>
          </a:p>
          <a:p>
            <a:endParaRPr lang="en-US" dirty="0"/>
          </a:p>
          <a:p>
            <a:r>
              <a:rPr lang="en-US" dirty="0"/>
              <a:t>We cannot just add them!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BA15C-5999-0346-A5B1-4E00051D7179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35702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679269" y="63743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21432" y="557712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883574" y="594414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07947" y="594414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052114" y="637430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 flipH="1">
            <a:off x="2278037" y="4342975"/>
            <a:ext cx="1886120" cy="61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564613" y="3962435"/>
            <a:ext cx="213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converts the int</a:t>
            </a:r>
          </a:p>
          <a:p>
            <a:r>
              <a:rPr lang="en-US" i="1" dirty="0"/>
              <a:t>value to a float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106755" y="5794280"/>
            <a:ext cx="576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make sure our operands are in the right format!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BD33D-8B34-FC4B-B439-1B0F268BEE6C}"/>
              </a:ext>
            </a:extLst>
          </p:cNvPr>
          <p:cNvSpPr/>
          <p:nvPr/>
        </p:nvSpPr>
        <p:spPr>
          <a:xfrm>
            <a:off x="1341755" y="4955699"/>
            <a:ext cx="187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</a:t>
            </a:r>
            <a:r>
              <a:rPr lang="en-US" dirty="0" err="1">
                <a:highlight>
                  <a:srgbClr val="FFFF00"/>
                </a:highlight>
              </a:rPr>
              <a:t>int_to_float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E86BB-16B4-7E44-A61A-8823BD091603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2261617" y="5325031"/>
            <a:ext cx="16420" cy="252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A8EA7F-1914-3F47-9CBB-500A9B2CEEF4}"/>
              </a:ext>
            </a:extLst>
          </p:cNvPr>
          <p:cNvSpPr txBox="1"/>
          <p:nvPr/>
        </p:nvSpPr>
        <p:spPr>
          <a:xfrm>
            <a:off x="838200" y="2081367"/>
            <a:ext cx="34932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PLUS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</p:spTree>
    <p:extLst>
      <p:ext uri="{BB962C8B-B14F-4D97-AF65-F5344CB8AC3E}">
        <p14:creationId xmlns:p14="http://schemas.microsoft.com/office/powerpoint/2010/main" val="4211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795308"/>
          </a:xfrm>
        </p:spPr>
        <p:txBody>
          <a:bodyPr>
            <a:normAutofit/>
          </a:bodyPr>
          <a:lstStyle/>
          <a:p>
            <a:r>
              <a:rPr lang="en-US" dirty="0"/>
              <a:t>Midterm rules</a:t>
            </a:r>
          </a:p>
          <a:p>
            <a:pPr lvl="1"/>
            <a:r>
              <a:rPr lang="en-US" dirty="0"/>
              <a:t>Ask any questions as a private piazza post</a:t>
            </a:r>
          </a:p>
          <a:p>
            <a:pPr lvl="1"/>
            <a:r>
              <a:rPr lang="en-US" dirty="0"/>
              <a:t>Do not discuss any part of it with classmates (e.g. tests, concepts, or approaches) </a:t>
            </a:r>
          </a:p>
          <a:p>
            <a:pPr lvl="1"/>
            <a:r>
              <a:rPr lang="en-US" dirty="0"/>
              <a:t>Do not ask questions online or google for exact questions</a:t>
            </a:r>
          </a:p>
          <a:p>
            <a:pPr lvl="2"/>
            <a:r>
              <a:rPr lang="en-US" dirty="0"/>
              <a:t>And if you happen to stumble across answers online, please let me know!</a:t>
            </a:r>
          </a:p>
          <a:p>
            <a:pPr lvl="1"/>
            <a:r>
              <a:rPr lang="en-US" dirty="0"/>
              <a:t>Document your answers so we can give as much partial credit as possible!</a:t>
            </a:r>
          </a:p>
          <a:p>
            <a:pPr lvl="1"/>
            <a:r>
              <a:rPr lang="en-US" dirty="0"/>
              <a:t>No late midterms will be accepted, so please plan ahead!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6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</p:spTree>
    <p:extLst>
      <p:ext uri="{BB962C8B-B14F-4D97-AF65-F5344CB8AC3E}">
        <p14:creationId xmlns:p14="http://schemas.microsoft.com/office/powerpoint/2010/main" val="362340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r>
              <a:rPr lang="en-US" dirty="0"/>
              <a:t>Given a language a type system defines:</a:t>
            </a:r>
          </a:p>
          <a:p>
            <a:pPr lvl="1"/>
            <a:r>
              <a:rPr lang="en-US" dirty="0"/>
              <a:t>The primitive (base) types in the language</a:t>
            </a:r>
          </a:p>
          <a:p>
            <a:pPr lvl="1"/>
            <a:r>
              <a:rPr lang="en-US" dirty="0"/>
              <a:t>How the types can be converted to other types</a:t>
            </a:r>
          </a:p>
          <a:p>
            <a:pPr lvl="2"/>
            <a:r>
              <a:rPr lang="en-US" dirty="0"/>
              <a:t>implicitly or explicitly</a:t>
            </a:r>
          </a:p>
          <a:p>
            <a:pPr lvl="1"/>
            <a:r>
              <a:rPr lang="en-US" dirty="0"/>
              <a:t>How the user can define new types</a:t>
            </a:r>
          </a:p>
        </p:txBody>
      </p:sp>
    </p:spTree>
    <p:extLst>
      <p:ext uri="{BB962C8B-B14F-4D97-AF65-F5344CB8AC3E}">
        <p14:creationId xmlns:p14="http://schemas.microsoft.com/office/powerpoint/2010/main" val="210039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r>
              <a:rPr lang="en-US" dirty="0"/>
              <a:t>Given a language a type system defines:</a:t>
            </a:r>
          </a:p>
          <a:p>
            <a:pPr lvl="1"/>
            <a:r>
              <a:rPr lang="en-US" dirty="0"/>
              <a:t>The primitive (base) types in the language</a:t>
            </a:r>
          </a:p>
          <a:p>
            <a:pPr lvl="1"/>
            <a:r>
              <a:rPr lang="en-US" dirty="0"/>
              <a:t>How the types can be converted to other types</a:t>
            </a:r>
          </a:p>
          <a:p>
            <a:pPr lvl="2"/>
            <a:r>
              <a:rPr lang="en-US" dirty="0"/>
              <a:t>implicitly or explicitly</a:t>
            </a:r>
          </a:p>
          <a:p>
            <a:pPr lvl="1"/>
            <a:r>
              <a:rPr lang="en-US" dirty="0"/>
              <a:t>How the user can define new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989FEE-3EF2-8E42-9C26-527D409EA79A}"/>
              </a:ext>
            </a:extLst>
          </p:cNvPr>
          <p:cNvSpPr txBox="1">
            <a:spLocks/>
          </p:cNvSpPr>
          <p:nvPr/>
        </p:nvSpPr>
        <p:spPr>
          <a:xfrm>
            <a:off x="838200" y="377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checking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F86DF-C691-E749-B369-8F0687AF6159}"/>
              </a:ext>
            </a:extLst>
          </p:cNvPr>
          <p:cNvSpPr txBox="1">
            <a:spLocks/>
          </p:cNvSpPr>
          <p:nvPr/>
        </p:nvSpPr>
        <p:spPr>
          <a:xfrm>
            <a:off x="838200" y="5100093"/>
            <a:ext cx="10515600" cy="175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a program to ensure that it adheres to the type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7ECE-44F9-5B4B-93B5-5540B4FBFEB1}"/>
              </a:ext>
            </a:extLst>
          </p:cNvPr>
          <p:cNvSpPr txBox="1"/>
          <p:nvPr/>
        </p:nvSpPr>
        <p:spPr>
          <a:xfrm>
            <a:off x="1946365" y="5846544"/>
            <a:ext cx="82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Especially interesting for compilers as a program given in the type system for the input language must be translated to a type system for lower-level program </a:t>
            </a:r>
          </a:p>
        </p:txBody>
      </p:sp>
    </p:spTree>
    <p:extLst>
      <p:ext uri="{BB962C8B-B14F-4D97-AF65-F5344CB8AC3E}">
        <p14:creationId xmlns:p14="http://schemas.microsoft.com/office/powerpoint/2010/main" val="1987368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pros and cons of each?</a:t>
            </a:r>
          </a:p>
        </p:txBody>
      </p:sp>
    </p:spTree>
    <p:extLst>
      <p:ext uri="{BB962C8B-B14F-4D97-AF65-F5344CB8AC3E}">
        <p14:creationId xmlns:p14="http://schemas.microsoft.com/office/powerpoint/2010/main" val="3127238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11067" cy="4470673"/>
          </a:xfrm>
        </p:spPr>
        <p:txBody>
          <a:bodyPr>
            <a:normAutofit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statically</a:t>
            </a:r>
            <a:r>
              <a:rPr lang="en-US" b="1" dirty="0"/>
              <a:t>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</a:t>
            </a:r>
            <a:r>
              <a:rPr lang="en-US" dirty="0">
                <a:highlight>
                  <a:srgbClr val="FFFF00"/>
                </a:highlight>
              </a:rPr>
              <a:t>pros</a:t>
            </a:r>
            <a:r>
              <a:rPr lang="en-US" dirty="0"/>
              <a:t> and cons of each?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D9F33-C861-8244-A2BE-C827103AA8FD}"/>
              </a:ext>
            </a:extLst>
          </p:cNvPr>
          <p:cNvSpPr txBox="1"/>
          <p:nvPr/>
        </p:nvSpPr>
        <p:spPr>
          <a:xfrm>
            <a:off x="8327734" y="3106154"/>
            <a:ext cx="399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type conversion at compile time otherwise you have to check without static types, this would need to be translated to: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B300-E66F-9244-8592-596898CA6386}"/>
              </a:ext>
            </a:extLst>
          </p:cNvPr>
          <p:cNvSpPr txBox="1"/>
          <p:nvPr/>
        </p:nvSpPr>
        <p:spPr>
          <a:xfrm>
            <a:off x="8327734" y="438056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+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52638-2BE1-6A44-AD8C-5CBD5FFFD6E0}"/>
              </a:ext>
            </a:extLst>
          </p:cNvPr>
          <p:cNvSpPr txBox="1"/>
          <p:nvPr/>
        </p:nvSpPr>
        <p:spPr>
          <a:xfrm>
            <a:off x="6269510" y="5199427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type(x) == int and type(y) == int:</a:t>
            </a:r>
          </a:p>
          <a:p>
            <a:r>
              <a:rPr lang="en-US" dirty="0">
                <a:latin typeface="Courier" pitchFamily="2" charset="0"/>
              </a:rPr>
              <a:t>  add(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type(x) == int and type(y) == float: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addss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(x), y)</a:t>
            </a:r>
            <a:br>
              <a:rPr lang="en-US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757337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11067" cy="4470673"/>
          </a:xfrm>
        </p:spPr>
        <p:txBody>
          <a:bodyPr>
            <a:normAutofit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dynamically</a:t>
            </a:r>
            <a:r>
              <a:rPr lang="en-US" b="1" dirty="0"/>
              <a:t>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</a:t>
            </a:r>
            <a:r>
              <a:rPr lang="en-US" dirty="0">
                <a:highlight>
                  <a:srgbClr val="FFFF00"/>
                </a:highlight>
              </a:rPr>
              <a:t>pros</a:t>
            </a:r>
            <a:r>
              <a:rPr lang="en-US" dirty="0"/>
              <a:t> and cons of each?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F219-FBA7-B040-AE40-4E0BC1C848C1}"/>
              </a:ext>
            </a:extLst>
          </p:cNvPr>
          <p:cNvSpPr txBox="1"/>
          <p:nvPr/>
        </p:nvSpPr>
        <p:spPr>
          <a:xfrm>
            <a:off x="8551334" y="406495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add(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r>
              <a:rPr lang="en-US" dirty="0">
                <a:latin typeface="Courier" pitchFamily="2" charset="0"/>
              </a:rPr>
              <a:t>  return x +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7E62-FB8E-E340-AF61-C0CE0459BCD4}"/>
              </a:ext>
            </a:extLst>
          </p:cNvPr>
          <p:cNvSpPr txBox="1"/>
          <p:nvPr/>
        </p:nvSpPr>
        <p:spPr>
          <a:xfrm>
            <a:off x="8551334" y="3442754"/>
            <a:ext cx="29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write more generic code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44C48-030C-A048-B4E9-2C653D39301B}"/>
              </a:ext>
            </a:extLst>
          </p:cNvPr>
          <p:cNvSpPr txBox="1"/>
          <p:nvPr/>
        </p:nvSpPr>
        <p:spPr>
          <a:xfrm>
            <a:off x="8543545" y="4976226"/>
            <a:ext cx="326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would need to write many</a:t>
            </a:r>
            <a:br>
              <a:rPr lang="en-US" dirty="0"/>
            </a:br>
            <a:r>
              <a:rPr lang="en-US" dirty="0"/>
              <a:t>different functions for each type </a:t>
            </a:r>
          </a:p>
        </p:txBody>
      </p:sp>
    </p:spTree>
    <p:extLst>
      <p:ext uri="{BB962C8B-B14F-4D97-AF65-F5344CB8AC3E}">
        <p14:creationId xmlns:p14="http://schemas.microsoft.com/office/powerpoint/2010/main" val="1206695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11067" cy="4470673"/>
          </a:xfrm>
        </p:spPr>
        <p:txBody>
          <a:bodyPr>
            <a:normAutofit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</a:t>
            </a:r>
            <a:r>
              <a:rPr lang="en-US" dirty="0">
                <a:highlight>
                  <a:srgbClr val="FFFF00"/>
                </a:highlight>
              </a:rPr>
              <a:t>pros</a:t>
            </a:r>
            <a:r>
              <a:rPr lang="en-US" dirty="0"/>
              <a:t> and cons of each?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7E62-FB8E-E340-AF61-C0CE0459BCD4}"/>
              </a:ext>
            </a:extLst>
          </p:cNvPr>
          <p:cNvSpPr txBox="1"/>
          <p:nvPr/>
        </p:nvSpPr>
        <p:spPr>
          <a:xfrm>
            <a:off x="7924801" y="4289421"/>
            <a:ext cx="378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Very close to assembly. You can write</a:t>
            </a:r>
            <a:br>
              <a:rPr lang="en-US" i="1" dirty="0"/>
            </a:br>
            <a:r>
              <a:rPr lang="en-US" i="1" dirty="0"/>
              <a:t>really optimized code. But very painful</a:t>
            </a:r>
          </a:p>
        </p:txBody>
      </p:sp>
    </p:spTree>
    <p:extLst>
      <p:ext uri="{BB962C8B-B14F-4D97-AF65-F5344CB8AC3E}">
        <p14:creationId xmlns:p14="http://schemas.microsoft.com/office/powerpoint/2010/main" val="3887305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pros and cons of each?</a:t>
            </a:r>
          </a:p>
          <a:p>
            <a:r>
              <a:rPr lang="en-US" dirty="0"/>
              <a:t>In this class, we will be:</a:t>
            </a:r>
          </a:p>
          <a:p>
            <a:pPr lvl="1"/>
            <a:r>
              <a:rPr lang="en-US" dirty="0"/>
              <a:t>Compiling a statically typed language (similar to C)</a:t>
            </a:r>
          </a:p>
          <a:p>
            <a:pPr lvl="1"/>
            <a:r>
              <a:rPr lang="en-US" dirty="0"/>
              <a:t>into an untyped language (similar to an ISA)</a:t>
            </a:r>
          </a:p>
          <a:p>
            <a:pPr lvl="1"/>
            <a:r>
              <a:rPr lang="en-US" dirty="0"/>
              <a:t>using a dynamically typed language (python)</a:t>
            </a:r>
          </a:p>
        </p:txBody>
      </p:sp>
    </p:spTree>
    <p:extLst>
      <p:ext uri="{BB962C8B-B14F-4D97-AF65-F5344CB8AC3E}">
        <p14:creationId xmlns:p14="http://schemas.microsoft.com/office/powerpoint/2010/main" val="320959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3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 in the language: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</p:spTree>
    <p:extLst>
      <p:ext uri="{BB962C8B-B14F-4D97-AF65-F5344CB8AC3E}">
        <p14:creationId xmlns:p14="http://schemas.microsoft.com/office/powerpoint/2010/main" val="4325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795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HW 2 is due today</a:t>
            </a:r>
          </a:p>
          <a:p>
            <a:pPr lvl="1"/>
            <a:r>
              <a:rPr lang="en-US" dirty="0"/>
              <a:t>Please try to get it in on time!</a:t>
            </a:r>
          </a:p>
          <a:p>
            <a:pPr lvl="1"/>
            <a:endParaRPr lang="en-US" dirty="0"/>
          </a:p>
          <a:p>
            <a:r>
              <a:rPr lang="en-US" dirty="0"/>
              <a:t>It is a difficult homework; as such I will provide a life preserve </a:t>
            </a:r>
          </a:p>
          <a:p>
            <a:pPr lvl="1"/>
            <a:r>
              <a:rPr lang="en-US" dirty="0"/>
              <a:t>If you submit by the deadline you get 10 extra points </a:t>
            </a:r>
          </a:p>
          <a:p>
            <a:pPr lvl="2"/>
            <a:r>
              <a:rPr lang="en-US" dirty="0"/>
              <a:t>that can count towards 100% (but not over 100%)</a:t>
            </a:r>
          </a:p>
          <a:p>
            <a:pPr lvl="1"/>
            <a:r>
              <a:rPr lang="en-US" dirty="0"/>
              <a:t>At midnight, we will release a solution to part 1:</a:t>
            </a:r>
          </a:p>
          <a:p>
            <a:pPr lvl="2"/>
            <a:r>
              <a:rPr lang="en-US" dirty="0"/>
              <a:t>A grammar along with a First+ set</a:t>
            </a:r>
          </a:p>
          <a:p>
            <a:pPr lvl="1"/>
            <a:r>
              <a:rPr lang="en-US" dirty="0"/>
              <a:t>You can use this grammar to help you with part 2 and part 3</a:t>
            </a:r>
          </a:p>
          <a:p>
            <a:pPr lvl="2"/>
            <a:r>
              <a:rPr lang="en-US" dirty="0"/>
              <a:t>Late penalties still apply. No extra points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intent is this:</a:t>
            </a:r>
          </a:p>
          <a:p>
            <a:pPr lvl="2"/>
            <a:r>
              <a:rPr lang="en-US" dirty="0"/>
              <a:t>If you got a decent solution turned in, you can be done with this homework as planned</a:t>
            </a:r>
          </a:p>
          <a:p>
            <a:pPr lvl="2"/>
            <a:r>
              <a:rPr lang="en-US" dirty="0"/>
              <a:t>If you were completely stuck, you can use the grammar and first+ sets to submit something in the next few days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only grade one solution and we will grade the latest solution submitted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8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702538" y="2159726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</a:t>
            </a:r>
            <a:r>
              <a:rPr lang="en-US" dirty="0" err="1"/>
              <a:t>ints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How does C do it? </a:t>
            </a:r>
            <a:br>
              <a:rPr lang="en-US" dirty="0"/>
            </a:br>
            <a:r>
              <a:rPr lang="en-US" dirty="0"/>
              <a:t>How does Python do it?</a:t>
            </a:r>
          </a:p>
          <a:p>
            <a:r>
              <a:rPr lang="en-US" dirty="0"/>
              <a:t>Pros and cons? </a:t>
            </a:r>
          </a:p>
        </p:txBody>
      </p:sp>
    </p:spTree>
    <p:extLst>
      <p:ext uri="{BB962C8B-B14F-4D97-AF65-F5344CB8AC3E}">
        <p14:creationId xmlns:p14="http://schemas.microsoft.com/office/powerpoint/2010/main" val="2535736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702538" y="2159726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strings a base type? In C? In Python?</a:t>
            </a:r>
          </a:p>
        </p:txBody>
      </p:sp>
    </p:spTree>
    <p:extLst>
      <p:ext uri="{BB962C8B-B14F-4D97-AF65-F5344CB8AC3E}">
        <p14:creationId xmlns:p14="http://schemas.microsoft.com/office/powerpoint/2010/main" val="3368085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510950" y="3876294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are bools handled? in C? in Python</a:t>
            </a:r>
          </a:p>
        </p:txBody>
      </p:sp>
    </p:spTree>
    <p:extLst>
      <p:ext uri="{BB962C8B-B14F-4D97-AF65-F5344CB8AC3E}">
        <p14:creationId xmlns:p14="http://schemas.microsoft.com/office/powerpoint/2010/main" val="160714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How to combine types in expressions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</p:spTree>
    <p:extLst>
      <p:ext uri="{BB962C8B-B14F-4D97-AF65-F5344CB8AC3E}">
        <p14:creationId xmlns:p14="http://schemas.microsoft.com/office/powerpoint/2010/main" val="2153711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float?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char?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bool?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6D91F-0D6C-5346-8CF6-DD96CD488CA5}"/>
              </a:ext>
            </a:extLst>
          </p:cNvPr>
          <p:cNvSpPr txBox="1"/>
          <p:nvPr/>
        </p:nvSpPr>
        <p:spPr>
          <a:xfrm>
            <a:off x="4502332" y="5599611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 each of these do if they are +’ed together?</a:t>
            </a:r>
          </a:p>
        </p:txBody>
      </p:sp>
    </p:spTree>
    <p:extLst>
      <p:ext uri="{BB962C8B-B14F-4D97-AF65-F5344CB8AC3E}">
        <p14:creationId xmlns:p14="http://schemas.microsoft.com/office/powerpoint/2010/main" val="1665677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0BEEB-74A3-0B4D-9E15-96D9A3C9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components</a:t>
            </a:r>
          </a:p>
          <a:p>
            <a:r>
              <a:rPr lang="en-US" dirty="0"/>
              <a:t>Type inference</a:t>
            </a:r>
          </a:p>
          <a:p>
            <a:pPr lvl="1"/>
            <a:r>
              <a:rPr lang="en-US" dirty="0"/>
              <a:t>Determines a type for each AST node</a:t>
            </a:r>
          </a:p>
          <a:p>
            <a:pPr lvl="1"/>
            <a:r>
              <a:rPr lang="en-US" dirty="0"/>
              <a:t>Modifies the AST into a type-safe form</a:t>
            </a:r>
          </a:p>
          <a:p>
            <a:pPr lvl="1"/>
            <a:endParaRPr lang="en-US" dirty="0"/>
          </a:p>
          <a:p>
            <a:r>
              <a:rPr lang="en-US" dirty="0"/>
              <a:t>Catches type-related errors</a:t>
            </a:r>
          </a:p>
        </p:txBody>
      </p:sp>
    </p:spTree>
    <p:extLst>
      <p:ext uri="{BB962C8B-B14F-4D97-AF65-F5344CB8AC3E}">
        <p14:creationId xmlns:p14="http://schemas.microsoft.com/office/powerpoint/2010/main" val="517323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106755" y="2786414"/>
            <a:ext cx="338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node additionally gets a type</a:t>
            </a:r>
          </a:p>
        </p:txBody>
      </p:sp>
    </p:spTree>
    <p:extLst>
      <p:ext uri="{BB962C8B-B14F-4D97-AF65-F5344CB8AC3E}">
        <p14:creationId xmlns:p14="http://schemas.microsoft.com/office/powerpoint/2010/main" val="1340332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</a:t>
            </a:r>
            <a:r>
              <a:rPr lang="en-US" dirty="0">
                <a:highlight>
                  <a:srgbClr val="FFFF00"/>
                </a:highlight>
              </a:rPr>
              <a:t>int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</a:t>
            </a:r>
            <a:r>
              <a:rPr lang="en-US" dirty="0">
                <a:highlight>
                  <a:srgbClr val="FFFF00"/>
                </a:highlight>
              </a:rPr>
              <a:t>int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</a:t>
            </a:r>
            <a:r>
              <a:rPr lang="en-US" dirty="0">
                <a:highlight>
                  <a:srgbClr val="FFFF00"/>
                </a:highlight>
              </a:rPr>
              <a:t>float</a:t>
            </a:r>
            <a:r>
              <a:rPr lang="en-US" dirty="0"/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106755" y="2786414"/>
            <a:ext cx="587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node additionally gets a type</a:t>
            </a:r>
          </a:p>
          <a:p>
            <a:r>
              <a:rPr lang="en-US" i="1" dirty="0"/>
              <a:t>we can get this from the symbol table for the leaves or based</a:t>
            </a:r>
          </a:p>
          <a:p>
            <a:r>
              <a:rPr lang="en-US" i="1" dirty="0"/>
              <a:t>on the input (e.g. 5 vs 5.0)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C2A83-5254-D742-9C8E-7C68266BF7AD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</p:spTree>
    <p:extLst>
      <p:ext uri="{BB962C8B-B14F-4D97-AF65-F5344CB8AC3E}">
        <p14:creationId xmlns:p14="http://schemas.microsoft.com/office/powerpoint/2010/main" val="178908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F123D-5BE1-C148-93EB-B55D9B362A93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</p:spTree>
    <p:extLst>
      <p:ext uri="{BB962C8B-B14F-4D97-AF65-F5344CB8AC3E}">
        <p14:creationId xmlns:p14="http://schemas.microsoft.com/office/powerpoint/2010/main" val="3829709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23249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E0F943-DEE7-6F4A-A282-D4EE5CFE173A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51B07-CA45-AA45-9E99-7168F54902DB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</p:spTree>
    <p:extLst>
      <p:ext uri="{BB962C8B-B14F-4D97-AF65-F5344CB8AC3E}">
        <p14:creationId xmlns:p14="http://schemas.microsoft.com/office/powerpoint/2010/main" val="2356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86E8-683D-0246-B09A-B4F79621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7D85-2930-3149-91EB-4D3264B9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for each variable does the symbol table hold?</a:t>
            </a:r>
          </a:p>
          <a:p>
            <a:pPr lvl="1"/>
            <a:r>
              <a:rPr lang="en-US" dirty="0"/>
              <a:t>For this assignment, nothing! It just keeps track of which variables have been declared and in which scope.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the next homework we will add type information to the symbol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8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4638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6D91EE-E416-CC46-8185-BAA2CBE561C6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8DCF7-E46E-5F43-8C3B-BCAAD353B163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</p:spTree>
    <p:extLst>
      <p:ext uri="{BB962C8B-B14F-4D97-AF65-F5344CB8AC3E}">
        <p14:creationId xmlns:p14="http://schemas.microsoft.com/office/powerpoint/2010/main" val="808948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63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10F0099-2EC0-9448-B19F-39E94E91FD5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E397BF-326C-9048-A0EE-68C1C5DFFFE8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</p:spTree>
    <p:extLst>
      <p:ext uri="{BB962C8B-B14F-4D97-AF65-F5344CB8AC3E}">
        <p14:creationId xmlns:p14="http://schemas.microsoft.com/office/powerpoint/2010/main" val="178439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08359" y="434297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8111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A263EA-2CA4-1C44-804E-89C541936FD3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894C7-1140-E448-9492-C66106B318C0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</p:spTree>
    <p:extLst>
      <p:ext uri="{BB962C8B-B14F-4D97-AF65-F5344CB8AC3E}">
        <p14:creationId xmlns:p14="http://schemas.microsoft.com/office/powerpoint/2010/main" val="2312612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08359" y="434297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74770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9721C0-56C3-5B44-8F52-B1BAC9226267}"/>
              </a:ext>
            </a:extLst>
          </p:cNvPr>
          <p:cNvSpPr txBox="1"/>
          <p:nvPr/>
        </p:nvSpPr>
        <p:spPr>
          <a:xfrm>
            <a:off x="7524206" y="639209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2BC36-6386-3340-AAD4-01C31A365B2F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D9FCB-BEED-194E-82C2-77AACD8E9040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</p:spTree>
    <p:extLst>
      <p:ext uri="{BB962C8B-B14F-4D97-AF65-F5344CB8AC3E}">
        <p14:creationId xmlns:p14="http://schemas.microsoft.com/office/powerpoint/2010/main" val="2223473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821702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5024519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39153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39153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2808691" y="5847639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76626" y="4754880"/>
            <a:ext cx="118528" cy="26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08359" y="434297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27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addition: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C0-56C3-5B44-8F52-B1BAC9226267}"/>
              </a:ext>
            </a:extLst>
          </p:cNvPr>
          <p:cNvSpPr txBox="1"/>
          <p:nvPr/>
        </p:nvSpPr>
        <p:spPr>
          <a:xfrm>
            <a:off x="7524206" y="6392091"/>
            <a:ext cx="429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else? need to convert the int to a float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BB2A-89C9-074D-BDCF-A91F6AF956B5}"/>
              </a:ext>
            </a:extLst>
          </p:cNvPr>
          <p:cNvSpPr txBox="1"/>
          <p:nvPr/>
        </p:nvSpPr>
        <p:spPr>
          <a:xfrm>
            <a:off x="2193778" y="4426631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</a:t>
            </a:r>
            <a:r>
              <a:rPr lang="en-US" dirty="0" err="1">
                <a:highlight>
                  <a:srgbClr val="FFFF00"/>
                </a:highlight>
              </a:rPr>
              <a:t>int_to_float</a:t>
            </a:r>
            <a:r>
              <a:rPr lang="en-US" dirty="0">
                <a:highlight>
                  <a:srgbClr val="FFFF00"/>
                </a:highlight>
              </a:rPr>
              <a:t>,?&gt;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EE03F-FB5D-FE4C-A300-01909E7A6B1C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212615" y="4342975"/>
            <a:ext cx="1195744" cy="83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79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C4A05-A0A4-FA47-A6EA-1EA62619FC6D}"/>
              </a:ext>
            </a:extLst>
          </p:cNvPr>
          <p:cNvSpPr/>
          <p:nvPr/>
        </p:nvSpPr>
        <p:spPr>
          <a:xfrm>
            <a:off x="3670300" y="909935"/>
            <a:ext cx="37507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F25C3-9CB6-9447-970F-15356121F7A9}"/>
              </a:ext>
            </a:extLst>
          </p:cNvPr>
          <p:cNvSpPr/>
          <p:nvPr/>
        </p:nvSpPr>
        <p:spPr>
          <a:xfrm>
            <a:off x="220134" y="2530607"/>
            <a:ext cx="4699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value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B7094-C8F1-2E41-AACD-AF29558149D9}"/>
              </a:ext>
            </a:extLst>
          </p:cNvPr>
          <p:cNvSpPr/>
          <p:nvPr/>
        </p:nvSpPr>
        <p:spPr>
          <a:xfrm>
            <a:off x="5545667" y="2530607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ASTMultNode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18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325968" y="2553607"/>
            <a:ext cx="473286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t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15FD7-5AE7-7346-9E6D-303A18979666}"/>
              </a:ext>
            </a:extLst>
          </p:cNvPr>
          <p:cNvSpPr/>
          <p:nvPr/>
        </p:nvSpPr>
        <p:spPr>
          <a:xfrm>
            <a:off x="355600" y="457874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54CC-93F7-7944-BD71-C9A6BD8016C3}"/>
              </a:ext>
            </a:extLst>
          </p:cNvPr>
          <p:cNvSpPr txBox="1"/>
          <p:nvPr/>
        </p:nvSpPr>
        <p:spPr>
          <a:xfrm>
            <a:off x="357801" y="44439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for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325968" y="21842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B7F52-D277-9F4E-A616-A113A8B4DF74}"/>
              </a:ext>
            </a:extLst>
          </p:cNvPr>
          <p:cNvSpPr txBox="1"/>
          <p:nvPr/>
        </p:nvSpPr>
        <p:spPr>
          <a:xfrm>
            <a:off x="6434667" y="273208"/>
            <a:ext cx="470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need to set the types for the leaf nodes</a:t>
            </a:r>
          </a:p>
        </p:txBody>
      </p:sp>
    </p:spTree>
    <p:extLst>
      <p:ext uri="{BB962C8B-B14F-4D97-AF65-F5344CB8AC3E}">
        <p14:creationId xmlns:p14="http://schemas.microsoft.com/office/powerpoint/2010/main" val="1051158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325968" y="2553607"/>
            <a:ext cx="473286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t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15FD7-5AE7-7346-9E6D-303A18979666}"/>
              </a:ext>
            </a:extLst>
          </p:cNvPr>
          <p:cNvSpPr/>
          <p:nvPr/>
        </p:nvSpPr>
        <p:spPr>
          <a:xfrm>
            <a:off x="355600" y="457874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54CC-93F7-7944-BD71-C9A6BD8016C3}"/>
              </a:ext>
            </a:extLst>
          </p:cNvPr>
          <p:cNvSpPr txBox="1"/>
          <p:nvPr/>
        </p:nvSpPr>
        <p:spPr>
          <a:xfrm>
            <a:off x="357801" y="44439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for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325968" y="21842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A71B2-17A5-B44D-90A7-CD35F64E3CAF}"/>
              </a:ext>
            </a:extLst>
          </p:cNvPr>
          <p:cNvSpPr/>
          <p:nvPr/>
        </p:nvSpPr>
        <p:spPr>
          <a:xfrm>
            <a:off x="5634565" y="1168612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is_int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1FF1-B22F-2140-B3AE-B895B0F21B8D}"/>
              </a:ext>
            </a:extLst>
          </p:cNvPr>
          <p:cNvSpPr txBox="1"/>
          <p:nvPr/>
        </p:nvSpPr>
        <p:spPr>
          <a:xfrm>
            <a:off x="6434667" y="273208"/>
            <a:ext cx="470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need to set the types for the leaf nodes</a:t>
            </a:r>
          </a:p>
        </p:txBody>
      </p:sp>
    </p:spTree>
    <p:extLst>
      <p:ext uri="{BB962C8B-B14F-4D97-AF65-F5344CB8AC3E}">
        <p14:creationId xmlns:p14="http://schemas.microsoft.com/office/powerpoint/2010/main" val="3621389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325968" y="2553607"/>
            <a:ext cx="473286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t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15FD7-5AE7-7346-9E6D-303A18979666}"/>
              </a:ext>
            </a:extLst>
          </p:cNvPr>
          <p:cNvSpPr/>
          <p:nvPr/>
        </p:nvSpPr>
        <p:spPr>
          <a:xfrm>
            <a:off x="355600" y="457874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54CC-93F7-7944-BD71-C9A6BD8016C3}"/>
              </a:ext>
            </a:extLst>
          </p:cNvPr>
          <p:cNvSpPr txBox="1"/>
          <p:nvPr/>
        </p:nvSpPr>
        <p:spPr>
          <a:xfrm>
            <a:off x="357801" y="44439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for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325968" y="21842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A71B2-17A5-B44D-90A7-CD35F64E3CAF}"/>
              </a:ext>
            </a:extLst>
          </p:cNvPr>
          <p:cNvSpPr/>
          <p:nvPr/>
        </p:nvSpPr>
        <p:spPr>
          <a:xfrm>
            <a:off x="5634565" y="1168612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is_int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1FF1-B22F-2140-B3AE-B895B0F21B8D}"/>
              </a:ext>
            </a:extLst>
          </p:cNvPr>
          <p:cNvSpPr txBox="1"/>
          <p:nvPr/>
        </p:nvSpPr>
        <p:spPr>
          <a:xfrm>
            <a:off x="6434667" y="273208"/>
            <a:ext cx="470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need to set the types for the leaf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476C3-CC2F-6443-B11A-7809A059315C}"/>
              </a:ext>
            </a:extLst>
          </p:cNvPr>
          <p:cNvSpPr/>
          <p:nvPr/>
        </p:nvSpPr>
        <p:spPr>
          <a:xfrm>
            <a:off x="5634565" y="4215600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CA8-A505-5C4E-9F86-0EB71B304303}"/>
              </a:ext>
            </a:extLst>
          </p:cNvPr>
          <p:cNvSpPr txBox="1"/>
          <p:nvPr/>
        </p:nvSpPr>
        <p:spPr>
          <a:xfrm>
            <a:off x="6383867" y="5621867"/>
            <a:ext cx="424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can we get the value type for an ID?</a:t>
            </a:r>
          </a:p>
        </p:txBody>
      </p:sp>
    </p:spTree>
    <p:extLst>
      <p:ext uri="{BB962C8B-B14F-4D97-AF65-F5344CB8AC3E}">
        <p14:creationId xmlns:p14="http://schemas.microsoft.com/office/powerpoint/2010/main" val="836221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7933" cy="44121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eat(TYPE)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None)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5FB34-5EF6-F34B-85C3-261AB2E9072E}"/>
              </a:ext>
            </a:extLst>
          </p:cNvPr>
          <p:cNvSpPr txBox="1"/>
          <p:nvPr/>
        </p:nvSpPr>
        <p:spPr>
          <a:xfrm>
            <a:off x="6394090" y="937725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6FF33-9643-2442-A8E3-55ADD9DA2A8D}"/>
              </a:ext>
            </a:extLst>
          </p:cNvPr>
          <p:cNvSpPr txBox="1"/>
          <p:nvPr/>
        </p:nvSpPr>
        <p:spPr>
          <a:xfrm>
            <a:off x="4465674" y="23391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‘x’)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3BE8-FEB8-B946-9F68-1BFA3415A8C4}"/>
              </a:ext>
            </a:extLst>
          </p:cNvPr>
          <p:cNvSpPr txBox="1"/>
          <p:nvPr/>
        </p:nvSpPr>
        <p:spPr>
          <a:xfrm>
            <a:off x="3115339" y="2339164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(TYPE, ‘int’)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844E1-5B55-9A46-9034-0DE6EA1BAE51}"/>
              </a:ext>
            </a:extLst>
          </p:cNvPr>
          <p:cNvSpPr txBox="1"/>
          <p:nvPr/>
        </p:nvSpPr>
        <p:spPr>
          <a:xfrm>
            <a:off x="8094133" y="3234266"/>
            <a:ext cx="3657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homework 2 we didn’t</a:t>
            </a:r>
          </a:p>
          <a:p>
            <a:r>
              <a:rPr lang="en-US" i="1" dirty="0"/>
              <a:t>record any information in the symbol</a:t>
            </a:r>
            <a:br>
              <a:rPr lang="en-US" i="1" dirty="0"/>
            </a:br>
            <a:r>
              <a:rPr lang="en-US" i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91692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5697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7933" cy="47783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value_type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self.to_match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eat(TYPE)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value_type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5FB34-5EF6-F34B-85C3-261AB2E9072E}"/>
              </a:ext>
            </a:extLst>
          </p:cNvPr>
          <p:cNvSpPr txBox="1"/>
          <p:nvPr/>
        </p:nvSpPr>
        <p:spPr>
          <a:xfrm>
            <a:off x="6394090" y="937725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6FF33-9643-2442-A8E3-55ADD9DA2A8D}"/>
              </a:ext>
            </a:extLst>
          </p:cNvPr>
          <p:cNvSpPr txBox="1"/>
          <p:nvPr/>
        </p:nvSpPr>
        <p:spPr>
          <a:xfrm>
            <a:off x="4465674" y="23391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‘x’)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3BE8-FEB8-B946-9F68-1BFA3415A8C4}"/>
              </a:ext>
            </a:extLst>
          </p:cNvPr>
          <p:cNvSpPr txBox="1"/>
          <p:nvPr/>
        </p:nvSpPr>
        <p:spPr>
          <a:xfrm>
            <a:off x="3115339" y="2339164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(TYPE, ‘int’)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844E1-5B55-9A46-9034-0DE6EA1BAE51}"/>
              </a:ext>
            </a:extLst>
          </p:cNvPr>
          <p:cNvSpPr txBox="1"/>
          <p:nvPr/>
        </p:nvSpPr>
        <p:spPr>
          <a:xfrm>
            <a:off x="8094133" y="3234266"/>
            <a:ext cx="3657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homework 2 we didn’t</a:t>
            </a:r>
          </a:p>
          <a:p>
            <a:r>
              <a:rPr lang="en-US" i="1" dirty="0"/>
              <a:t>record any information in the symbol</a:t>
            </a:r>
            <a:br>
              <a:rPr lang="en-US" i="1" dirty="0"/>
            </a:br>
            <a:r>
              <a:rPr lang="en-US" i="1" dirty="0"/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8D634-E8D9-264D-8C33-95F424A105DB}"/>
              </a:ext>
            </a:extLst>
          </p:cNvPr>
          <p:cNvSpPr txBox="1"/>
          <p:nvPr/>
        </p:nvSpPr>
        <p:spPr>
          <a:xfrm>
            <a:off x="8094133" y="4639732"/>
            <a:ext cx="342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record the type in 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2379770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325968" y="2553607"/>
            <a:ext cx="473286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t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15FD7-5AE7-7346-9E6D-303A18979666}"/>
              </a:ext>
            </a:extLst>
          </p:cNvPr>
          <p:cNvSpPr/>
          <p:nvPr/>
        </p:nvSpPr>
        <p:spPr>
          <a:xfrm>
            <a:off x="355600" y="457874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54CC-93F7-7944-BD71-C9A6BD8016C3}"/>
              </a:ext>
            </a:extLst>
          </p:cNvPr>
          <p:cNvSpPr txBox="1"/>
          <p:nvPr/>
        </p:nvSpPr>
        <p:spPr>
          <a:xfrm>
            <a:off x="357801" y="44439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for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325968" y="21842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A71B2-17A5-B44D-90A7-CD35F64E3CAF}"/>
              </a:ext>
            </a:extLst>
          </p:cNvPr>
          <p:cNvSpPr/>
          <p:nvPr/>
        </p:nvSpPr>
        <p:spPr>
          <a:xfrm>
            <a:off x="5634565" y="1168612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is_int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1FF1-B22F-2140-B3AE-B895B0F21B8D}"/>
              </a:ext>
            </a:extLst>
          </p:cNvPr>
          <p:cNvSpPr txBox="1"/>
          <p:nvPr/>
        </p:nvSpPr>
        <p:spPr>
          <a:xfrm>
            <a:off x="6434667" y="273208"/>
            <a:ext cx="470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need to set the types for the leaf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476C3-CC2F-6443-B11A-7809A059315C}"/>
              </a:ext>
            </a:extLst>
          </p:cNvPr>
          <p:cNvSpPr/>
          <p:nvPr/>
        </p:nvSpPr>
        <p:spPr>
          <a:xfrm>
            <a:off x="5634565" y="4215600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CA8-A505-5C4E-9F86-0EB71B304303}"/>
              </a:ext>
            </a:extLst>
          </p:cNvPr>
          <p:cNvSpPr txBox="1"/>
          <p:nvPr/>
        </p:nvSpPr>
        <p:spPr>
          <a:xfrm>
            <a:off x="6383867" y="5621867"/>
            <a:ext cx="424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can we get the value type for an ID?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DB0B8-A77C-F14C-B3EE-55D247A65E06}"/>
              </a:ext>
            </a:extLst>
          </p:cNvPr>
          <p:cNvSpPr txBox="1"/>
          <p:nvPr/>
        </p:nvSpPr>
        <p:spPr>
          <a:xfrm>
            <a:off x="6383867" y="606226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that doesn’t get us here yet...</a:t>
            </a:r>
          </a:p>
        </p:txBody>
      </p:sp>
    </p:spTree>
    <p:extLst>
      <p:ext uri="{BB962C8B-B14F-4D97-AF65-F5344CB8AC3E}">
        <p14:creationId xmlns:p14="http://schemas.microsoft.com/office/powerpoint/2010/main" val="3103684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add the type at parse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18389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Unit ::= ID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DF143-55F5-3D4C-8B96-0DE78875E623}"/>
              </a:ext>
            </a:extLst>
          </p:cNvPr>
          <p:cNvSpPr/>
          <p:nvPr/>
        </p:nvSpPr>
        <p:spPr>
          <a:xfrm>
            <a:off x="2524276" y="2717455"/>
            <a:ext cx="9228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parse_unit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# ... for applying the first production rule (ID)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 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Check that value is in the symbol table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(value, ST[value])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node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04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ED2-7A62-904F-B1BD-DE16C0F7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5242"/>
          </a:xfrm>
        </p:spPr>
        <p:txBody>
          <a:bodyPr/>
          <a:lstStyle/>
          <a:p>
            <a:r>
              <a:rPr lang="en-US" dirty="0"/>
              <a:t>We now have the types for the leaf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5043941" y="487961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839939" y="283580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</p:spTree>
    <p:extLst>
      <p:ext uri="{BB962C8B-B14F-4D97-AF65-F5344CB8AC3E}">
        <p14:creationId xmlns:p14="http://schemas.microsoft.com/office/powerpoint/2010/main" val="2801797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ED2-7A62-904F-B1BD-DE16C0F7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5242"/>
          </a:xfrm>
        </p:spPr>
        <p:txBody>
          <a:bodyPr/>
          <a:lstStyle/>
          <a:p>
            <a:r>
              <a:rPr lang="en-US" dirty="0"/>
              <a:t>We now have the types for the leaf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5043941" y="487961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48BF0-2228-F740-B388-2C0355BB1309}"/>
              </a:ext>
            </a:extLst>
          </p:cNvPr>
          <p:cNvSpPr txBox="1"/>
          <p:nvPr/>
        </p:nvSpPr>
        <p:spPr>
          <a:xfrm>
            <a:off x="7577666" y="2998327"/>
            <a:ext cx="3470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steps:</a:t>
            </a:r>
          </a:p>
          <a:p>
            <a:endParaRPr lang="en-US" dirty="0"/>
          </a:p>
          <a:p>
            <a:r>
              <a:rPr lang="en-US" dirty="0"/>
              <a:t>we do a post order traversal</a:t>
            </a:r>
          </a:p>
          <a:p>
            <a:r>
              <a:rPr lang="en-US" dirty="0"/>
              <a:t>on the AST and do a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808816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</p:spTree>
    <p:extLst>
      <p:ext uri="{BB962C8B-B14F-4D97-AF65-F5344CB8AC3E}">
        <p14:creationId xmlns:p14="http://schemas.microsoft.com/office/powerpoint/2010/main" val="1435113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3079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967FC-0F01-7B45-A3EC-24113C730EA2}"/>
              </a:ext>
            </a:extLst>
          </p:cNvPr>
          <p:cNvSpPr txBox="1"/>
          <p:nvPr/>
        </p:nvSpPr>
        <p:spPr>
          <a:xfrm>
            <a:off x="4555067" y="3755537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4681081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1951179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return lookup type from table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inference rules for plus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1274F-0288-7741-9E00-82CEADDBBCA1}"/>
              </a:ext>
            </a:extLst>
          </p:cNvPr>
          <p:cNvSpPr txBox="1"/>
          <p:nvPr/>
        </p:nvSpPr>
        <p:spPr>
          <a:xfrm>
            <a:off x="4351866" y="4273392"/>
            <a:ext cx="23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lookup the rule for plus</a:t>
            </a:r>
          </a:p>
        </p:txBody>
      </p:sp>
    </p:spTree>
    <p:extLst>
      <p:ext uri="{BB962C8B-B14F-4D97-AF65-F5344CB8AC3E}">
        <p14:creationId xmlns:p14="http://schemas.microsoft.com/office/powerpoint/2010/main" val="543012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return lookup type from table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1274F-0288-7741-9E00-82CEADDBBCA1}"/>
              </a:ext>
            </a:extLst>
          </p:cNvPr>
          <p:cNvSpPr txBox="1"/>
          <p:nvPr/>
        </p:nvSpPr>
        <p:spPr>
          <a:xfrm>
            <a:off x="4351866" y="4273392"/>
            <a:ext cx="23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lookup the rule for plus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548CF-193E-A34A-9B5B-5D2428FCAD37}"/>
              </a:ext>
            </a:extLst>
          </p:cNvPr>
          <p:cNvSpPr txBox="1"/>
          <p:nvPr/>
        </p:nvSpPr>
        <p:spPr>
          <a:xfrm>
            <a:off x="3572933" y="6214533"/>
            <a:ext cx="302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we’re missing a few things</a:t>
            </a:r>
          </a:p>
        </p:txBody>
      </p:sp>
    </p:spTree>
    <p:extLst>
      <p:ext uri="{BB962C8B-B14F-4D97-AF65-F5344CB8AC3E}">
        <p14:creationId xmlns:p14="http://schemas.microsoft.com/office/powerpoint/2010/main" val="17585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08539-6BFE-0145-874D-7B4F06BB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266950"/>
            <a:ext cx="9169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8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do type inference on children</a:t>
            </a:r>
          </a:p>
          <a:p>
            <a:r>
              <a:rPr lang="en-US" dirty="0">
                <a:latin typeface="Courier" pitchFamily="2" charset="0"/>
              </a:rPr>
              <a:t>    return lookup type from table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4EC2-9607-464E-80B0-15B8D179DA0E}"/>
              </a:ext>
            </a:extLst>
          </p:cNvPr>
          <p:cNvSpPr txBox="1"/>
          <p:nvPr/>
        </p:nvSpPr>
        <p:spPr>
          <a:xfrm>
            <a:off x="4624147" y="3775576"/>
            <a:ext cx="287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need to make sure the children have types!</a:t>
            </a:r>
          </a:p>
        </p:txBody>
      </p:sp>
    </p:spTree>
    <p:extLst>
      <p:ext uri="{BB962C8B-B14F-4D97-AF65-F5344CB8AC3E}">
        <p14:creationId xmlns:p14="http://schemas.microsoft.com/office/powerpoint/2010/main" val="1566372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 =</a:t>
            </a:r>
            <a:r>
              <a:rPr lang="en-US" dirty="0">
                <a:latin typeface="Courier" pitchFamily="2" charset="0"/>
              </a:rPr>
              <a:t> lookup type from table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4EC2-9607-464E-80B0-15B8D179DA0E}"/>
              </a:ext>
            </a:extLst>
          </p:cNvPr>
          <p:cNvSpPr txBox="1"/>
          <p:nvPr/>
        </p:nvSpPr>
        <p:spPr>
          <a:xfrm>
            <a:off x="4624147" y="3775576"/>
            <a:ext cx="28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should record our type</a:t>
            </a:r>
          </a:p>
        </p:txBody>
      </p:sp>
    </p:spTree>
    <p:extLst>
      <p:ext uri="{BB962C8B-B14F-4D97-AF65-F5344CB8AC3E}">
        <p14:creationId xmlns:p14="http://schemas.microsoft.com/office/powerpoint/2010/main" val="14355802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plus node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CFA4-EAD8-C242-9173-77EF686E7357}"/>
              </a:ext>
            </a:extLst>
          </p:cNvPr>
          <p:cNvSpPr txBox="1"/>
          <p:nvPr/>
        </p:nvSpPr>
        <p:spPr>
          <a:xfrm>
            <a:off x="6223000" y="3666067"/>
            <a:ext cx="19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just for plus?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90110"/>
              </p:ext>
            </p:extLst>
          </p:nvPr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735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plus node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CFA4-EAD8-C242-9173-77EF686E7357}"/>
              </a:ext>
            </a:extLst>
          </p:cNvPr>
          <p:cNvSpPr txBox="1"/>
          <p:nvPr/>
        </p:nvSpPr>
        <p:spPr>
          <a:xfrm>
            <a:off x="5356575" y="3373860"/>
            <a:ext cx="19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just for plus?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/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510C3-AC5E-B44A-A1DC-599292A65251}"/>
              </a:ext>
            </a:extLst>
          </p:cNvPr>
          <p:cNvSpPr txBox="1"/>
          <p:nvPr/>
        </p:nvSpPr>
        <p:spPr>
          <a:xfrm>
            <a:off x="8382000" y="3081867"/>
            <a:ext cx="2591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language promote</a:t>
            </a:r>
          </a:p>
          <a:p>
            <a:r>
              <a:rPr lang="en-US" dirty="0"/>
              <a:t>types, e.g. </a:t>
            </a:r>
            <a:r>
              <a:rPr lang="en-US" dirty="0" err="1"/>
              <a:t>ints</a:t>
            </a:r>
            <a:r>
              <a:rPr lang="en-US" dirty="0"/>
              <a:t> to float for</a:t>
            </a:r>
          </a:p>
          <a:p>
            <a:r>
              <a:rPr lang="en-US" dirty="0"/>
              <a:t>expression operators</a:t>
            </a:r>
          </a:p>
        </p:txBody>
      </p:sp>
    </p:spTree>
    <p:extLst>
      <p:ext uri="{BB962C8B-B14F-4D97-AF65-F5344CB8AC3E}">
        <p14:creationId xmlns:p14="http://schemas.microsoft.com/office/powerpoint/2010/main" val="3733312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CFA4-EAD8-C242-9173-77EF686E7357}"/>
              </a:ext>
            </a:extLst>
          </p:cNvPr>
          <p:cNvSpPr txBox="1"/>
          <p:nvPr/>
        </p:nvSpPr>
        <p:spPr>
          <a:xfrm>
            <a:off x="5356575" y="3373860"/>
            <a:ext cx="19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just for plus?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/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510C3-AC5E-B44A-A1DC-599292A65251}"/>
              </a:ext>
            </a:extLst>
          </p:cNvPr>
          <p:cNvSpPr txBox="1"/>
          <p:nvPr/>
        </p:nvSpPr>
        <p:spPr>
          <a:xfrm>
            <a:off x="8382000" y="3081867"/>
            <a:ext cx="2591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language promote</a:t>
            </a:r>
          </a:p>
          <a:p>
            <a:r>
              <a:rPr lang="en-US" dirty="0"/>
              <a:t>types, e.g. </a:t>
            </a:r>
            <a:r>
              <a:rPr lang="en-US" dirty="0" err="1"/>
              <a:t>ints</a:t>
            </a:r>
            <a:r>
              <a:rPr lang="en-US" dirty="0"/>
              <a:t> to float for</a:t>
            </a:r>
          </a:p>
          <a:p>
            <a:r>
              <a:rPr lang="en-US" dirty="0"/>
              <a:t>expression operators</a:t>
            </a:r>
          </a:p>
        </p:txBody>
      </p:sp>
    </p:spTree>
    <p:extLst>
      <p:ext uri="{BB962C8B-B14F-4D97-AF65-F5344CB8AC3E}">
        <p14:creationId xmlns:p14="http://schemas.microsoft.com/office/powerpoint/2010/main" val="42097160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50097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   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/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510C3-AC5E-B44A-A1DC-599292A65251}"/>
              </a:ext>
            </a:extLst>
          </p:cNvPr>
          <p:cNvSpPr txBox="1"/>
          <p:nvPr/>
        </p:nvSpPr>
        <p:spPr>
          <a:xfrm>
            <a:off x="7721600" y="2012414"/>
            <a:ext cx="294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for assignments?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E0408-C586-B043-BC1E-FDDDBFC69C69}"/>
              </a:ext>
            </a:extLst>
          </p:cNvPr>
          <p:cNvSpPr txBox="1"/>
          <p:nvPr/>
        </p:nvSpPr>
        <p:spPr>
          <a:xfrm>
            <a:off x="7382934" y="254846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 err="1">
                <a:latin typeface="Courier" pitchFamily="2" charset="0"/>
              </a:rPr>
              <a:t>cout</a:t>
            </a:r>
            <a:r>
              <a:rPr lang="en-US" dirty="0">
                <a:latin typeface="Courier" pitchFamily="2" charset="0"/>
              </a:rPr>
              <a:t> &lt;&lt; (x = 5.5) &lt;&lt; </a:t>
            </a:r>
            <a:r>
              <a:rPr lang="en-US" dirty="0" err="1">
                <a:latin typeface="Courier" pitchFamily="2" charset="0"/>
              </a:rPr>
              <a:t>endl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C1F8C-A9EA-AA4D-999B-CCA2780B36C9}"/>
              </a:ext>
            </a:extLst>
          </p:cNvPr>
          <p:cNvSpPr txBox="1"/>
          <p:nvPr/>
        </p:nvSpPr>
        <p:spPr>
          <a:xfrm>
            <a:off x="7721600" y="3478538"/>
            <a:ext cx="23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return?</a:t>
            </a:r>
          </a:p>
        </p:txBody>
      </p:sp>
    </p:spTree>
    <p:extLst>
      <p:ext uri="{BB962C8B-B14F-4D97-AF65-F5344CB8AC3E}">
        <p14:creationId xmlns:p14="http://schemas.microsoft.com/office/powerpoint/2010/main" val="2923276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77282"/>
              </p:ext>
            </p:extLst>
          </p:nvPr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510C3-AC5E-B44A-A1DC-599292A65251}"/>
              </a:ext>
            </a:extLst>
          </p:cNvPr>
          <p:cNvSpPr txBox="1"/>
          <p:nvPr/>
        </p:nvSpPr>
        <p:spPr>
          <a:xfrm>
            <a:off x="7721600" y="2012414"/>
            <a:ext cx="294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for assignments?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E0408-C586-B043-BC1E-FDDDBFC69C69}"/>
              </a:ext>
            </a:extLst>
          </p:cNvPr>
          <p:cNvSpPr txBox="1"/>
          <p:nvPr/>
        </p:nvSpPr>
        <p:spPr>
          <a:xfrm>
            <a:off x="7382934" y="254846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 err="1">
                <a:latin typeface="Courier" pitchFamily="2" charset="0"/>
              </a:rPr>
              <a:t>cout</a:t>
            </a:r>
            <a:r>
              <a:rPr lang="en-US" dirty="0">
                <a:latin typeface="Courier" pitchFamily="2" charset="0"/>
              </a:rPr>
              <a:t> &lt;&lt; (x = 5.5) &lt;&lt; </a:t>
            </a:r>
            <a:r>
              <a:rPr lang="en-US" dirty="0" err="1">
                <a:latin typeface="Courier" pitchFamily="2" charset="0"/>
              </a:rPr>
              <a:t>endl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C1F8C-A9EA-AA4D-999B-CCA2780B36C9}"/>
              </a:ext>
            </a:extLst>
          </p:cNvPr>
          <p:cNvSpPr txBox="1"/>
          <p:nvPr/>
        </p:nvSpPr>
        <p:spPr>
          <a:xfrm>
            <a:off x="7721600" y="3478538"/>
            <a:ext cx="23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return?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AEDA8-335D-F24A-8FD6-CAFFE3142B2A}"/>
              </a:ext>
            </a:extLst>
          </p:cNvPr>
          <p:cNvSpPr txBox="1"/>
          <p:nvPr/>
        </p:nvSpPr>
        <p:spPr>
          <a:xfrm>
            <a:off x="9431867" y="6434667"/>
            <a:ext cx="19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whatever the left is</a:t>
            </a:r>
          </a:p>
        </p:txBody>
      </p:sp>
    </p:spTree>
    <p:extLst>
      <p:ext uri="{BB962C8B-B14F-4D97-AF65-F5344CB8AC3E}">
        <p14:creationId xmlns:p14="http://schemas.microsoft.com/office/powerpoint/2010/main" val="1904265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32175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n is an assignment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....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617F4E2-6869-7242-A51D-348AFB7F54C9}"/>
              </a:ext>
            </a:extLst>
          </p:cNvPr>
          <p:cNvGraphicFramePr>
            <a:graphicFrameLocks noGrp="1"/>
          </p:cNvGraphicFramePr>
          <p:nvPr/>
        </p:nvGraphicFramePr>
        <p:xfrm>
          <a:off x="7539138" y="4383921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510C3-AC5E-B44A-A1DC-599292A65251}"/>
              </a:ext>
            </a:extLst>
          </p:cNvPr>
          <p:cNvSpPr txBox="1"/>
          <p:nvPr/>
        </p:nvSpPr>
        <p:spPr>
          <a:xfrm>
            <a:off x="7721600" y="2012414"/>
            <a:ext cx="294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for assignments?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E0408-C586-B043-BC1E-FDDDBFC69C69}"/>
              </a:ext>
            </a:extLst>
          </p:cNvPr>
          <p:cNvSpPr txBox="1"/>
          <p:nvPr/>
        </p:nvSpPr>
        <p:spPr>
          <a:xfrm>
            <a:off x="7382934" y="254846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 err="1">
                <a:latin typeface="Courier" pitchFamily="2" charset="0"/>
              </a:rPr>
              <a:t>cout</a:t>
            </a:r>
            <a:r>
              <a:rPr lang="en-US" dirty="0">
                <a:latin typeface="Courier" pitchFamily="2" charset="0"/>
              </a:rPr>
              <a:t> &lt;&lt; (x = 5.5) &lt;&lt; </a:t>
            </a:r>
            <a:r>
              <a:rPr lang="en-US" dirty="0" err="1">
                <a:latin typeface="Courier" pitchFamily="2" charset="0"/>
              </a:rPr>
              <a:t>endl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C1F8C-A9EA-AA4D-999B-CCA2780B36C9}"/>
              </a:ext>
            </a:extLst>
          </p:cNvPr>
          <p:cNvSpPr txBox="1"/>
          <p:nvPr/>
        </p:nvSpPr>
        <p:spPr>
          <a:xfrm>
            <a:off x="7721600" y="3478538"/>
            <a:ext cx="23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return?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AEDA8-335D-F24A-8FD6-CAFFE3142B2A}"/>
              </a:ext>
            </a:extLst>
          </p:cNvPr>
          <p:cNvSpPr txBox="1"/>
          <p:nvPr/>
        </p:nvSpPr>
        <p:spPr>
          <a:xfrm>
            <a:off x="9431867" y="6434667"/>
            <a:ext cx="19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whatever the left is</a:t>
            </a:r>
          </a:p>
        </p:txBody>
      </p:sp>
    </p:spTree>
    <p:extLst>
      <p:ext uri="{BB962C8B-B14F-4D97-AF65-F5344CB8AC3E}">
        <p14:creationId xmlns:p14="http://schemas.microsoft.com/office/powerpoint/2010/main" val="2336648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A3EB-ABDC-4E44-94E4-17E63F81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61C6-902A-2542-9845-45CBFAB7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errors</a:t>
            </a:r>
          </a:p>
        </p:txBody>
      </p:sp>
    </p:spTree>
    <p:extLst>
      <p:ext uri="{BB962C8B-B14F-4D97-AF65-F5344CB8AC3E}">
        <p14:creationId xmlns:p14="http://schemas.microsoft.com/office/powerpoint/2010/main" val="453531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t is None: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throw type exception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4EC2-9607-464E-80B0-15B8D179DA0E}"/>
              </a:ext>
            </a:extLst>
          </p:cNvPr>
          <p:cNvSpPr txBox="1"/>
          <p:nvPr/>
        </p:nvSpPr>
        <p:spPr>
          <a:xfrm>
            <a:off x="4624147" y="3775576"/>
            <a:ext cx="28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should record our type</a:t>
            </a:r>
          </a:p>
        </p:txBody>
      </p:sp>
    </p:spTree>
    <p:extLst>
      <p:ext uri="{BB962C8B-B14F-4D97-AF65-F5344CB8AC3E}">
        <p14:creationId xmlns:p14="http://schemas.microsoft.com/office/powerpoint/2010/main" val="413678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457B1-CF08-B648-A171-EEDDC399FD36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2E608-4265-0640-AC6D-C11B56B9033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2702E1-1037-A94E-B343-4FCE2DBF1798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EEAB8-FF65-A84D-9CC7-90207006FBE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FD8F13-67DD-C840-92C3-068C11012323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D16D68-5646-9247-B350-B2C2AA448AE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A7FAD9-4799-D54B-BDB8-AE9C62112A23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78B42-94ED-F44E-AC28-E916E2FD24BA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62E51B-3267-064B-A381-7336ED8BBD9C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2BC50B-A234-1844-ABB9-8C441FB792CA}"/>
              </a:ext>
            </a:extLst>
          </p:cNvPr>
          <p:cNvSpPr txBox="1"/>
          <p:nvPr/>
        </p:nvSpPr>
        <p:spPr>
          <a:xfrm>
            <a:off x="6514762" y="5811385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to the desired parse tree?</a:t>
            </a:r>
          </a:p>
        </p:txBody>
      </p:sp>
    </p:spTree>
    <p:extLst>
      <p:ext uri="{BB962C8B-B14F-4D97-AF65-F5344CB8AC3E}">
        <p14:creationId xmlns:p14="http://schemas.microsoft.com/office/powerpoint/2010/main" val="268977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t is None: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throw type exception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09828"/>
              </p:ext>
            </p:extLst>
          </p:nvPr>
        </p:nvGraphicFramePr>
        <p:xfrm>
          <a:off x="7357534" y="3960242"/>
          <a:ext cx="379441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866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21762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99923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69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4EC2-9607-464E-80B0-15B8D179DA0E}"/>
              </a:ext>
            </a:extLst>
          </p:cNvPr>
          <p:cNvSpPr txBox="1"/>
          <p:nvPr/>
        </p:nvSpPr>
        <p:spPr>
          <a:xfrm>
            <a:off x="4624147" y="3775576"/>
            <a:ext cx="28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should record our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E876-BFDE-F947-9921-CDEDECC742E8}"/>
              </a:ext>
            </a:extLst>
          </p:cNvPr>
          <p:cNvSpPr txBox="1"/>
          <p:nvPr/>
        </p:nvSpPr>
        <p:spPr>
          <a:xfrm>
            <a:off x="8922482" y="6308209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like in Python</a:t>
            </a:r>
          </a:p>
        </p:txBody>
      </p:sp>
    </p:spTree>
    <p:extLst>
      <p:ext uri="{BB962C8B-B14F-4D97-AF65-F5344CB8AC3E}">
        <p14:creationId xmlns:p14="http://schemas.microsoft.com/office/powerpoint/2010/main" val="19425354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978-B3EA-C14B-997D-55B93B3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9F95D-6F74-BC47-8C19-D6BCF84976A6}"/>
              </a:ext>
            </a:extLst>
          </p:cNvPr>
          <p:cNvSpPr/>
          <p:nvPr/>
        </p:nvSpPr>
        <p:spPr>
          <a:xfrm>
            <a:off x="838200" y="236380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75D7A-6A67-D54C-B5CA-BCD4F6A4813F}"/>
              </a:ext>
            </a:extLst>
          </p:cNvPr>
          <p:cNvSpPr txBox="1"/>
          <p:nvPr/>
        </p:nvSpPr>
        <p:spPr>
          <a:xfrm>
            <a:off x="4707466" y="2363800"/>
            <a:ext cx="611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node n: find its type and the types of any of its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BE177-9497-3E4F-B5B5-2A507DA83F8D}"/>
              </a:ext>
            </a:extLst>
          </p:cNvPr>
          <p:cNvSpPr txBox="1"/>
          <p:nvPr/>
        </p:nvSpPr>
        <p:spPr>
          <a:xfrm>
            <a:off x="973667" y="3098800"/>
            <a:ext cx="4596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plus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t is None: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throw type exception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C8DBA47-CFF1-084A-A5E2-0E5538F4EFDC}"/>
              </a:ext>
            </a:extLst>
          </p:cNvPr>
          <p:cNvGraphicFramePr>
            <a:graphicFrameLocks noGrp="1"/>
          </p:cNvGraphicFramePr>
          <p:nvPr/>
        </p:nvGraphicFramePr>
        <p:xfrm>
          <a:off x="7357534" y="3960242"/>
          <a:ext cx="379441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866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21762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99923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69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3CEC9-D95C-364D-8C1C-F9ACC038008C}"/>
              </a:ext>
            </a:extLst>
          </p:cNvPr>
          <p:cNvSpPr txBox="1"/>
          <p:nvPr/>
        </p:nvSpPr>
        <p:spPr>
          <a:xfrm>
            <a:off x="8034867" y="3406244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rules for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4EC2-9607-464E-80B0-15B8D179DA0E}"/>
              </a:ext>
            </a:extLst>
          </p:cNvPr>
          <p:cNvSpPr txBox="1"/>
          <p:nvPr/>
        </p:nvSpPr>
        <p:spPr>
          <a:xfrm>
            <a:off x="4624147" y="3775576"/>
            <a:ext cx="28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should record our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E876-BFDE-F947-9921-CDEDECC742E8}"/>
              </a:ext>
            </a:extLst>
          </p:cNvPr>
          <p:cNvSpPr txBox="1"/>
          <p:nvPr/>
        </p:nvSpPr>
        <p:spPr>
          <a:xfrm>
            <a:off x="8922482" y="6308209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like in Python</a:t>
            </a:r>
          </a:p>
        </p:txBody>
      </p:sp>
    </p:spTree>
    <p:extLst>
      <p:ext uri="{BB962C8B-B14F-4D97-AF65-F5344CB8AC3E}">
        <p14:creationId xmlns:p14="http://schemas.microsoft.com/office/powerpoint/2010/main" val="3754647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linearizing code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C4A05-A0A4-FA47-A6EA-1EA62619FC6D}"/>
              </a:ext>
            </a:extLst>
          </p:cNvPr>
          <p:cNvSpPr/>
          <p:nvPr/>
        </p:nvSpPr>
        <p:spPr>
          <a:xfrm>
            <a:off x="3670300" y="909935"/>
            <a:ext cx="37507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F25C3-9CB6-9447-970F-15356121F7A9}"/>
              </a:ext>
            </a:extLst>
          </p:cNvPr>
          <p:cNvSpPr/>
          <p:nvPr/>
        </p:nvSpPr>
        <p:spPr>
          <a:xfrm>
            <a:off x="220134" y="2530607"/>
            <a:ext cx="4699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value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B7094-C8F1-2E41-AACD-AF29558149D9}"/>
              </a:ext>
            </a:extLst>
          </p:cNvPr>
          <p:cNvSpPr/>
          <p:nvPr/>
        </p:nvSpPr>
        <p:spPr>
          <a:xfrm>
            <a:off x="5545667" y="2530607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ASTMultNode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0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54653</TotalTime>
  <Words>6179</Words>
  <Application>Microsoft Macintosh PowerPoint</Application>
  <PresentationFormat>Widescreen</PresentationFormat>
  <Paragraphs>1449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2, 2022</vt:lpstr>
      <vt:lpstr>Announcements</vt:lpstr>
      <vt:lpstr>Announcements</vt:lpstr>
      <vt:lpstr>Announcements</vt:lpstr>
      <vt:lpstr>Homework 2 clarifications</vt:lpstr>
      <vt:lpstr>Quiz</vt:lpstr>
      <vt:lpstr>Quiz</vt:lpstr>
      <vt:lpstr>Creating an AST from predictive grammar</vt:lpstr>
      <vt:lpstr>PowerPoint Presentation</vt:lpstr>
      <vt:lpstr>Quiz</vt:lpstr>
      <vt:lpstr>PowerPoint Presentation</vt:lpstr>
      <vt:lpstr>PowerPoint Presentation</vt:lpstr>
      <vt:lpstr>Quiz</vt:lpstr>
      <vt:lpstr>PowerPoint Presentation</vt:lpstr>
      <vt:lpstr>PowerPoint Presentation</vt:lpstr>
      <vt:lpstr>Quiz</vt:lpstr>
      <vt:lpstr>PowerPoint Presentation</vt:lpstr>
      <vt:lpstr>Quiz</vt:lpstr>
      <vt:lpstr>Review</vt:lpstr>
      <vt:lpstr>New material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checking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PowerPoint Presentation</vt:lpstr>
      <vt:lpstr>PowerPoint Presentation</vt:lpstr>
      <vt:lpstr>PowerPoint Presentation</vt:lpstr>
      <vt:lpstr>PowerPoint Presentation</vt:lpstr>
      <vt:lpstr>Symbol Table</vt:lpstr>
      <vt:lpstr>Symbol Table</vt:lpstr>
      <vt:lpstr>PowerPoint Presentation</vt:lpstr>
      <vt:lpstr>add the type at parse time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checking</vt:lpstr>
      <vt:lpstr>Type inference</vt:lpstr>
      <vt:lpstr>Type inference</vt:lpstr>
      <vt:lpstr>Type inference</vt:lpstr>
      <vt:lpstr>See everyone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873</cp:revision>
  <dcterms:created xsi:type="dcterms:W3CDTF">2021-03-23T23:59:42Z</dcterms:created>
  <dcterms:modified xsi:type="dcterms:W3CDTF">2022-05-02T22:15:11Z</dcterms:modified>
</cp:coreProperties>
</file>