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7"/>
  </p:notesMasterIdLst>
  <p:sldIdLst>
    <p:sldId id="257" r:id="rId2"/>
    <p:sldId id="1492" r:id="rId3"/>
    <p:sldId id="1584" r:id="rId4"/>
    <p:sldId id="1493" r:id="rId5"/>
    <p:sldId id="1532" r:id="rId6"/>
    <p:sldId id="1588" r:id="rId7"/>
    <p:sldId id="1585" r:id="rId8"/>
    <p:sldId id="1589" r:id="rId9"/>
    <p:sldId id="1675" r:id="rId10"/>
    <p:sldId id="1586" r:id="rId11"/>
    <p:sldId id="1590" r:id="rId12"/>
    <p:sldId id="1676" r:id="rId13"/>
    <p:sldId id="1587" r:id="rId14"/>
    <p:sldId id="1592" r:id="rId15"/>
    <p:sldId id="1593" r:id="rId16"/>
    <p:sldId id="1594" r:id="rId17"/>
    <p:sldId id="1390" r:id="rId18"/>
    <p:sldId id="1595" r:id="rId19"/>
    <p:sldId id="1596" r:id="rId20"/>
    <p:sldId id="1598" r:id="rId21"/>
    <p:sldId id="1599" r:id="rId22"/>
    <p:sldId id="1600" r:id="rId23"/>
    <p:sldId id="1677" r:id="rId24"/>
    <p:sldId id="1601" r:id="rId25"/>
    <p:sldId id="1602" r:id="rId26"/>
    <p:sldId id="1603" r:id="rId27"/>
    <p:sldId id="1678" r:id="rId28"/>
    <p:sldId id="1604" r:id="rId29"/>
    <p:sldId id="1605" r:id="rId30"/>
    <p:sldId id="1606" r:id="rId31"/>
    <p:sldId id="1607" r:id="rId32"/>
    <p:sldId id="1608" r:id="rId33"/>
    <p:sldId id="1609" r:id="rId34"/>
    <p:sldId id="1610" r:id="rId35"/>
    <p:sldId id="1611" r:id="rId36"/>
    <p:sldId id="1612" r:id="rId37"/>
    <p:sldId id="1613" r:id="rId38"/>
    <p:sldId id="1679" r:id="rId39"/>
    <p:sldId id="1614" r:id="rId40"/>
    <p:sldId id="1615" r:id="rId41"/>
    <p:sldId id="1616" r:id="rId42"/>
    <p:sldId id="1617" r:id="rId43"/>
    <p:sldId id="1574" r:id="rId44"/>
    <p:sldId id="1619" r:id="rId45"/>
    <p:sldId id="1620" r:id="rId46"/>
    <p:sldId id="1623" r:id="rId47"/>
    <p:sldId id="1624" r:id="rId48"/>
    <p:sldId id="1680" r:id="rId49"/>
    <p:sldId id="1625" r:id="rId50"/>
    <p:sldId id="1627" r:id="rId51"/>
    <p:sldId id="1626" r:id="rId52"/>
    <p:sldId id="1628" r:id="rId53"/>
    <p:sldId id="1632" r:id="rId54"/>
    <p:sldId id="1629" r:id="rId55"/>
    <p:sldId id="1631" r:id="rId56"/>
    <p:sldId id="1633" r:id="rId57"/>
    <p:sldId id="1634" r:id="rId58"/>
    <p:sldId id="1636" r:id="rId59"/>
    <p:sldId id="1637" r:id="rId60"/>
    <p:sldId id="1638" r:id="rId61"/>
    <p:sldId id="1639" r:id="rId62"/>
    <p:sldId id="1640" r:id="rId63"/>
    <p:sldId id="1641" r:id="rId64"/>
    <p:sldId id="1643" r:id="rId65"/>
    <p:sldId id="1644" r:id="rId66"/>
    <p:sldId id="1645" r:id="rId67"/>
    <p:sldId id="1646" r:id="rId68"/>
    <p:sldId id="1647" r:id="rId69"/>
    <p:sldId id="1648" r:id="rId70"/>
    <p:sldId id="1649" r:id="rId71"/>
    <p:sldId id="1650" r:id="rId72"/>
    <p:sldId id="1651" r:id="rId73"/>
    <p:sldId id="1657" r:id="rId74"/>
    <p:sldId id="1652" r:id="rId75"/>
    <p:sldId id="1656" r:id="rId76"/>
    <p:sldId id="1655" r:id="rId77"/>
    <p:sldId id="1654" r:id="rId78"/>
    <p:sldId id="1658" r:id="rId79"/>
    <p:sldId id="1659" r:id="rId80"/>
    <p:sldId id="1681" r:id="rId81"/>
    <p:sldId id="1660" r:id="rId82"/>
    <p:sldId id="1661" r:id="rId83"/>
    <p:sldId id="1662" r:id="rId84"/>
    <p:sldId id="1663" r:id="rId85"/>
    <p:sldId id="1664" r:id="rId86"/>
    <p:sldId id="1668" r:id="rId87"/>
    <p:sldId id="1667" r:id="rId88"/>
    <p:sldId id="1665" r:id="rId89"/>
    <p:sldId id="1669" r:id="rId90"/>
    <p:sldId id="1670" r:id="rId91"/>
    <p:sldId id="1671" r:id="rId92"/>
    <p:sldId id="1672" r:id="rId93"/>
    <p:sldId id="1673" r:id="rId94"/>
    <p:sldId id="1674" r:id="rId95"/>
    <p:sldId id="1395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87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/>
              <a:t>May 4, </a:t>
            </a:r>
            <a:r>
              <a:rPr lang="en-US" sz="3200" dirty="0"/>
              <a:t>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Finish up type checking</a:t>
            </a:r>
          </a:p>
          <a:p>
            <a:r>
              <a:rPr lang="en-US" i="1" dirty="0"/>
              <a:t>3-address code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9868755" y="30113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891340" y="612988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243270" y="612988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494240" y="931005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283799" y="938302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432" y="1260443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139294" y="1250151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697227" y="157172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764779" y="1562000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B500-1416-664B-BD1D-A70789932F8B}"/>
              </a:ext>
            </a:extLst>
          </p:cNvPr>
          <p:cNvSpPr/>
          <p:nvPr/>
        </p:nvSpPr>
        <p:spPr>
          <a:xfrm>
            <a:off x="8841912" y="243109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2BC6D-A4F3-7945-9BA8-DDAD5EBAD05E}"/>
              </a:ext>
            </a:extLst>
          </p:cNvPr>
          <p:cNvSpPr/>
          <p:nvPr/>
        </p:nvSpPr>
        <p:spPr>
          <a:xfrm>
            <a:off x="8261222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66087-E008-CB41-9E49-F43BE5B52E3C}"/>
              </a:ext>
            </a:extLst>
          </p:cNvPr>
          <p:cNvSpPr/>
          <p:nvPr/>
        </p:nvSpPr>
        <p:spPr>
          <a:xfrm>
            <a:off x="9404049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40F58-CF90-CE41-89B9-CE8DBABC9991}"/>
              </a:ext>
            </a:extLst>
          </p:cNvPr>
          <p:cNvSpPr/>
          <p:nvPr/>
        </p:nvSpPr>
        <p:spPr>
          <a:xfrm>
            <a:off x="8801537" y="387484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F10088-ADEF-7F4E-A316-E753418CD634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8562478" y="2849305"/>
            <a:ext cx="580690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5B716-F904-F04C-85D6-57BAB595954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9143168" y="2849305"/>
            <a:ext cx="562137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CD5CE6-7944-5940-BF7F-AD6B8EF5481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62478" y="3571180"/>
            <a:ext cx="540315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E481C4-ED00-5E48-8D57-93234F440C6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102793" y="3571180"/>
            <a:ext cx="602512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BAFE9-DB06-D242-9A86-5A5DBAE7937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006561" y="2839576"/>
            <a:ext cx="277238" cy="522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5BD84F-A29B-7844-AA4E-821E0B90D38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9444424" y="2640198"/>
            <a:ext cx="839375" cy="19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8C64CD-6438-0642-90A2-AB2F8FAC4216}"/>
              </a:ext>
            </a:extLst>
          </p:cNvPr>
          <p:cNvSpPr txBox="1"/>
          <p:nvPr/>
        </p:nvSpPr>
        <p:spPr>
          <a:xfrm>
            <a:off x="10858582" y="3011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111E8-20FD-9A4E-BB6A-BF339F777B74}"/>
              </a:ext>
            </a:extLst>
          </p:cNvPr>
          <p:cNvSpPr txBox="1"/>
          <p:nvPr/>
        </p:nvSpPr>
        <p:spPr>
          <a:xfrm>
            <a:off x="8063655" y="244713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A20544-E545-DB40-AE9C-D75E51A5C0A6}"/>
              </a:ext>
            </a:extLst>
          </p:cNvPr>
          <p:cNvSpPr/>
          <p:nvPr/>
        </p:nvSpPr>
        <p:spPr>
          <a:xfrm>
            <a:off x="8859121" y="4978934"/>
            <a:ext cx="31759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B2E933-E9AD-4341-9CF9-2422F61D7ABC}"/>
              </a:ext>
            </a:extLst>
          </p:cNvPr>
          <p:cNvSpPr txBox="1"/>
          <p:nvPr/>
        </p:nvSpPr>
        <p:spPr>
          <a:xfrm>
            <a:off x="10296120" y="455526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667CA-F5C3-2D42-B82B-141D137F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406650"/>
            <a:ext cx="7200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9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609D-165C-E648-B9C4-735D53FA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F9B2-E831-8843-ADF2-B63C2B35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expression: it returns a value. If it has a value, then it has a type</a:t>
            </a:r>
          </a:p>
          <a:p>
            <a:pPr lvl="1"/>
            <a:r>
              <a:rPr lang="en-US" dirty="0"/>
              <a:t>Possible exceptions?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static languages, we can determine the type of the expression at compile time</a:t>
            </a:r>
          </a:p>
          <a:p>
            <a:pPr lvl="1"/>
            <a:endParaRPr lang="en-US" dirty="0"/>
          </a:p>
          <a:p>
            <a:r>
              <a:rPr lang="en-US" dirty="0"/>
              <a:t>Using an AST we can see that any node can be an expression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609D-165C-E648-B9C4-735D53FA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47B65-F470-6F48-9DE2-4D706CC1E488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E4C6E-C2BC-6644-978B-A32CB5A45E18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F0EF6A-606E-5D4B-BD87-79606321F933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FF222-9FDE-0646-B504-99055260A664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55D257-A55E-144F-B0D5-1FE97F620CFB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13708-ACBF-A94C-9704-CAE35BDABFF3}"/>
              </a:ext>
            </a:extLst>
          </p:cNvPr>
          <p:cNvSpPr txBox="1"/>
          <p:nvPr/>
        </p:nvSpPr>
        <p:spPr>
          <a:xfrm>
            <a:off x="3323378" y="415652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6A6096-740A-C644-AE4B-E059301F53B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849354" y="4525855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B965B-1B11-C043-A20F-E0A836FC596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007765" y="4525855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5E7162-0A45-2C45-880D-E15FE02FD9CD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BB7DA-5DD8-754E-9C9D-886F8F06BB55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A0D86-188A-804D-A788-5A9A75FB6F62}"/>
              </a:ext>
            </a:extLst>
          </p:cNvPr>
          <p:cNvSpPr txBox="1"/>
          <p:nvPr/>
        </p:nvSpPr>
        <p:spPr>
          <a:xfrm>
            <a:off x="6723017" y="3657599"/>
            <a:ext cx="30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of these nodes have a type!</a:t>
            </a:r>
          </a:p>
        </p:txBody>
      </p:sp>
    </p:spTree>
    <p:extLst>
      <p:ext uri="{BB962C8B-B14F-4D97-AF65-F5344CB8AC3E}">
        <p14:creationId xmlns:p14="http://schemas.microsoft.com/office/powerpoint/2010/main" val="121497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DA511-8C90-EB48-ABBD-B66B9EFD8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438400"/>
            <a:ext cx="7721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6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6036-ED46-6248-82E5-2DD39B72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1E3D-D70C-934E-B36F-94EA76B7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7933" cy="47783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" pitchFamily="2" charset="0"/>
              </a:rPr>
              <a:t>SymbolTable</a:t>
            </a:r>
            <a:r>
              <a:rPr lang="en-US" dirty="0">
                <a:latin typeface="Courier" pitchFamily="2" charset="0"/>
              </a:rPr>
              <a:t> ST;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/>
              <a:t>declare_statement</a:t>
            </a:r>
            <a:r>
              <a:rPr lang="en-US" dirty="0"/>
              <a:t> ::= TYPE ID SEMI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value_type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self.to_match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eat(TYPE)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eat(ID)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ST.insert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value_type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eat(SEMI)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5FB34-5EF6-F34B-85C3-261AB2E9072E}"/>
              </a:ext>
            </a:extLst>
          </p:cNvPr>
          <p:cNvSpPr txBox="1"/>
          <p:nvPr/>
        </p:nvSpPr>
        <p:spPr>
          <a:xfrm>
            <a:off x="6394090" y="937725"/>
            <a:ext cx="45975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Say we are matched the statement: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int x;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6FF33-9643-2442-A8E3-55ADD9DA2A8D}"/>
              </a:ext>
            </a:extLst>
          </p:cNvPr>
          <p:cNvSpPr txBox="1"/>
          <p:nvPr/>
        </p:nvSpPr>
        <p:spPr>
          <a:xfrm>
            <a:off x="4465674" y="233916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(ID, ‘x’)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C3BE8-FEB8-B946-9F68-1BFA3415A8C4}"/>
              </a:ext>
            </a:extLst>
          </p:cNvPr>
          <p:cNvSpPr txBox="1"/>
          <p:nvPr/>
        </p:nvSpPr>
        <p:spPr>
          <a:xfrm>
            <a:off x="3115339" y="2339164"/>
            <a:ext cx="126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(TYPE, ‘int’)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8D634-E8D9-264D-8C33-95F424A105DB}"/>
              </a:ext>
            </a:extLst>
          </p:cNvPr>
          <p:cNvSpPr txBox="1"/>
          <p:nvPr/>
        </p:nvSpPr>
        <p:spPr>
          <a:xfrm>
            <a:off x="7562102" y="4719947"/>
            <a:ext cx="342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record the type in the symbol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92E6C-CFF6-DF48-BBB0-DD8B0EDC323C}"/>
              </a:ext>
            </a:extLst>
          </p:cNvPr>
          <p:cNvSpPr txBox="1"/>
          <p:nvPr/>
        </p:nvSpPr>
        <p:spPr>
          <a:xfrm>
            <a:off x="7252948" y="3020561"/>
            <a:ext cx="33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get the type from the TYPE lexeme</a:t>
            </a:r>
          </a:p>
        </p:txBody>
      </p:sp>
    </p:spTree>
    <p:extLst>
      <p:ext uri="{BB962C8B-B14F-4D97-AF65-F5344CB8AC3E}">
        <p14:creationId xmlns:p14="http://schemas.microsoft.com/office/powerpoint/2010/main" val="382146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FD25-5BDF-B640-BC3F-A5671F6E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add the type at parse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8A6-44C3-BA4F-8A51-F601DFA132CE}"/>
              </a:ext>
            </a:extLst>
          </p:cNvPr>
          <p:cNvSpPr txBox="1"/>
          <p:nvPr/>
        </p:nvSpPr>
        <p:spPr>
          <a:xfrm>
            <a:off x="169334" y="1573367"/>
            <a:ext cx="18389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Unit ::= ID</a:t>
            </a:r>
          </a:p>
          <a:p>
            <a:r>
              <a:rPr lang="en-US" dirty="0">
                <a:latin typeface="Courier" pitchFamily="2" charset="0"/>
              </a:rPr>
              <a:t>     |   NUM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DF143-55F5-3D4C-8B96-0DE78875E623}"/>
              </a:ext>
            </a:extLst>
          </p:cNvPr>
          <p:cNvSpPr/>
          <p:nvPr/>
        </p:nvSpPr>
        <p:spPr>
          <a:xfrm>
            <a:off x="2524276" y="2717455"/>
            <a:ext cx="9228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parse_unit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lhs_node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    # ... for applying the first production rule (ID)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   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.next_word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[1] 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... Check that value is in the symbol table</a:t>
            </a: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(value, ST[value])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node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B4B99-4BCB-604C-82A4-8F702934F2F0}"/>
              </a:ext>
            </a:extLst>
          </p:cNvPr>
          <p:cNvSpPr txBox="1"/>
          <p:nvPr/>
        </p:nvSpPr>
        <p:spPr>
          <a:xfrm>
            <a:off x="8203474" y="4471781"/>
            <a:ext cx="2327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create the ID</a:t>
            </a:r>
          </a:p>
          <a:p>
            <a:r>
              <a:rPr lang="en-US" dirty="0"/>
              <a:t>node, provide the type</a:t>
            </a:r>
          </a:p>
        </p:txBody>
      </p:sp>
    </p:spTree>
    <p:extLst>
      <p:ext uri="{BB962C8B-B14F-4D97-AF65-F5344CB8AC3E}">
        <p14:creationId xmlns:p14="http://schemas.microsoft.com/office/powerpoint/2010/main" val="1548863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F96D6D-5103-0144-8366-0D6C721C7D9B}"/>
              </a:ext>
            </a:extLst>
          </p:cNvPr>
          <p:cNvSpPr/>
          <p:nvPr/>
        </p:nvSpPr>
        <p:spPr>
          <a:xfrm>
            <a:off x="360802" y="3650887"/>
            <a:ext cx="473286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C814C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t):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t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B15FD7-5AE7-7346-9E6D-303A18979666}"/>
              </a:ext>
            </a:extLst>
          </p:cNvPr>
          <p:cNvSpPr/>
          <p:nvPr/>
        </p:nvSpPr>
        <p:spPr>
          <a:xfrm>
            <a:off x="390434" y="1555154"/>
            <a:ext cx="321733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Enum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Types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(Enum):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854CC-93F7-7944-BD71-C9A6BD8016C3}"/>
              </a:ext>
            </a:extLst>
          </p:cNvPr>
          <p:cNvSpPr txBox="1"/>
          <p:nvPr/>
        </p:nvSpPr>
        <p:spPr>
          <a:xfrm>
            <a:off x="392635" y="1141719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 for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E31D0-F40A-4E40-B10E-7E39D83D0A2A}"/>
              </a:ext>
            </a:extLst>
          </p:cNvPr>
          <p:cNvSpPr txBox="1"/>
          <p:nvPr/>
        </p:nvSpPr>
        <p:spPr>
          <a:xfrm>
            <a:off x="360802" y="328155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base AST Node needs a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A71B2-17A5-B44D-90A7-CD35F64E3CAF}"/>
              </a:ext>
            </a:extLst>
          </p:cNvPr>
          <p:cNvSpPr/>
          <p:nvPr/>
        </p:nvSpPr>
        <p:spPr>
          <a:xfrm>
            <a:off x="5669399" y="2265892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ASTNumNode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is_int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(value):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F1FF1-B22F-2140-B3AE-B895B0F21B8D}"/>
              </a:ext>
            </a:extLst>
          </p:cNvPr>
          <p:cNvSpPr txBox="1"/>
          <p:nvPr/>
        </p:nvSpPr>
        <p:spPr>
          <a:xfrm>
            <a:off x="6469501" y="1370488"/>
            <a:ext cx="470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we need to set the types for the leaf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476C3-CC2F-6443-B11A-7809A059315C}"/>
              </a:ext>
            </a:extLst>
          </p:cNvPr>
          <p:cNvSpPr/>
          <p:nvPr/>
        </p:nvSpPr>
        <p:spPr>
          <a:xfrm>
            <a:off x="5669399" y="5312880"/>
            <a:ext cx="6096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C854C-CDC0-264A-87A9-CF618FEEAAD3}"/>
              </a:ext>
            </a:extLst>
          </p:cNvPr>
          <p:cNvSpPr txBox="1"/>
          <p:nvPr/>
        </p:nvSpPr>
        <p:spPr>
          <a:xfrm>
            <a:off x="3286416" y="208237"/>
            <a:ext cx="561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 reminder on where we are with our code</a:t>
            </a:r>
          </a:p>
        </p:txBody>
      </p:sp>
    </p:spTree>
    <p:extLst>
      <p:ext uri="{BB962C8B-B14F-4D97-AF65-F5344CB8AC3E}">
        <p14:creationId xmlns:p14="http://schemas.microsoft.com/office/powerpoint/2010/main" val="280123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94DF-C6C8-D740-8958-4BBE04B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703D95-6885-354F-8620-F9E09A6E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the review, we will walk through the type inference algorithm and discuss some new additions to it.</a:t>
            </a:r>
          </a:p>
        </p:txBody>
      </p:sp>
    </p:spTree>
    <p:extLst>
      <p:ext uri="{BB962C8B-B14F-4D97-AF65-F5344CB8AC3E}">
        <p14:creationId xmlns:p14="http://schemas.microsoft.com/office/powerpoint/2010/main" val="108710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882809" y="486776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723972" y="3973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249948" y="434297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46712" y="434297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5043941" y="487961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BA736-EE52-4345-A573-A09117D6A428}"/>
              </a:ext>
            </a:extLst>
          </p:cNvPr>
          <p:cNvSpPr txBox="1"/>
          <p:nvPr/>
        </p:nvSpPr>
        <p:spPr>
          <a:xfrm>
            <a:off x="5338354" y="5849612"/>
            <a:ext cx="386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leaf types are provided on construction</a:t>
            </a:r>
          </a:p>
        </p:txBody>
      </p:sp>
    </p:spTree>
    <p:extLst>
      <p:ext uri="{BB962C8B-B14F-4D97-AF65-F5344CB8AC3E}">
        <p14:creationId xmlns:p14="http://schemas.microsoft.com/office/powerpoint/2010/main" val="1377557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740646" y="566494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882809" y="486776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</a:t>
            </a:r>
            <a:r>
              <a:rPr lang="en-US" dirty="0">
                <a:highlight>
                  <a:srgbClr val="FFFF00"/>
                </a:highlight>
              </a:rPr>
              <a:t>?</a:t>
            </a:r>
            <a:r>
              <a:rPr lang="en-US" dirty="0"/>
              <a:t>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3113491" y="566494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723972" y="3973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</a:t>
            </a:r>
            <a:r>
              <a:rPr lang="en-US" dirty="0">
                <a:highlight>
                  <a:srgbClr val="FFFF00"/>
                </a:highlight>
              </a:rPr>
              <a:t>?</a:t>
            </a:r>
            <a:r>
              <a:rPr lang="en-US" dirty="0"/>
              <a:t>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249948" y="434297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246712" y="434297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5043941" y="487961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588BF-7CD2-AD4B-B093-AC7AE93294BB}"/>
              </a:ext>
            </a:extLst>
          </p:cNvPr>
          <p:cNvSpPr txBox="1"/>
          <p:nvPr/>
        </p:nvSpPr>
        <p:spPr>
          <a:xfrm>
            <a:off x="4615543" y="3151323"/>
            <a:ext cx="341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find these types. Why?</a:t>
            </a:r>
          </a:p>
        </p:txBody>
      </p:sp>
    </p:spTree>
    <p:extLst>
      <p:ext uri="{BB962C8B-B14F-4D97-AF65-F5344CB8AC3E}">
        <p14:creationId xmlns:p14="http://schemas.microsoft.com/office/powerpoint/2010/main" val="375015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HW 1 grades are released</a:t>
            </a:r>
          </a:p>
          <a:p>
            <a:pPr lvl="1"/>
            <a:r>
              <a:rPr lang="en-US" dirty="0"/>
              <a:t>Let us know by Monday if there are any issues</a:t>
            </a:r>
          </a:p>
          <a:p>
            <a:pPr lvl="1"/>
            <a:r>
              <a:rPr lang="en-US" dirty="0"/>
              <a:t>Please let us know through a private piazza post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Midterm is out</a:t>
            </a:r>
          </a:p>
          <a:p>
            <a:pPr lvl="1"/>
            <a:r>
              <a:rPr lang="en-US" dirty="0"/>
              <a:t>I have started a piazza note with clarifications</a:t>
            </a:r>
          </a:p>
          <a:p>
            <a:pPr lvl="1"/>
            <a:r>
              <a:rPr lang="en-US" dirty="0"/>
              <a:t>do not discuss with classmates at all, do not ask (or search for) exact questions online</a:t>
            </a:r>
          </a:p>
          <a:p>
            <a:pPr lvl="1"/>
            <a:r>
              <a:rPr lang="en-US" dirty="0"/>
              <a:t>No late midterms will be accepted (please prioritize it)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3CF6-8237-4348-8148-A13A36BE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874" cy="1325563"/>
          </a:xfrm>
        </p:spPr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0DE9C-414A-8741-A528-E5A090C5086E}"/>
              </a:ext>
            </a:extLst>
          </p:cNvPr>
          <p:cNvSpPr txBox="1"/>
          <p:nvPr/>
        </p:nvSpPr>
        <p:spPr>
          <a:xfrm>
            <a:off x="740646" y="5664946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</a:t>
            </a:r>
            <a:r>
              <a:rPr lang="en-US" dirty="0" err="1"/>
              <a:t>x,int</a:t>
            </a:r>
            <a:r>
              <a:rPr lang="en-US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1EE80-C134-4242-A9DA-5CF706065F22}"/>
              </a:ext>
            </a:extLst>
          </p:cNvPr>
          <p:cNvSpPr txBox="1"/>
          <p:nvPr/>
        </p:nvSpPr>
        <p:spPr>
          <a:xfrm>
            <a:off x="1882809" y="486776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AC1411-1248-FE40-8305-879D11D5BF64}"/>
              </a:ext>
            </a:extLst>
          </p:cNvPr>
          <p:cNvCxnSpPr>
            <a:cxnSpLocks/>
          </p:cNvCxnSpPr>
          <p:nvPr/>
        </p:nvCxnSpPr>
        <p:spPr>
          <a:xfrm flipH="1">
            <a:off x="944951" y="523478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3D4F4-EC92-8743-8A4A-619CB7505399}"/>
              </a:ext>
            </a:extLst>
          </p:cNvPr>
          <p:cNvCxnSpPr>
            <a:cxnSpLocks/>
          </p:cNvCxnSpPr>
          <p:nvPr/>
        </p:nvCxnSpPr>
        <p:spPr>
          <a:xfrm>
            <a:off x="2169324" y="523478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C9177-BFDE-3440-822B-0E031F7408C6}"/>
              </a:ext>
            </a:extLst>
          </p:cNvPr>
          <p:cNvSpPr txBox="1"/>
          <p:nvPr/>
        </p:nvSpPr>
        <p:spPr>
          <a:xfrm>
            <a:off x="3113491" y="5664946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</a:t>
            </a:r>
            <a:r>
              <a:rPr lang="en-US" dirty="0" err="1"/>
              <a:t>y,int</a:t>
            </a:r>
            <a:r>
              <a:rPr lang="en-US" dirty="0"/>
              <a:t>&gt;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FEF28-F06E-AE40-9CC6-A86B731C2353}"/>
              </a:ext>
            </a:extLst>
          </p:cNvPr>
          <p:cNvSpPr txBox="1"/>
          <p:nvPr/>
        </p:nvSpPr>
        <p:spPr>
          <a:xfrm>
            <a:off x="3723972" y="3973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283FEE-C3A4-5B4B-9C79-E440E987C5A0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2249948" y="434297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EFF6F-9C3A-4D4C-82A3-53A05152535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246712" y="434297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3298B1-AA3B-2E45-B1F1-033BD34193EA}"/>
              </a:ext>
            </a:extLst>
          </p:cNvPr>
          <p:cNvSpPr txBox="1"/>
          <p:nvPr/>
        </p:nvSpPr>
        <p:spPr>
          <a:xfrm>
            <a:off x="5043941" y="487961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B0D68-F154-304F-9FDE-1393D1018DEE}"/>
              </a:ext>
            </a:extLst>
          </p:cNvPr>
          <p:cNvSpPr txBox="1"/>
          <p:nvPr/>
        </p:nvSpPr>
        <p:spPr>
          <a:xfrm>
            <a:off x="353155" y="4091351"/>
            <a:ext cx="1960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>
                <a:latin typeface="Courier" pitchFamily="2" charset="0"/>
              </a:rPr>
              <a:t>add</a:t>
            </a:r>
            <a:r>
              <a:rPr lang="en-US" dirty="0"/>
              <a:t> instruction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1F3AA-8B1D-1042-B0A8-9CE4A6136303}"/>
              </a:ext>
            </a:extLst>
          </p:cNvPr>
          <p:cNvSpPr txBox="1"/>
          <p:nvPr/>
        </p:nvSpPr>
        <p:spPr>
          <a:xfrm>
            <a:off x="4469322" y="3245648"/>
            <a:ext cx="1991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an x86</a:t>
            </a:r>
            <a:br>
              <a:rPr lang="en-US" dirty="0"/>
            </a:br>
            <a:r>
              <a:rPr lang="en-US" b="1" dirty="0" err="1">
                <a:latin typeface="Courier" pitchFamily="2" charset="0"/>
              </a:rPr>
              <a:t>addss</a:t>
            </a:r>
            <a:r>
              <a:rPr lang="en-US" dirty="0"/>
              <a:t> instruction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0DA08-A3CF-8047-BDBD-46E88A5BED5D}"/>
              </a:ext>
            </a:extLst>
          </p:cNvPr>
          <p:cNvSpPr txBox="1"/>
          <p:nvPr/>
        </p:nvSpPr>
        <p:spPr>
          <a:xfrm>
            <a:off x="8221133" y="2912533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add r0 r1 </a:t>
            </a:r>
            <a:r>
              <a:rPr lang="en-US" dirty="0">
                <a:latin typeface="Courier" pitchFamily="2" charset="0"/>
              </a:rPr>
              <a:t>- interprets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the bits in the registers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as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integers</a:t>
            </a:r>
            <a:r>
              <a:rPr lang="en-US" dirty="0">
                <a:latin typeface="Courier" pitchFamily="2" charset="0"/>
              </a:rPr>
              <a:t> and adds them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together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4A311-A1DE-D742-AEA4-F7F65F47DB2D}"/>
              </a:ext>
            </a:extLst>
          </p:cNvPr>
          <p:cNvSpPr txBox="1"/>
          <p:nvPr/>
        </p:nvSpPr>
        <p:spPr>
          <a:xfrm>
            <a:off x="8229952" y="4606526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 pitchFamily="2" charset="0"/>
              </a:rPr>
              <a:t>addss</a:t>
            </a:r>
            <a:r>
              <a:rPr lang="en-US" b="1" dirty="0">
                <a:latin typeface="Courier" pitchFamily="2" charset="0"/>
              </a:rPr>
              <a:t> r0 r1 </a:t>
            </a:r>
            <a:r>
              <a:rPr lang="en-US" dirty="0">
                <a:latin typeface="Courier" pitchFamily="2" charset="0"/>
              </a:rPr>
              <a:t>- interprets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the bits in the registers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as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floats</a:t>
            </a:r>
            <a:r>
              <a:rPr lang="en-US" dirty="0">
                <a:latin typeface="Courier" pitchFamily="2" charset="0"/>
              </a:rPr>
              <a:t> and adds them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together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379F6-1EEB-8842-B543-A2FC897CE718}"/>
              </a:ext>
            </a:extLst>
          </p:cNvPr>
          <p:cNvSpPr txBox="1"/>
          <p:nvPr/>
        </p:nvSpPr>
        <p:spPr>
          <a:xfrm>
            <a:off x="548080" y="194827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8736D-232C-484C-B8E4-8B0B24F964A8}"/>
              </a:ext>
            </a:extLst>
          </p:cNvPr>
          <p:cNvSpPr txBox="1"/>
          <p:nvPr/>
        </p:nvSpPr>
        <p:spPr>
          <a:xfrm>
            <a:off x="8255726" y="1280160"/>
            <a:ext cx="293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the example of: 5 + 5.0</a:t>
            </a:r>
          </a:p>
        </p:txBody>
      </p:sp>
    </p:spTree>
    <p:extLst>
      <p:ext uri="{BB962C8B-B14F-4D97-AF65-F5344CB8AC3E}">
        <p14:creationId xmlns:p14="http://schemas.microsoft.com/office/powerpoint/2010/main" val="379037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8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2F6F1-AA1A-E242-BA62-83E20698E3E3}"/>
              </a:ext>
            </a:extLst>
          </p:cNvPr>
          <p:cNvSpPr txBox="1"/>
          <p:nvPr/>
        </p:nvSpPr>
        <p:spPr>
          <a:xfrm>
            <a:off x="4412443" y="2661785"/>
            <a:ext cx="128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on top</a:t>
            </a:r>
          </a:p>
        </p:txBody>
      </p:sp>
    </p:spTree>
    <p:extLst>
      <p:ext uri="{BB962C8B-B14F-4D97-AF65-F5344CB8AC3E}">
        <p14:creationId xmlns:p14="http://schemas.microsoft.com/office/powerpoint/2010/main" val="388300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7126D-D2BD-DD4F-8B20-57279DE6D463}"/>
              </a:ext>
            </a:extLst>
          </p:cNvPr>
          <p:cNvSpPr txBox="1"/>
          <p:nvPr/>
        </p:nvSpPr>
        <p:spPr>
          <a:xfrm>
            <a:off x="5315241" y="2537468"/>
            <a:ext cx="1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a binary op</a:t>
            </a:r>
          </a:p>
        </p:txBody>
      </p:sp>
    </p:spTree>
    <p:extLst>
      <p:ext uri="{BB962C8B-B14F-4D97-AF65-F5344CB8AC3E}">
        <p14:creationId xmlns:p14="http://schemas.microsoft.com/office/powerpoint/2010/main" val="1600396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C553E-6F44-924D-ABD1-9C31B5B27E1C}"/>
              </a:ext>
            </a:extLst>
          </p:cNvPr>
          <p:cNvSpPr txBox="1"/>
          <p:nvPr/>
        </p:nvSpPr>
        <p:spPr>
          <a:xfrm>
            <a:off x="5643369" y="3059668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641173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46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8E249-A2F9-8847-9C95-F43A7BD09076}"/>
              </a:ext>
            </a:extLst>
          </p:cNvPr>
          <p:cNvSpPr txBox="1"/>
          <p:nvPr/>
        </p:nvSpPr>
        <p:spPr>
          <a:xfrm>
            <a:off x="5315241" y="2537468"/>
            <a:ext cx="15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a binary op</a:t>
            </a:r>
          </a:p>
        </p:txBody>
      </p:sp>
    </p:spTree>
    <p:extLst>
      <p:ext uri="{BB962C8B-B14F-4D97-AF65-F5344CB8AC3E}">
        <p14:creationId xmlns:p14="http://schemas.microsoft.com/office/powerpoint/2010/main" val="2147543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8E249-A2F9-8847-9C95-F43A7BD09076}"/>
              </a:ext>
            </a:extLst>
          </p:cNvPr>
          <p:cNvSpPr txBox="1"/>
          <p:nvPr/>
        </p:nvSpPr>
        <p:spPr>
          <a:xfrm>
            <a:off x="5617243" y="3059668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44968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5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9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r>
              <a:rPr lang="en-US" dirty="0"/>
              <a:t>I released the life preserve for HW 2 on midnight </a:t>
            </a:r>
          </a:p>
          <a:p>
            <a:pPr lvl="1"/>
            <a:r>
              <a:rPr lang="en-US" dirty="0"/>
              <a:t>part 1 grammar with the first+ sets</a:t>
            </a:r>
          </a:p>
          <a:p>
            <a:pPr lvl="1"/>
            <a:r>
              <a:rPr lang="en-US" dirty="0"/>
              <a:t>this should help with part 2 and 3 if you were stuck on part 1</a:t>
            </a:r>
          </a:p>
          <a:p>
            <a:pPr lvl="1"/>
            <a:r>
              <a:rPr lang="en-US" dirty="0"/>
              <a:t>late policy still applies and it won’t be accepted past Thursday</a:t>
            </a:r>
          </a:p>
          <a:p>
            <a:pPr lvl="1"/>
            <a:r>
              <a:rPr lang="en-US" dirty="0"/>
              <a:t>regardless of circumstance, the midterm will not be accepted late, so please budget your time accordingly.</a:t>
            </a:r>
          </a:p>
          <a:p>
            <a:pPr lvl="1"/>
            <a:endParaRPr lang="en-US" dirty="0"/>
          </a:p>
          <a:p>
            <a:r>
              <a:rPr lang="en-US" dirty="0"/>
              <a:t>Expect HW 3 on Monday by midnight</a:t>
            </a:r>
          </a:p>
          <a:p>
            <a:pPr lvl="1"/>
            <a:r>
              <a:rPr lang="en-US" dirty="0"/>
              <a:t>It will be similar to HW 2 in terms of workload and conceptual depth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31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01326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3331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75575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AST&lt;+,?&gt;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73D8D3D-54A4-5545-BE72-1FE58923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47125"/>
              </p:ext>
            </p:extLst>
          </p:nvPr>
        </p:nvGraphicFramePr>
        <p:xfrm>
          <a:off x="7477507" y="4719769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42930-1574-704F-8673-7C4550F2E9C1}"/>
              </a:ext>
            </a:extLst>
          </p:cNvPr>
          <p:cNvSpPr txBox="1"/>
          <p:nvPr/>
        </p:nvSpPr>
        <p:spPr>
          <a:xfrm>
            <a:off x="7402286" y="4341189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</p:spTree>
    <p:extLst>
      <p:ext uri="{BB962C8B-B14F-4D97-AF65-F5344CB8AC3E}">
        <p14:creationId xmlns:p14="http://schemas.microsoft.com/office/powerpoint/2010/main" val="170400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73D8D3D-54A4-5545-BE72-1FE58923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01326"/>
              </p:ext>
            </p:extLst>
          </p:nvPr>
        </p:nvGraphicFramePr>
        <p:xfrm>
          <a:off x="7477507" y="4719769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42930-1574-704F-8673-7C4550F2E9C1}"/>
              </a:ext>
            </a:extLst>
          </p:cNvPr>
          <p:cNvSpPr txBox="1"/>
          <p:nvPr/>
        </p:nvSpPr>
        <p:spPr>
          <a:xfrm>
            <a:off x="7402286" y="4341189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</p:spTree>
    <p:extLst>
      <p:ext uri="{BB962C8B-B14F-4D97-AF65-F5344CB8AC3E}">
        <p14:creationId xmlns:p14="http://schemas.microsoft.com/office/powerpoint/2010/main" val="294668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73D8D3D-54A4-5545-BE72-1FE58923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45747"/>
              </p:ext>
            </p:extLst>
          </p:nvPr>
        </p:nvGraphicFramePr>
        <p:xfrm>
          <a:off x="7477507" y="4719769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42930-1574-704F-8673-7C4550F2E9C1}"/>
              </a:ext>
            </a:extLst>
          </p:cNvPr>
          <p:cNvSpPr txBox="1"/>
          <p:nvPr/>
        </p:nvSpPr>
        <p:spPr>
          <a:xfrm>
            <a:off x="7402286" y="4341189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1010194" y="45632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001142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73D8D3D-54A4-5545-BE72-1FE58923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9677"/>
              </p:ext>
            </p:extLst>
          </p:nvPr>
        </p:nvGraphicFramePr>
        <p:xfrm>
          <a:off x="7477507" y="4719769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42930-1574-704F-8673-7C4550F2E9C1}"/>
              </a:ext>
            </a:extLst>
          </p:cNvPr>
          <p:cNvSpPr txBox="1"/>
          <p:nvPr/>
        </p:nvSpPr>
        <p:spPr>
          <a:xfrm>
            <a:off x="7402286" y="4341189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1010194" y="45632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115132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73D8D3D-54A4-5545-BE72-1FE5892380F3}"/>
              </a:ext>
            </a:extLst>
          </p:cNvPr>
          <p:cNvGraphicFramePr>
            <a:graphicFrameLocks noGrp="1"/>
          </p:cNvGraphicFramePr>
          <p:nvPr/>
        </p:nvGraphicFramePr>
        <p:xfrm>
          <a:off x="7477507" y="4719769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42930-1574-704F-8673-7C4550F2E9C1}"/>
              </a:ext>
            </a:extLst>
          </p:cNvPr>
          <p:cNvSpPr txBox="1"/>
          <p:nvPr/>
        </p:nvSpPr>
        <p:spPr>
          <a:xfrm>
            <a:off x="7402286" y="4341189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1010194" y="45632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EF74-EAB6-9249-8439-64E39B87E186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273615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AST&lt;+,?&gt;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1996764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46118" y="4525855"/>
            <a:ext cx="860043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 = lookup type from table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73D8D3D-54A4-5545-BE72-1FE5892380F3}"/>
              </a:ext>
            </a:extLst>
          </p:cNvPr>
          <p:cNvGraphicFramePr>
            <a:graphicFrameLocks noGrp="1"/>
          </p:cNvGraphicFramePr>
          <p:nvPr/>
        </p:nvGraphicFramePr>
        <p:xfrm>
          <a:off x="7477507" y="4719769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42930-1574-704F-8673-7C4550F2E9C1}"/>
              </a:ext>
            </a:extLst>
          </p:cNvPr>
          <p:cNvSpPr txBox="1"/>
          <p:nvPr/>
        </p:nvSpPr>
        <p:spPr>
          <a:xfrm>
            <a:off x="7402286" y="4341189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1010194" y="45632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EF74-EAB6-9249-8439-64E39B87E186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462899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07765" y="4525855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973D8D3D-54A4-5545-BE72-1FE589238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09420"/>
              </p:ext>
            </p:extLst>
          </p:nvPr>
        </p:nvGraphicFramePr>
        <p:xfrm>
          <a:off x="7477507" y="4719769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8742930-1574-704F-8673-7C4550F2E9C1}"/>
              </a:ext>
            </a:extLst>
          </p:cNvPr>
          <p:cNvSpPr txBox="1"/>
          <p:nvPr/>
        </p:nvSpPr>
        <p:spPr>
          <a:xfrm>
            <a:off x="7402286" y="4341189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1010194" y="45632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EF74-EAB6-9249-8439-64E39B87E186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5214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95697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07765" y="4525855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45961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1010194" y="45632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EF74-EAB6-9249-8439-64E39B87E186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A69EB1-5C9E-3D44-9759-A4F5EA505ED3}"/>
              </a:ext>
            </a:extLst>
          </p:cNvPr>
          <p:cNvSpPr txBox="1"/>
          <p:nvPr/>
        </p:nvSpPr>
        <p:spPr>
          <a:xfrm>
            <a:off x="8229600" y="5486400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Are we done?</a:t>
            </a:r>
          </a:p>
        </p:txBody>
      </p:sp>
    </p:spTree>
    <p:extLst>
      <p:ext uri="{BB962C8B-B14F-4D97-AF65-F5344CB8AC3E}">
        <p14:creationId xmlns:p14="http://schemas.microsoft.com/office/powerpoint/2010/main" val="4151613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07765" y="4525855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50097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do any required type conversions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1010194" y="45632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EF74-EAB6-9249-8439-64E39B87E186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A69EB1-5C9E-3D44-9759-A4F5EA505ED3}"/>
              </a:ext>
            </a:extLst>
          </p:cNvPr>
          <p:cNvSpPr txBox="1"/>
          <p:nvPr/>
        </p:nvSpPr>
        <p:spPr>
          <a:xfrm>
            <a:off x="8229600" y="5486400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Are we done?</a:t>
            </a:r>
          </a:p>
        </p:txBody>
      </p:sp>
    </p:spTree>
    <p:extLst>
      <p:ext uri="{BB962C8B-B14F-4D97-AF65-F5344CB8AC3E}">
        <p14:creationId xmlns:p14="http://schemas.microsoft.com/office/powerpoint/2010/main" val="3897530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323378" y="4156523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49354" y="4525855"/>
            <a:ext cx="2158411" cy="52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07765" y="4525855"/>
            <a:ext cx="698396" cy="536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1010194" y="45632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EF74-EAB6-9249-8439-64E39B87E186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07B4AD-A8D2-7F43-BFC6-A5F30F641E3A}"/>
              </a:ext>
            </a:extLst>
          </p:cNvPr>
          <p:cNvSpPr/>
          <p:nvPr/>
        </p:nvSpPr>
        <p:spPr>
          <a:xfrm>
            <a:off x="369746" y="363843"/>
            <a:ext cx="715772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type_conversion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n.</a:t>
            </a:r>
            <a:r>
              <a:rPr lang="en-US" dirty="0" err="1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 child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type is NOT the same as n type: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conv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get conversion AST node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conv.child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left child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set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left_child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to =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conv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A9D66-0E59-3344-A55B-A5060FE04C79}"/>
              </a:ext>
            </a:extLst>
          </p:cNvPr>
          <p:cNvSpPr txBox="1"/>
          <p:nvPr/>
        </p:nvSpPr>
        <p:spPr>
          <a:xfrm>
            <a:off x="7437120" y="426720"/>
            <a:ext cx="413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will need to be done for both children</a:t>
            </a:r>
          </a:p>
        </p:txBody>
      </p:sp>
    </p:spTree>
    <p:extLst>
      <p:ext uri="{BB962C8B-B14F-4D97-AF65-F5344CB8AC3E}">
        <p14:creationId xmlns:p14="http://schemas.microsoft.com/office/powerpoint/2010/main" val="3344830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9F36-1874-0A40-9F4D-D966371C61BA}"/>
              </a:ext>
            </a:extLst>
          </p:cNvPr>
          <p:cNvSpPr/>
          <p:nvPr/>
        </p:nvSpPr>
        <p:spPr>
          <a:xfrm>
            <a:off x="5146765" y="1860048"/>
            <a:ext cx="54864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ASTUnOpNode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child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ASTIntToFloatNode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ASTUnOpNode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__(child)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ASTFloatToIntNode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ASTUnOpNode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__(child)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0E7DE-6910-1D44-A3D1-2723D4165405}"/>
              </a:ext>
            </a:extLst>
          </p:cNvPr>
          <p:cNvSpPr txBox="1"/>
          <p:nvPr/>
        </p:nvSpPr>
        <p:spPr>
          <a:xfrm>
            <a:off x="5349945" y="580058"/>
            <a:ext cx="533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type of AST nodes: unary operators</a:t>
            </a:r>
          </a:p>
        </p:txBody>
      </p:sp>
    </p:spTree>
    <p:extLst>
      <p:ext uri="{BB962C8B-B14F-4D97-AF65-F5344CB8AC3E}">
        <p14:creationId xmlns:p14="http://schemas.microsoft.com/office/powerpoint/2010/main" val="2205902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59F36-1874-0A40-9F4D-D966371C61BA}"/>
              </a:ext>
            </a:extLst>
          </p:cNvPr>
          <p:cNvSpPr/>
          <p:nvPr/>
        </p:nvSpPr>
        <p:spPr>
          <a:xfrm>
            <a:off x="5146765" y="1860048"/>
            <a:ext cx="548640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ASTUnOpNode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child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ASTIntToFloatNode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ASTUnOpNode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__(child)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ASTFloatToIntNode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ASTUnOpNode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__(child)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0E7DE-6910-1D44-A3D1-2723D4165405}"/>
              </a:ext>
            </a:extLst>
          </p:cNvPr>
          <p:cNvSpPr txBox="1"/>
          <p:nvPr/>
        </p:nvSpPr>
        <p:spPr>
          <a:xfrm>
            <a:off x="5349945" y="580058"/>
            <a:ext cx="533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type of AST nodes: unary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D01B3-D4F7-1547-9E84-388239C47A8B}"/>
              </a:ext>
            </a:extLst>
          </p:cNvPr>
          <p:cNvSpPr/>
          <p:nvPr/>
        </p:nvSpPr>
        <p:spPr>
          <a:xfrm>
            <a:off x="65798" y="580058"/>
            <a:ext cx="321733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Enum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Types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(Enum):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3189D-2ACB-A44C-959F-7BA19B7B7AAB}"/>
              </a:ext>
            </a:extLst>
          </p:cNvPr>
          <p:cNvSpPr txBox="1"/>
          <p:nvPr/>
        </p:nvSpPr>
        <p:spPr>
          <a:xfrm>
            <a:off x="235768" y="2473235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types are these nodes?</a:t>
            </a:r>
          </a:p>
        </p:txBody>
      </p:sp>
    </p:spTree>
    <p:extLst>
      <p:ext uri="{BB962C8B-B14F-4D97-AF65-F5344CB8AC3E}">
        <p14:creationId xmlns:p14="http://schemas.microsoft.com/office/powerpoint/2010/main" val="480611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40E7DE-6910-1D44-A3D1-2723D4165405}"/>
              </a:ext>
            </a:extLst>
          </p:cNvPr>
          <p:cNvSpPr txBox="1"/>
          <p:nvPr/>
        </p:nvSpPr>
        <p:spPr>
          <a:xfrm>
            <a:off x="5349945" y="580058"/>
            <a:ext cx="533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type of AST nodes: unary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D01B3-D4F7-1547-9E84-388239C47A8B}"/>
              </a:ext>
            </a:extLst>
          </p:cNvPr>
          <p:cNvSpPr/>
          <p:nvPr/>
        </p:nvSpPr>
        <p:spPr>
          <a:xfrm>
            <a:off x="65798" y="580058"/>
            <a:ext cx="321733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Enum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Types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(Enum):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3189D-2ACB-A44C-959F-7BA19B7B7AAB}"/>
              </a:ext>
            </a:extLst>
          </p:cNvPr>
          <p:cNvSpPr txBox="1"/>
          <p:nvPr/>
        </p:nvSpPr>
        <p:spPr>
          <a:xfrm>
            <a:off x="235768" y="2473235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types are these nodes?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08022-9071-5544-8831-C2A54441FC2A}"/>
              </a:ext>
            </a:extLst>
          </p:cNvPr>
          <p:cNvSpPr/>
          <p:nvPr/>
        </p:nvSpPr>
        <p:spPr>
          <a:xfrm>
            <a:off x="5199017" y="1644976"/>
            <a:ext cx="6096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ASTUnOpNode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child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ASTIntToFloatNode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ASTBinUnNode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Types.FLOAT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__(child)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ASTFloatToIntNode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ASTBinUnNode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        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__(child)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47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40E7DE-6910-1D44-A3D1-2723D4165405}"/>
              </a:ext>
            </a:extLst>
          </p:cNvPr>
          <p:cNvSpPr txBox="1"/>
          <p:nvPr/>
        </p:nvSpPr>
        <p:spPr>
          <a:xfrm>
            <a:off x="5349945" y="580058"/>
            <a:ext cx="533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New type of AST nodes: unary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D01B3-D4F7-1547-9E84-388239C47A8B}"/>
              </a:ext>
            </a:extLst>
          </p:cNvPr>
          <p:cNvSpPr/>
          <p:nvPr/>
        </p:nvSpPr>
        <p:spPr>
          <a:xfrm>
            <a:off x="65798" y="580058"/>
            <a:ext cx="321733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Enum</a:t>
            </a: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Types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(Enum):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2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3189D-2ACB-A44C-959F-7BA19B7B7AAB}"/>
              </a:ext>
            </a:extLst>
          </p:cNvPr>
          <p:cNvSpPr txBox="1"/>
          <p:nvPr/>
        </p:nvSpPr>
        <p:spPr>
          <a:xfrm>
            <a:off x="235768" y="2473235"/>
            <a:ext cx="287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types are these nodes?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08022-9071-5544-8831-C2A54441FC2A}"/>
              </a:ext>
            </a:extLst>
          </p:cNvPr>
          <p:cNvSpPr/>
          <p:nvPr/>
        </p:nvSpPr>
        <p:spPr>
          <a:xfrm>
            <a:off x="5199016" y="1644976"/>
            <a:ext cx="6757215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ASTUnOpNode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child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ASTIntToFloatNode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ASTBinUnNode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Types.FLOAT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child.get_type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 ==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__(child)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ASTFloatToIntNode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ASTBinUnNode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child):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.set_type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child.get_type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 ==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Types.FLOAT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        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__(child)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28665-845E-6F4C-A486-C7602C698FEF}"/>
              </a:ext>
            </a:extLst>
          </p:cNvPr>
          <p:cNvSpPr txBox="1"/>
          <p:nvPr/>
        </p:nvSpPr>
        <p:spPr>
          <a:xfrm>
            <a:off x="1731642" y="4015434"/>
            <a:ext cx="242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go further</a:t>
            </a:r>
          </a:p>
          <a:p>
            <a:r>
              <a:rPr lang="en-US" dirty="0"/>
              <a:t>and ensure our children</a:t>
            </a:r>
          </a:p>
          <a:p>
            <a:r>
              <a:rPr lang="en-US" dirty="0"/>
              <a:t>are the right type</a:t>
            </a:r>
          </a:p>
        </p:txBody>
      </p:sp>
    </p:spTree>
    <p:extLst>
      <p:ext uri="{BB962C8B-B14F-4D97-AF65-F5344CB8AC3E}">
        <p14:creationId xmlns:p14="http://schemas.microsoft.com/office/powerpoint/2010/main" val="2656040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411415" y="36777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095802" y="4047072"/>
            <a:ext cx="1346546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865240" y="478279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EF74-EAB6-9249-8439-64E39B87E186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07B4AD-A8D2-7F43-BFC6-A5F30F641E3A}"/>
              </a:ext>
            </a:extLst>
          </p:cNvPr>
          <p:cNvSpPr/>
          <p:nvPr/>
        </p:nvSpPr>
        <p:spPr>
          <a:xfrm>
            <a:off x="369746" y="363843"/>
            <a:ext cx="715772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type_conversion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n.</a:t>
            </a:r>
            <a:r>
              <a:rPr lang="en-US" dirty="0" err="1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 child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type is NOT the same as n type: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conv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get conversion AST node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conv.child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left child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set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left_child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to =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conv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8E09F-EE5E-0746-9780-A4839DBA3FA0}"/>
              </a:ext>
            </a:extLst>
          </p:cNvPr>
          <p:cNvSpPr txBox="1"/>
          <p:nvPr/>
        </p:nvSpPr>
        <p:spPr>
          <a:xfrm>
            <a:off x="7682277" y="3493074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AST&lt;int2float, float&gt;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09E408-E68F-2A42-93DD-A4329728040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076032" y="4047072"/>
            <a:ext cx="2019770" cy="100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21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C7F45-70D4-3549-BAC4-CA1D33533CBA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6F98D-3D1E-4149-B29E-5EB727257F20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1361F-9B4C-EB47-A6C2-0C8CBA6FE865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B29A40-D9DF-EE46-86EA-C5BAE2EC4880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BDCBE5-7F35-F645-BAD1-B37274AB5588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C52E-ED3E-F146-89BD-7BEC122E1A79}"/>
              </a:ext>
            </a:extLst>
          </p:cNvPr>
          <p:cNvSpPr txBox="1"/>
          <p:nvPr/>
        </p:nvSpPr>
        <p:spPr>
          <a:xfrm>
            <a:off x="3411415" y="36777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D6BF7-DF6A-A54B-B782-724A0C2C1F25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2076032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A627B-048A-A345-AAC3-4E7E3E295F4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095802" y="4047072"/>
            <a:ext cx="1346546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8C93FB-2E91-7846-AB3A-257E6199E236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5CE36-3DE4-FF41-9C23-320F69A7D54E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83379-42AE-3248-99DE-E98F7868680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E6EFE-0BED-B046-8065-025E9C939192}"/>
              </a:ext>
            </a:extLst>
          </p:cNvPr>
          <p:cNvSpPr txBox="1"/>
          <p:nvPr/>
        </p:nvSpPr>
        <p:spPr>
          <a:xfrm>
            <a:off x="865240" y="478279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EF74-EAB6-9249-8439-64E39B87E186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07B4AD-A8D2-7F43-BFC6-A5F30F641E3A}"/>
              </a:ext>
            </a:extLst>
          </p:cNvPr>
          <p:cNvSpPr/>
          <p:nvPr/>
        </p:nvSpPr>
        <p:spPr>
          <a:xfrm>
            <a:off x="369746" y="363843"/>
            <a:ext cx="715772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type_conversion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n.</a:t>
            </a:r>
            <a:r>
              <a:rPr lang="en-US" dirty="0" err="1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 child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type is NOT the same as n type: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conv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get conversion AST node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conv.child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left child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set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left_child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to = 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conv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8E09F-EE5E-0746-9780-A4839DBA3FA0}"/>
              </a:ext>
            </a:extLst>
          </p:cNvPr>
          <p:cNvSpPr txBox="1"/>
          <p:nvPr/>
        </p:nvSpPr>
        <p:spPr>
          <a:xfrm>
            <a:off x="1420814" y="4222211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AST&lt;int2float, float&gt;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033027-62DA-0448-B734-2CB91B9F728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2472577" y="4047072"/>
            <a:ext cx="1623225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571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50097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do any required type conversions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0714F-3FC6-5942-ADC7-92294C04385B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9430C-3784-484F-B9CA-DD35CC4B485D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52B0B9-5B7A-B54D-8560-B16260696799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80974-3D36-CC4D-9E6E-7F97C85DAAEA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2F15BD-EBAD-5F4C-B864-A94F09CB54B9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B6CBF3-BFC3-2D4B-A78C-45962846A86C}"/>
              </a:ext>
            </a:extLst>
          </p:cNvPr>
          <p:cNvSpPr txBox="1"/>
          <p:nvPr/>
        </p:nvSpPr>
        <p:spPr>
          <a:xfrm>
            <a:off x="3411415" y="36777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AST&lt;+,float&gt;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FF2CC0-7B9A-FD46-939C-385028B55C26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2076032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0294C-F8C5-D642-AB47-ADE6519D2589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4095802" y="4047072"/>
            <a:ext cx="1346546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45B1F0-6B28-D74B-9578-449E8E9D2F7E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436502-9138-814B-8B4D-3362E8D834C7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7A31A4-B444-2148-82D9-79608485276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185C6-C96D-404E-B9A6-8F78AC72F5A6}"/>
              </a:ext>
            </a:extLst>
          </p:cNvPr>
          <p:cNvSpPr txBox="1"/>
          <p:nvPr/>
        </p:nvSpPr>
        <p:spPr>
          <a:xfrm>
            <a:off x="865240" y="478279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6C92BC-4066-634D-B05A-FA7121E4377F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B7DC4-97B9-F04E-8FB9-F784A04C511A}"/>
              </a:ext>
            </a:extLst>
          </p:cNvPr>
          <p:cNvSpPr txBox="1"/>
          <p:nvPr/>
        </p:nvSpPr>
        <p:spPr>
          <a:xfrm>
            <a:off x="1420814" y="4222211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AST&lt;int2float, float&gt;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88887B-519A-0E4E-9821-D5DAA4E88756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flipH="1">
            <a:off x="2472577" y="4047072"/>
            <a:ext cx="1623225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41C3AD-76C8-8549-8855-5C4B506E81D3}"/>
              </a:ext>
            </a:extLst>
          </p:cNvPr>
          <p:cNvSpPr txBox="1"/>
          <p:nvPr/>
        </p:nvSpPr>
        <p:spPr>
          <a:xfrm>
            <a:off x="408142" y="386240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Done implicitly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0EFDC-9891-6941-879C-D92C333882C4}"/>
              </a:ext>
            </a:extLst>
          </p:cNvPr>
          <p:cNvSpPr txBox="1"/>
          <p:nvPr/>
        </p:nvSpPr>
        <p:spPr>
          <a:xfrm>
            <a:off x="4467324" y="32840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181DDE-5D30-C642-B974-41739C02F4F9}"/>
              </a:ext>
            </a:extLst>
          </p:cNvPr>
          <p:cNvSpPr txBox="1"/>
          <p:nvPr/>
        </p:nvSpPr>
        <p:spPr>
          <a:xfrm>
            <a:off x="8804366" y="510322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92736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F0D36-9256-B048-BDE0-42092073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393950"/>
            <a:ext cx="9220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8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57DC134-5AAE-804C-AE50-6C25E356C59C}"/>
              </a:ext>
            </a:extLst>
          </p:cNvPr>
          <p:cNvGraphicFramePr>
            <a:graphicFrameLocks noGrp="1"/>
          </p:cNvGraphicFramePr>
          <p:nvPr/>
        </p:nvGraphicFramePr>
        <p:xfrm>
          <a:off x="5808313" y="763588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BF0648D-BAD5-6644-8DDA-16A6AE7AD9E4}"/>
              </a:ext>
            </a:extLst>
          </p:cNvPr>
          <p:cNvSpPr txBox="1"/>
          <p:nvPr/>
        </p:nvSpPr>
        <p:spPr>
          <a:xfrm>
            <a:off x="5733092" y="385008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CF8B5-90EE-F845-8A69-F053514F2EF6}"/>
              </a:ext>
            </a:extLst>
          </p:cNvPr>
          <p:cNvSpPr txBox="1"/>
          <p:nvPr/>
        </p:nvSpPr>
        <p:spPr>
          <a:xfrm>
            <a:off x="5700830" y="3059668"/>
            <a:ext cx="378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binary ops that don’t fit this?</a:t>
            </a:r>
          </a:p>
        </p:txBody>
      </p:sp>
    </p:spTree>
    <p:extLst>
      <p:ext uri="{BB962C8B-B14F-4D97-AF65-F5344CB8AC3E}">
        <p14:creationId xmlns:p14="http://schemas.microsoft.com/office/powerpoint/2010/main" val="3309506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57DC134-5AAE-804C-AE50-6C25E35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46438"/>
              </p:ext>
            </p:extLst>
          </p:nvPr>
        </p:nvGraphicFramePr>
        <p:xfrm>
          <a:off x="5808313" y="763588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BF0648D-BAD5-6644-8DDA-16A6AE7AD9E4}"/>
              </a:ext>
            </a:extLst>
          </p:cNvPr>
          <p:cNvSpPr txBox="1"/>
          <p:nvPr/>
        </p:nvSpPr>
        <p:spPr>
          <a:xfrm>
            <a:off x="5733092" y="385008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CF8B5-90EE-F845-8A69-F053514F2EF6}"/>
              </a:ext>
            </a:extLst>
          </p:cNvPr>
          <p:cNvSpPr txBox="1"/>
          <p:nvPr/>
        </p:nvSpPr>
        <p:spPr>
          <a:xfrm>
            <a:off x="5700830" y="3059668"/>
            <a:ext cx="378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binary ops that don’t fit this?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B3DCE47-B1B4-E141-8B11-FFD2B6533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76251"/>
              </p:ext>
            </p:extLst>
          </p:nvPr>
        </p:nvGraphicFramePr>
        <p:xfrm>
          <a:off x="5776051" y="3986768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F6C3873-570F-B941-9B46-52B015C01DD4}"/>
              </a:ext>
            </a:extLst>
          </p:cNvPr>
          <p:cNvSpPr txBox="1"/>
          <p:nvPr/>
        </p:nvSpPr>
        <p:spPr>
          <a:xfrm>
            <a:off x="5700830" y="3608188"/>
            <a:ext cx="315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assignment</a:t>
            </a:r>
            <a:r>
              <a:rPr lang="en-US" dirty="0"/>
              <a:t> binary 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BE7C1-133D-6B4C-9A97-B0BAC3A86DD2}"/>
              </a:ext>
            </a:extLst>
          </p:cNvPr>
          <p:cNvSpPr txBox="1"/>
          <p:nvPr/>
        </p:nvSpPr>
        <p:spPr>
          <a:xfrm>
            <a:off x="3944983" y="4249783"/>
            <a:ext cx="16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Result </a:t>
            </a:r>
          </a:p>
          <a:p>
            <a:r>
              <a:rPr lang="en-US" i="1" dirty="0"/>
              <a:t>is what is being</a:t>
            </a:r>
          </a:p>
          <a:p>
            <a:r>
              <a:rPr lang="en-US" i="1" dirty="0"/>
              <a:t>assigned too</a:t>
            </a:r>
          </a:p>
        </p:txBody>
      </p:sp>
    </p:spTree>
    <p:extLst>
      <p:ext uri="{BB962C8B-B14F-4D97-AF65-F5344CB8AC3E}">
        <p14:creationId xmlns:p14="http://schemas.microsoft.com/office/powerpoint/2010/main" val="3650052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57DC134-5AAE-804C-AE50-6C25E356C59C}"/>
              </a:ext>
            </a:extLst>
          </p:cNvPr>
          <p:cNvGraphicFramePr>
            <a:graphicFrameLocks noGrp="1"/>
          </p:cNvGraphicFramePr>
          <p:nvPr/>
        </p:nvGraphicFramePr>
        <p:xfrm>
          <a:off x="5808313" y="763588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BF0648D-BAD5-6644-8DDA-16A6AE7AD9E4}"/>
              </a:ext>
            </a:extLst>
          </p:cNvPr>
          <p:cNvSpPr txBox="1"/>
          <p:nvPr/>
        </p:nvSpPr>
        <p:spPr>
          <a:xfrm>
            <a:off x="5733092" y="385008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CF8B5-90EE-F845-8A69-F053514F2EF6}"/>
              </a:ext>
            </a:extLst>
          </p:cNvPr>
          <p:cNvSpPr txBox="1"/>
          <p:nvPr/>
        </p:nvSpPr>
        <p:spPr>
          <a:xfrm>
            <a:off x="5700830" y="3059668"/>
            <a:ext cx="378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are binary ops that don’t fit this?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B3DCE47-B1B4-E141-8B11-FFD2B6533ADE}"/>
              </a:ext>
            </a:extLst>
          </p:cNvPr>
          <p:cNvGraphicFramePr>
            <a:graphicFrameLocks noGrp="1"/>
          </p:cNvGraphicFramePr>
          <p:nvPr/>
        </p:nvGraphicFramePr>
        <p:xfrm>
          <a:off x="5776051" y="3986768"/>
          <a:ext cx="367919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F6C3873-570F-B941-9B46-52B015C01DD4}"/>
              </a:ext>
            </a:extLst>
          </p:cNvPr>
          <p:cNvSpPr txBox="1"/>
          <p:nvPr/>
        </p:nvSpPr>
        <p:spPr>
          <a:xfrm>
            <a:off x="5700830" y="3608188"/>
            <a:ext cx="315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assignment</a:t>
            </a:r>
            <a:r>
              <a:rPr lang="en-US" dirty="0"/>
              <a:t> binary 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BE7C1-133D-6B4C-9A97-B0BAC3A86DD2}"/>
              </a:ext>
            </a:extLst>
          </p:cNvPr>
          <p:cNvSpPr txBox="1"/>
          <p:nvPr/>
        </p:nvSpPr>
        <p:spPr>
          <a:xfrm>
            <a:off x="3944983" y="4249783"/>
            <a:ext cx="162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Result </a:t>
            </a:r>
          </a:p>
          <a:p>
            <a:r>
              <a:rPr lang="en-US" i="1" dirty="0"/>
              <a:t>is what is being</a:t>
            </a:r>
          </a:p>
          <a:p>
            <a:r>
              <a:rPr lang="en-US" i="1" dirty="0"/>
              <a:t>assigned too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3638A-DD19-1147-A3FF-4F4FF33DD91F}"/>
              </a:ext>
            </a:extLst>
          </p:cNvPr>
          <p:cNvSpPr txBox="1"/>
          <p:nvPr/>
        </p:nvSpPr>
        <p:spPr>
          <a:xfrm>
            <a:off x="410426" y="2684858"/>
            <a:ext cx="4104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up to the language designer to</a:t>
            </a:r>
            <a:br>
              <a:rPr lang="en-US" dirty="0"/>
            </a:br>
            <a:r>
              <a:rPr lang="en-US" dirty="0"/>
              <a:t>create these tables! Most follow</a:t>
            </a:r>
          </a:p>
          <a:p>
            <a:r>
              <a:rPr lang="en-US" dirty="0"/>
              <a:t>a natural progression: </a:t>
            </a:r>
            <a:r>
              <a:rPr lang="en-US" b="1" dirty="0"/>
              <a:t>bool to int to float</a:t>
            </a:r>
            <a:br>
              <a:rPr lang="en-US" b="1" dirty="0"/>
            </a:br>
            <a:r>
              <a:rPr lang="en-US" dirty="0"/>
              <a:t>and size promotion: </a:t>
            </a:r>
            <a:r>
              <a:rPr lang="en-US" b="1" dirty="0"/>
              <a:t>short to int to long</a:t>
            </a:r>
          </a:p>
        </p:txBody>
      </p:sp>
    </p:spTree>
    <p:extLst>
      <p:ext uri="{BB962C8B-B14F-4D97-AF65-F5344CB8AC3E}">
        <p14:creationId xmlns:p14="http://schemas.microsoft.com/office/powerpoint/2010/main" val="17334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50097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 = lookup type from table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do any required type conversions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0714F-3FC6-5942-ADC7-92294C04385B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9430C-3784-484F-B9CA-DD35CC4B485D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52B0B9-5B7A-B54D-8560-B16260696799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80974-3D36-CC4D-9E6E-7F97C85DAAEA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2F15BD-EBAD-5F4C-B864-A94F09CB54B9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B6CBF3-BFC3-2D4B-A78C-45962846A86C}"/>
              </a:ext>
            </a:extLst>
          </p:cNvPr>
          <p:cNvSpPr txBox="1"/>
          <p:nvPr/>
        </p:nvSpPr>
        <p:spPr>
          <a:xfrm>
            <a:off x="3411415" y="36777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AST&lt;+,float&gt;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FF2CC0-7B9A-FD46-939C-385028B55C26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2076032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0294C-F8C5-D642-AB47-ADE6519D2589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4095802" y="4047072"/>
            <a:ext cx="1346546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45B1F0-6B28-D74B-9578-449E8E9D2F7E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436502-9138-814B-8B4D-3362E8D834C7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7A31A4-B444-2148-82D9-79608485276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185C6-C96D-404E-B9A6-8F78AC72F5A6}"/>
              </a:ext>
            </a:extLst>
          </p:cNvPr>
          <p:cNvSpPr txBox="1"/>
          <p:nvPr/>
        </p:nvSpPr>
        <p:spPr>
          <a:xfrm>
            <a:off x="865240" y="478279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6C92BC-4066-634D-B05A-FA7121E4377F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B7DC4-97B9-F04E-8FB9-F784A04C511A}"/>
              </a:ext>
            </a:extLst>
          </p:cNvPr>
          <p:cNvSpPr txBox="1"/>
          <p:nvPr/>
        </p:nvSpPr>
        <p:spPr>
          <a:xfrm>
            <a:off x="1420814" y="4222211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AST&lt;int2float, float&gt;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88887B-519A-0E4E-9821-D5DAA4E88756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flipH="1">
            <a:off x="2472577" y="4047072"/>
            <a:ext cx="1623225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41C3AD-76C8-8549-8855-5C4B506E81D3}"/>
              </a:ext>
            </a:extLst>
          </p:cNvPr>
          <p:cNvSpPr txBox="1"/>
          <p:nvPr/>
        </p:nvSpPr>
        <p:spPr>
          <a:xfrm>
            <a:off x="408142" y="386240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Done implicitly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0EFDC-9891-6941-879C-D92C333882C4}"/>
              </a:ext>
            </a:extLst>
          </p:cNvPr>
          <p:cNvSpPr txBox="1"/>
          <p:nvPr/>
        </p:nvSpPr>
        <p:spPr>
          <a:xfrm>
            <a:off x="4467324" y="32840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181DDE-5D30-C642-B974-41739C02F4F9}"/>
              </a:ext>
            </a:extLst>
          </p:cNvPr>
          <p:cNvSpPr txBox="1"/>
          <p:nvPr/>
        </p:nvSpPr>
        <p:spPr>
          <a:xfrm>
            <a:off x="8033572" y="4865977"/>
            <a:ext cx="3065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Make sure to check for special</a:t>
            </a:r>
          </a:p>
          <a:p>
            <a:r>
              <a:rPr lang="en-US" b="1" i="1" dirty="0"/>
              <a:t>cases, like assignment!</a:t>
            </a:r>
          </a:p>
        </p:txBody>
      </p:sp>
    </p:spTree>
    <p:extLst>
      <p:ext uri="{BB962C8B-B14F-4D97-AF65-F5344CB8AC3E}">
        <p14:creationId xmlns:p14="http://schemas.microsoft.com/office/powerpoint/2010/main" val="3498937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57DC134-5AAE-804C-AE50-6C25E35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56871"/>
              </p:ext>
            </p:extLst>
          </p:nvPr>
        </p:nvGraphicFramePr>
        <p:xfrm>
          <a:off x="5808313" y="763588"/>
          <a:ext cx="367919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687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169094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1357414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907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BF0648D-BAD5-6644-8DDA-16A6AE7AD9E4}"/>
              </a:ext>
            </a:extLst>
          </p:cNvPr>
          <p:cNvSpPr txBox="1"/>
          <p:nvPr/>
        </p:nvSpPr>
        <p:spPr>
          <a:xfrm>
            <a:off x="5733092" y="385008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08FAB-B8BC-5247-A5A2-FEA678459401}"/>
              </a:ext>
            </a:extLst>
          </p:cNvPr>
          <p:cNvSpPr txBox="1"/>
          <p:nvPr/>
        </p:nvSpPr>
        <p:spPr>
          <a:xfrm>
            <a:off x="10162903" y="2743200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these?</a:t>
            </a:r>
          </a:p>
        </p:txBody>
      </p:sp>
    </p:spTree>
    <p:extLst>
      <p:ext uri="{BB962C8B-B14F-4D97-AF65-F5344CB8AC3E}">
        <p14:creationId xmlns:p14="http://schemas.microsoft.com/office/powerpoint/2010/main" val="2501704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errors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57DC134-5AAE-804C-AE50-6C25E35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25841"/>
              </p:ext>
            </p:extLst>
          </p:nvPr>
        </p:nvGraphicFramePr>
        <p:xfrm>
          <a:off x="5808312" y="763588"/>
          <a:ext cx="5199321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275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90205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2532841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ERROR (in python)</a:t>
                      </a:r>
                    </a:p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string (in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907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BF0648D-BAD5-6644-8DDA-16A6AE7AD9E4}"/>
              </a:ext>
            </a:extLst>
          </p:cNvPr>
          <p:cNvSpPr txBox="1"/>
          <p:nvPr/>
        </p:nvSpPr>
        <p:spPr>
          <a:xfrm>
            <a:off x="5733092" y="385008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dirty="0">
                <a:highlight>
                  <a:srgbClr val="FF0000"/>
                </a:highlight>
              </a:rPr>
              <a:t>most</a:t>
            </a:r>
            <a:r>
              <a:rPr lang="en-US" dirty="0"/>
              <a:t> binary 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D99A1-10F6-EB44-91EF-EC6535E4E4B4}"/>
              </a:ext>
            </a:extLst>
          </p:cNvPr>
          <p:cNvSpPr txBox="1"/>
          <p:nvPr/>
        </p:nvSpPr>
        <p:spPr>
          <a:xfrm>
            <a:off x="4294838" y="2786743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 * in C</a:t>
            </a:r>
          </a:p>
        </p:txBody>
      </p:sp>
    </p:spTree>
    <p:extLst>
      <p:ext uri="{BB962C8B-B14F-4D97-AF65-F5344CB8AC3E}">
        <p14:creationId xmlns:p14="http://schemas.microsoft.com/office/powerpoint/2010/main" val="1383407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AFA23-4BF2-4D4F-9784-1F447E404339}"/>
              </a:ext>
            </a:extLst>
          </p:cNvPr>
          <p:cNvSpPr txBox="1"/>
          <p:nvPr/>
        </p:nvSpPr>
        <p:spPr>
          <a:xfrm>
            <a:off x="740646" y="2215476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2EF786-C59B-F249-BB09-5C335A5F909F}"/>
              </a:ext>
            </a:extLst>
          </p:cNvPr>
          <p:cNvSpPr/>
          <p:nvPr/>
        </p:nvSpPr>
        <p:spPr>
          <a:xfrm>
            <a:off x="6313646" y="84324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type_inference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(n):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E6901-1917-6042-89A0-38CB7D1D5820}"/>
              </a:ext>
            </a:extLst>
          </p:cNvPr>
          <p:cNvSpPr txBox="1"/>
          <p:nvPr/>
        </p:nvSpPr>
        <p:spPr>
          <a:xfrm>
            <a:off x="7019040" y="1352924"/>
            <a:ext cx="50097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case split on type of n: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leaf node:</a:t>
            </a:r>
          </a:p>
          <a:p>
            <a:r>
              <a:rPr lang="en-US" dirty="0">
                <a:latin typeface="Courier" pitchFamily="2" charset="0"/>
              </a:rPr>
              <a:t>  return </a:t>
            </a:r>
            <a:r>
              <a:rPr lang="en-US" dirty="0" err="1">
                <a:latin typeface="Courier" pitchFamily="2" charset="0"/>
              </a:rPr>
              <a:t>n.get_type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if n is a bin op node:</a:t>
            </a:r>
          </a:p>
          <a:p>
            <a:r>
              <a:rPr lang="en-US" dirty="0">
                <a:latin typeface="Courier" pitchFamily="2" charset="0"/>
              </a:rPr>
              <a:t>   do type inference on children</a:t>
            </a:r>
          </a:p>
          <a:p>
            <a:r>
              <a:rPr lang="en-US" dirty="0">
                <a:latin typeface="Courier" pitchFamily="2" charset="0"/>
              </a:rPr>
              <a:t>   t = lookup type from table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if t is None: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raise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typeExcpetion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set n type to t</a:t>
            </a:r>
          </a:p>
          <a:p>
            <a:r>
              <a:rPr lang="en-US" dirty="0">
                <a:latin typeface="Courier" pitchFamily="2" charset="0"/>
              </a:rPr>
              <a:t>   do any required type conversions</a:t>
            </a:r>
          </a:p>
          <a:p>
            <a:r>
              <a:rPr lang="en-US" dirty="0">
                <a:latin typeface="Courier" pitchFamily="2" charset="0"/>
              </a:rPr>
              <a:t>   return 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0714F-3FC6-5942-ADC7-92294C04385B}"/>
              </a:ext>
            </a:extLst>
          </p:cNvPr>
          <p:cNvSpPr txBox="1"/>
          <p:nvPr/>
        </p:nvSpPr>
        <p:spPr>
          <a:xfrm>
            <a:off x="340052" y="584782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AST&lt;x, int&gt;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9430C-3784-484F-B9CA-DD35CC4B485D}"/>
              </a:ext>
            </a:extLst>
          </p:cNvPr>
          <p:cNvSpPr txBox="1"/>
          <p:nvPr/>
        </p:nvSpPr>
        <p:spPr>
          <a:xfrm>
            <a:off x="1482215" y="5050643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AST&lt;+,int&gt;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52B0B9-5B7A-B54D-8560-B16260696799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80974-3D36-CC4D-9E6E-7F97C85DAAEA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2F15BD-EBAD-5F4C-B864-A94F09CB54B9}"/>
              </a:ext>
            </a:extLst>
          </p:cNvPr>
          <p:cNvSpPr txBox="1"/>
          <p:nvPr/>
        </p:nvSpPr>
        <p:spPr>
          <a:xfrm>
            <a:off x="2712897" y="5847826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AST&lt;y, int&gt;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B6CBF3-BFC3-2D4B-A78C-45962846A86C}"/>
              </a:ext>
            </a:extLst>
          </p:cNvPr>
          <p:cNvSpPr txBox="1"/>
          <p:nvPr/>
        </p:nvSpPr>
        <p:spPr>
          <a:xfrm>
            <a:off x="3411415" y="36777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AST&lt;+,float&gt;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FF2CC0-7B9A-FD46-939C-385028B55C26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2076032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0294C-F8C5-D642-AB47-ADE6519D2589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4095802" y="4047072"/>
            <a:ext cx="1346546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45B1F0-6B28-D74B-9578-449E8E9D2F7E}"/>
              </a:ext>
            </a:extLst>
          </p:cNvPr>
          <p:cNvSpPr txBox="1"/>
          <p:nvPr/>
        </p:nvSpPr>
        <p:spPr>
          <a:xfrm>
            <a:off x="4643347" y="5062499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AST&lt;5.5, float&gt;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436502-9138-814B-8B4D-3362E8D834C7}"/>
              </a:ext>
            </a:extLst>
          </p:cNvPr>
          <p:cNvSpPr txBox="1"/>
          <p:nvPr/>
        </p:nvSpPr>
        <p:spPr>
          <a:xfrm>
            <a:off x="54240" y="547849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7A31A4-B444-2148-82D9-79608485276F}"/>
              </a:ext>
            </a:extLst>
          </p:cNvPr>
          <p:cNvSpPr txBox="1"/>
          <p:nvPr/>
        </p:nvSpPr>
        <p:spPr>
          <a:xfrm>
            <a:off x="3411415" y="54975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7185C6-C96D-404E-B9A6-8F78AC72F5A6}"/>
              </a:ext>
            </a:extLst>
          </p:cNvPr>
          <p:cNvSpPr txBox="1"/>
          <p:nvPr/>
        </p:nvSpPr>
        <p:spPr>
          <a:xfrm>
            <a:off x="865240" y="478279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6C92BC-4066-634D-B05A-FA7121E4377F}"/>
              </a:ext>
            </a:extLst>
          </p:cNvPr>
          <p:cNvSpPr txBox="1"/>
          <p:nvPr/>
        </p:nvSpPr>
        <p:spPr>
          <a:xfrm>
            <a:off x="5660571" y="45981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EB7DC4-97B9-F04E-8FB9-F784A04C511A}"/>
              </a:ext>
            </a:extLst>
          </p:cNvPr>
          <p:cNvSpPr txBox="1"/>
          <p:nvPr/>
        </p:nvSpPr>
        <p:spPr>
          <a:xfrm>
            <a:off x="1420814" y="4222211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AST&lt;int2float, float&gt;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88887B-519A-0E4E-9821-D5DAA4E88756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flipH="1">
            <a:off x="2472577" y="4047072"/>
            <a:ext cx="1623225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41C3AD-76C8-8549-8855-5C4B506E81D3}"/>
              </a:ext>
            </a:extLst>
          </p:cNvPr>
          <p:cNvSpPr txBox="1"/>
          <p:nvPr/>
        </p:nvSpPr>
        <p:spPr>
          <a:xfrm>
            <a:off x="408142" y="386240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Done implicitly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0EFDC-9891-6941-879C-D92C333882C4}"/>
              </a:ext>
            </a:extLst>
          </p:cNvPr>
          <p:cNvSpPr txBox="1"/>
          <p:nvPr/>
        </p:nvSpPr>
        <p:spPr>
          <a:xfrm>
            <a:off x="4467324" y="328403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181DDE-5D30-C642-B974-41739C02F4F9}"/>
              </a:ext>
            </a:extLst>
          </p:cNvPr>
          <p:cNvSpPr txBox="1"/>
          <p:nvPr/>
        </p:nvSpPr>
        <p:spPr>
          <a:xfrm>
            <a:off x="8033572" y="5552912"/>
            <a:ext cx="3753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Table should return a flag (e.g. None)</a:t>
            </a:r>
          </a:p>
          <a:p>
            <a:r>
              <a:rPr lang="en-US" b="1" i="1" dirty="0"/>
              <a:t>if it cannot do the conversion. We</a:t>
            </a:r>
          </a:p>
          <a:p>
            <a:r>
              <a:rPr lang="en-US" b="1" i="1" dirty="0"/>
              <a:t>can then raise an exception</a:t>
            </a:r>
          </a:p>
        </p:txBody>
      </p:sp>
    </p:spTree>
    <p:extLst>
      <p:ext uri="{BB962C8B-B14F-4D97-AF65-F5344CB8AC3E}">
        <p14:creationId xmlns:p14="http://schemas.microsoft.com/office/powerpoint/2010/main" val="5504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functions handled?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740646" y="2215476"/>
            <a:ext cx="201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4624251" y="3135086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int&gt;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4290476" y="3504418"/>
            <a:ext cx="100694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3625325" y="3763373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int&gt;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5828427" y="3763373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call</a:t>
            </a:r>
            <a:r>
              <a:rPr lang="en-US" dirty="0">
                <a:sym typeface="Wingdings" pitchFamily="2" charset="2"/>
              </a:rPr>
              <a:t>, ?&gt;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5297417" y="3504418"/>
            <a:ext cx="1231523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H="1" flipV="1">
            <a:off x="6528940" y="4132705"/>
            <a:ext cx="49794" cy="53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5919418" y="4669580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int&gt;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2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functions handled?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740646" y="2215476"/>
            <a:ext cx="201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4624251" y="3135086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int&gt;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4290476" y="3504418"/>
            <a:ext cx="100694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3625325" y="3763373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int&gt;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5828427" y="3763373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call</a:t>
            </a:r>
            <a:r>
              <a:rPr lang="en-US" dirty="0">
                <a:sym typeface="Wingdings" pitchFamily="2" charset="2"/>
              </a:rPr>
              <a:t>, ?&gt;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5297417" y="3504418"/>
            <a:ext cx="1231523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H="1" flipV="1">
            <a:off x="6528940" y="4132705"/>
            <a:ext cx="49794" cy="53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5919418" y="4669580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int&gt;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5AF68-0CBA-1049-B6BF-3C07C046882E}"/>
              </a:ext>
            </a:extLst>
          </p:cNvPr>
          <p:cNvSpPr txBox="1"/>
          <p:nvPr/>
        </p:nvSpPr>
        <p:spPr>
          <a:xfrm>
            <a:off x="435477" y="4781006"/>
            <a:ext cx="3247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 a function specification,</a:t>
            </a:r>
            <a:br>
              <a:rPr lang="en-US" dirty="0"/>
            </a:br>
            <a:r>
              <a:rPr lang="en-US" dirty="0"/>
              <a:t>using in the .h file:</a:t>
            </a:r>
          </a:p>
          <a:p>
            <a:endParaRPr lang="en-US" dirty="0"/>
          </a:p>
          <a:p>
            <a:r>
              <a:rPr lang="en-US" b="1" dirty="0">
                <a:latin typeface="Courier" pitchFamily="2" charset="0"/>
              </a:rPr>
              <a:t>float sqrt(float 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582FB-E1D4-CA4A-8C70-EFCA3B4C1736}"/>
              </a:ext>
            </a:extLst>
          </p:cNvPr>
          <p:cNvSpPr txBox="1"/>
          <p:nvPr/>
        </p:nvSpPr>
        <p:spPr>
          <a:xfrm>
            <a:off x="435477" y="6201839"/>
            <a:ext cx="105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the symbol table before type checking - think about C. you have to declare a function before you use it</a:t>
            </a:r>
          </a:p>
        </p:txBody>
      </p:sp>
    </p:spTree>
    <p:extLst>
      <p:ext uri="{BB962C8B-B14F-4D97-AF65-F5344CB8AC3E}">
        <p14:creationId xmlns:p14="http://schemas.microsoft.com/office/powerpoint/2010/main" val="2882835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functions handled?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740646" y="2215476"/>
            <a:ext cx="201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4624251" y="3135086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int&gt;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4290476" y="3504418"/>
            <a:ext cx="100694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3625325" y="3763373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int&gt;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5828427" y="3763373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call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5297417" y="3504418"/>
            <a:ext cx="1393169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6578734" y="4132705"/>
            <a:ext cx="111852" cy="53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5919418" y="4669580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int&gt;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5AF68-0CBA-1049-B6BF-3C07C046882E}"/>
              </a:ext>
            </a:extLst>
          </p:cNvPr>
          <p:cNvSpPr txBox="1"/>
          <p:nvPr/>
        </p:nvSpPr>
        <p:spPr>
          <a:xfrm>
            <a:off x="435477" y="4781006"/>
            <a:ext cx="3247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 a function specification,</a:t>
            </a:r>
            <a:br>
              <a:rPr lang="en-US" dirty="0"/>
            </a:br>
            <a:r>
              <a:rPr lang="en-US" dirty="0"/>
              <a:t>using in the .h file: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  <a:latin typeface="Courier" pitchFamily="2" charset="0"/>
              </a:rPr>
              <a:t>float</a:t>
            </a:r>
            <a:r>
              <a:rPr lang="en-US" b="1" dirty="0">
                <a:latin typeface="Courier" pitchFamily="2" charset="0"/>
              </a:rPr>
              <a:t> sqrt(float 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582FB-E1D4-CA4A-8C70-EFCA3B4C1736}"/>
              </a:ext>
            </a:extLst>
          </p:cNvPr>
          <p:cNvSpPr txBox="1"/>
          <p:nvPr/>
        </p:nvSpPr>
        <p:spPr>
          <a:xfrm>
            <a:off x="435477" y="6201839"/>
            <a:ext cx="105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the symbol table before type checking - think about C. you have to declare a function before you use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1060-0CDB-CB4D-A78C-70F62CF7F2E7}"/>
              </a:ext>
            </a:extLst>
          </p:cNvPr>
          <p:cNvSpPr txBox="1"/>
          <p:nvPr/>
        </p:nvSpPr>
        <p:spPr>
          <a:xfrm>
            <a:off x="6961299" y="2600446"/>
            <a:ext cx="2512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type of the AST node</a:t>
            </a:r>
          </a:p>
          <a:p>
            <a:r>
              <a:rPr lang="en-US" i="1" dirty="0"/>
              <a:t>becomes the return type</a:t>
            </a:r>
          </a:p>
          <a:p>
            <a:r>
              <a:rPr lang="en-US" i="1" dirty="0"/>
              <a:t>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109364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5B7E-5C0C-F042-B698-D48C84E9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1EF3-37B6-7346-A79F-EFB89F8D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a function call </a:t>
            </a:r>
            <a:r>
              <a:rPr lang="en-US" b="1" i="1" dirty="0"/>
              <a:t>in an expression </a:t>
            </a:r>
            <a:r>
              <a:rPr lang="en-US" dirty="0"/>
              <a:t>is the return type</a:t>
            </a:r>
          </a:p>
          <a:p>
            <a:endParaRPr lang="en-US" dirty="0"/>
          </a:p>
          <a:p>
            <a:r>
              <a:rPr lang="en-US" dirty="0"/>
              <a:t>Type of a function</a:t>
            </a:r>
          </a:p>
          <a:p>
            <a:pPr lvl="1"/>
            <a:r>
              <a:rPr lang="en-US" dirty="0"/>
              <a:t>in python it is just called a function</a:t>
            </a:r>
          </a:p>
          <a:p>
            <a:pPr lvl="1"/>
            <a:r>
              <a:rPr lang="en-US" dirty="0"/>
              <a:t>in many other languages it is the full type signature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b="1" dirty="0">
                <a:latin typeface="Courier" pitchFamily="2" charset="0"/>
              </a:rPr>
              <a:t>float</a:t>
            </a:r>
            <a:r>
              <a:rPr lang="en-US" dirty="0">
                <a:latin typeface="Courier" pitchFamily="2" charset="0"/>
              </a:rPr>
              <a:t> foo(</a:t>
            </a:r>
            <a:r>
              <a:rPr lang="en-US" b="1" dirty="0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x) </a:t>
            </a:r>
          </a:p>
          <a:p>
            <a:pPr lvl="2"/>
            <a:r>
              <a:rPr lang="en-US" dirty="0"/>
              <a:t>is type: </a:t>
            </a:r>
            <a:r>
              <a:rPr lang="en-US" i="1" dirty="0"/>
              <a:t>int → float</a:t>
            </a:r>
          </a:p>
        </p:txBody>
      </p:sp>
    </p:spTree>
    <p:extLst>
      <p:ext uri="{BB962C8B-B14F-4D97-AF65-F5344CB8AC3E}">
        <p14:creationId xmlns:p14="http://schemas.microsoft.com/office/powerpoint/2010/main" val="22001212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functions handled?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740646" y="2215476"/>
            <a:ext cx="201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4624251" y="3135086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int&gt;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4290476" y="3504418"/>
            <a:ext cx="100694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3625325" y="3763373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int&gt;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5828427" y="3763373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call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5297417" y="3504418"/>
            <a:ext cx="1393169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6578734" y="4132705"/>
            <a:ext cx="111852" cy="53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5919418" y="4669580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</a:t>
            </a:r>
            <a:r>
              <a:rPr lang="en-US" dirty="0">
                <a:highlight>
                  <a:srgbClr val="00FFFF"/>
                </a:highlight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5AF68-0CBA-1049-B6BF-3C07C046882E}"/>
              </a:ext>
            </a:extLst>
          </p:cNvPr>
          <p:cNvSpPr txBox="1"/>
          <p:nvPr/>
        </p:nvSpPr>
        <p:spPr>
          <a:xfrm>
            <a:off x="435477" y="4781006"/>
            <a:ext cx="3247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 a function specification,</a:t>
            </a:r>
            <a:br>
              <a:rPr lang="en-US" dirty="0"/>
            </a:br>
            <a:r>
              <a:rPr lang="en-US" dirty="0"/>
              <a:t>using in the .h file: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  <a:latin typeface="Courier" pitchFamily="2" charset="0"/>
              </a:rPr>
              <a:t>float</a:t>
            </a:r>
            <a:r>
              <a:rPr lang="en-US" b="1" dirty="0">
                <a:latin typeface="Courier" pitchFamily="2" charset="0"/>
              </a:rPr>
              <a:t> sqrt(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</a:rPr>
              <a:t>float</a:t>
            </a:r>
            <a:r>
              <a:rPr lang="en-US" b="1" dirty="0">
                <a:latin typeface="Courier" pitchFamily="2" charset="0"/>
              </a:rPr>
              <a:t> 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582FB-E1D4-CA4A-8C70-EFCA3B4C1736}"/>
              </a:ext>
            </a:extLst>
          </p:cNvPr>
          <p:cNvSpPr txBox="1"/>
          <p:nvPr/>
        </p:nvSpPr>
        <p:spPr>
          <a:xfrm>
            <a:off x="435477" y="6201839"/>
            <a:ext cx="105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the symbol table before type checking - think about C. you have to declare a function before you use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1060-0CDB-CB4D-A78C-70F62CF7F2E7}"/>
              </a:ext>
            </a:extLst>
          </p:cNvPr>
          <p:cNvSpPr txBox="1"/>
          <p:nvPr/>
        </p:nvSpPr>
        <p:spPr>
          <a:xfrm>
            <a:off x="8154833" y="3181252"/>
            <a:ext cx="3038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type inference must make sure</a:t>
            </a:r>
          </a:p>
          <a:p>
            <a:r>
              <a:rPr lang="en-US" i="1" dirty="0"/>
              <a:t>arguments match types</a:t>
            </a:r>
          </a:p>
        </p:txBody>
      </p:sp>
    </p:spTree>
    <p:extLst>
      <p:ext uri="{BB962C8B-B14F-4D97-AF65-F5344CB8AC3E}">
        <p14:creationId xmlns:p14="http://schemas.microsoft.com/office/powerpoint/2010/main" val="37188922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functions handled?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740646" y="2215476"/>
            <a:ext cx="201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4624251" y="3135086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int&gt;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4290476" y="3504418"/>
            <a:ext cx="100694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3625325" y="3763373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int&gt;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5828427" y="3763373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call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5297417" y="3504418"/>
            <a:ext cx="1393169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16" idx="2"/>
          </p:cNvCxnSpPr>
          <p:nvPr/>
        </p:nvCxnSpPr>
        <p:spPr>
          <a:xfrm flipH="1" flipV="1">
            <a:off x="6830143" y="4846583"/>
            <a:ext cx="1" cy="375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6170828" y="5221719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</a:t>
            </a:r>
            <a:r>
              <a:rPr lang="en-US" dirty="0">
                <a:highlight>
                  <a:srgbClr val="00FFFF"/>
                </a:highlight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5AF68-0CBA-1049-B6BF-3C07C046882E}"/>
              </a:ext>
            </a:extLst>
          </p:cNvPr>
          <p:cNvSpPr txBox="1"/>
          <p:nvPr/>
        </p:nvSpPr>
        <p:spPr>
          <a:xfrm>
            <a:off x="435477" y="4781006"/>
            <a:ext cx="3247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 a function specification,</a:t>
            </a:r>
            <a:br>
              <a:rPr lang="en-US" dirty="0"/>
            </a:br>
            <a:r>
              <a:rPr lang="en-US" dirty="0"/>
              <a:t>using in the .h file: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  <a:latin typeface="Courier" pitchFamily="2" charset="0"/>
              </a:rPr>
              <a:t>float</a:t>
            </a:r>
            <a:r>
              <a:rPr lang="en-US" b="1" dirty="0">
                <a:latin typeface="Courier" pitchFamily="2" charset="0"/>
              </a:rPr>
              <a:t> sqrt(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</a:rPr>
              <a:t>float</a:t>
            </a:r>
            <a:r>
              <a:rPr lang="en-US" b="1" dirty="0">
                <a:latin typeface="Courier" pitchFamily="2" charset="0"/>
              </a:rPr>
              <a:t> 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582FB-E1D4-CA4A-8C70-EFCA3B4C1736}"/>
              </a:ext>
            </a:extLst>
          </p:cNvPr>
          <p:cNvSpPr txBox="1"/>
          <p:nvPr/>
        </p:nvSpPr>
        <p:spPr>
          <a:xfrm>
            <a:off x="435477" y="6201839"/>
            <a:ext cx="105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the symbol table before type checking - think about C. you have to declare a function before you use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1060-0CDB-CB4D-A78C-70F62CF7F2E7}"/>
              </a:ext>
            </a:extLst>
          </p:cNvPr>
          <p:cNvSpPr txBox="1"/>
          <p:nvPr/>
        </p:nvSpPr>
        <p:spPr>
          <a:xfrm>
            <a:off x="8043197" y="4336275"/>
            <a:ext cx="3038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type inference must make sure</a:t>
            </a:r>
          </a:p>
          <a:p>
            <a:r>
              <a:rPr lang="en-US" i="1" dirty="0"/>
              <a:t>arguments match 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5CEFB-F2D8-224F-9AC5-408650F59579}"/>
              </a:ext>
            </a:extLst>
          </p:cNvPr>
          <p:cNvSpPr txBox="1"/>
          <p:nvPr/>
        </p:nvSpPr>
        <p:spPr>
          <a:xfrm>
            <a:off x="5725481" y="4477251"/>
            <a:ext cx="220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&lt;int2float, float&gt; 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56865A-4D35-E541-8B3E-4AAD500C409B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H="1" flipV="1">
            <a:off x="6690586" y="4132705"/>
            <a:ext cx="139557" cy="34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485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functions handled?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740646" y="2215476"/>
            <a:ext cx="201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4624251" y="3135086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int&gt;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4290476" y="3504418"/>
            <a:ext cx="100694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3625325" y="3763373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int&gt;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5828427" y="3763373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call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5297417" y="3504418"/>
            <a:ext cx="1393169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16" idx="2"/>
          </p:cNvCxnSpPr>
          <p:nvPr/>
        </p:nvCxnSpPr>
        <p:spPr>
          <a:xfrm flipH="1" flipV="1">
            <a:off x="6830143" y="4846583"/>
            <a:ext cx="1" cy="375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6170828" y="5221719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</a:t>
            </a:r>
            <a:r>
              <a:rPr lang="en-US" dirty="0">
                <a:highlight>
                  <a:srgbClr val="00FFFF"/>
                </a:highlight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5AF68-0CBA-1049-B6BF-3C07C046882E}"/>
              </a:ext>
            </a:extLst>
          </p:cNvPr>
          <p:cNvSpPr txBox="1"/>
          <p:nvPr/>
        </p:nvSpPr>
        <p:spPr>
          <a:xfrm>
            <a:off x="435477" y="4781006"/>
            <a:ext cx="3247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 a function specification,</a:t>
            </a:r>
            <a:br>
              <a:rPr lang="en-US" dirty="0"/>
            </a:br>
            <a:r>
              <a:rPr lang="en-US" dirty="0"/>
              <a:t>using in the .h file: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  <a:latin typeface="Courier" pitchFamily="2" charset="0"/>
              </a:rPr>
              <a:t>float</a:t>
            </a:r>
            <a:r>
              <a:rPr lang="en-US" b="1" dirty="0">
                <a:latin typeface="Courier" pitchFamily="2" charset="0"/>
              </a:rPr>
              <a:t> sqrt(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</a:rPr>
              <a:t>float</a:t>
            </a:r>
            <a:r>
              <a:rPr lang="en-US" b="1" dirty="0">
                <a:latin typeface="Courier" pitchFamily="2" charset="0"/>
              </a:rPr>
              <a:t> 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582FB-E1D4-CA4A-8C70-EFCA3B4C1736}"/>
              </a:ext>
            </a:extLst>
          </p:cNvPr>
          <p:cNvSpPr txBox="1"/>
          <p:nvPr/>
        </p:nvSpPr>
        <p:spPr>
          <a:xfrm>
            <a:off x="435477" y="6201839"/>
            <a:ext cx="105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the symbol table before type checking - think about C. you have to declare a function before you use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1060-0CDB-CB4D-A78C-70F62CF7F2E7}"/>
              </a:ext>
            </a:extLst>
          </p:cNvPr>
          <p:cNvSpPr txBox="1"/>
          <p:nvPr/>
        </p:nvSpPr>
        <p:spPr>
          <a:xfrm>
            <a:off x="6760364" y="2817354"/>
            <a:ext cx="366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would type inference finish this?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5CEFB-F2D8-224F-9AC5-408650F59579}"/>
              </a:ext>
            </a:extLst>
          </p:cNvPr>
          <p:cNvSpPr txBox="1"/>
          <p:nvPr/>
        </p:nvSpPr>
        <p:spPr>
          <a:xfrm>
            <a:off x="5725481" y="4477251"/>
            <a:ext cx="220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&lt;int2float, float&gt; 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56865A-4D35-E541-8B3E-4AAD500C409B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H="1" flipV="1">
            <a:off x="6690586" y="4132705"/>
            <a:ext cx="139557" cy="34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560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functions handled?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740646" y="2215476"/>
            <a:ext cx="2019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4353538" y="2725295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int&gt;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4290476" y="3094627"/>
            <a:ext cx="736228" cy="668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3625325" y="3763373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int&gt;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5828427" y="3763373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call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18" idx="2"/>
            <a:endCxn id="42" idx="0"/>
          </p:cNvCxnSpPr>
          <p:nvPr/>
        </p:nvCxnSpPr>
        <p:spPr>
          <a:xfrm>
            <a:off x="6457977" y="3419949"/>
            <a:ext cx="232609" cy="343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16" idx="2"/>
          </p:cNvCxnSpPr>
          <p:nvPr/>
        </p:nvCxnSpPr>
        <p:spPr>
          <a:xfrm flipH="1" flipV="1">
            <a:off x="6830143" y="4846583"/>
            <a:ext cx="1" cy="375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6170828" y="5221719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</a:t>
            </a:r>
            <a:r>
              <a:rPr lang="en-US" dirty="0">
                <a:highlight>
                  <a:srgbClr val="00FFFF"/>
                </a:highlight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5AF68-0CBA-1049-B6BF-3C07C046882E}"/>
              </a:ext>
            </a:extLst>
          </p:cNvPr>
          <p:cNvSpPr txBox="1"/>
          <p:nvPr/>
        </p:nvSpPr>
        <p:spPr>
          <a:xfrm>
            <a:off x="435477" y="4781006"/>
            <a:ext cx="3247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 a function specification,</a:t>
            </a:r>
            <a:br>
              <a:rPr lang="en-US" dirty="0"/>
            </a:br>
            <a:r>
              <a:rPr lang="en-US" dirty="0"/>
              <a:t>using in the .h file:</a:t>
            </a:r>
          </a:p>
          <a:p>
            <a:endParaRPr lang="en-US" dirty="0"/>
          </a:p>
          <a:p>
            <a:r>
              <a:rPr lang="en-US" b="1" dirty="0">
                <a:highlight>
                  <a:srgbClr val="00FF00"/>
                </a:highlight>
                <a:latin typeface="Courier" pitchFamily="2" charset="0"/>
              </a:rPr>
              <a:t>float</a:t>
            </a:r>
            <a:r>
              <a:rPr lang="en-US" b="1" dirty="0">
                <a:latin typeface="Courier" pitchFamily="2" charset="0"/>
              </a:rPr>
              <a:t> sqrt(</a:t>
            </a:r>
            <a:r>
              <a:rPr lang="en-US" b="1" dirty="0">
                <a:highlight>
                  <a:srgbClr val="00FFFF"/>
                </a:highlight>
                <a:latin typeface="Courier" pitchFamily="2" charset="0"/>
              </a:rPr>
              <a:t>float</a:t>
            </a:r>
            <a:r>
              <a:rPr lang="en-US" b="1" dirty="0">
                <a:latin typeface="Courier" pitchFamily="2" charset="0"/>
              </a:rPr>
              <a:t> 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582FB-E1D4-CA4A-8C70-EFCA3B4C1736}"/>
              </a:ext>
            </a:extLst>
          </p:cNvPr>
          <p:cNvSpPr txBox="1"/>
          <p:nvPr/>
        </p:nvSpPr>
        <p:spPr>
          <a:xfrm>
            <a:off x="435477" y="6201839"/>
            <a:ext cx="105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stored in the symbol table before type checking - think about C. you have to declare a function before you use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81060-0CDB-CB4D-A78C-70F62CF7F2E7}"/>
              </a:ext>
            </a:extLst>
          </p:cNvPr>
          <p:cNvSpPr txBox="1"/>
          <p:nvPr/>
        </p:nvSpPr>
        <p:spPr>
          <a:xfrm>
            <a:off x="7345702" y="1993315"/>
            <a:ext cx="391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would type inference finish this?</a:t>
            </a:r>
            <a:br>
              <a:rPr lang="en-US" i="1" dirty="0"/>
            </a:br>
            <a:r>
              <a:rPr lang="en-US" b="1" i="1" dirty="0"/>
              <a:t>remember that assignment converts to</a:t>
            </a:r>
            <a:br>
              <a:rPr lang="en-US" b="1" i="1" dirty="0"/>
            </a:br>
            <a:r>
              <a:rPr lang="en-US" b="1" i="1" dirty="0"/>
              <a:t>the </a:t>
            </a:r>
            <a:r>
              <a:rPr lang="en-US" b="1" i="1" dirty="0" err="1"/>
              <a:t>lhs</a:t>
            </a:r>
            <a:r>
              <a:rPr lang="en-US" b="1" i="1" dirty="0"/>
              <a:t> type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5CEFB-F2D8-224F-9AC5-408650F59579}"/>
              </a:ext>
            </a:extLst>
          </p:cNvPr>
          <p:cNvSpPr txBox="1"/>
          <p:nvPr/>
        </p:nvSpPr>
        <p:spPr>
          <a:xfrm>
            <a:off x="5725481" y="4477251"/>
            <a:ext cx="220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&lt;int2float, float&gt; 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56865A-4D35-E541-8B3E-4AAD500C409B}"/>
              </a:ext>
            </a:extLst>
          </p:cNvPr>
          <p:cNvCxnSpPr>
            <a:cxnSpLocks/>
            <a:stCxn id="16" idx="0"/>
            <a:endCxn id="42" idx="2"/>
          </p:cNvCxnSpPr>
          <p:nvPr/>
        </p:nvCxnSpPr>
        <p:spPr>
          <a:xfrm flipH="1" flipV="1">
            <a:off x="6690586" y="4132705"/>
            <a:ext cx="139557" cy="34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848904-906E-D745-B8D0-D53561076F04}"/>
              </a:ext>
            </a:extLst>
          </p:cNvPr>
          <p:cNvSpPr txBox="1"/>
          <p:nvPr/>
        </p:nvSpPr>
        <p:spPr>
          <a:xfrm>
            <a:off x="5443885" y="3050617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&lt;float2int, int&gt; 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379AE0-E2D0-B84D-96D9-9D152F965068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5699869" y="2909961"/>
            <a:ext cx="758108" cy="140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7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floats to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557766" y="2387714"/>
            <a:ext cx="3461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int_sqrt</a:t>
            </a:r>
            <a:r>
              <a:rPr lang="en-US" dirty="0">
                <a:latin typeface="Courier" pitchFamily="2" charset="0"/>
              </a:rPr>
              <a:t>(int input);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float x;</a:t>
            </a:r>
          </a:p>
          <a:p>
            <a:r>
              <a:rPr lang="en-US" dirty="0">
                <a:latin typeface="Courier" pitchFamily="2" charset="0"/>
              </a:rPr>
              <a:t>float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 err="1">
                <a:latin typeface="Courier" pitchFamily="2" charset="0"/>
              </a:rPr>
              <a:t>int_sqrt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6877072" y="3161211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float&gt;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6633866" y="3530543"/>
            <a:ext cx="100694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5878146" y="3789498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8081248" y="3789498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&lt;call, int&gt;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7640807" y="3530543"/>
            <a:ext cx="121203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H="1" flipV="1">
            <a:off x="8852838" y="4158830"/>
            <a:ext cx="69286" cy="53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8172239" y="4695705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25EF9-9BF7-A640-9FE6-064FC8A7A430}"/>
              </a:ext>
            </a:extLst>
          </p:cNvPr>
          <p:cNvSpPr txBox="1"/>
          <p:nvPr/>
        </p:nvSpPr>
        <p:spPr>
          <a:xfrm>
            <a:off x="557766" y="4242601"/>
            <a:ext cx="195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Does this compile?</a:t>
            </a:r>
          </a:p>
        </p:txBody>
      </p:sp>
    </p:spTree>
    <p:extLst>
      <p:ext uri="{BB962C8B-B14F-4D97-AF65-F5344CB8AC3E}">
        <p14:creationId xmlns:p14="http://schemas.microsoft.com/office/powerpoint/2010/main" val="15243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floats to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557766" y="2387714"/>
            <a:ext cx="3461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int_sqrt</a:t>
            </a:r>
            <a:r>
              <a:rPr lang="en-US" dirty="0">
                <a:latin typeface="Courier" pitchFamily="2" charset="0"/>
              </a:rPr>
              <a:t>(int input);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float x;</a:t>
            </a:r>
          </a:p>
          <a:p>
            <a:r>
              <a:rPr lang="en-US" dirty="0">
                <a:latin typeface="Courier" pitchFamily="2" charset="0"/>
              </a:rPr>
              <a:t>float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 err="1">
                <a:latin typeface="Courier" pitchFamily="2" charset="0"/>
              </a:rPr>
              <a:t>int_sqrt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6877072" y="3161211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float&gt;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6633866" y="3530543"/>
            <a:ext cx="100694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5878146" y="3789498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8081248" y="3789498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&lt;call, int&gt;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>
            <a:off x="7640807" y="3530543"/>
            <a:ext cx="121203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H="1" flipV="1">
            <a:off x="8852838" y="4158830"/>
            <a:ext cx="69286" cy="53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8172239" y="4695705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float</a:t>
            </a:r>
            <a:r>
              <a:rPr lang="en-US" dirty="0">
                <a:sym typeface="Wingdings" pitchFamily="2" charset="2"/>
              </a:rPr>
              <a:t>&gt;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25EF9-9BF7-A640-9FE6-064FC8A7A430}"/>
              </a:ext>
            </a:extLst>
          </p:cNvPr>
          <p:cNvSpPr txBox="1"/>
          <p:nvPr/>
        </p:nvSpPr>
        <p:spPr>
          <a:xfrm>
            <a:off x="557766" y="4242601"/>
            <a:ext cx="5038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Does this compile? Yes!</a:t>
            </a:r>
          </a:p>
          <a:p>
            <a:endParaRPr lang="en-US" i="1" dirty="0"/>
          </a:p>
          <a:p>
            <a:r>
              <a:rPr lang="en-US" i="1" dirty="0"/>
              <a:t>In this case the compiler will convert floats to an int.</a:t>
            </a:r>
          </a:p>
          <a:p>
            <a:r>
              <a:rPr lang="en-US" i="1" dirty="0"/>
              <a:t>Is that the right choice? ...</a:t>
            </a:r>
          </a:p>
        </p:txBody>
      </p:sp>
    </p:spTree>
    <p:extLst>
      <p:ext uri="{BB962C8B-B14F-4D97-AF65-F5344CB8AC3E}">
        <p14:creationId xmlns:p14="http://schemas.microsoft.com/office/powerpoint/2010/main" val="3990504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5A43-0446-2448-932F-569170B4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floats to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94031-93AA-D544-9045-FE051C4C4606}"/>
              </a:ext>
            </a:extLst>
          </p:cNvPr>
          <p:cNvSpPr txBox="1"/>
          <p:nvPr/>
        </p:nvSpPr>
        <p:spPr>
          <a:xfrm>
            <a:off x="557766" y="2387714"/>
            <a:ext cx="3461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int_sqrt</a:t>
            </a:r>
            <a:r>
              <a:rPr lang="en-US" dirty="0">
                <a:latin typeface="Courier" pitchFamily="2" charset="0"/>
              </a:rPr>
              <a:t>(int input);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float x;</a:t>
            </a:r>
          </a:p>
          <a:p>
            <a:r>
              <a:rPr lang="en-US" dirty="0">
                <a:latin typeface="Courier" pitchFamily="2" charset="0"/>
              </a:rPr>
              <a:t>float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x = </a:t>
            </a:r>
            <a:r>
              <a:rPr lang="en-US" dirty="0" err="1">
                <a:latin typeface="Courier" pitchFamily="2" charset="0"/>
              </a:rPr>
              <a:t>int_sqrt</a:t>
            </a:r>
            <a:r>
              <a:rPr lang="en-US" dirty="0">
                <a:latin typeface="Courier" pitchFamily="2" charset="0"/>
              </a:rPr>
              <a:t>(y)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AADD-9E18-814D-99A4-3D7A958B78AA}"/>
              </a:ext>
            </a:extLst>
          </p:cNvPr>
          <p:cNvSpPr txBox="1"/>
          <p:nvPr/>
        </p:nvSpPr>
        <p:spPr>
          <a:xfrm>
            <a:off x="6877072" y="3161211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&lt;=, float&gt; 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6BB5A3-5E04-0649-84B9-B4E28E9DC170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flipH="1">
            <a:off x="6633866" y="3530543"/>
            <a:ext cx="1006941" cy="258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02A226-A657-B940-8C2D-6881D2C6BA68}"/>
              </a:ext>
            </a:extLst>
          </p:cNvPr>
          <p:cNvSpPr txBox="1"/>
          <p:nvPr/>
        </p:nvSpPr>
        <p:spPr>
          <a:xfrm>
            <a:off x="5878146" y="3789498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&lt;x, float&gt;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5D1858-336C-4D43-AF2E-0F657429C039}"/>
              </a:ext>
            </a:extLst>
          </p:cNvPr>
          <p:cNvSpPr txBox="1"/>
          <p:nvPr/>
        </p:nvSpPr>
        <p:spPr>
          <a:xfrm>
            <a:off x="8081248" y="4221317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&lt;call, int&gt; 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53865F-2515-744C-A329-2136C094FA95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7640807" y="3530543"/>
            <a:ext cx="1212030" cy="189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280A30-E0A5-BA4B-B2E9-FDC5D7CC100C}"/>
              </a:ext>
            </a:extLst>
          </p:cNvPr>
          <p:cNvCxnSpPr>
            <a:cxnSpLocks/>
            <a:stCxn id="45" idx="0"/>
            <a:endCxn id="13" idx="2"/>
          </p:cNvCxnSpPr>
          <p:nvPr/>
        </p:nvCxnSpPr>
        <p:spPr>
          <a:xfrm flipV="1">
            <a:off x="8874542" y="5239478"/>
            <a:ext cx="0" cy="279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5AD73B-002C-214C-A6F6-77DBB2E3EBC5}"/>
              </a:ext>
            </a:extLst>
          </p:cNvPr>
          <p:cNvSpPr txBox="1"/>
          <p:nvPr/>
        </p:nvSpPr>
        <p:spPr>
          <a:xfrm>
            <a:off x="8124657" y="5518976"/>
            <a:ext cx="149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  <a:r>
              <a:rPr lang="en-US" dirty="0">
                <a:sym typeface="Wingdings" pitchFamily="2" charset="2"/>
              </a:rPr>
              <a:t> &lt;y, float&gt;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25EF9-9BF7-A640-9FE6-064FC8A7A430}"/>
              </a:ext>
            </a:extLst>
          </p:cNvPr>
          <p:cNvSpPr txBox="1"/>
          <p:nvPr/>
        </p:nvSpPr>
        <p:spPr>
          <a:xfrm>
            <a:off x="557766" y="4242601"/>
            <a:ext cx="5038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Does this compile? Yes!</a:t>
            </a:r>
          </a:p>
          <a:p>
            <a:endParaRPr lang="en-US" i="1" dirty="0"/>
          </a:p>
          <a:p>
            <a:r>
              <a:rPr lang="en-US" i="1" dirty="0"/>
              <a:t>In this case the compiler will convert floats to an int.</a:t>
            </a:r>
          </a:p>
          <a:p>
            <a:r>
              <a:rPr lang="en-US" i="1" dirty="0"/>
              <a:t>Is that the right choice?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3D373-1F3B-4540-9843-9F92CB16443C}"/>
              </a:ext>
            </a:extLst>
          </p:cNvPr>
          <p:cNvSpPr txBox="1"/>
          <p:nvPr/>
        </p:nvSpPr>
        <p:spPr>
          <a:xfrm>
            <a:off x="7860450" y="4870146"/>
            <a:ext cx="20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 &lt;float2int, int&gt;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2962AB-046E-994E-A74D-B782AEC52512}"/>
              </a:ext>
            </a:extLst>
          </p:cNvPr>
          <p:cNvCxnSpPr>
            <a:cxnSpLocks/>
            <a:stCxn id="13" idx="0"/>
            <a:endCxn id="42" idx="2"/>
          </p:cNvCxnSpPr>
          <p:nvPr/>
        </p:nvCxnSpPr>
        <p:spPr>
          <a:xfrm flipH="1" flipV="1">
            <a:off x="8852838" y="4590649"/>
            <a:ext cx="21704" cy="279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253064-5352-1D4E-8841-434438C85282}"/>
              </a:ext>
            </a:extLst>
          </p:cNvPr>
          <p:cNvSpPr txBox="1"/>
          <p:nvPr/>
        </p:nvSpPr>
        <p:spPr>
          <a:xfrm>
            <a:off x="7748175" y="3720206"/>
            <a:ext cx="220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 &lt;int2float, float&gt;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2DE27-6183-7848-BBF6-CFC547CA8B9D}"/>
              </a:ext>
            </a:extLst>
          </p:cNvPr>
          <p:cNvCxnSpPr>
            <a:cxnSpLocks/>
            <a:stCxn id="42" idx="0"/>
            <a:endCxn id="24" idx="2"/>
          </p:cNvCxnSpPr>
          <p:nvPr/>
        </p:nvCxnSpPr>
        <p:spPr>
          <a:xfrm flipH="1" flipV="1">
            <a:off x="8852837" y="4089538"/>
            <a:ext cx="1" cy="131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1367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1BFB-D3E7-6B4A-9AB0-DDDAE11F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B84D-D6B4-2F4B-9AF5-982C652B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languages (and styles) state that the programmer extends the type system through functions</a:t>
            </a:r>
          </a:p>
          <a:p>
            <a:endParaRPr lang="en-US" dirty="0"/>
          </a:p>
          <a:p>
            <a:r>
              <a:rPr lang="en-US" dirty="0"/>
              <a:t>Other languages allow operator overloading</a:t>
            </a:r>
          </a:p>
          <a:p>
            <a:pPr lvl="1"/>
            <a:r>
              <a:rPr lang="en-US" dirty="0"/>
              <a:t>Controversial design pattern</a:t>
            </a:r>
          </a:p>
          <a:p>
            <a:pPr lvl="1"/>
            <a:r>
              <a:rPr lang="en-US" dirty="0"/>
              <a:t>But it can be really nice (e.g. it is used extensively in LLVM internals) </a:t>
            </a:r>
          </a:p>
        </p:txBody>
      </p:sp>
    </p:spTree>
    <p:extLst>
      <p:ext uri="{BB962C8B-B14F-4D97-AF65-F5344CB8AC3E}">
        <p14:creationId xmlns:p14="http://schemas.microsoft.com/office/powerpoint/2010/main" val="11490828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E29270-D69F-6546-98C2-3D4C20F8E2C9}"/>
              </a:ext>
            </a:extLst>
          </p:cNvPr>
          <p:cNvSpPr/>
          <p:nvPr/>
        </p:nvSpPr>
        <p:spPr>
          <a:xfrm>
            <a:off x="383178" y="1127993"/>
            <a:ext cx="59653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sz="1400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FA01C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sz="1400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B42419"/>
                </a:solidFill>
                <a:latin typeface="Menlo" panose="020B0609030804020204" pitchFamily="49" charset="0"/>
              </a:rPr>
              <a:t>// Constructor to initialize real and </a:t>
            </a:r>
            <a:r>
              <a:rPr lang="en-US" sz="1400" dirty="0" err="1">
                <a:solidFill>
                  <a:srgbClr val="B42419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B42419"/>
                </a:solidFill>
                <a:latin typeface="Menlo" panose="020B0609030804020204" pitchFamily="49" charset="0"/>
              </a:rPr>
              <a:t> to 0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b="1" dirty="0">
                <a:solidFill>
                  <a:srgbClr val="400BD9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: real(0),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(0) {}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B42419"/>
                </a:solidFill>
                <a:latin typeface="Menlo" panose="020B0609030804020204" pitchFamily="49" charset="0"/>
              </a:rPr>
              <a:t>// Overload the + operator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400BD9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      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real +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obj.real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obj.imag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      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08194-12B5-9B47-B656-BBA954DE963F}"/>
              </a:ext>
            </a:extLst>
          </p:cNvPr>
          <p:cNvSpPr/>
          <p:nvPr/>
        </p:nvSpPr>
        <p:spPr>
          <a:xfrm>
            <a:off x="226422" y="6345424"/>
            <a:ext cx="7794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code from: https://</a:t>
            </a:r>
            <a:r>
              <a:rPr lang="en-US" sz="1400" dirty="0" err="1"/>
              <a:t>www.programiz.com</a:t>
            </a:r>
            <a:r>
              <a:rPr lang="en-US" sz="1400" dirty="0"/>
              <a:t>/</a:t>
            </a:r>
            <a:r>
              <a:rPr lang="en-US" sz="1400" dirty="0" err="1"/>
              <a:t>cpp</a:t>
            </a:r>
            <a:r>
              <a:rPr lang="en-US" sz="1400" dirty="0"/>
              <a:t>-programming/operator-overloading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650CC178-A0D0-CD4F-9BD1-7F65DE3E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44841"/>
              </p:ext>
            </p:extLst>
          </p:nvPr>
        </p:nvGraphicFramePr>
        <p:xfrm>
          <a:off x="6609501" y="1506573"/>
          <a:ext cx="519932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275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90205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2532841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907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E1C3AB-45E1-0342-8840-74464C448A84}"/>
              </a:ext>
            </a:extLst>
          </p:cNvPr>
          <p:cNvSpPr txBox="1"/>
          <p:nvPr/>
        </p:nvSpPr>
        <p:spPr>
          <a:xfrm>
            <a:off x="6609501" y="1049616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b="1" i="1" dirty="0"/>
              <a:t>plus</a:t>
            </a:r>
            <a:r>
              <a:rPr lang="en-US" dirty="0"/>
              <a:t> binary ops</a:t>
            </a:r>
          </a:p>
        </p:txBody>
      </p:sp>
    </p:spTree>
    <p:extLst>
      <p:ext uri="{BB962C8B-B14F-4D97-AF65-F5344CB8AC3E}">
        <p14:creationId xmlns:p14="http://schemas.microsoft.com/office/powerpoint/2010/main" val="32453286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E29270-D69F-6546-98C2-3D4C20F8E2C9}"/>
              </a:ext>
            </a:extLst>
          </p:cNvPr>
          <p:cNvSpPr/>
          <p:nvPr/>
        </p:nvSpPr>
        <p:spPr>
          <a:xfrm>
            <a:off x="383178" y="1127993"/>
            <a:ext cx="59653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sz="1400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FA01C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sz="1400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B42419"/>
                </a:solidFill>
                <a:latin typeface="Menlo" panose="020B0609030804020204" pitchFamily="49" charset="0"/>
              </a:rPr>
              <a:t>// Constructor to initialize real and </a:t>
            </a:r>
            <a:r>
              <a:rPr lang="en-US" sz="1400" dirty="0" err="1">
                <a:solidFill>
                  <a:srgbClr val="B42419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B42419"/>
                </a:solidFill>
                <a:latin typeface="Menlo" panose="020B0609030804020204" pitchFamily="49" charset="0"/>
              </a:rPr>
              <a:t> to 0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b="1" dirty="0">
                <a:solidFill>
                  <a:srgbClr val="400BD9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: real(0),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(0) {}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B42419"/>
                </a:solidFill>
                <a:latin typeface="Menlo" panose="020B0609030804020204" pitchFamily="49" charset="0"/>
              </a:rPr>
              <a:t>// Overload the + operator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400BD9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      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real +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obj.real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obj.imag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      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08194-12B5-9B47-B656-BBA954DE963F}"/>
              </a:ext>
            </a:extLst>
          </p:cNvPr>
          <p:cNvSpPr/>
          <p:nvPr/>
        </p:nvSpPr>
        <p:spPr>
          <a:xfrm>
            <a:off x="226422" y="6345424"/>
            <a:ext cx="7794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code from: https://</a:t>
            </a:r>
            <a:r>
              <a:rPr lang="en-US" sz="1400" dirty="0" err="1"/>
              <a:t>www.programiz.com</a:t>
            </a:r>
            <a:r>
              <a:rPr lang="en-US" sz="1400" dirty="0"/>
              <a:t>/</a:t>
            </a:r>
            <a:r>
              <a:rPr lang="en-US" sz="1400" dirty="0" err="1"/>
              <a:t>cpp</a:t>
            </a:r>
            <a:r>
              <a:rPr lang="en-US" sz="1400" dirty="0"/>
              <a:t>-programming/operator-overloading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650CC178-A0D0-CD4F-9BD1-7F65DE3E5449}"/>
              </a:ext>
            </a:extLst>
          </p:cNvPr>
          <p:cNvGraphicFramePr>
            <a:graphicFrameLocks noGrp="1"/>
          </p:cNvGraphicFramePr>
          <p:nvPr/>
        </p:nvGraphicFramePr>
        <p:xfrm>
          <a:off x="6609501" y="1506573"/>
          <a:ext cx="519932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275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90205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2532841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907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E1C3AB-45E1-0342-8840-74464C448A84}"/>
              </a:ext>
            </a:extLst>
          </p:cNvPr>
          <p:cNvSpPr txBox="1"/>
          <p:nvPr/>
        </p:nvSpPr>
        <p:spPr>
          <a:xfrm>
            <a:off x="6609501" y="1049616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b="1" i="1" dirty="0"/>
              <a:t>plus</a:t>
            </a:r>
            <a:r>
              <a:rPr lang="en-US" dirty="0"/>
              <a:t> binary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FA35F-0324-8A45-B299-F20481F2DADA}"/>
              </a:ext>
            </a:extLst>
          </p:cNvPr>
          <p:cNvSpPr/>
          <p:nvPr/>
        </p:nvSpPr>
        <p:spPr>
          <a:xfrm>
            <a:off x="766354" y="461935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400BD9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-US" sz="1400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sz="1400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real +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C42DC-53E1-A44E-98E2-38D2667E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917700"/>
            <a:ext cx="9156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2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E29270-D69F-6546-98C2-3D4C20F8E2C9}"/>
              </a:ext>
            </a:extLst>
          </p:cNvPr>
          <p:cNvSpPr/>
          <p:nvPr/>
        </p:nvSpPr>
        <p:spPr>
          <a:xfrm>
            <a:off x="383178" y="1127993"/>
            <a:ext cx="59653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sz="1400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FA01C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sz="1400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B42419"/>
                </a:solidFill>
                <a:latin typeface="Menlo" panose="020B0609030804020204" pitchFamily="49" charset="0"/>
              </a:rPr>
              <a:t>// Constructor to initialize real and </a:t>
            </a:r>
            <a:r>
              <a:rPr lang="en-US" sz="1400" dirty="0" err="1">
                <a:solidFill>
                  <a:srgbClr val="B42419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B42419"/>
                </a:solidFill>
                <a:latin typeface="Menlo" panose="020B0609030804020204" pitchFamily="49" charset="0"/>
              </a:rPr>
              <a:t> to 0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b="1" dirty="0">
                <a:solidFill>
                  <a:srgbClr val="400BD9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: real(0),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(0) {}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B42419"/>
                </a:solidFill>
                <a:latin typeface="Menlo" panose="020B0609030804020204" pitchFamily="49" charset="0"/>
              </a:rPr>
              <a:t>// Overload the + operator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400BD9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obj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      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real +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obj.real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obj.imag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      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08194-12B5-9B47-B656-BBA954DE963F}"/>
              </a:ext>
            </a:extLst>
          </p:cNvPr>
          <p:cNvSpPr/>
          <p:nvPr/>
        </p:nvSpPr>
        <p:spPr>
          <a:xfrm>
            <a:off x="226422" y="6345424"/>
            <a:ext cx="7794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code from: https://</a:t>
            </a:r>
            <a:r>
              <a:rPr lang="en-US" sz="1400" dirty="0" err="1"/>
              <a:t>www.programiz.com</a:t>
            </a:r>
            <a:r>
              <a:rPr lang="en-US" sz="1400" dirty="0"/>
              <a:t>/</a:t>
            </a:r>
            <a:r>
              <a:rPr lang="en-US" sz="1400" dirty="0" err="1"/>
              <a:t>cpp</a:t>
            </a:r>
            <a:r>
              <a:rPr lang="en-US" sz="1400" dirty="0"/>
              <a:t>-programming/operator-overloading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650CC178-A0D0-CD4F-9BD1-7F65DE3E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89089"/>
              </p:ext>
            </p:extLst>
          </p:nvPr>
        </p:nvGraphicFramePr>
        <p:xfrm>
          <a:off x="6609501" y="1506573"/>
          <a:ext cx="519932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275">
                  <a:extLst>
                    <a:ext uri="{9D8B030D-6E8A-4147-A177-3AD203B41FA5}">
                      <a16:colId xmlns:a16="http://schemas.microsoft.com/office/drawing/2014/main" val="1084029198"/>
                    </a:ext>
                  </a:extLst>
                </a:gridCol>
                <a:gridCol w="1390205">
                  <a:extLst>
                    <a:ext uri="{9D8B030D-6E8A-4147-A177-3AD203B41FA5}">
                      <a16:colId xmlns:a16="http://schemas.microsoft.com/office/drawing/2014/main" val="612780071"/>
                    </a:ext>
                  </a:extLst>
                </a:gridCol>
                <a:gridCol w="2532841">
                  <a:extLst>
                    <a:ext uri="{9D8B030D-6E8A-4147-A177-3AD203B41FA5}">
                      <a16:colId xmlns:a16="http://schemas.microsoft.com/office/drawing/2014/main" val="208990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1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6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9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9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907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E1C3AB-45E1-0342-8840-74464C448A84}"/>
              </a:ext>
            </a:extLst>
          </p:cNvPr>
          <p:cNvSpPr txBox="1"/>
          <p:nvPr/>
        </p:nvSpPr>
        <p:spPr>
          <a:xfrm>
            <a:off x="6609501" y="1049616"/>
            <a:ext cx="247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for </a:t>
            </a:r>
            <a:r>
              <a:rPr lang="en-US" b="1" i="1" dirty="0"/>
              <a:t>plus</a:t>
            </a:r>
            <a:r>
              <a:rPr lang="en-US" dirty="0"/>
              <a:t> binary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FA35F-0324-8A45-B299-F20481F2DADA}"/>
              </a:ext>
            </a:extLst>
          </p:cNvPr>
          <p:cNvSpPr/>
          <p:nvPr/>
        </p:nvSpPr>
        <p:spPr>
          <a:xfrm>
            <a:off x="766354" y="461935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b="1" dirty="0">
                <a:solidFill>
                  <a:srgbClr val="400BD9"/>
                </a:solidFill>
                <a:latin typeface="Menlo" panose="020B060903080402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-US" sz="1400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sz="1400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2FB41D"/>
                </a:solidFill>
                <a:latin typeface="Menlo" panose="020B060903080402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temp.real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real +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temp.imag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imag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60DE0-551E-8B47-84F3-91CB727A1F71}"/>
              </a:ext>
            </a:extLst>
          </p:cNvPr>
          <p:cNvSpPr txBox="1"/>
          <p:nvPr/>
        </p:nvSpPr>
        <p:spPr>
          <a:xfrm>
            <a:off x="5528404" y="5450354"/>
            <a:ext cx="438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can add extra rows and even conversions</a:t>
            </a:r>
          </a:p>
        </p:txBody>
      </p:sp>
    </p:spTree>
    <p:extLst>
      <p:ext uri="{BB962C8B-B14F-4D97-AF65-F5344CB8AC3E}">
        <p14:creationId xmlns:p14="http://schemas.microsoft.com/office/powerpoint/2010/main" val="6988022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systems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577" cy="4351338"/>
          </a:xfrm>
        </p:spPr>
        <p:txBody>
          <a:bodyPr/>
          <a:lstStyle/>
          <a:p>
            <a:r>
              <a:rPr lang="en-US" dirty="0"/>
              <a:t>Defined what a type system is and discussed various different design decisions</a:t>
            </a:r>
          </a:p>
          <a:p>
            <a:pPr lvl="1"/>
            <a:r>
              <a:rPr lang="en-US" dirty="0"/>
              <a:t>static vs. dynamic, choice of primitive types, size of primitive types</a:t>
            </a:r>
          </a:p>
          <a:p>
            <a:r>
              <a:rPr lang="en-US" dirty="0"/>
              <a:t>Implemented type inference parameterized by type conversion tables on an AST. </a:t>
            </a:r>
          </a:p>
          <a:p>
            <a:pPr lvl="1"/>
            <a:r>
              <a:rPr lang="en-US" dirty="0"/>
              <a:t>identified common conversions (int to float) and when the opposite can happen</a:t>
            </a:r>
          </a:p>
          <a:p>
            <a:r>
              <a:rPr lang="en-US" dirty="0"/>
              <a:t>Discussed how programmers can extend the type system </a:t>
            </a:r>
          </a:p>
          <a:p>
            <a:pPr lvl="1"/>
            <a:r>
              <a:rPr lang="en-US" dirty="0"/>
              <a:t>function calls</a:t>
            </a:r>
          </a:p>
          <a:p>
            <a:pPr lvl="1"/>
            <a:r>
              <a:rPr lang="en-US" dirty="0"/>
              <a:t>operator overloading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304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intermediate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577" cy="1901644"/>
          </a:xfrm>
        </p:spPr>
        <p:txBody>
          <a:bodyPr/>
          <a:lstStyle/>
          <a:p>
            <a:r>
              <a:rPr lang="en-US" dirty="0"/>
              <a:t>So far, we’ve been looking at graph representations</a:t>
            </a:r>
          </a:p>
          <a:p>
            <a:endParaRPr lang="en-US" dirty="0"/>
          </a:p>
          <a:p>
            <a:r>
              <a:rPr lang="en-US" dirty="0"/>
              <a:t>Linear IRs are a linear sequence of instructions, similar to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AE215-514C-DA48-9DFF-07E70BBF6F89}"/>
              </a:ext>
            </a:extLst>
          </p:cNvPr>
          <p:cNvSpPr txBox="1"/>
          <p:nvPr/>
        </p:nvSpPr>
        <p:spPr>
          <a:xfrm>
            <a:off x="427137" y="6032292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35CDB-651A-974B-A53C-82D0C07A5384}"/>
              </a:ext>
            </a:extLst>
          </p:cNvPr>
          <p:cNvSpPr txBox="1"/>
          <p:nvPr/>
        </p:nvSpPr>
        <p:spPr>
          <a:xfrm>
            <a:off x="1569300" y="5235109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78950C-7DE8-3448-A651-87340554817D}"/>
              </a:ext>
            </a:extLst>
          </p:cNvPr>
          <p:cNvCxnSpPr>
            <a:cxnSpLocks/>
          </p:cNvCxnSpPr>
          <p:nvPr/>
        </p:nvCxnSpPr>
        <p:spPr>
          <a:xfrm flipH="1">
            <a:off x="631442" y="5602126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3E278A-40E3-B74A-AB06-390F8B89FDA9}"/>
              </a:ext>
            </a:extLst>
          </p:cNvPr>
          <p:cNvCxnSpPr>
            <a:cxnSpLocks/>
          </p:cNvCxnSpPr>
          <p:nvPr/>
        </p:nvCxnSpPr>
        <p:spPr>
          <a:xfrm>
            <a:off x="1855815" y="5602126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6B9946-3810-E644-B7C6-E8D185646BA6}"/>
              </a:ext>
            </a:extLst>
          </p:cNvPr>
          <p:cNvSpPr txBox="1"/>
          <p:nvPr/>
        </p:nvSpPr>
        <p:spPr>
          <a:xfrm>
            <a:off x="2799982" y="60322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1B407-A7EF-534B-A6E1-F78D7B381A85}"/>
              </a:ext>
            </a:extLst>
          </p:cNvPr>
          <p:cNvSpPr txBox="1"/>
          <p:nvPr/>
        </p:nvSpPr>
        <p:spPr>
          <a:xfrm>
            <a:off x="3498500" y="3862206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3679C4-187C-1E47-A625-8C3D3622E5BC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2163117" y="4776009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40322-C366-314B-99D3-724EFA2FA4F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182887" y="4231538"/>
            <a:ext cx="1346546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0034F9-2513-FC45-B2B6-FE17797027C3}"/>
              </a:ext>
            </a:extLst>
          </p:cNvPr>
          <p:cNvSpPr txBox="1"/>
          <p:nvPr/>
        </p:nvSpPr>
        <p:spPr>
          <a:xfrm>
            <a:off x="4730432" y="524696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B09F9-5396-404D-9318-B0209D8FA9AA}"/>
              </a:ext>
            </a:extLst>
          </p:cNvPr>
          <p:cNvSpPr txBox="1"/>
          <p:nvPr/>
        </p:nvSpPr>
        <p:spPr>
          <a:xfrm>
            <a:off x="1507899" y="4406677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20336-F078-D94D-A2B8-3BD394202628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2559662" y="4231538"/>
            <a:ext cx="1623225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F5AE39-19C9-4247-A19B-58C16AFE8B15}"/>
              </a:ext>
            </a:extLst>
          </p:cNvPr>
          <p:cNvSpPr txBox="1"/>
          <p:nvPr/>
        </p:nvSpPr>
        <p:spPr>
          <a:xfrm>
            <a:off x="8105892" y="4543894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vr1 = int2float(vr0);</a:t>
            </a:r>
          </a:p>
          <a:p>
            <a:r>
              <a:rPr lang="en-US" dirty="0">
                <a:latin typeface="Courier" pitchFamily="2" charset="0"/>
              </a:rPr>
              <a:t>vr2 = </a:t>
            </a:r>
            <a:r>
              <a:rPr lang="en-US" dirty="0" err="1">
                <a:latin typeface="Courier" pitchFamily="2" charset="0"/>
              </a:rPr>
              <a:t>addf</a:t>
            </a:r>
            <a:r>
              <a:rPr lang="en-US" dirty="0">
                <a:latin typeface="Courier" pitchFamily="2" charset="0"/>
              </a:rPr>
              <a:t>(vr1,5.5);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DFCA41-D4B4-B549-933F-54392A4456DF}"/>
              </a:ext>
            </a:extLst>
          </p:cNvPr>
          <p:cNvSpPr txBox="1"/>
          <p:nvPr/>
        </p:nvSpPr>
        <p:spPr>
          <a:xfrm>
            <a:off x="5277394" y="6261463"/>
            <a:ext cx="22010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Graph representation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43D3C5-A57B-494E-846E-C2FAB4F389BF}"/>
              </a:ext>
            </a:extLst>
          </p:cNvPr>
          <p:cNvSpPr txBox="1"/>
          <p:nvPr/>
        </p:nvSpPr>
        <p:spPr>
          <a:xfrm>
            <a:off x="8708813" y="6014976"/>
            <a:ext cx="22041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Linear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652404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577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/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5303C-4BD4-2643-884F-E24109270857}"/>
              </a:ext>
            </a:extLst>
          </p:cNvPr>
          <p:cNvSpPr txBox="1"/>
          <p:nvPr/>
        </p:nvSpPr>
        <p:spPr>
          <a:xfrm>
            <a:off x="3964166" y="3340718"/>
            <a:ext cx="426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class we will focus on 3 address code</a:t>
            </a:r>
          </a:p>
        </p:txBody>
      </p:sp>
    </p:spTree>
    <p:extLst>
      <p:ext uri="{BB962C8B-B14F-4D97-AF65-F5344CB8AC3E}">
        <p14:creationId xmlns:p14="http://schemas.microsoft.com/office/powerpoint/2010/main" val="3468279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577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/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466A18-7539-C34C-B3D7-FB17BAE99324}"/>
              </a:ext>
            </a:extLst>
          </p:cNvPr>
          <p:cNvSpPr txBox="1"/>
          <p:nvPr/>
        </p:nvSpPr>
        <p:spPr>
          <a:xfrm>
            <a:off x="1280160" y="5320937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 ← x + y;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← 5 * 7;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← r</a:t>
            </a:r>
            <a:r>
              <a:rPr lang="en-US" baseline="-25000" dirty="0">
                <a:latin typeface="Courier" pitchFamily="2" charset="0"/>
              </a:rPr>
              <a:t>0 </a:t>
            </a:r>
            <a:r>
              <a:rPr lang="en-US" dirty="0">
                <a:latin typeface="Courier" pitchFamily="2" charset="0"/>
              </a:rPr>
              <a:t>/ r</a:t>
            </a:r>
            <a:r>
              <a:rPr lang="en-US" baseline="-25000" dirty="0">
                <a:latin typeface="Courier" pitchFamily="2" charset="0"/>
              </a:rPr>
              <a:t>1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5F452-FAA2-9347-9EBD-46259790153A}"/>
              </a:ext>
            </a:extLst>
          </p:cNvPr>
          <p:cNvSpPr txBox="1"/>
          <p:nvPr/>
        </p:nvSpPr>
        <p:spPr>
          <a:xfrm>
            <a:off x="1741714" y="49907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F7C98-CCD2-6649-A04D-9E6DD7820E7A}"/>
              </a:ext>
            </a:extLst>
          </p:cNvPr>
          <p:cNvSpPr txBox="1"/>
          <p:nvPr/>
        </p:nvSpPr>
        <p:spPr>
          <a:xfrm>
            <a:off x="3853543" y="5320937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vr1 = multi(5,7);</a:t>
            </a:r>
          </a:p>
          <a:p>
            <a:r>
              <a:rPr lang="en-US" dirty="0">
                <a:latin typeface="Courier" pitchFamily="2" charset="0"/>
              </a:rPr>
              <a:t>vr2 = divi(vr0,vr1);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FD499-A3E2-7E44-B779-305895163B29}"/>
              </a:ext>
            </a:extLst>
          </p:cNvPr>
          <p:cNvSpPr txBox="1"/>
          <p:nvPr/>
        </p:nvSpPr>
        <p:spPr>
          <a:xfrm>
            <a:off x="4315097" y="49907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E6AA1-46F1-9149-A050-9EA32E81F431}"/>
              </a:ext>
            </a:extLst>
          </p:cNvPr>
          <p:cNvSpPr/>
          <p:nvPr/>
        </p:nvSpPr>
        <p:spPr>
          <a:xfrm>
            <a:off x="7352963" y="532093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094E7-4E7B-444D-8CAC-5B54401DD2A2}"/>
              </a:ext>
            </a:extLst>
          </p:cNvPr>
          <p:cNvSpPr/>
          <p:nvPr/>
        </p:nvSpPr>
        <p:spPr>
          <a:xfrm>
            <a:off x="7352963" y="569049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C096F2-7B6E-4949-BB8D-A78949FB7504}"/>
              </a:ext>
            </a:extLst>
          </p:cNvPr>
          <p:cNvSpPr txBox="1"/>
          <p:nvPr/>
        </p:nvSpPr>
        <p:spPr>
          <a:xfrm>
            <a:off x="8403772" y="4951495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LLVM 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EA867-B7DC-CF41-8B95-70B6E5D22B60}"/>
              </a:ext>
            </a:extLst>
          </p:cNvPr>
          <p:cNvSpPr/>
          <p:nvPr/>
        </p:nvSpPr>
        <p:spPr>
          <a:xfrm>
            <a:off x="7352963" y="605982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10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577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/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/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466A18-7539-C34C-B3D7-FB17BAE99324}"/>
              </a:ext>
            </a:extLst>
          </p:cNvPr>
          <p:cNvSpPr txBox="1"/>
          <p:nvPr/>
        </p:nvSpPr>
        <p:spPr>
          <a:xfrm>
            <a:off x="1280160" y="5320937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 ← x + y;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← 5 * 7;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← r</a:t>
            </a:r>
            <a:r>
              <a:rPr lang="en-US" baseline="-25000" dirty="0">
                <a:latin typeface="Courier" pitchFamily="2" charset="0"/>
              </a:rPr>
              <a:t>0 </a:t>
            </a:r>
            <a:r>
              <a:rPr lang="en-US" dirty="0">
                <a:latin typeface="Courier" pitchFamily="2" charset="0"/>
              </a:rPr>
              <a:t>/ r</a:t>
            </a:r>
            <a:r>
              <a:rPr lang="en-US" baseline="-25000" dirty="0">
                <a:latin typeface="Courier" pitchFamily="2" charset="0"/>
              </a:rPr>
              <a:t>1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5F452-FAA2-9347-9EBD-46259790153A}"/>
              </a:ext>
            </a:extLst>
          </p:cNvPr>
          <p:cNvSpPr txBox="1"/>
          <p:nvPr/>
        </p:nvSpPr>
        <p:spPr>
          <a:xfrm>
            <a:off x="1741714" y="49907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F7C98-CCD2-6649-A04D-9E6DD7820E7A}"/>
              </a:ext>
            </a:extLst>
          </p:cNvPr>
          <p:cNvSpPr txBox="1"/>
          <p:nvPr/>
        </p:nvSpPr>
        <p:spPr>
          <a:xfrm>
            <a:off x="3853543" y="5320937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vr1 = multi(5,7);</a:t>
            </a:r>
          </a:p>
          <a:p>
            <a:r>
              <a:rPr lang="en-US" dirty="0">
                <a:latin typeface="Courier" pitchFamily="2" charset="0"/>
              </a:rPr>
              <a:t>vr2 = divi(vr0,vr1);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FD499-A3E2-7E44-B779-305895163B29}"/>
              </a:ext>
            </a:extLst>
          </p:cNvPr>
          <p:cNvSpPr txBox="1"/>
          <p:nvPr/>
        </p:nvSpPr>
        <p:spPr>
          <a:xfrm>
            <a:off x="4315097" y="49907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E6AA1-46F1-9149-A050-9EA32E81F431}"/>
              </a:ext>
            </a:extLst>
          </p:cNvPr>
          <p:cNvSpPr/>
          <p:nvPr/>
        </p:nvSpPr>
        <p:spPr>
          <a:xfrm>
            <a:off x="7352963" y="532093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094E7-4E7B-444D-8CAC-5B54401DD2A2}"/>
              </a:ext>
            </a:extLst>
          </p:cNvPr>
          <p:cNvSpPr/>
          <p:nvPr/>
        </p:nvSpPr>
        <p:spPr>
          <a:xfrm>
            <a:off x="7352963" y="569049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C096F2-7B6E-4949-BB8D-A78949FB7504}"/>
              </a:ext>
            </a:extLst>
          </p:cNvPr>
          <p:cNvSpPr txBox="1"/>
          <p:nvPr/>
        </p:nvSpPr>
        <p:spPr>
          <a:xfrm>
            <a:off x="8403772" y="4951495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LLVM 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EA867-B7DC-CF41-8B95-70B6E5D22B60}"/>
              </a:ext>
            </a:extLst>
          </p:cNvPr>
          <p:cNvSpPr/>
          <p:nvPr/>
        </p:nvSpPr>
        <p:spPr>
          <a:xfrm>
            <a:off x="7352963" y="605982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F59E4-DF84-AE40-A798-5E3DB191041C}"/>
              </a:ext>
            </a:extLst>
          </p:cNvPr>
          <p:cNvSpPr txBox="1"/>
          <p:nvPr/>
        </p:nvSpPr>
        <p:spPr>
          <a:xfrm>
            <a:off x="1253296" y="6428933"/>
            <a:ext cx="968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Conceptually it should be clear what each one is doing and we may switch depending on the example</a:t>
            </a:r>
          </a:p>
        </p:txBody>
      </p:sp>
    </p:spTree>
    <p:extLst>
      <p:ext uri="{BB962C8B-B14F-4D97-AF65-F5344CB8AC3E}">
        <p14:creationId xmlns:p14="http://schemas.microsoft.com/office/powerpoint/2010/main" val="19150433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577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/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466A18-7539-C34C-B3D7-FB17BAE99324}"/>
              </a:ext>
            </a:extLst>
          </p:cNvPr>
          <p:cNvSpPr txBox="1"/>
          <p:nvPr/>
        </p:nvSpPr>
        <p:spPr>
          <a:xfrm>
            <a:off x="1280160" y="5320937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</a:t>
            </a:r>
            <a:r>
              <a:rPr lang="en-US" baseline="-25000" dirty="0">
                <a:highlight>
                  <a:srgbClr val="FFFF00"/>
                </a:highlight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 ←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 +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← 5 * 7;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← r</a:t>
            </a:r>
            <a:r>
              <a:rPr lang="en-US" baseline="-25000" dirty="0">
                <a:latin typeface="Courier" pitchFamily="2" charset="0"/>
              </a:rPr>
              <a:t>0 </a:t>
            </a:r>
            <a:r>
              <a:rPr lang="en-US" dirty="0">
                <a:latin typeface="Courier" pitchFamily="2" charset="0"/>
              </a:rPr>
              <a:t>/ r</a:t>
            </a:r>
            <a:r>
              <a:rPr lang="en-US" baseline="-25000" dirty="0">
                <a:latin typeface="Courier" pitchFamily="2" charset="0"/>
              </a:rPr>
              <a:t>1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5F452-FAA2-9347-9EBD-46259790153A}"/>
              </a:ext>
            </a:extLst>
          </p:cNvPr>
          <p:cNvSpPr txBox="1"/>
          <p:nvPr/>
        </p:nvSpPr>
        <p:spPr>
          <a:xfrm>
            <a:off x="1741714" y="49907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F7C98-CCD2-6649-A04D-9E6DD7820E7A}"/>
              </a:ext>
            </a:extLst>
          </p:cNvPr>
          <p:cNvSpPr txBox="1"/>
          <p:nvPr/>
        </p:nvSpPr>
        <p:spPr>
          <a:xfrm>
            <a:off x="3853543" y="5320937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vr0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x</a:t>
            </a:r>
            <a:r>
              <a:rPr lang="en-US" dirty="0" err="1">
                <a:latin typeface="Courier" pitchFamily="2" charset="0"/>
              </a:rPr>
              <a:t>,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vr1 = multi(5,7);</a:t>
            </a:r>
          </a:p>
          <a:p>
            <a:r>
              <a:rPr lang="en-US" dirty="0">
                <a:latin typeface="Courier" pitchFamily="2" charset="0"/>
              </a:rPr>
              <a:t>vr2 = divi(vr0,vr1);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FD499-A3E2-7E44-B779-305895163B29}"/>
              </a:ext>
            </a:extLst>
          </p:cNvPr>
          <p:cNvSpPr txBox="1"/>
          <p:nvPr/>
        </p:nvSpPr>
        <p:spPr>
          <a:xfrm>
            <a:off x="4315097" y="49907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E6AA1-46F1-9149-A050-9EA32E81F431}"/>
              </a:ext>
            </a:extLst>
          </p:cNvPr>
          <p:cNvSpPr/>
          <p:nvPr/>
        </p:nvSpPr>
        <p:spPr>
          <a:xfrm>
            <a:off x="7352963" y="532093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094E7-4E7B-444D-8CAC-5B54401DD2A2}"/>
              </a:ext>
            </a:extLst>
          </p:cNvPr>
          <p:cNvSpPr/>
          <p:nvPr/>
        </p:nvSpPr>
        <p:spPr>
          <a:xfrm>
            <a:off x="7352963" y="569049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C096F2-7B6E-4949-BB8D-A78949FB7504}"/>
              </a:ext>
            </a:extLst>
          </p:cNvPr>
          <p:cNvSpPr txBox="1"/>
          <p:nvPr/>
        </p:nvSpPr>
        <p:spPr>
          <a:xfrm>
            <a:off x="8403772" y="4951495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LLVM 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EA867-B7DC-CF41-8B95-70B6E5D22B60}"/>
              </a:ext>
            </a:extLst>
          </p:cNvPr>
          <p:cNvSpPr/>
          <p:nvPr/>
        </p:nvSpPr>
        <p:spPr>
          <a:xfrm>
            <a:off x="7352963" y="605982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A0573-A887-8345-B475-44E4526173E6}"/>
              </a:ext>
            </a:extLst>
          </p:cNvPr>
          <p:cNvSpPr txBox="1"/>
          <p:nvPr/>
        </p:nvSpPr>
        <p:spPr>
          <a:xfrm>
            <a:off x="1741714" y="6463030"/>
            <a:ext cx="842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three address as each instruction has roughly 3 addresses: 1 destination and 2 operands </a:t>
            </a:r>
          </a:p>
        </p:txBody>
      </p:sp>
    </p:spTree>
    <p:extLst>
      <p:ext uri="{BB962C8B-B14F-4D97-AF65-F5344CB8AC3E}">
        <p14:creationId xmlns:p14="http://schemas.microsoft.com/office/powerpoint/2010/main" val="2192431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25595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/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466A18-7539-C34C-B3D7-FB17BAE99324}"/>
              </a:ext>
            </a:extLst>
          </p:cNvPr>
          <p:cNvSpPr txBox="1"/>
          <p:nvPr/>
        </p:nvSpPr>
        <p:spPr>
          <a:xfrm>
            <a:off x="1280160" y="5320937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 ← x + y;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← 5 * 7;</a:t>
            </a:r>
          </a:p>
          <a:p>
            <a:r>
              <a:rPr lang="en-US" dirty="0">
                <a:latin typeface="Courier" pitchFamily="2" charset="0"/>
              </a:rPr>
              <a:t>r</a:t>
            </a:r>
            <a:r>
              <a:rPr lang="en-US" baseline="-25000" dirty="0"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← r</a:t>
            </a:r>
            <a:r>
              <a:rPr lang="en-US" baseline="-25000" dirty="0">
                <a:latin typeface="Courier" pitchFamily="2" charset="0"/>
              </a:rPr>
              <a:t>0 </a:t>
            </a:r>
            <a:r>
              <a:rPr lang="en-US" dirty="0">
                <a:latin typeface="Courier" pitchFamily="2" charset="0"/>
              </a:rPr>
              <a:t>/ r</a:t>
            </a:r>
            <a:r>
              <a:rPr lang="en-US" baseline="-25000" dirty="0">
                <a:latin typeface="Courier" pitchFamily="2" charset="0"/>
              </a:rPr>
              <a:t>1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5F452-FAA2-9347-9EBD-46259790153A}"/>
              </a:ext>
            </a:extLst>
          </p:cNvPr>
          <p:cNvSpPr txBox="1"/>
          <p:nvPr/>
        </p:nvSpPr>
        <p:spPr>
          <a:xfrm>
            <a:off x="1741714" y="49907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F7C98-CCD2-6649-A04D-9E6DD7820E7A}"/>
              </a:ext>
            </a:extLst>
          </p:cNvPr>
          <p:cNvSpPr txBox="1"/>
          <p:nvPr/>
        </p:nvSpPr>
        <p:spPr>
          <a:xfrm>
            <a:off x="3853543" y="5320937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vr1 = mult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(5,7);</a:t>
            </a:r>
          </a:p>
          <a:p>
            <a:r>
              <a:rPr lang="en-US" dirty="0">
                <a:latin typeface="Courier" pitchFamily="2" charset="0"/>
              </a:rPr>
              <a:t>vr2 = div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(vr0,vr1);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FD499-A3E2-7E44-B779-305895163B29}"/>
              </a:ext>
            </a:extLst>
          </p:cNvPr>
          <p:cNvSpPr txBox="1"/>
          <p:nvPr/>
        </p:nvSpPr>
        <p:spPr>
          <a:xfrm>
            <a:off x="4315097" y="49907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E6AA1-46F1-9149-A050-9EA32E81F431}"/>
              </a:ext>
            </a:extLst>
          </p:cNvPr>
          <p:cNvSpPr/>
          <p:nvPr/>
        </p:nvSpPr>
        <p:spPr>
          <a:xfrm>
            <a:off x="7352963" y="532093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094E7-4E7B-444D-8CAC-5B54401DD2A2}"/>
              </a:ext>
            </a:extLst>
          </p:cNvPr>
          <p:cNvSpPr/>
          <p:nvPr/>
        </p:nvSpPr>
        <p:spPr>
          <a:xfrm>
            <a:off x="7352963" y="569049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C096F2-7B6E-4949-BB8D-A78949FB7504}"/>
              </a:ext>
            </a:extLst>
          </p:cNvPr>
          <p:cNvSpPr txBox="1"/>
          <p:nvPr/>
        </p:nvSpPr>
        <p:spPr>
          <a:xfrm>
            <a:off x="8403772" y="4951495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LLVM 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EA867-B7DC-CF41-8B95-70B6E5D22B60}"/>
              </a:ext>
            </a:extLst>
          </p:cNvPr>
          <p:cNvSpPr/>
          <p:nvPr/>
        </p:nvSpPr>
        <p:spPr>
          <a:xfrm>
            <a:off x="7352963" y="605982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F1DEE-294C-3D41-813A-FFBF906CD600}"/>
              </a:ext>
            </a:extLst>
          </p:cNvPr>
          <p:cNvSpPr txBox="1"/>
          <p:nvPr/>
        </p:nvSpPr>
        <p:spPr>
          <a:xfrm>
            <a:off x="3857967" y="6340061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 </a:t>
            </a:r>
            <a:r>
              <a:rPr lang="en-US" dirty="0" err="1"/>
              <a:t>i</a:t>
            </a:r>
            <a:r>
              <a:rPr lang="en-US" dirty="0"/>
              <a:t> = integer, f = float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E0AF4-4CD5-5D4C-B08C-998B6F22180C}"/>
              </a:ext>
            </a:extLst>
          </p:cNvPr>
          <p:cNvSpPr txBox="1"/>
          <p:nvPr/>
        </p:nvSpPr>
        <p:spPr>
          <a:xfrm>
            <a:off x="1579810" y="630820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34B77-9C89-AA41-B89E-B66210C2FDE7}"/>
              </a:ext>
            </a:extLst>
          </p:cNvPr>
          <p:cNvSpPr txBox="1"/>
          <p:nvPr/>
        </p:nvSpPr>
        <p:spPr>
          <a:xfrm>
            <a:off x="7886835" y="6429154"/>
            <a:ext cx="18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in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BE731-DE50-3746-A68E-BEFF921E4289}"/>
              </a:ext>
            </a:extLst>
          </p:cNvPr>
          <p:cNvSpPr txBox="1"/>
          <p:nvPr/>
        </p:nvSpPr>
        <p:spPr>
          <a:xfrm>
            <a:off x="7264924" y="1632857"/>
            <a:ext cx="408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designs have different trade offs</a:t>
            </a:r>
          </a:p>
          <a:p>
            <a:r>
              <a:rPr lang="en-US" dirty="0"/>
              <a:t>and different information carried with it</a:t>
            </a:r>
          </a:p>
        </p:txBody>
      </p:sp>
    </p:spTree>
    <p:extLst>
      <p:ext uri="{BB962C8B-B14F-4D97-AF65-F5344CB8AC3E}">
        <p14:creationId xmlns:p14="http://schemas.microsoft.com/office/powerpoint/2010/main" val="36090867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25595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/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466A18-7539-C34C-B3D7-FB17BAE99324}"/>
              </a:ext>
            </a:extLst>
          </p:cNvPr>
          <p:cNvSpPr txBox="1"/>
          <p:nvPr/>
        </p:nvSpPr>
        <p:spPr>
          <a:xfrm>
            <a:off x="1280160" y="5320937"/>
            <a:ext cx="1749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</a:t>
            </a:r>
            <a:r>
              <a:rPr lang="en-US" baseline="-25000" dirty="0">
                <a:highlight>
                  <a:srgbClr val="FFFF00"/>
                </a:highlight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 ← x + y;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</a:t>
            </a:r>
            <a:r>
              <a:rPr lang="en-US" baseline="-25000" dirty="0">
                <a:highlight>
                  <a:srgbClr val="FFFF00"/>
                </a:highlight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 ← 5 * 7;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</a:t>
            </a:r>
            <a:r>
              <a:rPr lang="en-US" baseline="-25000" dirty="0">
                <a:highlight>
                  <a:srgbClr val="FFFF00"/>
                </a:highlight>
                <a:latin typeface="Courier" pitchFamily="2" charset="0"/>
              </a:rPr>
              <a:t>2</a:t>
            </a:r>
            <a:r>
              <a:rPr lang="en-US" dirty="0">
                <a:latin typeface="Courier" pitchFamily="2" charset="0"/>
              </a:rPr>
              <a:t> ← r</a:t>
            </a:r>
            <a:r>
              <a:rPr lang="en-US" baseline="-25000" dirty="0">
                <a:latin typeface="Courier" pitchFamily="2" charset="0"/>
              </a:rPr>
              <a:t>0 </a:t>
            </a:r>
            <a:r>
              <a:rPr lang="en-US" dirty="0">
                <a:latin typeface="Courier" pitchFamily="2" charset="0"/>
              </a:rPr>
              <a:t>/ r</a:t>
            </a:r>
            <a:r>
              <a:rPr lang="en-US" baseline="-25000" dirty="0">
                <a:latin typeface="Courier" pitchFamily="2" charset="0"/>
              </a:rPr>
              <a:t>1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5F452-FAA2-9347-9EBD-46259790153A}"/>
              </a:ext>
            </a:extLst>
          </p:cNvPr>
          <p:cNvSpPr txBox="1"/>
          <p:nvPr/>
        </p:nvSpPr>
        <p:spPr>
          <a:xfrm>
            <a:off x="1741714" y="499074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F7C98-CCD2-6649-A04D-9E6DD7820E7A}"/>
              </a:ext>
            </a:extLst>
          </p:cNvPr>
          <p:cNvSpPr txBox="1"/>
          <p:nvPr/>
        </p:nvSpPr>
        <p:spPr>
          <a:xfrm>
            <a:off x="3853543" y="5320937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vr0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vr1</a:t>
            </a:r>
            <a:r>
              <a:rPr lang="en-US" dirty="0">
                <a:latin typeface="Courier" pitchFamily="2" charset="0"/>
              </a:rPr>
              <a:t> = multi(5,7);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vr2</a:t>
            </a:r>
            <a:r>
              <a:rPr lang="en-US" dirty="0">
                <a:latin typeface="Courier" pitchFamily="2" charset="0"/>
              </a:rPr>
              <a:t> = divi(vr0,vr1);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FD499-A3E2-7E44-B779-305895163B29}"/>
              </a:ext>
            </a:extLst>
          </p:cNvPr>
          <p:cNvSpPr txBox="1"/>
          <p:nvPr/>
        </p:nvSpPr>
        <p:spPr>
          <a:xfrm>
            <a:off x="4315097" y="499074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class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CE6AA1-46F1-9149-A050-9EA32E81F431}"/>
              </a:ext>
            </a:extLst>
          </p:cNvPr>
          <p:cNvSpPr/>
          <p:nvPr/>
        </p:nvSpPr>
        <p:spPr>
          <a:xfrm>
            <a:off x="7352963" y="532093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094E7-4E7B-444D-8CAC-5B54401DD2A2}"/>
              </a:ext>
            </a:extLst>
          </p:cNvPr>
          <p:cNvSpPr/>
          <p:nvPr/>
        </p:nvSpPr>
        <p:spPr>
          <a:xfrm>
            <a:off x="7352963" y="569049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C096F2-7B6E-4949-BB8D-A78949FB7504}"/>
              </a:ext>
            </a:extLst>
          </p:cNvPr>
          <p:cNvSpPr txBox="1"/>
          <p:nvPr/>
        </p:nvSpPr>
        <p:spPr>
          <a:xfrm>
            <a:off x="8403772" y="4951495"/>
            <a:ext cx="94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LLVM 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5EA867-B7DC-CF41-8B95-70B6E5D22B60}"/>
              </a:ext>
            </a:extLst>
          </p:cNvPr>
          <p:cNvSpPr/>
          <p:nvPr/>
        </p:nvSpPr>
        <p:spPr>
          <a:xfrm>
            <a:off x="7352963" y="605982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D313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606D9-8BFF-DB4C-8B7A-AFAFCF899384}"/>
              </a:ext>
            </a:extLst>
          </p:cNvPr>
          <p:cNvSpPr txBox="1"/>
          <p:nvPr/>
        </p:nvSpPr>
        <p:spPr>
          <a:xfrm>
            <a:off x="8647611" y="2647405"/>
            <a:ext cx="26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Unlimited virtual registers</a:t>
            </a:r>
          </a:p>
        </p:txBody>
      </p:sp>
    </p:spTree>
    <p:extLst>
      <p:ext uri="{BB962C8B-B14F-4D97-AF65-F5344CB8AC3E}">
        <p14:creationId xmlns:p14="http://schemas.microsoft.com/office/powerpoint/2010/main" val="928641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25595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/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/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30977-E968-2548-B1E7-889855AF4804}"/>
              </a:ext>
            </a:extLst>
          </p:cNvPr>
          <p:cNvSpPr txBox="1"/>
          <p:nvPr/>
        </p:nvSpPr>
        <p:spPr>
          <a:xfrm>
            <a:off x="5590903" y="2629988"/>
            <a:ext cx="263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about these others?</a:t>
            </a:r>
          </a:p>
        </p:txBody>
      </p:sp>
    </p:spTree>
    <p:extLst>
      <p:ext uri="{BB962C8B-B14F-4D97-AF65-F5344CB8AC3E}">
        <p14:creationId xmlns:p14="http://schemas.microsoft.com/office/powerpoint/2010/main" val="398409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5B7E-5C0C-F042-B698-D48C84E9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1EF3-37B6-7346-A79F-EFB89F8D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vs. dynamic types?</a:t>
            </a:r>
          </a:p>
          <a:p>
            <a:endParaRPr lang="en-US" dirty="0"/>
          </a:p>
          <a:p>
            <a:r>
              <a:rPr lang="en-US" dirty="0"/>
              <a:t>strong vs weak types?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7AAC7-9AF1-3949-83CE-0E7F0EBFC95F}"/>
              </a:ext>
            </a:extLst>
          </p:cNvPr>
          <p:cNvSpPr/>
          <p:nvPr/>
        </p:nvSpPr>
        <p:spPr>
          <a:xfrm>
            <a:off x="78377" y="6323598"/>
            <a:ext cx="122268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stackoverflow.com</a:t>
            </a:r>
            <a:r>
              <a:rPr lang="en-US" sz="1600" dirty="0"/>
              <a:t>/questions/2690544/what-is-the-difference-between-a-strongly-typed-language-and-a-statically-typed</a:t>
            </a:r>
          </a:p>
        </p:txBody>
      </p:sp>
    </p:spTree>
    <p:extLst>
      <p:ext uri="{BB962C8B-B14F-4D97-AF65-F5344CB8AC3E}">
        <p14:creationId xmlns:p14="http://schemas.microsoft.com/office/powerpoint/2010/main" val="12040536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25595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/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3A3B5-FE76-8C44-AB95-330D15F8B461}"/>
              </a:ext>
            </a:extLst>
          </p:cNvPr>
          <p:cNvSpPr txBox="1"/>
          <p:nvPr/>
        </p:nvSpPr>
        <p:spPr>
          <a:xfrm>
            <a:off x="1184366" y="5015547"/>
            <a:ext cx="1425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push 2</a:t>
            </a:r>
          </a:p>
          <a:p>
            <a:r>
              <a:rPr lang="en-US" dirty="0">
                <a:latin typeface="Courier" pitchFamily="2" charset="0"/>
              </a:rPr>
              <a:t>push b</a:t>
            </a:r>
          </a:p>
          <a:p>
            <a:r>
              <a:rPr lang="en-US" dirty="0">
                <a:latin typeface="Courier" pitchFamily="2" charset="0"/>
              </a:rPr>
              <a:t>multiply</a:t>
            </a:r>
          </a:p>
          <a:p>
            <a:r>
              <a:rPr lang="en-US" dirty="0">
                <a:latin typeface="Courier" pitchFamily="2" charset="0"/>
              </a:rPr>
              <a:t>push a</a:t>
            </a:r>
          </a:p>
          <a:p>
            <a:r>
              <a:rPr lang="en-US" dirty="0">
                <a:latin typeface="Courier" pitchFamily="2" charset="0"/>
              </a:rPr>
              <a:t>subtract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9CA1F-9E0F-0841-8827-DC9CB40D12EB}"/>
              </a:ext>
            </a:extLst>
          </p:cNvPr>
          <p:cNvSpPr txBox="1"/>
          <p:nvPr/>
        </p:nvSpPr>
        <p:spPr>
          <a:xfrm>
            <a:off x="5120640" y="2420982"/>
            <a:ext cx="5921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used for stack machines, some ideas are used in the JVM and </a:t>
            </a:r>
          </a:p>
          <a:p>
            <a:r>
              <a:rPr lang="en-US" i="1" dirty="0"/>
              <a:t>web assembly. Creates compact code</a:t>
            </a:r>
          </a:p>
        </p:txBody>
      </p:sp>
    </p:spTree>
    <p:extLst>
      <p:ext uri="{BB962C8B-B14F-4D97-AF65-F5344CB8AC3E}">
        <p14:creationId xmlns:p14="http://schemas.microsoft.com/office/powerpoint/2010/main" val="20933374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25595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1 address code</a:t>
            </a:r>
          </a:p>
          <a:p>
            <a:pPr lvl="1"/>
            <a:r>
              <a:rPr lang="en-US" dirty="0"/>
              <a:t>2 address code</a:t>
            </a:r>
          </a:p>
          <a:p>
            <a:pPr lvl="1"/>
            <a:r>
              <a:rPr lang="en-US" dirty="0"/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606D9-8BFF-DB4C-8B7A-AFAFCF899384}"/>
              </a:ext>
            </a:extLst>
          </p:cNvPr>
          <p:cNvSpPr txBox="1"/>
          <p:nvPr/>
        </p:nvSpPr>
        <p:spPr>
          <a:xfrm>
            <a:off x="5120640" y="2420982"/>
            <a:ext cx="5921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used for stack machines, some ideas are used in the JVM and </a:t>
            </a:r>
          </a:p>
          <a:p>
            <a:r>
              <a:rPr lang="en-US" i="1" dirty="0"/>
              <a:t>web assembly. Creates compact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3A3B5-FE76-8C44-AB95-330D15F8B461}"/>
              </a:ext>
            </a:extLst>
          </p:cNvPr>
          <p:cNvSpPr txBox="1"/>
          <p:nvPr/>
        </p:nvSpPr>
        <p:spPr>
          <a:xfrm>
            <a:off x="1184366" y="4954585"/>
            <a:ext cx="1425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push 2</a:t>
            </a:r>
          </a:p>
          <a:p>
            <a:r>
              <a:rPr lang="en-US" dirty="0">
                <a:latin typeface="Courier" pitchFamily="2" charset="0"/>
              </a:rPr>
              <a:t>push b</a:t>
            </a:r>
          </a:p>
          <a:p>
            <a:r>
              <a:rPr lang="en-US" dirty="0">
                <a:latin typeface="Courier" pitchFamily="2" charset="0"/>
              </a:rPr>
              <a:t>multiply</a:t>
            </a:r>
          </a:p>
          <a:p>
            <a:r>
              <a:rPr lang="en-US" dirty="0">
                <a:latin typeface="Courier" pitchFamily="2" charset="0"/>
              </a:rPr>
              <a:t>push a</a:t>
            </a:r>
          </a:p>
          <a:p>
            <a:r>
              <a:rPr lang="en-US" dirty="0">
                <a:latin typeface="Courier" pitchFamily="2" charset="0"/>
              </a:rPr>
              <a:t>subtract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0B214-4BAE-584B-BBA9-7CD63B7D406B}"/>
              </a:ext>
            </a:extLst>
          </p:cNvPr>
          <p:cNvSpPr/>
          <p:nvPr/>
        </p:nvSpPr>
        <p:spPr>
          <a:xfrm>
            <a:off x="3788228" y="5843450"/>
            <a:ext cx="522515" cy="5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E0DE2-98E5-3D43-9429-1F3651B02246}"/>
              </a:ext>
            </a:extLst>
          </p:cNvPr>
          <p:cNvSpPr txBox="1"/>
          <p:nvPr/>
        </p:nvSpPr>
        <p:spPr>
          <a:xfrm>
            <a:off x="2094792" y="6488668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Execute this code as an exercise</a:t>
            </a:r>
          </a:p>
        </p:txBody>
      </p:sp>
    </p:spTree>
    <p:extLst>
      <p:ext uri="{BB962C8B-B14F-4D97-AF65-F5344CB8AC3E}">
        <p14:creationId xmlns:p14="http://schemas.microsoft.com/office/powerpoint/2010/main" val="37616225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292D-E245-1B41-AF72-01EB06F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25595" cy="3399518"/>
          </a:xfrm>
        </p:spPr>
        <p:txBody>
          <a:bodyPr/>
          <a:lstStyle/>
          <a:p>
            <a:r>
              <a:rPr lang="en-US" dirty="0"/>
              <a:t>Several types of linear code:</a:t>
            </a:r>
          </a:p>
          <a:p>
            <a:pPr lvl="1"/>
            <a:r>
              <a:rPr lang="en-US" dirty="0"/>
              <a:t>1 address code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2 address code</a:t>
            </a:r>
          </a:p>
          <a:p>
            <a:pPr lvl="1"/>
            <a:r>
              <a:rPr lang="en-US" dirty="0"/>
              <a:t>3 address code</a:t>
            </a:r>
          </a:p>
          <a:p>
            <a:pPr lvl="1"/>
            <a:endParaRPr lang="en-US" dirty="0"/>
          </a:p>
          <a:p>
            <a:r>
              <a:rPr lang="en-US" dirty="0"/>
              <a:t>By address, we don’t mean “memory address”. We mean virtual registers. Several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606D9-8BFF-DB4C-8B7A-AFAFCF899384}"/>
              </a:ext>
            </a:extLst>
          </p:cNvPr>
          <p:cNvSpPr txBox="1"/>
          <p:nvPr/>
        </p:nvSpPr>
        <p:spPr>
          <a:xfrm>
            <a:off x="4963885" y="2682239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really used these days</a:t>
            </a:r>
          </a:p>
        </p:txBody>
      </p:sp>
    </p:spTree>
    <p:extLst>
      <p:ext uri="{BB962C8B-B14F-4D97-AF65-F5344CB8AC3E}">
        <p14:creationId xmlns:p14="http://schemas.microsoft.com/office/powerpoint/2010/main" val="8286190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0BC51-B406-A443-AB23-6A7A2AEE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569"/>
          </a:xfrm>
        </p:spPr>
        <p:txBody>
          <a:bodyPr/>
          <a:lstStyle/>
          <a:p>
            <a:r>
              <a:rPr lang="en-US" dirty="0"/>
              <a:t>Several exceptions to the</a:t>
            </a:r>
            <a:r>
              <a:rPr lang="en-US" dirty="0">
                <a:highlight>
                  <a:srgbClr val="FF0000"/>
                </a:highlight>
              </a:rPr>
              <a:t> 3 </a:t>
            </a:r>
            <a:r>
              <a:rPr lang="en-US" dirty="0"/>
              <a:t>in the 3-address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9F17A-6091-5D4F-A4CB-3B82733331E0}"/>
              </a:ext>
            </a:extLst>
          </p:cNvPr>
          <p:cNvSpPr txBox="1"/>
          <p:nvPr/>
        </p:nvSpPr>
        <p:spPr>
          <a:xfrm>
            <a:off x="4064133" y="2892646"/>
            <a:ext cx="26661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// memory loads</a:t>
            </a:r>
          </a:p>
          <a:p>
            <a:r>
              <a:rPr lang="en-US" dirty="0">
                <a:latin typeface="Courier" pitchFamily="2" charset="0"/>
              </a:rPr>
              <a:t>vr0 = load(x)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// memory stores</a:t>
            </a:r>
          </a:p>
          <a:p>
            <a:r>
              <a:rPr lang="en-US" dirty="0">
                <a:latin typeface="Courier" pitchFamily="2" charset="0"/>
              </a:rPr>
              <a:t>store(x,5);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// function calls</a:t>
            </a:r>
          </a:p>
          <a:p>
            <a:r>
              <a:rPr lang="en-US" dirty="0">
                <a:latin typeface="Courier" pitchFamily="2" charset="0"/>
              </a:rPr>
              <a:t>vr2 = foo(</a:t>
            </a:r>
            <a:r>
              <a:rPr lang="en-US" dirty="0" err="1">
                <a:latin typeface="Courier" pitchFamily="2" charset="0"/>
              </a:rPr>
              <a:t>x,y,z,w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636AD-2A82-624D-A650-D6AE2994C7F4}"/>
              </a:ext>
            </a:extLst>
          </p:cNvPr>
          <p:cNvSpPr txBox="1"/>
          <p:nvPr/>
        </p:nvSpPr>
        <p:spPr>
          <a:xfrm>
            <a:off x="2046514" y="5754968"/>
            <a:ext cx="849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but it is a best-effort attempt to capture the code in a semi-readable form close to an ISA </a:t>
            </a:r>
          </a:p>
        </p:txBody>
      </p:sp>
    </p:spTree>
    <p:extLst>
      <p:ext uri="{BB962C8B-B14F-4D97-AF65-F5344CB8AC3E}">
        <p14:creationId xmlns:p14="http://schemas.microsoft.com/office/powerpoint/2010/main" val="32558852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9F17A-6091-5D4F-A4CB-3B82733331E0}"/>
              </a:ext>
            </a:extLst>
          </p:cNvPr>
          <p:cNvSpPr txBox="1"/>
          <p:nvPr/>
        </p:nvSpPr>
        <p:spPr>
          <a:xfrm>
            <a:off x="4064133" y="289264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1B894-BFF2-014B-A21C-9FC0BFDAC2A9}"/>
              </a:ext>
            </a:extLst>
          </p:cNvPr>
          <p:cNvSpPr txBox="1"/>
          <p:nvPr/>
        </p:nvSpPr>
        <p:spPr>
          <a:xfrm>
            <a:off x="8302356" y="2281645"/>
            <a:ext cx="3217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label0: </a:t>
            </a:r>
          </a:p>
          <a:p>
            <a:r>
              <a:rPr lang="en-US" dirty="0">
                <a:latin typeface="Courier" pitchFamily="2" charset="0"/>
              </a:rPr>
              <a:t>  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vr1 = multi(5,7);</a:t>
            </a:r>
          </a:p>
          <a:p>
            <a:r>
              <a:rPr lang="en-US" dirty="0">
                <a:latin typeface="Courier" pitchFamily="2" charset="0"/>
              </a:rPr>
              <a:t>  vr2 = divi(vr0,vr1);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branch label0;</a:t>
            </a:r>
          </a:p>
          <a:p>
            <a:r>
              <a:rPr lang="en-US" dirty="0">
                <a:latin typeface="Courier" pitchFamily="2" charset="0"/>
              </a:rPr>
              <a:t>  vr3 = ...</a:t>
            </a:r>
          </a:p>
          <a:p>
            <a:r>
              <a:rPr lang="en-US" dirty="0">
                <a:latin typeface="Courier" pitchFamily="2" charset="0"/>
              </a:rPr>
              <a:t>  vr4 = 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5C0F2-86F6-2245-A968-A477F1DD4E15}"/>
              </a:ext>
            </a:extLst>
          </p:cNvPr>
          <p:cNvSpPr txBox="1"/>
          <p:nvPr/>
        </p:nvSpPr>
        <p:spPr>
          <a:xfrm>
            <a:off x="8302356" y="1446405"/>
            <a:ext cx="25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362A470-B086-504A-9553-6D3B0EF72E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 flow in 3 address code</a:t>
            </a:r>
          </a:p>
          <a:p>
            <a:r>
              <a:rPr lang="en-US" dirty="0"/>
              <a:t>Similar to an ISA:</a:t>
            </a:r>
          </a:p>
          <a:p>
            <a:pPr lvl="1"/>
            <a:r>
              <a:rPr lang="en-US" dirty="0"/>
              <a:t>We have labels</a:t>
            </a:r>
          </a:p>
          <a:p>
            <a:pPr lvl="1"/>
            <a:r>
              <a:rPr lang="en-US" dirty="0"/>
              <a:t>and branch instructions</a:t>
            </a:r>
          </a:p>
          <a:p>
            <a:pPr lvl="2"/>
            <a:r>
              <a:rPr lang="en-US" dirty="0">
                <a:latin typeface="Courier" pitchFamily="2" charset="0"/>
              </a:rPr>
              <a:t>branch x </a:t>
            </a:r>
            <a:r>
              <a:rPr lang="en-US" dirty="0"/>
              <a:t>- branch unconditionally to label z</a:t>
            </a:r>
          </a:p>
          <a:p>
            <a:pPr lvl="2"/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x,y,z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- branch to z if x and y are not equal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756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3-address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87DAC-A584-B844-A623-BC83822820E2}"/>
              </a:ext>
            </a:extLst>
          </p:cNvPr>
          <p:cNvSpPr txBox="1"/>
          <p:nvPr/>
        </p:nvSpPr>
        <p:spPr>
          <a:xfrm>
            <a:off x="8302356" y="2281645"/>
            <a:ext cx="3217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label0: </a:t>
            </a:r>
          </a:p>
          <a:p>
            <a:r>
              <a:rPr lang="en-US" dirty="0">
                <a:latin typeface="Courier" pitchFamily="2" charset="0"/>
              </a:rPr>
              <a:t>  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x,y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vr1 = multi(5,7);</a:t>
            </a:r>
          </a:p>
          <a:p>
            <a:r>
              <a:rPr lang="en-US" dirty="0">
                <a:latin typeface="Courier" pitchFamily="2" charset="0"/>
              </a:rPr>
              <a:t>  vr2 = divi(vr0,vr1);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bne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vr2 0 label0;</a:t>
            </a:r>
          </a:p>
          <a:p>
            <a:r>
              <a:rPr lang="en-US" dirty="0">
                <a:latin typeface="Courier" pitchFamily="2" charset="0"/>
              </a:rPr>
              <a:t>  vr3 = ...</a:t>
            </a:r>
          </a:p>
          <a:p>
            <a:r>
              <a:rPr lang="en-US" dirty="0">
                <a:latin typeface="Courier" pitchFamily="2" charset="0"/>
              </a:rPr>
              <a:t>  vr4 =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78D97-BA86-1C47-A7EB-E58930F358F9}"/>
              </a:ext>
            </a:extLst>
          </p:cNvPr>
          <p:cNvSpPr txBox="1"/>
          <p:nvPr/>
        </p:nvSpPr>
        <p:spPr>
          <a:xfrm>
            <a:off x="8302356" y="1446405"/>
            <a:ext cx="25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E3A0FE2-5214-7841-89EA-FB506A5AEB3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37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Control flow in 3 address code</a:t>
            </a:r>
          </a:p>
          <a:p>
            <a:r>
              <a:rPr lang="en-US" dirty="0"/>
              <a:t>Similar to an ISA:</a:t>
            </a:r>
          </a:p>
          <a:p>
            <a:pPr lvl="1"/>
            <a:r>
              <a:rPr lang="en-US" dirty="0"/>
              <a:t>We have labels</a:t>
            </a:r>
          </a:p>
          <a:p>
            <a:pPr lvl="1"/>
            <a:r>
              <a:rPr lang="en-US" dirty="0"/>
              <a:t>and branch instructions</a:t>
            </a:r>
          </a:p>
          <a:p>
            <a:pPr lvl="2"/>
            <a:r>
              <a:rPr lang="en-US" dirty="0">
                <a:latin typeface="Courier" pitchFamily="2" charset="0"/>
              </a:rPr>
              <a:t>branch x </a:t>
            </a:r>
            <a:r>
              <a:rPr lang="en-US" dirty="0"/>
              <a:t>- branch unconditionally to label z</a:t>
            </a:r>
          </a:p>
          <a:p>
            <a:pPr lvl="2"/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x,y,z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- branch to z if x and y are not equal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376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3-address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3 address code we will be targeting with our homework and using for optimizations in the next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628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3-address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Inputs/outputs: </a:t>
            </a:r>
            <a:r>
              <a:rPr lang="en-US" dirty="0"/>
              <a:t>32-bit typed inputs</a:t>
            </a:r>
          </a:p>
          <a:p>
            <a:pPr marL="0" indent="0">
              <a:buNone/>
            </a:pPr>
            <a:r>
              <a:rPr lang="en-US" dirty="0"/>
              <a:t>e.g.: </a:t>
            </a:r>
            <a:r>
              <a:rPr lang="en-US" dirty="0">
                <a:latin typeface="Courier" pitchFamily="2" charset="0"/>
              </a:rPr>
              <a:t>int x, int y, float z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Types: </a:t>
            </a:r>
            <a:r>
              <a:rPr lang="en-US" dirty="0"/>
              <a:t>32-bit untyped virtual register</a:t>
            </a:r>
          </a:p>
          <a:p>
            <a:pPr marL="0" indent="0">
              <a:buNone/>
            </a:pPr>
            <a:r>
              <a:rPr lang="en-US" dirty="0"/>
              <a:t>given as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/>
              <a:t> where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is an integer: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latin typeface="Courier" pitchFamily="2" charset="0"/>
              </a:rPr>
              <a:t>vr0, vr1, vr2, vr3 </a:t>
            </a: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assume input/output names are disjoint from virtual register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564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3-address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[add, sub, </a:t>
            </a:r>
            <a:r>
              <a:rPr lang="en-US" dirty="0" err="1">
                <a:latin typeface="Courier" pitchFamily="2" charset="0"/>
              </a:rPr>
              <a:t>mult</a:t>
            </a:r>
            <a:r>
              <a:rPr lang="en-US" dirty="0">
                <a:latin typeface="Courier" pitchFamily="2" charset="0"/>
              </a:rPr>
              <a:t>, div, eq, </a:t>
            </a:r>
            <a:r>
              <a:rPr lang="en-US" dirty="0" err="1">
                <a:latin typeface="Courier" pitchFamily="2" charset="0"/>
              </a:rPr>
              <a:t>lt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each operation is followed by an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or f, which specifies how the bits in the registers are interpreted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886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3-address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[add, sub,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mult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, div, eq,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lt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each operation is followed by an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or f, which specifies how the bits in the registers are interpreted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0BDE3-DDA6-EA42-8691-060D5A353F9E}"/>
              </a:ext>
            </a:extLst>
          </p:cNvPr>
          <p:cNvSpPr txBox="1"/>
          <p:nvPr/>
        </p:nvSpPr>
        <p:spPr>
          <a:xfrm>
            <a:off x="7994468" y="3244334"/>
            <a:ext cx="419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have an AST binary operator for</a:t>
            </a:r>
            <a:br>
              <a:rPr lang="en-US" dirty="0"/>
            </a:br>
            <a:r>
              <a:rPr lang="en-US" dirty="0"/>
              <a:t>each of these.</a:t>
            </a:r>
          </a:p>
        </p:txBody>
      </p:sp>
    </p:spTree>
    <p:extLst>
      <p:ext uri="{BB962C8B-B14F-4D97-AF65-F5344CB8AC3E}">
        <p14:creationId xmlns:p14="http://schemas.microsoft.com/office/powerpoint/2010/main" val="321462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5B7E-5C0C-F042-B698-D48C84E9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1EF3-37B6-7346-A79F-EFB89F8D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 vs. dynamic types</a:t>
            </a:r>
          </a:p>
          <a:p>
            <a:pPr lvl="1"/>
            <a:r>
              <a:rPr lang="en-US" dirty="0"/>
              <a:t>Static means types are determined at compile time</a:t>
            </a:r>
          </a:p>
          <a:p>
            <a:pPr lvl="2"/>
            <a:r>
              <a:rPr lang="en-US" dirty="0"/>
              <a:t>Pros: compiler can emit the exact right ISA instruction, no need to check</a:t>
            </a:r>
          </a:p>
          <a:p>
            <a:pPr lvl="1"/>
            <a:r>
              <a:rPr lang="en-US" dirty="0"/>
              <a:t>Dynamic means types are checked at runtime</a:t>
            </a:r>
          </a:p>
          <a:p>
            <a:pPr lvl="2"/>
            <a:r>
              <a:rPr lang="en-US" dirty="0"/>
              <a:t>Pros: you can write more generic code</a:t>
            </a:r>
          </a:p>
          <a:p>
            <a:endParaRPr lang="en-US" dirty="0"/>
          </a:p>
          <a:p>
            <a:r>
              <a:rPr lang="en-US" dirty="0"/>
              <a:t>strong vs weak types</a:t>
            </a:r>
          </a:p>
          <a:p>
            <a:pPr lvl="1"/>
            <a:r>
              <a:rPr lang="en-US" dirty="0"/>
              <a:t>Not a clear meaning of strong/weak types</a:t>
            </a:r>
          </a:p>
          <a:p>
            <a:pPr lvl="1"/>
            <a:r>
              <a:rPr lang="en-US" dirty="0"/>
              <a:t>might refer to:</a:t>
            </a:r>
          </a:p>
          <a:p>
            <a:pPr lvl="2"/>
            <a:r>
              <a:rPr lang="en-US" dirty="0"/>
              <a:t>if types are automatically converted by the compiler or runtime e.g. </a:t>
            </a:r>
            <a:r>
              <a:rPr lang="en-US" dirty="0" err="1"/>
              <a:t>ints</a:t>
            </a:r>
            <a:r>
              <a:rPr lang="en-US" dirty="0"/>
              <a:t> to floats</a:t>
            </a:r>
          </a:p>
          <a:p>
            <a:pPr lvl="2"/>
            <a:r>
              <a:rPr lang="en-US" dirty="0"/>
              <a:t>if a variable can change its type during runtime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7AAC7-9AF1-3949-83CE-0E7F0EBFC95F}"/>
              </a:ext>
            </a:extLst>
          </p:cNvPr>
          <p:cNvSpPr/>
          <p:nvPr/>
        </p:nvSpPr>
        <p:spPr>
          <a:xfrm>
            <a:off x="78377" y="6323598"/>
            <a:ext cx="122268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stackoverflow.com</a:t>
            </a:r>
            <a:r>
              <a:rPr lang="en-US" sz="1600" dirty="0"/>
              <a:t>/questions/2690544/what-is-the-difference-between-a-strongly-typed-language-and-a-statically-typed</a:t>
            </a:r>
          </a:p>
        </p:txBody>
      </p:sp>
    </p:spTree>
    <p:extLst>
      <p:ext uri="{BB962C8B-B14F-4D97-AF65-F5344CB8AC3E}">
        <p14:creationId xmlns:p14="http://schemas.microsoft.com/office/powerpoint/2010/main" val="13815212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3-address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[add, sub, </a:t>
            </a:r>
            <a:r>
              <a:rPr lang="en-US" dirty="0" err="1">
                <a:latin typeface="Courier" pitchFamily="2" charset="0"/>
              </a:rPr>
              <a:t>mult</a:t>
            </a:r>
            <a:r>
              <a:rPr lang="en-US" dirty="0">
                <a:latin typeface="Courier" pitchFamily="2" charset="0"/>
              </a:rPr>
              <a:t>, div, eq, </a:t>
            </a:r>
            <a:r>
              <a:rPr lang="en-US" dirty="0" err="1">
                <a:latin typeface="Courier" pitchFamily="2" charset="0"/>
              </a:rPr>
              <a:t>lt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each operation is followed by an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or f</a:t>
            </a:r>
            <a:r>
              <a:rPr lang="en-US" dirty="0">
                <a:latin typeface="Courier" pitchFamily="2" charset="0"/>
              </a:rPr>
              <a:t>, which specifies how the bits in the registers are interpreted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0BDE3-DDA6-EA42-8691-060D5A353F9E}"/>
              </a:ext>
            </a:extLst>
          </p:cNvPr>
          <p:cNvSpPr txBox="1"/>
          <p:nvPr/>
        </p:nvSpPr>
        <p:spPr>
          <a:xfrm>
            <a:off x="7889966" y="4324197"/>
            <a:ext cx="419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gets us closer to assembly</a:t>
            </a:r>
          </a:p>
        </p:txBody>
      </p:sp>
    </p:spTree>
    <p:extLst>
      <p:ext uri="{BB962C8B-B14F-4D97-AF65-F5344CB8AC3E}">
        <p14:creationId xmlns:p14="http://schemas.microsoft.com/office/powerpoint/2010/main" val="35139686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3-address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[int2float, float2int]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converts the bits in op0 from one type to another.</a:t>
            </a:r>
          </a:p>
        </p:txBody>
      </p:sp>
    </p:spTree>
    <p:extLst>
      <p:ext uri="{BB962C8B-B14F-4D97-AF65-F5344CB8AC3E}">
        <p14:creationId xmlns:p14="http://schemas.microsoft.com/office/powerpoint/2010/main" val="39161483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Counting all the values up to 10 in input: int x</a:t>
            </a:r>
          </a:p>
        </p:txBody>
      </p:sp>
    </p:spTree>
    <p:extLst>
      <p:ext uri="{BB962C8B-B14F-4D97-AF65-F5344CB8AC3E}">
        <p14:creationId xmlns:p14="http://schemas.microsoft.com/office/powerpoint/2010/main" val="21807206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Counting all the values up to 10 in input: int x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r0 = 0;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loop_start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r1 = </a:t>
            </a:r>
            <a:r>
              <a:rPr lang="en-US" dirty="0" err="1">
                <a:latin typeface="Courier" pitchFamily="2" charset="0"/>
              </a:rPr>
              <a:t>lti</a:t>
            </a:r>
            <a:r>
              <a:rPr lang="en-US" dirty="0">
                <a:latin typeface="Courier" pitchFamily="2" charset="0"/>
              </a:rPr>
              <a:t>(r0,10)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 r1, 1,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x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(x, r0);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(r0, 1);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branch </a:t>
            </a:r>
            <a:r>
              <a:rPr lang="en-US" dirty="0" err="1">
                <a:latin typeface="Courier" pitchFamily="2" charset="0"/>
              </a:rPr>
              <a:t>loop_start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094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35789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Counting all the values up to 10 in input: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float</a:t>
            </a:r>
            <a:r>
              <a:rPr lang="en-US" dirty="0">
                <a:latin typeface="Courier" pitchFamily="2" charset="0"/>
              </a:rPr>
              <a:t> x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r0 = 0;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loop_start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r1 = </a:t>
            </a:r>
            <a:r>
              <a:rPr lang="en-US" dirty="0" err="1">
                <a:latin typeface="Courier" pitchFamily="2" charset="0"/>
              </a:rPr>
              <a:t>lti</a:t>
            </a:r>
            <a:r>
              <a:rPr lang="en-US" dirty="0">
                <a:latin typeface="Courier" pitchFamily="2" charset="0"/>
              </a:rPr>
              <a:t>(r0,10)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 r1, 1,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x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(x, r0);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(r0, 1);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branch </a:t>
            </a:r>
            <a:r>
              <a:rPr lang="en-US" dirty="0" err="1">
                <a:latin typeface="Courier" pitchFamily="2" charset="0"/>
              </a:rPr>
              <a:t>loop_start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909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080-E9A9-8A4C-A750-D16FD5DA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2C4-13A4-7F4D-8F47-CAF6D3A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transforming an AST into linear code</a:t>
            </a:r>
          </a:p>
        </p:txBody>
      </p:sp>
    </p:spTree>
    <p:extLst>
      <p:ext uri="{BB962C8B-B14F-4D97-AF65-F5344CB8AC3E}">
        <p14:creationId xmlns:p14="http://schemas.microsoft.com/office/powerpoint/2010/main" val="165376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56641</TotalTime>
  <Words>7850</Words>
  <Application>Microsoft Macintosh PowerPoint</Application>
  <PresentationFormat>Widescreen</PresentationFormat>
  <Paragraphs>1657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2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May 4, 2022</vt:lpstr>
      <vt:lpstr>Announcements</vt:lpstr>
      <vt:lpstr>Announcements</vt:lpstr>
      <vt:lpstr>Quiz</vt:lpstr>
      <vt:lpstr>Quiz</vt:lpstr>
      <vt:lpstr>Discussion</vt:lpstr>
      <vt:lpstr>Quiz</vt:lpstr>
      <vt:lpstr>Discussion</vt:lpstr>
      <vt:lpstr>Discussion</vt:lpstr>
      <vt:lpstr>Quiz</vt:lpstr>
      <vt:lpstr>Discussion</vt:lpstr>
      <vt:lpstr>Discussion</vt:lpstr>
      <vt:lpstr>Quiz</vt:lpstr>
      <vt:lpstr>Symbol Table</vt:lpstr>
      <vt:lpstr>add the type at parse time</vt:lpstr>
      <vt:lpstr>PowerPoint Presentation</vt:lpstr>
      <vt:lpstr>Review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Type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inference</vt:lpstr>
      <vt:lpstr>Type inference</vt:lpstr>
      <vt:lpstr>Type inference</vt:lpstr>
      <vt:lpstr>Type inference</vt:lpstr>
      <vt:lpstr>Type inference</vt:lpstr>
      <vt:lpstr>Type errors</vt:lpstr>
      <vt:lpstr>Type errors</vt:lpstr>
      <vt:lpstr>Type errors</vt:lpstr>
      <vt:lpstr>How are functions handled?</vt:lpstr>
      <vt:lpstr>How are functions handled?</vt:lpstr>
      <vt:lpstr>How are functions handled?</vt:lpstr>
      <vt:lpstr>How are functions handled?</vt:lpstr>
      <vt:lpstr>How are functions handled?</vt:lpstr>
      <vt:lpstr>How are functions handled?</vt:lpstr>
      <vt:lpstr>How are functions handled?</vt:lpstr>
      <vt:lpstr>What about floats to ints?</vt:lpstr>
      <vt:lpstr>What about floats to ints?</vt:lpstr>
      <vt:lpstr>What about floats to ints?</vt:lpstr>
      <vt:lpstr>Discussion</vt:lpstr>
      <vt:lpstr>PowerPoint Presentation</vt:lpstr>
      <vt:lpstr>PowerPoint Presentation</vt:lpstr>
      <vt:lpstr>PowerPoint Presentation</vt:lpstr>
      <vt:lpstr>Type systems finished</vt:lpstr>
      <vt:lpstr>Linear intermediate representations</vt:lpstr>
      <vt:lpstr>3-address code</vt:lpstr>
      <vt:lpstr>3-address code</vt:lpstr>
      <vt:lpstr>3-address code</vt:lpstr>
      <vt:lpstr>3-address code</vt:lpstr>
      <vt:lpstr>3-address code</vt:lpstr>
      <vt:lpstr>3-address code</vt:lpstr>
      <vt:lpstr>3-address code</vt:lpstr>
      <vt:lpstr>3-address code</vt:lpstr>
      <vt:lpstr>3-address code</vt:lpstr>
      <vt:lpstr>3-address code</vt:lpstr>
      <vt:lpstr>3-address code</vt:lpstr>
      <vt:lpstr>3-address code</vt:lpstr>
      <vt:lpstr>3-address code</vt:lpstr>
      <vt:lpstr>Our 3-address code</vt:lpstr>
      <vt:lpstr>Our 3-address code</vt:lpstr>
      <vt:lpstr>Our 3-address code</vt:lpstr>
      <vt:lpstr>Our 3-address code</vt:lpstr>
      <vt:lpstr>Our 3-address code</vt:lpstr>
      <vt:lpstr>Our 3-address code</vt:lpstr>
      <vt:lpstr>Example</vt:lpstr>
      <vt:lpstr>Example</vt:lpstr>
      <vt:lpstr>Example</vt:lpstr>
      <vt:lpstr>See everyone on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925</cp:revision>
  <dcterms:created xsi:type="dcterms:W3CDTF">2021-03-23T23:59:42Z</dcterms:created>
  <dcterms:modified xsi:type="dcterms:W3CDTF">2022-05-04T22:16:55Z</dcterms:modified>
</cp:coreProperties>
</file>