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7" r:id="rId2"/>
    <p:sldId id="651" r:id="rId3"/>
    <p:sldId id="652" r:id="rId4"/>
    <p:sldId id="653" r:id="rId5"/>
    <p:sldId id="656" r:id="rId6"/>
    <p:sldId id="657" r:id="rId7"/>
    <p:sldId id="658" r:id="rId8"/>
    <p:sldId id="659" r:id="rId9"/>
    <p:sldId id="661" r:id="rId10"/>
    <p:sldId id="662" r:id="rId11"/>
    <p:sldId id="660" r:id="rId12"/>
    <p:sldId id="663" r:id="rId13"/>
    <p:sldId id="300" r:id="rId14"/>
    <p:sldId id="664" r:id="rId15"/>
    <p:sldId id="308" r:id="rId16"/>
    <p:sldId id="311" r:id="rId17"/>
    <p:sldId id="337" r:id="rId18"/>
    <p:sldId id="301" r:id="rId19"/>
    <p:sldId id="665" r:id="rId20"/>
    <p:sldId id="302" r:id="rId21"/>
    <p:sldId id="666" r:id="rId22"/>
    <p:sldId id="338" r:id="rId23"/>
    <p:sldId id="304" r:id="rId24"/>
    <p:sldId id="669" r:id="rId25"/>
    <p:sldId id="668" r:id="rId26"/>
    <p:sldId id="670" r:id="rId27"/>
    <p:sldId id="671" r:id="rId28"/>
    <p:sldId id="672" r:id="rId29"/>
    <p:sldId id="339" r:id="rId30"/>
    <p:sldId id="306" r:id="rId31"/>
    <p:sldId id="667" r:id="rId32"/>
    <p:sldId id="673" r:id="rId33"/>
    <p:sldId id="674" r:id="rId34"/>
    <p:sldId id="314" r:id="rId35"/>
    <p:sldId id="676" r:id="rId36"/>
    <p:sldId id="678" r:id="rId37"/>
    <p:sldId id="677" r:id="rId38"/>
    <p:sldId id="675" r:id="rId39"/>
    <p:sldId id="679" r:id="rId40"/>
    <p:sldId id="341" r:id="rId41"/>
    <p:sldId id="680" r:id="rId42"/>
    <p:sldId id="681" r:id="rId43"/>
    <p:sldId id="342" r:id="rId44"/>
    <p:sldId id="682" r:id="rId45"/>
    <p:sldId id="687" r:id="rId46"/>
    <p:sldId id="683" r:id="rId47"/>
    <p:sldId id="684" r:id="rId48"/>
    <p:sldId id="685" r:id="rId49"/>
    <p:sldId id="686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  <p:sldId id="696" r:id="rId59"/>
    <p:sldId id="697" r:id="rId60"/>
    <p:sldId id="698" r:id="rId61"/>
    <p:sldId id="699" r:id="rId62"/>
    <p:sldId id="700" r:id="rId63"/>
    <p:sldId id="701" r:id="rId64"/>
    <p:sldId id="702" r:id="rId65"/>
    <p:sldId id="703" r:id="rId66"/>
    <p:sldId id="704" r:id="rId67"/>
    <p:sldId id="705" r:id="rId68"/>
    <p:sldId id="706" r:id="rId69"/>
    <p:sldId id="33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8"/>
    <p:restoredTop sz="96405"/>
  </p:normalViewPr>
  <p:slideViewPr>
    <p:cSldViewPr snapToGrid="0" snapToObjects="1">
      <p:cViewPr varScale="1">
        <p:scale>
          <a:sx n="132" d="100"/>
          <a:sy n="132" d="100"/>
        </p:scale>
        <p:origin x="1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FC6EF-CF7D-2C40-97BC-82988B66A1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FC6EF-CF7D-2C40-97BC-82988B66A1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5548023/clang-optimization-level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5548023/clang-optimization-level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March 30,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39" y="2055223"/>
            <a:ext cx="6901683" cy="46588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Logistics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Office hours</a:t>
            </a:r>
          </a:p>
          <a:p>
            <a:pPr lvl="2"/>
            <a:r>
              <a:rPr lang="en-US" dirty="0"/>
              <a:t>Piazza</a:t>
            </a:r>
          </a:p>
          <a:p>
            <a:pPr lvl="2"/>
            <a:r>
              <a:rPr lang="en-US" dirty="0"/>
              <a:t>Quiz</a:t>
            </a:r>
          </a:p>
          <a:p>
            <a:endParaRPr lang="en-US" dirty="0"/>
          </a:p>
          <a:p>
            <a:pPr lvl="1"/>
            <a:r>
              <a:rPr lang="en-US" i="1" dirty="0"/>
              <a:t>Compiler Overview</a:t>
            </a:r>
          </a:p>
          <a:p>
            <a:pPr lvl="2"/>
            <a:r>
              <a:rPr lang="en-US" dirty="0"/>
              <a:t>What is a compiler</a:t>
            </a:r>
          </a:p>
          <a:p>
            <a:pPr lvl="2"/>
            <a:r>
              <a:rPr lang="en-US" dirty="0"/>
              <a:t>What are the different stages of a compiler</a:t>
            </a:r>
          </a:p>
          <a:p>
            <a:pPr lvl="3"/>
            <a:r>
              <a:rPr lang="en-US" dirty="0"/>
              <a:t>Frontend</a:t>
            </a:r>
          </a:p>
          <a:p>
            <a:pPr lvl="3"/>
            <a:r>
              <a:rPr lang="en-US" dirty="0"/>
              <a:t>Intermediate</a:t>
            </a:r>
          </a:p>
          <a:p>
            <a:pPr lvl="3"/>
            <a:r>
              <a:rPr lang="en-US" dirty="0"/>
              <a:t>Backend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B4FE-37F3-6942-9AAA-2BC602BC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5F1D-B116-8043-8E7B-212F43DE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we would do a review here, but nothing too much to review</a:t>
            </a:r>
          </a:p>
        </p:txBody>
      </p:sp>
    </p:spTree>
    <p:extLst>
      <p:ext uri="{BB962C8B-B14F-4D97-AF65-F5344CB8AC3E}">
        <p14:creationId xmlns:p14="http://schemas.microsoft.com/office/powerpoint/2010/main" val="317066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52FC-DA49-0F46-A5AF-E4A352B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ECCE-A446-E442-B3CB-D15017A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compilers</a:t>
            </a:r>
          </a:p>
          <a:p>
            <a:endParaRPr lang="en-US" dirty="0"/>
          </a:p>
          <a:p>
            <a:r>
              <a:rPr lang="en-US" dirty="0"/>
              <a:t>Compiler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354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52FC-DA49-0F46-A5AF-E4A352B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ECCE-A446-E442-B3CB-D15017A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compilers</a:t>
            </a:r>
          </a:p>
          <a:p>
            <a:endParaRPr lang="en-US" dirty="0"/>
          </a:p>
          <a:p>
            <a:r>
              <a:rPr lang="en-US" dirty="0"/>
              <a:t>Compiler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4597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CBDBE-8F5D-F949-A1A4-D1A079C0EDE0}"/>
              </a:ext>
            </a:extLst>
          </p:cNvPr>
          <p:cNvSpPr txBox="1"/>
          <p:nvPr/>
        </p:nvSpPr>
        <p:spPr>
          <a:xfrm>
            <a:off x="4580708" y="3059668"/>
            <a:ext cx="2857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Let’s discuss</a:t>
            </a:r>
          </a:p>
        </p:txBody>
      </p:sp>
    </p:spTree>
    <p:extLst>
      <p:ext uri="{BB962C8B-B14F-4D97-AF65-F5344CB8AC3E}">
        <p14:creationId xmlns:p14="http://schemas.microsoft.com/office/powerpoint/2010/main" val="203100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CBDBE-8F5D-F949-A1A4-D1A079C0EDE0}"/>
              </a:ext>
            </a:extLst>
          </p:cNvPr>
          <p:cNvSpPr txBox="1"/>
          <p:nvPr/>
        </p:nvSpPr>
        <p:spPr>
          <a:xfrm>
            <a:off x="4580708" y="3059668"/>
            <a:ext cx="2857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Let’s discuss</a:t>
            </a:r>
          </a:p>
        </p:txBody>
      </p:sp>
    </p:spTree>
    <p:extLst>
      <p:ext uri="{BB962C8B-B14F-4D97-AF65-F5344CB8AC3E}">
        <p14:creationId xmlns:p14="http://schemas.microsoft.com/office/powerpoint/2010/main" val="275725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are some of your favorite compilers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B38E2-FC29-1642-9878-D4A051BC60A1}"/>
              </a:ext>
            </a:extLst>
          </p:cNvPr>
          <p:cNvSpPr txBox="1"/>
          <p:nvPr/>
        </p:nvSpPr>
        <p:spPr>
          <a:xfrm>
            <a:off x="4580708" y="3059668"/>
            <a:ext cx="2857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Let’s discuss</a:t>
            </a:r>
          </a:p>
        </p:txBody>
      </p:sp>
    </p:spTree>
    <p:extLst>
      <p:ext uri="{BB962C8B-B14F-4D97-AF65-F5344CB8AC3E}">
        <p14:creationId xmlns:p14="http://schemas.microsoft.com/office/powerpoint/2010/main" val="141708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ACB5D-1152-C14A-8A63-B80B340AEC5A}"/>
              </a:ext>
            </a:extLst>
          </p:cNvPr>
          <p:cNvSpPr txBox="1"/>
          <p:nvPr/>
        </p:nvSpPr>
        <p:spPr>
          <a:xfrm>
            <a:off x="5659551" y="4068182"/>
            <a:ext cx="5507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this website started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Markdown to describe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compiled with Jekyll to a static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static webpage is in HTML and </a:t>
            </a:r>
            <a:r>
              <a:rPr lang="en-US" sz="2400" dirty="0" err="1"/>
              <a:t>javascript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B6D24-922C-974A-86AD-16DF6F8B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5" y="3435780"/>
            <a:ext cx="3766260" cy="311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ABB419-805E-394E-A23B-50EF420A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51" y="242315"/>
            <a:ext cx="8331756" cy="2784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67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Microsoft Word 2019 for Mac - license - 1 Mac - D48-01272 - Business  Software - CDWG.com">
            <a:extLst>
              <a:ext uri="{FF2B5EF4-FFF2-40B4-BE49-F238E27FC236}">
                <a16:creationId xmlns:a16="http://schemas.microsoft.com/office/drawing/2014/main" id="{1262B113-FEA1-9E4E-A6C6-0AD0E8A8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961"/>
            <a:ext cx="3301362" cy="236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mazon.com: Canon PIXMA TR4520 Wireless All in One Photo Printer with  Mobile Printing, Black, Amazon Dash Replenishment Ready: Electronics">
            <a:extLst>
              <a:ext uri="{FF2B5EF4-FFF2-40B4-BE49-F238E27FC236}">
                <a16:creationId xmlns:a16="http://schemas.microsoft.com/office/drawing/2014/main" id="{1E4FFE95-9D96-6645-945F-DC2B430A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07" y="2467961"/>
            <a:ext cx="3174351" cy="236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8667B-7FDD-4743-80B3-41805034B72C}"/>
              </a:ext>
            </a:extLst>
          </p:cNvPr>
          <p:cNvCxnSpPr/>
          <p:nvPr/>
        </p:nvCxnSpPr>
        <p:spPr>
          <a:xfrm>
            <a:off x="4402183" y="3553097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54001-3ADF-E74E-BAF7-E0F7E04399DF}"/>
              </a:ext>
            </a:extLst>
          </p:cNvPr>
          <p:cNvSpPr txBox="1"/>
          <p:nvPr/>
        </p:nvSpPr>
        <p:spPr>
          <a:xfrm>
            <a:off x="2852091" y="4718268"/>
            <a:ext cx="6015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is way too general to be useful</a:t>
            </a:r>
            <a:br>
              <a:rPr lang="en-US" sz="3200" dirty="0"/>
            </a:br>
            <a:r>
              <a:rPr lang="en-US" sz="3200" dirty="0"/>
              <a:t>Any program fits this description.</a:t>
            </a:r>
          </a:p>
        </p:txBody>
      </p:sp>
    </p:spTree>
    <p:extLst>
      <p:ext uri="{BB962C8B-B14F-4D97-AF65-F5344CB8AC3E}">
        <p14:creationId xmlns:p14="http://schemas.microsoft.com/office/powerpoint/2010/main" val="14521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room!</a:t>
            </a:r>
          </a:p>
          <a:p>
            <a:pPr lvl="1"/>
            <a:r>
              <a:rPr lang="en-US" dirty="0"/>
              <a:t>Previous room only sat 64 students</a:t>
            </a:r>
          </a:p>
          <a:p>
            <a:pPr lvl="1"/>
            <a:r>
              <a:rPr lang="en-US" dirty="0"/>
              <a:t>Moving to Soc Sci 2 - 71 (Bigger room)</a:t>
            </a:r>
          </a:p>
          <a:p>
            <a:pPr lvl="2"/>
            <a:r>
              <a:rPr lang="en-US" dirty="0"/>
              <a:t>should help with social distancing as well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let everyone on the wait list in (68 students)</a:t>
            </a:r>
          </a:p>
          <a:p>
            <a:pPr lvl="2"/>
            <a:r>
              <a:rPr lang="en-US" dirty="0"/>
              <a:t>Class is slightly more impacted</a:t>
            </a:r>
          </a:p>
          <a:p>
            <a:pPr lvl="2"/>
            <a:r>
              <a:rPr lang="en-US" dirty="0"/>
              <a:t>might effect grading time, office hours, etc. but we will do our best</a:t>
            </a:r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65476-EE71-734D-B5D6-5085E1E18D2A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843073" y="4448431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8FDB1-8AAB-0F48-BA7A-EBFBC7DA4CC7}"/>
              </a:ext>
            </a:extLst>
          </p:cNvPr>
          <p:cNvSpPr txBox="1"/>
          <p:nvPr/>
        </p:nvSpPr>
        <p:spPr>
          <a:xfrm>
            <a:off x="3877957" y="5671934"/>
            <a:ext cx="36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theoretical answer</a:t>
            </a:r>
          </a:p>
        </p:txBody>
      </p:sp>
    </p:spTree>
    <p:extLst>
      <p:ext uri="{BB962C8B-B14F-4D97-AF65-F5344CB8AC3E}">
        <p14:creationId xmlns:p14="http://schemas.microsoft.com/office/powerpoint/2010/main" val="196221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ACB5D-1152-C14A-8A63-B80B340AEC5A}"/>
              </a:ext>
            </a:extLst>
          </p:cNvPr>
          <p:cNvSpPr txBox="1"/>
          <p:nvPr/>
        </p:nvSpPr>
        <p:spPr>
          <a:xfrm>
            <a:off x="5659551" y="4068182"/>
            <a:ext cx="5507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this website started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Markdown to describe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compiled with Jekyll to a static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static webpage is in HTML and </a:t>
            </a:r>
            <a:r>
              <a:rPr lang="en-US" sz="2400" dirty="0" err="1"/>
              <a:t>javascript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B6D24-922C-974A-86AD-16DF6F8B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5" y="3435780"/>
            <a:ext cx="3766260" cy="311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ABB419-805E-394E-A23B-50EF420A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51" y="242315"/>
            <a:ext cx="8331756" cy="2784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6A37B-E4F6-0241-9D6B-84E00954F0E7}"/>
              </a:ext>
            </a:extLst>
          </p:cNvPr>
          <p:cNvSpPr txBox="1"/>
          <p:nvPr/>
        </p:nvSpPr>
        <p:spPr>
          <a:xfrm>
            <a:off x="5288840" y="5809991"/>
            <a:ext cx="5764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This would be a compiler</a:t>
            </a:r>
          </a:p>
        </p:txBody>
      </p:sp>
    </p:spTree>
    <p:extLst>
      <p:ext uri="{BB962C8B-B14F-4D97-AF65-F5344CB8AC3E}">
        <p14:creationId xmlns:p14="http://schemas.microsoft.com/office/powerpoint/2010/main" val="148704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CC0E0-CE27-1D47-BFB3-372F8F786AEB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C44A9-3FFA-5E4B-9D1D-9498E69B7E73}"/>
              </a:ext>
            </a:extLst>
          </p:cNvPr>
          <p:cNvSpPr txBox="1"/>
          <p:nvPr/>
        </p:nvSpPr>
        <p:spPr>
          <a:xfrm>
            <a:off x="3194676" y="1631488"/>
            <a:ext cx="5436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more traditional description</a:t>
            </a:r>
            <a:br>
              <a:rPr lang="en-US" sz="3200" dirty="0"/>
            </a:br>
            <a:r>
              <a:rPr lang="en-US" sz="3200" dirty="0"/>
              <a:t>What are some examples here?</a:t>
            </a:r>
          </a:p>
        </p:txBody>
      </p:sp>
    </p:spTree>
    <p:extLst>
      <p:ext uri="{BB962C8B-B14F-4D97-AF65-F5344CB8AC3E}">
        <p14:creationId xmlns:p14="http://schemas.microsoft.com/office/powerpoint/2010/main" val="346578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C8F04-AEB3-0C4A-8E93-C6B882B0BF06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43FAB-4205-C149-BB4B-EA46872D4EC6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7F6B7-6883-BF45-A309-45DBF6BB8B30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97252-655B-224D-A2DB-E61FFE88B1DF}"/>
              </a:ext>
            </a:extLst>
          </p:cNvPr>
          <p:cNvSpPr txBox="1"/>
          <p:nvPr/>
        </p:nvSpPr>
        <p:spPr>
          <a:xfrm>
            <a:off x="4312508" y="1975068"/>
            <a:ext cx="3069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classic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67B51-75AD-774F-AA70-CC230C2CDC35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</p:spTree>
    <p:extLst>
      <p:ext uri="{BB962C8B-B14F-4D97-AF65-F5344CB8AC3E}">
        <p14:creationId xmlns:p14="http://schemas.microsoft.com/office/powerpoint/2010/main" val="291749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58AD5-0925-3A45-97FE-F16E714F2320}"/>
              </a:ext>
            </a:extLst>
          </p:cNvPr>
          <p:cNvSpPr/>
          <p:nvPr/>
        </p:nvSpPr>
        <p:spPr>
          <a:xfrm>
            <a:off x="1215080" y="1711854"/>
            <a:ext cx="3874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"hello world\n"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2F6C1-2DCD-DA4F-A370-459D9100B3E6}"/>
              </a:ext>
            </a:extLst>
          </p:cNvPr>
          <p:cNvSpPr txBox="1"/>
          <p:nvPr/>
        </p:nvSpPr>
        <p:spPr>
          <a:xfrm>
            <a:off x="4796484" y="251556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gcc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main.c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66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58AD5-0925-3A45-97FE-F16E714F2320}"/>
              </a:ext>
            </a:extLst>
          </p:cNvPr>
          <p:cNvSpPr/>
          <p:nvPr/>
        </p:nvSpPr>
        <p:spPr>
          <a:xfrm>
            <a:off x="1215080" y="1711854"/>
            <a:ext cx="3874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"hello world\n"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F76FD-5CD2-1A48-B33E-D58767E25549}"/>
              </a:ext>
            </a:extLst>
          </p:cNvPr>
          <p:cNvSpPr/>
          <p:nvPr/>
        </p:nvSpPr>
        <p:spPr>
          <a:xfrm>
            <a:off x="7486591" y="1760362"/>
            <a:ext cx="259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a.out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CSE 110A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FC51D-BFFC-5D42-9C59-02C9404DB219}"/>
              </a:ext>
            </a:extLst>
          </p:cNvPr>
          <p:cNvSpPr txBox="1"/>
          <p:nvPr/>
        </p:nvSpPr>
        <p:spPr>
          <a:xfrm>
            <a:off x="4796484" y="251556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gcc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main.c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A50AC-6D19-6D48-98FD-B6AEB226E88B}"/>
              </a:ext>
            </a:extLst>
          </p:cNvPr>
          <p:cNvSpPr txBox="1"/>
          <p:nvPr/>
        </p:nvSpPr>
        <p:spPr>
          <a:xfrm>
            <a:off x="8125865" y="1147273"/>
            <a:ext cx="32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wrong with this picture?</a:t>
            </a:r>
          </a:p>
        </p:txBody>
      </p:sp>
    </p:spTree>
    <p:extLst>
      <p:ext uri="{BB962C8B-B14F-4D97-AF65-F5344CB8AC3E}">
        <p14:creationId xmlns:p14="http://schemas.microsoft.com/office/powerpoint/2010/main" val="378936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9F43B-FE67-C542-B9BD-7BF4FAA29910}"/>
              </a:ext>
            </a:extLst>
          </p:cNvPr>
          <p:cNvSpPr txBox="1"/>
          <p:nvPr/>
        </p:nvSpPr>
        <p:spPr>
          <a:xfrm>
            <a:off x="3207034" y="1992964"/>
            <a:ext cx="4880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 valid input must have a equivalent valid output. </a:t>
            </a:r>
            <a:br>
              <a:rPr lang="en-US" sz="1700" b="1" dirty="0"/>
            </a:br>
            <a:r>
              <a:rPr lang="en-US" sz="1700" b="1" i="1" dirty="0"/>
              <a:t>Semantic equivalence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</p:spTree>
    <p:extLst>
      <p:ext uri="{BB962C8B-B14F-4D97-AF65-F5344CB8AC3E}">
        <p14:creationId xmlns:p14="http://schemas.microsoft.com/office/powerpoint/2010/main" val="304992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58AD5-0925-3A45-97FE-F16E714F2320}"/>
              </a:ext>
            </a:extLst>
          </p:cNvPr>
          <p:cNvSpPr/>
          <p:nvPr/>
        </p:nvSpPr>
        <p:spPr>
          <a:xfrm>
            <a:off x="1215080" y="1711854"/>
            <a:ext cx="3874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"hello world\n"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F76FD-5CD2-1A48-B33E-D58767E25549}"/>
              </a:ext>
            </a:extLst>
          </p:cNvPr>
          <p:cNvSpPr/>
          <p:nvPr/>
        </p:nvSpPr>
        <p:spPr>
          <a:xfrm>
            <a:off x="7486591" y="1760362"/>
            <a:ext cx="259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a.out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hello CSE 110A</a:t>
            </a:r>
            <a:endParaRPr lang="en-US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FC51D-BFFC-5D42-9C59-02C9404DB219}"/>
              </a:ext>
            </a:extLst>
          </p:cNvPr>
          <p:cNvSpPr txBox="1"/>
          <p:nvPr/>
        </p:nvSpPr>
        <p:spPr>
          <a:xfrm>
            <a:off x="4796484" y="251556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gcc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main.c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A50AC-6D19-6D48-98FD-B6AEB226E88B}"/>
              </a:ext>
            </a:extLst>
          </p:cNvPr>
          <p:cNvSpPr txBox="1"/>
          <p:nvPr/>
        </p:nvSpPr>
        <p:spPr>
          <a:xfrm>
            <a:off x="8125865" y="1147273"/>
            <a:ext cx="32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wrong with this picture?</a:t>
            </a:r>
          </a:p>
        </p:txBody>
      </p:sp>
    </p:spTree>
    <p:extLst>
      <p:ext uri="{BB962C8B-B14F-4D97-AF65-F5344CB8AC3E}">
        <p14:creationId xmlns:p14="http://schemas.microsoft.com/office/powerpoint/2010/main" val="129980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58AD5-0925-3A45-97FE-F16E714F2320}"/>
              </a:ext>
            </a:extLst>
          </p:cNvPr>
          <p:cNvSpPr/>
          <p:nvPr/>
        </p:nvSpPr>
        <p:spPr>
          <a:xfrm>
            <a:off x="1215080" y="1711854"/>
            <a:ext cx="3874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"hello world\n"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F76FD-5CD2-1A48-B33E-D58767E25549}"/>
              </a:ext>
            </a:extLst>
          </p:cNvPr>
          <p:cNvSpPr/>
          <p:nvPr/>
        </p:nvSpPr>
        <p:spPr>
          <a:xfrm>
            <a:off x="7486591" y="1760362"/>
            <a:ext cx="259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a.out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hello world</a:t>
            </a:r>
            <a:endParaRPr lang="en-US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FC51D-BFFC-5D42-9C59-02C9404DB219}"/>
              </a:ext>
            </a:extLst>
          </p:cNvPr>
          <p:cNvSpPr txBox="1"/>
          <p:nvPr/>
        </p:nvSpPr>
        <p:spPr>
          <a:xfrm>
            <a:off x="4796484" y="251556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gcc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main.c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54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9C2986F-1304-CA48-9EB6-1C9223512A1D}"/>
              </a:ext>
            </a:extLst>
          </p:cNvPr>
          <p:cNvSpPr/>
          <p:nvPr/>
        </p:nvSpPr>
        <p:spPr>
          <a:xfrm rot="19656292">
            <a:off x="6981568" y="2603091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CA17-50A6-844B-AC73-42B15E8BA381}"/>
              </a:ext>
            </a:extLst>
          </p:cNvPr>
          <p:cNvSpPr/>
          <p:nvPr/>
        </p:nvSpPr>
        <p:spPr>
          <a:xfrm>
            <a:off x="7657073" y="1437403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6FD66-23A1-9D4E-8BB8-D210F8B5A33F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E893B-651B-F046-88D1-F7516D01FDBA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24509-B496-0144-AFE2-1125F1B51AF7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F9975-2346-CC49-AC0F-1212811790C0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2E8C9-01FD-234C-9F69-3C697E4766D5}"/>
              </a:ext>
            </a:extLst>
          </p:cNvPr>
          <p:cNvSpPr txBox="1"/>
          <p:nvPr/>
        </p:nvSpPr>
        <p:spPr>
          <a:xfrm>
            <a:off x="7241060" y="772195"/>
            <a:ext cx="36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 does a compiler give you?</a:t>
            </a:r>
          </a:p>
        </p:txBody>
      </p:sp>
    </p:spTree>
    <p:extLst>
      <p:ext uri="{BB962C8B-B14F-4D97-AF65-F5344CB8AC3E}">
        <p14:creationId xmlns:p14="http://schemas.microsoft.com/office/powerpoint/2010/main" val="213473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Piazza is up and going!</a:t>
            </a:r>
          </a:p>
          <a:p>
            <a:endParaRPr lang="en-US" dirty="0"/>
          </a:p>
          <a:p>
            <a:r>
              <a:rPr lang="en-US" dirty="0"/>
              <a:t>Private questions for homework help (especially if you are going to share code, or ask for clarification on a grade)</a:t>
            </a:r>
          </a:p>
          <a:p>
            <a:endParaRPr lang="en-US" dirty="0"/>
          </a:p>
          <a:p>
            <a:r>
              <a:rPr lang="en-US" dirty="0"/>
              <a:t>Public questions for framework, programming languages, content, etc.</a:t>
            </a:r>
          </a:p>
          <a:p>
            <a:endParaRPr lang="en-US" dirty="0"/>
          </a:p>
          <a:p>
            <a:r>
              <a:rPr lang="en-US" dirty="0"/>
              <a:t>Did anyone set up a discord?</a:t>
            </a:r>
          </a:p>
        </p:txBody>
      </p:sp>
    </p:spTree>
    <p:extLst>
      <p:ext uri="{BB962C8B-B14F-4D97-AF65-F5344CB8AC3E}">
        <p14:creationId xmlns:p14="http://schemas.microsoft.com/office/powerpoint/2010/main" val="46205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9C2986F-1304-CA48-9EB6-1C9223512A1D}"/>
              </a:ext>
            </a:extLst>
          </p:cNvPr>
          <p:cNvSpPr/>
          <p:nvPr/>
        </p:nvSpPr>
        <p:spPr>
          <a:xfrm rot="19656292">
            <a:off x="6981568" y="2603091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CA17-50A6-844B-AC73-42B15E8BA381}"/>
              </a:ext>
            </a:extLst>
          </p:cNvPr>
          <p:cNvSpPr/>
          <p:nvPr/>
        </p:nvSpPr>
        <p:spPr>
          <a:xfrm>
            <a:off x="7657073" y="1437403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00293-AF01-004D-9941-BC4B006DEC1C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994C2-E1E7-104B-9C97-61BE701EEA40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A873-3483-B546-ACAA-20D52DDAD306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785F2-ABA2-6544-974B-94CB6B4F5FD3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3D7D9-6649-5846-87E4-F5FB125A52FB}"/>
              </a:ext>
            </a:extLst>
          </p:cNvPr>
          <p:cNvSpPr txBox="1"/>
          <p:nvPr/>
        </p:nvSpPr>
        <p:spPr>
          <a:xfrm>
            <a:off x="7392202" y="941574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examples here?</a:t>
            </a:r>
          </a:p>
        </p:txBody>
      </p:sp>
    </p:spTree>
    <p:extLst>
      <p:ext uri="{BB962C8B-B14F-4D97-AF65-F5344CB8AC3E}">
        <p14:creationId xmlns:p14="http://schemas.microsoft.com/office/powerpoint/2010/main" val="1041494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9C2986F-1304-CA48-9EB6-1C9223512A1D}"/>
              </a:ext>
            </a:extLst>
          </p:cNvPr>
          <p:cNvSpPr/>
          <p:nvPr/>
        </p:nvSpPr>
        <p:spPr>
          <a:xfrm rot="19656292">
            <a:off x="6981568" y="2603091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CA17-50A6-844B-AC73-42B15E8BA381}"/>
              </a:ext>
            </a:extLst>
          </p:cNvPr>
          <p:cNvSpPr/>
          <p:nvPr/>
        </p:nvSpPr>
        <p:spPr>
          <a:xfrm>
            <a:off x="7657073" y="1437403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00293-AF01-004D-9941-BC4B006DEC1C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994C2-E1E7-104B-9C97-61BE701EEA40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A873-3483-B546-ACAA-20D52DDAD306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785F2-ABA2-6544-974B-94CB6B4F5FD3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3D7D9-6649-5846-87E4-F5FB125A52FB}"/>
              </a:ext>
            </a:extLst>
          </p:cNvPr>
          <p:cNvSpPr txBox="1"/>
          <p:nvPr/>
        </p:nvSpPr>
        <p:spPr>
          <a:xfrm>
            <a:off x="7392202" y="941574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examples here?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F2105-F600-E945-8898-101B11FD6DDC}"/>
              </a:ext>
            </a:extLst>
          </p:cNvPr>
          <p:cNvSpPr txBox="1"/>
          <p:nvPr/>
        </p:nvSpPr>
        <p:spPr>
          <a:xfrm>
            <a:off x="10194804" y="1437403"/>
            <a:ext cx="1818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Warnings</a:t>
            </a:r>
          </a:p>
          <a:p>
            <a:r>
              <a:rPr lang="en-US" dirty="0"/>
              <a:t>Errors</a:t>
            </a:r>
            <a:br>
              <a:rPr lang="en-US" dirty="0"/>
            </a:br>
            <a:r>
              <a:rPr lang="en-US" dirty="0"/>
              <a:t>Performance logs</a:t>
            </a:r>
          </a:p>
        </p:txBody>
      </p:sp>
    </p:spTree>
    <p:extLst>
      <p:ext uri="{BB962C8B-B14F-4D97-AF65-F5344CB8AC3E}">
        <p14:creationId xmlns:p14="http://schemas.microsoft.com/office/powerpoint/2010/main" val="246048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9C2986F-1304-CA48-9EB6-1C9223512A1D}"/>
              </a:ext>
            </a:extLst>
          </p:cNvPr>
          <p:cNvSpPr/>
          <p:nvPr/>
        </p:nvSpPr>
        <p:spPr>
          <a:xfrm rot="19656292">
            <a:off x="6981568" y="2603091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CA17-50A6-844B-AC73-42B15E8BA381}"/>
              </a:ext>
            </a:extLst>
          </p:cNvPr>
          <p:cNvSpPr/>
          <p:nvPr/>
        </p:nvSpPr>
        <p:spPr>
          <a:xfrm>
            <a:off x="7657073" y="1437403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00293-AF01-004D-9941-BC4B006DEC1C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994C2-E1E7-104B-9C97-61BE701EEA40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A873-3483-B546-ACAA-20D52DDAD306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785F2-ABA2-6544-974B-94CB6B4F5FD3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3D7D9-6649-5846-87E4-F5FB125A52FB}"/>
              </a:ext>
            </a:extLst>
          </p:cNvPr>
          <p:cNvSpPr txBox="1"/>
          <p:nvPr/>
        </p:nvSpPr>
        <p:spPr>
          <a:xfrm>
            <a:off x="7392202" y="941574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examples here?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F2105-F600-E945-8898-101B11FD6DDC}"/>
              </a:ext>
            </a:extLst>
          </p:cNvPr>
          <p:cNvSpPr txBox="1"/>
          <p:nvPr/>
        </p:nvSpPr>
        <p:spPr>
          <a:xfrm>
            <a:off x="10194804" y="1437403"/>
            <a:ext cx="1818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Warnings</a:t>
            </a:r>
          </a:p>
          <a:p>
            <a:r>
              <a:rPr lang="en-US" dirty="0"/>
              <a:t>Errors</a:t>
            </a:r>
            <a:br>
              <a:rPr lang="en-US" dirty="0"/>
            </a:br>
            <a:r>
              <a:rPr lang="en-US" dirty="0"/>
              <a:t>Performance logs</a:t>
            </a:r>
          </a:p>
        </p:txBody>
      </p:sp>
    </p:spTree>
    <p:extLst>
      <p:ext uri="{BB962C8B-B14F-4D97-AF65-F5344CB8AC3E}">
        <p14:creationId xmlns:p14="http://schemas.microsoft.com/office/powerpoint/2010/main" val="74325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8C1C-8611-EC49-91B4-EBA87B14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9808-83A4-9B40-A729-AD1A9010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examples of code that might give a warning?</a:t>
            </a:r>
          </a:p>
        </p:txBody>
      </p:sp>
    </p:spTree>
    <p:extLst>
      <p:ext uri="{BB962C8B-B14F-4D97-AF65-F5344CB8AC3E}">
        <p14:creationId xmlns:p14="http://schemas.microsoft.com/office/powerpoint/2010/main" val="3875171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happen when the Input isn’t valid?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1A9B2-DA3A-A645-A2C0-D56E0084C8D2}"/>
              </a:ext>
            </a:extLst>
          </p:cNvPr>
          <p:cNvSpPr txBox="1"/>
          <p:nvPr/>
        </p:nvSpPr>
        <p:spPr>
          <a:xfrm>
            <a:off x="838200" y="3825522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running this through the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88E56-92F4-CD4A-950E-B588A4A335A3}"/>
              </a:ext>
            </a:extLst>
          </p:cNvPr>
          <p:cNvSpPr/>
          <p:nvPr/>
        </p:nvSpPr>
        <p:spPr>
          <a:xfrm>
            <a:off x="83820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happen when the Input isn’t valid?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1A9B2-DA3A-A645-A2C0-D56E0084C8D2}"/>
              </a:ext>
            </a:extLst>
          </p:cNvPr>
          <p:cNvSpPr txBox="1"/>
          <p:nvPr/>
        </p:nvSpPr>
        <p:spPr>
          <a:xfrm>
            <a:off x="838200" y="4932427"/>
            <a:ext cx="5631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Try running this through the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88E56-92F4-CD4A-950E-B588A4A335A3}"/>
              </a:ext>
            </a:extLst>
          </p:cNvPr>
          <p:cNvSpPr/>
          <p:nvPr/>
        </p:nvSpPr>
        <p:spPr>
          <a:xfrm>
            <a:off x="838200" y="1690688"/>
            <a:ext cx="32236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x;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1ADD4-D66F-3549-A160-23B095EA1410}"/>
              </a:ext>
            </a:extLst>
          </p:cNvPr>
          <p:cNvSpPr/>
          <p:nvPr/>
        </p:nvSpPr>
        <p:spPr>
          <a:xfrm>
            <a:off x="7167613" y="1629133"/>
            <a:ext cx="3526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C2818-5C9D-7849-BC6A-221FA560847B}"/>
              </a:ext>
            </a:extLst>
          </p:cNvPr>
          <p:cNvSpPr txBox="1"/>
          <p:nvPr/>
        </p:nvSpPr>
        <p:spPr>
          <a:xfrm>
            <a:off x="7700211" y="4167739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this one?</a:t>
            </a:r>
          </a:p>
        </p:txBody>
      </p:sp>
    </p:spTree>
    <p:extLst>
      <p:ext uri="{BB962C8B-B14F-4D97-AF65-F5344CB8AC3E}">
        <p14:creationId xmlns:p14="http://schemas.microsoft.com/office/powerpoint/2010/main" val="1161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9F43B-FE67-C542-B9BD-7BF4FAA29910}"/>
              </a:ext>
            </a:extLst>
          </p:cNvPr>
          <p:cNvSpPr txBox="1"/>
          <p:nvPr/>
        </p:nvSpPr>
        <p:spPr>
          <a:xfrm>
            <a:off x="3207034" y="1992964"/>
            <a:ext cx="4880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 </a:t>
            </a:r>
            <a:r>
              <a:rPr lang="en-US" sz="1700" b="1" dirty="0">
                <a:highlight>
                  <a:srgbClr val="FFFF00"/>
                </a:highlight>
              </a:rPr>
              <a:t>valid</a:t>
            </a:r>
            <a:r>
              <a:rPr lang="en-US" sz="1700" b="1" dirty="0"/>
              <a:t> input must have a equivalent </a:t>
            </a:r>
            <a:r>
              <a:rPr lang="en-US" sz="1700" b="1" dirty="0">
                <a:highlight>
                  <a:srgbClr val="FFFF00"/>
                </a:highlight>
              </a:rPr>
              <a:t>valid</a:t>
            </a:r>
            <a:r>
              <a:rPr lang="en-US" sz="1700" b="1" dirty="0"/>
              <a:t> output. </a:t>
            </a:r>
            <a:br>
              <a:rPr lang="en-US" sz="1700" b="1" dirty="0"/>
            </a:br>
            <a:r>
              <a:rPr lang="en-US" sz="1700" b="1" i="1" dirty="0"/>
              <a:t>Semantic equivalence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</p:spTree>
    <p:extLst>
      <p:ext uri="{BB962C8B-B14F-4D97-AF65-F5344CB8AC3E}">
        <p14:creationId xmlns:p14="http://schemas.microsoft.com/office/powerpoint/2010/main" val="94294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9C2986F-1304-CA48-9EB6-1C9223512A1D}"/>
              </a:ext>
            </a:extLst>
          </p:cNvPr>
          <p:cNvSpPr/>
          <p:nvPr/>
        </p:nvSpPr>
        <p:spPr>
          <a:xfrm rot="19656292">
            <a:off x="6981568" y="2603091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CA17-50A6-844B-AC73-42B15E8BA381}"/>
              </a:ext>
            </a:extLst>
          </p:cNvPr>
          <p:cNvSpPr/>
          <p:nvPr/>
        </p:nvSpPr>
        <p:spPr>
          <a:xfrm>
            <a:off x="7657073" y="1437403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00293-AF01-004D-9941-BC4B006DEC1C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994C2-E1E7-104B-9C97-61BE701EEA40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A873-3483-B546-ACAA-20D52DDAD306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785F2-ABA2-6544-974B-94CB6B4F5FD3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3D7D9-6649-5846-87E4-F5FB125A52FB}"/>
              </a:ext>
            </a:extLst>
          </p:cNvPr>
          <p:cNvSpPr txBox="1"/>
          <p:nvPr/>
        </p:nvSpPr>
        <p:spPr>
          <a:xfrm>
            <a:off x="7392202" y="941574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examples here?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F2105-F600-E945-8898-101B11FD6DDC}"/>
              </a:ext>
            </a:extLst>
          </p:cNvPr>
          <p:cNvSpPr txBox="1"/>
          <p:nvPr/>
        </p:nvSpPr>
        <p:spPr>
          <a:xfrm>
            <a:off x="10194804" y="1437403"/>
            <a:ext cx="1818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Warnings</a:t>
            </a:r>
          </a:p>
          <a:p>
            <a:r>
              <a:rPr lang="en-US" dirty="0">
                <a:highlight>
                  <a:srgbClr val="FFFF00"/>
                </a:highlight>
              </a:rPr>
              <a:t>Errors</a:t>
            </a:r>
            <a:br>
              <a:rPr lang="en-US" dirty="0"/>
            </a:br>
            <a:r>
              <a:rPr lang="en-US" dirty="0"/>
              <a:t>Performance logs</a:t>
            </a:r>
          </a:p>
        </p:txBody>
      </p:sp>
    </p:spTree>
    <p:extLst>
      <p:ext uri="{BB962C8B-B14F-4D97-AF65-F5344CB8AC3E}">
        <p14:creationId xmlns:p14="http://schemas.microsoft.com/office/powerpoint/2010/main" val="375105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happen when the Input isn’t valid?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1A9B2-DA3A-A645-A2C0-D56E0084C8D2}"/>
              </a:ext>
            </a:extLst>
          </p:cNvPr>
          <p:cNvSpPr txBox="1"/>
          <p:nvPr/>
        </p:nvSpPr>
        <p:spPr>
          <a:xfrm>
            <a:off x="838200" y="4297159"/>
            <a:ext cx="45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Try running this through a 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C2220-A052-8640-BD03-1117EDD55AFA}"/>
              </a:ext>
            </a:extLst>
          </p:cNvPr>
          <p:cNvSpPr/>
          <p:nvPr/>
        </p:nvSpPr>
        <p:spPr>
          <a:xfrm>
            <a:off x="838200" y="18144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77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happen when the Input isn’t valid?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1A9B2-DA3A-A645-A2C0-D56E0084C8D2}"/>
              </a:ext>
            </a:extLst>
          </p:cNvPr>
          <p:cNvSpPr txBox="1"/>
          <p:nvPr/>
        </p:nvSpPr>
        <p:spPr>
          <a:xfrm>
            <a:off x="838200" y="4297159"/>
            <a:ext cx="45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Try running this through a 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C2220-A052-8640-BD03-1117EDD55AFA}"/>
              </a:ext>
            </a:extLst>
          </p:cNvPr>
          <p:cNvSpPr/>
          <p:nvPr/>
        </p:nvSpPr>
        <p:spPr>
          <a:xfrm>
            <a:off x="838200" y="18144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211B7-4F9D-B442-846F-C0D13961CC69}"/>
              </a:ext>
            </a:extLst>
          </p:cNvPr>
          <p:cNvSpPr txBox="1"/>
          <p:nvPr/>
        </p:nvSpPr>
        <p:spPr>
          <a:xfrm>
            <a:off x="838200" y="5302554"/>
            <a:ext cx="573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get an error and a suggestion these days</a:t>
            </a:r>
          </a:p>
        </p:txBody>
      </p:sp>
    </p:spTree>
    <p:extLst>
      <p:ext uri="{BB962C8B-B14F-4D97-AF65-F5344CB8AC3E}">
        <p14:creationId xmlns:p14="http://schemas.microsoft.com/office/powerpoint/2010/main" val="210140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Office hours:</a:t>
            </a:r>
          </a:p>
          <a:p>
            <a:r>
              <a:rPr lang="en-US" dirty="0" err="1"/>
              <a:t>Yanwen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??</a:t>
            </a:r>
          </a:p>
          <a:p>
            <a:pPr lvl="1"/>
            <a:endParaRPr lang="en-US" dirty="0"/>
          </a:p>
          <a:p>
            <a:r>
              <a:rPr lang="en-US" dirty="0"/>
              <a:t>Arrian:</a:t>
            </a:r>
          </a:p>
          <a:p>
            <a:pPr lvl="1"/>
            <a:r>
              <a:rPr lang="en-US" dirty="0"/>
              <a:t>??</a:t>
            </a:r>
          </a:p>
          <a:p>
            <a:pPr lvl="1"/>
            <a:endParaRPr lang="en-US" dirty="0"/>
          </a:p>
          <a:p>
            <a:r>
              <a:rPr lang="en-US" dirty="0"/>
              <a:t>Neal:</a:t>
            </a:r>
          </a:p>
          <a:p>
            <a:pPr lvl="1"/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22769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happen when the Input isn’t valid?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6C71E-6B75-B540-B79E-CC9DCFC3B838}"/>
              </a:ext>
            </a:extLst>
          </p:cNvPr>
          <p:cNvSpPr txBox="1"/>
          <p:nvPr/>
        </p:nvSpPr>
        <p:spPr>
          <a:xfrm>
            <a:off x="838200" y="4105397"/>
            <a:ext cx="421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about this one? No error...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5C9C2-F558-6F4F-B1A1-CCFA0D5D8B1D}"/>
              </a:ext>
            </a:extLst>
          </p:cNvPr>
          <p:cNvSpPr/>
          <p:nvPr/>
        </p:nvSpPr>
        <p:spPr>
          <a:xfrm>
            <a:off x="838200" y="202031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*x = malloc(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0B828-7FFA-0845-B69D-626F8F8F9B81}"/>
              </a:ext>
            </a:extLst>
          </p:cNvPr>
          <p:cNvSpPr txBox="1"/>
          <p:nvPr/>
        </p:nvSpPr>
        <p:spPr>
          <a:xfrm>
            <a:off x="838200" y="4941190"/>
            <a:ext cx="6660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sort of errors are compilers good at catching? </a:t>
            </a:r>
            <a:br>
              <a:rPr lang="en-US" sz="2400" dirty="0"/>
            </a:br>
            <a:r>
              <a:rPr lang="en-US" sz="2400" dirty="0"/>
              <a:t>What ones are they not?</a:t>
            </a:r>
          </a:p>
        </p:txBody>
      </p:sp>
    </p:spTree>
    <p:extLst>
      <p:ext uri="{BB962C8B-B14F-4D97-AF65-F5344CB8AC3E}">
        <p14:creationId xmlns:p14="http://schemas.microsoft.com/office/powerpoint/2010/main" val="2225190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9C2986F-1304-CA48-9EB6-1C9223512A1D}"/>
              </a:ext>
            </a:extLst>
          </p:cNvPr>
          <p:cNvSpPr/>
          <p:nvPr/>
        </p:nvSpPr>
        <p:spPr>
          <a:xfrm rot="19656292">
            <a:off x="6981568" y="2603091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CA17-50A6-844B-AC73-42B15E8BA381}"/>
              </a:ext>
            </a:extLst>
          </p:cNvPr>
          <p:cNvSpPr/>
          <p:nvPr/>
        </p:nvSpPr>
        <p:spPr>
          <a:xfrm>
            <a:off x="7657073" y="1437403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00293-AF01-004D-9941-BC4B006DEC1C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994C2-E1E7-104B-9C97-61BE701EEA40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A873-3483-B546-ACAA-20D52DDAD306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785F2-ABA2-6544-974B-94CB6B4F5FD3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3D7D9-6649-5846-87E4-F5FB125A52FB}"/>
              </a:ext>
            </a:extLst>
          </p:cNvPr>
          <p:cNvSpPr txBox="1"/>
          <p:nvPr/>
        </p:nvSpPr>
        <p:spPr>
          <a:xfrm>
            <a:off x="7392202" y="941574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examples here?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F2105-F600-E945-8898-101B11FD6DDC}"/>
              </a:ext>
            </a:extLst>
          </p:cNvPr>
          <p:cNvSpPr txBox="1"/>
          <p:nvPr/>
        </p:nvSpPr>
        <p:spPr>
          <a:xfrm>
            <a:off x="10194804" y="1437403"/>
            <a:ext cx="1818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Warnings</a:t>
            </a:r>
          </a:p>
          <a:p>
            <a:r>
              <a:rPr lang="en-US" dirty="0"/>
              <a:t>Errors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Performance logs</a:t>
            </a:r>
          </a:p>
        </p:txBody>
      </p:sp>
    </p:spTree>
    <p:extLst>
      <p:ext uri="{BB962C8B-B14F-4D97-AF65-F5344CB8AC3E}">
        <p14:creationId xmlns:p14="http://schemas.microsoft.com/office/powerpoint/2010/main" val="1738922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know what the compiler is doing?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2E42-5F5E-6444-865B-9356041DD263}"/>
              </a:ext>
            </a:extLst>
          </p:cNvPr>
          <p:cNvSpPr/>
          <p:nvPr/>
        </p:nvSpPr>
        <p:spPr>
          <a:xfrm>
            <a:off x="937366" y="2491349"/>
            <a:ext cx="90632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SIZE 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a,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b,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c)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SIZE;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+ c[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6CAA5-9771-8341-9B73-72789EB16A4C}"/>
              </a:ext>
            </a:extLst>
          </p:cNvPr>
          <p:cNvSpPr txBox="1"/>
          <p:nvPr/>
        </p:nvSpPr>
        <p:spPr>
          <a:xfrm>
            <a:off x="5091764" y="4938614"/>
            <a:ext cx="73436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the compiler flags 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-</a:t>
            </a:r>
            <a:r>
              <a:rPr lang="en-US" sz="3200" dirty="0" err="1">
                <a:latin typeface="Courier" pitchFamily="2" charset="0"/>
              </a:rPr>
              <a:t>Rpass</a:t>
            </a:r>
            <a:r>
              <a:rPr lang="en-US" sz="3200" dirty="0">
                <a:latin typeface="Courier" pitchFamily="2" charset="0"/>
              </a:rPr>
              <a:t>-missed=loop-vectorize 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-</a:t>
            </a:r>
            <a:r>
              <a:rPr lang="en-US" sz="3200" dirty="0" err="1">
                <a:latin typeface="Courier" pitchFamily="2" charset="0"/>
              </a:rPr>
              <a:t>Rpass</a:t>
            </a:r>
            <a:r>
              <a:rPr lang="en-US" sz="3200" dirty="0">
                <a:latin typeface="Courier" pitchFamily="2" charset="0"/>
              </a:rPr>
              <a:t>=loop-vectorize</a:t>
            </a:r>
          </a:p>
          <a:p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81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compiler need to perform every step?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DC7B6-E276-3B40-AE81-B69D44F5B512}"/>
              </a:ext>
            </a:extLst>
          </p:cNvPr>
          <p:cNvSpPr/>
          <p:nvPr/>
        </p:nvSpPr>
        <p:spPr>
          <a:xfrm>
            <a:off x="1536833" y="22400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98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compiler need to perform every step?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DC7B6-E276-3B40-AE81-B69D44F5B512}"/>
              </a:ext>
            </a:extLst>
          </p:cNvPr>
          <p:cNvSpPr/>
          <p:nvPr/>
        </p:nvSpPr>
        <p:spPr>
          <a:xfrm>
            <a:off x="1536833" y="22400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32FC8-4C9A-F64A-BAA9-EFB1C9A31AF3}"/>
              </a:ext>
            </a:extLst>
          </p:cNvPr>
          <p:cNvSpPr txBox="1"/>
          <p:nvPr/>
        </p:nvSpPr>
        <p:spPr>
          <a:xfrm>
            <a:off x="1828800" y="5159141"/>
            <a:ext cx="6190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Mentally we probably step through the for loop:</a:t>
            </a:r>
          </a:p>
        </p:txBody>
      </p:sp>
    </p:spTree>
    <p:extLst>
      <p:ext uri="{BB962C8B-B14F-4D97-AF65-F5344CB8AC3E}">
        <p14:creationId xmlns:p14="http://schemas.microsoft.com/office/powerpoint/2010/main" val="3264158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compiler need to perform every step?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DC7B6-E276-3B40-AE81-B69D44F5B512}"/>
              </a:ext>
            </a:extLst>
          </p:cNvPr>
          <p:cNvSpPr/>
          <p:nvPr/>
        </p:nvSpPr>
        <p:spPr>
          <a:xfrm>
            <a:off x="1536833" y="22400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32FC8-4C9A-F64A-BAA9-EFB1C9A31AF3}"/>
              </a:ext>
            </a:extLst>
          </p:cNvPr>
          <p:cNvSpPr txBox="1"/>
          <p:nvPr/>
        </p:nvSpPr>
        <p:spPr>
          <a:xfrm>
            <a:off x="1828800" y="5159141"/>
            <a:ext cx="6190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Mentally we probably step through the for loop: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158FD-EAC2-094B-B2A7-AEAFF4213C1F}"/>
              </a:ext>
            </a:extLst>
          </p:cNvPr>
          <p:cNvSpPr txBox="1"/>
          <p:nvPr/>
        </p:nvSpPr>
        <p:spPr>
          <a:xfrm>
            <a:off x="1828800" y="5807929"/>
            <a:ext cx="372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does the compiler do?</a:t>
            </a:r>
          </a:p>
        </p:txBody>
      </p:sp>
    </p:spTree>
    <p:extLst>
      <p:ext uri="{BB962C8B-B14F-4D97-AF65-F5344CB8AC3E}">
        <p14:creationId xmlns:p14="http://schemas.microsoft.com/office/powerpoint/2010/main" val="2696401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compiler?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0089-A155-D542-A54E-DE09672AEFBE}"/>
              </a:ext>
            </a:extLst>
          </p:cNvPr>
          <p:cNvSpPr txBox="1"/>
          <p:nvPr/>
        </p:nvSpPr>
        <p:spPr>
          <a:xfrm>
            <a:off x="7657071" y="4448431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273-260E-E244-992D-4A0F505D72BB}"/>
              </a:ext>
            </a:extLst>
          </p:cNvPr>
          <p:cNvSpPr txBox="1"/>
          <p:nvPr/>
        </p:nvSpPr>
        <p:spPr>
          <a:xfrm>
            <a:off x="1215080" y="5317184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series of statements in</a:t>
            </a:r>
          </a:p>
          <a:p>
            <a:pPr algn="ctr"/>
            <a:r>
              <a:rPr lang="en-US" sz="1700" dirty="0"/>
              <a:t>programming language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60ED-35A6-C944-A0EC-0CBEDF8391E5}"/>
              </a:ext>
            </a:extLst>
          </p:cNvPr>
          <p:cNvSpPr txBox="1"/>
          <p:nvPr/>
        </p:nvSpPr>
        <p:spPr>
          <a:xfrm>
            <a:off x="7657072" y="5317182"/>
            <a:ext cx="2421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executable binary file</a:t>
            </a:r>
            <a:br>
              <a:rPr lang="en-US" sz="1700" dirty="0"/>
            </a:br>
            <a:r>
              <a:rPr lang="en-US" sz="1700" dirty="0"/>
              <a:t>in an ISA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9F43B-FE67-C542-B9BD-7BF4FAA29910}"/>
              </a:ext>
            </a:extLst>
          </p:cNvPr>
          <p:cNvSpPr txBox="1"/>
          <p:nvPr/>
        </p:nvSpPr>
        <p:spPr>
          <a:xfrm>
            <a:off x="3207034" y="1992964"/>
            <a:ext cx="4880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 valid input must have a </a:t>
            </a:r>
            <a:r>
              <a:rPr lang="en-US" sz="1700" b="1" dirty="0">
                <a:highlight>
                  <a:srgbClr val="FFFF00"/>
                </a:highlight>
              </a:rPr>
              <a:t>equivalent</a:t>
            </a:r>
            <a:r>
              <a:rPr lang="en-US" sz="1700" b="1" dirty="0"/>
              <a:t> valid output. </a:t>
            </a:r>
            <a:br>
              <a:rPr lang="en-US" sz="1700" b="1" dirty="0"/>
            </a:br>
            <a:r>
              <a:rPr lang="en-US" sz="1700" b="1" i="1" dirty="0"/>
              <a:t>Semantic equivalence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A2B03-8ED2-3D43-80B4-7DFE054E8F45}"/>
              </a:ext>
            </a:extLst>
          </p:cNvPr>
          <p:cNvSpPr txBox="1"/>
          <p:nvPr/>
        </p:nvSpPr>
        <p:spPr>
          <a:xfrm>
            <a:off x="1346886" y="4448432"/>
            <a:ext cx="204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Strings belonging to</a:t>
            </a:r>
            <a:br>
              <a:rPr lang="en-US" dirty="0"/>
            </a:br>
            <a:r>
              <a:rPr lang="en-US" dirty="0"/>
              <a:t>language 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522BE-389D-EE44-BC6C-1C4ADF70B3AC}"/>
              </a:ext>
            </a:extLst>
          </p:cNvPr>
          <p:cNvSpPr txBox="1"/>
          <p:nvPr/>
        </p:nvSpPr>
        <p:spPr>
          <a:xfrm>
            <a:off x="5314320" y="6243898"/>
            <a:ext cx="106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2C7BE-5837-1445-BBCB-8AC1B26A6A89}"/>
              </a:ext>
            </a:extLst>
          </p:cNvPr>
          <p:cNvSpPr txBox="1"/>
          <p:nvPr/>
        </p:nvSpPr>
        <p:spPr>
          <a:xfrm>
            <a:off x="1215080" y="6243899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 program written in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61C14-395C-DD43-806F-EFDDEEB13518}"/>
              </a:ext>
            </a:extLst>
          </p:cNvPr>
          <p:cNvSpPr txBox="1"/>
          <p:nvPr/>
        </p:nvSpPr>
        <p:spPr>
          <a:xfrm>
            <a:off x="7657071" y="6243898"/>
            <a:ext cx="2421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An x86 Binary executable</a:t>
            </a:r>
          </a:p>
        </p:txBody>
      </p:sp>
    </p:spTree>
    <p:extLst>
      <p:ext uri="{BB962C8B-B14F-4D97-AF65-F5344CB8AC3E}">
        <p14:creationId xmlns:p14="http://schemas.microsoft.com/office/powerpoint/2010/main" val="2731955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compiler need to perform every step?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DC7B6-E276-3B40-AE81-B69D44F5B512}"/>
              </a:ext>
            </a:extLst>
          </p:cNvPr>
          <p:cNvSpPr/>
          <p:nvPr/>
        </p:nvSpPr>
        <p:spPr>
          <a:xfrm>
            <a:off x="838200" y="21965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11B0C-05E6-DD44-A748-188E045D6D67}"/>
              </a:ext>
            </a:extLst>
          </p:cNvPr>
          <p:cNvSpPr/>
          <p:nvPr/>
        </p:nvSpPr>
        <p:spPr>
          <a:xfrm>
            <a:off x="7661366" y="2505670"/>
            <a:ext cx="312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128;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079AF-0CF2-6147-8B83-F42C6D50583B}"/>
              </a:ext>
            </a:extLst>
          </p:cNvPr>
          <p:cNvSpPr txBox="1"/>
          <p:nvPr/>
        </p:nvSpPr>
        <p:spPr>
          <a:xfrm>
            <a:off x="5355771" y="4109405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these the same?</a:t>
            </a:r>
          </a:p>
        </p:txBody>
      </p:sp>
    </p:spTree>
    <p:extLst>
      <p:ext uri="{BB962C8B-B14F-4D97-AF65-F5344CB8AC3E}">
        <p14:creationId xmlns:p14="http://schemas.microsoft.com/office/powerpoint/2010/main" val="1358618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727-873B-784A-A3C0-300D355D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compiler need to perform every step?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DC7B6-E276-3B40-AE81-B69D44F5B512}"/>
              </a:ext>
            </a:extLst>
          </p:cNvPr>
          <p:cNvSpPr/>
          <p:nvPr/>
        </p:nvSpPr>
        <p:spPr>
          <a:xfrm>
            <a:off x="838200" y="21965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32FC8-4C9A-F64A-BAA9-EFB1C9A31AF3}"/>
              </a:ext>
            </a:extLst>
          </p:cNvPr>
          <p:cNvSpPr txBox="1"/>
          <p:nvPr/>
        </p:nvSpPr>
        <p:spPr>
          <a:xfrm>
            <a:off x="1828800" y="5159141"/>
            <a:ext cx="4231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Functionally</a:t>
            </a:r>
            <a:r>
              <a:rPr lang="en-US" sz="2400" dirty="0"/>
              <a:t> - they are the same</a:t>
            </a:r>
            <a:br>
              <a:rPr lang="en-US" sz="2400" dirty="0"/>
            </a:br>
            <a:r>
              <a:rPr lang="en-US" sz="2400" b="1" dirty="0"/>
              <a:t>Non-functionally</a:t>
            </a:r>
            <a:r>
              <a:rPr lang="en-US" sz="2400" dirty="0"/>
              <a:t> - they are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11B0C-05E6-DD44-A748-188E045D6D67}"/>
              </a:ext>
            </a:extLst>
          </p:cNvPr>
          <p:cNvSpPr/>
          <p:nvPr/>
        </p:nvSpPr>
        <p:spPr>
          <a:xfrm>
            <a:off x="7661366" y="2505670"/>
            <a:ext cx="312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128;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079AF-0CF2-6147-8B83-F42C6D50583B}"/>
              </a:ext>
            </a:extLst>
          </p:cNvPr>
          <p:cNvSpPr txBox="1"/>
          <p:nvPr/>
        </p:nvSpPr>
        <p:spPr>
          <a:xfrm>
            <a:off x="5355771" y="4109405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these the same?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E780A-EA2D-AA48-B0B5-DF56A0CE80FB}"/>
              </a:ext>
            </a:extLst>
          </p:cNvPr>
          <p:cNvSpPr txBox="1"/>
          <p:nvPr/>
        </p:nvSpPr>
        <p:spPr>
          <a:xfrm>
            <a:off x="4831987" y="6206936"/>
            <a:ext cx="606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Most compilers are concerned only with functional equivalence</a:t>
            </a:r>
          </a:p>
        </p:txBody>
      </p:sp>
    </p:spTree>
    <p:extLst>
      <p:ext uri="{BB962C8B-B14F-4D97-AF65-F5344CB8AC3E}">
        <p14:creationId xmlns:p14="http://schemas.microsoft.com/office/powerpoint/2010/main" val="226385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52FC-DA49-0F46-A5AF-E4A352B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ECCE-A446-E442-B3CB-D15017A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compilers</a:t>
            </a:r>
          </a:p>
          <a:p>
            <a:endParaRPr lang="en-US" dirty="0"/>
          </a:p>
          <a:p>
            <a:r>
              <a:rPr lang="en-US" b="1" dirty="0"/>
              <a:t>Compiler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005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52FC-DA49-0F46-A5AF-E4A352B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67133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2094110" y="5733489"/>
            <a:ext cx="710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Compilers are complicated and this image is too simple </a:t>
            </a:r>
          </a:p>
        </p:txBody>
      </p:sp>
    </p:spTree>
    <p:extLst>
      <p:ext uri="{BB962C8B-B14F-4D97-AF65-F5344CB8AC3E}">
        <p14:creationId xmlns:p14="http://schemas.microsoft.com/office/powerpoint/2010/main" val="368089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4393546" y="5823973"/>
            <a:ext cx="29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Medium detailed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29119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119159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4393546" y="5823973"/>
            <a:ext cx="29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Medium detailed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398A2-91EC-2348-81D4-76CA5F782755}"/>
              </a:ext>
            </a:extLst>
          </p:cNvPr>
          <p:cNvSpPr txBox="1"/>
          <p:nvPr/>
        </p:nvSpPr>
        <p:spPr>
          <a:xfrm>
            <a:off x="38645" y="6364451"/>
            <a:ext cx="958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optimizations: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/questions/15548023/clang-optimization-levels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463321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4393546" y="5823973"/>
            <a:ext cx="29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Medium detailed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398A2-91EC-2348-81D4-76CA5F782755}"/>
              </a:ext>
            </a:extLst>
          </p:cNvPr>
          <p:cNvSpPr txBox="1"/>
          <p:nvPr/>
        </p:nvSpPr>
        <p:spPr>
          <a:xfrm>
            <a:off x="38645" y="6364451"/>
            <a:ext cx="958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optimizations: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/questions/15548023/clang-optimization-levels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27617-830F-DE4F-A7EE-F408CDD323CF}"/>
              </a:ext>
            </a:extLst>
          </p:cNvPr>
          <p:cNvSpPr txBox="1"/>
          <p:nvPr/>
        </p:nvSpPr>
        <p:spPr>
          <a:xfrm>
            <a:off x="8291962" y="243762"/>
            <a:ext cx="3276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some of the</a:t>
            </a:r>
            <a:br>
              <a:rPr lang="en-US" i="1" dirty="0"/>
            </a:br>
            <a:r>
              <a:rPr lang="en-US" i="1" dirty="0"/>
              <a:t>benefits of this design?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What are some of the drawbacks</a:t>
            </a:r>
            <a:br>
              <a:rPr lang="en-US" i="1" dirty="0"/>
            </a:br>
            <a:r>
              <a:rPr lang="en-US" i="1" dirty="0"/>
              <a:t>of this design?</a:t>
            </a:r>
          </a:p>
        </p:txBody>
      </p:sp>
    </p:spTree>
    <p:extLst>
      <p:ext uri="{BB962C8B-B14F-4D97-AF65-F5344CB8AC3E}">
        <p14:creationId xmlns:p14="http://schemas.microsoft.com/office/powerpoint/2010/main" val="778431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</p:spTree>
    <p:extLst>
      <p:ext uri="{BB962C8B-B14F-4D97-AF65-F5344CB8AC3E}">
        <p14:creationId xmlns:p14="http://schemas.microsoft.com/office/powerpoint/2010/main" val="817931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</p:spTree>
    <p:extLst>
      <p:ext uri="{BB962C8B-B14F-4D97-AF65-F5344CB8AC3E}">
        <p14:creationId xmlns:p14="http://schemas.microsoft.com/office/powerpoint/2010/main" val="2240039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</p:spTree>
    <p:extLst>
      <p:ext uri="{BB962C8B-B14F-4D97-AF65-F5344CB8AC3E}">
        <p14:creationId xmlns:p14="http://schemas.microsoft.com/office/powerpoint/2010/main" val="1011886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02CFA646-39C3-324A-9717-543AC228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12441"/>
              </p:ext>
            </p:extLst>
          </p:nvPr>
        </p:nvGraphicFramePr>
        <p:xfrm>
          <a:off x="301294" y="4587229"/>
          <a:ext cx="480297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0991">
                  <a:extLst>
                    <a:ext uri="{9D8B030D-6E8A-4147-A177-3AD203B41FA5}">
                      <a16:colId xmlns:a16="http://schemas.microsoft.com/office/drawing/2014/main" val="602620954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1377145810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294231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1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392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26B48-610E-184B-A0CD-30C0BF6B0AE7}"/>
              </a:ext>
            </a:extLst>
          </p:cNvPr>
          <p:cNvSpPr txBox="1"/>
          <p:nvPr/>
        </p:nvSpPr>
        <p:spPr>
          <a:xfrm>
            <a:off x="249977" y="6248389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</p:spTree>
    <p:extLst>
      <p:ext uri="{BB962C8B-B14F-4D97-AF65-F5344CB8AC3E}">
        <p14:creationId xmlns:p14="http://schemas.microsoft.com/office/powerpoint/2010/main" val="4059117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</p:spTree>
    <p:extLst>
      <p:ext uri="{BB962C8B-B14F-4D97-AF65-F5344CB8AC3E}">
        <p14:creationId xmlns:p14="http://schemas.microsoft.com/office/powerpoint/2010/main" val="39087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7C3-CD84-D543-825C-2F9FB8A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BA5CC-5D58-564F-817A-373FA761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27" y="2275296"/>
            <a:ext cx="9131300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99C21-EE81-964C-9E31-958C3B0BADFA}"/>
              </a:ext>
            </a:extLst>
          </p:cNvPr>
          <p:cNvSpPr txBox="1"/>
          <p:nvPr/>
        </p:nvSpPr>
        <p:spPr>
          <a:xfrm>
            <a:off x="1175657" y="1798326"/>
            <a:ext cx="29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classes have you taken:</a:t>
            </a:r>
          </a:p>
        </p:txBody>
      </p:sp>
    </p:spTree>
    <p:extLst>
      <p:ext uri="{BB962C8B-B14F-4D97-AF65-F5344CB8AC3E}">
        <p14:creationId xmlns:p14="http://schemas.microsoft.com/office/powerpoint/2010/main" val="4183635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&lt;id,3&gt;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0E894-4E94-B94D-AA56-B7EBCDD032CA}"/>
              </a:ext>
            </a:extLst>
          </p:cNvPr>
          <p:cNvSpPr txBox="1"/>
          <p:nvPr/>
        </p:nvSpPr>
        <p:spPr>
          <a:xfrm>
            <a:off x="5717406" y="4870383"/>
            <a:ext cx="200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we multiply a </a:t>
            </a:r>
            <a:br>
              <a:rPr lang="en-US" i="1" dirty="0"/>
            </a:br>
            <a:r>
              <a:rPr lang="en-US" i="1" dirty="0"/>
              <a:t>float by an integer?</a:t>
            </a:r>
          </a:p>
        </p:txBody>
      </p:sp>
    </p:spTree>
    <p:extLst>
      <p:ext uri="{BB962C8B-B14F-4D97-AF65-F5344CB8AC3E}">
        <p14:creationId xmlns:p14="http://schemas.microsoft.com/office/powerpoint/2010/main" val="3254008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118091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4081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&lt;id,3&gt;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565491" y="623072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5682" y="5842535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328952" y="5536825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328952" y="5342160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50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270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335994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378108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433034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565491" y="485431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3231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37810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3074035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3057465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3544613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3544613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3965751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5682" y="4466126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2388887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328952" y="4160416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328952" y="3965751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03409-A4AB-764C-9CDA-FBDC98CE0855}"/>
              </a:ext>
            </a:extLst>
          </p:cNvPr>
          <p:cNvSpPr txBox="1"/>
          <p:nvPr/>
        </p:nvSpPr>
        <p:spPr>
          <a:xfrm>
            <a:off x="376487" y="5487649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%r0 = 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>
                <a:latin typeface="Courier" pitchFamily="2" charset="0"/>
              </a:rPr>
              <a:t>(60);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%r1 = %r0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%r2 = %r1 + id2;</a:t>
            </a:r>
          </a:p>
          <a:p>
            <a:r>
              <a:rPr lang="en-US" dirty="0">
                <a:latin typeface="Courier" pitchFamily="2" charset="0"/>
              </a:rPr>
              <a:t>%id1 = %r2;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84BD3-44AF-514F-9253-57495816FC37}"/>
              </a:ext>
            </a:extLst>
          </p:cNvPr>
          <p:cNvSpPr txBox="1"/>
          <p:nvPr/>
        </p:nvSpPr>
        <p:spPr>
          <a:xfrm>
            <a:off x="396506" y="4999850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</p:spTree>
    <p:extLst>
      <p:ext uri="{BB962C8B-B14F-4D97-AF65-F5344CB8AC3E}">
        <p14:creationId xmlns:p14="http://schemas.microsoft.com/office/powerpoint/2010/main" val="3717393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optimized IR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program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03409-A4AB-764C-9CDA-FBDC98CE0855}"/>
              </a:ext>
            </a:extLst>
          </p:cNvPr>
          <p:cNvSpPr txBox="1"/>
          <p:nvPr/>
        </p:nvSpPr>
        <p:spPr>
          <a:xfrm>
            <a:off x="145781" y="2888146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%r0 = 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>
                <a:latin typeface="Courier" pitchFamily="2" charset="0"/>
              </a:rPr>
              <a:t>(60);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%r1 = %r0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%r2 = %r1 + id2;</a:t>
            </a:r>
          </a:p>
          <a:p>
            <a:r>
              <a:rPr lang="en-US" dirty="0">
                <a:latin typeface="Courier" pitchFamily="2" charset="0"/>
              </a:rPr>
              <a:t>%id1 = %r2;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3F701-3989-F946-96FB-076418FC6084}"/>
              </a:ext>
            </a:extLst>
          </p:cNvPr>
          <p:cNvSpPr txBox="1"/>
          <p:nvPr/>
        </p:nvSpPr>
        <p:spPr>
          <a:xfrm>
            <a:off x="182983" y="2518814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391A3B-CF63-CB4C-976B-4F36D24C48F1}"/>
              </a:ext>
            </a:extLst>
          </p:cNvPr>
          <p:cNvSpPr txBox="1"/>
          <p:nvPr/>
        </p:nvSpPr>
        <p:spPr>
          <a:xfrm>
            <a:off x="145781" y="4524252"/>
            <a:ext cx="22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D9528-AF47-6641-AE35-43942C89CB4D}"/>
              </a:ext>
            </a:extLst>
          </p:cNvPr>
          <p:cNvSpPr/>
          <p:nvPr/>
        </p:nvSpPr>
        <p:spPr>
          <a:xfrm>
            <a:off x="188343" y="5066894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%r1 = 60.0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id1 = %r1 + id2;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14AAF-483F-B747-B07B-A0E43136F4C8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</p:spTree>
    <p:extLst>
      <p:ext uri="{BB962C8B-B14F-4D97-AF65-F5344CB8AC3E}">
        <p14:creationId xmlns:p14="http://schemas.microsoft.com/office/powerpoint/2010/main" val="1121211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391A3B-CF63-CB4C-976B-4F36D24C48F1}"/>
              </a:ext>
            </a:extLst>
          </p:cNvPr>
          <p:cNvSpPr txBox="1"/>
          <p:nvPr/>
        </p:nvSpPr>
        <p:spPr>
          <a:xfrm>
            <a:off x="145781" y="2583772"/>
            <a:ext cx="22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D9528-AF47-6641-AE35-43942C89CB4D}"/>
              </a:ext>
            </a:extLst>
          </p:cNvPr>
          <p:cNvSpPr/>
          <p:nvPr/>
        </p:nvSpPr>
        <p:spPr>
          <a:xfrm>
            <a:off x="188343" y="3126414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%r1 = 60.0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id1 = %r1 + id2;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14AAF-483F-B747-B07B-A0E43136F4C8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4B5FF-7FAE-AC42-A849-C81C84A41803}"/>
              </a:ext>
            </a:extLst>
          </p:cNvPr>
          <p:cNvSpPr txBox="1"/>
          <p:nvPr/>
        </p:nvSpPr>
        <p:spPr>
          <a:xfrm>
            <a:off x="178658" y="4406632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284F85-D278-894D-A04D-B917FFCCA74A}"/>
              </a:ext>
            </a:extLst>
          </p:cNvPr>
          <p:cNvSpPr/>
          <p:nvPr/>
        </p:nvSpPr>
        <p:spPr>
          <a:xfrm>
            <a:off x="145780" y="4923162"/>
            <a:ext cx="330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mul.s</a:t>
            </a:r>
            <a:r>
              <a:rPr lang="en-US" dirty="0">
                <a:latin typeface="Courier" pitchFamily="2" charset="0"/>
              </a:rPr>
              <a:t> $f0, 60.0, $id3</a:t>
            </a:r>
          </a:p>
          <a:p>
            <a:r>
              <a:rPr lang="en-US" dirty="0" err="1">
                <a:latin typeface="Courier" pitchFamily="2" charset="0"/>
              </a:rPr>
              <a:t>add.s</a:t>
            </a:r>
            <a:r>
              <a:rPr lang="en-US" dirty="0">
                <a:latin typeface="Courier" pitchFamily="2" charset="0"/>
              </a:rPr>
              <a:t> $f1, $f0, $id2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57F3E7-9136-C844-AC9F-D79F24D9C432}"/>
              </a:ext>
            </a:extLst>
          </p:cNvPr>
          <p:cNvSpPr txBox="1"/>
          <p:nvPr/>
        </p:nvSpPr>
        <p:spPr>
          <a:xfrm>
            <a:off x="3359276" y="5107004"/>
            <a:ext cx="208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(some pseudo code)</a:t>
            </a:r>
          </a:p>
        </p:txBody>
      </p:sp>
    </p:spTree>
    <p:extLst>
      <p:ext uri="{BB962C8B-B14F-4D97-AF65-F5344CB8AC3E}">
        <p14:creationId xmlns:p14="http://schemas.microsoft.com/office/powerpoint/2010/main" val="3844913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14AAF-483F-B747-B07B-A0E43136F4C8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4B5FF-7FAE-AC42-A849-C81C84A41803}"/>
              </a:ext>
            </a:extLst>
          </p:cNvPr>
          <p:cNvSpPr txBox="1"/>
          <p:nvPr/>
        </p:nvSpPr>
        <p:spPr>
          <a:xfrm>
            <a:off x="159670" y="261465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284F85-D278-894D-A04D-B917FFCCA74A}"/>
              </a:ext>
            </a:extLst>
          </p:cNvPr>
          <p:cNvSpPr/>
          <p:nvPr/>
        </p:nvSpPr>
        <p:spPr>
          <a:xfrm>
            <a:off x="126792" y="3131184"/>
            <a:ext cx="330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mul.s</a:t>
            </a:r>
            <a:r>
              <a:rPr lang="en-US" dirty="0">
                <a:latin typeface="Courier" pitchFamily="2" charset="0"/>
              </a:rPr>
              <a:t> $f0, 60.0, $id3</a:t>
            </a:r>
          </a:p>
          <a:p>
            <a:r>
              <a:rPr lang="en-US" dirty="0" err="1">
                <a:latin typeface="Courier" pitchFamily="2" charset="0"/>
              </a:rPr>
              <a:t>add.s</a:t>
            </a:r>
            <a:r>
              <a:rPr lang="en-US" dirty="0">
                <a:latin typeface="Courier" pitchFamily="2" charset="0"/>
              </a:rPr>
              <a:t> $f1, $f0, $id2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23519C-2B9E-774E-8C95-A923747AF2A5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optimized ISA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41B726-D7A9-EB41-91EF-B5B1799ADD40}"/>
              </a:ext>
            </a:extLst>
          </p:cNvPr>
          <p:cNvSpPr txBox="1"/>
          <p:nvPr/>
        </p:nvSpPr>
        <p:spPr>
          <a:xfrm>
            <a:off x="159327" y="4428972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051FC1-8FDC-E442-8C0E-4C1D99D0A27B}"/>
              </a:ext>
            </a:extLst>
          </p:cNvPr>
          <p:cNvSpPr/>
          <p:nvPr/>
        </p:nvSpPr>
        <p:spPr>
          <a:xfrm>
            <a:off x="126449" y="4945502"/>
            <a:ext cx="4408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madd.s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$f1, 60.0, $id3, $id2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F9948-145A-C749-833E-BDAFCAB8517C}"/>
              </a:ext>
            </a:extLst>
          </p:cNvPr>
          <p:cNvSpPr txBox="1"/>
          <p:nvPr/>
        </p:nvSpPr>
        <p:spPr>
          <a:xfrm>
            <a:off x="3607889" y="3383719"/>
            <a:ext cx="208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(some pseudo code)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664E7-09B4-7444-8BD8-4E2A458E5B75}"/>
              </a:ext>
            </a:extLst>
          </p:cNvPr>
          <p:cNvSpPr txBox="1"/>
          <p:nvPr/>
        </p:nvSpPr>
        <p:spPr>
          <a:xfrm>
            <a:off x="1982426" y="5373771"/>
            <a:ext cx="304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architectures have fused</a:t>
            </a:r>
            <a:br>
              <a:rPr lang="en-US" i="1" dirty="0"/>
            </a:br>
            <a:r>
              <a:rPr lang="en-US" i="1" dirty="0"/>
              <a:t>multiply and add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88743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14AAF-483F-B747-B07B-A0E43136F4C8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23519C-2B9E-774E-8C95-A923747AF2A5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optimized ISA program</a:t>
            </a:r>
          </a:p>
        </p:txBody>
      </p:sp>
    </p:spTree>
    <p:extLst>
      <p:ext uri="{BB962C8B-B14F-4D97-AF65-F5344CB8AC3E}">
        <p14:creationId xmlns:p14="http://schemas.microsoft.com/office/powerpoint/2010/main" val="3251201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4436076" y="3015049"/>
            <a:ext cx="2421924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121508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7657071" y="3015049"/>
            <a:ext cx="242192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3793524" y="3429000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6981568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3041542" y="5239218"/>
            <a:ext cx="610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Now you’ve seen a journey through a compiler!</a:t>
            </a:r>
          </a:p>
        </p:txBody>
      </p:sp>
    </p:spTree>
    <p:extLst>
      <p:ext uri="{BB962C8B-B14F-4D97-AF65-F5344CB8AC3E}">
        <p14:creationId xmlns:p14="http://schemas.microsoft.com/office/powerpoint/2010/main" val="1881372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293241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&lt;id,1&gt; &lt;assign,=&gt; &lt;id,2&gt;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&lt;id,3&gt;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02CFA646-39C3-324A-9717-543AC228E2F0}"/>
              </a:ext>
            </a:extLst>
          </p:cNvPr>
          <p:cNvGraphicFramePr>
            <a:graphicFrameLocks noGrp="1"/>
          </p:cNvGraphicFramePr>
          <p:nvPr/>
        </p:nvGraphicFramePr>
        <p:xfrm>
          <a:off x="301294" y="4587229"/>
          <a:ext cx="480297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0991">
                  <a:extLst>
                    <a:ext uri="{9D8B030D-6E8A-4147-A177-3AD203B41FA5}">
                      <a16:colId xmlns:a16="http://schemas.microsoft.com/office/drawing/2014/main" val="602620954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1377145810"/>
                    </a:ext>
                  </a:extLst>
                </a:gridCol>
                <a:gridCol w="1600991">
                  <a:extLst>
                    <a:ext uri="{9D8B030D-6E8A-4147-A177-3AD203B41FA5}">
                      <a16:colId xmlns:a16="http://schemas.microsoft.com/office/drawing/2014/main" val="2942315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0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1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392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26B48-610E-184B-A0CD-30C0BF6B0AE7}"/>
              </a:ext>
            </a:extLst>
          </p:cNvPr>
          <p:cNvSpPr txBox="1"/>
          <p:nvPr/>
        </p:nvSpPr>
        <p:spPr>
          <a:xfrm>
            <a:off x="249977" y="6248389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7DE32-472F-3548-B54F-AFA842639BE9}"/>
              </a:ext>
            </a:extLst>
          </p:cNvPr>
          <p:cNvSpPr txBox="1"/>
          <p:nvPr/>
        </p:nvSpPr>
        <p:spPr>
          <a:xfrm>
            <a:off x="1425083" y="105149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First module</a:t>
            </a:r>
          </a:p>
        </p:txBody>
      </p:sp>
    </p:spTree>
    <p:extLst>
      <p:ext uri="{BB962C8B-B14F-4D97-AF65-F5344CB8AC3E}">
        <p14:creationId xmlns:p14="http://schemas.microsoft.com/office/powerpoint/2010/main" val="11914055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891-C224-DF46-A0CD-6B6F8EA6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EF2F-395A-A44B-B733-ACB8DA2E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173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7C3-CD84-D543-825C-2F9FB8A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87B97-0583-0542-B3BF-3DDC2752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8100"/>
            <a:ext cx="9448800" cy="170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681C8-A5FD-E54D-A4E8-DB3949CF026E}"/>
              </a:ext>
            </a:extLst>
          </p:cNvPr>
          <p:cNvSpPr txBox="1"/>
          <p:nvPr/>
        </p:nvSpPr>
        <p:spPr>
          <a:xfrm>
            <a:off x="1132114" y="2208768"/>
            <a:ext cx="404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you programmed in Python before?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45656-1BFE-6540-9492-10829DB1E770}"/>
              </a:ext>
            </a:extLst>
          </p:cNvPr>
          <p:cNvSpPr txBox="1"/>
          <p:nvPr/>
        </p:nvSpPr>
        <p:spPr>
          <a:xfrm>
            <a:off x="975360" y="4894217"/>
            <a:ext cx="363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worthwhile to learn!</a:t>
            </a:r>
          </a:p>
          <a:p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www.tiobe.com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tiobe</a:t>
            </a:r>
            <a:r>
              <a:rPr lang="en-US" dirty="0">
                <a:hlinkClick r:id="rId3"/>
              </a:rPr>
              <a:t>-index/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8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7C3-CD84-D543-825C-2F9FB8A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people hope to get out of this class?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EB6C93-6E04-1D4F-A7DF-421E5233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few answers that I liked:</a:t>
            </a:r>
          </a:p>
          <a:p>
            <a:endParaRPr lang="en-US" dirty="0"/>
          </a:p>
          <a:p>
            <a:r>
              <a:rPr lang="en-US" dirty="0"/>
              <a:t>“I don’t know too much about compilers and I want to learn!”</a:t>
            </a:r>
          </a:p>
          <a:p>
            <a:endParaRPr lang="en-US" dirty="0"/>
          </a:p>
          <a:p>
            <a:r>
              <a:rPr lang="en-US" dirty="0"/>
              <a:t>”learning about compilers will make me a better programmer”</a:t>
            </a:r>
          </a:p>
          <a:p>
            <a:endParaRPr lang="en-US" dirty="0"/>
          </a:p>
          <a:p>
            <a:r>
              <a:rPr lang="en-US" dirty="0"/>
              <a:t>”Increase knowledge about computer science”</a:t>
            </a:r>
          </a:p>
          <a:p>
            <a:endParaRPr lang="en-US" dirty="0"/>
          </a:p>
          <a:p>
            <a:r>
              <a:rPr lang="en-US" dirty="0"/>
              <a:t>“Want to make my own programming language”</a:t>
            </a:r>
          </a:p>
          <a:p>
            <a:endParaRPr lang="en-US" dirty="0"/>
          </a:p>
          <a:p>
            <a:r>
              <a:rPr lang="en-US" dirty="0"/>
              <a:t>“Why programming languages are the way they are”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2E54-652F-D240-AFE0-D52E11E6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Thank you for all your thoughtful answers!</a:t>
            </a:r>
          </a:p>
          <a:p>
            <a:endParaRPr lang="en-US" dirty="0"/>
          </a:p>
          <a:p>
            <a:r>
              <a:rPr lang="en-US" dirty="0"/>
              <a:t>We will decide on what to do about masks later</a:t>
            </a:r>
          </a:p>
        </p:txBody>
      </p:sp>
    </p:spTree>
    <p:extLst>
      <p:ext uri="{BB962C8B-B14F-4D97-AF65-F5344CB8AC3E}">
        <p14:creationId xmlns:p14="http://schemas.microsoft.com/office/powerpoint/2010/main" val="372754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9646</TotalTime>
  <Words>3401</Words>
  <Application>Microsoft Macintosh PowerPoint</Application>
  <PresentationFormat>Widescreen</PresentationFormat>
  <Paragraphs>834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March 30, 2022</vt:lpstr>
      <vt:lpstr>Announcements</vt:lpstr>
      <vt:lpstr>Announcements</vt:lpstr>
      <vt:lpstr>Announcements</vt:lpstr>
      <vt:lpstr>Quiz</vt:lpstr>
      <vt:lpstr>Background</vt:lpstr>
      <vt:lpstr>Background</vt:lpstr>
      <vt:lpstr>What do people hope to get out of this class?</vt:lpstr>
      <vt:lpstr>Quiz</vt:lpstr>
      <vt:lpstr>Review</vt:lpstr>
      <vt:lpstr>Schedule</vt:lpstr>
      <vt:lpstr>Schedule</vt:lpstr>
      <vt:lpstr>What is a compiler?</vt:lpstr>
      <vt:lpstr>What is a compiler?</vt:lpstr>
      <vt:lpstr>What are some of your favorite compilers</vt:lpstr>
      <vt:lpstr>PowerPoint Presentation</vt:lpstr>
      <vt:lpstr>PowerPoint Presentation</vt:lpstr>
      <vt:lpstr>What is a compiler?</vt:lpstr>
      <vt:lpstr>What is a compiler?</vt:lpstr>
      <vt:lpstr>What is a compiler?</vt:lpstr>
      <vt:lpstr>PowerPoint Presentation</vt:lpstr>
      <vt:lpstr>What is a compiler?</vt:lpstr>
      <vt:lpstr>What is a compiler?</vt:lpstr>
      <vt:lpstr>What is a compiler?</vt:lpstr>
      <vt:lpstr>What is a compiler?</vt:lpstr>
      <vt:lpstr>What is a compiler?</vt:lpstr>
      <vt:lpstr>What is a compiler?</vt:lpstr>
      <vt:lpstr>What is a compiler?</vt:lpstr>
      <vt:lpstr>What is a compiler?</vt:lpstr>
      <vt:lpstr>What is a compiler?</vt:lpstr>
      <vt:lpstr>What is a compiler?</vt:lpstr>
      <vt:lpstr>What is a compiler?</vt:lpstr>
      <vt:lpstr>Demo</vt:lpstr>
      <vt:lpstr>What can happen when the Input isn’t valid? </vt:lpstr>
      <vt:lpstr>What can happen when the Input isn’t valid? </vt:lpstr>
      <vt:lpstr>What is a compiler?</vt:lpstr>
      <vt:lpstr>What is a compiler?</vt:lpstr>
      <vt:lpstr>What can happen when the Input isn’t valid? </vt:lpstr>
      <vt:lpstr>What can happen when the Input isn’t valid? </vt:lpstr>
      <vt:lpstr>What can happen when the Input isn’t valid? </vt:lpstr>
      <vt:lpstr>What is a compiler?</vt:lpstr>
      <vt:lpstr>How can we know what the compiler is doing?</vt:lpstr>
      <vt:lpstr>Does the compiler need to perform every step? </vt:lpstr>
      <vt:lpstr>Does the compiler need to perform every step? </vt:lpstr>
      <vt:lpstr>Does the compiler need to perform every step? </vt:lpstr>
      <vt:lpstr>What is a compiler?</vt:lpstr>
      <vt:lpstr>Does the compiler need to perform every step? </vt:lpstr>
      <vt:lpstr>Does the compiler need to perform every step? </vt:lpstr>
      <vt:lpstr>Schedule</vt:lpstr>
      <vt:lpstr>Compiler Architecture</vt:lpstr>
      <vt:lpstr>Compiler Architecture</vt:lpstr>
      <vt:lpstr>Compiler Architecture</vt:lpstr>
      <vt:lpstr>Compiler Architecture</vt:lpstr>
      <vt:lpstr>Compiler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 Architecture</vt:lpstr>
      <vt:lpstr>PowerPoint Presentation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127</cp:revision>
  <dcterms:created xsi:type="dcterms:W3CDTF">2021-03-23T23:59:42Z</dcterms:created>
  <dcterms:modified xsi:type="dcterms:W3CDTF">2022-03-30T06:01:54Z</dcterms:modified>
</cp:coreProperties>
</file>