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7" r:id="rId2"/>
    <p:sldId id="1492" r:id="rId3"/>
    <p:sldId id="1897" r:id="rId4"/>
    <p:sldId id="2049" r:id="rId5"/>
    <p:sldId id="2064" r:id="rId6"/>
    <p:sldId id="2050" r:id="rId7"/>
    <p:sldId id="2086" r:id="rId8"/>
    <p:sldId id="2052" r:id="rId9"/>
    <p:sldId id="2058" r:id="rId10"/>
    <p:sldId id="2087" r:id="rId11"/>
    <p:sldId id="2088" r:id="rId12"/>
    <p:sldId id="2089" r:id="rId13"/>
    <p:sldId id="1925" r:id="rId14"/>
    <p:sldId id="2067" r:id="rId15"/>
    <p:sldId id="2047" r:id="rId16"/>
    <p:sldId id="2068" r:id="rId17"/>
    <p:sldId id="560" r:id="rId18"/>
    <p:sldId id="563" r:id="rId19"/>
    <p:sldId id="564" r:id="rId20"/>
    <p:sldId id="565" r:id="rId21"/>
    <p:sldId id="566" r:id="rId22"/>
    <p:sldId id="568" r:id="rId23"/>
    <p:sldId id="291" r:id="rId24"/>
    <p:sldId id="292" r:id="rId25"/>
    <p:sldId id="293" r:id="rId26"/>
    <p:sldId id="294" r:id="rId27"/>
    <p:sldId id="295" r:id="rId28"/>
    <p:sldId id="310" r:id="rId29"/>
    <p:sldId id="296" r:id="rId30"/>
    <p:sldId id="313" r:id="rId31"/>
    <p:sldId id="297" r:id="rId32"/>
    <p:sldId id="315" r:id="rId33"/>
    <p:sldId id="316" r:id="rId34"/>
    <p:sldId id="314" r:id="rId35"/>
    <p:sldId id="317" r:id="rId36"/>
    <p:sldId id="1399" r:id="rId37"/>
    <p:sldId id="1422" r:id="rId38"/>
    <p:sldId id="2070" r:id="rId39"/>
    <p:sldId id="2075" r:id="rId40"/>
    <p:sldId id="2076" r:id="rId41"/>
    <p:sldId id="2077" r:id="rId42"/>
    <p:sldId id="361" r:id="rId43"/>
    <p:sldId id="406" r:id="rId44"/>
    <p:sldId id="407" r:id="rId45"/>
    <p:sldId id="408" r:id="rId46"/>
    <p:sldId id="2078" r:id="rId47"/>
    <p:sldId id="2079" r:id="rId48"/>
    <p:sldId id="1425" r:id="rId49"/>
    <p:sldId id="2080" r:id="rId50"/>
    <p:sldId id="2072" r:id="rId51"/>
    <p:sldId id="2073" r:id="rId52"/>
    <p:sldId id="2074" r:id="rId53"/>
    <p:sldId id="1429" r:id="rId54"/>
    <p:sldId id="409" r:id="rId55"/>
    <p:sldId id="410" r:id="rId56"/>
    <p:sldId id="411" r:id="rId57"/>
    <p:sldId id="412" r:id="rId58"/>
    <p:sldId id="413" r:id="rId59"/>
    <p:sldId id="414" r:id="rId60"/>
    <p:sldId id="2081" r:id="rId61"/>
    <p:sldId id="2082" r:id="rId62"/>
    <p:sldId id="2083" r:id="rId63"/>
    <p:sldId id="2084" r:id="rId64"/>
    <p:sldId id="659" r:id="rId65"/>
    <p:sldId id="660" r:id="rId66"/>
    <p:sldId id="661" r:id="rId67"/>
    <p:sldId id="687" r:id="rId68"/>
    <p:sldId id="750" r:id="rId69"/>
    <p:sldId id="2085" r:id="rId70"/>
    <p:sldId id="191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1"/>
    <p:restoredTop sz="96405"/>
  </p:normalViewPr>
  <p:slideViewPr>
    <p:cSldViewPr snapToGrid="0" snapToObjects="1">
      <p:cViewPr>
        <p:scale>
          <a:sx n="150" d="100"/>
          <a:sy n="150" d="100"/>
        </p:scale>
        <p:origin x="10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27,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Homework overview</a:t>
            </a:r>
          </a:p>
          <a:p>
            <a:r>
              <a:rPr lang="en-US" i="1" dirty="0"/>
              <a:t>More loop transforms</a:t>
            </a:r>
          </a:p>
          <a:p>
            <a:r>
              <a:rPr lang="en-US" i="1" dirty="0"/>
              <a:t>Control flow graphs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CA1F-5A8F-3E31-B5E6-A96FA4D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6055F-9105-C021-0542-86FFBEA79A8D}"/>
              </a:ext>
            </a:extLst>
          </p:cNvPr>
          <p:cNvSpPr txBox="1"/>
          <p:nvPr/>
        </p:nvSpPr>
        <p:spPr>
          <a:xfrm>
            <a:off x="3462867" y="2827868"/>
            <a:ext cx="492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4;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++){</a:t>
            </a:r>
          </a:p>
          <a:p>
            <a:r>
              <a:rPr lang="en-US" dirty="0">
                <a:latin typeface="Courier" pitchFamily="2" charset="0"/>
              </a:rPr>
              <a:t>  for (j = 0; j &lt; 4; </a:t>
            </a:r>
            <a:r>
              <a:rPr lang="en-US" dirty="0" err="1">
                <a:latin typeface="Courier" pitchFamily="2" charset="0"/>
              </a:rPr>
              <a:t>j++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    SOME_INSTRUCTION;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8A4D0-F605-B4DD-3731-1EB18790B872}"/>
              </a:ext>
            </a:extLst>
          </p:cNvPr>
          <p:cNvSpPr txBox="1"/>
          <p:nvPr/>
        </p:nvSpPr>
        <p:spPr>
          <a:xfrm>
            <a:off x="8271933" y="2099733"/>
            <a:ext cx="304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think about how unrolling</a:t>
            </a:r>
          </a:p>
          <a:p>
            <a:r>
              <a:rPr lang="en-US" dirty="0"/>
              <a:t>this loop would look...</a:t>
            </a:r>
          </a:p>
        </p:txBody>
      </p:sp>
    </p:spTree>
    <p:extLst>
      <p:ext uri="{BB962C8B-B14F-4D97-AF65-F5344CB8AC3E}">
        <p14:creationId xmlns:p14="http://schemas.microsoft.com/office/powerpoint/2010/main" val="58428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CA1F-5A8F-3E31-B5E6-A96FA4D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6055F-9105-C021-0542-86FFBEA79A8D}"/>
              </a:ext>
            </a:extLst>
          </p:cNvPr>
          <p:cNvSpPr txBox="1"/>
          <p:nvPr/>
        </p:nvSpPr>
        <p:spPr>
          <a:xfrm>
            <a:off x="3462867" y="2827868"/>
            <a:ext cx="492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4;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++){</a:t>
            </a:r>
          </a:p>
          <a:p>
            <a:r>
              <a:rPr lang="en-US" dirty="0">
                <a:latin typeface="Courier" pitchFamily="2" charset="0"/>
              </a:rPr>
              <a:t>  for (j = 0; j &lt; 4; </a:t>
            </a:r>
            <a:r>
              <a:rPr lang="en-US" dirty="0" err="1">
                <a:latin typeface="Courier" pitchFamily="2" charset="0"/>
              </a:rPr>
              <a:t>j++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   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 += b[j];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++;</a:t>
            </a:r>
          </a:p>
          <a:p>
            <a:r>
              <a:rPr lang="en-US" dirty="0">
                <a:latin typeface="Courier" pitchFamily="2" charset="0"/>
              </a:rPr>
              <a:t>  for (j = 0; j &lt; 4; </a:t>
            </a:r>
            <a:r>
              <a:rPr lang="en-US" dirty="0" err="1">
                <a:latin typeface="Courier" pitchFamily="2" charset="0"/>
              </a:rPr>
              <a:t>j++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   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 += b[j];  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8A4D0-F605-B4DD-3731-1EB18790B872}"/>
              </a:ext>
            </a:extLst>
          </p:cNvPr>
          <p:cNvSpPr txBox="1"/>
          <p:nvPr/>
        </p:nvSpPr>
        <p:spPr>
          <a:xfrm>
            <a:off x="8271933" y="2099733"/>
            <a:ext cx="304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think about how unrolling</a:t>
            </a:r>
          </a:p>
          <a:p>
            <a:r>
              <a:rPr lang="en-US" dirty="0"/>
              <a:t>this loop would look...</a:t>
            </a:r>
          </a:p>
        </p:txBody>
      </p:sp>
    </p:spTree>
    <p:extLst>
      <p:ext uri="{BB962C8B-B14F-4D97-AF65-F5344CB8AC3E}">
        <p14:creationId xmlns:p14="http://schemas.microsoft.com/office/powerpoint/2010/main" val="81905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CA1F-5A8F-3E31-B5E6-A96FA4D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6055F-9105-C021-0542-86FFBEA79A8D}"/>
              </a:ext>
            </a:extLst>
          </p:cNvPr>
          <p:cNvSpPr txBox="1"/>
          <p:nvPr/>
        </p:nvSpPr>
        <p:spPr>
          <a:xfrm>
            <a:off x="3462867" y="2827868"/>
            <a:ext cx="492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4;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+=2){</a:t>
            </a:r>
          </a:p>
          <a:p>
            <a:r>
              <a:rPr lang="en-US" dirty="0">
                <a:latin typeface="Courier" pitchFamily="2" charset="0"/>
              </a:rPr>
              <a:t>  for (j = 0; j &lt; 4; </a:t>
            </a:r>
            <a:r>
              <a:rPr lang="en-US" dirty="0" err="1">
                <a:latin typeface="Courier" pitchFamily="2" charset="0"/>
              </a:rPr>
              <a:t>j++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   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   += b[j];</a:t>
            </a:r>
          </a:p>
          <a:p>
            <a:r>
              <a:rPr lang="en-US" dirty="0">
                <a:latin typeface="Courier" pitchFamily="2" charset="0"/>
              </a:rPr>
              <a:t>    a[i+1] += b[j];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8A4D0-F605-B4DD-3731-1EB18790B872}"/>
              </a:ext>
            </a:extLst>
          </p:cNvPr>
          <p:cNvSpPr txBox="1"/>
          <p:nvPr/>
        </p:nvSpPr>
        <p:spPr>
          <a:xfrm>
            <a:off x="8271933" y="2099733"/>
            <a:ext cx="304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think about how unrolling</a:t>
            </a:r>
          </a:p>
          <a:p>
            <a:r>
              <a:rPr lang="en-US" dirty="0"/>
              <a:t>this loop would look...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0E5B2-143D-4759-6D24-CCD3C3AAC2CF}"/>
              </a:ext>
            </a:extLst>
          </p:cNvPr>
          <p:cNvSpPr txBox="1"/>
          <p:nvPr/>
        </p:nvSpPr>
        <p:spPr>
          <a:xfrm>
            <a:off x="6815667" y="5130800"/>
            <a:ext cx="443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optimization called unroll and jam:</a:t>
            </a:r>
          </a:p>
          <a:p>
            <a:r>
              <a:rPr lang="en-US" dirty="0"/>
              <a:t>unroll the outer loop and fuse the inner loop.</a:t>
            </a:r>
          </a:p>
        </p:txBody>
      </p:sp>
    </p:spTree>
    <p:extLst>
      <p:ext uri="{BB962C8B-B14F-4D97-AF65-F5344CB8AC3E}">
        <p14:creationId xmlns:p14="http://schemas.microsoft.com/office/powerpoint/2010/main" val="328177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2698-2FE3-1E37-1825-930697D6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5CE7-6B1B-218B-91AC-64C0A094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2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was a good review and we’ve spent enough time on local value numbering (on the slides at least)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1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918F-9D26-CE0C-F48B-EAA6622F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7FFC-4229-4D2C-EE3A-4DF3DB54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discussion and demo</a:t>
            </a:r>
          </a:p>
          <a:p>
            <a:endParaRPr lang="en-US" dirty="0"/>
          </a:p>
          <a:p>
            <a:r>
              <a:rPr lang="en-US" dirty="0"/>
              <a:t>code structure (command line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 unrolling:</a:t>
            </a:r>
          </a:p>
          <a:p>
            <a:pPr lvl="1"/>
            <a:r>
              <a:rPr lang="en-US" dirty="0"/>
              <a:t>test 4 is the right place to start</a:t>
            </a:r>
          </a:p>
          <a:p>
            <a:pPr lvl="1"/>
            <a:endParaRPr lang="en-US" dirty="0"/>
          </a:p>
          <a:p>
            <a:r>
              <a:rPr lang="en-US" dirty="0"/>
              <a:t>local value numbering</a:t>
            </a:r>
          </a:p>
          <a:p>
            <a:pPr lvl="1"/>
            <a:r>
              <a:rPr lang="en-US" dirty="0"/>
              <a:t>basic blocks</a:t>
            </a:r>
          </a:p>
          <a:p>
            <a:pPr lvl="1"/>
            <a:r>
              <a:rPr lang="en-US" dirty="0"/>
              <a:t>parsing classier</a:t>
            </a:r>
          </a:p>
          <a:p>
            <a:pPr lvl="1"/>
            <a:r>
              <a:rPr lang="en-US" dirty="0"/>
              <a:t>speedup demos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loop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44339" cy="4193512"/>
          </a:xfrm>
        </p:spPr>
        <p:txBody>
          <a:bodyPr>
            <a:normAutofit/>
          </a:bodyPr>
          <a:lstStyle/>
          <a:p>
            <a:r>
              <a:rPr lang="en-US" dirty="0"/>
              <a:t>Loop nesting order</a:t>
            </a:r>
          </a:p>
          <a:p>
            <a:endParaRPr lang="en-US" dirty="0"/>
          </a:p>
          <a:p>
            <a:r>
              <a:rPr lang="en-US" dirty="0"/>
              <a:t>Loop tiling</a:t>
            </a:r>
          </a:p>
          <a:p>
            <a:endParaRPr lang="en-US" dirty="0"/>
          </a:p>
          <a:p>
            <a:r>
              <a:rPr lang="en-US" dirty="0"/>
              <a:t>General area is called polyhedral compilation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E199E-951D-B147-1A75-92B4B0BE5854}"/>
              </a:ext>
            </a:extLst>
          </p:cNvPr>
          <p:cNvSpPr txBox="1"/>
          <p:nvPr/>
        </p:nvSpPr>
        <p:spPr>
          <a:xfrm>
            <a:off x="278296" y="6019137"/>
            <a:ext cx="455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Polytope_model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9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7A0E-0213-F0EA-5D96-79145DAD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ACEF-EABC-DA0D-C5FD-8B552F7D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1442"/>
          </a:xfrm>
        </p:spPr>
        <p:txBody>
          <a:bodyPr/>
          <a:lstStyle/>
          <a:p>
            <a:r>
              <a:rPr lang="en-US" dirty="0"/>
              <a:t>Typically requires that loop iterations are independent</a:t>
            </a:r>
          </a:p>
          <a:p>
            <a:pPr lvl="1"/>
            <a:r>
              <a:rPr lang="en-US" dirty="0"/>
              <a:t>You can do the loop iterations in any order and get the same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2CE76-945E-0E0E-C124-0A0CD7E24ACB}"/>
              </a:ext>
            </a:extLst>
          </p:cNvPr>
          <p:cNvSpPr/>
          <p:nvPr/>
        </p:nvSpPr>
        <p:spPr>
          <a:xfrm>
            <a:off x="1574800" y="3733800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2;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CD98B-0497-CB39-1763-78E959E70F54}"/>
              </a:ext>
            </a:extLst>
          </p:cNvPr>
          <p:cNvSpPr txBox="1"/>
          <p:nvPr/>
        </p:nvSpPr>
        <p:spPr>
          <a:xfrm>
            <a:off x="3259667" y="5003800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DA26B-275B-84FD-2DDC-5A52AB825F6B}"/>
              </a:ext>
            </a:extLst>
          </p:cNvPr>
          <p:cNvSpPr/>
          <p:nvPr/>
        </p:nvSpPr>
        <p:spPr>
          <a:xfrm>
            <a:off x="1574800" y="5638800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1024;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= i;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D8E4B-E972-83FA-5A65-CDD84D3BA66D}"/>
              </a:ext>
            </a:extLst>
          </p:cNvPr>
          <p:cNvSpPr txBox="1"/>
          <p:nvPr/>
        </p:nvSpPr>
        <p:spPr>
          <a:xfrm>
            <a:off x="8128000" y="3244334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these independent?</a:t>
            </a:r>
          </a:p>
        </p:txBody>
      </p:sp>
    </p:spTree>
    <p:extLst>
      <p:ext uri="{BB962C8B-B14F-4D97-AF65-F5344CB8AC3E}">
        <p14:creationId xmlns:p14="http://schemas.microsoft.com/office/powerpoint/2010/main" val="4713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A3E95-3311-594A-B76B-DF77D664ADC6}"/>
              </a:ext>
            </a:extLst>
          </p:cNvPr>
          <p:cNvSpPr txBox="1"/>
          <p:nvPr/>
        </p:nvSpPr>
        <p:spPr>
          <a:xfrm>
            <a:off x="235085" y="1493656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5C82C-D2FF-3E40-8E50-E3D298BDE936}"/>
              </a:ext>
            </a:extLst>
          </p:cNvPr>
          <p:cNvSpPr txBox="1"/>
          <p:nvPr/>
        </p:nvSpPr>
        <p:spPr>
          <a:xfrm>
            <a:off x="235085" y="4146065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8AE9-C059-E04B-ACE0-68BCF8EF72AE}"/>
              </a:ext>
            </a:extLst>
          </p:cNvPr>
          <p:cNvSpPr txBox="1"/>
          <p:nvPr/>
        </p:nvSpPr>
        <p:spPr>
          <a:xfrm>
            <a:off x="661481" y="856034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two arrays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C3154-ED6A-F445-BAAF-09FBEB2B9F7B}"/>
              </a:ext>
            </a:extLst>
          </p:cNvPr>
          <p:cNvSpPr txBox="1"/>
          <p:nvPr/>
        </p:nvSpPr>
        <p:spPr>
          <a:xfrm>
            <a:off x="661481" y="3605719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elements with neighbors</a:t>
            </a:r>
          </a:p>
        </p:txBody>
      </p:sp>
    </p:spTree>
    <p:extLst>
      <p:ext uri="{BB962C8B-B14F-4D97-AF65-F5344CB8AC3E}">
        <p14:creationId xmlns:p14="http://schemas.microsoft.com/office/powerpoint/2010/main" val="12709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A3E95-3311-594A-B76B-DF77D664ADC6}"/>
              </a:ext>
            </a:extLst>
          </p:cNvPr>
          <p:cNvSpPr txBox="1"/>
          <p:nvPr/>
        </p:nvSpPr>
        <p:spPr>
          <a:xfrm>
            <a:off x="235085" y="1493656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5C82C-D2FF-3E40-8E50-E3D298BDE936}"/>
              </a:ext>
            </a:extLst>
          </p:cNvPr>
          <p:cNvSpPr txBox="1"/>
          <p:nvPr/>
        </p:nvSpPr>
        <p:spPr>
          <a:xfrm>
            <a:off x="235085" y="4146065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8AE9-C059-E04B-ACE0-68BCF8EF72AE}"/>
              </a:ext>
            </a:extLst>
          </p:cNvPr>
          <p:cNvSpPr txBox="1"/>
          <p:nvPr/>
        </p:nvSpPr>
        <p:spPr>
          <a:xfrm>
            <a:off x="661481" y="856034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two arrays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C3154-ED6A-F445-BAAF-09FBEB2B9F7B}"/>
              </a:ext>
            </a:extLst>
          </p:cNvPr>
          <p:cNvSpPr txBox="1"/>
          <p:nvPr/>
        </p:nvSpPr>
        <p:spPr>
          <a:xfrm>
            <a:off x="661481" y="3605719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elements with neighbors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AA42F-0171-3C44-9EED-1E0327737A50}"/>
              </a:ext>
            </a:extLst>
          </p:cNvPr>
          <p:cNvSpPr txBox="1"/>
          <p:nvPr/>
        </p:nvSpPr>
        <p:spPr>
          <a:xfrm>
            <a:off x="6386159" y="1493656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SIZE-1;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--)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E3F25-610C-054D-9EC0-532449ED524B}"/>
              </a:ext>
            </a:extLst>
          </p:cNvPr>
          <p:cNvSpPr txBox="1"/>
          <p:nvPr/>
        </p:nvSpPr>
        <p:spPr>
          <a:xfrm>
            <a:off x="6386159" y="3975051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SIZE-1;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--)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6DC29-4194-984D-8B2A-2F01ED5D5C12}"/>
              </a:ext>
            </a:extLst>
          </p:cNvPr>
          <p:cNvSpPr txBox="1"/>
          <p:nvPr/>
        </p:nvSpPr>
        <p:spPr>
          <a:xfrm>
            <a:off x="5457217" y="447472"/>
            <a:ext cx="495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the same if you traverse them backwards?</a:t>
            </a:r>
          </a:p>
        </p:txBody>
      </p:sp>
    </p:spTree>
    <p:extLst>
      <p:ext uri="{BB962C8B-B14F-4D97-AF65-F5344CB8AC3E}">
        <p14:creationId xmlns:p14="http://schemas.microsoft.com/office/powerpoint/2010/main" val="352394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A3E95-3311-594A-B76B-DF77D664ADC6}"/>
              </a:ext>
            </a:extLst>
          </p:cNvPr>
          <p:cNvSpPr txBox="1"/>
          <p:nvPr/>
        </p:nvSpPr>
        <p:spPr>
          <a:xfrm>
            <a:off x="235085" y="1493656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5C82C-D2FF-3E40-8E50-E3D298BDE936}"/>
              </a:ext>
            </a:extLst>
          </p:cNvPr>
          <p:cNvSpPr txBox="1"/>
          <p:nvPr/>
        </p:nvSpPr>
        <p:spPr>
          <a:xfrm>
            <a:off x="235085" y="4146065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8AE9-C059-E04B-ACE0-68BCF8EF72AE}"/>
              </a:ext>
            </a:extLst>
          </p:cNvPr>
          <p:cNvSpPr txBox="1"/>
          <p:nvPr/>
        </p:nvSpPr>
        <p:spPr>
          <a:xfrm>
            <a:off x="661481" y="856034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two arrays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C3154-ED6A-F445-BAAF-09FBEB2B9F7B}"/>
              </a:ext>
            </a:extLst>
          </p:cNvPr>
          <p:cNvSpPr txBox="1"/>
          <p:nvPr/>
        </p:nvSpPr>
        <p:spPr>
          <a:xfrm>
            <a:off x="661481" y="3605719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elements with neighbors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AA42F-0171-3C44-9EED-1E0327737A50}"/>
              </a:ext>
            </a:extLst>
          </p:cNvPr>
          <p:cNvSpPr txBox="1"/>
          <p:nvPr/>
        </p:nvSpPr>
        <p:spPr>
          <a:xfrm>
            <a:off x="6386159" y="1493656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SIZE-1;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--)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E3F25-610C-054D-9EC0-532449ED524B}"/>
              </a:ext>
            </a:extLst>
          </p:cNvPr>
          <p:cNvSpPr txBox="1"/>
          <p:nvPr/>
        </p:nvSpPr>
        <p:spPr>
          <a:xfrm>
            <a:off x="6386159" y="3975051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SIZE-1;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--)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F4376-55DB-974B-B0EA-C97DA733A1C8}"/>
              </a:ext>
            </a:extLst>
          </p:cNvPr>
          <p:cNvSpPr txBox="1"/>
          <p:nvPr/>
        </p:nvSpPr>
        <p:spPr>
          <a:xfrm>
            <a:off x="5457217" y="447472"/>
            <a:ext cx="495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the same if you traverse them backwards?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77D4-B56F-9145-80F0-F378CCEE946D}"/>
              </a:ext>
            </a:extLst>
          </p:cNvPr>
          <p:cNvSpPr txBox="1"/>
          <p:nvPr/>
        </p:nvSpPr>
        <p:spPr>
          <a:xfrm>
            <a:off x="6575898" y="53307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50954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New grades:</a:t>
            </a:r>
          </a:p>
          <a:p>
            <a:pPr lvl="1"/>
            <a:r>
              <a:rPr lang="en-US" dirty="0"/>
              <a:t>Midterm grades are out</a:t>
            </a:r>
          </a:p>
          <a:p>
            <a:pPr lvl="1"/>
            <a:r>
              <a:rPr lang="en-US" dirty="0"/>
              <a:t>Let us know within a week if there are issues. </a:t>
            </a:r>
          </a:p>
          <a:p>
            <a:pPr lvl="1"/>
            <a:r>
              <a:rPr lang="en-US" dirty="0"/>
              <a:t>You should be able to see comments for each subsection if you missed points</a:t>
            </a:r>
          </a:p>
          <a:p>
            <a:pPr lvl="2"/>
            <a:r>
              <a:rPr lang="en-US" dirty="0"/>
              <a:t>If not let us know</a:t>
            </a:r>
          </a:p>
          <a:p>
            <a:pPr lvl="1"/>
            <a:r>
              <a:rPr lang="en-US" dirty="0"/>
              <a:t>Double check the comments. If we messed up let us know</a:t>
            </a:r>
          </a:p>
          <a:p>
            <a:pPr lvl="1"/>
            <a:r>
              <a:rPr lang="en-US" dirty="0"/>
              <a:t>Average was ~76%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HW 3 is due</a:t>
            </a:r>
          </a:p>
          <a:p>
            <a:pPr lvl="1"/>
            <a:r>
              <a:rPr lang="en-US" dirty="0"/>
              <a:t>It was due yesterday</a:t>
            </a:r>
          </a:p>
          <a:p>
            <a:pPr lvl="1"/>
            <a:r>
              <a:rPr lang="en-US" dirty="0"/>
              <a:t>get it in ASAP if you have not</a:t>
            </a:r>
          </a:p>
          <a:p>
            <a:pPr lvl="1"/>
            <a:endParaRPr lang="en-US" dirty="0"/>
          </a:p>
          <a:p>
            <a:r>
              <a:rPr lang="en-US" dirty="0"/>
              <a:t>Homework 4 is released</a:t>
            </a:r>
          </a:p>
          <a:p>
            <a:pPr lvl="1"/>
            <a:r>
              <a:rPr lang="en-US" dirty="0"/>
              <a:t>my opinion: </a:t>
            </a:r>
          </a:p>
          <a:p>
            <a:pPr lvl="2"/>
            <a:r>
              <a:rPr lang="en-US" dirty="0"/>
              <a:t>conceptually it is not as hard as HW2 or HW3. </a:t>
            </a:r>
          </a:p>
          <a:p>
            <a:pPr lvl="2"/>
            <a:r>
              <a:rPr lang="en-US" dirty="0"/>
              <a:t>Practically it is difficult to deal with all the corner cases.</a:t>
            </a:r>
          </a:p>
          <a:p>
            <a:pPr lvl="1"/>
            <a:r>
              <a:rPr lang="en-US" b="1" i="1" dirty="0"/>
              <a:t>start early!</a:t>
            </a:r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A3E95-3311-594A-B76B-DF77D664ADC6}"/>
              </a:ext>
            </a:extLst>
          </p:cNvPr>
          <p:cNvSpPr txBox="1"/>
          <p:nvPr/>
        </p:nvSpPr>
        <p:spPr>
          <a:xfrm>
            <a:off x="235085" y="1493656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5C82C-D2FF-3E40-8E50-E3D298BDE936}"/>
              </a:ext>
            </a:extLst>
          </p:cNvPr>
          <p:cNvSpPr txBox="1"/>
          <p:nvPr/>
        </p:nvSpPr>
        <p:spPr>
          <a:xfrm>
            <a:off x="235085" y="4146065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8AE9-C059-E04B-ACE0-68BCF8EF72AE}"/>
              </a:ext>
            </a:extLst>
          </p:cNvPr>
          <p:cNvSpPr txBox="1"/>
          <p:nvPr/>
        </p:nvSpPr>
        <p:spPr>
          <a:xfrm>
            <a:off x="661481" y="856034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two arrays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C3154-ED6A-F445-BAAF-09FBEB2B9F7B}"/>
              </a:ext>
            </a:extLst>
          </p:cNvPr>
          <p:cNvSpPr txBox="1"/>
          <p:nvPr/>
        </p:nvSpPr>
        <p:spPr>
          <a:xfrm>
            <a:off x="661481" y="3605719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elements with neighbors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AA42F-0171-3C44-9EED-1E0327737A50}"/>
              </a:ext>
            </a:extLst>
          </p:cNvPr>
          <p:cNvSpPr txBox="1"/>
          <p:nvPr/>
        </p:nvSpPr>
        <p:spPr>
          <a:xfrm>
            <a:off x="6386159" y="1493656"/>
            <a:ext cx="3724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(pick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randomly)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E3F25-610C-054D-9EC0-532449ED524B}"/>
              </a:ext>
            </a:extLst>
          </p:cNvPr>
          <p:cNvSpPr txBox="1"/>
          <p:nvPr/>
        </p:nvSpPr>
        <p:spPr>
          <a:xfrm>
            <a:off x="6386159" y="3975051"/>
            <a:ext cx="3724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(pick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randomly)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8BE4A-4CF6-DE47-9DC7-B7D880621E17}"/>
              </a:ext>
            </a:extLst>
          </p:cNvPr>
          <p:cNvSpPr txBox="1"/>
          <p:nvPr/>
        </p:nvSpPr>
        <p:spPr>
          <a:xfrm>
            <a:off x="6721813" y="651753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a random order?</a:t>
            </a:r>
          </a:p>
        </p:txBody>
      </p:sp>
    </p:spTree>
    <p:extLst>
      <p:ext uri="{BB962C8B-B14F-4D97-AF65-F5344CB8AC3E}">
        <p14:creationId xmlns:p14="http://schemas.microsoft.com/office/powerpoint/2010/main" val="380506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A3E95-3311-594A-B76B-DF77D664ADC6}"/>
              </a:ext>
            </a:extLst>
          </p:cNvPr>
          <p:cNvSpPr txBox="1"/>
          <p:nvPr/>
        </p:nvSpPr>
        <p:spPr>
          <a:xfrm>
            <a:off x="235085" y="1493656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5C82C-D2FF-3E40-8E50-E3D298BDE936}"/>
              </a:ext>
            </a:extLst>
          </p:cNvPr>
          <p:cNvSpPr txBox="1"/>
          <p:nvPr/>
        </p:nvSpPr>
        <p:spPr>
          <a:xfrm>
            <a:off x="235085" y="4146065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8AE9-C059-E04B-ACE0-68BCF8EF72AE}"/>
              </a:ext>
            </a:extLst>
          </p:cNvPr>
          <p:cNvSpPr txBox="1"/>
          <p:nvPr/>
        </p:nvSpPr>
        <p:spPr>
          <a:xfrm>
            <a:off x="661481" y="856034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two arrays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C3154-ED6A-F445-BAAF-09FBEB2B9F7B}"/>
              </a:ext>
            </a:extLst>
          </p:cNvPr>
          <p:cNvSpPr txBox="1"/>
          <p:nvPr/>
        </p:nvSpPr>
        <p:spPr>
          <a:xfrm>
            <a:off x="661481" y="3605719"/>
            <a:ext cx="30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elements with neighbors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AA42F-0171-3C44-9EED-1E0327737A50}"/>
              </a:ext>
            </a:extLst>
          </p:cNvPr>
          <p:cNvSpPr txBox="1"/>
          <p:nvPr/>
        </p:nvSpPr>
        <p:spPr>
          <a:xfrm>
            <a:off x="6386159" y="1493656"/>
            <a:ext cx="3724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(pick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randomly)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E3F25-610C-054D-9EC0-532449ED524B}"/>
              </a:ext>
            </a:extLst>
          </p:cNvPr>
          <p:cNvSpPr txBox="1"/>
          <p:nvPr/>
        </p:nvSpPr>
        <p:spPr>
          <a:xfrm>
            <a:off x="6386159" y="3975051"/>
            <a:ext cx="3724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(pick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randomly)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+= a[i+1]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8BE4A-4CF6-DE47-9DC7-B7D880621E17}"/>
              </a:ext>
            </a:extLst>
          </p:cNvPr>
          <p:cNvSpPr txBox="1"/>
          <p:nvPr/>
        </p:nvSpPr>
        <p:spPr>
          <a:xfrm>
            <a:off x="6721813" y="651753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a random order?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C9987-882C-424C-A368-1921DD3D0384}"/>
              </a:ext>
            </a:extLst>
          </p:cNvPr>
          <p:cNvSpPr txBox="1"/>
          <p:nvPr/>
        </p:nvSpPr>
        <p:spPr>
          <a:xfrm>
            <a:off x="6517532" y="55739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108342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A3E95-3311-594A-B76B-DF77D664ADC6}"/>
              </a:ext>
            </a:extLst>
          </p:cNvPr>
          <p:cNvSpPr txBox="1"/>
          <p:nvPr/>
        </p:nvSpPr>
        <p:spPr>
          <a:xfrm>
            <a:off x="235085" y="1493656"/>
            <a:ext cx="510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SIZE;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dirty="0">
                <a:latin typeface="Courier" pitchFamily="2" charset="0"/>
              </a:rPr>
              <a:t>  a[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b[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+ c[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D6004-59C3-AF4E-A656-922E945D9F69}"/>
              </a:ext>
            </a:extLst>
          </p:cNvPr>
          <p:cNvSpPr txBox="1"/>
          <p:nvPr/>
        </p:nvSpPr>
        <p:spPr>
          <a:xfrm>
            <a:off x="2655651" y="3429000"/>
            <a:ext cx="9363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are </a:t>
            </a:r>
            <a:r>
              <a:rPr lang="en-US" sz="2400" b="1" dirty="0"/>
              <a:t>DOALL</a:t>
            </a:r>
            <a:r>
              <a:rPr lang="en-US" sz="2400" dirty="0"/>
              <a:t> loops: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Loop iterations are independent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do them in ANY order and get the same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compiler can find a DOALL loop then there are lots of optimizations</a:t>
            </a:r>
            <a:br>
              <a:rPr lang="en-US" sz="2400" dirty="0"/>
            </a:br>
            <a:r>
              <a:rPr lang="en-US" sz="2400" dirty="0"/>
              <a:t>to apply!</a:t>
            </a:r>
          </a:p>
        </p:txBody>
      </p:sp>
    </p:spTree>
    <p:extLst>
      <p:ext uri="{BB962C8B-B14F-4D97-AF65-F5344CB8AC3E}">
        <p14:creationId xmlns:p14="http://schemas.microsoft.com/office/powerpoint/2010/main" val="254798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Criteria: independent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8FC-96D3-B742-B9EE-F112A7B3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check this? </a:t>
            </a:r>
          </a:p>
          <a:p>
            <a:pPr lvl="1"/>
            <a:r>
              <a:rPr lang="en-US" dirty="0"/>
              <a:t>If the property doesn’t hold then there exists 2 iterations, such that if they are re-ordered, it causes different outcomes for the loop.</a:t>
            </a:r>
          </a:p>
          <a:p>
            <a:endParaRPr lang="en-US" dirty="0"/>
          </a:p>
          <a:p>
            <a:pPr lvl="1"/>
            <a:r>
              <a:rPr lang="en-US" b="1" dirty="0"/>
              <a:t>Write-Write conflicts</a:t>
            </a:r>
            <a:r>
              <a:rPr lang="en-US" dirty="0"/>
              <a:t>: two distinct iterations write different values to the same location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Read-Write conflicts</a:t>
            </a:r>
            <a:r>
              <a:rPr lang="en-US" dirty="0"/>
              <a:t>: two distinct iterations where one iteration reads from the location written to by another iteration.</a:t>
            </a:r>
          </a:p>
        </p:txBody>
      </p:sp>
    </p:spTree>
    <p:extLst>
      <p:ext uri="{BB962C8B-B14F-4D97-AF65-F5344CB8AC3E}">
        <p14:creationId xmlns:p14="http://schemas.microsoft.com/office/powerpoint/2010/main" val="272539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Criteria: independent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3093396" y="3327818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size;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a[index(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)] = loop(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);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FBA21-6C04-CA48-A1C4-6E74E1B4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85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Criteria: every iteration of the outer-most loop must be </a:t>
            </a:r>
            <a:r>
              <a:rPr lang="en-US" i="1" dirty="0"/>
              <a:t>independent</a:t>
            </a:r>
          </a:p>
          <a:p>
            <a:r>
              <a:rPr lang="en-US" dirty="0"/>
              <a:t>the loop must produce the same result for any order of the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1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Criteria: independent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3093396" y="3327818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size;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index(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200" dirty="0">
                <a:latin typeface="Courier" pitchFamily="2" charset="0"/>
              </a:rPr>
              <a:t>] = loop(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);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9D8F3-AF24-774A-A378-400CD9F8EF85}"/>
              </a:ext>
            </a:extLst>
          </p:cNvPr>
          <p:cNvSpPr txBox="1"/>
          <p:nvPr/>
        </p:nvSpPr>
        <p:spPr>
          <a:xfrm>
            <a:off x="3093396" y="4766554"/>
            <a:ext cx="430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calculation based on the loop variable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75ECBA-6944-8148-A703-B46FD9D4C1DF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985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Criteria: every iteration of the outer-most loop must be </a:t>
            </a:r>
            <a:r>
              <a:rPr lang="en-US" i="1"/>
              <a:t>independent</a:t>
            </a:r>
          </a:p>
          <a:p>
            <a:r>
              <a:rPr lang="en-US"/>
              <a:t>the loop must produce the same result for any order of the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9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Criteria: independent 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3093396" y="3327818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size;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index(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200" dirty="0">
                <a:latin typeface="Courier" pitchFamily="2" charset="0"/>
              </a:rPr>
              <a:t>] = 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loop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);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9D8F3-AF24-774A-A378-400CD9F8EF85}"/>
              </a:ext>
            </a:extLst>
          </p:cNvPr>
          <p:cNvSpPr txBox="1"/>
          <p:nvPr/>
        </p:nvSpPr>
        <p:spPr>
          <a:xfrm>
            <a:off x="3093396" y="4766554"/>
            <a:ext cx="443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calculation based on the loop variable</a:t>
            </a:r>
            <a:br>
              <a:rPr lang="en-US" dirty="0"/>
            </a:br>
            <a:r>
              <a:rPr lang="en-US" dirty="0"/>
              <a:t>Computation to store in the memory location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79852F-AECB-0440-9E89-BFA99F88583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985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Criteria: every iteration of the outer-most loop must be </a:t>
            </a:r>
            <a:r>
              <a:rPr lang="en-US" i="1"/>
              <a:t>independent</a:t>
            </a:r>
          </a:p>
          <a:p>
            <a:r>
              <a:rPr lang="en-US"/>
              <a:t>the loop must produce the same result for any order of the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21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Criteria: independent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8FC-96D3-B742-B9EE-F112A7B3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85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Criteria: every iteration of the outer-most loop must be </a:t>
            </a:r>
            <a:r>
              <a:rPr lang="en-US" i="1" dirty="0"/>
              <a:t>independent</a:t>
            </a:r>
          </a:p>
          <a:p>
            <a:r>
              <a:rPr lang="en-US" dirty="0"/>
              <a:t>the loop must produce the same result for any order of the iterations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3093396" y="3327818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size;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index(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200" dirty="0">
                <a:latin typeface="Courier" pitchFamily="2" charset="0"/>
              </a:rPr>
              <a:t>] = 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loop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);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9D8F3-AF24-774A-A378-400CD9F8EF85}"/>
              </a:ext>
            </a:extLst>
          </p:cNvPr>
          <p:cNvSpPr txBox="1"/>
          <p:nvPr/>
        </p:nvSpPr>
        <p:spPr>
          <a:xfrm>
            <a:off x="381892" y="4610197"/>
            <a:ext cx="4083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Write-write conflicts: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for two distinct iteration variables:</a:t>
            </a:r>
          </a:p>
          <a:p>
            <a:r>
              <a:rPr lang="en-US" sz="2000" dirty="0">
                <a:latin typeface="Courier" pitchFamily="2" charset="0"/>
              </a:rPr>
              <a:t>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 !=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br>
              <a:rPr lang="en-US" sz="2000" dirty="0"/>
            </a:br>
            <a:r>
              <a:rPr lang="en-US" sz="2000" dirty="0"/>
              <a:t>Check:</a:t>
            </a:r>
          </a:p>
          <a:p>
            <a:r>
              <a:rPr lang="en-US" sz="2000" dirty="0">
                <a:latin typeface="Courier" pitchFamily="2" charset="0"/>
              </a:rPr>
              <a:t>index(i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) != index(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r>
              <a:rPr lang="en-US" sz="2000" dirty="0">
                <a:latin typeface="Courier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5205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Criteria: independent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8FC-96D3-B742-B9EE-F112A7B3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85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Criteria: every iteration of the outer-most loop must be </a:t>
            </a:r>
            <a:r>
              <a:rPr lang="en-US" i="1" dirty="0"/>
              <a:t>independent</a:t>
            </a:r>
          </a:p>
          <a:p>
            <a:r>
              <a:rPr lang="en-US" dirty="0"/>
              <a:t>the loop must produce the same result for any order of the iterations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3093396" y="3327818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size;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index(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200" dirty="0">
                <a:latin typeface="Courier" pitchFamily="2" charset="0"/>
              </a:rPr>
              <a:t>] = 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loop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);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9D8F3-AF24-774A-A378-400CD9F8EF85}"/>
              </a:ext>
            </a:extLst>
          </p:cNvPr>
          <p:cNvSpPr txBox="1"/>
          <p:nvPr/>
        </p:nvSpPr>
        <p:spPr>
          <a:xfrm>
            <a:off x="381892" y="4610197"/>
            <a:ext cx="4083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Write-write conflicts: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for two distinct iteration variables:</a:t>
            </a:r>
          </a:p>
          <a:p>
            <a:r>
              <a:rPr lang="en-US" sz="2000" dirty="0">
                <a:latin typeface="Courier" pitchFamily="2" charset="0"/>
              </a:rPr>
              <a:t>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 !=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br>
              <a:rPr lang="en-US" sz="2000" dirty="0"/>
            </a:br>
            <a:r>
              <a:rPr lang="en-US" sz="2000" dirty="0"/>
              <a:t>Check:</a:t>
            </a:r>
          </a:p>
          <a:p>
            <a:r>
              <a:rPr lang="en-US" sz="2000" dirty="0">
                <a:latin typeface="Courier" pitchFamily="2" charset="0"/>
              </a:rPr>
              <a:t>index(i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) != index(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r>
              <a:rPr lang="en-US" sz="2000" dirty="0">
                <a:latin typeface="Courier" pitchFamily="2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35406-0526-F14A-BD87-9FAE419478DF}"/>
              </a:ext>
            </a:extLst>
          </p:cNvPr>
          <p:cNvSpPr txBox="1"/>
          <p:nvPr/>
        </p:nvSpPr>
        <p:spPr>
          <a:xfrm>
            <a:off x="8415882" y="4487086"/>
            <a:ext cx="3647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Why? </a:t>
            </a:r>
            <a:br>
              <a:rPr lang="en-US" sz="2000" dirty="0"/>
            </a:br>
            <a:r>
              <a:rPr lang="en-US" sz="2000" dirty="0"/>
              <a:t>Because if </a:t>
            </a:r>
            <a:br>
              <a:rPr lang="en-US" sz="2000" dirty="0"/>
            </a:br>
            <a:r>
              <a:rPr lang="en-US" sz="2000" dirty="0">
                <a:latin typeface="Courier" pitchFamily="2" charset="0"/>
              </a:rPr>
              <a:t>index(i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) == index(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r>
              <a:rPr lang="en-US" sz="2000" dirty="0">
                <a:latin typeface="Courier" pitchFamily="2" charset="0"/>
              </a:rPr>
              <a:t>) </a:t>
            </a:r>
          </a:p>
          <a:p>
            <a:r>
              <a:rPr lang="en-US" sz="2000" dirty="0"/>
              <a:t>then:</a:t>
            </a:r>
          </a:p>
          <a:p>
            <a:r>
              <a:rPr lang="en-US" sz="2000" dirty="0">
                <a:latin typeface="Courier" pitchFamily="2" charset="0"/>
              </a:rPr>
              <a:t>a[index(i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)] </a:t>
            </a:r>
            <a:r>
              <a:rPr lang="en-US" sz="2000" dirty="0"/>
              <a:t>will equal either </a:t>
            </a:r>
            <a:r>
              <a:rPr lang="en-US" sz="2000" dirty="0">
                <a:latin typeface="Courier" pitchFamily="2" charset="0"/>
              </a:rPr>
              <a:t>loop(i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) </a:t>
            </a:r>
            <a:r>
              <a:rPr lang="en-US" sz="2000" dirty="0"/>
              <a:t>or </a:t>
            </a:r>
            <a:r>
              <a:rPr lang="en-US" sz="2000" dirty="0">
                <a:latin typeface="Courier" pitchFamily="2" charset="0"/>
              </a:rPr>
              <a:t>loop(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r>
              <a:rPr lang="en-US" sz="2000" dirty="0">
                <a:latin typeface="Courier" pitchFamily="2" charset="0"/>
              </a:rPr>
              <a:t>) </a:t>
            </a:r>
            <a:r>
              <a:rPr lang="en-US" sz="2000" dirty="0"/>
              <a:t>depending on the order</a:t>
            </a:r>
          </a:p>
        </p:txBody>
      </p:sp>
    </p:spTree>
    <p:extLst>
      <p:ext uri="{BB962C8B-B14F-4D97-AF65-F5344CB8AC3E}">
        <p14:creationId xmlns:p14="http://schemas.microsoft.com/office/powerpoint/2010/main" val="1269470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Criteria: independent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8FC-96D3-B742-B9EE-F112A7B3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562"/>
          </a:xfrm>
        </p:spPr>
        <p:txBody>
          <a:bodyPr>
            <a:normAutofit/>
          </a:bodyPr>
          <a:lstStyle/>
          <a:p>
            <a:r>
              <a:rPr lang="en-US" dirty="0"/>
              <a:t>Criteria: every iteration of the outer-most loop must be </a:t>
            </a:r>
            <a:r>
              <a:rPr lang="en-US" i="1" dirty="0"/>
              <a:t>independent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1731524" y="3040372"/>
            <a:ext cx="86805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size;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write_index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200" dirty="0">
                <a:latin typeface="Courier" pitchFamily="2" charset="0"/>
              </a:rPr>
              <a:t>] = a[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read_index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200" dirty="0">
                <a:latin typeface="Courier" pitchFamily="2" charset="0"/>
              </a:rPr>
              <a:t>] + loop(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);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62BE0-B019-FB48-A07B-022C8902449B}"/>
              </a:ext>
            </a:extLst>
          </p:cNvPr>
          <p:cNvSpPr txBox="1"/>
          <p:nvPr/>
        </p:nvSpPr>
        <p:spPr>
          <a:xfrm>
            <a:off x="116729" y="4766553"/>
            <a:ext cx="5804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Read-write conflicts: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for two distinct iteration variables:</a:t>
            </a:r>
          </a:p>
          <a:p>
            <a:r>
              <a:rPr lang="en-US" sz="2000" dirty="0">
                <a:latin typeface="Courier" pitchFamily="2" charset="0"/>
              </a:rPr>
              <a:t>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 !=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br>
              <a:rPr lang="en-US" sz="2000" dirty="0"/>
            </a:br>
            <a:r>
              <a:rPr lang="en-US" sz="2000" dirty="0"/>
              <a:t>Check:</a:t>
            </a:r>
          </a:p>
          <a:p>
            <a:r>
              <a:rPr lang="en-US" sz="2000" dirty="0" err="1">
                <a:latin typeface="Courier" pitchFamily="2" charset="0"/>
              </a:rPr>
              <a:t>write_index</a:t>
            </a:r>
            <a:r>
              <a:rPr lang="en-US" sz="2000" dirty="0">
                <a:latin typeface="Courier" pitchFamily="2" charset="0"/>
              </a:rPr>
              <a:t>(i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) != </a:t>
            </a:r>
            <a:r>
              <a:rPr lang="en-US" sz="2000" dirty="0" err="1">
                <a:latin typeface="Courier" pitchFamily="2" charset="0"/>
              </a:rPr>
              <a:t>read_index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r>
              <a:rPr lang="en-US" sz="2000" dirty="0">
                <a:latin typeface="Courier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0106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1975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Criteria: independent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8FC-96D3-B742-B9EE-F112A7B3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562"/>
          </a:xfrm>
        </p:spPr>
        <p:txBody>
          <a:bodyPr>
            <a:normAutofit/>
          </a:bodyPr>
          <a:lstStyle/>
          <a:p>
            <a:r>
              <a:rPr lang="en-US" dirty="0"/>
              <a:t>Criteria: every iteration of the outer-most loop must be </a:t>
            </a:r>
            <a:r>
              <a:rPr lang="en-US" i="1" dirty="0"/>
              <a:t>independent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1731524" y="3040372"/>
            <a:ext cx="86805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size;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write_index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200" dirty="0">
                <a:latin typeface="Courier" pitchFamily="2" charset="0"/>
              </a:rPr>
              <a:t>] = a[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read_index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200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sz="2200" dirty="0"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200" dirty="0">
                <a:latin typeface="Courier" pitchFamily="2" charset="0"/>
              </a:rPr>
              <a:t>] + loop(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);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62BE0-B019-FB48-A07B-022C8902449B}"/>
              </a:ext>
            </a:extLst>
          </p:cNvPr>
          <p:cNvSpPr txBox="1"/>
          <p:nvPr/>
        </p:nvSpPr>
        <p:spPr>
          <a:xfrm>
            <a:off x="116729" y="4766553"/>
            <a:ext cx="5804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Read-write conflicts: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for two distinct iteration variables:</a:t>
            </a:r>
          </a:p>
          <a:p>
            <a:r>
              <a:rPr lang="en-US" sz="2000" dirty="0">
                <a:latin typeface="Courier" pitchFamily="2" charset="0"/>
              </a:rPr>
              <a:t>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 !=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br>
              <a:rPr lang="en-US" sz="2000" dirty="0"/>
            </a:br>
            <a:r>
              <a:rPr lang="en-US" sz="2000" dirty="0"/>
              <a:t>Check:</a:t>
            </a:r>
          </a:p>
          <a:p>
            <a:r>
              <a:rPr lang="en-US" sz="2000" dirty="0" err="1">
                <a:latin typeface="Courier" pitchFamily="2" charset="0"/>
              </a:rPr>
              <a:t>write_index</a:t>
            </a:r>
            <a:r>
              <a:rPr lang="en-US" sz="2000" dirty="0">
                <a:latin typeface="Courier" pitchFamily="2" charset="0"/>
              </a:rPr>
              <a:t>(i</a:t>
            </a:r>
            <a:r>
              <a:rPr lang="en-US" sz="2000" baseline="-25000" dirty="0"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) != </a:t>
            </a:r>
            <a:r>
              <a:rPr lang="en-US" sz="2000" dirty="0" err="1">
                <a:latin typeface="Courier" pitchFamily="2" charset="0"/>
              </a:rPr>
              <a:t>read_index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baseline="-25000" dirty="0" err="1">
                <a:latin typeface="Courier" pitchFamily="2" charset="0"/>
              </a:rPr>
              <a:t>y</a:t>
            </a:r>
            <a:r>
              <a:rPr lang="en-US" sz="2000" dirty="0">
                <a:latin typeface="Courier" pitchFamily="2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23716-F237-0E45-A001-6E060AC93E16}"/>
              </a:ext>
            </a:extLst>
          </p:cNvPr>
          <p:cNvSpPr txBox="1"/>
          <p:nvPr/>
        </p:nvSpPr>
        <p:spPr>
          <a:xfrm>
            <a:off x="7506509" y="4578485"/>
            <a:ext cx="3647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i</a:t>
            </a:r>
            <a:r>
              <a:rPr lang="en-US" baseline="-25000" dirty="0">
                <a:latin typeface="Courier" pitchFamily="2" charset="0"/>
              </a:rPr>
              <a:t>x </a:t>
            </a:r>
            <a:r>
              <a:rPr lang="en-US" dirty="0"/>
              <a:t>iteration happens first, then iteration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baseline="-25000" dirty="0" err="1">
                <a:latin typeface="Courier" pitchFamily="2" charset="0"/>
              </a:rPr>
              <a:t>y</a:t>
            </a:r>
            <a:r>
              <a:rPr lang="en-US" baseline="-25000" dirty="0">
                <a:latin typeface="Courier" pitchFamily="2" charset="0"/>
              </a:rPr>
              <a:t> </a:t>
            </a:r>
            <a:r>
              <a:rPr lang="en-US" dirty="0"/>
              <a:t>reads an updated value.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baseline="-25000" dirty="0" err="1">
                <a:latin typeface="Courier" pitchFamily="2" charset="0"/>
              </a:rPr>
              <a:t>y</a:t>
            </a:r>
            <a:r>
              <a:rPr lang="en-US" baseline="-25000" dirty="0">
                <a:latin typeface="Courier" pitchFamily="2" charset="0"/>
              </a:rPr>
              <a:t> </a:t>
            </a:r>
            <a:r>
              <a:rPr lang="en-US" dirty="0"/>
              <a:t>happens first, then it reads the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1832635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904670" y="2184338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981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904670" y="2184338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81A36-3E34-8545-A81C-77D2E394E074}"/>
              </a:ext>
            </a:extLst>
          </p:cNvPr>
          <p:cNvSpPr txBox="1"/>
          <p:nvPr/>
        </p:nvSpPr>
        <p:spPr>
          <a:xfrm>
            <a:off x="904670" y="3785984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a[0]*2;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16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904670" y="2184338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81A36-3E34-8545-A81C-77D2E394E074}"/>
              </a:ext>
            </a:extLst>
          </p:cNvPr>
          <p:cNvSpPr txBox="1"/>
          <p:nvPr/>
        </p:nvSpPr>
        <p:spPr>
          <a:xfrm>
            <a:off x="904670" y="3785984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a[0]*2;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477-0B59-8A44-9A52-A97ADCDFCFFB}"/>
              </a:ext>
            </a:extLst>
          </p:cNvPr>
          <p:cNvSpPr txBox="1"/>
          <p:nvPr/>
        </p:nvSpPr>
        <p:spPr>
          <a:xfrm>
            <a:off x="6971487" y="3785984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1;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a[0]*2;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61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904670" y="2184338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81A36-3E34-8545-A81C-77D2E394E074}"/>
              </a:ext>
            </a:extLst>
          </p:cNvPr>
          <p:cNvSpPr txBox="1"/>
          <p:nvPr/>
        </p:nvSpPr>
        <p:spPr>
          <a:xfrm>
            <a:off x="904670" y="3785984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a[0]*2;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7828B-E396-9446-8EFD-1C7A363D312D}"/>
              </a:ext>
            </a:extLst>
          </p:cNvPr>
          <p:cNvSpPr txBox="1"/>
          <p:nvPr/>
        </p:nvSpPr>
        <p:spPr>
          <a:xfrm>
            <a:off x="904669" y="5387630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a[i%64]=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477-0B59-8A44-9A52-A97ADCDFCFFB}"/>
              </a:ext>
            </a:extLst>
          </p:cNvPr>
          <p:cNvSpPr txBox="1"/>
          <p:nvPr/>
        </p:nvSpPr>
        <p:spPr>
          <a:xfrm>
            <a:off x="6971487" y="3785984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1;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a[0]*2;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711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302-0F43-8D4D-A089-DA1904D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DACF-3372-714F-955B-F5511DF14D2C}"/>
              </a:ext>
            </a:extLst>
          </p:cNvPr>
          <p:cNvSpPr txBox="1"/>
          <p:nvPr/>
        </p:nvSpPr>
        <p:spPr>
          <a:xfrm>
            <a:off x="904670" y="2184338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81A36-3E34-8545-A81C-77D2E394E074}"/>
              </a:ext>
            </a:extLst>
          </p:cNvPr>
          <p:cNvSpPr txBox="1"/>
          <p:nvPr/>
        </p:nvSpPr>
        <p:spPr>
          <a:xfrm>
            <a:off x="904670" y="3785984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a[0]*2;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7828B-E396-9446-8EFD-1C7A363D312D}"/>
              </a:ext>
            </a:extLst>
          </p:cNvPr>
          <p:cNvSpPr txBox="1"/>
          <p:nvPr/>
        </p:nvSpPr>
        <p:spPr>
          <a:xfrm>
            <a:off x="904669" y="5387630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a[i%64]=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477-0B59-8A44-9A52-A97ADCDFCFFB}"/>
              </a:ext>
            </a:extLst>
          </p:cNvPr>
          <p:cNvSpPr txBox="1"/>
          <p:nvPr/>
        </p:nvSpPr>
        <p:spPr>
          <a:xfrm>
            <a:off x="6971487" y="3785984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1;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]= a[0]*2;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47F01-0E05-1446-8C4A-0405AB957BFF}"/>
              </a:ext>
            </a:extLst>
          </p:cNvPr>
          <p:cNvSpPr txBox="1"/>
          <p:nvPr/>
        </p:nvSpPr>
        <p:spPr>
          <a:xfrm>
            <a:off x="6971487" y="5384879"/>
            <a:ext cx="47724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for (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= 0;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 &lt; 128; </a:t>
            </a:r>
            <a:r>
              <a:rPr lang="en-US" sz="2200" dirty="0" err="1">
                <a:latin typeface="Courier" pitchFamily="2" charset="0"/>
              </a:rPr>
              <a:t>i</a:t>
            </a:r>
            <a:r>
              <a:rPr lang="en-US" sz="2200" dirty="0">
                <a:latin typeface="Courier" pitchFamily="2" charset="0"/>
              </a:rPr>
              <a:t>++) {</a:t>
            </a:r>
          </a:p>
          <a:p>
            <a:r>
              <a:rPr lang="en-US" sz="2200" dirty="0">
                <a:latin typeface="Courier" pitchFamily="2" charset="0"/>
              </a:rPr>
              <a:t>   a[i%64]= a[i+64]*2;</a:t>
            </a:r>
          </a:p>
          <a:p>
            <a:r>
              <a:rPr lang="en-US" sz="22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0311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4128-D03C-C64E-80B9-3D63F595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745125-FBF4-9742-83F2-1E48A21C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67" y="365125"/>
            <a:ext cx="1539352" cy="25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541C5-277D-3D4E-A7E1-D9F0A239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43" y="313984"/>
            <a:ext cx="1539353" cy="25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770BF-A51E-E04C-84A6-5E9E193800D4}"/>
              </a:ext>
            </a:extLst>
          </p:cNvPr>
          <p:cNvSpPr txBox="1"/>
          <p:nvPr/>
        </p:nvSpPr>
        <p:spPr>
          <a:xfrm>
            <a:off x="9472414" y="1044357"/>
            <a:ext cx="2227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pretty straight</a:t>
            </a:r>
            <a:br>
              <a:rPr lang="en-US" dirty="0"/>
            </a:br>
            <a:r>
              <a:rPr lang="en-US" dirty="0"/>
              <a:t>forward computation</a:t>
            </a:r>
          </a:p>
          <a:p>
            <a:r>
              <a:rPr lang="en-US" dirty="0"/>
              <a:t>for brightening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(1 pass over all pixels)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378814B-5403-5449-8D04-BEEE437765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146" y="4196993"/>
            <a:ext cx="2933678" cy="195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8020AE80-70C2-844A-B4BA-D8B8446720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0551" y="4196993"/>
            <a:ext cx="2941384" cy="196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ACF51B-5DD5-E24C-BE1F-C1B1A3BE3FB7}"/>
              </a:ext>
            </a:extLst>
          </p:cNvPr>
          <p:cNvSpPr txBox="1"/>
          <p:nvPr/>
        </p:nvSpPr>
        <p:spPr>
          <a:xfrm>
            <a:off x="7906729" y="6442278"/>
            <a:ext cx="411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</a:t>
            </a:r>
            <a:r>
              <a:rPr lang="en-US" sz="1200" dirty="0" err="1"/>
              <a:t>people.csail.mit.edu</a:t>
            </a:r>
            <a:r>
              <a:rPr lang="en-US" sz="1200" dirty="0"/>
              <a:t>/</a:t>
            </a:r>
            <a:r>
              <a:rPr lang="en-US" sz="1200" dirty="0" err="1"/>
              <a:t>sparis</a:t>
            </a:r>
            <a:r>
              <a:rPr lang="en-US" sz="1200" dirty="0"/>
              <a:t>/</a:t>
            </a:r>
            <a:r>
              <a:rPr lang="en-US" sz="1200" dirty="0" err="1"/>
              <a:t>publi</a:t>
            </a:r>
            <a:r>
              <a:rPr lang="en-US" sz="1200" dirty="0"/>
              <a:t>/2011/</a:t>
            </a:r>
            <a:r>
              <a:rPr lang="en-US" sz="1200" dirty="0" err="1"/>
              <a:t>siggraph</a:t>
            </a:r>
            <a:r>
              <a:rPr lang="en-US" sz="1200" dirty="0"/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8C622-7158-3D46-BF2F-24FC20B311A0}"/>
              </a:ext>
            </a:extLst>
          </p:cNvPr>
          <p:cNvSpPr txBox="1"/>
          <p:nvPr/>
        </p:nvSpPr>
        <p:spPr>
          <a:xfrm>
            <a:off x="513709" y="3613106"/>
            <a:ext cx="884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computation is known as the “Local Laplacian Filter”. Requires visiting all pixels 99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01DF4-E7A4-A943-8A88-C032B2B8AF5B}"/>
              </a:ext>
            </a:extLst>
          </p:cNvPr>
          <p:cNvSpPr txBox="1"/>
          <p:nvPr/>
        </p:nvSpPr>
        <p:spPr>
          <a:xfrm>
            <a:off x="8168676" y="4193279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be able to do this</a:t>
            </a:r>
          </a:p>
          <a:p>
            <a:r>
              <a:rPr lang="en-US" dirty="0"/>
              <a:t>fast and efficiently!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D6629-6BFB-9B44-9E4D-10E6106C7747}"/>
              </a:ext>
            </a:extLst>
          </p:cNvPr>
          <p:cNvSpPr txBox="1"/>
          <p:nvPr/>
        </p:nvSpPr>
        <p:spPr>
          <a:xfrm>
            <a:off x="7906729" y="5120025"/>
            <a:ext cx="3937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results in from an image DSL show</a:t>
            </a:r>
          </a:p>
          <a:p>
            <a:r>
              <a:rPr lang="en-US" i="1" dirty="0"/>
              <a:t>a 1.7x speedup with 1/5 the LoC</a:t>
            </a:r>
          </a:p>
          <a:p>
            <a:r>
              <a:rPr lang="en-US" i="1" dirty="0"/>
              <a:t>over hand optimized versions at Adobe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D6AF6-FB10-0BD4-E004-5B68143F3062}"/>
              </a:ext>
            </a:extLst>
          </p:cNvPr>
          <p:cNvSpPr txBox="1"/>
          <p:nvPr/>
        </p:nvSpPr>
        <p:spPr>
          <a:xfrm>
            <a:off x="1244601" y="1645914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22494-EDB3-1FAC-9743-7E244E88298D}"/>
              </a:ext>
            </a:extLst>
          </p:cNvPr>
          <p:cNvSpPr txBox="1"/>
          <p:nvPr/>
        </p:nvSpPr>
        <p:spPr>
          <a:xfrm>
            <a:off x="1028938" y="2378483"/>
            <a:ext cx="20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Halide:</a:t>
            </a:r>
          </a:p>
          <a:p>
            <a:r>
              <a:rPr lang="en-US" dirty="0"/>
              <a:t>A project out of MIT</a:t>
            </a:r>
          </a:p>
        </p:txBody>
      </p:sp>
    </p:spTree>
    <p:extLst>
      <p:ext uri="{BB962C8B-B14F-4D97-AF65-F5344CB8AC3E}">
        <p14:creationId xmlns:p14="http://schemas.microsoft.com/office/powerpoint/2010/main" val="1405710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E1CDE8-F6EC-E64C-9B1D-441DCE15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27" y="3043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406A3-F8F6-7646-8A46-2590BE88384B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71C9E-BC3B-FD4B-B242-3281BA5B37B7}"/>
              </a:ext>
            </a:extLst>
          </p:cNvPr>
          <p:cNvSpPr/>
          <p:nvPr/>
        </p:nvSpPr>
        <p:spPr>
          <a:xfrm>
            <a:off x="5600843" y="9418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9CA3F-F9E7-D5A7-4195-F4D7EDE60498}"/>
              </a:ext>
            </a:extLst>
          </p:cNvPr>
          <p:cNvSpPr txBox="1"/>
          <p:nvPr/>
        </p:nvSpPr>
        <p:spPr>
          <a:xfrm>
            <a:off x="1617133" y="3244334"/>
            <a:ext cx="845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compute the pixels in any order you want, you just have to compute all of them! </a:t>
            </a:r>
          </a:p>
        </p:txBody>
      </p:sp>
    </p:spTree>
    <p:extLst>
      <p:ext uri="{BB962C8B-B14F-4D97-AF65-F5344CB8AC3E}">
        <p14:creationId xmlns:p14="http://schemas.microsoft.com/office/powerpoint/2010/main" val="3632046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E1CDE8-F6EC-E64C-9B1D-441DCE15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27" y="3043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406A3-F8F6-7646-8A46-2590BE88384B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71C9E-BC3B-FD4B-B242-3281BA5B37B7}"/>
              </a:ext>
            </a:extLst>
          </p:cNvPr>
          <p:cNvSpPr/>
          <p:nvPr/>
        </p:nvSpPr>
        <p:spPr>
          <a:xfrm>
            <a:off x="5600843" y="9418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9CA3F-F9E7-D5A7-4195-F4D7EDE60498}"/>
              </a:ext>
            </a:extLst>
          </p:cNvPr>
          <p:cNvSpPr txBox="1"/>
          <p:nvPr/>
        </p:nvSpPr>
        <p:spPr>
          <a:xfrm>
            <a:off x="1617133" y="3244334"/>
            <a:ext cx="845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compute the pixels in any order you want, you just have to compute all of them!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6D63AC-74D3-6EEC-F4B7-622C8DF92CD4}"/>
              </a:ext>
            </a:extLst>
          </p:cNvPr>
          <p:cNvSpPr/>
          <p:nvPr/>
        </p:nvSpPr>
        <p:spPr>
          <a:xfrm>
            <a:off x="5292618" y="45994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398121D-1C74-625E-0734-4B7C1A54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27" y="39619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31FC8-A896-BF29-4F53-06F8A875EF7F}"/>
              </a:ext>
            </a:extLst>
          </p:cNvPr>
          <p:cNvSpPr txBox="1"/>
          <p:nvPr/>
        </p:nvSpPr>
        <p:spPr>
          <a:xfrm>
            <a:off x="8264621" y="5916366"/>
            <a:ext cx="343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difference</a:t>
            </a:r>
            <a:br>
              <a:rPr lang="en-US" dirty="0"/>
            </a:br>
            <a:r>
              <a:rPr lang="en-US" dirty="0"/>
              <a:t>here? What will the difference be?</a:t>
            </a:r>
          </a:p>
        </p:txBody>
      </p:sp>
    </p:spTree>
    <p:extLst>
      <p:ext uri="{BB962C8B-B14F-4D97-AF65-F5344CB8AC3E}">
        <p14:creationId xmlns:p14="http://schemas.microsoft.com/office/powerpoint/2010/main" val="1476250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2519-CFC3-7734-AB3A-DB04A801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4364-191A-9B35-A2DD-C153D143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see the performance difference?</a:t>
            </a:r>
          </a:p>
        </p:txBody>
      </p:sp>
    </p:spTree>
    <p:extLst>
      <p:ext uri="{BB962C8B-B14F-4D97-AF65-F5344CB8AC3E}">
        <p14:creationId xmlns:p14="http://schemas.microsoft.com/office/powerpoint/2010/main" val="244124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10A5E-1102-375D-6ED8-87A53A95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841500"/>
            <a:ext cx="8902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2D arrays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Memory accesses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269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2692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3CA7161B-DF1E-7FCE-00FA-D4C0322AF48E}"/>
              </a:ext>
            </a:extLst>
          </p:cNvPr>
          <p:cNvSpPr txBox="1"/>
          <p:nvPr/>
        </p:nvSpPr>
        <p:spPr>
          <a:xfrm>
            <a:off x="9922933" y="1498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3659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FBA-E60D-1DFD-3FB2-B5D26C1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sometimes there isn’t a good ordering</a:t>
            </a:r>
          </a:p>
        </p:txBody>
      </p:sp>
    </p:spTree>
    <p:extLst>
      <p:ext uri="{BB962C8B-B14F-4D97-AF65-F5344CB8AC3E}">
        <p14:creationId xmlns:p14="http://schemas.microsoft.com/office/powerpoint/2010/main" val="1575902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In some cases, there might not be a good nesting order for all accesses: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86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In some cases, there might not be a good nesting order for all accesses: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48F4417-7066-CE4E-84D7-7A6530EAE37C}"/>
              </a:ext>
            </a:extLst>
          </p:cNvPr>
          <p:cNvSpPr txBox="1"/>
          <p:nvPr/>
        </p:nvSpPr>
        <p:spPr>
          <a:xfrm>
            <a:off x="838200" y="6409267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cold miss for all of them</a:t>
            </a:r>
          </a:p>
        </p:txBody>
      </p:sp>
    </p:spTree>
    <p:extLst>
      <p:ext uri="{BB962C8B-B14F-4D97-AF65-F5344CB8AC3E}">
        <p14:creationId xmlns:p14="http://schemas.microsoft.com/office/powerpoint/2010/main" val="1054543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In some cases, there might not be a good nesting order for all accesses: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32163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48F4417-7066-CE4E-84D7-7A6530EAE37C}"/>
              </a:ext>
            </a:extLst>
          </p:cNvPr>
          <p:cNvSpPr txBox="1"/>
          <p:nvPr/>
        </p:nvSpPr>
        <p:spPr>
          <a:xfrm>
            <a:off x="838200" y="6409267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Hit on A and B. Miss on C</a:t>
            </a:r>
          </a:p>
        </p:txBody>
      </p:sp>
    </p:spTree>
    <p:extLst>
      <p:ext uri="{BB962C8B-B14F-4D97-AF65-F5344CB8AC3E}">
        <p14:creationId xmlns:p14="http://schemas.microsoft.com/office/powerpoint/2010/main" val="482958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In some cases, there might not be a good nesting order for all accesses: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48F4417-7066-CE4E-84D7-7A6530EAE37C}"/>
              </a:ext>
            </a:extLst>
          </p:cNvPr>
          <p:cNvSpPr txBox="1"/>
          <p:nvPr/>
        </p:nvSpPr>
        <p:spPr>
          <a:xfrm>
            <a:off x="838200" y="6409267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Hit on A and B. Miss on C</a:t>
            </a:r>
          </a:p>
        </p:txBody>
      </p:sp>
    </p:spTree>
    <p:extLst>
      <p:ext uri="{BB962C8B-B14F-4D97-AF65-F5344CB8AC3E}">
        <p14:creationId xmlns:p14="http://schemas.microsoft.com/office/powerpoint/2010/main" val="3089389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83D-169D-B05D-F6EB-77258C3A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EF01-A999-4804-F8B8-BACFBF50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2879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1A93-AAA4-D65E-8707-B0A124B6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3432-D4A1-D674-9C6F-A560B5E2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the compiler?</a:t>
            </a:r>
          </a:p>
          <a:p>
            <a:endParaRPr lang="en-US" dirty="0"/>
          </a:p>
          <a:p>
            <a:r>
              <a:rPr lang="en-US" dirty="0"/>
              <a:t>Does loop order matter?</a:t>
            </a:r>
          </a:p>
        </p:txBody>
      </p:sp>
    </p:spTree>
    <p:extLst>
      <p:ext uri="{BB962C8B-B14F-4D97-AF65-F5344CB8AC3E}">
        <p14:creationId xmlns:p14="http://schemas.microsoft.com/office/powerpoint/2010/main" val="3293160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406A3-F8F6-7646-8A46-2590BE88384B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71C9E-BC3B-FD4B-B242-3281BA5B37B7}"/>
              </a:ext>
            </a:extLst>
          </p:cNvPr>
          <p:cNvSpPr/>
          <p:nvPr/>
        </p:nvSpPr>
        <p:spPr>
          <a:xfrm>
            <a:off x="1275326" y="3670063"/>
            <a:ext cx="10230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endParaRPr lang="en-US" b="1" dirty="0">
              <a:solidFill>
                <a:srgbClr val="335588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x_outer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x_outer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x_outer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+=2) {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x_outer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x_outer+2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           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    }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F9B38-5AAF-6424-9EC7-6D316C937ABD}"/>
              </a:ext>
            </a:extLst>
          </p:cNvPr>
          <p:cNvSpPr txBox="1"/>
          <p:nvPr/>
        </p:nvSpPr>
        <p:spPr>
          <a:xfrm>
            <a:off x="4758267" y="314113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Loop splitting: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43B04-348A-E625-10F3-DB8081A05B14}"/>
              </a:ext>
            </a:extLst>
          </p:cNvPr>
          <p:cNvSpPr/>
          <p:nvPr/>
        </p:nvSpPr>
        <p:spPr>
          <a:xfrm>
            <a:off x="3170909" y="7872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B3E93-9E80-168B-6376-1DA357989C25}"/>
              </a:ext>
            </a:extLst>
          </p:cNvPr>
          <p:cNvSpPr txBox="1"/>
          <p:nvPr/>
        </p:nvSpPr>
        <p:spPr>
          <a:xfrm>
            <a:off x="8534400" y="6070720"/>
            <a:ext cx="28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difference here?</a:t>
            </a:r>
          </a:p>
        </p:txBody>
      </p:sp>
    </p:spTree>
    <p:extLst>
      <p:ext uri="{BB962C8B-B14F-4D97-AF65-F5344CB8AC3E}">
        <p14:creationId xmlns:p14="http://schemas.microsoft.com/office/powerpoint/2010/main" val="689870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BCEF-2F5A-9CC7-D7AA-1060C512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loop splitting by itself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2D66-E83E-70FB-E9F3-3EE23ACD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try it</a:t>
            </a:r>
          </a:p>
          <a:p>
            <a:pPr lvl="1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21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EBFB-CFE0-00C1-84FD-C930A5D5D074}"/>
              </a:ext>
            </a:extLst>
          </p:cNvPr>
          <p:cNvSpPr txBox="1"/>
          <p:nvPr/>
        </p:nvSpPr>
        <p:spPr>
          <a:xfrm>
            <a:off x="8392889" y="58846"/>
            <a:ext cx="3076301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b;</a:t>
            </a:r>
          </a:p>
          <a:p>
            <a:r>
              <a:rPr lang="en-US" sz="2400" dirty="0">
                <a:latin typeface="Courier" pitchFamily="2" charset="0"/>
              </a:rPr>
              <a:t>c1 = c;</a:t>
            </a:r>
          </a:p>
          <a:p>
            <a:r>
              <a:rPr lang="en-US" sz="2400" dirty="0">
                <a:latin typeface="Courier" pitchFamily="2" charset="0"/>
              </a:rPr>
              <a:t>e3 = e;</a:t>
            </a:r>
          </a:p>
          <a:p>
            <a:r>
              <a:rPr lang="en-US" sz="2400" dirty="0">
                <a:latin typeface="Courier" pitchFamily="2" charset="0"/>
              </a:rPr>
              <a:t>f4 = f;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  <a:p>
            <a:r>
              <a:rPr lang="en-US" sz="2400" dirty="0">
                <a:latin typeface="Courier" pitchFamily="2" charset="0"/>
              </a:rPr>
              <a:t>d = d5;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g0 = g;</a:t>
            </a:r>
          </a:p>
          <a:p>
            <a:r>
              <a:rPr lang="en-US" sz="2400" dirty="0">
                <a:latin typeface="Courier" pitchFamily="2" charset="0"/>
              </a:rPr>
              <a:t>a1 = a;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FA023-BFF9-800A-CF69-407A2AA76A16}"/>
              </a:ext>
            </a:extLst>
          </p:cNvPr>
          <p:cNvSpPr txBox="1"/>
          <p:nvPr/>
        </p:nvSpPr>
        <p:spPr>
          <a:xfrm>
            <a:off x="448977" y="3996222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55FAD-28D0-35CF-FEB1-4A2A2ED1C025}"/>
              </a:ext>
            </a:extLst>
          </p:cNvPr>
          <p:cNvSpPr txBox="1"/>
          <p:nvPr/>
        </p:nvSpPr>
        <p:spPr>
          <a:xfrm>
            <a:off x="448978" y="233741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BCE1D-F3A5-1F85-C7E1-50360AD2CE99}"/>
              </a:ext>
            </a:extLst>
          </p:cNvPr>
          <p:cNvSpPr txBox="1"/>
          <p:nvPr/>
        </p:nvSpPr>
        <p:spPr>
          <a:xfrm>
            <a:off x="6256867" y="3537748"/>
            <a:ext cx="17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Whole 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413F9-14E4-E400-8376-C1DC4BAB273B}"/>
              </a:ext>
            </a:extLst>
          </p:cNvPr>
          <p:cNvSpPr txBox="1"/>
          <p:nvPr/>
        </p:nvSpPr>
        <p:spPr>
          <a:xfrm>
            <a:off x="5520267" y="5657671"/>
            <a:ext cx="2598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variables:</a:t>
            </a:r>
            <a:br>
              <a:rPr lang="en-US" dirty="0"/>
            </a:br>
            <a:r>
              <a:rPr lang="en-US" dirty="0"/>
              <a:t>{b0, c1, e3, f4, a2, d5, g6}</a:t>
            </a:r>
          </a:p>
          <a:p>
            <a:r>
              <a:rPr lang="en-US" dirty="0"/>
              <a:t>{g0, a1, h2, k3}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F62C5-C282-D49C-B04D-8F3309034332}"/>
              </a:ext>
            </a:extLst>
          </p:cNvPr>
          <p:cNvSpPr txBox="1"/>
          <p:nvPr/>
        </p:nvSpPr>
        <p:spPr>
          <a:xfrm>
            <a:off x="5619588" y="1506022"/>
            <a:ext cx="249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There lots of copies here</a:t>
            </a:r>
          </a:p>
        </p:txBody>
      </p:sp>
    </p:spTree>
    <p:extLst>
      <p:ext uri="{BB962C8B-B14F-4D97-AF65-F5344CB8AC3E}">
        <p14:creationId xmlns:p14="http://schemas.microsoft.com/office/powerpoint/2010/main" val="3541163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4F-A803-9AA5-F922-E8EA1A73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chain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9E7A-89A5-2CD8-0F81-8898999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try chaining loop splitting and reorder</a:t>
            </a:r>
          </a:p>
          <a:p>
            <a:pPr lvl="1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86226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4F-A803-9AA5-F922-E8EA1A73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chain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9E7A-89A5-2CD8-0F81-8898999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try chaining loop splitting and reorder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r>
              <a:rPr lang="en-US" dirty="0"/>
              <a:t>What happened?!</a:t>
            </a:r>
          </a:p>
        </p:txBody>
      </p:sp>
    </p:spTree>
    <p:extLst>
      <p:ext uri="{BB962C8B-B14F-4D97-AF65-F5344CB8AC3E}">
        <p14:creationId xmlns:p14="http://schemas.microsoft.com/office/powerpoint/2010/main" val="85490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88CA-881A-DA90-A28F-227CB76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schedule looks like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80E35-280A-4DFC-2EA2-D53B1CBBE8ED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705ECC-2826-E32B-6898-2A4E0AAA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1" y="2116191"/>
            <a:ext cx="406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3D5B9-619D-43EE-42F8-8891BD4EE37F}"/>
              </a:ext>
            </a:extLst>
          </p:cNvPr>
          <p:cNvSpPr txBox="1"/>
          <p:nvPr/>
        </p:nvSpPr>
        <p:spPr>
          <a:xfrm>
            <a:off x="6578600" y="2565400"/>
            <a:ext cx="227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this beneficial?</a:t>
            </a:r>
          </a:p>
        </p:txBody>
      </p:sp>
    </p:spTree>
    <p:extLst>
      <p:ext uri="{BB962C8B-B14F-4D97-AF65-F5344CB8AC3E}">
        <p14:creationId xmlns:p14="http://schemas.microsoft.com/office/powerpoint/2010/main" val="3937435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4E9B-AED4-7A40-88BF-EA3F880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</p:spTree>
    <p:extLst>
      <p:ext uri="{BB962C8B-B14F-4D97-AF65-F5344CB8AC3E}">
        <p14:creationId xmlns:p14="http://schemas.microsoft.com/office/powerpoint/2010/main" val="3256503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41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1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61480-607D-9945-82DC-EA3030C03365}"/>
              </a:ext>
            </a:extLst>
          </p:cNvPr>
          <p:cNvSpPr txBox="1"/>
          <p:nvPr/>
        </p:nvSpPr>
        <p:spPr>
          <a:xfrm>
            <a:off x="838200" y="6409267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cold miss for all of them</a:t>
            </a:r>
          </a:p>
        </p:txBody>
      </p:sp>
    </p:spTree>
    <p:extLst>
      <p:ext uri="{BB962C8B-B14F-4D97-AF65-F5344CB8AC3E}">
        <p14:creationId xmlns:p14="http://schemas.microsoft.com/office/powerpoint/2010/main" val="2737679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61480-607D-9945-82DC-EA3030C03365}"/>
              </a:ext>
            </a:extLst>
          </p:cNvPr>
          <p:cNvSpPr txBox="1"/>
          <p:nvPr/>
        </p:nvSpPr>
        <p:spPr>
          <a:xfrm>
            <a:off x="838200" y="640926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Miss on C</a:t>
            </a:r>
          </a:p>
        </p:txBody>
      </p:sp>
    </p:spTree>
    <p:extLst>
      <p:ext uri="{BB962C8B-B14F-4D97-AF65-F5344CB8AC3E}">
        <p14:creationId xmlns:p14="http://schemas.microsoft.com/office/powerpoint/2010/main" val="3588614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61480-607D-9945-82DC-EA3030C03365}"/>
              </a:ext>
            </a:extLst>
          </p:cNvPr>
          <p:cNvSpPr txBox="1"/>
          <p:nvPr/>
        </p:nvSpPr>
        <p:spPr>
          <a:xfrm>
            <a:off x="838200" y="6409267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Miss on A,B, hit on C</a:t>
            </a:r>
          </a:p>
        </p:txBody>
      </p:sp>
    </p:spTree>
    <p:extLst>
      <p:ext uri="{BB962C8B-B14F-4D97-AF65-F5344CB8AC3E}">
        <p14:creationId xmlns:p14="http://schemas.microsoft.com/office/powerpoint/2010/main" val="3657724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1"/>
            <a:ext cx="1225684" cy="1211906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61480-607D-9945-82DC-EA3030C03365}"/>
              </a:ext>
            </a:extLst>
          </p:cNvPr>
          <p:cNvSpPr txBox="1"/>
          <p:nvPr/>
        </p:nvSpPr>
        <p:spPr>
          <a:xfrm>
            <a:off x="838200" y="640926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Hit on all!</a:t>
            </a:r>
          </a:p>
        </p:txBody>
      </p:sp>
    </p:spTree>
    <p:extLst>
      <p:ext uri="{BB962C8B-B14F-4D97-AF65-F5344CB8AC3E}">
        <p14:creationId xmlns:p14="http://schemas.microsoft.com/office/powerpoint/2010/main" val="271535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6D84C-6358-F7C9-3781-11F762E2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26" y="0"/>
            <a:ext cx="6337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15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0463-D378-E9DE-221D-1988FCFB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77" y="18255"/>
            <a:ext cx="10515600" cy="1325563"/>
          </a:xfrm>
        </p:spPr>
        <p:txBody>
          <a:bodyPr/>
          <a:lstStyle/>
          <a:p>
            <a:r>
              <a:rPr lang="en-US" dirty="0"/>
              <a:t>Loop transformation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FE51-FA72-35E3-801C-4CBA76A4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76" y="1253331"/>
            <a:ext cx="11765423" cy="4351338"/>
          </a:xfrm>
        </p:spPr>
        <p:txBody>
          <a:bodyPr/>
          <a:lstStyle/>
          <a:p>
            <a:r>
              <a:rPr lang="en-US" dirty="0"/>
              <a:t>If the compiler can prove different properties about your loops, you can automatically make code go a lot faster</a:t>
            </a:r>
          </a:p>
          <a:p>
            <a:endParaRPr lang="en-US" dirty="0"/>
          </a:p>
          <a:p>
            <a:r>
              <a:rPr lang="en-US" dirty="0"/>
              <a:t>It is hard in languages like C/C++. But in constrained languages (often called domain specific languages (DSLs) it is easier!</a:t>
            </a:r>
          </a:p>
          <a:p>
            <a:pPr lvl="1"/>
            <a:r>
              <a:rPr lang="en-US" dirty="0"/>
              <a:t>Hot topic right now for Machine learning, graphics, graph analytics,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FAAA54-2852-EF9D-4B02-1BD1C868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280" y="4532456"/>
            <a:ext cx="2933678" cy="195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AED1DA5-AF27-17D2-CE45-1AE05ECC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685" y="4532456"/>
            <a:ext cx="2941384" cy="196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20B39-515F-2ABA-52A7-4711667058A0}"/>
              </a:ext>
            </a:extLst>
          </p:cNvPr>
          <p:cNvSpPr txBox="1"/>
          <p:nvPr/>
        </p:nvSpPr>
        <p:spPr>
          <a:xfrm>
            <a:off x="7999863" y="5455488"/>
            <a:ext cx="3937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results in from an image DSL show</a:t>
            </a:r>
          </a:p>
          <a:p>
            <a:r>
              <a:rPr lang="en-US" i="1" dirty="0"/>
              <a:t>a 1.7x speedup with 1/5 the LoC</a:t>
            </a:r>
          </a:p>
          <a:p>
            <a:r>
              <a:rPr lang="en-US" i="1" dirty="0"/>
              <a:t>over hand optimized versions at Adobe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082D7-4220-E69C-A84D-E288286A34F1}"/>
              </a:ext>
            </a:extLst>
          </p:cNvPr>
          <p:cNvSpPr txBox="1"/>
          <p:nvPr/>
        </p:nvSpPr>
        <p:spPr>
          <a:xfrm>
            <a:off x="7906729" y="6442278"/>
            <a:ext cx="411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</a:t>
            </a:r>
            <a:r>
              <a:rPr lang="en-US" sz="1200" dirty="0" err="1"/>
              <a:t>people.csail.mit.edu</a:t>
            </a:r>
            <a:r>
              <a:rPr lang="en-US" sz="1200" dirty="0"/>
              <a:t>/</a:t>
            </a:r>
            <a:r>
              <a:rPr lang="en-US" sz="1200" dirty="0" err="1"/>
              <a:t>sparis</a:t>
            </a:r>
            <a:r>
              <a:rPr lang="en-US" sz="1200" dirty="0"/>
              <a:t>/</a:t>
            </a:r>
            <a:r>
              <a:rPr lang="en-US" sz="1200" dirty="0" err="1"/>
              <a:t>publi</a:t>
            </a:r>
            <a:r>
              <a:rPr lang="en-US" sz="1200" dirty="0"/>
              <a:t>/2011/</a:t>
            </a:r>
            <a:r>
              <a:rPr lang="en-US" sz="1200" dirty="0" err="1"/>
              <a:t>siggraph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30262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E547-0AFA-F1E7-49BF-0E907660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Optimization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522A-7BBC-04DD-B375-41C3135F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transforms are a regional analysis</a:t>
            </a:r>
          </a:p>
          <a:p>
            <a:pPr lvl="1"/>
            <a:r>
              <a:rPr lang="en-US" dirty="0"/>
              <a:t>Compiler works hard to show that code fits a certain pattern</a:t>
            </a:r>
          </a:p>
          <a:p>
            <a:pPr lvl="1"/>
            <a:endParaRPr lang="en-US" dirty="0"/>
          </a:p>
          <a:p>
            <a:r>
              <a:rPr lang="en-US" dirty="0"/>
              <a:t>Global analysis must account for arbitrary patterns</a:t>
            </a:r>
          </a:p>
          <a:p>
            <a:endParaRPr lang="en-US" dirty="0"/>
          </a:p>
          <a:p>
            <a:r>
              <a:rPr lang="en-US" dirty="0"/>
              <a:t>Generality costs us! Lots of times these optimizations are not as effective or precise. </a:t>
            </a:r>
          </a:p>
          <a:p>
            <a:endParaRPr lang="en-US" dirty="0"/>
          </a:p>
          <a:p>
            <a:r>
              <a:rPr lang="en-US" dirty="0"/>
              <a:t>But they can still help...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42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E547-0AFA-F1E7-49BF-0E907660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finish up the class: Live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522A-7BBC-04DD-B375-41C3135F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B2B7B8-3EB1-42C7-6950-CFDFB952D93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an analysis to make your code go faster</a:t>
            </a:r>
          </a:p>
          <a:p>
            <a:endParaRPr lang="en-US" dirty="0"/>
          </a:p>
          <a:p>
            <a:r>
              <a:rPr lang="en-US" dirty="0"/>
              <a:t>An analysis to help warn programmers about potential bugs</a:t>
            </a:r>
          </a:p>
          <a:p>
            <a:endParaRPr lang="en-US" dirty="0"/>
          </a:p>
          <a:p>
            <a:r>
              <a:rPr lang="en-US" dirty="0"/>
              <a:t>Optimizations that make code go faster are really fun but the reality </a:t>
            </a:r>
            <a:r>
              <a:rPr lang="en-US" dirty="0" err="1"/>
              <a:t>i</a:t>
            </a:r>
            <a:r>
              <a:rPr lang="en-US" dirty="0"/>
              <a:t> that programmers often spend ~70% of their time debugging and testing. </a:t>
            </a:r>
          </a:p>
          <a:p>
            <a:endParaRPr lang="en-US" dirty="0"/>
          </a:p>
          <a:p>
            <a:r>
              <a:rPr lang="en-US" dirty="0"/>
              <a:t>Compilers can help!!</a:t>
            </a:r>
          </a:p>
        </p:txBody>
      </p:sp>
    </p:spTree>
    <p:extLst>
      <p:ext uri="{BB962C8B-B14F-4D97-AF65-F5344CB8AC3E}">
        <p14:creationId xmlns:p14="http://schemas.microsoft.com/office/powerpoint/2010/main" val="4250186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E50D-20CA-5EB5-09F9-42CC0F54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</p:spTree>
    <p:extLst>
      <p:ext uri="{BB962C8B-B14F-4D97-AF65-F5344CB8AC3E}">
        <p14:creationId xmlns:p14="http://schemas.microsoft.com/office/powerpoint/2010/main" val="301033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24C-6069-5E41-BB92-39394BF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924A-6DE4-2B42-BE4E-C45A646F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915" cy="3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where: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nodes are basic blocks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edges mean that it is possible for one block to branch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DE4E-048A-C04E-A566-E82C3A21CF91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FEF3-04A8-2242-90EA-BB6F35E6867C}"/>
              </a:ext>
            </a:extLst>
          </p:cNvPr>
          <p:cNvSpPr txBox="1"/>
          <p:nvPr/>
        </p:nvSpPr>
        <p:spPr>
          <a:xfrm>
            <a:off x="8704639" y="2737546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C246D-E879-124C-929F-44A006A70833}"/>
              </a:ext>
            </a:extLst>
          </p:cNvPr>
          <p:cNvSpPr txBox="1"/>
          <p:nvPr/>
        </p:nvSpPr>
        <p:spPr>
          <a:xfrm>
            <a:off x="8704639" y="4107570"/>
            <a:ext cx="1425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1FE87-1ED8-5046-AC70-E46424F4D7CD}"/>
              </a:ext>
            </a:extLst>
          </p:cNvPr>
          <p:cNvSpPr txBox="1"/>
          <p:nvPr/>
        </p:nvSpPr>
        <p:spPr>
          <a:xfrm>
            <a:off x="8704639" y="5336783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</p:spTree>
    <p:extLst>
      <p:ext uri="{BB962C8B-B14F-4D97-AF65-F5344CB8AC3E}">
        <p14:creationId xmlns:p14="http://schemas.microsoft.com/office/powerpoint/2010/main" val="3250708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24C-6069-5E41-BB92-39394BF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924A-6DE4-2B42-BE4E-C45A646F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915" cy="3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where: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nodes are basic blocks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edges mean that it is possible for one block to branch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DE4E-048A-C04E-A566-E82C3A21CF91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FEF3-04A8-2242-90EA-BB6F35E6867C}"/>
              </a:ext>
            </a:extLst>
          </p:cNvPr>
          <p:cNvSpPr txBox="1"/>
          <p:nvPr/>
        </p:nvSpPr>
        <p:spPr>
          <a:xfrm>
            <a:off x="8704639" y="2737546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68790-3DBA-574E-8E0D-B22B22984369}"/>
              </a:ext>
            </a:extLst>
          </p:cNvPr>
          <p:cNvSpPr txBox="1"/>
          <p:nvPr/>
        </p:nvSpPr>
        <p:spPr>
          <a:xfrm>
            <a:off x="8704639" y="4107570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3721E-C37E-D141-A3A9-14E75095C365}"/>
              </a:ext>
            </a:extLst>
          </p:cNvPr>
          <p:cNvSpPr txBox="1"/>
          <p:nvPr/>
        </p:nvSpPr>
        <p:spPr>
          <a:xfrm>
            <a:off x="8704639" y="5336783"/>
            <a:ext cx="14253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</p:spTree>
    <p:extLst>
      <p:ext uri="{BB962C8B-B14F-4D97-AF65-F5344CB8AC3E}">
        <p14:creationId xmlns:p14="http://schemas.microsoft.com/office/powerpoint/2010/main" val="3469338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24C-6069-5E41-BB92-39394BF9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924A-6DE4-2B42-BE4E-C45A646F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6915" cy="367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where: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nodes are basic blocks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edges mean that it is possible for one block to branch to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DE4E-048A-C04E-A566-E82C3A21CF91}"/>
              </a:ext>
            </a:extLst>
          </p:cNvPr>
          <p:cNvSpPr txBox="1"/>
          <p:nvPr/>
        </p:nvSpPr>
        <p:spPr>
          <a:xfrm>
            <a:off x="8704639" y="1090523"/>
            <a:ext cx="239039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start:</a:t>
            </a:r>
          </a:p>
          <a:p>
            <a:r>
              <a:rPr lang="en-US" dirty="0">
                <a:latin typeface="Courier" pitchFamily="2" charset="0"/>
              </a:rPr>
              <a:t>r0 = ...;</a:t>
            </a:r>
          </a:p>
          <a:p>
            <a:r>
              <a:rPr lang="en-US" dirty="0">
                <a:latin typeface="Courier" pitchFamily="2" charset="0"/>
              </a:rPr>
              <a:t>r1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r0, </a:t>
            </a:r>
            <a:r>
              <a:rPr lang="en-US" i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latin typeface="Courier" pitchFamily="2" charset="0"/>
              </a:rPr>
              <a:t>else;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FEF3-04A8-2242-90EA-BB6F35E6867C}"/>
              </a:ext>
            </a:extLst>
          </p:cNvPr>
          <p:cNvSpPr txBox="1"/>
          <p:nvPr/>
        </p:nvSpPr>
        <p:spPr>
          <a:xfrm>
            <a:off x="7615141" y="3016762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if: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r2 = ...;</a:t>
            </a:r>
          </a:p>
          <a:p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68790-3DBA-574E-8E0D-B22B22984369}"/>
              </a:ext>
            </a:extLst>
          </p:cNvPr>
          <p:cNvSpPr txBox="1"/>
          <p:nvPr/>
        </p:nvSpPr>
        <p:spPr>
          <a:xfrm>
            <a:off x="10130029" y="3017010"/>
            <a:ext cx="1563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Courier" pitchFamily="2" charset="0"/>
              </a:rPr>
              <a:t>else:</a:t>
            </a:r>
          </a:p>
          <a:p>
            <a:r>
              <a:rPr lang="en-US" dirty="0">
                <a:latin typeface="Courier" pitchFamily="2" charset="0"/>
              </a:rPr>
              <a:t>r3 = ...;</a:t>
            </a:r>
            <a:br>
              <a:rPr lang="en-US" dirty="0"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br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end_if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3721E-C37E-D141-A3A9-14E75095C365}"/>
              </a:ext>
            </a:extLst>
          </p:cNvPr>
          <p:cNvSpPr txBox="1"/>
          <p:nvPr/>
        </p:nvSpPr>
        <p:spPr>
          <a:xfrm>
            <a:off x="9006196" y="4849797"/>
            <a:ext cx="14253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>
                <a:latin typeface="Courier" pitchFamily="2" charset="0"/>
              </a:rPr>
              <a:t>end_if</a:t>
            </a:r>
            <a:r>
              <a:rPr lang="en-US" i="1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r4 = ...;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27CBE9-455B-D544-8CDD-CC62E98F4D1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396765" y="2290852"/>
            <a:ext cx="1503073" cy="7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C740F-018A-E144-B782-CC9347C6206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899838" y="2290852"/>
            <a:ext cx="1011815" cy="72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0BB57D-A3D4-864D-A5C0-F33C99C3E02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396765" y="3940092"/>
            <a:ext cx="1322126" cy="90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90BECA-F4CD-3E42-B2D7-D85607A77E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718891" y="3940340"/>
            <a:ext cx="1192762" cy="90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F62604-3786-9241-A397-7511EC84FD5C}"/>
              </a:ext>
            </a:extLst>
          </p:cNvPr>
          <p:cNvSpPr txBox="1"/>
          <p:nvPr/>
        </p:nvSpPr>
        <p:spPr>
          <a:xfrm>
            <a:off x="11245174" y="11965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9D0F6-9B4A-3743-AF15-972A81CB0608}"/>
              </a:ext>
            </a:extLst>
          </p:cNvPr>
          <p:cNvSpPr txBox="1"/>
          <p:nvPr/>
        </p:nvSpPr>
        <p:spPr>
          <a:xfrm>
            <a:off x="7728857" y="24691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81F69-AB20-E042-8590-D4F30EE5F74A}"/>
              </a:ext>
            </a:extLst>
          </p:cNvPr>
          <p:cNvSpPr txBox="1"/>
          <p:nvPr/>
        </p:nvSpPr>
        <p:spPr>
          <a:xfrm>
            <a:off x="11090708" y="25337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A6C3F-F1AE-964C-9CA5-7958106C2260}"/>
              </a:ext>
            </a:extLst>
          </p:cNvPr>
          <p:cNvSpPr txBox="1"/>
          <p:nvPr/>
        </p:nvSpPr>
        <p:spPr>
          <a:xfrm>
            <a:off x="10488139" y="49882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191181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3B4C-7318-6847-B694-E20802E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</p:spTree>
    <p:extLst>
      <p:ext uri="{BB962C8B-B14F-4D97-AF65-F5344CB8AC3E}">
        <p14:creationId xmlns:p14="http://schemas.microsoft.com/office/powerpoint/2010/main" val="1433486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3B4C-7318-6847-B694-E20802E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BFA9-1046-4747-A2E3-E528EFCE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Break in a loop</a:t>
            </a:r>
          </a:p>
          <a:p>
            <a:endParaRPr lang="en-US" dirty="0"/>
          </a:p>
          <a:p>
            <a:r>
              <a:rPr lang="en-US" dirty="0"/>
              <a:t>Switch statement (consider break, no break)</a:t>
            </a:r>
          </a:p>
          <a:p>
            <a:endParaRPr lang="en-US" dirty="0"/>
          </a:p>
          <a:p>
            <a:r>
              <a:rPr lang="en-US" dirty="0"/>
              <a:t>first class branches (or functions)</a:t>
            </a:r>
          </a:p>
        </p:txBody>
      </p:sp>
    </p:spTree>
    <p:extLst>
      <p:ext uri="{BB962C8B-B14F-4D97-AF65-F5344CB8AC3E}">
        <p14:creationId xmlns:p14="http://schemas.microsoft.com/office/powerpoint/2010/main" val="31099713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3B4C-7318-6847-B694-E20802E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BFA9-1046-4747-A2E3-E528EFCE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PyCFG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0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6D84C-6358-F7C9-3781-11F762E2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26" y="0"/>
            <a:ext cx="633767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9DF162-629F-3488-9ACB-CB922C391A0E}"/>
              </a:ext>
            </a:extLst>
          </p:cNvPr>
          <p:cNvSpPr txBox="1"/>
          <p:nvPr/>
        </p:nvSpPr>
        <p:spPr>
          <a:xfrm>
            <a:off x="423334" y="2370667"/>
            <a:ext cx="29520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times </a:t>
            </a:r>
            <a:r>
              <a:rPr lang="en-US" dirty="0" err="1"/>
              <a:t>i</a:t>
            </a:r>
            <a:r>
              <a:rPr lang="en-US" dirty="0"/>
              <a:t> gets</a:t>
            </a:r>
          </a:p>
          <a:p>
            <a:r>
              <a:rPr lang="en-US" dirty="0"/>
              <a:t>updated?</a:t>
            </a:r>
          </a:p>
          <a:p>
            <a:endParaRPr lang="en-US" dirty="0"/>
          </a:p>
          <a:p>
            <a:r>
              <a:rPr lang="en-US" dirty="0"/>
              <a:t>memory access optimizations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 jamming (we will see </a:t>
            </a:r>
            <a:br>
              <a:rPr lang="en-US" dirty="0"/>
            </a:br>
            <a:r>
              <a:rPr lang="en-US" dirty="0"/>
              <a:t>next slide)</a:t>
            </a:r>
          </a:p>
        </p:txBody>
      </p:sp>
    </p:spTree>
    <p:extLst>
      <p:ext uri="{BB962C8B-B14F-4D97-AF65-F5344CB8AC3E}">
        <p14:creationId xmlns:p14="http://schemas.microsoft.com/office/powerpoint/2010/main" val="253286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62B4-8681-994F-A84E-8F116876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0E20-58CD-5641-B7D4-E8A50EB7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</p:spTree>
    <p:extLst>
      <p:ext uri="{BB962C8B-B14F-4D97-AF65-F5344CB8AC3E}">
        <p14:creationId xmlns:p14="http://schemas.microsoft.com/office/powerpoint/2010/main" val="53888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6326B-E8A5-B768-CBD2-13383563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46250"/>
            <a:ext cx="6096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CA1F-5A8F-3E31-B5E6-A96FA4D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6055F-9105-C021-0542-86FFBEA79A8D}"/>
              </a:ext>
            </a:extLst>
          </p:cNvPr>
          <p:cNvSpPr txBox="1"/>
          <p:nvPr/>
        </p:nvSpPr>
        <p:spPr>
          <a:xfrm>
            <a:off x="3462867" y="2827868"/>
            <a:ext cx="492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4;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++){</a:t>
            </a:r>
          </a:p>
          <a:p>
            <a:r>
              <a:rPr lang="en-US" dirty="0">
                <a:latin typeface="Courier" pitchFamily="2" charset="0"/>
              </a:rPr>
              <a:t>  for (j = 0; j &lt; 4; </a:t>
            </a:r>
            <a:r>
              <a:rPr lang="en-US" dirty="0" err="1">
                <a:latin typeface="Courier" pitchFamily="2" charset="0"/>
              </a:rPr>
              <a:t>j++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    SOME_INSTRUCTION;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8A4D0-F605-B4DD-3731-1EB18790B872}"/>
              </a:ext>
            </a:extLst>
          </p:cNvPr>
          <p:cNvSpPr txBox="1"/>
          <p:nvPr/>
        </p:nvSpPr>
        <p:spPr>
          <a:xfrm>
            <a:off x="8271933" y="2099733"/>
            <a:ext cx="304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think about how unrolling</a:t>
            </a:r>
          </a:p>
          <a:p>
            <a:r>
              <a:rPr lang="en-US" dirty="0"/>
              <a:t>this loop would look...</a:t>
            </a:r>
          </a:p>
        </p:txBody>
      </p:sp>
    </p:spTree>
    <p:extLst>
      <p:ext uri="{BB962C8B-B14F-4D97-AF65-F5344CB8AC3E}">
        <p14:creationId xmlns:p14="http://schemas.microsoft.com/office/powerpoint/2010/main" val="119221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83162</TotalTime>
  <Words>3718</Words>
  <Application>Microsoft Macintosh PowerPoint</Application>
  <PresentationFormat>Widescreen</PresentationFormat>
  <Paragraphs>555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</vt:lpstr>
      <vt:lpstr>Menlo</vt:lpstr>
      <vt:lpstr>Office Theme</vt:lpstr>
      <vt:lpstr>CSE110A: Compilers May 27, 2022</vt:lpstr>
      <vt:lpstr>Announcements</vt:lpstr>
      <vt:lpstr>Quiz</vt:lpstr>
      <vt:lpstr>Quiz</vt:lpstr>
      <vt:lpstr>Discussion</vt:lpstr>
      <vt:lpstr>Quiz</vt:lpstr>
      <vt:lpstr>Quiz</vt:lpstr>
      <vt:lpstr>Quiz</vt:lpstr>
      <vt:lpstr>Discussion</vt:lpstr>
      <vt:lpstr>Discussion</vt:lpstr>
      <vt:lpstr>Discussion</vt:lpstr>
      <vt:lpstr>Discussion</vt:lpstr>
      <vt:lpstr>Review</vt:lpstr>
      <vt:lpstr>Homework overview</vt:lpstr>
      <vt:lpstr>More loop transforms</vt:lpstr>
      <vt:lpstr>New constraints: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Safety Criteria: independent iterations</vt:lpstr>
      <vt:lpstr>Safety Criteria: independent iterations</vt:lpstr>
      <vt:lpstr>Safety Criteria: independent iterations</vt:lpstr>
      <vt:lpstr>Safety Criteria: independent iterations</vt:lpstr>
      <vt:lpstr>Safety Criteria: independent iterations</vt:lpstr>
      <vt:lpstr>Safety Criteria: independent iterations</vt:lpstr>
      <vt:lpstr>Safety Criteria: independent iterations</vt:lpstr>
      <vt:lpstr>Safety Criteria: independent iterations</vt:lpstr>
      <vt:lpstr>Examples:</vt:lpstr>
      <vt:lpstr>Examples:</vt:lpstr>
      <vt:lpstr>Examples:</vt:lpstr>
      <vt:lpstr>Examples:</vt:lpstr>
      <vt:lpstr>Examples:</vt:lpstr>
      <vt:lpstr>Motivation:</vt:lpstr>
      <vt:lpstr>PowerPoint Presentation</vt:lpstr>
      <vt:lpstr>PowerPoint Presentation</vt:lpstr>
      <vt:lpstr>Demo</vt:lpstr>
      <vt:lpstr>Adding 2D arrays together</vt:lpstr>
      <vt:lpstr>But sometimes there isn’t a good ordering</vt:lpstr>
      <vt:lpstr>transposed arrays</vt:lpstr>
      <vt:lpstr>transposed arrays</vt:lpstr>
      <vt:lpstr>transposed arrays</vt:lpstr>
      <vt:lpstr>transposed arrays</vt:lpstr>
      <vt:lpstr>What happens here?</vt:lpstr>
      <vt:lpstr>How can we fix it? </vt:lpstr>
      <vt:lpstr>PowerPoint Presentation</vt:lpstr>
      <vt:lpstr>Does loop splitting by itself work?</vt:lpstr>
      <vt:lpstr>We can chain optimizations</vt:lpstr>
      <vt:lpstr>We can chain optimizations</vt:lpstr>
      <vt:lpstr>Our new schedule looks like this:</vt:lpstr>
      <vt:lpstr>blocking</vt:lpstr>
      <vt:lpstr>blocking</vt:lpstr>
      <vt:lpstr>blocking</vt:lpstr>
      <vt:lpstr>blocking</vt:lpstr>
      <vt:lpstr>blocking</vt:lpstr>
      <vt:lpstr>blocking</vt:lpstr>
      <vt:lpstr>blocking</vt:lpstr>
      <vt:lpstr>Loop transformation summary</vt:lpstr>
      <vt:lpstr>Global Optimization (analysis)</vt:lpstr>
      <vt:lpstr>To finish up the class: Live variable analysis</vt:lpstr>
      <vt:lpstr>Control flow graphs</vt:lpstr>
      <vt:lpstr>Control flow graphs</vt:lpstr>
      <vt:lpstr>Control flow graphs</vt:lpstr>
      <vt:lpstr>Control flow graphs</vt:lpstr>
      <vt:lpstr>Interesting CFGs</vt:lpstr>
      <vt:lpstr>Interesting CFGs</vt:lpstr>
      <vt:lpstr>CFG demo</vt:lpstr>
      <vt:lpstr>See everyone on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1248</cp:revision>
  <dcterms:created xsi:type="dcterms:W3CDTF">2021-03-23T23:59:42Z</dcterms:created>
  <dcterms:modified xsi:type="dcterms:W3CDTF">2022-05-27T22:24:54Z</dcterms:modified>
</cp:coreProperties>
</file>