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57" r:id="rId2"/>
    <p:sldId id="651" r:id="rId3"/>
    <p:sldId id="1171" r:id="rId4"/>
    <p:sldId id="656" r:id="rId5"/>
    <p:sldId id="1172" r:id="rId6"/>
    <p:sldId id="1177" r:id="rId7"/>
    <p:sldId id="1178" r:id="rId8"/>
    <p:sldId id="1179" r:id="rId9"/>
    <p:sldId id="1180" r:id="rId10"/>
    <p:sldId id="1181" r:id="rId11"/>
    <p:sldId id="1182" r:id="rId12"/>
    <p:sldId id="1183" r:id="rId13"/>
    <p:sldId id="1184" r:id="rId14"/>
    <p:sldId id="1185" r:id="rId15"/>
    <p:sldId id="1186" r:id="rId16"/>
    <p:sldId id="1173" r:id="rId17"/>
    <p:sldId id="1194" r:id="rId18"/>
    <p:sldId id="1187" r:id="rId19"/>
    <p:sldId id="1188" r:id="rId20"/>
    <p:sldId id="1189" r:id="rId21"/>
    <p:sldId id="1191" r:id="rId22"/>
    <p:sldId id="1190" r:id="rId23"/>
    <p:sldId id="1192" r:id="rId24"/>
    <p:sldId id="1193" r:id="rId25"/>
    <p:sldId id="1174" r:id="rId26"/>
    <p:sldId id="1195" r:id="rId27"/>
    <p:sldId id="1196" r:id="rId28"/>
    <p:sldId id="1197" r:id="rId29"/>
    <p:sldId id="1198" r:id="rId30"/>
    <p:sldId id="1199" r:id="rId31"/>
    <p:sldId id="1200" r:id="rId32"/>
    <p:sldId id="1202" r:id="rId33"/>
    <p:sldId id="1176" r:id="rId34"/>
    <p:sldId id="1201" r:id="rId35"/>
    <p:sldId id="1203" r:id="rId36"/>
    <p:sldId id="1204" r:id="rId37"/>
    <p:sldId id="1205" r:id="rId38"/>
    <p:sldId id="354" r:id="rId39"/>
    <p:sldId id="407" r:id="rId40"/>
    <p:sldId id="408" r:id="rId41"/>
    <p:sldId id="427" r:id="rId42"/>
    <p:sldId id="409" r:id="rId43"/>
    <p:sldId id="1206" r:id="rId44"/>
    <p:sldId id="428" r:id="rId45"/>
    <p:sldId id="1168" r:id="rId46"/>
    <p:sldId id="431" r:id="rId47"/>
    <p:sldId id="432" r:id="rId48"/>
    <p:sldId id="433" r:id="rId49"/>
    <p:sldId id="1166" r:id="rId50"/>
    <p:sldId id="435" r:id="rId51"/>
    <p:sldId id="436" r:id="rId52"/>
    <p:sldId id="437" r:id="rId53"/>
    <p:sldId id="438" r:id="rId54"/>
    <p:sldId id="439" r:id="rId55"/>
    <p:sldId id="440" r:id="rId56"/>
    <p:sldId id="1169" r:id="rId57"/>
    <p:sldId id="1170" r:id="rId58"/>
    <p:sldId id="1209" r:id="rId59"/>
    <p:sldId id="1207" r:id="rId60"/>
    <p:sldId id="1215" r:id="rId61"/>
    <p:sldId id="1214" r:id="rId62"/>
    <p:sldId id="1216" r:id="rId63"/>
    <p:sldId id="1217" r:id="rId64"/>
    <p:sldId id="1210" r:id="rId65"/>
    <p:sldId id="1219" r:id="rId66"/>
    <p:sldId id="1221" r:id="rId67"/>
    <p:sldId id="1222" r:id="rId68"/>
    <p:sldId id="1223" r:id="rId69"/>
    <p:sldId id="1211" r:id="rId70"/>
    <p:sldId id="1212" r:id="rId71"/>
    <p:sldId id="1224" r:id="rId72"/>
    <p:sldId id="1225" r:id="rId73"/>
    <p:sldId id="1239" r:id="rId74"/>
    <p:sldId id="1226" r:id="rId75"/>
    <p:sldId id="1227" r:id="rId76"/>
    <p:sldId id="1213" r:id="rId77"/>
    <p:sldId id="1229" r:id="rId78"/>
    <p:sldId id="1228" r:id="rId79"/>
    <p:sldId id="1231" r:id="rId80"/>
    <p:sldId id="1232" r:id="rId81"/>
    <p:sldId id="1233" r:id="rId82"/>
    <p:sldId id="1235" r:id="rId83"/>
    <p:sldId id="1236" r:id="rId84"/>
    <p:sldId id="1237" r:id="rId85"/>
    <p:sldId id="1238" r:id="rId86"/>
    <p:sldId id="1240" r:id="rId87"/>
    <p:sldId id="1241" r:id="rId88"/>
    <p:sldId id="1242" r:id="rId89"/>
    <p:sldId id="1243" r:id="rId90"/>
    <p:sldId id="1244" r:id="rId91"/>
    <p:sldId id="787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35"/>
    <p:restoredTop sz="96405"/>
  </p:normalViewPr>
  <p:slideViewPr>
    <p:cSldViewPr snapToGrid="0" snapToObjects="1">
      <p:cViewPr>
        <p:scale>
          <a:sx n="150" d="100"/>
          <a:sy n="150" d="100"/>
        </p:scale>
        <p:origin x="9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April 13,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Syntactic Analysis continued</a:t>
            </a:r>
          </a:p>
          <a:p>
            <a:pPr lvl="1"/>
            <a:r>
              <a:rPr lang="en-US" i="1" dirty="0"/>
              <a:t>Precedence and associativity part 2</a:t>
            </a:r>
            <a:endParaRPr lang="en-US" dirty="0"/>
          </a:p>
          <a:p>
            <a:pPr lvl="1"/>
            <a:r>
              <a:rPr lang="en-US" i="1" dirty="0"/>
              <a:t>Top down parsing</a:t>
            </a:r>
          </a:p>
          <a:p>
            <a:pPr lvl="2"/>
            <a:r>
              <a:rPr lang="en-US" i="1" dirty="0"/>
              <a:t>Oracle parser</a:t>
            </a:r>
          </a:p>
          <a:p>
            <a:pPr lvl="2"/>
            <a:r>
              <a:rPr lang="en-US" i="1" dirty="0"/>
              <a:t>Rewriting to avoid left recursion</a:t>
            </a:r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4810-9B5C-0A4D-B2CE-2BC37B86A354}"/>
              </a:ext>
            </a:extLst>
          </p:cNvPr>
          <p:cNvSpPr/>
          <p:nvPr/>
        </p:nvSpPr>
        <p:spPr>
          <a:xfrm>
            <a:off x="10097167" y="2090808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86D8F-6730-F04B-9B5A-A73EFAB4D4E7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10119752" y="2402657"/>
            <a:ext cx="351930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2D8AA-0409-864E-9890-3FFB88503A5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471682" y="2402657"/>
            <a:ext cx="277238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5DC5A4-90C6-B14B-A382-11D393C99C64}"/>
              </a:ext>
            </a:extLst>
          </p:cNvPr>
          <p:cNvSpPr/>
          <p:nvPr/>
        </p:nvSpPr>
        <p:spPr>
          <a:xfrm>
            <a:off x="9722652" y="2720674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8E1B2B-5DF2-E645-BAE4-3348D9F473F8}"/>
              </a:ext>
            </a:extLst>
          </p:cNvPr>
          <p:cNvSpPr/>
          <p:nvPr/>
        </p:nvSpPr>
        <p:spPr>
          <a:xfrm>
            <a:off x="10512211" y="2727971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426A8-2722-164F-9E46-19F9E98727B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971844" y="3050112"/>
            <a:ext cx="328310" cy="31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C218C-0E06-3C47-904B-D63E5F792510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10367706" y="3039820"/>
            <a:ext cx="519020" cy="31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D89F16C-A8D3-904A-8BD9-E3C751C9AD48}"/>
              </a:ext>
            </a:extLst>
          </p:cNvPr>
          <p:cNvSpPr/>
          <p:nvPr/>
        </p:nvSpPr>
        <p:spPr>
          <a:xfrm>
            <a:off x="10925639" y="3361398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5099B9-D9EF-0A4E-8009-19E283A17159}"/>
              </a:ext>
            </a:extLst>
          </p:cNvPr>
          <p:cNvSpPr/>
          <p:nvPr/>
        </p:nvSpPr>
        <p:spPr>
          <a:xfrm>
            <a:off x="9993191" y="335166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9" name="Snip Single Corner Rectangle 38">
            <a:extLst>
              <a:ext uri="{FF2B5EF4-FFF2-40B4-BE49-F238E27FC236}">
                <a16:creationId xmlns:a16="http://schemas.microsoft.com/office/drawing/2014/main" id="{F7AACD00-7B7A-7E4A-8E82-E00367CBE379}"/>
              </a:ext>
            </a:extLst>
          </p:cNvPr>
          <p:cNvSpPr/>
          <p:nvPr/>
        </p:nvSpPr>
        <p:spPr>
          <a:xfrm>
            <a:off x="7026095" y="2373274"/>
            <a:ext cx="1594022" cy="1235676"/>
          </a:xfrm>
          <a:prstGeom prst="snip1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int main() {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(““);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return 0;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5C64FAD-A257-F54D-A462-4BA9F13CC36D}"/>
              </a:ext>
            </a:extLst>
          </p:cNvPr>
          <p:cNvSpPr/>
          <p:nvPr/>
        </p:nvSpPr>
        <p:spPr>
          <a:xfrm flipV="1">
            <a:off x="8796082" y="2700225"/>
            <a:ext cx="951875" cy="354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36F20-8F6F-E648-BCD7-DFA692BB0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75"/>
          <a:stretch/>
        </p:blipFill>
        <p:spPr>
          <a:xfrm>
            <a:off x="1729317" y="1585383"/>
            <a:ext cx="9156700" cy="13255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12F020-01E1-AC47-A673-1805EB9BF635}"/>
              </a:ext>
            </a:extLst>
          </p:cNvPr>
          <p:cNvSpPr/>
          <p:nvPr/>
        </p:nvSpPr>
        <p:spPr>
          <a:xfrm>
            <a:off x="5172872" y="376187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yxxxxxxxx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4D58-F35D-314B-901D-D600467E2534}"/>
              </a:ext>
            </a:extLst>
          </p:cNvPr>
          <p:cNvSpPr txBox="1"/>
          <p:nvPr/>
        </p:nvSpPr>
        <p:spPr>
          <a:xfrm>
            <a:off x="2099733" y="3761872"/>
            <a:ext cx="21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this one?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9FF01D5-5DB8-D145-ABAF-46E158A02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17227"/>
              </p:ext>
            </p:extLst>
          </p:nvPr>
        </p:nvGraphicFramePr>
        <p:xfrm>
          <a:off x="3167044" y="4836982"/>
          <a:ext cx="510540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66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CF21B1-8C3C-4247-B177-423E8C3384C0}"/>
              </a:ext>
            </a:extLst>
          </p:cNvPr>
          <p:cNvSpPr txBox="1"/>
          <p:nvPr/>
        </p:nvSpPr>
        <p:spPr>
          <a:xfrm>
            <a:off x="1429747" y="216746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239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36F20-8F6F-E648-BCD7-DFA692BB0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75"/>
          <a:stretch/>
        </p:blipFill>
        <p:spPr>
          <a:xfrm>
            <a:off x="1729317" y="1585383"/>
            <a:ext cx="9156700" cy="13255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12F020-01E1-AC47-A673-1805EB9BF635}"/>
              </a:ext>
            </a:extLst>
          </p:cNvPr>
          <p:cNvSpPr/>
          <p:nvPr/>
        </p:nvSpPr>
        <p:spPr>
          <a:xfrm>
            <a:off x="5172872" y="376187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yxxxxxxxx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4D58-F35D-314B-901D-D600467E2534}"/>
              </a:ext>
            </a:extLst>
          </p:cNvPr>
          <p:cNvSpPr txBox="1"/>
          <p:nvPr/>
        </p:nvSpPr>
        <p:spPr>
          <a:xfrm>
            <a:off x="2099733" y="3761872"/>
            <a:ext cx="21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this one?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9FF01D5-5DB8-D145-ABAF-46E158A02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50488"/>
              </p:ext>
            </p:extLst>
          </p:nvPr>
        </p:nvGraphicFramePr>
        <p:xfrm>
          <a:off x="3167044" y="4836982"/>
          <a:ext cx="510540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x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dirty="0" err="1">
                          <a:latin typeface="Courier" pitchFamily="2" charset="0"/>
                        </a:rPr>
                        <a:t>xxxxxxxx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66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CF21B1-8C3C-4247-B177-423E8C3384C0}"/>
              </a:ext>
            </a:extLst>
          </p:cNvPr>
          <p:cNvSpPr txBox="1"/>
          <p:nvPr/>
        </p:nvSpPr>
        <p:spPr>
          <a:xfrm>
            <a:off x="1429747" y="216746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59B14-074B-E748-A15B-1FF7702C74F0}"/>
              </a:ext>
            </a:extLst>
          </p:cNvPr>
          <p:cNvSpPr txBox="1"/>
          <p:nvPr/>
        </p:nvSpPr>
        <p:spPr>
          <a:xfrm>
            <a:off x="8272444" y="6123543"/>
            <a:ext cx="297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 more rows, then eventually</a:t>
            </a:r>
          </a:p>
        </p:txBody>
      </p:sp>
    </p:spTree>
    <p:extLst>
      <p:ext uri="{BB962C8B-B14F-4D97-AF65-F5344CB8AC3E}">
        <p14:creationId xmlns:p14="http://schemas.microsoft.com/office/powerpoint/2010/main" val="70128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36F20-8F6F-E648-BCD7-DFA692BB0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75"/>
          <a:stretch/>
        </p:blipFill>
        <p:spPr>
          <a:xfrm>
            <a:off x="1729317" y="1585383"/>
            <a:ext cx="9156700" cy="13255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12F020-01E1-AC47-A673-1805EB9BF635}"/>
              </a:ext>
            </a:extLst>
          </p:cNvPr>
          <p:cNvSpPr/>
          <p:nvPr/>
        </p:nvSpPr>
        <p:spPr>
          <a:xfrm>
            <a:off x="5172872" y="376187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yyyyyyyyx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4D58-F35D-314B-901D-D600467E2534}"/>
              </a:ext>
            </a:extLst>
          </p:cNvPr>
          <p:cNvSpPr txBox="1"/>
          <p:nvPr/>
        </p:nvSpPr>
        <p:spPr>
          <a:xfrm>
            <a:off x="2099733" y="3761872"/>
            <a:ext cx="21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this one?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9FF01D5-5DB8-D145-ABAF-46E158A02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5364"/>
              </p:ext>
            </p:extLst>
          </p:nvPr>
        </p:nvGraphicFramePr>
        <p:xfrm>
          <a:off x="3167044" y="4836982"/>
          <a:ext cx="510540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66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CF21B1-8C3C-4247-B177-423E8C3384C0}"/>
              </a:ext>
            </a:extLst>
          </p:cNvPr>
          <p:cNvSpPr txBox="1"/>
          <p:nvPr/>
        </p:nvSpPr>
        <p:spPr>
          <a:xfrm>
            <a:off x="1429747" y="216746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6141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36F20-8F6F-E648-BCD7-DFA692BB0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75"/>
          <a:stretch/>
        </p:blipFill>
        <p:spPr>
          <a:xfrm>
            <a:off x="1729317" y="1585383"/>
            <a:ext cx="9156700" cy="13255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12F020-01E1-AC47-A673-1805EB9BF635}"/>
              </a:ext>
            </a:extLst>
          </p:cNvPr>
          <p:cNvSpPr/>
          <p:nvPr/>
        </p:nvSpPr>
        <p:spPr>
          <a:xfrm>
            <a:off x="5172872" y="376187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yyyyyyyyx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4D58-F35D-314B-901D-D600467E2534}"/>
              </a:ext>
            </a:extLst>
          </p:cNvPr>
          <p:cNvSpPr txBox="1"/>
          <p:nvPr/>
        </p:nvSpPr>
        <p:spPr>
          <a:xfrm>
            <a:off x="2099733" y="3761872"/>
            <a:ext cx="21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this one?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9FF01D5-5DB8-D145-ABAF-46E158A029DA}"/>
              </a:ext>
            </a:extLst>
          </p:cNvPr>
          <p:cNvGraphicFramePr>
            <a:graphicFrameLocks noGrp="1"/>
          </p:cNvGraphicFramePr>
          <p:nvPr/>
        </p:nvGraphicFramePr>
        <p:xfrm>
          <a:off x="3167044" y="4836982"/>
          <a:ext cx="510540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66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CF21B1-8C3C-4247-B177-423E8C3384C0}"/>
              </a:ext>
            </a:extLst>
          </p:cNvPr>
          <p:cNvSpPr txBox="1"/>
          <p:nvPr/>
        </p:nvSpPr>
        <p:spPr>
          <a:xfrm>
            <a:off x="1429747" y="216746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33350-74AF-274D-8AD5-8D5D4976BF13}"/>
              </a:ext>
            </a:extLst>
          </p:cNvPr>
          <p:cNvSpPr txBox="1"/>
          <p:nvPr/>
        </p:nvSpPr>
        <p:spPr>
          <a:xfrm>
            <a:off x="8873067" y="4030133"/>
            <a:ext cx="2161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only produce</a:t>
            </a:r>
          </a:p>
          <a:p>
            <a:r>
              <a:rPr lang="en-US" dirty="0"/>
              <a:t>1 y, so we cannot</a:t>
            </a:r>
          </a:p>
          <a:p>
            <a:r>
              <a:rPr lang="en-US" dirty="0"/>
              <a:t>derive this string</a:t>
            </a:r>
          </a:p>
        </p:txBody>
      </p:sp>
    </p:spTree>
    <p:extLst>
      <p:ext uri="{BB962C8B-B14F-4D97-AF65-F5344CB8AC3E}">
        <p14:creationId xmlns:p14="http://schemas.microsoft.com/office/powerpoint/2010/main" val="216240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36F20-8F6F-E648-BCD7-DFA692BB0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75"/>
          <a:stretch/>
        </p:blipFill>
        <p:spPr>
          <a:xfrm>
            <a:off x="1729317" y="1585383"/>
            <a:ext cx="9156700" cy="13255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12F020-01E1-AC47-A673-1805EB9BF635}"/>
              </a:ext>
            </a:extLst>
          </p:cNvPr>
          <p:cNvSpPr/>
          <p:nvPr/>
        </p:nvSpPr>
        <p:spPr>
          <a:xfrm>
            <a:off x="5172872" y="376187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yyyyyyyyx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4D58-F35D-314B-901D-D600467E2534}"/>
              </a:ext>
            </a:extLst>
          </p:cNvPr>
          <p:cNvSpPr txBox="1"/>
          <p:nvPr/>
        </p:nvSpPr>
        <p:spPr>
          <a:xfrm>
            <a:off x="2099733" y="3761872"/>
            <a:ext cx="21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this one?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9FF01D5-5DB8-D145-ABAF-46E158A029DA}"/>
              </a:ext>
            </a:extLst>
          </p:cNvPr>
          <p:cNvGraphicFramePr>
            <a:graphicFrameLocks noGrp="1"/>
          </p:cNvGraphicFramePr>
          <p:nvPr/>
        </p:nvGraphicFramePr>
        <p:xfrm>
          <a:off x="3167044" y="4836982"/>
          <a:ext cx="510540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66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CF21B1-8C3C-4247-B177-423E8C3384C0}"/>
              </a:ext>
            </a:extLst>
          </p:cNvPr>
          <p:cNvSpPr txBox="1"/>
          <p:nvPr/>
        </p:nvSpPr>
        <p:spPr>
          <a:xfrm>
            <a:off x="1429747" y="216746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7E713-A75B-DB4C-9BA3-23C07143ABEE}"/>
              </a:ext>
            </a:extLst>
          </p:cNvPr>
          <p:cNvSpPr txBox="1"/>
          <p:nvPr/>
        </p:nvSpPr>
        <p:spPr>
          <a:xfrm>
            <a:off x="1938867" y="3090333"/>
            <a:ext cx="469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changed the rules?? Does this work?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D45F6-6E20-E04C-9C57-DE276C7FFAD4}"/>
              </a:ext>
            </a:extLst>
          </p:cNvPr>
          <p:cNvSpPr txBox="1"/>
          <p:nvPr/>
        </p:nvSpPr>
        <p:spPr>
          <a:xfrm>
            <a:off x="2379134" y="24906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1762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36F20-8F6F-E648-BCD7-DFA692BB0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75"/>
          <a:stretch/>
        </p:blipFill>
        <p:spPr>
          <a:xfrm>
            <a:off x="1729317" y="1585383"/>
            <a:ext cx="9156700" cy="13255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12F020-01E1-AC47-A673-1805EB9BF635}"/>
              </a:ext>
            </a:extLst>
          </p:cNvPr>
          <p:cNvSpPr/>
          <p:nvPr/>
        </p:nvSpPr>
        <p:spPr>
          <a:xfrm>
            <a:off x="5172872" y="376187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yyyyyyyyx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4D58-F35D-314B-901D-D600467E2534}"/>
              </a:ext>
            </a:extLst>
          </p:cNvPr>
          <p:cNvSpPr txBox="1"/>
          <p:nvPr/>
        </p:nvSpPr>
        <p:spPr>
          <a:xfrm>
            <a:off x="2099733" y="3761872"/>
            <a:ext cx="21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this one?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9FF01D5-5DB8-D145-ABAF-46E158A029DA}"/>
              </a:ext>
            </a:extLst>
          </p:cNvPr>
          <p:cNvGraphicFramePr>
            <a:graphicFrameLocks noGrp="1"/>
          </p:cNvGraphicFramePr>
          <p:nvPr/>
        </p:nvGraphicFramePr>
        <p:xfrm>
          <a:off x="3167044" y="4836982"/>
          <a:ext cx="510540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66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CF21B1-8C3C-4247-B177-423E8C3384C0}"/>
              </a:ext>
            </a:extLst>
          </p:cNvPr>
          <p:cNvSpPr txBox="1"/>
          <p:nvPr/>
        </p:nvSpPr>
        <p:spPr>
          <a:xfrm>
            <a:off x="1429747" y="216746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7E713-A75B-DB4C-9BA3-23C07143ABEE}"/>
              </a:ext>
            </a:extLst>
          </p:cNvPr>
          <p:cNvSpPr txBox="1"/>
          <p:nvPr/>
        </p:nvSpPr>
        <p:spPr>
          <a:xfrm>
            <a:off x="1938867" y="3090333"/>
            <a:ext cx="469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changed the rules?? Does this work?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D45F6-6E20-E04C-9C57-DE276C7FFAD4}"/>
              </a:ext>
            </a:extLst>
          </p:cNvPr>
          <p:cNvSpPr txBox="1"/>
          <p:nvPr/>
        </p:nvSpPr>
        <p:spPr>
          <a:xfrm>
            <a:off x="2379134" y="24906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DB2F1-EA79-2145-9034-53856ACD1A87}"/>
              </a:ext>
            </a:extLst>
          </p:cNvPr>
          <p:cNvSpPr txBox="1"/>
          <p:nvPr/>
        </p:nvSpPr>
        <p:spPr>
          <a:xfrm>
            <a:off x="8094133" y="3403600"/>
            <a:ext cx="298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need a terminating string:</a:t>
            </a:r>
            <a:br>
              <a:rPr lang="en-US" i="1" dirty="0"/>
            </a:br>
            <a:r>
              <a:rPr lang="en-US" i="1" dirty="0"/>
              <a:t>A -&gt; “”</a:t>
            </a:r>
          </a:p>
        </p:txBody>
      </p:sp>
    </p:spTree>
    <p:extLst>
      <p:ext uri="{BB962C8B-B14F-4D97-AF65-F5344CB8AC3E}">
        <p14:creationId xmlns:p14="http://schemas.microsoft.com/office/powerpoint/2010/main" val="89580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72796-D17D-C947-AA62-9880A33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60550"/>
            <a:ext cx="914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73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72796-D17D-C947-AA62-9880A338F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074"/>
          <a:stretch/>
        </p:blipFill>
        <p:spPr>
          <a:xfrm>
            <a:off x="1524000" y="1860550"/>
            <a:ext cx="3742267" cy="4000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541E7E-E517-5D47-A588-98580C2E7A11}"/>
              </a:ext>
            </a:extLst>
          </p:cNvPr>
          <p:cNvSpPr txBox="1"/>
          <p:nvPr/>
        </p:nvSpPr>
        <p:spPr>
          <a:xfrm>
            <a:off x="6951133" y="2760133"/>
            <a:ext cx="3115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some examples.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Let’s assume that E is an ”expr”</a:t>
            </a:r>
          </a:p>
          <a:p>
            <a:r>
              <a:rPr lang="en-US" dirty="0"/>
              <a:t>and x is a number</a:t>
            </a:r>
          </a:p>
        </p:txBody>
      </p:sp>
    </p:spTree>
    <p:extLst>
      <p:ext uri="{BB962C8B-B14F-4D97-AF65-F5344CB8AC3E}">
        <p14:creationId xmlns:p14="http://schemas.microsoft.com/office/powerpoint/2010/main" val="395627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3196575" y="595375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4FC3F-B8F7-EF4A-8F6B-AAFA31AB4690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41CE8-2344-0948-9E95-8E3D11DE24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905BC-8176-5C4B-8283-5453872C600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B2F0-A92C-9842-99A5-BB5F68B3CB0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73421-B101-4546-B128-9E43278BD63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F16AA-22CD-FA4F-9F55-FCC38AD1D4BA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98FD-3CE1-2241-952E-12AD71379DB0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18E2-D041-B54A-BAFD-9F3EB0B79156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47221-BFFC-0243-AFE9-5C53FC906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807E1A-CE97-FF41-A2A5-7C3CB46AC284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F383E-DF34-F944-BC7F-24A207C0E665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92CF3-16B2-3A46-9746-FE978094BA1D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73FE82-5C9F-3B48-8EAE-3B7CB4B7E7F6}"/>
              </a:ext>
            </a:extLst>
          </p:cNvPr>
          <p:cNvSpPr txBox="1"/>
          <p:nvPr/>
        </p:nvSpPr>
        <p:spPr>
          <a:xfrm>
            <a:off x="9525511" y="392687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67DEE-CDD4-7E46-9949-17B518AA1F04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BC7C3-3B2D-8846-922F-FFE276D95ACE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078ED-048C-F640-ACD0-3E3AAD13C997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31FE39-303E-6A49-A3C2-0B76C241499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D5B41-A14A-6947-AF22-039FD4CC5D3A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4A46DA-5EEF-E14F-98AC-75E996BC5908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922C26-78A1-2B41-8636-490EF1E8297B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B625C-0EB6-C44A-B7B1-59D7A6B79F63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CE927F-6F2D-7C4E-A51D-683038842E0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F182C6-3A3A-5340-AECF-F5309B097F1B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C08319-763D-EC4A-85E5-A88DF4758EAC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F9A8A-EA8C-4840-9B67-4CF2EB90B9E3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B5E655-A336-324F-8040-8067BBACD22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BE64F-48C5-3445-A705-3585FFC27A81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9BEB0F-F6AB-D14C-AA7C-F8C36282739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E41403-C4A0-4D4C-8612-2848F97625C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A3599-6266-194B-A062-C993C27C06A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C7E270-ED72-8040-87BF-6441A4678689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1923B-CC00-F54F-B58B-2CBADA324DE1}"/>
              </a:ext>
            </a:extLst>
          </p:cNvPr>
          <p:cNvSpPr txBox="1"/>
          <p:nvPr/>
        </p:nvSpPr>
        <p:spPr>
          <a:xfrm>
            <a:off x="3337704" y="194173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EC7F16-A435-7C43-9D5A-1A75CBD13DB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001800" y="231106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EE1F56-B098-B34B-BF7A-EF753C1D22C6}"/>
              </a:ext>
            </a:extLst>
          </p:cNvPr>
          <p:cNvSpPr txBox="1"/>
          <p:nvPr/>
        </p:nvSpPr>
        <p:spPr>
          <a:xfrm>
            <a:off x="1702808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0EC886-051B-1248-823D-2EB736133459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3636696" y="2311063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2DEB2-6A92-8541-ACE1-DDEDA7B9D118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3636696" y="231106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9C10E0-8E1E-5748-91F2-5B29E549D1D6}"/>
              </a:ext>
            </a:extLst>
          </p:cNvPr>
          <p:cNvSpPr txBox="1"/>
          <p:nvPr/>
        </p:nvSpPr>
        <p:spPr>
          <a:xfrm>
            <a:off x="3196575" y="286590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A5CA2-4EA4-3B4E-9A91-6DDCD6F71A20}"/>
              </a:ext>
            </a:extLst>
          </p:cNvPr>
          <p:cNvSpPr txBox="1"/>
          <p:nvPr/>
        </p:nvSpPr>
        <p:spPr>
          <a:xfrm>
            <a:off x="4395045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37F467-DD3B-464D-AB7C-48ADAE9C7A75}"/>
              </a:ext>
            </a:extLst>
          </p:cNvPr>
          <p:cNvCxnSpPr>
            <a:cxnSpLocks/>
          </p:cNvCxnSpPr>
          <p:nvPr/>
        </p:nvCxnSpPr>
        <p:spPr>
          <a:xfrm flipH="1">
            <a:off x="704643" y="32751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C027E-6CAD-874A-BA4C-D4BDE373AB42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3D8CF-46C2-074A-B667-A1B26D7A6839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C57070-1823-F445-9473-2FC7F87656AF}"/>
              </a:ext>
            </a:extLst>
          </p:cNvPr>
          <p:cNvSpPr txBox="1"/>
          <p:nvPr/>
        </p:nvSpPr>
        <p:spPr>
          <a:xfrm>
            <a:off x="1471443" y="374221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253B0E-0EC6-3148-A7AA-7554864A0EED}"/>
              </a:ext>
            </a:extLst>
          </p:cNvPr>
          <p:cNvSpPr txBox="1"/>
          <p:nvPr/>
        </p:nvSpPr>
        <p:spPr>
          <a:xfrm>
            <a:off x="405651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9358-50D5-5149-9D7E-12BE25096FA6}"/>
              </a:ext>
            </a:extLst>
          </p:cNvPr>
          <p:cNvSpPr txBox="1"/>
          <p:nvPr/>
        </p:nvSpPr>
        <p:spPr>
          <a:xfrm>
            <a:off x="2727183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51672-AA26-1342-9E90-03C0F97FFA09}"/>
              </a:ext>
            </a:extLst>
          </p:cNvPr>
          <p:cNvSpPr txBox="1"/>
          <p:nvPr/>
        </p:nvSpPr>
        <p:spPr>
          <a:xfrm>
            <a:off x="169084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BB3498-EE54-8746-A272-5AD0BED142DC}"/>
              </a:ext>
            </a:extLst>
          </p:cNvPr>
          <p:cNvSpPr txBox="1"/>
          <p:nvPr/>
        </p:nvSpPr>
        <p:spPr>
          <a:xfrm>
            <a:off x="375228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6F8D07-D95A-5448-B1DF-6BD3C103C7EB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37509" y="5413801"/>
            <a:ext cx="1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6DCAF7-69E6-834A-AE6E-0FE38CEA85BA}"/>
              </a:ext>
            </a:extLst>
          </p:cNvPr>
          <p:cNvCxnSpPr>
            <a:cxnSpLocks/>
          </p:cNvCxnSpPr>
          <p:nvPr/>
        </p:nvCxnSpPr>
        <p:spPr>
          <a:xfrm flipH="1">
            <a:off x="719552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7399C-B201-B746-8DE0-BCBE79A9AA7E}"/>
              </a:ext>
            </a:extLst>
          </p:cNvPr>
          <p:cNvSpPr txBox="1"/>
          <p:nvPr/>
        </p:nvSpPr>
        <p:spPr>
          <a:xfrm>
            <a:off x="2492539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6449A-B7B4-B146-92E2-AEC4902CF791}"/>
              </a:ext>
            </a:extLst>
          </p:cNvPr>
          <p:cNvSpPr txBox="1"/>
          <p:nvPr/>
        </p:nvSpPr>
        <p:spPr>
          <a:xfrm>
            <a:off x="2698683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04012A-4FA5-6B44-80E4-9A7BFA02A83B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060964" y="5458298"/>
            <a:ext cx="1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561DF-98DF-A440-B8EE-AB89FE1FA19E}"/>
              </a:ext>
            </a:extLst>
          </p:cNvPr>
          <p:cNvCxnSpPr>
            <a:cxnSpLocks/>
          </p:cNvCxnSpPr>
          <p:nvPr/>
        </p:nvCxnSpPr>
        <p:spPr>
          <a:xfrm flipH="1">
            <a:off x="3043007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C93A18-FD63-3C49-B627-4ED0A6C078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>
            <a:off x="694739" y="4779877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ACA7DC-06DF-1F42-9362-D172C7991887}"/>
              </a:ext>
            </a:extLst>
          </p:cNvPr>
          <p:cNvSpPr txBox="1"/>
          <p:nvPr/>
        </p:nvSpPr>
        <p:spPr>
          <a:xfrm>
            <a:off x="336753" y="5022766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147EF5-1094-DF40-B87D-B68D07211B8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016271" y="4702186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A4C9DB-E5C4-EE4E-B341-8806AFC0BC1A}"/>
              </a:ext>
            </a:extLst>
          </p:cNvPr>
          <p:cNvSpPr txBox="1"/>
          <p:nvPr/>
        </p:nvSpPr>
        <p:spPr>
          <a:xfrm>
            <a:off x="2658285" y="49450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63AD3-AF58-9343-8A51-6AC7DA42C02D}"/>
              </a:ext>
            </a:extLst>
          </p:cNvPr>
          <p:cNvSpPr txBox="1"/>
          <p:nvPr/>
        </p:nvSpPr>
        <p:spPr>
          <a:xfrm>
            <a:off x="4108799" y="51941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B1C20C-FC64-DC4C-9330-6351C4E9B540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682834" y="3201598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E35CF3-8A64-944D-AA44-CCB594F0C936}"/>
              </a:ext>
            </a:extLst>
          </p:cNvPr>
          <p:cNvSpPr txBox="1"/>
          <p:nvPr/>
        </p:nvSpPr>
        <p:spPr>
          <a:xfrm>
            <a:off x="4363323" y="366617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C3E4BA-997F-AA4A-BB0F-E26D41A1AC4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4682833" y="4035508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ECA206-BD9C-0C4C-ACFA-6ED75A7F6D50}"/>
              </a:ext>
            </a:extLst>
          </p:cNvPr>
          <p:cNvSpPr txBox="1"/>
          <p:nvPr/>
        </p:nvSpPr>
        <p:spPr>
          <a:xfrm>
            <a:off x="4314943" y="45247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CCCB75-1593-BA4C-988E-981C8B8AF8D5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 flipH="1">
            <a:off x="4677224" y="489409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896433BA-8CBF-CC47-B4E3-8EB606499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 r="78414" b="58172"/>
          <a:stretch/>
        </p:blipFill>
        <p:spPr>
          <a:xfrm>
            <a:off x="669899" y="187848"/>
            <a:ext cx="2351147" cy="11874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266C30-93B1-BD48-B373-E522C26F96A0}"/>
              </a:ext>
            </a:extLst>
          </p:cNvPr>
          <p:cNvSpPr txBox="1"/>
          <p:nvPr/>
        </p:nvSpPr>
        <p:spPr>
          <a:xfrm>
            <a:off x="4847847" y="1513071"/>
            <a:ext cx="2715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parse trees are valid,</a:t>
            </a:r>
            <a:br>
              <a:rPr lang="en-US" dirty="0"/>
            </a:br>
            <a:r>
              <a:rPr lang="en-US" dirty="0"/>
              <a:t>this grammar is ambiguous</a:t>
            </a:r>
          </a:p>
        </p:txBody>
      </p:sp>
    </p:spTree>
    <p:extLst>
      <p:ext uri="{BB962C8B-B14F-4D97-AF65-F5344CB8AC3E}">
        <p14:creationId xmlns:p14="http://schemas.microsoft.com/office/powerpoint/2010/main" val="2134813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3196575" y="595375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4FC3F-B8F7-EF4A-8F6B-AAFA31AB4690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41CE8-2344-0948-9E95-8E3D11DE24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905BC-8176-5C4B-8283-5453872C600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B2F0-A92C-9842-99A5-BB5F68B3CB0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73421-B101-4546-B128-9E43278BD63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F16AA-22CD-FA4F-9F55-FCC38AD1D4BA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98FD-3CE1-2241-952E-12AD71379DB0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18E2-D041-B54A-BAFD-9F3EB0B79156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47221-BFFC-0243-AFE9-5C53FC906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807E1A-CE97-FF41-A2A5-7C3CB46AC284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F383E-DF34-F944-BC7F-24A207C0E665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92CF3-16B2-3A46-9746-FE978094BA1D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73FE82-5C9F-3B48-8EAE-3B7CB4B7E7F6}"/>
              </a:ext>
            </a:extLst>
          </p:cNvPr>
          <p:cNvSpPr txBox="1"/>
          <p:nvPr/>
        </p:nvSpPr>
        <p:spPr>
          <a:xfrm>
            <a:off x="9525511" y="392687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67DEE-CDD4-7E46-9949-17B518AA1F04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BC7C3-3B2D-8846-922F-FFE276D95ACE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078ED-048C-F640-ACD0-3E3AAD13C997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31FE39-303E-6A49-A3C2-0B76C241499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D5B41-A14A-6947-AF22-039FD4CC5D3A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4A46DA-5EEF-E14F-98AC-75E996BC5908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922C26-78A1-2B41-8636-490EF1E8297B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B625C-0EB6-C44A-B7B1-59D7A6B79F63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CE927F-6F2D-7C4E-A51D-683038842E0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F182C6-3A3A-5340-AECF-F5309B097F1B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C08319-763D-EC4A-85E5-A88DF4758EAC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F9A8A-EA8C-4840-9B67-4CF2EB90B9E3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B5E655-A336-324F-8040-8067BBACD22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BE64F-48C5-3445-A705-3585FFC27A81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9BEB0F-F6AB-D14C-AA7C-F8C36282739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E41403-C4A0-4D4C-8612-2848F97625C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A3599-6266-194B-A062-C993C27C06A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C7E270-ED72-8040-87BF-6441A4678689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1923B-CC00-F54F-B58B-2CBADA324DE1}"/>
              </a:ext>
            </a:extLst>
          </p:cNvPr>
          <p:cNvSpPr txBox="1"/>
          <p:nvPr/>
        </p:nvSpPr>
        <p:spPr>
          <a:xfrm>
            <a:off x="3337704" y="194173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EC7F16-A435-7C43-9D5A-1A75CBD13DB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001800" y="231106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EE1F56-B098-B34B-BF7A-EF753C1D22C6}"/>
              </a:ext>
            </a:extLst>
          </p:cNvPr>
          <p:cNvSpPr txBox="1"/>
          <p:nvPr/>
        </p:nvSpPr>
        <p:spPr>
          <a:xfrm>
            <a:off x="1702808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0EC886-051B-1248-823D-2EB736133459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3636696" y="2311063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2DEB2-6A92-8541-ACE1-DDEDA7B9D118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3636696" y="231106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9C10E0-8E1E-5748-91F2-5B29E549D1D6}"/>
              </a:ext>
            </a:extLst>
          </p:cNvPr>
          <p:cNvSpPr txBox="1"/>
          <p:nvPr/>
        </p:nvSpPr>
        <p:spPr>
          <a:xfrm>
            <a:off x="3196575" y="286590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A5CA2-4EA4-3B4E-9A91-6DDCD6F71A20}"/>
              </a:ext>
            </a:extLst>
          </p:cNvPr>
          <p:cNvSpPr txBox="1"/>
          <p:nvPr/>
        </p:nvSpPr>
        <p:spPr>
          <a:xfrm>
            <a:off x="4395045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37F467-DD3B-464D-AB7C-48ADAE9C7A75}"/>
              </a:ext>
            </a:extLst>
          </p:cNvPr>
          <p:cNvCxnSpPr>
            <a:cxnSpLocks/>
          </p:cNvCxnSpPr>
          <p:nvPr/>
        </p:nvCxnSpPr>
        <p:spPr>
          <a:xfrm flipH="1">
            <a:off x="704643" y="32751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C027E-6CAD-874A-BA4C-D4BDE373AB42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3D8CF-46C2-074A-B667-A1B26D7A6839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C57070-1823-F445-9473-2FC7F87656AF}"/>
              </a:ext>
            </a:extLst>
          </p:cNvPr>
          <p:cNvSpPr txBox="1"/>
          <p:nvPr/>
        </p:nvSpPr>
        <p:spPr>
          <a:xfrm>
            <a:off x="1471443" y="374221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253B0E-0EC6-3148-A7AA-7554864A0EED}"/>
              </a:ext>
            </a:extLst>
          </p:cNvPr>
          <p:cNvSpPr txBox="1"/>
          <p:nvPr/>
        </p:nvSpPr>
        <p:spPr>
          <a:xfrm>
            <a:off x="405651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9358-50D5-5149-9D7E-12BE25096FA6}"/>
              </a:ext>
            </a:extLst>
          </p:cNvPr>
          <p:cNvSpPr txBox="1"/>
          <p:nvPr/>
        </p:nvSpPr>
        <p:spPr>
          <a:xfrm>
            <a:off x="2727183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51672-AA26-1342-9E90-03C0F97FFA09}"/>
              </a:ext>
            </a:extLst>
          </p:cNvPr>
          <p:cNvSpPr txBox="1"/>
          <p:nvPr/>
        </p:nvSpPr>
        <p:spPr>
          <a:xfrm>
            <a:off x="169084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BB3498-EE54-8746-A272-5AD0BED142DC}"/>
              </a:ext>
            </a:extLst>
          </p:cNvPr>
          <p:cNvSpPr txBox="1"/>
          <p:nvPr/>
        </p:nvSpPr>
        <p:spPr>
          <a:xfrm>
            <a:off x="375228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6F8D07-D95A-5448-B1DF-6BD3C103C7EB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37509" y="5413801"/>
            <a:ext cx="1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6DCAF7-69E6-834A-AE6E-0FE38CEA85BA}"/>
              </a:ext>
            </a:extLst>
          </p:cNvPr>
          <p:cNvCxnSpPr>
            <a:cxnSpLocks/>
          </p:cNvCxnSpPr>
          <p:nvPr/>
        </p:nvCxnSpPr>
        <p:spPr>
          <a:xfrm flipH="1">
            <a:off x="719552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7399C-B201-B746-8DE0-BCBE79A9AA7E}"/>
              </a:ext>
            </a:extLst>
          </p:cNvPr>
          <p:cNvSpPr txBox="1"/>
          <p:nvPr/>
        </p:nvSpPr>
        <p:spPr>
          <a:xfrm>
            <a:off x="2492539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6449A-B7B4-B146-92E2-AEC4902CF791}"/>
              </a:ext>
            </a:extLst>
          </p:cNvPr>
          <p:cNvSpPr txBox="1"/>
          <p:nvPr/>
        </p:nvSpPr>
        <p:spPr>
          <a:xfrm>
            <a:off x="2698683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04012A-4FA5-6B44-80E4-9A7BFA02A83B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060964" y="5458298"/>
            <a:ext cx="1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561DF-98DF-A440-B8EE-AB89FE1FA19E}"/>
              </a:ext>
            </a:extLst>
          </p:cNvPr>
          <p:cNvCxnSpPr>
            <a:cxnSpLocks/>
          </p:cNvCxnSpPr>
          <p:nvPr/>
        </p:nvCxnSpPr>
        <p:spPr>
          <a:xfrm flipH="1">
            <a:off x="3043007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C93A18-FD63-3C49-B627-4ED0A6C078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>
            <a:off x="694739" y="4779877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ACA7DC-06DF-1F42-9362-D172C7991887}"/>
              </a:ext>
            </a:extLst>
          </p:cNvPr>
          <p:cNvSpPr txBox="1"/>
          <p:nvPr/>
        </p:nvSpPr>
        <p:spPr>
          <a:xfrm>
            <a:off x="336753" y="5022766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147EF5-1094-DF40-B87D-B68D07211B8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016271" y="4702186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A4C9DB-E5C4-EE4E-B341-8806AFC0BC1A}"/>
              </a:ext>
            </a:extLst>
          </p:cNvPr>
          <p:cNvSpPr txBox="1"/>
          <p:nvPr/>
        </p:nvSpPr>
        <p:spPr>
          <a:xfrm>
            <a:off x="2658285" y="49450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63AD3-AF58-9343-8A51-6AC7DA42C02D}"/>
              </a:ext>
            </a:extLst>
          </p:cNvPr>
          <p:cNvSpPr txBox="1"/>
          <p:nvPr/>
        </p:nvSpPr>
        <p:spPr>
          <a:xfrm>
            <a:off x="4108799" y="51941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B1C20C-FC64-DC4C-9330-6351C4E9B540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682834" y="3201598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E35CF3-8A64-944D-AA44-CCB594F0C936}"/>
              </a:ext>
            </a:extLst>
          </p:cNvPr>
          <p:cNvSpPr txBox="1"/>
          <p:nvPr/>
        </p:nvSpPr>
        <p:spPr>
          <a:xfrm>
            <a:off x="4363323" y="366617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C3E4BA-997F-AA4A-BB0F-E26D41A1AC4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4682833" y="4035508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ECA206-BD9C-0C4C-ACFA-6ED75A7F6D50}"/>
              </a:ext>
            </a:extLst>
          </p:cNvPr>
          <p:cNvSpPr txBox="1"/>
          <p:nvPr/>
        </p:nvSpPr>
        <p:spPr>
          <a:xfrm>
            <a:off x="4314943" y="45247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CCCB75-1593-BA4C-988E-981C8B8AF8D5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 flipH="1">
            <a:off x="4677224" y="489409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896433BA-8CBF-CC47-B4E3-8EB606499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29" r="78414" b="40436"/>
          <a:stretch/>
        </p:blipFill>
        <p:spPr>
          <a:xfrm>
            <a:off x="435242" y="436158"/>
            <a:ext cx="2351147" cy="845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375D6-2140-CC4E-81AB-2AAC9912AE0D}"/>
              </a:ext>
            </a:extLst>
          </p:cNvPr>
          <p:cNvSpPr txBox="1"/>
          <p:nvPr/>
        </p:nvSpPr>
        <p:spPr>
          <a:xfrm>
            <a:off x="435242" y="1524075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about this one?</a:t>
            </a:r>
          </a:p>
        </p:txBody>
      </p:sp>
    </p:spTree>
    <p:extLst>
      <p:ext uri="{BB962C8B-B14F-4D97-AF65-F5344CB8AC3E}">
        <p14:creationId xmlns:p14="http://schemas.microsoft.com/office/powerpoint/2010/main" val="226177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HW 1 is due on Monday at midnight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help</a:t>
            </a:r>
          </a:p>
          <a:p>
            <a:pPr lvl="1"/>
            <a:r>
              <a:rPr lang="en-US" dirty="0"/>
              <a:t>Ask on Piazza: </a:t>
            </a:r>
            <a:r>
              <a:rPr lang="en-US" b="1" i="1" dirty="0"/>
              <a:t>No guaranteed help over the weekend or off business hours</a:t>
            </a:r>
            <a:endParaRPr lang="en-US" dirty="0"/>
          </a:p>
          <a:p>
            <a:pPr lvl="1"/>
            <a:r>
              <a:rPr lang="en-US" dirty="0" err="1"/>
              <a:t>Yanwen</a:t>
            </a:r>
            <a:r>
              <a:rPr lang="en-US" dirty="0"/>
              <a:t> has office hours on Monday 1-2, but I hope you will not save it that late!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Test case post on Piazza</a:t>
            </a:r>
          </a:p>
          <a:p>
            <a:pPr lvl="1"/>
            <a:r>
              <a:rPr lang="en-US" dirty="0"/>
              <a:t>It is best to share the test cases there so that teaching staff can look over them.</a:t>
            </a:r>
          </a:p>
          <a:p>
            <a:pPr lvl="1"/>
            <a:endParaRPr lang="en-US" dirty="0"/>
          </a:p>
          <a:p>
            <a:r>
              <a:rPr lang="en-US" dirty="0"/>
              <a:t>Plan on HW2 assigned on Monday (due 2 weeks later)</a:t>
            </a:r>
          </a:p>
        </p:txBody>
      </p:sp>
    </p:spTree>
    <p:extLst>
      <p:ext uri="{BB962C8B-B14F-4D97-AF65-F5344CB8AC3E}">
        <p14:creationId xmlns:p14="http://schemas.microsoft.com/office/powerpoint/2010/main" val="283059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3196575" y="595375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4FC3F-B8F7-EF4A-8F6B-AAFA31AB4690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41CE8-2344-0948-9E95-8E3D11DE24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905BC-8176-5C4B-8283-5453872C600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B2F0-A92C-9842-99A5-BB5F68B3CB0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73421-B101-4546-B128-9E43278BD63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F16AA-22CD-FA4F-9F55-FCC38AD1D4BA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98FD-3CE1-2241-952E-12AD71379DB0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18E2-D041-B54A-BAFD-9F3EB0B79156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47221-BFFC-0243-AFE9-5C53FC906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807E1A-CE97-FF41-A2A5-7C3CB46AC284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F383E-DF34-F944-BC7F-24A207C0E665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92CF3-16B2-3A46-9746-FE978094BA1D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73FE82-5C9F-3B48-8EAE-3B7CB4B7E7F6}"/>
              </a:ext>
            </a:extLst>
          </p:cNvPr>
          <p:cNvSpPr txBox="1"/>
          <p:nvPr/>
        </p:nvSpPr>
        <p:spPr>
          <a:xfrm>
            <a:off x="9525511" y="392687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67DEE-CDD4-7E46-9949-17B518AA1F04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BC7C3-3B2D-8846-922F-FFE276D95ACE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078ED-048C-F640-ACD0-3E3AAD13C997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31FE39-303E-6A49-A3C2-0B76C241499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D5B41-A14A-6947-AF22-039FD4CC5D3A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4A46DA-5EEF-E14F-98AC-75E996BC5908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922C26-78A1-2B41-8636-490EF1E8297B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B625C-0EB6-C44A-B7B1-59D7A6B79F63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CE927F-6F2D-7C4E-A51D-683038842E0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F182C6-3A3A-5340-AECF-F5309B097F1B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C08319-763D-EC4A-85E5-A88DF4758EAC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F9A8A-EA8C-4840-9B67-4CF2EB90B9E3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B5E655-A336-324F-8040-8067BBACD22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BE64F-48C5-3445-A705-3585FFC27A81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9BEB0F-F6AB-D14C-AA7C-F8C36282739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E41403-C4A0-4D4C-8612-2848F97625C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A3599-6266-194B-A062-C993C27C06A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C7E270-ED72-8040-87BF-6441A4678689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1923B-CC00-F54F-B58B-2CBADA324DE1}"/>
              </a:ext>
            </a:extLst>
          </p:cNvPr>
          <p:cNvSpPr txBox="1"/>
          <p:nvPr/>
        </p:nvSpPr>
        <p:spPr>
          <a:xfrm>
            <a:off x="3337704" y="194173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EC7F16-A435-7C43-9D5A-1A75CBD13DB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001800" y="231106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EE1F56-B098-B34B-BF7A-EF753C1D22C6}"/>
              </a:ext>
            </a:extLst>
          </p:cNvPr>
          <p:cNvSpPr txBox="1"/>
          <p:nvPr/>
        </p:nvSpPr>
        <p:spPr>
          <a:xfrm>
            <a:off x="1702808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0EC886-051B-1248-823D-2EB736133459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3636696" y="2311063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2DEB2-6A92-8541-ACE1-DDEDA7B9D118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3636696" y="231106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9C10E0-8E1E-5748-91F2-5B29E549D1D6}"/>
              </a:ext>
            </a:extLst>
          </p:cNvPr>
          <p:cNvSpPr txBox="1"/>
          <p:nvPr/>
        </p:nvSpPr>
        <p:spPr>
          <a:xfrm>
            <a:off x="3196575" y="286590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A5CA2-4EA4-3B4E-9A91-6DDCD6F71A20}"/>
              </a:ext>
            </a:extLst>
          </p:cNvPr>
          <p:cNvSpPr txBox="1"/>
          <p:nvPr/>
        </p:nvSpPr>
        <p:spPr>
          <a:xfrm>
            <a:off x="4395045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37F467-DD3B-464D-AB7C-48ADAE9C7A75}"/>
              </a:ext>
            </a:extLst>
          </p:cNvPr>
          <p:cNvCxnSpPr>
            <a:cxnSpLocks/>
          </p:cNvCxnSpPr>
          <p:nvPr/>
        </p:nvCxnSpPr>
        <p:spPr>
          <a:xfrm flipH="1">
            <a:off x="704643" y="32751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C027E-6CAD-874A-BA4C-D4BDE373AB42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3D8CF-46C2-074A-B667-A1B26D7A6839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C57070-1823-F445-9473-2FC7F87656AF}"/>
              </a:ext>
            </a:extLst>
          </p:cNvPr>
          <p:cNvSpPr txBox="1"/>
          <p:nvPr/>
        </p:nvSpPr>
        <p:spPr>
          <a:xfrm>
            <a:off x="1471443" y="374221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253B0E-0EC6-3148-A7AA-7554864A0EED}"/>
              </a:ext>
            </a:extLst>
          </p:cNvPr>
          <p:cNvSpPr txBox="1"/>
          <p:nvPr/>
        </p:nvSpPr>
        <p:spPr>
          <a:xfrm>
            <a:off x="405651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9358-50D5-5149-9D7E-12BE25096FA6}"/>
              </a:ext>
            </a:extLst>
          </p:cNvPr>
          <p:cNvSpPr txBox="1"/>
          <p:nvPr/>
        </p:nvSpPr>
        <p:spPr>
          <a:xfrm>
            <a:off x="2727183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51672-AA26-1342-9E90-03C0F97FFA09}"/>
              </a:ext>
            </a:extLst>
          </p:cNvPr>
          <p:cNvSpPr txBox="1"/>
          <p:nvPr/>
        </p:nvSpPr>
        <p:spPr>
          <a:xfrm>
            <a:off x="169084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BB3498-EE54-8746-A272-5AD0BED142DC}"/>
              </a:ext>
            </a:extLst>
          </p:cNvPr>
          <p:cNvSpPr txBox="1"/>
          <p:nvPr/>
        </p:nvSpPr>
        <p:spPr>
          <a:xfrm>
            <a:off x="375228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6F8D07-D95A-5448-B1DF-6BD3C103C7EB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37509" y="5413801"/>
            <a:ext cx="1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6DCAF7-69E6-834A-AE6E-0FE38CEA85BA}"/>
              </a:ext>
            </a:extLst>
          </p:cNvPr>
          <p:cNvCxnSpPr>
            <a:cxnSpLocks/>
          </p:cNvCxnSpPr>
          <p:nvPr/>
        </p:nvCxnSpPr>
        <p:spPr>
          <a:xfrm flipH="1">
            <a:off x="719552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7399C-B201-B746-8DE0-BCBE79A9AA7E}"/>
              </a:ext>
            </a:extLst>
          </p:cNvPr>
          <p:cNvSpPr txBox="1"/>
          <p:nvPr/>
        </p:nvSpPr>
        <p:spPr>
          <a:xfrm>
            <a:off x="2492539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6449A-B7B4-B146-92E2-AEC4902CF791}"/>
              </a:ext>
            </a:extLst>
          </p:cNvPr>
          <p:cNvSpPr txBox="1"/>
          <p:nvPr/>
        </p:nvSpPr>
        <p:spPr>
          <a:xfrm>
            <a:off x="2698683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04012A-4FA5-6B44-80E4-9A7BFA02A83B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060964" y="5458298"/>
            <a:ext cx="1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561DF-98DF-A440-B8EE-AB89FE1FA19E}"/>
              </a:ext>
            </a:extLst>
          </p:cNvPr>
          <p:cNvCxnSpPr>
            <a:cxnSpLocks/>
          </p:cNvCxnSpPr>
          <p:nvPr/>
        </p:nvCxnSpPr>
        <p:spPr>
          <a:xfrm flipH="1">
            <a:off x="3043007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C93A18-FD63-3C49-B627-4ED0A6C078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>
            <a:off x="694739" y="4779877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ACA7DC-06DF-1F42-9362-D172C7991887}"/>
              </a:ext>
            </a:extLst>
          </p:cNvPr>
          <p:cNvSpPr txBox="1"/>
          <p:nvPr/>
        </p:nvSpPr>
        <p:spPr>
          <a:xfrm>
            <a:off x="336753" y="5022766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147EF5-1094-DF40-B87D-B68D07211B8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016271" y="4702186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A4C9DB-E5C4-EE4E-B341-8806AFC0BC1A}"/>
              </a:ext>
            </a:extLst>
          </p:cNvPr>
          <p:cNvSpPr txBox="1"/>
          <p:nvPr/>
        </p:nvSpPr>
        <p:spPr>
          <a:xfrm>
            <a:off x="2658285" y="49450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63AD3-AF58-9343-8A51-6AC7DA42C02D}"/>
              </a:ext>
            </a:extLst>
          </p:cNvPr>
          <p:cNvSpPr txBox="1"/>
          <p:nvPr/>
        </p:nvSpPr>
        <p:spPr>
          <a:xfrm>
            <a:off x="4108799" y="51941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B1C20C-FC64-DC4C-9330-6351C4E9B540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682834" y="3201598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E35CF3-8A64-944D-AA44-CCB594F0C936}"/>
              </a:ext>
            </a:extLst>
          </p:cNvPr>
          <p:cNvSpPr txBox="1"/>
          <p:nvPr/>
        </p:nvSpPr>
        <p:spPr>
          <a:xfrm>
            <a:off x="4363323" y="366617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C3E4BA-997F-AA4A-BB0F-E26D41A1AC4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4682833" y="4035508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ECA206-BD9C-0C4C-ACFA-6ED75A7F6D50}"/>
              </a:ext>
            </a:extLst>
          </p:cNvPr>
          <p:cNvSpPr txBox="1"/>
          <p:nvPr/>
        </p:nvSpPr>
        <p:spPr>
          <a:xfrm>
            <a:off x="4314943" y="45247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CCCB75-1593-BA4C-988E-981C8B8AF8D5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 flipH="1">
            <a:off x="4677224" y="489409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896433BA-8CBF-CC47-B4E3-8EB606499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29" r="78414" b="40436"/>
          <a:stretch/>
        </p:blipFill>
        <p:spPr>
          <a:xfrm>
            <a:off x="435242" y="436158"/>
            <a:ext cx="2351147" cy="845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375D6-2140-CC4E-81AB-2AAC9912AE0D}"/>
              </a:ext>
            </a:extLst>
          </p:cNvPr>
          <p:cNvSpPr txBox="1"/>
          <p:nvPr/>
        </p:nvSpPr>
        <p:spPr>
          <a:xfrm>
            <a:off x="435242" y="1524075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about this one?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09DE2-C580-E745-98BE-C46FCFB3DF0D}"/>
              </a:ext>
            </a:extLst>
          </p:cNvPr>
          <p:cNvSpPr txBox="1"/>
          <p:nvPr/>
        </p:nvSpPr>
        <p:spPr>
          <a:xfrm>
            <a:off x="9536650" y="1219442"/>
            <a:ext cx="248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Doesn’t  allow an expression on the RHS.</a:t>
            </a:r>
            <a:br>
              <a:rPr lang="en-US" i="1" dirty="0"/>
            </a:br>
            <a:r>
              <a:rPr lang="en-US" i="1" dirty="0"/>
              <a:t>This parse tree is not allowed</a:t>
            </a:r>
          </a:p>
        </p:txBody>
      </p:sp>
    </p:spTree>
    <p:extLst>
      <p:ext uri="{BB962C8B-B14F-4D97-AF65-F5344CB8AC3E}">
        <p14:creationId xmlns:p14="http://schemas.microsoft.com/office/powerpoint/2010/main" val="3222653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3196575" y="595375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4FC3F-B8F7-EF4A-8F6B-AAFA31AB4690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41CE8-2344-0948-9E95-8E3D11DE24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905BC-8176-5C4B-8283-5453872C600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B2F0-A92C-9842-99A5-BB5F68B3CB0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73421-B101-4546-B128-9E43278BD63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F16AA-22CD-FA4F-9F55-FCC38AD1D4BA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98FD-3CE1-2241-952E-12AD71379DB0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18E2-D041-B54A-BAFD-9F3EB0B79156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47221-BFFC-0243-AFE9-5C53FC906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807E1A-CE97-FF41-A2A5-7C3CB46AC284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F383E-DF34-F944-BC7F-24A207C0E665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92CF3-16B2-3A46-9746-FE978094BA1D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73FE82-5C9F-3B48-8EAE-3B7CB4B7E7F6}"/>
              </a:ext>
            </a:extLst>
          </p:cNvPr>
          <p:cNvSpPr txBox="1"/>
          <p:nvPr/>
        </p:nvSpPr>
        <p:spPr>
          <a:xfrm>
            <a:off x="9525511" y="392687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67DEE-CDD4-7E46-9949-17B518AA1F04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BC7C3-3B2D-8846-922F-FFE276D95ACE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078ED-048C-F640-ACD0-3E3AAD13C997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31FE39-303E-6A49-A3C2-0B76C241499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D5B41-A14A-6947-AF22-039FD4CC5D3A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4A46DA-5EEF-E14F-98AC-75E996BC5908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922C26-78A1-2B41-8636-490EF1E8297B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B625C-0EB6-C44A-B7B1-59D7A6B79F63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CE927F-6F2D-7C4E-A51D-683038842E0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F182C6-3A3A-5340-AECF-F5309B097F1B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C08319-763D-EC4A-85E5-A88DF4758EAC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F9A8A-EA8C-4840-9B67-4CF2EB90B9E3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B5E655-A336-324F-8040-8067BBACD22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BE64F-48C5-3445-A705-3585FFC27A81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9BEB0F-F6AB-D14C-AA7C-F8C36282739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E41403-C4A0-4D4C-8612-2848F97625C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A3599-6266-194B-A062-C993C27C06A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C7E270-ED72-8040-87BF-6441A4678689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1923B-CC00-F54F-B58B-2CBADA324DE1}"/>
              </a:ext>
            </a:extLst>
          </p:cNvPr>
          <p:cNvSpPr txBox="1"/>
          <p:nvPr/>
        </p:nvSpPr>
        <p:spPr>
          <a:xfrm>
            <a:off x="3337704" y="194173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EC7F16-A435-7C43-9D5A-1A75CBD13DB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001800" y="231106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EE1F56-B098-B34B-BF7A-EF753C1D22C6}"/>
              </a:ext>
            </a:extLst>
          </p:cNvPr>
          <p:cNvSpPr txBox="1"/>
          <p:nvPr/>
        </p:nvSpPr>
        <p:spPr>
          <a:xfrm>
            <a:off x="1702808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0EC886-051B-1248-823D-2EB736133459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3636696" y="2311063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2DEB2-6A92-8541-ACE1-DDEDA7B9D118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3636696" y="231106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9C10E0-8E1E-5748-91F2-5B29E549D1D6}"/>
              </a:ext>
            </a:extLst>
          </p:cNvPr>
          <p:cNvSpPr txBox="1"/>
          <p:nvPr/>
        </p:nvSpPr>
        <p:spPr>
          <a:xfrm>
            <a:off x="3196575" y="286590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A5CA2-4EA4-3B4E-9A91-6DDCD6F71A20}"/>
              </a:ext>
            </a:extLst>
          </p:cNvPr>
          <p:cNvSpPr txBox="1"/>
          <p:nvPr/>
        </p:nvSpPr>
        <p:spPr>
          <a:xfrm>
            <a:off x="4395045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37F467-DD3B-464D-AB7C-48ADAE9C7A75}"/>
              </a:ext>
            </a:extLst>
          </p:cNvPr>
          <p:cNvCxnSpPr>
            <a:cxnSpLocks/>
          </p:cNvCxnSpPr>
          <p:nvPr/>
        </p:nvCxnSpPr>
        <p:spPr>
          <a:xfrm flipH="1">
            <a:off x="704643" y="32751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C027E-6CAD-874A-BA4C-D4BDE373AB42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3D8CF-46C2-074A-B667-A1B26D7A6839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C57070-1823-F445-9473-2FC7F87656AF}"/>
              </a:ext>
            </a:extLst>
          </p:cNvPr>
          <p:cNvSpPr txBox="1"/>
          <p:nvPr/>
        </p:nvSpPr>
        <p:spPr>
          <a:xfrm>
            <a:off x="1471443" y="374221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253B0E-0EC6-3148-A7AA-7554864A0EED}"/>
              </a:ext>
            </a:extLst>
          </p:cNvPr>
          <p:cNvSpPr txBox="1"/>
          <p:nvPr/>
        </p:nvSpPr>
        <p:spPr>
          <a:xfrm>
            <a:off x="405651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9358-50D5-5149-9D7E-12BE25096FA6}"/>
              </a:ext>
            </a:extLst>
          </p:cNvPr>
          <p:cNvSpPr txBox="1"/>
          <p:nvPr/>
        </p:nvSpPr>
        <p:spPr>
          <a:xfrm>
            <a:off x="2727183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51672-AA26-1342-9E90-03C0F97FFA09}"/>
              </a:ext>
            </a:extLst>
          </p:cNvPr>
          <p:cNvSpPr txBox="1"/>
          <p:nvPr/>
        </p:nvSpPr>
        <p:spPr>
          <a:xfrm>
            <a:off x="169084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BB3498-EE54-8746-A272-5AD0BED142DC}"/>
              </a:ext>
            </a:extLst>
          </p:cNvPr>
          <p:cNvSpPr txBox="1"/>
          <p:nvPr/>
        </p:nvSpPr>
        <p:spPr>
          <a:xfrm>
            <a:off x="375228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6F8D07-D95A-5448-B1DF-6BD3C103C7EB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37509" y="5413801"/>
            <a:ext cx="1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6DCAF7-69E6-834A-AE6E-0FE38CEA85BA}"/>
              </a:ext>
            </a:extLst>
          </p:cNvPr>
          <p:cNvCxnSpPr>
            <a:cxnSpLocks/>
          </p:cNvCxnSpPr>
          <p:nvPr/>
        </p:nvCxnSpPr>
        <p:spPr>
          <a:xfrm flipH="1">
            <a:off x="719552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7399C-B201-B746-8DE0-BCBE79A9AA7E}"/>
              </a:ext>
            </a:extLst>
          </p:cNvPr>
          <p:cNvSpPr txBox="1"/>
          <p:nvPr/>
        </p:nvSpPr>
        <p:spPr>
          <a:xfrm>
            <a:off x="2492539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6449A-B7B4-B146-92E2-AEC4902CF791}"/>
              </a:ext>
            </a:extLst>
          </p:cNvPr>
          <p:cNvSpPr txBox="1"/>
          <p:nvPr/>
        </p:nvSpPr>
        <p:spPr>
          <a:xfrm>
            <a:off x="2698683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04012A-4FA5-6B44-80E4-9A7BFA02A83B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060964" y="5458298"/>
            <a:ext cx="1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561DF-98DF-A440-B8EE-AB89FE1FA19E}"/>
              </a:ext>
            </a:extLst>
          </p:cNvPr>
          <p:cNvCxnSpPr>
            <a:cxnSpLocks/>
          </p:cNvCxnSpPr>
          <p:nvPr/>
        </p:nvCxnSpPr>
        <p:spPr>
          <a:xfrm flipH="1">
            <a:off x="3043007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C93A18-FD63-3C49-B627-4ED0A6C078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>
            <a:off x="694739" y="4779877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ACA7DC-06DF-1F42-9362-D172C7991887}"/>
              </a:ext>
            </a:extLst>
          </p:cNvPr>
          <p:cNvSpPr txBox="1"/>
          <p:nvPr/>
        </p:nvSpPr>
        <p:spPr>
          <a:xfrm>
            <a:off x="336753" y="5022766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147EF5-1094-DF40-B87D-B68D07211B8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016271" y="4702186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A4C9DB-E5C4-EE4E-B341-8806AFC0BC1A}"/>
              </a:ext>
            </a:extLst>
          </p:cNvPr>
          <p:cNvSpPr txBox="1"/>
          <p:nvPr/>
        </p:nvSpPr>
        <p:spPr>
          <a:xfrm>
            <a:off x="2658285" y="49450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63AD3-AF58-9343-8A51-6AC7DA42C02D}"/>
              </a:ext>
            </a:extLst>
          </p:cNvPr>
          <p:cNvSpPr txBox="1"/>
          <p:nvPr/>
        </p:nvSpPr>
        <p:spPr>
          <a:xfrm>
            <a:off x="4108799" y="51941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B1C20C-FC64-DC4C-9330-6351C4E9B540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682834" y="3201598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E35CF3-8A64-944D-AA44-CCB594F0C936}"/>
              </a:ext>
            </a:extLst>
          </p:cNvPr>
          <p:cNvSpPr txBox="1"/>
          <p:nvPr/>
        </p:nvSpPr>
        <p:spPr>
          <a:xfrm>
            <a:off x="4363323" y="366617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C3E4BA-997F-AA4A-BB0F-E26D41A1AC4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4682833" y="4035508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ECA206-BD9C-0C4C-ACFA-6ED75A7F6D50}"/>
              </a:ext>
            </a:extLst>
          </p:cNvPr>
          <p:cNvSpPr txBox="1"/>
          <p:nvPr/>
        </p:nvSpPr>
        <p:spPr>
          <a:xfrm>
            <a:off x="4314943" y="45247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CCCB75-1593-BA4C-988E-981C8B8AF8D5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 flipH="1">
            <a:off x="4677224" y="489409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896433BA-8CBF-CC47-B4E3-8EB606499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64" r="78414" b="21538"/>
          <a:stretch/>
        </p:blipFill>
        <p:spPr>
          <a:xfrm>
            <a:off x="468101" y="350789"/>
            <a:ext cx="2351147" cy="8958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375D6-2140-CC4E-81AB-2AAC9912AE0D}"/>
              </a:ext>
            </a:extLst>
          </p:cNvPr>
          <p:cNvSpPr txBox="1"/>
          <p:nvPr/>
        </p:nvSpPr>
        <p:spPr>
          <a:xfrm>
            <a:off x="435242" y="1524075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about this one?</a:t>
            </a:r>
          </a:p>
        </p:txBody>
      </p:sp>
    </p:spTree>
    <p:extLst>
      <p:ext uri="{BB962C8B-B14F-4D97-AF65-F5344CB8AC3E}">
        <p14:creationId xmlns:p14="http://schemas.microsoft.com/office/powerpoint/2010/main" val="91867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3196575" y="595375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4FC3F-B8F7-EF4A-8F6B-AAFA31AB4690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41CE8-2344-0948-9E95-8E3D11DE24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905BC-8176-5C4B-8283-5453872C600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B2F0-A92C-9842-99A5-BB5F68B3CB0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73421-B101-4546-B128-9E43278BD63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F16AA-22CD-FA4F-9F55-FCC38AD1D4BA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98FD-3CE1-2241-952E-12AD71379DB0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18E2-D041-B54A-BAFD-9F3EB0B79156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47221-BFFC-0243-AFE9-5C53FC906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807E1A-CE97-FF41-A2A5-7C3CB46AC284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F383E-DF34-F944-BC7F-24A207C0E665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92CF3-16B2-3A46-9746-FE978094BA1D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73FE82-5C9F-3B48-8EAE-3B7CB4B7E7F6}"/>
              </a:ext>
            </a:extLst>
          </p:cNvPr>
          <p:cNvSpPr txBox="1"/>
          <p:nvPr/>
        </p:nvSpPr>
        <p:spPr>
          <a:xfrm>
            <a:off x="9525511" y="392687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67DEE-CDD4-7E46-9949-17B518AA1F04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BC7C3-3B2D-8846-922F-FFE276D95ACE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078ED-048C-F640-ACD0-3E3AAD13C997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31FE39-303E-6A49-A3C2-0B76C241499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D5B41-A14A-6947-AF22-039FD4CC5D3A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4A46DA-5EEF-E14F-98AC-75E996BC5908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922C26-78A1-2B41-8636-490EF1E8297B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B625C-0EB6-C44A-B7B1-59D7A6B79F63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CE927F-6F2D-7C4E-A51D-683038842E0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F182C6-3A3A-5340-AECF-F5309B097F1B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C08319-763D-EC4A-85E5-A88DF4758EAC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F9A8A-EA8C-4840-9B67-4CF2EB90B9E3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B5E655-A336-324F-8040-8067BBACD22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BE64F-48C5-3445-A705-3585FFC27A81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9BEB0F-F6AB-D14C-AA7C-F8C36282739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E41403-C4A0-4D4C-8612-2848F97625C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A3599-6266-194B-A062-C993C27C06A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C7E270-ED72-8040-87BF-6441A4678689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1923B-CC00-F54F-B58B-2CBADA324DE1}"/>
              </a:ext>
            </a:extLst>
          </p:cNvPr>
          <p:cNvSpPr txBox="1"/>
          <p:nvPr/>
        </p:nvSpPr>
        <p:spPr>
          <a:xfrm>
            <a:off x="3337704" y="194173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EC7F16-A435-7C43-9D5A-1A75CBD13DB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001800" y="231106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EE1F56-B098-B34B-BF7A-EF753C1D22C6}"/>
              </a:ext>
            </a:extLst>
          </p:cNvPr>
          <p:cNvSpPr txBox="1"/>
          <p:nvPr/>
        </p:nvSpPr>
        <p:spPr>
          <a:xfrm>
            <a:off x="1702808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0EC886-051B-1248-823D-2EB736133459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3636696" y="2311063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2DEB2-6A92-8541-ACE1-DDEDA7B9D118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3636696" y="231106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9C10E0-8E1E-5748-91F2-5B29E549D1D6}"/>
              </a:ext>
            </a:extLst>
          </p:cNvPr>
          <p:cNvSpPr txBox="1"/>
          <p:nvPr/>
        </p:nvSpPr>
        <p:spPr>
          <a:xfrm>
            <a:off x="3196575" y="286590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A5CA2-4EA4-3B4E-9A91-6DDCD6F71A20}"/>
              </a:ext>
            </a:extLst>
          </p:cNvPr>
          <p:cNvSpPr txBox="1"/>
          <p:nvPr/>
        </p:nvSpPr>
        <p:spPr>
          <a:xfrm>
            <a:off x="4395045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37F467-DD3B-464D-AB7C-48ADAE9C7A75}"/>
              </a:ext>
            </a:extLst>
          </p:cNvPr>
          <p:cNvCxnSpPr>
            <a:cxnSpLocks/>
          </p:cNvCxnSpPr>
          <p:nvPr/>
        </p:nvCxnSpPr>
        <p:spPr>
          <a:xfrm flipH="1">
            <a:off x="704643" y="32751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C027E-6CAD-874A-BA4C-D4BDE373AB42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3D8CF-46C2-074A-B667-A1B26D7A6839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C57070-1823-F445-9473-2FC7F87656AF}"/>
              </a:ext>
            </a:extLst>
          </p:cNvPr>
          <p:cNvSpPr txBox="1"/>
          <p:nvPr/>
        </p:nvSpPr>
        <p:spPr>
          <a:xfrm>
            <a:off x="1471443" y="374221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253B0E-0EC6-3148-A7AA-7554864A0EED}"/>
              </a:ext>
            </a:extLst>
          </p:cNvPr>
          <p:cNvSpPr txBox="1"/>
          <p:nvPr/>
        </p:nvSpPr>
        <p:spPr>
          <a:xfrm>
            <a:off x="405651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9358-50D5-5149-9D7E-12BE25096FA6}"/>
              </a:ext>
            </a:extLst>
          </p:cNvPr>
          <p:cNvSpPr txBox="1"/>
          <p:nvPr/>
        </p:nvSpPr>
        <p:spPr>
          <a:xfrm>
            <a:off x="2727183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51672-AA26-1342-9E90-03C0F97FFA09}"/>
              </a:ext>
            </a:extLst>
          </p:cNvPr>
          <p:cNvSpPr txBox="1"/>
          <p:nvPr/>
        </p:nvSpPr>
        <p:spPr>
          <a:xfrm>
            <a:off x="169084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BB3498-EE54-8746-A272-5AD0BED142DC}"/>
              </a:ext>
            </a:extLst>
          </p:cNvPr>
          <p:cNvSpPr txBox="1"/>
          <p:nvPr/>
        </p:nvSpPr>
        <p:spPr>
          <a:xfrm>
            <a:off x="375228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6F8D07-D95A-5448-B1DF-6BD3C103C7EB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37509" y="5413801"/>
            <a:ext cx="1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6DCAF7-69E6-834A-AE6E-0FE38CEA85BA}"/>
              </a:ext>
            </a:extLst>
          </p:cNvPr>
          <p:cNvCxnSpPr>
            <a:cxnSpLocks/>
          </p:cNvCxnSpPr>
          <p:nvPr/>
        </p:nvCxnSpPr>
        <p:spPr>
          <a:xfrm flipH="1">
            <a:off x="719552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7399C-B201-B746-8DE0-BCBE79A9AA7E}"/>
              </a:ext>
            </a:extLst>
          </p:cNvPr>
          <p:cNvSpPr txBox="1"/>
          <p:nvPr/>
        </p:nvSpPr>
        <p:spPr>
          <a:xfrm>
            <a:off x="2492539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6449A-B7B4-B146-92E2-AEC4902CF791}"/>
              </a:ext>
            </a:extLst>
          </p:cNvPr>
          <p:cNvSpPr txBox="1"/>
          <p:nvPr/>
        </p:nvSpPr>
        <p:spPr>
          <a:xfrm>
            <a:off x="2698683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04012A-4FA5-6B44-80E4-9A7BFA02A83B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060964" y="5458298"/>
            <a:ext cx="1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561DF-98DF-A440-B8EE-AB89FE1FA19E}"/>
              </a:ext>
            </a:extLst>
          </p:cNvPr>
          <p:cNvCxnSpPr>
            <a:cxnSpLocks/>
          </p:cNvCxnSpPr>
          <p:nvPr/>
        </p:nvCxnSpPr>
        <p:spPr>
          <a:xfrm flipH="1">
            <a:off x="3043007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C93A18-FD63-3C49-B627-4ED0A6C078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>
            <a:off x="694739" y="4779877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ACA7DC-06DF-1F42-9362-D172C7991887}"/>
              </a:ext>
            </a:extLst>
          </p:cNvPr>
          <p:cNvSpPr txBox="1"/>
          <p:nvPr/>
        </p:nvSpPr>
        <p:spPr>
          <a:xfrm>
            <a:off x="336753" y="5022766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147EF5-1094-DF40-B87D-B68D07211B8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016271" y="4702186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A4C9DB-E5C4-EE4E-B341-8806AFC0BC1A}"/>
              </a:ext>
            </a:extLst>
          </p:cNvPr>
          <p:cNvSpPr txBox="1"/>
          <p:nvPr/>
        </p:nvSpPr>
        <p:spPr>
          <a:xfrm>
            <a:off x="2658285" y="49450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63AD3-AF58-9343-8A51-6AC7DA42C02D}"/>
              </a:ext>
            </a:extLst>
          </p:cNvPr>
          <p:cNvSpPr txBox="1"/>
          <p:nvPr/>
        </p:nvSpPr>
        <p:spPr>
          <a:xfrm>
            <a:off x="4108799" y="51941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B1C20C-FC64-DC4C-9330-6351C4E9B540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682834" y="3201598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E35CF3-8A64-944D-AA44-CCB594F0C936}"/>
              </a:ext>
            </a:extLst>
          </p:cNvPr>
          <p:cNvSpPr txBox="1"/>
          <p:nvPr/>
        </p:nvSpPr>
        <p:spPr>
          <a:xfrm>
            <a:off x="4363323" y="366617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C3E4BA-997F-AA4A-BB0F-E26D41A1AC4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4682833" y="4035508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ECA206-BD9C-0C4C-ACFA-6ED75A7F6D50}"/>
              </a:ext>
            </a:extLst>
          </p:cNvPr>
          <p:cNvSpPr txBox="1"/>
          <p:nvPr/>
        </p:nvSpPr>
        <p:spPr>
          <a:xfrm>
            <a:off x="4314943" y="45247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CCCB75-1593-BA4C-988E-981C8B8AF8D5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 flipH="1">
            <a:off x="4677224" y="489409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896433BA-8CBF-CC47-B4E3-8EB606499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64" r="78414" b="21538"/>
          <a:stretch/>
        </p:blipFill>
        <p:spPr>
          <a:xfrm>
            <a:off x="468101" y="350789"/>
            <a:ext cx="2351147" cy="8958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375D6-2140-CC4E-81AB-2AAC9912AE0D}"/>
              </a:ext>
            </a:extLst>
          </p:cNvPr>
          <p:cNvSpPr txBox="1"/>
          <p:nvPr/>
        </p:nvSpPr>
        <p:spPr>
          <a:xfrm>
            <a:off x="435242" y="1524075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about this one?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AA21D6-9EC3-5B42-8C06-B88D7FEA60D3}"/>
              </a:ext>
            </a:extLst>
          </p:cNvPr>
          <p:cNvSpPr txBox="1"/>
          <p:nvPr/>
        </p:nvSpPr>
        <p:spPr>
          <a:xfrm>
            <a:off x="4490819" y="1386657"/>
            <a:ext cx="248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Doesn’t  allow an expression on the LHS.</a:t>
            </a:r>
            <a:br>
              <a:rPr lang="en-US" i="1" dirty="0"/>
            </a:br>
            <a:r>
              <a:rPr lang="en-US" i="1" dirty="0"/>
              <a:t>This parse tree is not allowed</a:t>
            </a:r>
          </a:p>
        </p:txBody>
      </p:sp>
    </p:spTree>
    <p:extLst>
      <p:ext uri="{BB962C8B-B14F-4D97-AF65-F5344CB8AC3E}">
        <p14:creationId xmlns:p14="http://schemas.microsoft.com/office/powerpoint/2010/main" val="107465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3196575" y="595375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4FC3F-B8F7-EF4A-8F6B-AAFA31AB4690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41CE8-2344-0948-9E95-8E3D11DE24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905BC-8176-5C4B-8283-5453872C600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B2F0-A92C-9842-99A5-BB5F68B3CB0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73421-B101-4546-B128-9E43278BD63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F16AA-22CD-FA4F-9F55-FCC38AD1D4BA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98FD-3CE1-2241-952E-12AD71379DB0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18E2-D041-B54A-BAFD-9F3EB0B79156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47221-BFFC-0243-AFE9-5C53FC906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807E1A-CE97-FF41-A2A5-7C3CB46AC284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F383E-DF34-F944-BC7F-24A207C0E665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92CF3-16B2-3A46-9746-FE978094BA1D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73FE82-5C9F-3B48-8EAE-3B7CB4B7E7F6}"/>
              </a:ext>
            </a:extLst>
          </p:cNvPr>
          <p:cNvSpPr txBox="1"/>
          <p:nvPr/>
        </p:nvSpPr>
        <p:spPr>
          <a:xfrm>
            <a:off x="9525511" y="392687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67DEE-CDD4-7E46-9949-17B518AA1F04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BC7C3-3B2D-8846-922F-FFE276D95ACE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078ED-048C-F640-ACD0-3E3AAD13C997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31FE39-303E-6A49-A3C2-0B76C241499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D5B41-A14A-6947-AF22-039FD4CC5D3A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4A46DA-5EEF-E14F-98AC-75E996BC5908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922C26-78A1-2B41-8636-490EF1E8297B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B625C-0EB6-C44A-B7B1-59D7A6B79F63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CE927F-6F2D-7C4E-A51D-683038842E0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F182C6-3A3A-5340-AECF-F5309B097F1B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C08319-763D-EC4A-85E5-A88DF4758EAC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F9A8A-EA8C-4840-9B67-4CF2EB90B9E3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B5E655-A336-324F-8040-8067BBACD22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BE64F-48C5-3445-A705-3585FFC27A81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9BEB0F-F6AB-D14C-AA7C-F8C36282739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E41403-C4A0-4D4C-8612-2848F97625C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A3599-6266-194B-A062-C993C27C06A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C7E270-ED72-8040-87BF-6441A4678689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1923B-CC00-F54F-B58B-2CBADA324DE1}"/>
              </a:ext>
            </a:extLst>
          </p:cNvPr>
          <p:cNvSpPr txBox="1"/>
          <p:nvPr/>
        </p:nvSpPr>
        <p:spPr>
          <a:xfrm>
            <a:off x="3337704" y="194173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EC7F16-A435-7C43-9D5A-1A75CBD13DB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001800" y="231106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EE1F56-B098-B34B-BF7A-EF753C1D22C6}"/>
              </a:ext>
            </a:extLst>
          </p:cNvPr>
          <p:cNvSpPr txBox="1"/>
          <p:nvPr/>
        </p:nvSpPr>
        <p:spPr>
          <a:xfrm>
            <a:off x="1702808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0EC886-051B-1248-823D-2EB736133459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3636696" y="2311063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2DEB2-6A92-8541-ACE1-DDEDA7B9D118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3636696" y="231106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9C10E0-8E1E-5748-91F2-5B29E549D1D6}"/>
              </a:ext>
            </a:extLst>
          </p:cNvPr>
          <p:cNvSpPr txBox="1"/>
          <p:nvPr/>
        </p:nvSpPr>
        <p:spPr>
          <a:xfrm>
            <a:off x="3196575" y="286590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A5CA2-4EA4-3B4E-9A91-6DDCD6F71A20}"/>
              </a:ext>
            </a:extLst>
          </p:cNvPr>
          <p:cNvSpPr txBox="1"/>
          <p:nvPr/>
        </p:nvSpPr>
        <p:spPr>
          <a:xfrm>
            <a:off x="4395045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37F467-DD3B-464D-AB7C-48ADAE9C7A75}"/>
              </a:ext>
            </a:extLst>
          </p:cNvPr>
          <p:cNvCxnSpPr>
            <a:cxnSpLocks/>
          </p:cNvCxnSpPr>
          <p:nvPr/>
        </p:nvCxnSpPr>
        <p:spPr>
          <a:xfrm flipH="1">
            <a:off x="704643" y="32751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C027E-6CAD-874A-BA4C-D4BDE373AB42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3D8CF-46C2-074A-B667-A1B26D7A6839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C57070-1823-F445-9473-2FC7F87656AF}"/>
              </a:ext>
            </a:extLst>
          </p:cNvPr>
          <p:cNvSpPr txBox="1"/>
          <p:nvPr/>
        </p:nvSpPr>
        <p:spPr>
          <a:xfrm>
            <a:off x="1471443" y="374221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253B0E-0EC6-3148-A7AA-7554864A0EED}"/>
              </a:ext>
            </a:extLst>
          </p:cNvPr>
          <p:cNvSpPr txBox="1"/>
          <p:nvPr/>
        </p:nvSpPr>
        <p:spPr>
          <a:xfrm>
            <a:off x="405651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9358-50D5-5149-9D7E-12BE25096FA6}"/>
              </a:ext>
            </a:extLst>
          </p:cNvPr>
          <p:cNvSpPr txBox="1"/>
          <p:nvPr/>
        </p:nvSpPr>
        <p:spPr>
          <a:xfrm>
            <a:off x="2727183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51672-AA26-1342-9E90-03C0F97FFA09}"/>
              </a:ext>
            </a:extLst>
          </p:cNvPr>
          <p:cNvSpPr txBox="1"/>
          <p:nvPr/>
        </p:nvSpPr>
        <p:spPr>
          <a:xfrm>
            <a:off x="169084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BB3498-EE54-8746-A272-5AD0BED142DC}"/>
              </a:ext>
            </a:extLst>
          </p:cNvPr>
          <p:cNvSpPr txBox="1"/>
          <p:nvPr/>
        </p:nvSpPr>
        <p:spPr>
          <a:xfrm>
            <a:off x="375228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6F8D07-D95A-5448-B1DF-6BD3C103C7EB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37509" y="5413801"/>
            <a:ext cx="1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6DCAF7-69E6-834A-AE6E-0FE38CEA85BA}"/>
              </a:ext>
            </a:extLst>
          </p:cNvPr>
          <p:cNvCxnSpPr>
            <a:cxnSpLocks/>
          </p:cNvCxnSpPr>
          <p:nvPr/>
        </p:nvCxnSpPr>
        <p:spPr>
          <a:xfrm flipH="1">
            <a:off x="719552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7399C-B201-B746-8DE0-BCBE79A9AA7E}"/>
              </a:ext>
            </a:extLst>
          </p:cNvPr>
          <p:cNvSpPr txBox="1"/>
          <p:nvPr/>
        </p:nvSpPr>
        <p:spPr>
          <a:xfrm>
            <a:off x="2492539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6449A-B7B4-B146-92E2-AEC4902CF791}"/>
              </a:ext>
            </a:extLst>
          </p:cNvPr>
          <p:cNvSpPr txBox="1"/>
          <p:nvPr/>
        </p:nvSpPr>
        <p:spPr>
          <a:xfrm>
            <a:off x="2698683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04012A-4FA5-6B44-80E4-9A7BFA02A83B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060964" y="5458298"/>
            <a:ext cx="1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561DF-98DF-A440-B8EE-AB89FE1FA19E}"/>
              </a:ext>
            </a:extLst>
          </p:cNvPr>
          <p:cNvCxnSpPr>
            <a:cxnSpLocks/>
          </p:cNvCxnSpPr>
          <p:nvPr/>
        </p:nvCxnSpPr>
        <p:spPr>
          <a:xfrm flipH="1">
            <a:off x="3043007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C93A18-FD63-3C49-B627-4ED0A6C078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>
            <a:off x="694739" y="4779877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ACA7DC-06DF-1F42-9362-D172C7991887}"/>
              </a:ext>
            </a:extLst>
          </p:cNvPr>
          <p:cNvSpPr txBox="1"/>
          <p:nvPr/>
        </p:nvSpPr>
        <p:spPr>
          <a:xfrm>
            <a:off x="336753" y="5022766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147EF5-1094-DF40-B87D-B68D07211B8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016271" y="4702186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A4C9DB-E5C4-EE4E-B341-8806AFC0BC1A}"/>
              </a:ext>
            </a:extLst>
          </p:cNvPr>
          <p:cNvSpPr txBox="1"/>
          <p:nvPr/>
        </p:nvSpPr>
        <p:spPr>
          <a:xfrm>
            <a:off x="2658285" y="49450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63AD3-AF58-9343-8A51-6AC7DA42C02D}"/>
              </a:ext>
            </a:extLst>
          </p:cNvPr>
          <p:cNvSpPr txBox="1"/>
          <p:nvPr/>
        </p:nvSpPr>
        <p:spPr>
          <a:xfrm>
            <a:off x="4108799" y="51941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B1C20C-FC64-DC4C-9330-6351C4E9B540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682834" y="3201598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E35CF3-8A64-944D-AA44-CCB594F0C936}"/>
              </a:ext>
            </a:extLst>
          </p:cNvPr>
          <p:cNvSpPr txBox="1"/>
          <p:nvPr/>
        </p:nvSpPr>
        <p:spPr>
          <a:xfrm>
            <a:off x="4363323" y="366617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C3E4BA-997F-AA4A-BB0F-E26D41A1AC4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4682833" y="4035508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ECA206-BD9C-0C4C-ACFA-6ED75A7F6D50}"/>
              </a:ext>
            </a:extLst>
          </p:cNvPr>
          <p:cNvSpPr txBox="1"/>
          <p:nvPr/>
        </p:nvSpPr>
        <p:spPr>
          <a:xfrm>
            <a:off x="4314943" y="45247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CCCB75-1593-BA4C-988E-981C8B8AF8D5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 flipH="1">
            <a:off x="4677224" y="489409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896433BA-8CBF-CC47-B4E3-8EB606499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93" r="78414" b="4394"/>
          <a:stretch/>
        </p:blipFill>
        <p:spPr>
          <a:xfrm>
            <a:off x="405651" y="379081"/>
            <a:ext cx="2351147" cy="777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375D6-2140-CC4E-81AB-2AAC9912AE0D}"/>
              </a:ext>
            </a:extLst>
          </p:cNvPr>
          <p:cNvSpPr txBox="1"/>
          <p:nvPr/>
        </p:nvSpPr>
        <p:spPr>
          <a:xfrm>
            <a:off x="435242" y="1524075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about this one?</a:t>
            </a:r>
          </a:p>
        </p:txBody>
      </p:sp>
    </p:spTree>
    <p:extLst>
      <p:ext uri="{BB962C8B-B14F-4D97-AF65-F5344CB8AC3E}">
        <p14:creationId xmlns:p14="http://schemas.microsoft.com/office/powerpoint/2010/main" val="366289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3196575" y="595375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4FC3F-B8F7-EF4A-8F6B-AAFA31AB4690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41CE8-2344-0948-9E95-8E3D11DE24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905BC-8176-5C4B-8283-5453872C600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B2F0-A92C-9842-99A5-BB5F68B3CB0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73421-B101-4546-B128-9E43278BD63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F16AA-22CD-FA4F-9F55-FCC38AD1D4BA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98FD-3CE1-2241-952E-12AD71379DB0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18E2-D041-B54A-BAFD-9F3EB0B79156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47221-BFFC-0243-AFE9-5C53FC906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807E1A-CE97-FF41-A2A5-7C3CB46AC284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F383E-DF34-F944-BC7F-24A207C0E665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92CF3-16B2-3A46-9746-FE978094BA1D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73FE82-5C9F-3B48-8EAE-3B7CB4B7E7F6}"/>
              </a:ext>
            </a:extLst>
          </p:cNvPr>
          <p:cNvSpPr txBox="1"/>
          <p:nvPr/>
        </p:nvSpPr>
        <p:spPr>
          <a:xfrm>
            <a:off x="9525511" y="392687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67DEE-CDD4-7E46-9949-17B518AA1F04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BC7C3-3B2D-8846-922F-FFE276D95ACE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078ED-048C-F640-ACD0-3E3AAD13C997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31FE39-303E-6A49-A3C2-0B76C241499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D5B41-A14A-6947-AF22-039FD4CC5D3A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4A46DA-5EEF-E14F-98AC-75E996BC5908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922C26-78A1-2B41-8636-490EF1E8297B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B625C-0EB6-C44A-B7B1-59D7A6B79F63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CE927F-6F2D-7C4E-A51D-683038842E0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F182C6-3A3A-5340-AECF-F5309B097F1B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C08319-763D-EC4A-85E5-A88DF4758EAC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F9A8A-EA8C-4840-9B67-4CF2EB90B9E3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B5E655-A336-324F-8040-8067BBACD22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BE64F-48C5-3445-A705-3585FFC27A81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9BEB0F-F6AB-D14C-AA7C-F8C36282739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E41403-C4A0-4D4C-8612-2848F97625C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A3599-6266-194B-A062-C993C27C06A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C7E270-ED72-8040-87BF-6441A4678689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1923B-CC00-F54F-B58B-2CBADA324DE1}"/>
              </a:ext>
            </a:extLst>
          </p:cNvPr>
          <p:cNvSpPr txBox="1"/>
          <p:nvPr/>
        </p:nvSpPr>
        <p:spPr>
          <a:xfrm>
            <a:off x="3337704" y="194173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EC7F16-A435-7C43-9D5A-1A75CBD13DB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001800" y="231106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EE1F56-B098-B34B-BF7A-EF753C1D22C6}"/>
              </a:ext>
            </a:extLst>
          </p:cNvPr>
          <p:cNvSpPr txBox="1"/>
          <p:nvPr/>
        </p:nvSpPr>
        <p:spPr>
          <a:xfrm>
            <a:off x="1702808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0EC886-051B-1248-823D-2EB736133459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3636696" y="2311063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2DEB2-6A92-8541-ACE1-DDEDA7B9D118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3636696" y="231106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9C10E0-8E1E-5748-91F2-5B29E549D1D6}"/>
              </a:ext>
            </a:extLst>
          </p:cNvPr>
          <p:cNvSpPr txBox="1"/>
          <p:nvPr/>
        </p:nvSpPr>
        <p:spPr>
          <a:xfrm>
            <a:off x="3196575" y="286590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A5CA2-4EA4-3B4E-9A91-6DDCD6F71A20}"/>
              </a:ext>
            </a:extLst>
          </p:cNvPr>
          <p:cNvSpPr txBox="1"/>
          <p:nvPr/>
        </p:nvSpPr>
        <p:spPr>
          <a:xfrm>
            <a:off x="4395045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37F467-DD3B-464D-AB7C-48ADAE9C7A75}"/>
              </a:ext>
            </a:extLst>
          </p:cNvPr>
          <p:cNvCxnSpPr>
            <a:cxnSpLocks/>
          </p:cNvCxnSpPr>
          <p:nvPr/>
        </p:nvCxnSpPr>
        <p:spPr>
          <a:xfrm flipH="1">
            <a:off x="704643" y="32751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C027E-6CAD-874A-BA4C-D4BDE373AB42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3D8CF-46C2-074A-B667-A1B26D7A6839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C57070-1823-F445-9473-2FC7F87656AF}"/>
              </a:ext>
            </a:extLst>
          </p:cNvPr>
          <p:cNvSpPr txBox="1"/>
          <p:nvPr/>
        </p:nvSpPr>
        <p:spPr>
          <a:xfrm>
            <a:off x="1471443" y="374221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253B0E-0EC6-3148-A7AA-7554864A0EED}"/>
              </a:ext>
            </a:extLst>
          </p:cNvPr>
          <p:cNvSpPr txBox="1"/>
          <p:nvPr/>
        </p:nvSpPr>
        <p:spPr>
          <a:xfrm>
            <a:off x="405651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9358-50D5-5149-9D7E-12BE25096FA6}"/>
              </a:ext>
            </a:extLst>
          </p:cNvPr>
          <p:cNvSpPr txBox="1"/>
          <p:nvPr/>
        </p:nvSpPr>
        <p:spPr>
          <a:xfrm>
            <a:off x="2727183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51672-AA26-1342-9E90-03C0F97FFA09}"/>
              </a:ext>
            </a:extLst>
          </p:cNvPr>
          <p:cNvSpPr txBox="1"/>
          <p:nvPr/>
        </p:nvSpPr>
        <p:spPr>
          <a:xfrm>
            <a:off x="169084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BB3498-EE54-8746-A272-5AD0BED142DC}"/>
              </a:ext>
            </a:extLst>
          </p:cNvPr>
          <p:cNvSpPr txBox="1"/>
          <p:nvPr/>
        </p:nvSpPr>
        <p:spPr>
          <a:xfrm>
            <a:off x="375228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6F8D07-D95A-5448-B1DF-6BD3C103C7EB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37509" y="5413801"/>
            <a:ext cx="1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6DCAF7-69E6-834A-AE6E-0FE38CEA85BA}"/>
              </a:ext>
            </a:extLst>
          </p:cNvPr>
          <p:cNvCxnSpPr>
            <a:cxnSpLocks/>
          </p:cNvCxnSpPr>
          <p:nvPr/>
        </p:nvCxnSpPr>
        <p:spPr>
          <a:xfrm flipH="1">
            <a:off x="719552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7399C-B201-B746-8DE0-BCBE79A9AA7E}"/>
              </a:ext>
            </a:extLst>
          </p:cNvPr>
          <p:cNvSpPr txBox="1"/>
          <p:nvPr/>
        </p:nvSpPr>
        <p:spPr>
          <a:xfrm>
            <a:off x="2492539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6449A-B7B4-B146-92E2-AEC4902CF791}"/>
              </a:ext>
            </a:extLst>
          </p:cNvPr>
          <p:cNvSpPr txBox="1"/>
          <p:nvPr/>
        </p:nvSpPr>
        <p:spPr>
          <a:xfrm>
            <a:off x="2698683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04012A-4FA5-6B44-80E4-9A7BFA02A83B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060964" y="5458298"/>
            <a:ext cx="1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561DF-98DF-A440-B8EE-AB89FE1FA19E}"/>
              </a:ext>
            </a:extLst>
          </p:cNvPr>
          <p:cNvCxnSpPr>
            <a:cxnSpLocks/>
          </p:cNvCxnSpPr>
          <p:nvPr/>
        </p:nvCxnSpPr>
        <p:spPr>
          <a:xfrm flipH="1">
            <a:off x="3043007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C93A18-FD63-3C49-B627-4ED0A6C078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>
            <a:off x="694739" y="4779877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ACA7DC-06DF-1F42-9362-D172C7991887}"/>
              </a:ext>
            </a:extLst>
          </p:cNvPr>
          <p:cNvSpPr txBox="1"/>
          <p:nvPr/>
        </p:nvSpPr>
        <p:spPr>
          <a:xfrm>
            <a:off x="336753" y="5022766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147EF5-1094-DF40-B87D-B68D07211B8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016271" y="4702186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A4C9DB-E5C4-EE4E-B341-8806AFC0BC1A}"/>
              </a:ext>
            </a:extLst>
          </p:cNvPr>
          <p:cNvSpPr txBox="1"/>
          <p:nvPr/>
        </p:nvSpPr>
        <p:spPr>
          <a:xfrm>
            <a:off x="2658285" y="49450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63AD3-AF58-9343-8A51-6AC7DA42C02D}"/>
              </a:ext>
            </a:extLst>
          </p:cNvPr>
          <p:cNvSpPr txBox="1"/>
          <p:nvPr/>
        </p:nvSpPr>
        <p:spPr>
          <a:xfrm>
            <a:off x="4108799" y="51941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B1C20C-FC64-DC4C-9330-6351C4E9B540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682834" y="3201598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E35CF3-8A64-944D-AA44-CCB594F0C936}"/>
              </a:ext>
            </a:extLst>
          </p:cNvPr>
          <p:cNvSpPr txBox="1"/>
          <p:nvPr/>
        </p:nvSpPr>
        <p:spPr>
          <a:xfrm>
            <a:off x="4363323" y="366617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C3E4BA-997F-AA4A-BB0F-E26D41A1AC4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4682833" y="4035508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ECA206-BD9C-0C4C-ACFA-6ED75A7F6D50}"/>
              </a:ext>
            </a:extLst>
          </p:cNvPr>
          <p:cNvSpPr txBox="1"/>
          <p:nvPr/>
        </p:nvSpPr>
        <p:spPr>
          <a:xfrm>
            <a:off x="4314943" y="45247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CCCB75-1593-BA4C-988E-981C8B8AF8D5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 flipH="1">
            <a:off x="4677224" y="489409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896433BA-8CBF-CC47-B4E3-8EB606499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93" r="78414" b="4394"/>
          <a:stretch/>
        </p:blipFill>
        <p:spPr>
          <a:xfrm>
            <a:off x="405651" y="379081"/>
            <a:ext cx="2351147" cy="777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375D6-2140-CC4E-81AB-2AAC9912AE0D}"/>
              </a:ext>
            </a:extLst>
          </p:cNvPr>
          <p:cNvSpPr txBox="1"/>
          <p:nvPr/>
        </p:nvSpPr>
        <p:spPr>
          <a:xfrm>
            <a:off x="435242" y="1524075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about this one?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D11E8-7DFB-A440-8607-C9D6A77D7CFD}"/>
              </a:ext>
            </a:extLst>
          </p:cNvPr>
          <p:cNvSpPr txBox="1"/>
          <p:nvPr/>
        </p:nvSpPr>
        <p:spPr>
          <a:xfrm>
            <a:off x="4985917" y="1789401"/>
            <a:ext cx="230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Cannot produce either</a:t>
            </a:r>
          </a:p>
          <a:p>
            <a:r>
              <a:rPr lang="en-US" dirty="0"/>
              <a:t>parse tree!</a:t>
            </a:r>
          </a:p>
        </p:txBody>
      </p:sp>
    </p:spTree>
    <p:extLst>
      <p:ext uri="{BB962C8B-B14F-4D97-AF65-F5344CB8AC3E}">
        <p14:creationId xmlns:p14="http://schemas.microsoft.com/office/powerpoint/2010/main" val="1182949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50847-ACE5-914D-A56D-F7C4E82E2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260600"/>
            <a:ext cx="9169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41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order traversal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8E3F6C-A743-8A4D-9EE8-2834469CE690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2AEBBA-F12C-B341-98FC-EBB4B11DB1CE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D936F8-A834-0B42-95CA-6AE1E67B666F}"/>
              </a:ext>
            </a:extLst>
          </p:cNvPr>
          <p:cNvSpPr/>
          <p:nvPr/>
        </p:nvSpPr>
        <p:spPr>
          <a:xfrm>
            <a:off x="483124" y="5731933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21868-82EE-504D-8067-1F861B330C2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7227F8-0456-9348-811A-BBD396F72331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4DF338B-6FB2-1B4E-A4A7-202FF25A45D6}"/>
              </a:ext>
            </a:extLst>
          </p:cNvPr>
          <p:cNvSpPr/>
          <p:nvPr/>
        </p:nvSpPr>
        <p:spPr>
          <a:xfrm>
            <a:off x="4011644" y="409289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73C7A7-1F6B-9040-8A16-BB409BFB956B}"/>
              </a:ext>
            </a:extLst>
          </p:cNvPr>
          <p:cNvSpPr/>
          <p:nvPr/>
        </p:nvSpPr>
        <p:spPr>
          <a:xfrm>
            <a:off x="1967642" y="5647267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953DFB-2024-004E-A3C5-D73644BE3024}"/>
              </a:ext>
            </a:extLst>
          </p:cNvPr>
          <p:cNvCxnSpPr>
            <a:cxnSpLocks/>
            <a:stCxn id="4" idx="5"/>
            <a:endCxn id="14" idx="0"/>
          </p:cNvCxnSpPr>
          <p:nvPr/>
        </p:nvCxnSpPr>
        <p:spPr>
          <a:xfrm>
            <a:off x="4011644" y="3360896"/>
            <a:ext cx="388620" cy="731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D22BCF-A37D-024E-8264-0F4BA2EA784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965200" y="4692300"/>
            <a:ext cx="590328" cy="1039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0A8BF-803D-9449-8892-D2610016BD11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105120" y="4692300"/>
            <a:ext cx="227648" cy="954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AE2E8-CA65-2B42-B58C-DA029A768D54}"/>
              </a:ext>
            </a:extLst>
          </p:cNvPr>
          <p:cNvSpPr txBox="1"/>
          <p:nvPr/>
        </p:nvSpPr>
        <p:spPr>
          <a:xfrm>
            <a:off x="8297333" y="2937933"/>
            <a:ext cx="314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post order traversal</a:t>
            </a:r>
          </a:p>
          <a:p>
            <a:r>
              <a:rPr lang="en-US" dirty="0"/>
              <a:t>of this tree?</a:t>
            </a:r>
          </a:p>
        </p:txBody>
      </p:sp>
    </p:spTree>
    <p:extLst>
      <p:ext uri="{BB962C8B-B14F-4D97-AF65-F5344CB8AC3E}">
        <p14:creationId xmlns:p14="http://schemas.microsoft.com/office/powerpoint/2010/main" val="60815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order traversal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8E3F6C-A743-8A4D-9EE8-2834469CE690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2AEBBA-F12C-B341-98FC-EBB4B11DB1CE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D936F8-A834-0B42-95CA-6AE1E67B666F}"/>
              </a:ext>
            </a:extLst>
          </p:cNvPr>
          <p:cNvSpPr/>
          <p:nvPr/>
        </p:nvSpPr>
        <p:spPr>
          <a:xfrm>
            <a:off x="483124" y="5731933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21868-82EE-504D-8067-1F861B330C2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7227F8-0456-9348-811A-BBD396F72331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4DF338B-6FB2-1B4E-A4A7-202FF25A45D6}"/>
              </a:ext>
            </a:extLst>
          </p:cNvPr>
          <p:cNvSpPr/>
          <p:nvPr/>
        </p:nvSpPr>
        <p:spPr>
          <a:xfrm>
            <a:off x="4011644" y="409289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73C7A7-1F6B-9040-8A16-BB409BFB956B}"/>
              </a:ext>
            </a:extLst>
          </p:cNvPr>
          <p:cNvSpPr/>
          <p:nvPr/>
        </p:nvSpPr>
        <p:spPr>
          <a:xfrm>
            <a:off x="1967642" y="5647267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953DFB-2024-004E-A3C5-D73644BE3024}"/>
              </a:ext>
            </a:extLst>
          </p:cNvPr>
          <p:cNvCxnSpPr>
            <a:cxnSpLocks/>
            <a:stCxn id="4" idx="5"/>
            <a:endCxn id="14" idx="0"/>
          </p:cNvCxnSpPr>
          <p:nvPr/>
        </p:nvCxnSpPr>
        <p:spPr>
          <a:xfrm>
            <a:off x="4011644" y="3360896"/>
            <a:ext cx="388620" cy="731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D22BCF-A37D-024E-8264-0F4BA2EA784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965200" y="4692300"/>
            <a:ext cx="590328" cy="1039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0A8BF-803D-9449-8892-D2610016BD11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105120" y="4692300"/>
            <a:ext cx="227648" cy="954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AE2E8-CA65-2B42-B58C-DA029A768D54}"/>
              </a:ext>
            </a:extLst>
          </p:cNvPr>
          <p:cNvSpPr txBox="1"/>
          <p:nvPr/>
        </p:nvSpPr>
        <p:spPr>
          <a:xfrm>
            <a:off x="8297333" y="2937933"/>
            <a:ext cx="314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post order traversal</a:t>
            </a:r>
          </a:p>
          <a:p>
            <a:r>
              <a:rPr lang="en-US" dirty="0"/>
              <a:t>of this tree?</a:t>
            </a:r>
          </a:p>
        </p:txBody>
      </p:sp>
    </p:spTree>
    <p:extLst>
      <p:ext uri="{BB962C8B-B14F-4D97-AF65-F5344CB8AC3E}">
        <p14:creationId xmlns:p14="http://schemas.microsoft.com/office/powerpoint/2010/main" val="3561757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order traversal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8E3F6C-A743-8A4D-9EE8-2834469CE690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2AEBBA-F12C-B341-98FC-EBB4B11DB1CE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D936F8-A834-0B42-95CA-6AE1E67B666F}"/>
              </a:ext>
            </a:extLst>
          </p:cNvPr>
          <p:cNvSpPr/>
          <p:nvPr/>
        </p:nvSpPr>
        <p:spPr>
          <a:xfrm>
            <a:off x="483124" y="5731933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21868-82EE-504D-8067-1F861B330C2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7227F8-0456-9348-811A-BBD396F72331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4DF338B-6FB2-1B4E-A4A7-202FF25A45D6}"/>
              </a:ext>
            </a:extLst>
          </p:cNvPr>
          <p:cNvSpPr/>
          <p:nvPr/>
        </p:nvSpPr>
        <p:spPr>
          <a:xfrm>
            <a:off x="4011644" y="409289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73C7A7-1F6B-9040-8A16-BB409BFB956B}"/>
              </a:ext>
            </a:extLst>
          </p:cNvPr>
          <p:cNvSpPr/>
          <p:nvPr/>
        </p:nvSpPr>
        <p:spPr>
          <a:xfrm>
            <a:off x="1967642" y="5647267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953DFB-2024-004E-A3C5-D73644BE3024}"/>
              </a:ext>
            </a:extLst>
          </p:cNvPr>
          <p:cNvCxnSpPr>
            <a:cxnSpLocks/>
            <a:stCxn id="4" idx="5"/>
            <a:endCxn id="14" idx="0"/>
          </p:cNvCxnSpPr>
          <p:nvPr/>
        </p:nvCxnSpPr>
        <p:spPr>
          <a:xfrm>
            <a:off x="4011644" y="3360896"/>
            <a:ext cx="388620" cy="731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D22BCF-A37D-024E-8264-0F4BA2EA784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965200" y="4692300"/>
            <a:ext cx="590328" cy="1039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0A8BF-803D-9449-8892-D2610016BD11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105120" y="4692300"/>
            <a:ext cx="227648" cy="954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AE2E8-CA65-2B42-B58C-DA029A768D54}"/>
              </a:ext>
            </a:extLst>
          </p:cNvPr>
          <p:cNvSpPr txBox="1"/>
          <p:nvPr/>
        </p:nvSpPr>
        <p:spPr>
          <a:xfrm>
            <a:off x="8297333" y="2937933"/>
            <a:ext cx="314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post order traversal</a:t>
            </a:r>
          </a:p>
          <a:p>
            <a:r>
              <a:rPr lang="en-US" dirty="0"/>
              <a:t>of this tree?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37B641-2931-B448-AC83-54E2E389A77A}"/>
              </a:ext>
            </a:extLst>
          </p:cNvPr>
          <p:cNvSpPr txBox="1"/>
          <p:nvPr/>
        </p:nvSpPr>
        <p:spPr>
          <a:xfrm>
            <a:off x="4125468" y="5602128"/>
            <a:ext cx="371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operators that are lower</a:t>
            </a:r>
          </a:p>
          <a:p>
            <a:r>
              <a:rPr lang="en-US" dirty="0"/>
              <a:t>in the parse tree get evaluated earlier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01C0D4-15C2-C84C-9763-8B391CEE06AC}"/>
              </a:ext>
            </a:extLst>
          </p:cNvPr>
          <p:cNvSpPr txBox="1"/>
          <p:nvPr/>
        </p:nvSpPr>
        <p:spPr>
          <a:xfrm>
            <a:off x="4350517" y="2200933"/>
            <a:ext cx="353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operators that are higher</a:t>
            </a:r>
          </a:p>
          <a:p>
            <a:r>
              <a:rPr lang="en-US" dirty="0"/>
              <a:t>in the parse tree get evaluated later</a:t>
            </a:r>
          </a:p>
        </p:txBody>
      </p:sp>
    </p:spTree>
    <p:extLst>
      <p:ext uri="{BB962C8B-B14F-4D97-AF65-F5344CB8AC3E}">
        <p14:creationId xmlns:p14="http://schemas.microsoft.com/office/powerpoint/2010/main" val="3551378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2162-6C16-C84F-9702-17E49E55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parse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84A87-825D-444D-BB7B-C3FAA3E9B7F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0AF64F-C051-BC45-8F55-C339505C904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37C40A-B1C7-B24E-AAED-53661DA8AD97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F5EC7-5BB5-C44D-9139-74B5B3A0EA1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FA233-A2CA-7644-9D29-ABBBFDDE51C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79086-9CF3-C944-B592-9E6A7804E052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2C3AB-C2B2-F242-974D-F95CE403B6CB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8A97-8BB9-E34A-9A6F-2FA6143478F0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289100-EE7C-6B44-B446-620A383C043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523A5C-5656-2C48-9561-C5E06431FF8C}"/>
              </a:ext>
            </a:extLst>
          </p:cNvPr>
          <p:cNvCxnSpPr>
            <a:cxnSpLocks/>
          </p:cNvCxnSpPr>
          <p:nvPr/>
        </p:nvCxnSpPr>
        <p:spPr>
          <a:xfrm flipH="1">
            <a:off x="8758711" y="413940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827981-7496-3044-A580-D70075F49F40}"/>
              </a:ext>
            </a:extLst>
          </p:cNvPr>
          <p:cNvCxnSpPr>
            <a:cxnSpLocks/>
          </p:cNvCxnSpPr>
          <p:nvPr/>
        </p:nvCxnSpPr>
        <p:spPr>
          <a:xfrm>
            <a:off x="9983084" y="413940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73D50F-AD23-2A43-8FB5-2E5521EA1252}"/>
              </a:ext>
            </a:extLst>
          </p:cNvPr>
          <p:cNvCxnSpPr>
            <a:cxnSpLocks/>
          </p:cNvCxnSpPr>
          <p:nvPr/>
        </p:nvCxnSpPr>
        <p:spPr>
          <a:xfrm>
            <a:off x="9983084" y="413940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A10946-EFD4-7E40-AB1D-DC861347C615}"/>
              </a:ext>
            </a:extLst>
          </p:cNvPr>
          <p:cNvSpPr txBox="1"/>
          <p:nvPr/>
        </p:nvSpPr>
        <p:spPr>
          <a:xfrm>
            <a:off x="9525511" y="4606502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779DE-0E1B-6646-BA9B-D3741DDAFA77}"/>
              </a:ext>
            </a:extLst>
          </p:cNvPr>
          <p:cNvSpPr txBox="1"/>
          <p:nvPr/>
        </p:nvSpPr>
        <p:spPr>
          <a:xfrm>
            <a:off x="8459719" y="4575109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208D9-8CA8-8545-A65C-A98896AB66F9}"/>
              </a:ext>
            </a:extLst>
          </p:cNvPr>
          <p:cNvSpPr txBox="1"/>
          <p:nvPr/>
        </p:nvSpPr>
        <p:spPr>
          <a:xfrm>
            <a:off x="10781251" y="4575109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708125-208C-FB44-BFCB-1411EB5B9B3C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C9CA3C-1798-5D4F-B4D8-21BE902532E2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3E5FB-1176-2F49-8AB1-1062B1ED1DC5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1E8634-37CD-4B4A-A4CD-F0390385398C}"/>
              </a:ext>
            </a:extLst>
          </p:cNvPr>
          <p:cNvCxnSpPr>
            <a:cxnSpLocks/>
            <a:stCxn id="27" idx="2"/>
            <a:endCxn id="13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C937BE-D3B1-D44D-9937-F6A99D119B0E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AB152D-9A26-9B43-A7B1-29D9BE13117F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flipH="1">
            <a:off x="9987303" y="3457265"/>
            <a:ext cx="4432" cy="312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646E12C-C254-B54E-96B1-3BAC1435E7C3}"/>
              </a:ext>
            </a:extLst>
          </p:cNvPr>
          <p:cNvSpPr txBox="1"/>
          <p:nvPr/>
        </p:nvSpPr>
        <p:spPr>
          <a:xfrm>
            <a:off x="9667792" y="3770068"/>
            <a:ext cx="63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540521-17C6-EC43-BC96-BB34123D64CE}"/>
              </a:ext>
            </a:extLst>
          </p:cNvPr>
          <p:cNvSpPr txBox="1"/>
          <p:nvPr/>
        </p:nvSpPr>
        <p:spPr>
          <a:xfrm>
            <a:off x="8223152" y="594423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C8F0CC-8EE2-F145-9D4D-E31B4417315B}"/>
              </a:ext>
            </a:extLst>
          </p:cNvPr>
          <p:cNvSpPr txBox="1"/>
          <p:nvPr/>
        </p:nvSpPr>
        <p:spPr>
          <a:xfrm>
            <a:off x="8429296" y="527483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C7DED96-B025-904A-A333-37DE1FE9A7F1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 flipH="1">
            <a:off x="8791577" y="5644169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EE8A74-38A2-CD4C-9B1F-B1674EDD25B9}"/>
              </a:ext>
            </a:extLst>
          </p:cNvPr>
          <p:cNvCxnSpPr>
            <a:cxnSpLocks/>
          </p:cNvCxnSpPr>
          <p:nvPr/>
        </p:nvCxnSpPr>
        <p:spPr>
          <a:xfrm flipH="1">
            <a:off x="8773620" y="495645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FF7024A-16C9-E64F-8C94-B05E0079A3E1}"/>
              </a:ext>
            </a:extLst>
          </p:cNvPr>
          <p:cNvSpPr txBox="1"/>
          <p:nvPr/>
        </p:nvSpPr>
        <p:spPr>
          <a:xfrm>
            <a:off x="10546607" y="594423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30AFD8-7831-4340-B3B1-D26D06FFC84A}"/>
              </a:ext>
            </a:extLst>
          </p:cNvPr>
          <p:cNvSpPr txBox="1"/>
          <p:nvPr/>
        </p:nvSpPr>
        <p:spPr>
          <a:xfrm>
            <a:off x="10752751" y="527483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04A8729-D901-5145-8399-EBECB27338FB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flipH="1">
            <a:off x="11115032" y="5644169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889343-814F-AC47-BCAA-253276D34071}"/>
              </a:ext>
            </a:extLst>
          </p:cNvPr>
          <p:cNvCxnSpPr>
            <a:cxnSpLocks/>
          </p:cNvCxnSpPr>
          <p:nvPr/>
        </p:nvCxnSpPr>
        <p:spPr>
          <a:xfrm flipH="1">
            <a:off x="11097075" y="495645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EAE5DCAE-5344-7E4A-8E00-CD15BC32AB8D}"/>
              </a:ext>
            </a:extLst>
          </p:cNvPr>
          <p:cNvGraphicFramePr>
            <a:graphicFrameLocks noGrp="1"/>
          </p:cNvGraphicFramePr>
          <p:nvPr/>
        </p:nvGraphicFramePr>
        <p:xfrm>
          <a:off x="680382" y="2517382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08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672"/>
          </a:xfrm>
        </p:spPr>
        <p:txBody>
          <a:bodyPr>
            <a:normAutofit/>
          </a:bodyPr>
          <a:lstStyle/>
          <a:p>
            <a:r>
              <a:rPr lang="en-US" dirty="0"/>
              <a:t>For part 4:</a:t>
            </a:r>
          </a:p>
          <a:p>
            <a:pPr lvl="1"/>
            <a:r>
              <a:rPr lang="en-US" i="1" dirty="0"/>
              <a:t>You must use the same tokens that you created in part 2 and used in part 3</a:t>
            </a:r>
          </a:p>
          <a:p>
            <a:pPr lvl="1"/>
            <a:r>
              <a:rPr lang="en-US" i="1" dirty="0"/>
              <a:t>You must build the RE programmatically</a:t>
            </a:r>
          </a:p>
          <a:p>
            <a:pPr lvl="1"/>
            <a:r>
              <a:rPr lang="en-US" i="1" dirty="0"/>
              <a:t>Keep track of the token actions in a separate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828406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2162-6C16-C84F-9702-17E49E55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parse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84A87-825D-444D-BB7B-C3FAA3E9B7FE}"/>
              </a:ext>
            </a:extLst>
          </p:cNvPr>
          <p:cNvSpPr txBox="1"/>
          <p:nvPr/>
        </p:nvSpPr>
        <p:spPr>
          <a:xfrm>
            <a:off x="8635402" y="2181957"/>
            <a:ext cx="94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expr: </a:t>
            </a:r>
            <a:r>
              <a:rPr lang="en-US" dirty="0">
                <a:highlight>
                  <a:srgbClr val="FFFF00"/>
                </a:highlight>
              </a:rPr>
              <a:t>31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0AF64F-C051-BC45-8F55-C339505C904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415716" y="2551289"/>
            <a:ext cx="169340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37C40A-B1C7-B24E-AAED-53661DA8AD97}"/>
              </a:ext>
            </a:extLst>
          </p:cNvPr>
          <p:cNvSpPr txBox="1"/>
          <p:nvPr/>
        </p:nvSpPr>
        <p:spPr>
          <a:xfrm>
            <a:off x="7000506" y="3087933"/>
            <a:ext cx="83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expr: </a:t>
            </a:r>
            <a:r>
              <a:rPr lang="en-US" dirty="0">
                <a:highlight>
                  <a:srgbClr val="FFFF00"/>
                </a:highlight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F5EC7-5BB5-C44D-9139-74B5B3A0EA1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934394" y="2551289"/>
            <a:ext cx="174728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FA233-A2CA-7644-9D29-ABBBFDDE51C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109122" y="2551289"/>
            <a:ext cx="88261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79086-9CF3-C944-B592-9E6A7804E052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2C3AB-C2B2-F242-974D-F95CE403B6CB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8A97-8BB9-E34A-9A6F-2FA6143478F0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289100-EE7C-6B44-B446-620A383C043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299498" y="3477414"/>
            <a:ext cx="114776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523A5C-5656-2C48-9561-C5E06431FF8C}"/>
              </a:ext>
            </a:extLst>
          </p:cNvPr>
          <p:cNvCxnSpPr>
            <a:cxnSpLocks/>
          </p:cNvCxnSpPr>
          <p:nvPr/>
        </p:nvCxnSpPr>
        <p:spPr>
          <a:xfrm flipH="1">
            <a:off x="8758711" y="413940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827981-7496-3044-A580-D70075F49F40}"/>
              </a:ext>
            </a:extLst>
          </p:cNvPr>
          <p:cNvCxnSpPr>
            <a:cxnSpLocks/>
          </p:cNvCxnSpPr>
          <p:nvPr/>
        </p:nvCxnSpPr>
        <p:spPr>
          <a:xfrm>
            <a:off x="9983084" y="413940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73D50F-AD23-2A43-8FB5-2E5521EA1252}"/>
              </a:ext>
            </a:extLst>
          </p:cNvPr>
          <p:cNvCxnSpPr>
            <a:cxnSpLocks/>
          </p:cNvCxnSpPr>
          <p:nvPr/>
        </p:nvCxnSpPr>
        <p:spPr>
          <a:xfrm>
            <a:off x="9983084" y="413940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A10946-EFD4-7E40-AB1D-DC861347C615}"/>
              </a:ext>
            </a:extLst>
          </p:cNvPr>
          <p:cNvSpPr txBox="1"/>
          <p:nvPr/>
        </p:nvSpPr>
        <p:spPr>
          <a:xfrm>
            <a:off x="9525511" y="4606502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779DE-0E1B-6646-BA9B-D3741DDAFA77}"/>
              </a:ext>
            </a:extLst>
          </p:cNvPr>
          <p:cNvSpPr txBox="1"/>
          <p:nvPr/>
        </p:nvSpPr>
        <p:spPr>
          <a:xfrm>
            <a:off x="8459719" y="4575109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term: </a:t>
            </a:r>
            <a:r>
              <a:rPr lang="en-US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208D9-8CA8-8545-A65C-A98896AB66F9}"/>
              </a:ext>
            </a:extLst>
          </p:cNvPr>
          <p:cNvSpPr txBox="1"/>
          <p:nvPr/>
        </p:nvSpPr>
        <p:spPr>
          <a:xfrm>
            <a:off x="10781251" y="4575109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term: </a:t>
            </a:r>
            <a:r>
              <a:rPr lang="en-US" dirty="0"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708125-208C-FB44-BFCB-1411EB5B9B3C}"/>
              </a:ext>
            </a:extLst>
          </p:cNvPr>
          <p:cNvSpPr txBox="1"/>
          <p:nvPr/>
        </p:nvSpPr>
        <p:spPr>
          <a:xfrm>
            <a:off x="6978545" y="3941992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term: </a:t>
            </a:r>
            <a:r>
              <a:rPr lang="en-US" dirty="0">
                <a:highlight>
                  <a:srgbClr val="FFFF00"/>
                </a:highlight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C9CA3C-1798-5D4F-B4D8-21BE902532E2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7414272" y="4311324"/>
            <a:ext cx="2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3E5FB-1176-2F49-8AB1-1062B1ED1DC5}"/>
              </a:ext>
            </a:extLst>
          </p:cNvPr>
          <p:cNvSpPr txBox="1"/>
          <p:nvPr/>
        </p:nvSpPr>
        <p:spPr>
          <a:xfrm>
            <a:off x="6930165" y="4800574"/>
            <a:ext cx="9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factor: </a:t>
            </a:r>
            <a:r>
              <a:rPr lang="en-US" dirty="0">
                <a:highlight>
                  <a:srgbClr val="FFFF00"/>
                </a:highlight>
              </a:rPr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1E8634-37CD-4B4A-A4CD-F0390385398C}"/>
              </a:ext>
            </a:extLst>
          </p:cNvPr>
          <p:cNvCxnSpPr>
            <a:cxnSpLocks/>
            <a:stCxn id="27" idx="2"/>
            <a:endCxn id="13" idx="0"/>
          </p:cNvCxnSpPr>
          <p:nvPr/>
        </p:nvCxnSpPr>
        <p:spPr>
          <a:xfrm flipH="1">
            <a:off x="7292446" y="5169906"/>
            <a:ext cx="121826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C937BE-D3B1-D44D-9937-F6A99D119B0E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AB152D-9A26-9B43-A7B1-29D9BE13117F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>
            <a:off x="9991735" y="3457265"/>
            <a:ext cx="178285" cy="312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646E12C-C254-B54E-96B1-3BAC1435E7C3}"/>
              </a:ext>
            </a:extLst>
          </p:cNvPr>
          <p:cNvSpPr txBox="1"/>
          <p:nvPr/>
        </p:nvSpPr>
        <p:spPr>
          <a:xfrm>
            <a:off x="9667792" y="3770068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term: </a:t>
            </a:r>
            <a:r>
              <a:rPr lang="en-US" dirty="0">
                <a:highlight>
                  <a:srgbClr val="FFFF00"/>
                </a:highlight>
              </a:rPr>
              <a:t>30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540521-17C6-EC43-BC96-BB34123D64CE}"/>
              </a:ext>
            </a:extLst>
          </p:cNvPr>
          <p:cNvSpPr txBox="1"/>
          <p:nvPr/>
        </p:nvSpPr>
        <p:spPr>
          <a:xfrm>
            <a:off x="8223152" y="594423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C8F0CC-8EE2-F145-9D4D-E31B4417315B}"/>
              </a:ext>
            </a:extLst>
          </p:cNvPr>
          <p:cNvSpPr txBox="1"/>
          <p:nvPr/>
        </p:nvSpPr>
        <p:spPr>
          <a:xfrm>
            <a:off x="8429296" y="5274837"/>
            <a:ext cx="91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factor:</a:t>
            </a:r>
            <a:r>
              <a:rPr lang="en-US" dirty="0">
                <a:highlight>
                  <a:srgbClr val="FFFF00"/>
                </a:highlight>
              </a:rPr>
              <a:t>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C7DED96-B025-904A-A333-37DE1FE9A7F1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 flipH="1">
            <a:off x="8791577" y="5644169"/>
            <a:ext cx="95377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EE8A74-38A2-CD4C-9B1F-B1674EDD25B9}"/>
              </a:ext>
            </a:extLst>
          </p:cNvPr>
          <p:cNvCxnSpPr>
            <a:cxnSpLocks/>
          </p:cNvCxnSpPr>
          <p:nvPr/>
        </p:nvCxnSpPr>
        <p:spPr>
          <a:xfrm flipH="1">
            <a:off x="8773620" y="495645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FF7024A-16C9-E64F-8C94-B05E0079A3E1}"/>
              </a:ext>
            </a:extLst>
          </p:cNvPr>
          <p:cNvSpPr txBox="1"/>
          <p:nvPr/>
        </p:nvSpPr>
        <p:spPr>
          <a:xfrm>
            <a:off x="10546607" y="594423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30AFD8-7831-4340-B3B1-D26D06FFC84A}"/>
              </a:ext>
            </a:extLst>
          </p:cNvPr>
          <p:cNvSpPr txBox="1"/>
          <p:nvPr/>
        </p:nvSpPr>
        <p:spPr>
          <a:xfrm>
            <a:off x="10752751" y="5274837"/>
            <a:ext cx="9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factor: </a:t>
            </a:r>
            <a:r>
              <a:rPr lang="en-US" dirty="0">
                <a:highlight>
                  <a:srgbClr val="FFFF00"/>
                </a:highlight>
              </a:rPr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04A8729-D901-5145-8399-EBECB27338FB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flipH="1">
            <a:off x="11115032" y="5644169"/>
            <a:ext cx="121826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889343-814F-AC47-BCAA-253276D34071}"/>
              </a:ext>
            </a:extLst>
          </p:cNvPr>
          <p:cNvCxnSpPr>
            <a:cxnSpLocks/>
          </p:cNvCxnSpPr>
          <p:nvPr/>
        </p:nvCxnSpPr>
        <p:spPr>
          <a:xfrm flipH="1">
            <a:off x="11097075" y="495645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EAE5DCAE-5344-7E4A-8E00-CD15BC32AB8D}"/>
              </a:ext>
            </a:extLst>
          </p:cNvPr>
          <p:cNvGraphicFramePr>
            <a:graphicFrameLocks noGrp="1"/>
          </p:cNvGraphicFramePr>
          <p:nvPr/>
        </p:nvGraphicFramePr>
        <p:xfrm>
          <a:off x="680382" y="2517382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281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2162-6C16-C84F-9702-17E49E55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parse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84A87-825D-444D-BB7B-C3FAA3E9B7FE}"/>
              </a:ext>
            </a:extLst>
          </p:cNvPr>
          <p:cNvSpPr txBox="1"/>
          <p:nvPr/>
        </p:nvSpPr>
        <p:spPr>
          <a:xfrm>
            <a:off x="8635402" y="2181957"/>
            <a:ext cx="94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expr: 31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0AF64F-C051-BC45-8F55-C339505C904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415716" y="2551289"/>
            <a:ext cx="169340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37C40A-B1C7-B24E-AAED-53661DA8AD97}"/>
              </a:ext>
            </a:extLst>
          </p:cNvPr>
          <p:cNvSpPr txBox="1"/>
          <p:nvPr/>
        </p:nvSpPr>
        <p:spPr>
          <a:xfrm>
            <a:off x="7000506" y="3087933"/>
            <a:ext cx="83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expr: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F5EC7-5BB5-C44D-9139-74B5B3A0EA1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934394" y="2551289"/>
            <a:ext cx="174728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FA233-A2CA-7644-9D29-ABBBFDDE51C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109122" y="2551289"/>
            <a:ext cx="88261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79086-9CF3-C944-B592-9E6A7804E052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2C3AB-C2B2-F242-974D-F95CE403B6CB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8A97-8BB9-E34A-9A6F-2FA6143478F0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289100-EE7C-6B44-B446-620A383C043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299498" y="3477414"/>
            <a:ext cx="114776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523A5C-5656-2C48-9561-C5E06431FF8C}"/>
              </a:ext>
            </a:extLst>
          </p:cNvPr>
          <p:cNvCxnSpPr>
            <a:cxnSpLocks/>
          </p:cNvCxnSpPr>
          <p:nvPr/>
        </p:nvCxnSpPr>
        <p:spPr>
          <a:xfrm flipH="1">
            <a:off x="8758711" y="413940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827981-7496-3044-A580-D70075F49F40}"/>
              </a:ext>
            </a:extLst>
          </p:cNvPr>
          <p:cNvCxnSpPr>
            <a:cxnSpLocks/>
          </p:cNvCxnSpPr>
          <p:nvPr/>
        </p:nvCxnSpPr>
        <p:spPr>
          <a:xfrm>
            <a:off x="9983084" y="413940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73D50F-AD23-2A43-8FB5-2E5521EA1252}"/>
              </a:ext>
            </a:extLst>
          </p:cNvPr>
          <p:cNvCxnSpPr>
            <a:cxnSpLocks/>
          </p:cNvCxnSpPr>
          <p:nvPr/>
        </p:nvCxnSpPr>
        <p:spPr>
          <a:xfrm>
            <a:off x="9983084" y="413940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A10946-EFD4-7E40-AB1D-DC861347C615}"/>
              </a:ext>
            </a:extLst>
          </p:cNvPr>
          <p:cNvSpPr txBox="1"/>
          <p:nvPr/>
        </p:nvSpPr>
        <p:spPr>
          <a:xfrm>
            <a:off x="9525511" y="4606502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highlight>
                  <a:srgbClr val="FFFF00"/>
                </a:highlight>
              </a:rPr>
              <a:t>TIMES</a:t>
            </a:r>
            <a:r>
              <a:rPr lang="en-US" dirty="0"/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779DE-0E1B-6646-BA9B-D3741DDAFA77}"/>
              </a:ext>
            </a:extLst>
          </p:cNvPr>
          <p:cNvSpPr txBox="1"/>
          <p:nvPr/>
        </p:nvSpPr>
        <p:spPr>
          <a:xfrm>
            <a:off x="8459719" y="4575109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term: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208D9-8CA8-8545-A65C-A98896AB66F9}"/>
              </a:ext>
            </a:extLst>
          </p:cNvPr>
          <p:cNvSpPr txBox="1"/>
          <p:nvPr/>
        </p:nvSpPr>
        <p:spPr>
          <a:xfrm>
            <a:off x="10781251" y="4575109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term: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708125-208C-FB44-BFCB-1411EB5B9B3C}"/>
              </a:ext>
            </a:extLst>
          </p:cNvPr>
          <p:cNvSpPr txBox="1"/>
          <p:nvPr/>
        </p:nvSpPr>
        <p:spPr>
          <a:xfrm>
            <a:off x="6978545" y="3941992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term: 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C9CA3C-1798-5D4F-B4D8-21BE902532E2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7414272" y="4311324"/>
            <a:ext cx="2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3E5FB-1176-2F49-8AB1-1062B1ED1DC5}"/>
              </a:ext>
            </a:extLst>
          </p:cNvPr>
          <p:cNvSpPr txBox="1"/>
          <p:nvPr/>
        </p:nvSpPr>
        <p:spPr>
          <a:xfrm>
            <a:off x="6930165" y="4800574"/>
            <a:ext cx="9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factor: 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1E8634-37CD-4B4A-A4CD-F0390385398C}"/>
              </a:ext>
            </a:extLst>
          </p:cNvPr>
          <p:cNvCxnSpPr>
            <a:cxnSpLocks/>
            <a:stCxn id="27" idx="2"/>
            <a:endCxn id="13" idx="0"/>
          </p:cNvCxnSpPr>
          <p:nvPr/>
        </p:nvCxnSpPr>
        <p:spPr>
          <a:xfrm flipH="1">
            <a:off x="7292446" y="5169906"/>
            <a:ext cx="121826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C937BE-D3B1-D44D-9937-F6A99D119B0E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AB152D-9A26-9B43-A7B1-29D9BE13117F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>
            <a:off x="9991735" y="3457265"/>
            <a:ext cx="178285" cy="312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646E12C-C254-B54E-96B1-3BAC1435E7C3}"/>
              </a:ext>
            </a:extLst>
          </p:cNvPr>
          <p:cNvSpPr txBox="1"/>
          <p:nvPr/>
        </p:nvSpPr>
        <p:spPr>
          <a:xfrm>
            <a:off x="9667792" y="3770068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term: 30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540521-17C6-EC43-BC96-BB34123D64CE}"/>
              </a:ext>
            </a:extLst>
          </p:cNvPr>
          <p:cNvSpPr txBox="1"/>
          <p:nvPr/>
        </p:nvSpPr>
        <p:spPr>
          <a:xfrm>
            <a:off x="8223152" y="594423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C8F0CC-8EE2-F145-9D4D-E31B4417315B}"/>
              </a:ext>
            </a:extLst>
          </p:cNvPr>
          <p:cNvSpPr txBox="1"/>
          <p:nvPr/>
        </p:nvSpPr>
        <p:spPr>
          <a:xfrm>
            <a:off x="8429296" y="5274837"/>
            <a:ext cx="91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factor:5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C7DED96-B025-904A-A333-37DE1FE9A7F1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 flipH="1">
            <a:off x="8791577" y="5644169"/>
            <a:ext cx="95377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EE8A74-38A2-CD4C-9B1F-B1674EDD25B9}"/>
              </a:ext>
            </a:extLst>
          </p:cNvPr>
          <p:cNvCxnSpPr>
            <a:cxnSpLocks/>
          </p:cNvCxnSpPr>
          <p:nvPr/>
        </p:nvCxnSpPr>
        <p:spPr>
          <a:xfrm flipH="1">
            <a:off x="8773620" y="495645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FF7024A-16C9-E64F-8C94-B05E0079A3E1}"/>
              </a:ext>
            </a:extLst>
          </p:cNvPr>
          <p:cNvSpPr txBox="1"/>
          <p:nvPr/>
        </p:nvSpPr>
        <p:spPr>
          <a:xfrm>
            <a:off x="10546607" y="594423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30AFD8-7831-4340-B3B1-D26D06FFC84A}"/>
              </a:ext>
            </a:extLst>
          </p:cNvPr>
          <p:cNvSpPr txBox="1"/>
          <p:nvPr/>
        </p:nvSpPr>
        <p:spPr>
          <a:xfrm>
            <a:off x="10752751" y="5274837"/>
            <a:ext cx="9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factor: 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04A8729-D901-5145-8399-EBECB27338FB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flipH="1">
            <a:off x="11115032" y="5644169"/>
            <a:ext cx="121826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889343-814F-AC47-BCAA-253276D34071}"/>
              </a:ext>
            </a:extLst>
          </p:cNvPr>
          <p:cNvCxnSpPr>
            <a:cxnSpLocks/>
          </p:cNvCxnSpPr>
          <p:nvPr/>
        </p:nvCxnSpPr>
        <p:spPr>
          <a:xfrm flipH="1">
            <a:off x="11097075" y="495645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EAE5DCAE-5344-7E4A-8E00-CD15BC32A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14649"/>
              </p:ext>
            </p:extLst>
          </p:nvPr>
        </p:nvGraphicFramePr>
        <p:xfrm>
          <a:off x="680382" y="2517382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TIMES</a:t>
                      </a:r>
                      <a:r>
                        <a:rPr lang="en-US" sz="1400" dirty="0">
                          <a:latin typeface="Courier" pitchFamily="2" charset="0"/>
                        </a:rPr>
                        <a:t>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0E2F25-A925-0848-8166-32107C815220}"/>
              </a:ext>
            </a:extLst>
          </p:cNvPr>
          <p:cNvSpPr txBox="1"/>
          <p:nvPr/>
        </p:nvSpPr>
        <p:spPr>
          <a:xfrm>
            <a:off x="10745876" y="3559446"/>
            <a:ext cx="136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lower in the </a:t>
            </a:r>
            <a:br>
              <a:rPr lang="en-US" i="1" dirty="0">
                <a:highlight>
                  <a:srgbClr val="FFFF00"/>
                </a:highlight>
              </a:rPr>
            </a:br>
            <a:r>
              <a:rPr lang="en-US" i="1" dirty="0">
                <a:highlight>
                  <a:srgbClr val="FFFF00"/>
                </a:highlight>
              </a:rPr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2155171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38A7-9CB6-8B41-8EEB-A7321D31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Ambiguity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783D612-69BC-4C49-9D8D-25981E72E3F3}"/>
              </a:ext>
            </a:extLst>
          </p:cNvPr>
          <p:cNvGraphicFramePr>
            <a:graphicFrameLocks noGrp="1"/>
          </p:cNvGraphicFramePr>
          <p:nvPr/>
        </p:nvGraphicFramePr>
        <p:xfrm>
          <a:off x="6873792" y="1980054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71D1710D-D0C7-1141-9E1A-8BB20BBA4101}"/>
              </a:ext>
            </a:extLst>
          </p:cNvPr>
          <p:cNvSpPr/>
          <p:nvPr/>
        </p:nvSpPr>
        <p:spPr>
          <a:xfrm>
            <a:off x="11664778" y="2014151"/>
            <a:ext cx="333633" cy="214509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F6C5A-303D-9F4B-ACBC-3800557D9C90}"/>
              </a:ext>
            </a:extLst>
          </p:cNvPr>
          <p:cNvSpPr txBox="1"/>
          <p:nvPr/>
        </p:nvSpPr>
        <p:spPr>
          <a:xfrm>
            <a:off x="9794666" y="1111825"/>
            <a:ext cx="2203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Precedence</a:t>
            </a:r>
          </a:p>
          <a:p>
            <a:pPr algn="ctr"/>
            <a:r>
              <a:rPr lang="en-US" dirty="0"/>
              <a:t>increases going down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126F44-3264-1345-A8E5-85FF2EEF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6805" cy="4667250"/>
          </a:xfrm>
        </p:spPr>
        <p:txBody>
          <a:bodyPr>
            <a:normAutofit/>
          </a:bodyPr>
          <a:lstStyle/>
          <a:p>
            <a:r>
              <a:rPr lang="en-US" dirty="0"/>
              <a:t>new production rules</a:t>
            </a:r>
          </a:p>
          <a:p>
            <a:pPr lvl="1"/>
            <a:r>
              <a:rPr lang="en-US" dirty="0"/>
              <a:t>One non-terminal for each level of precedence</a:t>
            </a:r>
          </a:p>
          <a:p>
            <a:pPr lvl="1"/>
            <a:r>
              <a:rPr lang="en-US" dirty="0"/>
              <a:t>lowest precedence at the top</a:t>
            </a:r>
          </a:p>
          <a:p>
            <a:pPr lvl="1"/>
            <a:r>
              <a:rPr lang="en-US" dirty="0"/>
              <a:t>highest precedence at the bottom</a:t>
            </a:r>
          </a:p>
          <a:p>
            <a:pPr lvl="1"/>
            <a:endParaRPr lang="en-US" dirty="0"/>
          </a:p>
          <a:p>
            <a:r>
              <a:rPr lang="en-US" dirty="0"/>
              <a:t>How would we add power? ^</a:t>
            </a:r>
          </a:p>
        </p:txBody>
      </p:sp>
    </p:spTree>
    <p:extLst>
      <p:ext uri="{BB962C8B-B14F-4D97-AF65-F5344CB8AC3E}">
        <p14:creationId xmlns:p14="http://schemas.microsoft.com/office/powerpoint/2010/main" val="3621885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22F5-69E8-324B-AF79-37BC91BE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901950"/>
            <a:ext cx="88646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85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F8A8-4B56-B248-BA83-82BDA8A4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8A75-0947-5349-B74C-1E1CFC55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input: 1 + 5 *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68BBF-72D1-C942-A23C-05D446E914FE}"/>
              </a:ext>
            </a:extLst>
          </p:cNvPr>
          <p:cNvSpPr txBox="1"/>
          <p:nvPr/>
        </p:nvSpPr>
        <p:spPr>
          <a:xfrm>
            <a:off x="3239948" y="373410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361AA3-995B-B14B-B160-8FB9C9CD4818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274749" y="418166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34B6E4-6F20-344D-8519-C401DEC7D86C}"/>
              </a:ext>
            </a:extLst>
          </p:cNvPr>
          <p:cNvSpPr txBox="1"/>
          <p:nvPr/>
        </p:nvSpPr>
        <p:spPr>
          <a:xfrm>
            <a:off x="1975757" y="464008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CC53EA-3A7E-2A46-B638-61EFD0987A47}"/>
              </a:ext>
            </a:extLst>
          </p:cNvPr>
          <p:cNvCxnSpPr>
            <a:cxnSpLocks/>
          </p:cNvCxnSpPr>
          <p:nvPr/>
        </p:nvCxnSpPr>
        <p:spPr>
          <a:xfrm>
            <a:off x="3499122" y="418166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DCCB52-A633-524E-9223-25CDAEBEDDC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499122" y="418166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2D1699-947E-FB40-84D8-4DC970ADF2C2}"/>
              </a:ext>
            </a:extLst>
          </p:cNvPr>
          <p:cNvSpPr txBox="1"/>
          <p:nvPr/>
        </p:nvSpPr>
        <p:spPr>
          <a:xfrm>
            <a:off x="2999947" y="4690690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3DEE2-6482-4145-9E0E-CEAC819F69A4}"/>
              </a:ext>
            </a:extLst>
          </p:cNvPr>
          <p:cNvSpPr txBox="1"/>
          <p:nvPr/>
        </p:nvSpPr>
        <p:spPr>
          <a:xfrm>
            <a:off x="4297289" y="464008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333C5C-5116-CF4E-BDE4-041EE8B68947}"/>
              </a:ext>
            </a:extLst>
          </p:cNvPr>
          <p:cNvSpPr txBox="1"/>
          <p:nvPr/>
        </p:nvSpPr>
        <p:spPr>
          <a:xfrm>
            <a:off x="4027856" y="546783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C49E33-FEA7-474C-B5FD-65D9B2D17F0C}"/>
              </a:ext>
            </a:extLst>
          </p:cNvPr>
          <p:cNvCxnSpPr>
            <a:cxnSpLocks/>
          </p:cNvCxnSpPr>
          <p:nvPr/>
        </p:nvCxnSpPr>
        <p:spPr>
          <a:xfrm>
            <a:off x="4576436" y="4999423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096E1A-92E3-F543-AE82-F83E64D4767A}"/>
              </a:ext>
            </a:extLst>
          </p:cNvPr>
          <p:cNvCxnSpPr>
            <a:cxnSpLocks/>
          </p:cNvCxnSpPr>
          <p:nvPr/>
        </p:nvCxnSpPr>
        <p:spPr>
          <a:xfrm flipH="1">
            <a:off x="1003968" y="4999423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80C731-C2B1-F147-AD80-21AE50F180C9}"/>
              </a:ext>
            </a:extLst>
          </p:cNvPr>
          <p:cNvCxnSpPr>
            <a:cxnSpLocks/>
          </p:cNvCxnSpPr>
          <p:nvPr/>
        </p:nvCxnSpPr>
        <p:spPr>
          <a:xfrm>
            <a:off x="2228341" y="4999423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EEBFB7-B649-8C45-A4D9-A6A3E2716E8B}"/>
              </a:ext>
            </a:extLst>
          </p:cNvPr>
          <p:cNvCxnSpPr>
            <a:cxnSpLocks/>
          </p:cNvCxnSpPr>
          <p:nvPr/>
        </p:nvCxnSpPr>
        <p:spPr>
          <a:xfrm>
            <a:off x="2228341" y="4999423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B0E84E-AA23-3741-8FC6-5967FD361D8D}"/>
              </a:ext>
            </a:extLst>
          </p:cNvPr>
          <p:cNvSpPr txBox="1"/>
          <p:nvPr/>
        </p:nvSpPr>
        <p:spPr>
          <a:xfrm>
            <a:off x="1770768" y="5466525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A4E57-3800-9A41-84C1-3487CFE1B43B}"/>
              </a:ext>
            </a:extLst>
          </p:cNvPr>
          <p:cNvSpPr txBox="1"/>
          <p:nvPr/>
        </p:nvSpPr>
        <p:spPr>
          <a:xfrm>
            <a:off x="704976" y="543513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D426D8-C447-C642-859D-706A726FD75F}"/>
              </a:ext>
            </a:extLst>
          </p:cNvPr>
          <p:cNvSpPr txBox="1"/>
          <p:nvPr/>
        </p:nvSpPr>
        <p:spPr>
          <a:xfrm>
            <a:off x="3026508" y="543513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E33E75-44A2-F64D-B68D-8F3B337FC012}"/>
              </a:ext>
            </a:extLst>
          </p:cNvPr>
          <p:cNvSpPr txBox="1"/>
          <p:nvPr/>
        </p:nvSpPr>
        <p:spPr>
          <a:xfrm>
            <a:off x="2757075" y="591101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71E864-22B5-094C-801E-86FEE9D9E25D}"/>
              </a:ext>
            </a:extLst>
          </p:cNvPr>
          <p:cNvSpPr txBox="1"/>
          <p:nvPr/>
        </p:nvSpPr>
        <p:spPr>
          <a:xfrm>
            <a:off x="435543" y="59425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B64D96-7DBD-DB40-853F-60DB16DAE97F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1003968" y="5804464"/>
            <a:ext cx="0" cy="138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81D737-746B-4740-9924-08AC9DFCD0E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325500" y="5804464"/>
            <a:ext cx="0" cy="106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94651D-BDAA-CB4B-847E-27CA6C8D57A2}"/>
              </a:ext>
            </a:extLst>
          </p:cNvPr>
          <p:cNvSpPr txBox="1"/>
          <p:nvPr/>
        </p:nvSpPr>
        <p:spPr>
          <a:xfrm>
            <a:off x="8721899" y="359916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94AE38-347B-FB45-92D2-C20562A30599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756700" y="404672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C0C00E-B3EC-D44C-A76B-1E2281292A5C}"/>
              </a:ext>
            </a:extLst>
          </p:cNvPr>
          <p:cNvSpPr txBox="1"/>
          <p:nvPr/>
        </p:nvSpPr>
        <p:spPr>
          <a:xfrm>
            <a:off x="7457708" y="450514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24C63B-4728-FB4C-AD69-94E0B527A793}"/>
              </a:ext>
            </a:extLst>
          </p:cNvPr>
          <p:cNvCxnSpPr>
            <a:cxnSpLocks/>
          </p:cNvCxnSpPr>
          <p:nvPr/>
        </p:nvCxnSpPr>
        <p:spPr>
          <a:xfrm>
            <a:off x="8981073" y="404672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A82912-235D-F149-9061-EEEB5FE782B2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981073" y="404672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4D3550-2066-7047-99CC-6E633FF20E96}"/>
              </a:ext>
            </a:extLst>
          </p:cNvPr>
          <p:cNvSpPr txBox="1"/>
          <p:nvPr/>
        </p:nvSpPr>
        <p:spPr>
          <a:xfrm>
            <a:off x="8481898" y="4555753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363E2-B1B9-7345-A762-D88FF62FDAF4}"/>
              </a:ext>
            </a:extLst>
          </p:cNvPr>
          <p:cNvSpPr txBox="1"/>
          <p:nvPr/>
        </p:nvSpPr>
        <p:spPr>
          <a:xfrm>
            <a:off x="9779240" y="450514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3533F-3FC1-9647-B18D-C47D25947ABF}"/>
              </a:ext>
            </a:extLst>
          </p:cNvPr>
          <p:cNvSpPr txBox="1"/>
          <p:nvPr/>
        </p:nvSpPr>
        <p:spPr>
          <a:xfrm>
            <a:off x="7172331" y="531243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2888FB-F383-E14B-B6AF-E22F4852C47A}"/>
              </a:ext>
            </a:extLst>
          </p:cNvPr>
          <p:cNvCxnSpPr>
            <a:cxnSpLocks/>
          </p:cNvCxnSpPr>
          <p:nvPr/>
        </p:nvCxnSpPr>
        <p:spPr>
          <a:xfrm>
            <a:off x="7720911" y="484403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494428-D263-504F-A0F0-396F28368D6D}"/>
              </a:ext>
            </a:extLst>
          </p:cNvPr>
          <p:cNvCxnSpPr>
            <a:cxnSpLocks/>
          </p:cNvCxnSpPr>
          <p:nvPr/>
        </p:nvCxnSpPr>
        <p:spPr>
          <a:xfrm flipH="1">
            <a:off x="8886498" y="4905611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B3F067-A772-4F4E-AB9F-1EA2B87917CB}"/>
              </a:ext>
            </a:extLst>
          </p:cNvPr>
          <p:cNvCxnSpPr>
            <a:cxnSpLocks/>
          </p:cNvCxnSpPr>
          <p:nvPr/>
        </p:nvCxnSpPr>
        <p:spPr>
          <a:xfrm>
            <a:off x="10110871" y="4905611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B66872-BB31-3641-A31A-0D0F5553F07F}"/>
              </a:ext>
            </a:extLst>
          </p:cNvPr>
          <p:cNvCxnSpPr>
            <a:cxnSpLocks/>
          </p:cNvCxnSpPr>
          <p:nvPr/>
        </p:nvCxnSpPr>
        <p:spPr>
          <a:xfrm>
            <a:off x="10110871" y="4905611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1AEAF9-1508-724D-B536-FF3D64495E94}"/>
              </a:ext>
            </a:extLst>
          </p:cNvPr>
          <p:cNvSpPr txBox="1"/>
          <p:nvPr/>
        </p:nvSpPr>
        <p:spPr>
          <a:xfrm>
            <a:off x="9653298" y="5372713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0DF7F4-EFC0-A741-A375-A31613EF51FA}"/>
              </a:ext>
            </a:extLst>
          </p:cNvPr>
          <p:cNvSpPr txBox="1"/>
          <p:nvPr/>
        </p:nvSpPr>
        <p:spPr>
          <a:xfrm>
            <a:off x="8587506" y="534132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A120C3-2BA8-9B47-9904-9EF7C76454E4}"/>
              </a:ext>
            </a:extLst>
          </p:cNvPr>
          <p:cNvSpPr txBox="1"/>
          <p:nvPr/>
        </p:nvSpPr>
        <p:spPr>
          <a:xfrm>
            <a:off x="10909038" y="534132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0EA284-20CC-A440-8849-20319D64DFFE}"/>
              </a:ext>
            </a:extLst>
          </p:cNvPr>
          <p:cNvSpPr txBox="1"/>
          <p:nvPr/>
        </p:nvSpPr>
        <p:spPr>
          <a:xfrm>
            <a:off x="10639605" y="581720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85D842-98AA-1C4A-AD3A-2E68F087D105}"/>
              </a:ext>
            </a:extLst>
          </p:cNvPr>
          <p:cNvSpPr txBox="1"/>
          <p:nvPr/>
        </p:nvSpPr>
        <p:spPr>
          <a:xfrm>
            <a:off x="8318073" y="584875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1409B5-1B0D-2849-A0BB-B1505DF341B5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>
            <a:off x="8886498" y="5710652"/>
            <a:ext cx="0" cy="138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F327D7-B2FB-E745-B67B-655E6B1E466F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1208030" y="5710652"/>
            <a:ext cx="0" cy="106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FBBB9C6-D6F4-834B-A4E7-0BEF5ADBE87C}"/>
              </a:ext>
            </a:extLst>
          </p:cNvPr>
          <p:cNvSpPr txBox="1">
            <a:spLocks/>
          </p:cNvSpPr>
          <p:nvPr/>
        </p:nvSpPr>
        <p:spPr>
          <a:xfrm>
            <a:off x="7893805" y="1036315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4084381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F8A8-4B56-B248-BA83-82BDA8A4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8A75-0947-5349-B74C-1E1CFC55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input: 1 + 5 *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68BBF-72D1-C942-A23C-05D446E914FE}"/>
              </a:ext>
            </a:extLst>
          </p:cNvPr>
          <p:cNvSpPr txBox="1"/>
          <p:nvPr/>
        </p:nvSpPr>
        <p:spPr>
          <a:xfrm>
            <a:off x="3239948" y="373410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361AA3-995B-B14B-B160-8FB9C9CD4818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274749" y="418166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34B6E4-6F20-344D-8519-C401DEC7D86C}"/>
              </a:ext>
            </a:extLst>
          </p:cNvPr>
          <p:cNvSpPr txBox="1"/>
          <p:nvPr/>
        </p:nvSpPr>
        <p:spPr>
          <a:xfrm>
            <a:off x="1975757" y="464008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CC53EA-3A7E-2A46-B638-61EFD0987A47}"/>
              </a:ext>
            </a:extLst>
          </p:cNvPr>
          <p:cNvCxnSpPr>
            <a:cxnSpLocks/>
          </p:cNvCxnSpPr>
          <p:nvPr/>
        </p:nvCxnSpPr>
        <p:spPr>
          <a:xfrm>
            <a:off x="3499122" y="418166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DCCB52-A633-524E-9223-25CDAEBEDDC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499122" y="418166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2D1699-947E-FB40-84D8-4DC970ADF2C2}"/>
              </a:ext>
            </a:extLst>
          </p:cNvPr>
          <p:cNvSpPr txBox="1"/>
          <p:nvPr/>
        </p:nvSpPr>
        <p:spPr>
          <a:xfrm>
            <a:off x="2999947" y="4690690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3DEE2-6482-4145-9E0E-CEAC819F69A4}"/>
              </a:ext>
            </a:extLst>
          </p:cNvPr>
          <p:cNvSpPr txBox="1"/>
          <p:nvPr/>
        </p:nvSpPr>
        <p:spPr>
          <a:xfrm>
            <a:off x="4297289" y="464008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333C5C-5116-CF4E-BDE4-041EE8B68947}"/>
              </a:ext>
            </a:extLst>
          </p:cNvPr>
          <p:cNvSpPr txBox="1"/>
          <p:nvPr/>
        </p:nvSpPr>
        <p:spPr>
          <a:xfrm>
            <a:off x="4027856" y="546783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C49E33-FEA7-474C-B5FD-65D9B2D17F0C}"/>
              </a:ext>
            </a:extLst>
          </p:cNvPr>
          <p:cNvCxnSpPr>
            <a:cxnSpLocks/>
          </p:cNvCxnSpPr>
          <p:nvPr/>
        </p:nvCxnSpPr>
        <p:spPr>
          <a:xfrm>
            <a:off x="4576436" y="4999423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096E1A-92E3-F543-AE82-F83E64D4767A}"/>
              </a:ext>
            </a:extLst>
          </p:cNvPr>
          <p:cNvCxnSpPr>
            <a:cxnSpLocks/>
          </p:cNvCxnSpPr>
          <p:nvPr/>
        </p:nvCxnSpPr>
        <p:spPr>
          <a:xfrm flipH="1">
            <a:off x="1003968" y="4999423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80C731-C2B1-F147-AD80-21AE50F180C9}"/>
              </a:ext>
            </a:extLst>
          </p:cNvPr>
          <p:cNvCxnSpPr>
            <a:cxnSpLocks/>
          </p:cNvCxnSpPr>
          <p:nvPr/>
        </p:nvCxnSpPr>
        <p:spPr>
          <a:xfrm>
            <a:off x="2228341" y="4999423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EEBFB7-B649-8C45-A4D9-A6A3E2716E8B}"/>
              </a:ext>
            </a:extLst>
          </p:cNvPr>
          <p:cNvCxnSpPr>
            <a:cxnSpLocks/>
          </p:cNvCxnSpPr>
          <p:nvPr/>
        </p:nvCxnSpPr>
        <p:spPr>
          <a:xfrm>
            <a:off x="2228341" y="4999423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B0E84E-AA23-3741-8FC6-5967FD361D8D}"/>
              </a:ext>
            </a:extLst>
          </p:cNvPr>
          <p:cNvSpPr txBox="1"/>
          <p:nvPr/>
        </p:nvSpPr>
        <p:spPr>
          <a:xfrm>
            <a:off x="1770768" y="5466525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A4E57-3800-9A41-84C1-3487CFE1B43B}"/>
              </a:ext>
            </a:extLst>
          </p:cNvPr>
          <p:cNvSpPr txBox="1"/>
          <p:nvPr/>
        </p:nvSpPr>
        <p:spPr>
          <a:xfrm>
            <a:off x="704976" y="543513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D426D8-C447-C642-859D-706A726FD75F}"/>
              </a:ext>
            </a:extLst>
          </p:cNvPr>
          <p:cNvSpPr txBox="1"/>
          <p:nvPr/>
        </p:nvSpPr>
        <p:spPr>
          <a:xfrm>
            <a:off x="3026508" y="543513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E33E75-44A2-F64D-B68D-8F3B337FC012}"/>
              </a:ext>
            </a:extLst>
          </p:cNvPr>
          <p:cNvSpPr txBox="1"/>
          <p:nvPr/>
        </p:nvSpPr>
        <p:spPr>
          <a:xfrm>
            <a:off x="2757075" y="591101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71E864-22B5-094C-801E-86FEE9D9E25D}"/>
              </a:ext>
            </a:extLst>
          </p:cNvPr>
          <p:cNvSpPr txBox="1"/>
          <p:nvPr/>
        </p:nvSpPr>
        <p:spPr>
          <a:xfrm>
            <a:off x="435543" y="59425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B64D96-7DBD-DB40-853F-60DB16DAE97F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1003968" y="5804464"/>
            <a:ext cx="0" cy="138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81D737-746B-4740-9924-08AC9DFCD0E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325500" y="5804464"/>
            <a:ext cx="0" cy="106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94651D-BDAA-CB4B-847E-27CA6C8D57A2}"/>
              </a:ext>
            </a:extLst>
          </p:cNvPr>
          <p:cNvSpPr txBox="1"/>
          <p:nvPr/>
        </p:nvSpPr>
        <p:spPr>
          <a:xfrm>
            <a:off x="8721899" y="359916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94AE38-347B-FB45-92D2-C20562A30599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756700" y="404672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C0C00E-B3EC-D44C-A76B-1E2281292A5C}"/>
              </a:ext>
            </a:extLst>
          </p:cNvPr>
          <p:cNvSpPr txBox="1"/>
          <p:nvPr/>
        </p:nvSpPr>
        <p:spPr>
          <a:xfrm>
            <a:off x="7457708" y="450514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24C63B-4728-FB4C-AD69-94E0B527A793}"/>
              </a:ext>
            </a:extLst>
          </p:cNvPr>
          <p:cNvCxnSpPr>
            <a:cxnSpLocks/>
          </p:cNvCxnSpPr>
          <p:nvPr/>
        </p:nvCxnSpPr>
        <p:spPr>
          <a:xfrm>
            <a:off x="8981073" y="404672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A82912-235D-F149-9061-EEEB5FE782B2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981073" y="404672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4D3550-2066-7047-99CC-6E633FF20E96}"/>
              </a:ext>
            </a:extLst>
          </p:cNvPr>
          <p:cNvSpPr txBox="1"/>
          <p:nvPr/>
        </p:nvSpPr>
        <p:spPr>
          <a:xfrm>
            <a:off x="8481898" y="4555753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363E2-B1B9-7345-A762-D88FF62FDAF4}"/>
              </a:ext>
            </a:extLst>
          </p:cNvPr>
          <p:cNvSpPr txBox="1"/>
          <p:nvPr/>
        </p:nvSpPr>
        <p:spPr>
          <a:xfrm>
            <a:off x="9779240" y="450514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3533F-3FC1-9647-B18D-C47D25947ABF}"/>
              </a:ext>
            </a:extLst>
          </p:cNvPr>
          <p:cNvSpPr txBox="1"/>
          <p:nvPr/>
        </p:nvSpPr>
        <p:spPr>
          <a:xfrm>
            <a:off x="7172331" y="531243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2888FB-F383-E14B-B6AF-E22F4852C47A}"/>
              </a:ext>
            </a:extLst>
          </p:cNvPr>
          <p:cNvCxnSpPr>
            <a:cxnSpLocks/>
          </p:cNvCxnSpPr>
          <p:nvPr/>
        </p:nvCxnSpPr>
        <p:spPr>
          <a:xfrm>
            <a:off x="7720911" y="484403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494428-D263-504F-A0F0-396F28368D6D}"/>
              </a:ext>
            </a:extLst>
          </p:cNvPr>
          <p:cNvCxnSpPr>
            <a:cxnSpLocks/>
          </p:cNvCxnSpPr>
          <p:nvPr/>
        </p:nvCxnSpPr>
        <p:spPr>
          <a:xfrm flipH="1">
            <a:off x="8886498" y="4905611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B3F067-A772-4F4E-AB9F-1EA2B87917CB}"/>
              </a:ext>
            </a:extLst>
          </p:cNvPr>
          <p:cNvCxnSpPr>
            <a:cxnSpLocks/>
          </p:cNvCxnSpPr>
          <p:nvPr/>
        </p:nvCxnSpPr>
        <p:spPr>
          <a:xfrm>
            <a:off x="10110871" y="4905611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B66872-BB31-3641-A31A-0D0F5553F07F}"/>
              </a:ext>
            </a:extLst>
          </p:cNvPr>
          <p:cNvCxnSpPr>
            <a:cxnSpLocks/>
          </p:cNvCxnSpPr>
          <p:nvPr/>
        </p:nvCxnSpPr>
        <p:spPr>
          <a:xfrm>
            <a:off x="10110871" y="4905611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1AEAF9-1508-724D-B536-FF3D64495E94}"/>
              </a:ext>
            </a:extLst>
          </p:cNvPr>
          <p:cNvSpPr txBox="1"/>
          <p:nvPr/>
        </p:nvSpPr>
        <p:spPr>
          <a:xfrm>
            <a:off x="9653298" y="5372713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0DF7F4-EFC0-A741-A375-A31613EF51FA}"/>
              </a:ext>
            </a:extLst>
          </p:cNvPr>
          <p:cNvSpPr txBox="1"/>
          <p:nvPr/>
        </p:nvSpPr>
        <p:spPr>
          <a:xfrm>
            <a:off x="8587506" y="534132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A120C3-2BA8-9B47-9904-9EF7C76454E4}"/>
              </a:ext>
            </a:extLst>
          </p:cNvPr>
          <p:cNvSpPr txBox="1"/>
          <p:nvPr/>
        </p:nvSpPr>
        <p:spPr>
          <a:xfrm>
            <a:off x="10909038" y="534132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0EA284-20CC-A440-8849-20319D64DFFE}"/>
              </a:ext>
            </a:extLst>
          </p:cNvPr>
          <p:cNvSpPr txBox="1"/>
          <p:nvPr/>
        </p:nvSpPr>
        <p:spPr>
          <a:xfrm>
            <a:off x="10639605" y="581720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85D842-98AA-1C4A-AD3A-2E68F087D105}"/>
              </a:ext>
            </a:extLst>
          </p:cNvPr>
          <p:cNvSpPr txBox="1"/>
          <p:nvPr/>
        </p:nvSpPr>
        <p:spPr>
          <a:xfrm>
            <a:off x="8318073" y="584875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1409B5-1B0D-2849-A0BB-B1505DF341B5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>
            <a:off x="8886498" y="5710652"/>
            <a:ext cx="0" cy="138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F327D7-B2FB-E745-B67B-655E6B1E466F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1208030" y="5710652"/>
            <a:ext cx="0" cy="106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FBBB9C6-D6F4-834B-A4E7-0BEF5ADBE87C}"/>
              </a:ext>
            </a:extLst>
          </p:cNvPr>
          <p:cNvSpPr txBox="1">
            <a:spLocks/>
          </p:cNvSpPr>
          <p:nvPr/>
        </p:nvSpPr>
        <p:spPr>
          <a:xfrm>
            <a:off x="7893805" y="1036315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8BB4F-B937-9446-973D-4AC994C150C3}"/>
              </a:ext>
            </a:extLst>
          </p:cNvPr>
          <p:cNvSpPr txBox="1"/>
          <p:nvPr/>
        </p:nvSpPr>
        <p:spPr>
          <a:xfrm>
            <a:off x="4869873" y="3092731"/>
            <a:ext cx="254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Evaluations are different!</a:t>
            </a:r>
          </a:p>
        </p:txBody>
      </p:sp>
    </p:spTree>
    <p:extLst>
      <p:ext uri="{BB962C8B-B14F-4D97-AF65-F5344CB8AC3E}">
        <p14:creationId xmlns:p14="http://schemas.microsoft.com/office/powerpoint/2010/main" val="963088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5C9C-3C89-6946-813A-9689D748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5E60-1E22-F649-AE3C-E929C27B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the quiz did a good job covering last lectures material</a:t>
            </a:r>
          </a:p>
        </p:txBody>
      </p:sp>
    </p:spTree>
    <p:extLst>
      <p:ext uri="{BB962C8B-B14F-4D97-AF65-F5344CB8AC3E}">
        <p14:creationId xmlns:p14="http://schemas.microsoft.com/office/powerpoint/2010/main" val="1754679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A0AB-D24A-FD4A-87CD-C77F287B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36F8-6A6B-D64F-8169-6F692FC2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our discussion on associativity</a:t>
            </a:r>
          </a:p>
        </p:txBody>
      </p:sp>
    </p:spTree>
    <p:extLst>
      <p:ext uri="{BB962C8B-B14F-4D97-AF65-F5344CB8AC3E}">
        <p14:creationId xmlns:p14="http://schemas.microsoft.com/office/powerpoint/2010/main" val="2589324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more parse trees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B01C2B5-6176-E646-9408-24C01A44F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57329"/>
              </p:ext>
            </p:extLst>
          </p:nvPr>
        </p:nvGraphicFramePr>
        <p:xfrm>
          <a:off x="838200" y="3042735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 expr RP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587188" y="207432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</p:spTree>
    <p:extLst>
      <p:ext uri="{BB962C8B-B14F-4D97-AF65-F5344CB8AC3E}">
        <p14:creationId xmlns:p14="http://schemas.microsoft.com/office/powerpoint/2010/main" val="2943157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more parse trees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0F22D-AA26-544C-B3FB-EB58E530F8E9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7E26D-CFCD-7842-844D-2332B62F3137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8C9B83-2BD3-C744-9567-52F09F34C6F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3B9A3F-318E-0040-A924-E193F09EE8DE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16642F-41D5-F343-A36D-24DE9D3CB35C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1F94DC-58FE-B04D-B14A-8CA17296C99A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BBE614-E430-4A46-86B3-376DB9B607AA}"/>
              </a:ext>
            </a:extLst>
          </p:cNvPr>
          <p:cNvSpPr txBox="1"/>
          <p:nvPr/>
        </p:nvSpPr>
        <p:spPr>
          <a:xfrm>
            <a:off x="9525511" y="392687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C3E34-1CAB-EC47-B569-47D39EF96033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989A96-E585-1549-9F7A-CADA0521130D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AF6AA-406B-8444-A52A-B256BBB750E3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420309-88ED-AC4D-956B-3E8B55F1191E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95AD2-F461-6844-9F0C-86880D7CD487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1C11EA-526F-6443-AFB5-37E265060F55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347C45-A95B-F444-B986-AE0F5592ABD6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9C136C-22CF-174D-AE18-4E202FF5A8FD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15B5E7-9544-B142-A8D3-A6FF5E80C70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8820E0-1B62-324E-AD21-D3B403496411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64BEC-172B-3D48-BE52-BF0D260C80E1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5053A2-E6EA-124F-9AAB-8C89D6069DDD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A6E64C-4EDC-B84C-B159-D51FF14C965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89BC56-99CD-7947-BE89-6BFF1ECD8106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45A14B-0D63-484A-AC7D-82C10731D9D9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5B4B5E-A6AC-D14D-B0B9-116E2C2D68F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4457AE-3246-EB4B-9BEA-FA938851C90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2D3C25-D252-7A4E-A759-0A30FCD6776B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7BB95AAA-ED28-B64C-9868-C288D734D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190961"/>
              </p:ext>
            </p:extLst>
          </p:nvPr>
        </p:nvGraphicFramePr>
        <p:xfrm>
          <a:off x="838200" y="3042735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 expr RP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53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03488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ambiguous, is it an issue?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5243806" y="168809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4FC3F-B8F7-EF4A-8F6B-AAFA31AB4690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41CE8-2344-0948-9E95-8E3D11DE24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905BC-8176-5C4B-8283-5453872C600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B2F0-A92C-9842-99A5-BB5F68B3CB0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73421-B101-4546-B128-9E43278BD63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F16AA-22CD-FA4F-9F55-FCC38AD1D4BA}"/>
              </a:ext>
            </a:extLst>
          </p:cNvPr>
          <p:cNvSpPr txBox="1"/>
          <p:nvPr/>
        </p:nvSpPr>
        <p:spPr>
          <a:xfrm>
            <a:off x="8494273" y="310612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98FD-3CE1-2241-952E-12AD71379DB0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18E2-D041-B54A-BAFD-9F3EB0B79156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47221-BFFC-0243-AFE9-5C53FC906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807E1A-CE97-FF41-A2A5-7C3CB46AC284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F383E-DF34-F944-BC7F-24A207C0E665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92CF3-16B2-3A46-9746-FE978094BA1D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73FE82-5C9F-3B48-8EAE-3B7CB4B7E7F6}"/>
              </a:ext>
            </a:extLst>
          </p:cNvPr>
          <p:cNvSpPr txBox="1"/>
          <p:nvPr/>
        </p:nvSpPr>
        <p:spPr>
          <a:xfrm>
            <a:off x="9525511" y="392687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67DEE-CDD4-7E46-9949-17B518AA1F04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BC7C3-3B2D-8846-922F-FFE276D95ACE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078ED-048C-F640-ACD0-3E3AAD13C997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31FE39-303E-6A49-A3C2-0B76C241499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D5B41-A14A-6947-AF22-039FD4CC5D3A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4A46DA-5EEF-E14F-98AC-75E996BC5908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922C26-78A1-2B41-8636-490EF1E8297B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B625C-0EB6-C44A-B7B1-59D7A6B79F63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CE927F-6F2D-7C4E-A51D-683038842E0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F182C6-3A3A-5340-AECF-F5309B097F1B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C08319-763D-EC4A-85E5-A88DF4758EAC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F9A8A-EA8C-4840-9B67-4CF2EB90B9E3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B5E655-A336-324F-8040-8067BBACD22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BE64F-48C5-3445-A705-3585FFC27A81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9BEB0F-F6AB-D14C-AA7C-F8C36282739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E41403-C4A0-4D4C-8612-2848F97625C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A3599-6266-194B-A062-C993C27C06A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C7E270-ED72-8040-87BF-6441A4678689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1923B-CC00-F54F-B58B-2CBADA324DE1}"/>
              </a:ext>
            </a:extLst>
          </p:cNvPr>
          <p:cNvSpPr txBox="1"/>
          <p:nvPr/>
        </p:nvSpPr>
        <p:spPr>
          <a:xfrm>
            <a:off x="3337704" y="194173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EC7F16-A435-7C43-9D5A-1A75CBD13DB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001800" y="231106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EE1F56-B098-B34B-BF7A-EF753C1D22C6}"/>
              </a:ext>
            </a:extLst>
          </p:cNvPr>
          <p:cNvSpPr txBox="1"/>
          <p:nvPr/>
        </p:nvSpPr>
        <p:spPr>
          <a:xfrm>
            <a:off x="1702808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0EC886-051B-1248-823D-2EB736133459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3636696" y="2311063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2DEB2-6A92-8541-ACE1-DDEDA7B9D118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3636696" y="231106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9C10E0-8E1E-5748-91F2-5B29E549D1D6}"/>
              </a:ext>
            </a:extLst>
          </p:cNvPr>
          <p:cNvSpPr txBox="1"/>
          <p:nvPr/>
        </p:nvSpPr>
        <p:spPr>
          <a:xfrm>
            <a:off x="3196575" y="286590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A5CA2-4EA4-3B4E-9A91-6DDCD6F71A20}"/>
              </a:ext>
            </a:extLst>
          </p:cNvPr>
          <p:cNvSpPr txBox="1"/>
          <p:nvPr/>
        </p:nvSpPr>
        <p:spPr>
          <a:xfrm>
            <a:off x="4395045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37F467-DD3B-464D-AB7C-48ADAE9C7A75}"/>
              </a:ext>
            </a:extLst>
          </p:cNvPr>
          <p:cNvCxnSpPr>
            <a:cxnSpLocks/>
          </p:cNvCxnSpPr>
          <p:nvPr/>
        </p:nvCxnSpPr>
        <p:spPr>
          <a:xfrm flipH="1">
            <a:off x="704643" y="32751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C027E-6CAD-874A-BA4C-D4BDE373AB42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3D8CF-46C2-074A-B667-A1B26D7A6839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C57070-1823-F445-9473-2FC7F87656AF}"/>
              </a:ext>
            </a:extLst>
          </p:cNvPr>
          <p:cNvSpPr txBox="1"/>
          <p:nvPr/>
        </p:nvSpPr>
        <p:spPr>
          <a:xfrm>
            <a:off x="1471443" y="374221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253B0E-0EC6-3148-A7AA-7554864A0EED}"/>
              </a:ext>
            </a:extLst>
          </p:cNvPr>
          <p:cNvSpPr txBox="1"/>
          <p:nvPr/>
        </p:nvSpPr>
        <p:spPr>
          <a:xfrm>
            <a:off x="405651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9358-50D5-5149-9D7E-12BE25096FA6}"/>
              </a:ext>
            </a:extLst>
          </p:cNvPr>
          <p:cNvSpPr txBox="1"/>
          <p:nvPr/>
        </p:nvSpPr>
        <p:spPr>
          <a:xfrm>
            <a:off x="2727183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51672-AA26-1342-9E90-03C0F97FFA09}"/>
              </a:ext>
            </a:extLst>
          </p:cNvPr>
          <p:cNvSpPr txBox="1"/>
          <p:nvPr/>
        </p:nvSpPr>
        <p:spPr>
          <a:xfrm>
            <a:off x="169084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BB3498-EE54-8746-A272-5AD0BED142DC}"/>
              </a:ext>
            </a:extLst>
          </p:cNvPr>
          <p:cNvSpPr txBox="1"/>
          <p:nvPr/>
        </p:nvSpPr>
        <p:spPr>
          <a:xfrm>
            <a:off x="375228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6F8D07-D95A-5448-B1DF-6BD3C103C7EB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37509" y="5413801"/>
            <a:ext cx="1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6DCAF7-69E6-834A-AE6E-0FE38CEA85BA}"/>
              </a:ext>
            </a:extLst>
          </p:cNvPr>
          <p:cNvCxnSpPr>
            <a:cxnSpLocks/>
          </p:cNvCxnSpPr>
          <p:nvPr/>
        </p:nvCxnSpPr>
        <p:spPr>
          <a:xfrm flipH="1">
            <a:off x="719552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7399C-B201-B746-8DE0-BCBE79A9AA7E}"/>
              </a:ext>
            </a:extLst>
          </p:cNvPr>
          <p:cNvSpPr txBox="1"/>
          <p:nvPr/>
        </p:nvSpPr>
        <p:spPr>
          <a:xfrm>
            <a:off x="2492539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6449A-B7B4-B146-92E2-AEC4902CF791}"/>
              </a:ext>
            </a:extLst>
          </p:cNvPr>
          <p:cNvSpPr txBox="1"/>
          <p:nvPr/>
        </p:nvSpPr>
        <p:spPr>
          <a:xfrm>
            <a:off x="2698683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04012A-4FA5-6B44-80E4-9A7BFA02A83B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060964" y="5458298"/>
            <a:ext cx="1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561DF-98DF-A440-B8EE-AB89FE1FA19E}"/>
              </a:ext>
            </a:extLst>
          </p:cNvPr>
          <p:cNvCxnSpPr>
            <a:cxnSpLocks/>
          </p:cNvCxnSpPr>
          <p:nvPr/>
        </p:nvCxnSpPr>
        <p:spPr>
          <a:xfrm flipH="1">
            <a:off x="3043007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C93A18-FD63-3C49-B627-4ED0A6C078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>
            <a:off x="694739" y="4779877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ACA7DC-06DF-1F42-9362-D172C7991887}"/>
              </a:ext>
            </a:extLst>
          </p:cNvPr>
          <p:cNvSpPr txBox="1"/>
          <p:nvPr/>
        </p:nvSpPr>
        <p:spPr>
          <a:xfrm>
            <a:off x="336753" y="5022766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147EF5-1094-DF40-B87D-B68D07211B8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016271" y="4702186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A4C9DB-E5C4-EE4E-B341-8806AFC0BC1A}"/>
              </a:ext>
            </a:extLst>
          </p:cNvPr>
          <p:cNvSpPr txBox="1"/>
          <p:nvPr/>
        </p:nvSpPr>
        <p:spPr>
          <a:xfrm>
            <a:off x="2658285" y="49450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63AD3-AF58-9343-8A51-6AC7DA42C02D}"/>
              </a:ext>
            </a:extLst>
          </p:cNvPr>
          <p:cNvSpPr txBox="1"/>
          <p:nvPr/>
        </p:nvSpPr>
        <p:spPr>
          <a:xfrm>
            <a:off x="4108799" y="51941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B1C20C-FC64-DC4C-9330-6351C4E9B540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682834" y="3201598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E35CF3-8A64-944D-AA44-CCB594F0C936}"/>
              </a:ext>
            </a:extLst>
          </p:cNvPr>
          <p:cNvSpPr txBox="1"/>
          <p:nvPr/>
        </p:nvSpPr>
        <p:spPr>
          <a:xfrm>
            <a:off x="4363323" y="366617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C3E4BA-997F-AA4A-BB0F-E26D41A1AC4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4682833" y="4035508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ECA206-BD9C-0C4C-ACFA-6ED75A7F6D50}"/>
              </a:ext>
            </a:extLst>
          </p:cNvPr>
          <p:cNvSpPr txBox="1"/>
          <p:nvPr/>
        </p:nvSpPr>
        <p:spPr>
          <a:xfrm>
            <a:off x="4314943" y="45247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CCCB75-1593-BA4C-988E-981C8B8AF8D5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 flipH="1">
            <a:off x="4677224" y="489409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830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for a different operator?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5979585" y="1566151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</p:spTree>
    <p:extLst>
      <p:ext uri="{BB962C8B-B14F-4D97-AF65-F5344CB8AC3E}">
        <p14:creationId xmlns:p14="http://schemas.microsoft.com/office/powerpoint/2010/main" val="4011511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for a different operator?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5979585" y="1566151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4FC3F-B8F7-EF4A-8F6B-AAFA31AB4690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41CE8-2344-0948-9E95-8E3D11DE24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905BC-8176-5C4B-8283-5453872C600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B2F0-A92C-9842-99A5-BB5F68B3CB0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934394" y="2551289"/>
            <a:ext cx="2795" cy="54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73421-B101-4546-B128-9E43278BD63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F16AA-22CD-FA4F-9F55-FCC38AD1D4BA}"/>
              </a:ext>
            </a:extLst>
          </p:cNvPr>
          <p:cNvSpPr txBox="1"/>
          <p:nvPr/>
        </p:nvSpPr>
        <p:spPr>
          <a:xfrm>
            <a:off x="8400824" y="309666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98FD-3CE1-2241-952E-12AD71379DB0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18E2-D041-B54A-BAFD-9F3EB0B79156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47221-BFFC-0243-AFE9-5C53FC906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807E1A-CE97-FF41-A2A5-7C3CB46AC284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F383E-DF34-F944-BC7F-24A207C0E665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92CF3-16B2-3A46-9746-FE978094BA1D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73FE82-5C9F-3B48-8EAE-3B7CB4B7E7F6}"/>
              </a:ext>
            </a:extLst>
          </p:cNvPr>
          <p:cNvSpPr txBox="1"/>
          <p:nvPr/>
        </p:nvSpPr>
        <p:spPr>
          <a:xfrm>
            <a:off x="9525511" y="392687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67DEE-CDD4-7E46-9949-17B518AA1F04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BC7C3-3B2D-8846-922F-FFE276D95ACE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078ED-048C-F640-ACD0-3E3AAD13C997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31FE39-303E-6A49-A3C2-0B76C241499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D5B41-A14A-6947-AF22-039FD4CC5D3A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4A46DA-5EEF-E14F-98AC-75E996BC5908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922C26-78A1-2B41-8636-490EF1E8297B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B625C-0EB6-C44A-B7B1-59D7A6B79F63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CE927F-6F2D-7C4E-A51D-683038842E0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F182C6-3A3A-5340-AECF-F5309B097F1B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C08319-763D-EC4A-85E5-A88DF4758EAC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F9A8A-EA8C-4840-9B67-4CF2EB90B9E3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B5E655-A336-324F-8040-8067BBACD22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BE64F-48C5-3445-A705-3585FFC27A81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9BEB0F-F6AB-D14C-AA7C-F8C36282739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E41403-C4A0-4D4C-8612-2848F97625C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A3599-6266-194B-A062-C993C27C06A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C7E270-ED72-8040-87BF-6441A4678689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1923B-CC00-F54F-B58B-2CBADA324DE1}"/>
              </a:ext>
            </a:extLst>
          </p:cNvPr>
          <p:cNvSpPr txBox="1"/>
          <p:nvPr/>
        </p:nvSpPr>
        <p:spPr>
          <a:xfrm>
            <a:off x="3337704" y="194173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EC7F16-A435-7C43-9D5A-1A75CBD13DB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001800" y="231106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EE1F56-B098-B34B-BF7A-EF753C1D22C6}"/>
              </a:ext>
            </a:extLst>
          </p:cNvPr>
          <p:cNvSpPr txBox="1"/>
          <p:nvPr/>
        </p:nvSpPr>
        <p:spPr>
          <a:xfrm>
            <a:off x="1702808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0EC886-051B-1248-823D-2EB736133459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 flipH="1">
            <a:off x="3622484" y="2311063"/>
            <a:ext cx="14212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2DEB2-6A92-8541-ACE1-DDEDA7B9D118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3636696" y="231106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9C10E0-8E1E-5748-91F2-5B29E549D1D6}"/>
              </a:ext>
            </a:extLst>
          </p:cNvPr>
          <p:cNvSpPr txBox="1"/>
          <p:nvPr/>
        </p:nvSpPr>
        <p:spPr>
          <a:xfrm>
            <a:off x="3086119" y="284770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A5CA2-4EA4-3B4E-9A91-6DDCD6F71A20}"/>
              </a:ext>
            </a:extLst>
          </p:cNvPr>
          <p:cNvSpPr txBox="1"/>
          <p:nvPr/>
        </p:nvSpPr>
        <p:spPr>
          <a:xfrm>
            <a:off x="4395045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37F467-DD3B-464D-AB7C-48ADAE9C7A75}"/>
              </a:ext>
            </a:extLst>
          </p:cNvPr>
          <p:cNvCxnSpPr>
            <a:cxnSpLocks/>
          </p:cNvCxnSpPr>
          <p:nvPr/>
        </p:nvCxnSpPr>
        <p:spPr>
          <a:xfrm flipH="1">
            <a:off x="704643" y="32751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C027E-6CAD-874A-BA4C-D4BDE373AB42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3D8CF-46C2-074A-B667-A1B26D7A6839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C57070-1823-F445-9473-2FC7F87656AF}"/>
              </a:ext>
            </a:extLst>
          </p:cNvPr>
          <p:cNvSpPr txBox="1"/>
          <p:nvPr/>
        </p:nvSpPr>
        <p:spPr>
          <a:xfrm>
            <a:off x="1471443" y="374221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253B0E-0EC6-3148-A7AA-7554864A0EED}"/>
              </a:ext>
            </a:extLst>
          </p:cNvPr>
          <p:cNvSpPr txBox="1"/>
          <p:nvPr/>
        </p:nvSpPr>
        <p:spPr>
          <a:xfrm>
            <a:off x="405651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9358-50D5-5149-9D7E-12BE25096FA6}"/>
              </a:ext>
            </a:extLst>
          </p:cNvPr>
          <p:cNvSpPr txBox="1"/>
          <p:nvPr/>
        </p:nvSpPr>
        <p:spPr>
          <a:xfrm>
            <a:off x="2727183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51672-AA26-1342-9E90-03C0F97FFA09}"/>
              </a:ext>
            </a:extLst>
          </p:cNvPr>
          <p:cNvSpPr txBox="1"/>
          <p:nvPr/>
        </p:nvSpPr>
        <p:spPr>
          <a:xfrm>
            <a:off x="169084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BB3498-EE54-8746-A272-5AD0BED142DC}"/>
              </a:ext>
            </a:extLst>
          </p:cNvPr>
          <p:cNvSpPr txBox="1"/>
          <p:nvPr/>
        </p:nvSpPr>
        <p:spPr>
          <a:xfrm>
            <a:off x="375228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6F8D07-D95A-5448-B1DF-6BD3C103C7EB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37509" y="5413801"/>
            <a:ext cx="1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6DCAF7-69E6-834A-AE6E-0FE38CEA85BA}"/>
              </a:ext>
            </a:extLst>
          </p:cNvPr>
          <p:cNvCxnSpPr>
            <a:cxnSpLocks/>
          </p:cNvCxnSpPr>
          <p:nvPr/>
        </p:nvCxnSpPr>
        <p:spPr>
          <a:xfrm flipH="1">
            <a:off x="719552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7399C-B201-B746-8DE0-BCBE79A9AA7E}"/>
              </a:ext>
            </a:extLst>
          </p:cNvPr>
          <p:cNvSpPr txBox="1"/>
          <p:nvPr/>
        </p:nvSpPr>
        <p:spPr>
          <a:xfrm>
            <a:off x="2492539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6449A-B7B4-B146-92E2-AEC4902CF791}"/>
              </a:ext>
            </a:extLst>
          </p:cNvPr>
          <p:cNvSpPr txBox="1"/>
          <p:nvPr/>
        </p:nvSpPr>
        <p:spPr>
          <a:xfrm>
            <a:off x="2698683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04012A-4FA5-6B44-80E4-9A7BFA02A83B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060964" y="5458298"/>
            <a:ext cx="1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561DF-98DF-A440-B8EE-AB89FE1FA19E}"/>
              </a:ext>
            </a:extLst>
          </p:cNvPr>
          <p:cNvCxnSpPr>
            <a:cxnSpLocks/>
          </p:cNvCxnSpPr>
          <p:nvPr/>
        </p:nvCxnSpPr>
        <p:spPr>
          <a:xfrm flipH="1">
            <a:off x="3043007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C93A18-FD63-3C49-B627-4ED0A6C078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>
            <a:off x="694739" y="4779877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ACA7DC-06DF-1F42-9362-D172C7991887}"/>
              </a:ext>
            </a:extLst>
          </p:cNvPr>
          <p:cNvSpPr txBox="1"/>
          <p:nvPr/>
        </p:nvSpPr>
        <p:spPr>
          <a:xfrm>
            <a:off x="336753" y="5022766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147EF5-1094-DF40-B87D-B68D07211B8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016271" y="4702186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A4C9DB-E5C4-EE4E-B341-8806AFC0BC1A}"/>
              </a:ext>
            </a:extLst>
          </p:cNvPr>
          <p:cNvSpPr txBox="1"/>
          <p:nvPr/>
        </p:nvSpPr>
        <p:spPr>
          <a:xfrm>
            <a:off x="2658285" y="49450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63AD3-AF58-9343-8A51-6AC7DA42C02D}"/>
              </a:ext>
            </a:extLst>
          </p:cNvPr>
          <p:cNvSpPr txBox="1"/>
          <p:nvPr/>
        </p:nvSpPr>
        <p:spPr>
          <a:xfrm>
            <a:off x="4108799" y="51941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B1C20C-FC64-DC4C-9330-6351C4E9B540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682834" y="3201598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E35CF3-8A64-944D-AA44-CCB594F0C936}"/>
              </a:ext>
            </a:extLst>
          </p:cNvPr>
          <p:cNvSpPr txBox="1"/>
          <p:nvPr/>
        </p:nvSpPr>
        <p:spPr>
          <a:xfrm>
            <a:off x="4363323" y="366617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C3E4BA-997F-AA4A-BB0F-E26D41A1AC4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4682833" y="4035508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ECA206-BD9C-0C4C-ACFA-6ED75A7F6D50}"/>
              </a:ext>
            </a:extLst>
          </p:cNvPr>
          <p:cNvSpPr txBox="1"/>
          <p:nvPr/>
        </p:nvSpPr>
        <p:spPr>
          <a:xfrm>
            <a:off x="4314943" y="45247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CCCB75-1593-BA4C-988E-981C8B8AF8D5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 flipH="1">
            <a:off x="4677224" y="489409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8502AC-FF46-EB41-BAC1-FC148BE1697D}"/>
              </a:ext>
            </a:extLst>
          </p:cNvPr>
          <p:cNvSpPr txBox="1"/>
          <p:nvPr/>
        </p:nvSpPr>
        <p:spPr>
          <a:xfrm>
            <a:off x="5046453" y="6280030"/>
            <a:ext cx="19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Which one is right?</a:t>
            </a:r>
          </a:p>
        </p:txBody>
      </p:sp>
    </p:spTree>
    <p:extLst>
      <p:ext uri="{BB962C8B-B14F-4D97-AF65-F5344CB8AC3E}">
        <p14:creationId xmlns:p14="http://schemas.microsoft.com/office/powerpoint/2010/main" val="2880117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for a different operator?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5979585" y="1566151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4FC3F-B8F7-EF4A-8F6B-AAFA31AB4690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41CE8-2344-0948-9E95-8E3D11DE24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905BC-8176-5C4B-8283-5453872C600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B2F0-A92C-9842-99A5-BB5F68B3CB0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934394" y="2551289"/>
            <a:ext cx="2795" cy="54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73421-B101-4546-B128-9E43278BD63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F16AA-22CD-FA4F-9F55-FCC38AD1D4BA}"/>
              </a:ext>
            </a:extLst>
          </p:cNvPr>
          <p:cNvSpPr txBox="1"/>
          <p:nvPr/>
        </p:nvSpPr>
        <p:spPr>
          <a:xfrm>
            <a:off x="8400824" y="309666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98FD-3CE1-2241-952E-12AD71379DB0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18E2-D041-B54A-BAFD-9F3EB0B79156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47221-BFFC-0243-AFE9-5C53FC906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807E1A-CE97-FF41-A2A5-7C3CB46AC284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F383E-DF34-F944-BC7F-24A207C0E665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92CF3-16B2-3A46-9746-FE978094BA1D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73FE82-5C9F-3B48-8EAE-3B7CB4B7E7F6}"/>
              </a:ext>
            </a:extLst>
          </p:cNvPr>
          <p:cNvSpPr txBox="1"/>
          <p:nvPr/>
        </p:nvSpPr>
        <p:spPr>
          <a:xfrm>
            <a:off x="9525511" y="392687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67DEE-CDD4-7E46-9949-17B518AA1F04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BC7C3-3B2D-8846-922F-FFE276D95ACE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078ED-048C-F640-ACD0-3E3AAD13C997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31FE39-303E-6A49-A3C2-0B76C241499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D5B41-A14A-6947-AF22-039FD4CC5D3A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4A46DA-5EEF-E14F-98AC-75E996BC5908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922C26-78A1-2B41-8636-490EF1E8297B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B625C-0EB6-C44A-B7B1-59D7A6B79F63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CE927F-6F2D-7C4E-A51D-683038842E0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F182C6-3A3A-5340-AECF-F5309B097F1B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C08319-763D-EC4A-85E5-A88DF4758EAC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F9A8A-EA8C-4840-9B67-4CF2EB90B9E3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B5E655-A336-324F-8040-8067BBACD22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BE64F-48C5-3445-A705-3585FFC27A81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9BEB0F-F6AB-D14C-AA7C-F8C36282739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E41403-C4A0-4D4C-8612-2848F97625C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A3599-6266-194B-A062-C993C27C06A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C7E270-ED72-8040-87BF-6441A4678689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1923B-CC00-F54F-B58B-2CBADA324DE1}"/>
              </a:ext>
            </a:extLst>
          </p:cNvPr>
          <p:cNvSpPr txBox="1"/>
          <p:nvPr/>
        </p:nvSpPr>
        <p:spPr>
          <a:xfrm>
            <a:off x="3337704" y="194173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EC7F16-A435-7C43-9D5A-1A75CBD13DB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001800" y="231106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EE1F56-B098-B34B-BF7A-EF753C1D22C6}"/>
              </a:ext>
            </a:extLst>
          </p:cNvPr>
          <p:cNvSpPr txBox="1"/>
          <p:nvPr/>
        </p:nvSpPr>
        <p:spPr>
          <a:xfrm>
            <a:off x="1702808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0EC886-051B-1248-823D-2EB736133459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 flipH="1">
            <a:off x="3622484" y="2311063"/>
            <a:ext cx="14212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2DEB2-6A92-8541-ACE1-DDEDA7B9D118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3636696" y="231106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9C10E0-8E1E-5748-91F2-5B29E549D1D6}"/>
              </a:ext>
            </a:extLst>
          </p:cNvPr>
          <p:cNvSpPr txBox="1"/>
          <p:nvPr/>
        </p:nvSpPr>
        <p:spPr>
          <a:xfrm>
            <a:off x="3086119" y="284770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A5CA2-4EA4-3B4E-9A91-6DDCD6F71A20}"/>
              </a:ext>
            </a:extLst>
          </p:cNvPr>
          <p:cNvSpPr txBox="1"/>
          <p:nvPr/>
        </p:nvSpPr>
        <p:spPr>
          <a:xfrm>
            <a:off x="4395045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37F467-DD3B-464D-AB7C-48ADAE9C7A75}"/>
              </a:ext>
            </a:extLst>
          </p:cNvPr>
          <p:cNvCxnSpPr>
            <a:cxnSpLocks/>
          </p:cNvCxnSpPr>
          <p:nvPr/>
        </p:nvCxnSpPr>
        <p:spPr>
          <a:xfrm flipH="1">
            <a:off x="704643" y="32751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C027E-6CAD-874A-BA4C-D4BDE373AB42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3D8CF-46C2-074A-B667-A1B26D7A6839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C57070-1823-F445-9473-2FC7F87656AF}"/>
              </a:ext>
            </a:extLst>
          </p:cNvPr>
          <p:cNvSpPr txBox="1"/>
          <p:nvPr/>
        </p:nvSpPr>
        <p:spPr>
          <a:xfrm>
            <a:off x="1471443" y="374221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253B0E-0EC6-3148-A7AA-7554864A0EED}"/>
              </a:ext>
            </a:extLst>
          </p:cNvPr>
          <p:cNvSpPr txBox="1"/>
          <p:nvPr/>
        </p:nvSpPr>
        <p:spPr>
          <a:xfrm>
            <a:off x="405651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9358-50D5-5149-9D7E-12BE25096FA6}"/>
              </a:ext>
            </a:extLst>
          </p:cNvPr>
          <p:cNvSpPr txBox="1"/>
          <p:nvPr/>
        </p:nvSpPr>
        <p:spPr>
          <a:xfrm>
            <a:off x="2727183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51672-AA26-1342-9E90-03C0F97FFA09}"/>
              </a:ext>
            </a:extLst>
          </p:cNvPr>
          <p:cNvSpPr txBox="1"/>
          <p:nvPr/>
        </p:nvSpPr>
        <p:spPr>
          <a:xfrm>
            <a:off x="169084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BB3498-EE54-8746-A272-5AD0BED142DC}"/>
              </a:ext>
            </a:extLst>
          </p:cNvPr>
          <p:cNvSpPr txBox="1"/>
          <p:nvPr/>
        </p:nvSpPr>
        <p:spPr>
          <a:xfrm>
            <a:off x="375228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6F8D07-D95A-5448-B1DF-6BD3C103C7EB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37509" y="5413801"/>
            <a:ext cx="1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6DCAF7-69E6-834A-AE6E-0FE38CEA85BA}"/>
              </a:ext>
            </a:extLst>
          </p:cNvPr>
          <p:cNvCxnSpPr>
            <a:cxnSpLocks/>
          </p:cNvCxnSpPr>
          <p:nvPr/>
        </p:nvCxnSpPr>
        <p:spPr>
          <a:xfrm flipH="1">
            <a:off x="719552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7399C-B201-B746-8DE0-BCBE79A9AA7E}"/>
              </a:ext>
            </a:extLst>
          </p:cNvPr>
          <p:cNvSpPr txBox="1"/>
          <p:nvPr/>
        </p:nvSpPr>
        <p:spPr>
          <a:xfrm>
            <a:off x="2492539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6449A-B7B4-B146-92E2-AEC4902CF791}"/>
              </a:ext>
            </a:extLst>
          </p:cNvPr>
          <p:cNvSpPr txBox="1"/>
          <p:nvPr/>
        </p:nvSpPr>
        <p:spPr>
          <a:xfrm>
            <a:off x="2698683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04012A-4FA5-6B44-80E4-9A7BFA02A83B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060964" y="5458298"/>
            <a:ext cx="1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561DF-98DF-A440-B8EE-AB89FE1FA19E}"/>
              </a:ext>
            </a:extLst>
          </p:cNvPr>
          <p:cNvCxnSpPr>
            <a:cxnSpLocks/>
          </p:cNvCxnSpPr>
          <p:nvPr/>
        </p:nvCxnSpPr>
        <p:spPr>
          <a:xfrm flipH="1">
            <a:off x="3043007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C93A18-FD63-3C49-B627-4ED0A6C078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>
            <a:off x="694739" y="4779877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ACA7DC-06DF-1F42-9362-D172C7991887}"/>
              </a:ext>
            </a:extLst>
          </p:cNvPr>
          <p:cNvSpPr txBox="1"/>
          <p:nvPr/>
        </p:nvSpPr>
        <p:spPr>
          <a:xfrm>
            <a:off x="336753" y="5022766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147EF5-1094-DF40-B87D-B68D07211B8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016271" y="4702186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A4C9DB-E5C4-EE4E-B341-8806AFC0BC1A}"/>
              </a:ext>
            </a:extLst>
          </p:cNvPr>
          <p:cNvSpPr txBox="1"/>
          <p:nvPr/>
        </p:nvSpPr>
        <p:spPr>
          <a:xfrm>
            <a:off x="2658285" y="49450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63AD3-AF58-9343-8A51-6AC7DA42C02D}"/>
              </a:ext>
            </a:extLst>
          </p:cNvPr>
          <p:cNvSpPr txBox="1"/>
          <p:nvPr/>
        </p:nvSpPr>
        <p:spPr>
          <a:xfrm>
            <a:off x="4108799" y="51941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B1C20C-FC64-DC4C-9330-6351C4E9B540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682834" y="3201598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E35CF3-8A64-944D-AA44-CCB594F0C936}"/>
              </a:ext>
            </a:extLst>
          </p:cNvPr>
          <p:cNvSpPr txBox="1"/>
          <p:nvPr/>
        </p:nvSpPr>
        <p:spPr>
          <a:xfrm>
            <a:off x="4363323" y="366617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C3E4BA-997F-AA4A-BB0F-E26D41A1AC4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4682833" y="4035508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ECA206-BD9C-0C4C-ACFA-6ED75A7F6D50}"/>
              </a:ext>
            </a:extLst>
          </p:cNvPr>
          <p:cNvSpPr txBox="1"/>
          <p:nvPr/>
        </p:nvSpPr>
        <p:spPr>
          <a:xfrm>
            <a:off x="4314943" y="45247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CCCB75-1593-BA4C-988E-981C8B8AF8D5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 flipH="1">
            <a:off x="4677224" y="489409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8502AC-FF46-EB41-BAC1-FC148BE1697D}"/>
              </a:ext>
            </a:extLst>
          </p:cNvPr>
          <p:cNvSpPr txBox="1"/>
          <p:nvPr/>
        </p:nvSpPr>
        <p:spPr>
          <a:xfrm>
            <a:off x="5046453" y="6280030"/>
            <a:ext cx="19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Which one is right?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6EC8E-FD12-5942-B0EA-1D6A372CD284}"/>
              </a:ext>
            </a:extLst>
          </p:cNvPr>
          <p:cNvSpPr txBox="1"/>
          <p:nvPr/>
        </p:nvSpPr>
        <p:spPr>
          <a:xfrm>
            <a:off x="760936" y="1736141"/>
            <a:ext cx="1065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Evaluates</a:t>
            </a:r>
            <a:br>
              <a:rPr lang="en-US" dirty="0"/>
            </a:br>
            <a:r>
              <a:rPr lang="en-US" dirty="0"/>
              <a:t>(2-3) 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CC7B1F-98DD-354F-8C24-0831EDF1BF63}"/>
              </a:ext>
            </a:extLst>
          </p:cNvPr>
          <p:cNvSpPr txBox="1"/>
          <p:nvPr/>
        </p:nvSpPr>
        <p:spPr>
          <a:xfrm>
            <a:off x="9695755" y="2007967"/>
            <a:ext cx="1065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Evaluates</a:t>
            </a:r>
            <a:br>
              <a:rPr lang="en-US" dirty="0"/>
            </a:br>
            <a:r>
              <a:rPr lang="en-US" dirty="0"/>
              <a:t>2 - (3 - 4)</a:t>
            </a:r>
          </a:p>
        </p:txBody>
      </p:sp>
    </p:spTree>
    <p:extLst>
      <p:ext uri="{BB962C8B-B14F-4D97-AF65-F5344CB8AC3E}">
        <p14:creationId xmlns:p14="http://schemas.microsoft.com/office/powerpoint/2010/main" val="2794418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5789-BDEB-A84C-8FC4-E22C0E93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E6FD-8867-CA4B-8D0A-66BEE4B8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 operator is not associative then we define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left to right (left-associative)</a:t>
            </a:r>
          </a:p>
          <a:p>
            <a:pPr lvl="1"/>
            <a:r>
              <a:rPr lang="en-US" dirty="0">
                <a:latin typeface="Courier" pitchFamily="2" charset="0"/>
              </a:rPr>
              <a:t>2-3-4 </a:t>
            </a:r>
            <a:r>
              <a:rPr lang="en-US" dirty="0"/>
              <a:t>is evaluated as ((2-3) - 4)</a:t>
            </a:r>
          </a:p>
          <a:p>
            <a:pPr lvl="1"/>
            <a:r>
              <a:rPr lang="en-US" dirty="0"/>
              <a:t>What other operators are left-associative</a:t>
            </a:r>
          </a:p>
          <a:p>
            <a:endParaRPr lang="en-US" dirty="0"/>
          </a:p>
          <a:p>
            <a:r>
              <a:rPr lang="en-US" dirty="0"/>
              <a:t>right-to-left (right-associative)</a:t>
            </a:r>
          </a:p>
          <a:p>
            <a:pPr lvl="1"/>
            <a:r>
              <a:rPr lang="en-US" dirty="0"/>
              <a:t>Any operators you can think of?</a:t>
            </a:r>
          </a:p>
        </p:txBody>
      </p:sp>
    </p:spTree>
    <p:extLst>
      <p:ext uri="{BB962C8B-B14F-4D97-AF65-F5344CB8AC3E}">
        <p14:creationId xmlns:p14="http://schemas.microsoft.com/office/powerpoint/2010/main" val="4233541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5789-BDEB-A84C-8FC4-E22C0E93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E6FD-8867-CA4B-8D0A-66BEE4B8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 operator is not associative then we define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left to right (left-associative)</a:t>
            </a:r>
          </a:p>
          <a:p>
            <a:pPr lvl="1"/>
            <a:r>
              <a:rPr lang="en-US" dirty="0">
                <a:latin typeface="Courier" pitchFamily="2" charset="0"/>
              </a:rPr>
              <a:t>2-3-4 </a:t>
            </a:r>
            <a:r>
              <a:rPr lang="en-US" dirty="0"/>
              <a:t>is evaluated as ((2-3) - 4)</a:t>
            </a:r>
          </a:p>
          <a:p>
            <a:pPr lvl="1"/>
            <a:r>
              <a:rPr lang="en-US" dirty="0"/>
              <a:t>What other operators are left-associative</a:t>
            </a:r>
          </a:p>
          <a:p>
            <a:endParaRPr lang="en-US" dirty="0"/>
          </a:p>
          <a:p>
            <a:r>
              <a:rPr lang="en-US" dirty="0"/>
              <a:t>right-to-left (right-associative)</a:t>
            </a:r>
          </a:p>
          <a:p>
            <a:pPr lvl="1"/>
            <a:r>
              <a:rPr lang="en-US" dirty="0"/>
              <a:t>Assignment, power operator</a:t>
            </a:r>
          </a:p>
        </p:txBody>
      </p:sp>
    </p:spTree>
    <p:extLst>
      <p:ext uri="{BB962C8B-B14F-4D97-AF65-F5344CB8AC3E}">
        <p14:creationId xmlns:p14="http://schemas.microsoft.com/office/powerpoint/2010/main" val="511868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67E1-5607-3343-903A-9477D4E8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encode associativity?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84E6-A199-0A46-B1CB-580073C1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precedence, some tools (e.g. YACC) allow associativity specification through keywords:</a:t>
            </a:r>
          </a:p>
          <a:p>
            <a:pPr lvl="1"/>
            <a:r>
              <a:rPr lang="en-US" dirty="0"/>
              <a:t>“+”: left, “^”: right</a:t>
            </a:r>
          </a:p>
          <a:p>
            <a:pPr lvl="1"/>
            <a:endParaRPr lang="en-US" dirty="0"/>
          </a:p>
          <a:p>
            <a:r>
              <a:rPr lang="en-US" dirty="0"/>
              <a:t>Also like precedence, we can also encode it into the production rules</a:t>
            </a:r>
          </a:p>
        </p:txBody>
      </p:sp>
    </p:spTree>
    <p:extLst>
      <p:ext uri="{BB962C8B-B14F-4D97-AF65-F5344CB8AC3E}">
        <p14:creationId xmlns:p14="http://schemas.microsoft.com/office/powerpoint/2010/main" val="3608878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for a single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398029" y="31061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0F22D-AA26-544C-B3FB-EB58E530F8E9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7E26D-CFCD-7842-844D-2332B62F3137}"/>
              </a:ext>
            </a:extLst>
          </p:cNvPr>
          <p:cNvSpPr txBox="1"/>
          <p:nvPr/>
        </p:nvSpPr>
        <p:spPr>
          <a:xfrm>
            <a:off x="6732371" y="394354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8C9B83-2BD3-C744-9567-52F09F34C6F7}"/>
              </a:ext>
            </a:extLst>
          </p:cNvPr>
          <p:cNvCxnSpPr>
            <a:cxnSpLocks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3B9A3F-318E-0040-A924-E193F09EE8DE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16642F-41D5-F343-A36D-24DE9D3CB35C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1F94DC-58FE-B04D-B14A-8CA17296C99A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BBE614-E430-4A46-86B3-376DB9B607AA}"/>
              </a:ext>
            </a:extLst>
          </p:cNvPr>
          <p:cNvSpPr txBox="1"/>
          <p:nvPr/>
        </p:nvSpPr>
        <p:spPr>
          <a:xfrm>
            <a:off x="9525511" y="392687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C3E34-1CAB-EC47-B569-47D39EF96033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989A96-E585-1549-9F7A-CADA0521130D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47C45-A95B-F444-B986-AE0F5592ABD6}"/>
              </a:ext>
            </a:extLst>
          </p:cNvPr>
          <p:cNvSpPr txBox="1"/>
          <p:nvPr/>
        </p:nvSpPr>
        <p:spPr>
          <a:xfrm>
            <a:off x="8206141" y="45474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8820E0-1B62-324E-AD21-D3B403496411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64BEC-172B-3D48-BE52-BF0D260C80E1}"/>
              </a:ext>
            </a:extLst>
          </p:cNvPr>
          <p:cNvSpPr txBox="1"/>
          <p:nvPr/>
        </p:nvSpPr>
        <p:spPr>
          <a:xfrm>
            <a:off x="10528650" y="45888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89BC56-99CD-7947-BE89-6BFF1ECD8106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DACB1283-3538-414F-8244-2A03F2510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64648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expr</a:t>
                      </a:r>
                      <a:r>
                        <a:rPr lang="en-US" sz="1400" dirty="0">
                          <a:latin typeface="Courier" pitchFamily="2" charset="0"/>
                        </a:rPr>
                        <a:t> MINUS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5F01A2-DC9A-E248-9B3D-E491452F1528}"/>
              </a:ext>
            </a:extLst>
          </p:cNvPr>
          <p:cNvSpPr txBox="1"/>
          <p:nvPr/>
        </p:nvSpPr>
        <p:spPr>
          <a:xfrm>
            <a:off x="7518400" y="5621867"/>
            <a:ext cx="348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disallow this parse tree</a:t>
            </a:r>
          </a:p>
        </p:txBody>
      </p:sp>
    </p:spTree>
    <p:extLst>
      <p:ext uri="{BB962C8B-B14F-4D97-AF65-F5344CB8AC3E}">
        <p14:creationId xmlns:p14="http://schemas.microsoft.com/office/powerpoint/2010/main" val="2203130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for a single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398029" y="31061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0F22D-AA26-544C-B3FB-EB58E530F8E9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7E26D-CFCD-7842-844D-2332B62F3137}"/>
              </a:ext>
            </a:extLst>
          </p:cNvPr>
          <p:cNvSpPr txBox="1"/>
          <p:nvPr/>
        </p:nvSpPr>
        <p:spPr>
          <a:xfrm>
            <a:off x="6732371" y="394354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8C9B83-2BD3-C744-9567-52F09F34C6F7}"/>
              </a:ext>
            </a:extLst>
          </p:cNvPr>
          <p:cNvCxnSpPr>
            <a:cxnSpLocks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3B9A3F-318E-0040-A924-E193F09EE8DE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16642F-41D5-F343-A36D-24DE9D3CB35C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1F94DC-58FE-B04D-B14A-8CA17296C99A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BBE614-E430-4A46-86B3-376DB9B607AA}"/>
              </a:ext>
            </a:extLst>
          </p:cNvPr>
          <p:cNvSpPr txBox="1"/>
          <p:nvPr/>
        </p:nvSpPr>
        <p:spPr>
          <a:xfrm>
            <a:off x="9525511" y="392687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C3E34-1CAB-EC47-B569-47D39EF96033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989A96-E585-1549-9F7A-CADA0521130D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47C45-A95B-F444-B986-AE0F5592ABD6}"/>
              </a:ext>
            </a:extLst>
          </p:cNvPr>
          <p:cNvSpPr txBox="1"/>
          <p:nvPr/>
        </p:nvSpPr>
        <p:spPr>
          <a:xfrm>
            <a:off x="8206141" y="45474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8820E0-1B62-324E-AD21-D3B403496411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64BEC-172B-3D48-BE52-BF0D260C80E1}"/>
              </a:ext>
            </a:extLst>
          </p:cNvPr>
          <p:cNvSpPr txBox="1"/>
          <p:nvPr/>
        </p:nvSpPr>
        <p:spPr>
          <a:xfrm>
            <a:off x="10528650" y="45888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89BC56-99CD-7947-BE89-6BFF1ECD8106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E65D4E-3467-424A-A30E-17F0A813E8DA}"/>
              </a:ext>
            </a:extLst>
          </p:cNvPr>
          <p:cNvSpPr txBox="1"/>
          <p:nvPr/>
        </p:nvSpPr>
        <p:spPr>
          <a:xfrm>
            <a:off x="7988060" y="5529532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 longer allowed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4231F5F5-9F65-BA4C-A5AC-25EBF69D1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424478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MINUS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884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for a single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398029" y="31061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24D09-FBE6-4845-A29A-5750B5282A91}"/>
              </a:ext>
            </a:extLst>
          </p:cNvPr>
          <p:cNvSpPr txBox="1"/>
          <p:nvPr/>
        </p:nvSpPr>
        <p:spPr>
          <a:xfrm>
            <a:off x="9761070" y="3125942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&lt;NUM,?&gt;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EBE7E-1A6E-3E45-8476-11624B376034}"/>
              </a:ext>
            </a:extLst>
          </p:cNvPr>
          <p:cNvSpPr txBox="1"/>
          <p:nvPr/>
        </p:nvSpPr>
        <p:spPr>
          <a:xfrm>
            <a:off x="8117457" y="4960189"/>
            <a:ext cx="151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start over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45547E6C-B688-D147-89EB-60B9050A5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54197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MINUS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28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36F20-8F6F-E648-BCD7-DFA692BB0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890183"/>
            <a:ext cx="91567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403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for a single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398029" y="31061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24D09-FBE6-4845-A29A-5750B5282A91}"/>
              </a:ext>
            </a:extLst>
          </p:cNvPr>
          <p:cNvSpPr txBox="1"/>
          <p:nvPr/>
        </p:nvSpPr>
        <p:spPr>
          <a:xfrm>
            <a:off x="9761070" y="31259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EBA2E05B-38C9-4F45-B077-FACE37EC2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89302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MINUS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3363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for a single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398029" y="31061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24D09-FBE6-4845-A29A-5750B5282A91}"/>
              </a:ext>
            </a:extLst>
          </p:cNvPr>
          <p:cNvSpPr txBox="1"/>
          <p:nvPr/>
        </p:nvSpPr>
        <p:spPr>
          <a:xfrm>
            <a:off x="9761070" y="31259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312E04-ADA6-5342-81EB-6AA7F52872C4}"/>
              </a:ext>
            </a:extLst>
          </p:cNvPr>
          <p:cNvCxnSpPr>
            <a:cxnSpLocks/>
          </p:cNvCxnSpPr>
          <p:nvPr/>
        </p:nvCxnSpPr>
        <p:spPr>
          <a:xfrm flipH="1">
            <a:off x="6041796" y="3490116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AB4960-E97C-E647-A144-AFE1E4ECFC6F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5BDBE9-A62C-E845-95A7-824487D0EB14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867A5-145C-D648-9255-0FEE7ACAE57D}"/>
              </a:ext>
            </a:extLst>
          </p:cNvPr>
          <p:cNvSpPr txBox="1"/>
          <p:nvPr/>
        </p:nvSpPr>
        <p:spPr>
          <a:xfrm>
            <a:off x="6808596" y="395721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7551D-8133-1F43-AE4E-F03359D57985}"/>
              </a:ext>
            </a:extLst>
          </p:cNvPr>
          <p:cNvSpPr txBox="1"/>
          <p:nvPr/>
        </p:nvSpPr>
        <p:spPr>
          <a:xfrm>
            <a:off x="5742804" y="392582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96C263-B7AB-EF44-8171-C2B69C5C1AA5}"/>
              </a:ext>
            </a:extLst>
          </p:cNvPr>
          <p:cNvSpPr txBox="1"/>
          <p:nvPr/>
        </p:nvSpPr>
        <p:spPr>
          <a:xfrm>
            <a:off x="7881326" y="400024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&lt;NUM,3&gt;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B2058F98-5630-CA47-96BA-905C50FE7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0013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MINUS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1277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for a single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398029" y="31061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24D09-FBE6-4845-A29A-5750B5282A91}"/>
              </a:ext>
            </a:extLst>
          </p:cNvPr>
          <p:cNvSpPr txBox="1"/>
          <p:nvPr/>
        </p:nvSpPr>
        <p:spPr>
          <a:xfrm>
            <a:off x="9761070" y="31259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312E04-ADA6-5342-81EB-6AA7F52872C4}"/>
              </a:ext>
            </a:extLst>
          </p:cNvPr>
          <p:cNvCxnSpPr>
            <a:cxnSpLocks/>
          </p:cNvCxnSpPr>
          <p:nvPr/>
        </p:nvCxnSpPr>
        <p:spPr>
          <a:xfrm flipH="1">
            <a:off x="6041796" y="3490116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AB4960-E97C-E647-A144-AFE1E4ECFC6F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5BDBE9-A62C-E845-95A7-824487D0EB14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867A5-145C-D648-9255-0FEE7ACAE57D}"/>
              </a:ext>
            </a:extLst>
          </p:cNvPr>
          <p:cNvSpPr txBox="1"/>
          <p:nvPr/>
        </p:nvSpPr>
        <p:spPr>
          <a:xfrm>
            <a:off x="6808596" y="395721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7551D-8133-1F43-AE4E-F03359D57985}"/>
              </a:ext>
            </a:extLst>
          </p:cNvPr>
          <p:cNvSpPr txBox="1"/>
          <p:nvPr/>
        </p:nvSpPr>
        <p:spPr>
          <a:xfrm>
            <a:off x="5742804" y="392582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CDA4B-42EF-B64E-B7A6-C7516E74D336}"/>
              </a:ext>
            </a:extLst>
          </p:cNvPr>
          <p:cNvSpPr txBox="1"/>
          <p:nvPr/>
        </p:nvSpPr>
        <p:spPr>
          <a:xfrm>
            <a:off x="5473371" y="456085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BC52A7-43FA-5C4F-9DD2-C9FCE41F5C3D}"/>
              </a:ext>
            </a:extLst>
          </p:cNvPr>
          <p:cNvCxnSpPr>
            <a:cxnSpLocks/>
          </p:cNvCxnSpPr>
          <p:nvPr/>
        </p:nvCxnSpPr>
        <p:spPr>
          <a:xfrm flipH="1">
            <a:off x="6040850" y="429021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8403D4-24A4-564F-98BD-61348436B384}"/>
              </a:ext>
            </a:extLst>
          </p:cNvPr>
          <p:cNvSpPr txBox="1"/>
          <p:nvPr/>
        </p:nvSpPr>
        <p:spPr>
          <a:xfrm>
            <a:off x="7881326" y="397512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8686450-3526-1A42-A928-04980313B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76931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MINUS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682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Should you have associativity when its not required?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+</a:t>
            </a:r>
            <a:r>
              <a:rPr lang="en-US" sz="3200" dirty="0">
                <a:latin typeface="Courier" pitchFamily="2" charset="0"/>
              </a:rPr>
              <a:t>3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+</a:t>
            </a:r>
            <a:r>
              <a:rPr lang="en-US" sz="3200" dirty="0">
                <a:latin typeface="Courier" pitchFamily="2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8932730" y="2551289"/>
            <a:ext cx="1664" cy="54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492609" y="3099942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24D09-FBE6-4845-A29A-5750B5282A91}"/>
              </a:ext>
            </a:extLst>
          </p:cNvPr>
          <p:cNvSpPr txBox="1"/>
          <p:nvPr/>
        </p:nvSpPr>
        <p:spPr>
          <a:xfrm>
            <a:off x="9761070" y="31259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312E04-ADA6-5342-81EB-6AA7F52872C4}"/>
              </a:ext>
            </a:extLst>
          </p:cNvPr>
          <p:cNvCxnSpPr>
            <a:cxnSpLocks/>
          </p:cNvCxnSpPr>
          <p:nvPr/>
        </p:nvCxnSpPr>
        <p:spPr>
          <a:xfrm flipH="1">
            <a:off x="6041796" y="3490116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AB4960-E97C-E647-A144-AFE1E4ECFC6F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5BDBE9-A62C-E845-95A7-824487D0EB14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867A5-145C-D648-9255-0FEE7ACAE57D}"/>
              </a:ext>
            </a:extLst>
          </p:cNvPr>
          <p:cNvSpPr txBox="1"/>
          <p:nvPr/>
        </p:nvSpPr>
        <p:spPr>
          <a:xfrm>
            <a:off x="6808596" y="3957218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7551D-8133-1F43-AE4E-F03359D57985}"/>
              </a:ext>
            </a:extLst>
          </p:cNvPr>
          <p:cNvSpPr txBox="1"/>
          <p:nvPr/>
        </p:nvSpPr>
        <p:spPr>
          <a:xfrm>
            <a:off x="5742804" y="392582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CDA4B-42EF-B64E-B7A6-C7516E74D336}"/>
              </a:ext>
            </a:extLst>
          </p:cNvPr>
          <p:cNvSpPr txBox="1"/>
          <p:nvPr/>
        </p:nvSpPr>
        <p:spPr>
          <a:xfrm>
            <a:off x="5473371" y="456085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BC52A7-43FA-5C4F-9DD2-C9FCE41F5C3D}"/>
              </a:ext>
            </a:extLst>
          </p:cNvPr>
          <p:cNvCxnSpPr>
            <a:cxnSpLocks/>
          </p:cNvCxnSpPr>
          <p:nvPr/>
        </p:nvCxnSpPr>
        <p:spPr>
          <a:xfrm flipH="1">
            <a:off x="6040850" y="429021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8403D4-24A4-564F-98BD-61348436B384}"/>
              </a:ext>
            </a:extLst>
          </p:cNvPr>
          <p:cNvSpPr txBox="1"/>
          <p:nvPr/>
        </p:nvSpPr>
        <p:spPr>
          <a:xfrm>
            <a:off x="7794903" y="400024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EE8E6-FEF1-594E-9766-D26C66616B2C}"/>
              </a:ext>
            </a:extLst>
          </p:cNvPr>
          <p:cNvSpPr txBox="1"/>
          <p:nvPr/>
        </p:nvSpPr>
        <p:spPr>
          <a:xfrm>
            <a:off x="1099379" y="1895651"/>
            <a:ext cx="130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Benefits?</a:t>
            </a:r>
          </a:p>
          <a:p>
            <a:r>
              <a:rPr lang="en-US" dirty="0"/>
              <a:t>Drawbacks?</a:t>
            </a: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9DA52E6B-661B-164E-BA68-BECD4E7F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92014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949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Should you have associativity when its not required?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+</a:t>
            </a:r>
            <a:r>
              <a:rPr lang="en-US" sz="3200" dirty="0">
                <a:latin typeface="Courier" pitchFamily="2" charset="0"/>
              </a:rPr>
              <a:t>3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+</a:t>
            </a:r>
            <a:r>
              <a:rPr lang="en-US" sz="3200" dirty="0">
                <a:latin typeface="Courier" pitchFamily="2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8932730" y="2551289"/>
            <a:ext cx="1664" cy="54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492609" y="3099942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24D09-FBE6-4845-A29A-5750B5282A91}"/>
              </a:ext>
            </a:extLst>
          </p:cNvPr>
          <p:cNvSpPr txBox="1"/>
          <p:nvPr/>
        </p:nvSpPr>
        <p:spPr>
          <a:xfrm>
            <a:off x="9761070" y="31259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312E04-ADA6-5342-81EB-6AA7F52872C4}"/>
              </a:ext>
            </a:extLst>
          </p:cNvPr>
          <p:cNvCxnSpPr>
            <a:cxnSpLocks/>
          </p:cNvCxnSpPr>
          <p:nvPr/>
        </p:nvCxnSpPr>
        <p:spPr>
          <a:xfrm flipH="1">
            <a:off x="6041796" y="3490116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AB4960-E97C-E647-A144-AFE1E4ECFC6F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5BDBE9-A62C-E845-95A7-824487D0EB14}"/>
              </a:ext>
            </a:extLst>
          </p:cNvPr>
          <p:cNvCxnSpPr>
            <a:cxnSpLocks/>
          </p:cNvCxnSpPr>
          <p:nvPr/>
        </p:nvCxnSpPr>
        <p:spPr>
          <a:xfrm>
            <a:off x="7266169" y="3490116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867A5-145C-D648-9255-0FEE7ACAE57D}"/>
              </a:ext>
            </a:extLst>
          </p:cNvPr>
          <p:cNvSpPr txBox="1"/>
          <p:nvPr/>
        </p:nvSpPr>
        <p:spPr>
          <a:xfrm>
            <a:off x="6808596" y="3957218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7551D-8133-1F43-AE4E-F03359D57985}"/>
              </a:ext>
            </a:extLst>
          </p:cNvPr>
          <p:cNvSpPr txBox="1"/>
          <p:nvPr/>
        </p:nvSpPr>
        <p:spPr>
          <a:xfrm>
            <a:off x="5742804" y="392582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CDA4B-42EF-B64E-B7A6-C7516E74D336}"/>
              </a:ext>
            </a:extLst>
          </p:cNvPr>
          <p:cNvSpPr txBox="1"/>
          <p:nvPr/>
        </p:nvSpPr>
        <p:spPr>
          <a:xfrm>
            <a:off x="5473371" y="456085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BC52A7-43FA-5C4F-9DD2-C9FCE41F5C3D}"/>
              </a:ext>
            </a:extLst>
          </p:cNvPr>
          <p:cNvCxnSpPr>
            <a:cxnSpLocks/>
          </p:cNvCxnSpPr>
          <p:nvPr/>
        </p:nvCxnSpPr>
        <p:spPr>
          <a:xfrm flipH="1">
            <a:off x="6040850" y="429021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8403D4-24A4-564F-98BD-61348436B384}"/>
              </a:ext>
            </a:extLst>
          </p:cNvPr>
          <p:cNvSpPr txBox="1"/>
          <p:nvPr/>
        </p:nvSpPr>
        <p:spPr>
          <a:xfrm>
            <a:off x="7794903" y="397024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EE8E6-FEF1-594E-9766-D26C66616B2C}"/>
              </a:ext>
            </a:extLst>
          </p:cNvPr>
          <p:cNvSpPr txBox="1"/>
          <p:nvPr/>
        </p:nvSpPr>
        <p:spPr>
          <a:xfrm>
            <a:off x="1099379" y="1895651"/>
            <a:ext cx="130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Benefits?</a:t>
            </a:r>
          </a:p>
          <a:p>
            <a:r>
              <a:rPr lang="en-US" dirty="0"/>
              <a:t>Drawbacks?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31E3A-C392-804E-A1BF-B26FC278E44E}"/>
              </a:ext>
            </a:extLst>
          </p:cNvPr>
          <p:cNvSpPr txBox="1"/>
          <p:nvPr/>
        </p:nvSpPr>
        <p:spPr>
          <a:xfrm>
            <a:off x="379563" y="4971616"/>
            <a:ext cx="51755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design principle to avoid ambiguous grammars,</a:t>
            </a:r>
          </a:p>
          <a:p>
            <a:r>
              <a:rPr lang="en-US" dirty="0"/>
              <a:t>even when strictly not required too.</a:t>
            </a:r>
          </a:p>
          <a:p>
            <a:endParaRPr lang="en-US" dirty="0"/>
          </a:p>
          <a:p>
            <a:r>
              <a:rPr lang="en-US" dirty="0"/>
              <a:t>Helps with debugging, etc. etc. </a:t>
            </a:r>
          </a:p>
          <a:p>
            <a:endParaRPr lang="en-US" dirty="0"/>
          </a:p>
          <a:p>
            <a:r>
              <a:rPr lang="en-US" dirty="0"/>
              <a:t>Many tools will warn if it detects ambiguity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0ACC2E9F-E6A1-1B42-B98A-B0BF4EB53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02077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164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7807-B712-4841-B38C-AA3AB761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richer expression grammar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55BFBB7-BD21-BD4E-A7C1-22A55B94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27317"/>
              </p:ext>
            </p:extLst>
          </p:nvPr>
        </p:nvGraphicFramePr>
        <p:xfrm>
          <a:off x="1012544" y="2867685"/>
          <a:ext cx="4944119" cy="2869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0381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045206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278532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0653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852ADBF-91C9-3944-A83E-C428EFED6E0A}"/>
              </a:ext>
            </a:extLst>
          </p:cNvPr>
          <p:cNvSpPr/>
          <p:nvPr/>
        </p:nvSpPr>
        <p:spPr>
          <a:xfrm>
            <a:off x="7261372" y="3660380"/>
            <a:ext cx="43152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Tokens:</a:t>
            </a:r>
          </a:p>
          <a:p>
            <a:pPr lvl="1"/>
            <a:r>
              <a:rPr lang="en-US" dirty="0">
                <a:latin typeface="Courier" pitchFamily="2" charset="0"/>
              </a:rPr>
              <a:t>NUM    = “[0-9]+”</a:t>
            </a:r>
          </a:p>
          <a:p>
            <a:pPr lvl="1"/>
            <a:r>
              <a:rPr lang="en-US" dirty="0">
                <a:latin typeface="Courier" pitchFamily="2" charset="0"/>
              </a:rPr>
              <a:t>PLUS   = ‘\+’</a:t>
            </a:r>
          </a:p>
          <a:p>
            <a:pPr lvl="1"/>
            <a:r>
              <a:rPr lang="en-US" dirty="0">
                <a:latin typeface="Courier" pitchFamily="2" charset="0"/>
              </a:rPr>
              <a:t>TIMES  = ’\*’</a:t>
            </a:r>
          </a:p>
          <a:p>
            <a:pPr lvl="1"/>
            <a:r>
              <a:rPr lang="en-US" dirty="0">
                <a:latin typeface="Courier" pitchFamily="2" charset="0"/>
              </a:rPr>
              <a:t>LP     = ‘\(’</a:t>
            </a:r>
          </a:p>
          <a:p>
            <a:pPr lvl="1"/>
            <a:r>
              <a:rPr lang="en-US" dirty="0">
                <a:latin typeface="Courier" pitchFamily="2" charset="0"/>
              </a:rPr>
              <a:t>RP     = \)’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MINUS  = ‘-’</a:t>
            </a:r>
          </a:p>
          <a:p>
            <a:pPr lvl="1"/>
            <a:r>
              <a:rPr lang="en-US" dirty="0">
                <a:latin typeface="Courier" pitchFamily="2" charset="0"/>
              </a:rPr>
              <a:t>DIV    = ‘/’</a:t>
            </a:r>
          </a:p>
          <a:p>
            <a:pPr lvl="1"/>
            <a:r>
              <a:rPr lang="en-US" dirty="0">
                <a:latin typeface="Courier" pitchFamily="2" charset="0"/>
              </a:rPr>
              <a:t>CARROT =’ \^’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53672-0548-D941-9533-503EF3DAD92F}"/>
              </a:ext>
            </a:extLst>
          </p:cNvPr>
          <p:cNvSpPr txBox="1"/>
          <p:nvPr/>
        </p:nvSpPr>
        <p:spPr>
          <a:xfrm>
            <a:off x="7236823" y="2098766"/>
            <a:ext cx="425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do operators </a:t>
            </a:r>
            <a:r>
              <a:rPr lang="en-US" i="1" dirty="0">
                <a:latin typeface="Courier" pitchFamily="2" charset="0"/>
              </a:rPr>
              <a:t>[+,*,-,/,^]</a:t>
            </a:r>
            <a:r>
              <a:rPr lang="en-US" i="1" dirty="0"/>
              <a:t> and</a:t>
            </a:r>
            <a:r>
              <a:rPr lang="en-US" i="1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7554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7807-B712-4841-B38C-AA3AB761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richer expression grammar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55BFBB7-BD21-BD4E-A7C1-22A55B94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14849"/>
              </p:ext>
            </p:extLst>
          </p:nvPr>
        </p:nvGraphicFramePr>
        <p:xfrm>
          <a:off x="1012544" y="2867685"/>
          <a:ext cx="4970245" cy="31845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8944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05072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290572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expr MINUS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*,/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pow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term DIV pow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pow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pow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factor CARROT pow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0653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852ADBF-91C9-3944-A83E-C428EFED6E0A}"/>
              </a:ext>
            </a:extLst>
          </p:cNvPr>
          <p:cNvSpPr/>
          <p:nvPr/>
        </p:nvSpPr>
        <p:spPr>
          <a:xfrm>
            <a:off x="7261372" y="3660380"/>
            <a:ext cx="43152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Tokens:</a:t>
            </a:r>
          </a:p>
          <a:p>
            <a:pPr lvl="1"/>
            <a:r>
              <a:rPr lang="en-US" dirty="0">
                <a:latin typeface="Courier" pitchFamily="2" charset="0"/>
              </a:rPr>
              <a:t>NUM    = “[0-9]+”</a:t>
            </a:r>
          </a:p>
          <a:p>
            <a:pPr lvl="1"/>
            <a:r>
              <a:rPr lang="en-US" dirty="0">
                <a:latin typeface="Courier" pitchFamily="2" charset="0"/>
              </a:rPr>
              <a:t>PLUS   = ‘\+’</a:t>
            </a:r>
          </a:p>
          <a:p>
            <a:pPr lvl="1"/>
            <a:r>
              <a:rPr lang="en-US" dirty="0">
                <a:latin typeface="Courier" pitchFamily="2" charset="0"/>
              </a:rPr>
              <a:t>TIMES  = ’\*’</a:t>
            </a:r>
          </a:p>
          <a:p>
            <a:pPr lvl="1"/>
            <a:r>
              <a:rPr lang="en-US" dirty="0">
                <a:latin typeface="Courier" pitchFamily="2" charset="0"/>
              </a:rPr>
              <a:t>LP     = ‘\(’</a:t>
            </a:r>
          </a:p>
          <a:p>
            <a:pPr lvl="1"/>
            <a:r>
              <a:rPr lang="en-US" dirty="0">
                <a:latin typeface="Courier" pitchFamily="2" charset="0"/>
              </a:rPr>
              <a:t>RP     = \)’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MINUS  = ‘-’</a:t>
            </a:r>
          </a:p>
          <a:p>
            <a:pPr lvl="1"/>
            <a:r>
              <a:rPr lang="en-US" dirty="0">
                <a:latin typeface="Courier" pitchFamily="2" charset="0"/>
              </a:rPr>
              <a:t>DIV    = ‘/’</a:t>
            </a:r>
          </a:p>
          <a:p>
            <a:pPr lvl="1"/>
            <a:r>
              <a:rPr lang="en-US" dirty="0">
                <a:latin typeface="Courier" pitchFamily="2" charset="0"/>
              </a:rPr>
              <a:t>CARROT =’ \^’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53672-0548-D941-9533-503EF3DAD92F}"/>
              </a:ext>
            </a:extLst>
          </p:cNvPr>
          <p:cNvSpPr txBox="1"/>
          <p:nvPr/>
        </p:nvSpPr>
        <p:spPr>
          <a:xfrm>
            <a:off x="7236823" y="2098766"/>
            <a:ext cx="425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do operators </a:t>
            </a:r>
            <a:r>
              <a:rPr lang="en-US" i="1" dirty="0">
                <a:latin typeface="Courier" pitchFamily="2" charset="0"/>
              </a:rPr>
              <a:t>[+,*,-,/,^]</a:t>
            </a:r>
            <a:r>
              <a:rPr lang="en-US" i="1" dirty="0"/>
              <a:t> and</a:t>
            </a:r>
            <a:r>
              <a:rPr lang="en-US" i="1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1683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D426-5B98-3043-B47A-01716CED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associativity do operators in C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3CE1-4AA0-044C-8498-42909888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en.cppreference.com</a:t>
            </a:r>
            <a:r>
              <a:rPr lang="en-US" dirty="0">
                <a:hlinkClick r:id="rId2"/>
              </a:rPr>
              <a:t>/w/c/language/</a:t>
            </a:r>
            <a:r>
              <a:rPr lang="en-US" dirty="0" err="1">
                <a:hlinkClick r:id="rId2"/>
              </a:rPr>
              <a:t>operator_precedence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97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898B-E305-E04B-9D75-74D0AD4B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topic: Algorithms for parsing</a:t>
            </a:r>
          </a:p>
        </p:txBody>
      </p:sp>
    </p:spTree>
    <p:extLst>
      <p:ext uri="{BB962C8B-B14F-4D97-AF65-F5344CB8AC3E}">
        <p14:creationId xmlns:p14="http://schemas.microsoft.com/office/powerpoint/2010/main" val="14310214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topic: Algorithms for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8B6C-1677-A145-80FA-B986C75D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goal:</a:t>
            </a:r>
          </a:p>
          <a:p>
            <a:r>
              <a:rPr lang="en-US" dirty="0"/>
              <a:t>Given a string </a:t>
            </a:r>
            <a:r>
              <a:rPr lang="en-US" i="1" dirty="0"/>
              <a:t>s </a:t>
            </a:r>
            <a:r>
              <a:rPr lang="en-US" dirty="0"/>
              <a:t>and a CFG </a:t>
            </a:r>
            <a:r>
              <a:rPr lang="en-US" i="1" dirty="0"/>
              <a:t>G, </a:t>
            </a:r>
            <a:r>
              <a:rPr lang="en-US" dirty="0"/>
              <a:t>determine if </a:t>
            </a:r>
            <a:r>
              <a:rPr lang="en-US" i="1" dirty="0"/>
              <a:t>G </a:t>
            </a:r>
            <a:r>
              <a:rPr lang="en-US" dirty="0"/>
              <a:t>can derive </a:t>
            </a:r>
            <a:r>
              <a:rPr lang="en-US" i="1" dirty="0"/>
              <a:t>s</a:t>
            </a:r>
          </a:p>
          <a:p>
            <a:endParaRPr lang="en-US" i="1" dirty="0"/>
          </a:p>
          <a:p>
            <a:r>
              <a:rPr lang="en-US" dirty="0"/>
              <a:t>We will do that be implicitly attempting to derive a parse tree for </a:t>
            </a:r>
            <a:r>
              <a:rPr lang="en-US" i="1" dirty="0"/>
              <a:t>s</a:t>
            </a:r>
          </a:p>
          <a:p>
            <a:endParaRPr lang="en-US" i="1" dirty="0"/>
          </a:p>
          <a:p>
            <a:r>
              <a:rPr lang="en-US" dirty="0"/>
              <a:t>Two different approaches, each with different trade-offs:</a:t>
            </a:r>
          </a:p>
          <a:p>
            <a:pPr lvl="1"/>
            <a:r>
              <a:rPr lang="en-US" dirty="0"/>
              <a:t>Top down</a:t>
            </a:r>
          </a:p>
          <a:p>
            <a:pPr lvl="1"/>
            <a:r>
              <a:rPr lang="en-US" dirty="0"/>
              <a:t>Bottom up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6248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36F20-8F6F-E648-BCD7-DFA692BB0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75"/>
          <a:stretch/>
        </p:blipFill>
        <p:spPr>
          <a:xfrm>
            <a:off x="1729317" y="1585383"/>
            <a:ext cx="9156700" cy="13255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12F020-01E1-AC47-A673-1805EB9BF635}"/>
              </a:ext>
            </a:extLst>
          </p:cNvPr>
          <p:cNvSpPr/>
          <p:nvPr/>
        </p:nvSpPr>
        <p:spPr>
          <a:xfrm>
            <a:off x="5172872" y="376187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D3B45"/>
                </a:solidFill>
                <a:latin typeface="Courier" pitchFamily="2" charset="0"/>
              </a:rPr>
              <a:t>xxxxxxxxy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4D58-F35D-314B-901D-D600467E2534}"/>
              </a:ext>
            </a:extLst>
          </p:cNvPr>
          <p:cNvSpPr txBox="1"/>
          <p:nvPr/>
        </p:nvSpPr>
        <p:spPr>
          <a:xfrm>
            <a:off x="2099733" y="3761872"/>
            <a:ext cx="21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this one?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9FF01D5-5DB8-D145-ABAF-46E158A02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79695"/>
              </p:ext>
            </p:extLst>
          </p:nvPr>
        </p:nvGraphicFramePr>
        <p:xfrm>
          <a:off x="3167044" y="4836982"/>
          <a:ext cx="51054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510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CF21B1-8C3C-4247-B177-423E8C3384C0}"/>
              </a:ext>
            </a:extLst>
          </p:cNvPr>
          <p:cNvSpPr txBox="1"/>
          <p:nvPr/>
        </p:nvSpPr>
        <p:spPr>
          <a:xfrm>
            <a:off x="1429747" y="216746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6409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E665-2790-4748-91A5-CC593729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29E57A-0D3B-2146-91D0-E7B5FFEB8FDF}"/>
              </a:ext>
            </a:extLst>
          </p:cNvPr>
          <p:cNvSpPr txBox="1"/>
          <p:nvPr/>
        </p:nvSpPr>
        <p:spPr>
          <a:xfrm>
            <a:off x="7289830" y="1154487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26B9B-EE62-DD47-9DF0-65032A60A1F0}"/>
              </a:ext>
            </a:extLst>
          </p:cNvPr>
          <p:cNvSpPr txBox="1"/>
          <p:nvPr/>
        </p:nvSpPr>
        <p:spPr>
          <a:xfrm>
            <a:off x="8940202" y="238335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0BE49D3B-816D-BB40-BE56-D150BDA1453B}"/>
              </a:ext>
            </a:extLst>
          </p:cNvPr>
          <p:cNvGraphicFramePr>
            <a:graphicFrameLocks noGrp="1"/>
          </p:cNvGraphicFramePr>
          <p:nvPr/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170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E665-2790-4748-91A5-CC593729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29E57A-0D3B-2146-91D0-E7B5FFEB8FDF}"/>
              </a:ext>
            </a:extLst>
          </p:cNvPr>
          <p:cNvSpPr txBox="1"/>
          <p:nvPr/>
        </p:nvSpPr>
        <p:spPr>
          <a:xfrm>
            <a:off x="7289830" y="1154487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26B9B-EE62-DD47-9DF0-65032A60A1F0}"/>
              </a:ext>
            </a:extLst>
          </p:cNvPr>
          <p:cNvSpPr txBox="1"/>
          <p:nvPr/>
        </p:nvSpPr>
        <p:spPr>
          <a:xfrm>
            <a:off x="8940202" y="238335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9B5085-8B58-9047-BFA2-7EEA355D5851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604298" y="275268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845676-7B0E-A744-8035-FC6C51235645}"/>
              </a:ext>
            </a:extLst>
          </p:cNvPr>
          <p:cNvSpPr txBox="1"/>
          <p:nvPr/>
        </p:nvSpPr>
        <p:spPr>
          <a:xfrm>
            <a:off x="7305306" y="328932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A0A3DE-DAB2-584D-8B00-E25DA8F51658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flipH="1">
            <a:off x="9237530" y="2752683"/>
            <a:ext cx="1664" cy="54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610BA1-71CB-CE43-8A7A-83423AC89B9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239194" y="275268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442671-D225-3B42-8393-D3E237285666}"/>
              </a:ext>
            </a:extLst>
          </p:cNvPr>
          <p:cNvSpPr txBox="1"/>
          <p:nvPr/>
        </p:nvSpPr>
        <p:spPr>
          <a:xfrm>
            <a:off x="8797409" y="330133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71D16C-FE57-6542-AB7F-AC93685188CC}"/>
              </a:ext>
            </a:extLst>
          </p:cNvPr>
          <p:cNvSpPr txBox="1"/>
          <p:nvPr/>
        </p:nvSpPr>
        <p:spPr>
          <a:xfrm>
            <a:off x="10065870" y="332733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0BE49D3B-816D-BB40-BE56-D150BDA1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05359"/>
              </p:ext>
            </p:extLst>
          </p:nvPr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68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E665-2790-4748-91A5-CC593729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29E57A-0D3B-2146-91D0-E7B5FFEB8FDF}"/>
              </a:ext>
            </a:extLst>
          </p:cNvPr>
          <p:cNvSpPr txBox="1"/>
          <p:nvPr/>
        </p:nvSpPr>
        <p:spPr>
          <a:xfrm>
            <a:off x="7289830" y="1154487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26B9B-EE62-DD47-9DF0-65032A60A1F0}"/>
              </a:ext>
            </a:extLst>
          </p:cNvPr>
          <p:cNvSpPr txBox="1"/>
          <p:nvPr/>
        </p:nvSpPr>
        <p:spPr>
          <a:xfrm>
            <a:off x="8940202" y="238335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9B5085-8B58-9047-BFA2-7EEA355D5851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604298" y="275268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845676-7B0E-A744-8035-FC6C51235645}"/>
              </a:ext>
            </a:extLst>
          </p:cNvPr>
          <p:cNvSpPr txBox="1"/>
          <p:nvPr/>
        </p:nvSpPr>
        <p:spPr>
          <a:xfrm>
            <a:off x="7305306" y="328932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A0A3DE-DAB2-584D-8B00-E25DA8F51658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flipH="1">
            <a:off x="9237530" y="2752683"/>
            <a:ext cx="1664" cy="54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610BA1-71CB-CE43-8A7A-83423AC89B9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239194" y="275268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442671-D225-3B42-8393-D3E237285666}"/>
              </a:ext>
            </a:extLst>
          </p:cNvPr>
          <p:cNvSpPr txBox="1"/>
          <p:nvPr/>
        </p:nvSpPr>
        <p:spPr>
          <a:xfrm>
            <a:off x="8797409" y="330133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71D16C-FE57-6542-AB7F-AC93685188CC}"/>
              </a:ext>
            </a:extLst>
          </p:cNvPr>
          <p:cNvSpPr txBox="1"/>
          <p:nvPr/>
        </p:nvSpPr>
        <p:spPr>
          <a:xfrm>
            <a:off x="10065870" y="332733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2885A3-6BE5-7D42-8A94-CF854CD5FD7F}"/>
              </a:ext>
            </a:extLst>
          </p:cNvPr>
          <p:cNvCxnSpPr>
            <a:cxnSpLocks/>
          </p:cNvCxnSpPr>
          <p:nvPr/>
        </p:nvCxnSpPr>
        <p:spPr>
          <a:xfrm flipH="1">
            <a:off x="6346596" y="369151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DB1A2E-4C32-D44C-B84D-190036F705CF}"/>
              </a:ext>
            </a:extLst>
          </p:cNvPr>
          <p:cNvCxnSpPr>
            <a:cxnSpLocks/>
          </p:cNvCxnSpPr>
          <p:nvPr/>
        </p:nvCxnSpPr>
        <p:spPr>
          <a:xfrm>
            <a:off x="7570969" y="369151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E77E6E-1FFC-634F-BAF7-773D7C81AF6A}"/>
              </a:ext>
            </a:extLst>
          </p:cNvPr>
          <p:cNvCxnSpPr>
            <a:cxnSpLocks/>
          </p:cNvCxnSpPr>
          <p:nvPr/>
        </p:nvCxnSpPr>
        <p:spPr>
          <a:xfrm>
            <a:off x="7570969" y="369151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090420-3C40-7C42-95B3-A085D090CE91}"/>
              </a:ext>
            </a:extLst>
          </p:cNvPr>
          <p:cNvSpPr txBox="1"/>
          <p:nvPr/>
        </p:nvSpPr>
        <p:spPr>
          <a:xfrm>
            <a:off x="7113396" y="4158612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E40AC4-1F57-DD41-AB5D-B44DC87980FC}"/>
              </a:ext>
            </a:extLst>
          </p:cNvPr>
          <p:cNvSpPr txBox="1"/>
          <p:nvPr/>
        </p:nvSpPr>
        <p:spPr>
          <a:xfrm>
            <a:off x="6047604" y="412721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8CD15D-AD44-1B41-B9C2-5B6F8C1D4CEF}"/>
              </a:ext>
            </a:extLst>
          </p:cNvPr>
          <p:cNvSpPr txBox="1"/>
          <p:nvPr/>
        </p:nvSpPr>
        <p:spPr>
          <a:xfrm>
            <a:off x="8099703" y="41716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0BE49D3B-816D-BB40-BE56-D150BDA1453B}"/>
              </a:ext>
            </a:extLst>
          </p:cNvPr>
          <p:cNvGraphicFramePr>
            <a:graphicFrameLocks noGrp="1"/>
          </p:cNvGraphicFramePr>
          <p:nvPr/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0975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E665-2790-4748-91A5-CC593729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29E57A-0D3B-2146-91D0-E7B5FFEB8FDF}"/>
              </a:ext>
            </a:extLst>
          </p:cNvPr>
          <p:cNvSpPr txBox="1"/>
          <p:nvPr/>
        </p:nvSpPr>
        <p:spPr>
          <a:xfrm>
            <a:off x="7289830" y="1154487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26B9B-EE62-DD47-9DF0-65032A60A1F0}"/>
              </a:ext>
            </a:extLst>
          </p:cNvPr>
          <p:cNvSpPr txBox="1"/>
          <p:nvPr/>
        </p:nvSpPr>
        <p:spPr>
          <a:xfrm>
            <a:off x="8940202" y="238335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9B5085-8B58-9047-BFA2-7EEA355D5851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604298" y="275268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845676-7B0E-A744-8035-FC6C51235645}"/>
              </a:ext>
            </a:extLst>
          </p:cNvPr>
          <p:cNvSpPr txBox="1"/>
          <p:nvPr/>
        </p:nvSpPr>
        <p:spPr>
          <a:xfrm>
            <a:off x="7305306" y="328932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A0A3DE-DAB2-584D-8B00-E25DA8F51658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flipH="1">
            <a:off x="9237530" y="2752683"/>
            <a:ext cx="1664" cy="54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610BA1-71CB-CE43-8A7A-83423AC89B9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239194" y="275268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442671-D225-3B42-8393-D3E237285666}"/>
              </a:ext>
            </a:extLst>
          </p:cNvPr>
          <p:cNvSpPr txBox="1"/>
          <p:nvPr/>
        </p:nvSpPr>
        <p:spPr>
          <a:xfrm>
            <a:off x="8797409" y="330133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71D16C-FE57-6542-AB7F-AC93685188CC}"/>
              </a:ext>
            </a:extLst>
          </p:cNvPr>
          <p:cNvSpPr txBox="1"/>
          <p:nvPr/>
        </p:nvSpPr>
        <p:spPr>
          <a:xfrm>
            <a:off x="10065870" y="332733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2885A3-6BE5-7D42-8A94-CF854CD5FD7F}"/>
              </a:ext>
            </a:extLst>
          </p:cNvPr>
          <p:cNvCxnSpPr>
            <a:cxnSpLocks/>
          </p:cNvCxnSpPr>
          <p:nvPr/>
        </p:nvCxnSpPr>
        <p:spPr>
          <a:xfrm flipH="1">
            <a:off x="6346596" y="369151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DB1A2E-4C32-D44C-B84D-190036F705CF}"/>
              </a:ext>
            </a:extLst>
          </p:cNvPr>
          <p:cNvCxnSpPr>
            <a:cxnSpLocks/>
          </p:cNvCxnSpPr>
          <p:nvPr/>
        </p:nvCxnSpPr>
        <p:spPr>
          <a:xfrm>
            <a:off x="7570969" y="369151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E77E6E-1FFC-634F-BAF7-773D7C81AF6A}"/>
              </a:ext>
            </a:extLst>
          </p:cNvPr>
          <p:cNvCxnSpPr>
            <a:cxnSpLocks/>
          </p:cNvCxnSpPr>
          <p:nvPr/>
        </p:nvCxnSpPr>
        <p:spPr>
          <a:xfrm>
            <a:off x="7570969" y="369151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090420-3C40-7C42-95B3-A085D090CE91}"/>
              </a:ext>
            </a:extLst>
          </p:cNvPr>
          <p:cNvSpPr txBox="1"/>
          <p:nvPr/>
        </p:nvSpPr>
        <p:spPr>
          <a:xfrm>
            <a:off x="7113396" y="4158612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E40AC4-1F57-DD41-AB5D-B44DC87980FC}"/>
              </a:ext>
            </a:extLst>
          </p:cNvPr>
          <p:cNvSpPr txBox="1"/>
          <p:nvPr/>
        </p:nvSpPr>
        <p:spPr>
          <a:xfrm>
            <a:off x="6047604" y="412721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119C9D-3115-CE48-BDD6-4BA3B36AA80D}"/>
              </a:ext>
            </a:extLst>
          </p:cNvPr>
          <p:cNvSpPr txBox="1"/>
          <p:nvPr/>
        </p:nvSpPr>
        <p:spPr>
          <a:xfrm>
            <a:off x="5778171" y="476225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F2B1A1-B2D9-8E4E-9E0B-A425C5B7AFBF}"/>
              </a:ext>
            </a:extLst>
          </p:cNvPr>
          <p:cNvCxnSpPr>
            <a:cxnSpLocks/>
          </p:cNvCxnSpPr>
          <p:nvPr/>
        </p:nvCxnSpPr>
        <p:spPr>
          <a:xfrm flipH="1">
            <a:off x="6345650" y="449160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8CD15D-AD44-1B41-B9C2-5B6F8C1D4CEF}"/>
              </a:ext>
            </a:extLst>
          </p:cNvPr>
          <p:cNvSpPr txBox="1"/>
          <p:nvPr/>
        </p:nvSpPr>
        <p:spPr>
          <a:xfrm>
            <a:off x="8099703" y="41716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0BE49D3B-816D-BB40-BE56-D150BDA1453B}"/>
              </a:ext>
            </a:extLst>
          </p:cNvPr>
          <p:cNvGraphicFramePr>
            <a:graphicFrameLocks noGrp="1"/>
          </p:cNvGraphicFramePr>
          <p:nvPr/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348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8B6C-1677-A145-80FA-B986C75D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Algorithm is simpler</a:t>
            </a:r>
          </a:p>
          <a:p>
            <a:r>
              <a:rPr lang="en-US" dirty="0"/>
              <a:t>Faster than bottom-up</a:t>
            </a:r>
          </a:p>
          <a:p>
            <a:r>
              <a:rPr lang="en-US" dirty="0"/>
              <a:t>Easier recovery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Not efficient on arbitrary grammars</a:t>
            </a:r>
          </a:p>
          <a:p>
            <a:r>
              <a:rPr lang="en-US" dirty="0"/>
              <a:t>Most grammars need to be re-written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854008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56B4-A8C7-9043-BF91-36C20EA1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96028-374C-E247-8480-F99B5B084222}"/>
              </a:ext>
            </a:extLst>
          </p:cNvPr>
          <p:cNvSpPr txBox="1"/>
          <p:nvPr/>
        </p:nvSpPr>
        <p:spPr>
          <a:xfrm>
            <a:off x="7289830" y="1154487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7A605-CC1D-B34D-8B65-3082C5CE2C0E}"/>
              </a:ext>
            </a:extLst>
          </p:cNvPr>
          <p:cNvSpPr txBox="1"/>
          <p:nvPr/>
        </p:nvSpPr>
        <p:spPr>
          <a:xfrm>
            <a:off x="9322342" y="475898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D7507-5650-6C46-BBDE-25E654AD1CBC}"/>
              </a:ext>
            </a:extLst>
          </p:cNvPr>
          <p:cNvSpPr txBox="1"/>
          <p:nvPr/>
        </p:nvSpPr>
        <p:spPr>
          <a:xfrm>
            <a:off x="10287396" y="474940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62DF9-ADE8-ED41-BDBD-D0BE7758EE0C}"/>
              </a:ext>
            </a:extLst>
          </p:cNvPr>
          <p:cNvSpPr txBox="1"/>
          <p:nvPr/>
        </p:nvSpPr>
        <p:spPr>
          <a:xfrm>
            <a:off x="7045663" y="474940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1A14F-DA99-6643-8061-70C6D25358D5}"/>
              </a:ext>
            </a:extLst>
          </p:cNvPr>
          <p:cNvSpPr txBox="1"/>
          <p:nvPr/>
        </p:nvSpPr>
        <p:spPr>
          <a:xfrm>
            <a:off x="5778171" y="476225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1DA22-288A-8242-9B14-25E66747E4FD}"/>
              </a:ext>
            </a:extLst>
          </p:cNvPr>
          <p:cNvSpPr txBox="1"/>
          <p:nvPr/>
        </p:nvSpPr>
        <p:spPr>
          <a:xfrm>
            <a:off x="8100679" y="474940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EA4F2610-FF45-4643-9F07-FA1468E7CF9A}"/>
              </a:ext>
            </a:extLst>
          </p:cNvPr>
          <p:cNvGraphicFramePr>
            <a:graphicFrameLocks noGrp="1"/>
          </p:cNvGraphicFramePr>
          <p:nvPr/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3066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56B4-A8C7-9043-BF91-36C20EA1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96028-374C-E247-8480-F99B5B084222}"/>
              </a:ext>
            </a:extLst>
          </p:cNvPr>
          <p:cNvSpPr txBox="1"/>
          <p:nvPr/>
        </p:nvSpPr>
        <p:spPr>
          <a:xfrm>
            <a:off x="7289830" y="1154487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7A605-CC1D-B34D-8B65-3082C5CE2C0E}"/>
              </a:ext>
            </a:extLst>
          </p:cNvPr>
          <p:cNvSpPr txBox="1"/>
          <p:nvPr/>
        </p:nvSpPr>
        <p:spPr>
          <a:xfrm>
            <a:off x="9322342" y="475898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D7507-5650-6C46-BBDE-25E654AD1CBC}"/>
              </a:ext>
            </a:extLst>
          </p:cNvPr>
          <p:cNvSpPr txBox="1"/>
          <p:nvPr/>
        </p:nvSpPr>
        <p:spPr>
          <a:xfrm>
            <a:off x="10287396" y="474940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62DF9-ADE8-ED41-BDBD-D0BE7758EE0C}"/>
              </a:ext>
            </a:extLst>
          </p:cNvPr>
          <p:cNvSpPr txBox="1"/>
          <p:nvPr/>
        </p:nvSpPr>
        <p:spPr>
          <a:xfrm>
            <a:off x="7045663" y="474940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1A14F-DA99-6643-8061-70C6D25358D5}"/>
              </a:ext>
            </a:extLst>
          </p:cNvPr>
          <p:cNvSpPr txBox="1"/>
          <p:nvPr/>
        </p:nvSpPr>
        <p:spPr>
          <a:xfrm>
            <a:off x="5778171" y="476225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1DA22-288A-8242-9B14-25E66747E4FD}"/>
              </a:ext>
            </a:extLst>
          </p:cNvPr>
          <p:cNvSpPr txBox="1"/>
          <p:nvPr/>
        </p:nvSpPr>
        <p:spPr>
          <a:xfrm>
            <a:off x="8100679" y="474940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EA4F2610-FF45-4643-9F07-FA1468E7CF9A}"/>
              </a:ext>
            </a:extLst>
          </p:cNvPr>
          <p:cNvGraphicFramePr>
            <a:graphicFrameLocks noGrp="1"/>
          </p:cNvGraphicFramePr>
          <p:nvPr/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59B72B5-5270-3C47-89B2-406DE3228AB8}"/>
              </a:ext>
            </a:extLst>
          </p:cNvPr>
          <p:cNvSpPr txBox="1"/>
          <p:nvPr/>
        </p:nvSpPr>
        <p:spPr>
          <a:xfrm>
            <a:off x="6047604" y="412721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D01DE7-863F-0A42-AB66-1A07BD76278F}"/>
              </a:ext>
            </a:extLst>
          </p:cNvPr>
          <p:cNvCxnSpPr>
            <a:cxnSpLocks/>
          </p:cNvCxnSpPr>
          <p:nvPr/>
        </p:nvCxnSpPr>
        <p:spPr>
          <a:xfrm flipH="1">
            <a:off x="6345650" y="449160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176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56B4-A8C7-9043-BF91-36C20EA1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96028-374C-E247-8480-F99B5B084222}"/>
              </a:ext>
            </a:extLst>
          </p:cNvPr>
          <p:cNvSpPr txBox="1"/>
          <p:nvPr/>
        </p:nvSpPr>
        <p:spPr>
          <a:xfrm>
            <a:off x="7289830" y="1154487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7A605-CC1D-B34D-8B65-3082C5CE2C0E}"/>
              </a:ext>
            </a:extLst>
          </p:cNvPr>
          <p:cNvSpPr txBox="1"/>
          <p:nvPr/>
        </p:nvSpPr>
        <p:spPr>
          <a:xfrm>
            <a:off x="9322342" y="475898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D7507-5650-6C46-BBDE-25E654AD1CBC}"/>
              </a:ext>
            </a:extLst>
          </p:cNvPr>
          <p:cNvSpPr txBox="1"/>
          <p:nvPr/>
        </p:nvSpPr>
        <p:spPr>
          <a:xfrm>
            <a:off x="10287396" y="474940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62DF9-ADE8-ED41-BDBD-D0BE7758EE0C}"/>
              </a:ext>
            </a:extLst>
          </p:cNvPr>
          <p:cNvSpPr txBox="1"/>
          <p:nvPr/>
        </p:nvSpPr>
        <p:spPr>
          <a:xfrm>
            <a:off x="7045663" y="474940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1A14F-DA99-6643-8061-70C6D25358D5}"/>
              </a:ext>
            </a:extLst>
          </p:cNvPr>
          <p:cNvSpPr txBox="1"/>
          <p:nvPr/>
        </p:nvSpPr>
        <p:spPr>
          <a:xfrm>
            <a:off x="5778171" y="476225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1DA22-288A-8242-9B14-25E66747E4FD}"/>
              </a:ext>
            </a:extLst>
          </p:cNvPr>
          <p:cNvSpPr txBox="1"/>
          <p:nvPr/>
        </p:nvSpPr>
        <p:spPr>
          <a:xfrm>
            <a:off x="8100679" y="474940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EA4F2610-FF45-4643-9F07-FA1468E7CF9A}"/>
              </a:ext>
            </a:extLst>
          </p:cNvPr>
          <p:cNvGraphicFramePr>
            <a:graphicFrameLocks noGrp="1"/>
          </p:cNvGraphicFramePr>
          <p:nvPr/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59B72B5-5270-3C47-89B2-406DE3228AB8}"/>
              </a:ext>
            </a:extLst>
          </p:cNvPr>
          <p:cNvSpPr txBox="1"/>
          <p:nvPr/>
        </p:nvSpPr>
        <p:spPr>
          <a:xfrm>
            <a:off x="6047604" y="412721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D01DE7-863F-0A42-AB66-1A07BD76278F}"/>
              </a:ext>
            </a:extLst>
          </p:cNvPr>
          <p:cNvCxnSpPr>
            <a:cxnSpLocks/>
          </p:cNvCxnSpPr>
          <p:nvPr/>
        </p:nvCxnSpPr>
        <p:spPr>
          <a:xfrm flipH="1">
            <a:off x="6345650" y="449160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246ABC-0F77-F940-9EC3-DFAEF3B95C57}"/>
              </a:ext>
            </a:extLst>
          </p:cNvPr>
          <p:cNvSpPr txBox="1"/>
          <p:nvPr/>
        </p:nvSpPr>
        <p:spPr>
          <a:xfrm>
            <a:off x="7199032" y="3341169"/>
            <a:ext cx="59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7FD4-A71C-5449-8916-3E412FC4F16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64695" y="3743352"/>
            <a:ext cx="21089" cy="100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344B44-12E9-654E-A64C-92E692393FA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64695" y="3743352"/>
            <a:ext cx="21089" cy="100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9A2A3D-7C4A-3749-9D3D-11113088B1C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660559" y="3710501"/>
            <a:ext cx="1008545" cy="1038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A9EDB-5136-6044-B0C6-5D36F654071D}"/>
              </a:ext>
            </a:extLst>
          </p:cNvPr>
          <p:cNvCxnSpPr>
            <a:cxnSpLocks/>
          </p:cNvCxnSpPr>
          <p:nvPr/>
        </p:nvCxnSpPr>
        <p:spPr>
          <a:xfrm flipH="1">
            <a:off x="6583819" y="3743352"/>
            <a:ext cx="756173" cy="383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647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56B4-A8C7-9043-BF91-36C20EA1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96028-374C-E247-8480-F99B5B084222}"/>
              </a:ext>
            </a:extLst>
          </p:cNvPr>
          <p:cNvSpPr txBox="1"/>
          <p:nvPr/>
        </p:nvSpPr>
        <p:spPr>
          <a:xfrm>
            <a:off x="7289830" y="1154487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2+3+4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7A605-CC1D-B34D-8B65-3082C5CE2C0E}"/>
              </a:ext>
            </a:extLst>
          </p:cNvPr>
          <p:cNvSpPr txBox="1"/>
          <p:nvPr/>
        </p:nvSpPr>
        <p:spPr>
          <a:xfrm>
            <a:off x="9322342" y="475898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D7507-5650-6C46-BBDE-25E654AD1CBC}"/>
              </a:ext>
            </a:extLst>
          </p:cNvPr>
          <p:cNvSpPr txBox="1"/>
          <p:nvPr/>
        </p:nvSpPr>
        <p:spPr>
          <a:xfrm>
            <a:off x="10287396" y="474940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&lt;NUM,4&gt;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62DF9-ADE8-ED41-BDBD-D0BE7758EE0C}"/>
              </a:ext>
            </a:extLst>
          </p:cNvPr>
          <p:cNvSpPr txBox="1"/>
          <p:nvPr/>
        </p:nvSpPr>
        <p:spPr>
          <a:xfrm>
            <a:off x="7045663" y="474940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1A14F-DA99-6643-8061-70C6D25358D5}"/>
              </a:ext>
            </a:extLst>
          </p:cNvPr>
          <p:cNvSpPr txBox="1"/>
          <p:nvPr/>
        </p:nvSpPr>
        <p:spPr>
          <a:xfrm>
            <a:off x="5778171" y="476225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1DA22-288A-8242-9B14-25E66747E4FD}"/>
              </a:ext>
            </a:extLst>
          </p:cNvPr>
          <p:cNvSpPr txBox="1"/>
          <p:nvPr/>
        </p:nvSpPr>
        <p:spPr>
          <a:xfrm>
            <a:off x="8100679" y="474940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EA4F2610-FF45-4643-9F07-FA1468E7CF9A}"/>
              </a:ext>
            </a:extLst>
          </p:cNvPr>
          <p:cNvGraphicFramePr>
            <a:graphicFrameLocks noGrp="1"/>
          </p:cNvGraphicFramePr>
          <p:nvPr/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59B72B5-5270-3C47-89B2-406DE3228AB8}"/>
              </a:ext>
            </a:extLst>
          </p:cNvPr>
          <p:cNvSpPr txBox="1"/>
          <p:nvPr/>
        </p:nvSpPr>
        <p:spPr>
          <a:xfrm>
            <a:off x="6047604" y="412721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D01DE7-863F-0A42-AB66-1A07BD76278F}"/>
              </a:ext>
            </a:extLst>
          </p:cNvPr>
          <p:cNvCxnSpPr>
            <a:cxnSpLocks/>
          </p:cNvCxnSpPr>
          <p:nvPr/>
        </p:nvCxnSpPr>
        <p:spPr>
          <a:xfrm flipH="1">
            <a:off x="6345650" y="449160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246ABC-0F77-F940-9EC3-DFAEF3B95C57}"/>
              </a:ext>
            </a:extLst>
          </p:cNvPr>
          <p:cNvSpPr txBox="1"/>
          <p:nvPr/>
        </p:nvSpPr>
        <p:spPr>
          <a:xfrm>
            <a:off x="7199032" y="3341169"/>
            <a:ext cx="59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7FD4-A71C-5449-8916-3E412FC4F16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64695" y="3743352"/>
            <a:ext cx="21089" cy="100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344B44-12E9-654E-A64C-92E692393FA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64695" y="3743352"/>
            <a:ext cx="21089" cy="100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9A2A3D-7C4A-3749-9D3D-11113088B1C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660559" y="3710501"/>
            <a:ext cx="1008545" cy="1038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A9EDB-5136-6044-B0C6-5D36F654071D}"/>
              </a:ext>
            </a:extLst>
          </p:cNvPr>
          <p:cNvCxnSpPr>
            <a:cxnSpLocks/>
          </p:cNvCxnSpPr>
          <p:nvPr/>
        </p:nvCxnSpPr>
        <p:spPr>
          <a:xfrm flipH="1">
            <a:off x="6583819" y="3743352"/>
            <a:ext cx="756173" cy="383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34D188-0CEF-724F-8166-1F26295378E7}"/>
              </a:ext>
            </a:extLst>
          </p:cNvPr>
          <p:cNvSpPr txBox="1"/>
          <p:nvPr/>
        </p:nvSpPr>
        <p:spPr>
          <a:xfrm>
            <a:off x="8639545" y="2724287"/>
            <a:ext cx="59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1C81A3-1E6C-614A-BC64-C03C62CD13C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7797016" y="3039420"/>
            <a:ext cx="872088" cy="486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7DA8A-F438-B845-AA92-998BEC010F8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938537" y="3093619"/>
            <a:ext cx="645730" cy="1548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DC4986-C5AF-C84C-ABD4-3372E2A70AAC}"/>
              </a:ext>
            </a:extLst>
          </p:cNvPr>
          <p:cNvCxnSpPr>
            <a:cxnSpLocks/>
          </p:cNvCxnSpPr>
          <p:nvPr/>
        </p:nvCxnSpPr>
        <p:spPr>
          <a:xfrm>
            <a:off x="9130631" y="3039420"/>
            <a:ext cx="1595157" cy="1709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65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8B6C-1677-A145-80FA-B986C75D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can handle grammars expressed more naturally</a:t>
            </a:r>
          </a:p>
          <a:p>
            <a:r>
              <a:rPr lang="en-US" dirty="0"/>
              <a:t>can encode precedence and associativity even if grammar is ambiguous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algorithm is complicated</a:t>
            </a:r>
          </a:p>
          <a:p>
            <a:r>
              <a:rPr lang="en-US" dirty="0"/>
              <a:t>in many cases slower than top down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913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36F20-8F6F-E648-BCD7-DFA692BB0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75"/>
          <a:stretch/>
        </p:blipFill>
        <p:spPr>
          <a:xfrm>
            <a:off x="1729317" y="1585383"/>
            <a:ext cx="9156700" cy="13255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12F020-01E1-AC47-A673-1805EB9BF635}"/>
              </a:ext>
            </a:extLst>
          </p:cNvPr>
          <p:cNvSpPr/>
          <p:nvPr/>
        </p:nvSpPr>
        <p:spPr>
          <a:xfrm>
            <a:off x="5172872" y="376187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D3B45"/>
                </a:solidFill>
                <a:latin typeface="Courier" pitchFamily="2" charset="0"/>
              </a:rPr>
              <a:t>xxxxxxxxy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4D58-F35D-314B-901D-D600467E2534}"/>
              </a:ext>
            </a:extLst>
          </p:cNvPr>
          <p:cNvSpPr txBox="1"/>
          <p:nvPr/>
        </p:nvSpPr>
        <p:spPr>
          <a:xfrm>
            <a:off x="2099733" y="3761872"/>
            <a:ext cx="21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this one?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F21B1-8C3C-4247-B177-423E8C3384C0}"/>
              </a:ext>
            </a:extLst>
          </p:cNvPr>
          <p:cNvSpPr txBox="1"/>
          <p:nvPr/>
        </p:nvSpPr>
        <p:spPr>
          <a:xfrm>
            <a:off x="1429747" y="216746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90FF8-0B6D-AC42-B42B-348483E00B89}"/>
              </a:ext>
            </a:extLst>
          </p:cNvPr>
          <p:cNvSpPr txBox="1"/>
          <p:nvPr/>
        </p:nvSpPr>
        <p:spPr>
          <a:xfrm>
            <a:off x="8695267" y="4292600"/>
            <a:ext cx="2309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Applying either rule</a:t>
            </a:r>
            <a:br>
              <a:rPr lang="en-US" i="1" dirty="0"/>
            </a:br>
            <a:r>
              <a:rPr lang="en-US" i="1" dirty="0"/>
              <a:t>gives us a sentential</a:t>
            </a:r>
            <a:br>
              <a:rPr lang="en-US" i="1" dirty="0"/>
            </a:br>
            <a:r>
              <a:rPr lang="en-US" i="1" dirty="0"/>
              <a:t>form that won’t create</a:t>
            </a:r>
            <a:br>
              <a:rPr lang="en-US" i="1" dirty="0"/>
            </a:br>
            <a:r>
              <a:rPr lang="en-US" i="1" dirty="0"/>
              <a:t>the string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30B1AA-33F7-D449-A0F3-D0630119D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19821"/>
              </p:ext>
            </p:extLst>
          </p:nvPr>
        </p:nvGraphicFramePr>
        <p:xfrm>
          <a:off x="3167044" y="4836982"/>
          <a:ext cx="51054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5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1926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top down</a:t>
            </a:r>
          </a:p>
        </p:txBody>
      </p:sp>
    </p:spTree>
    <p:extLst>
      <p:ext uri="{BB962C8B-B14F-4D97-AF65-F5344CB8AC3E}">
        <p14:creationId xmlns:p14="http://schemas.microsoft.com/office/powerpoint/2010/main" val="39224100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458F6-26A2-3640-B99D-62BD1F3DF87F}"/>
              </a:ext>
            </a:extLst>
          </p:cNvPr>
          <p:cNvSpPr txBox="1"/>
          <p:nvPr/>
        </p:nvSpPr>
        <p:spPr>
          <a:xfrm>
            <a:off x="84667" y="96377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</a:t>
            </a:r>
            <a:r>
              <a:rPr lang="en-US" sz="1600" b="1" dirty="0">
                <a:latin typeface="Courier" pitchFamily="2" charset="0"/>
              </a:rPr>
              <a:t>and</a:t>
            </a:r>
            <a:r>
              <a:rPr lang="en-US" sz="1600" dirty="0">
                <a:latin typeface="Courier" pitchFamily="2" charset="0"/>
              </a:rPr>
              <a:t>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2F45E7E-6D46-5644-BA15-D54693F8A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78590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EBA916-C199-4C48-867A-1F1254B20D21}"/>
              </a:ext>
            </a:extLst>
          </p:cNvPr>
          <p:cNvSpPr txBox="1"/>
          <p:nvPr/>
        </p:nvSpPr>
        <p:spPr>
          <a:xfrm>
            <a:off x="7131606" y="2157047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D8FC20A-B26D-7648-B35B-CB5DB4B22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53239"/>
              </p:ext>
            </p:extLst>
          </p:nvPr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9C33981-FC67-DB41-8F5C-A6B8D162B990}"/>
              </a:ext>
            </a:extLst>
          </p:cNvPr>
          <p:cNvSpPr/>
          <p:nvPr/>
        </p:nvSpPr>
        <p:spPr>
          <a:xfrm>
            <a:off x="7131606" y="157830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36991838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458F6-26A2-3640-B99D-62BD1F3DF87F}"/>
              </a:ext>
            </a:extLst>
          </p:cNvPr>
          <p:cNvSpPr txBox="1"/>
          <p:nvPr/>
        </p:nvSpPr>
        <p:spPr>
          <a:xfrm>
            <a:off x="84667" y="96377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BA916-C199-4C48-867A-1F1254B20D21}"/>
              </a:ext>
            </a:extLst>
          </p:cNvPr>
          <p:cNvSpPr txBox="1"/>
          <p:nvPr/>
        </p:nvSpPr>
        <p:spPr>
          <a:xfrm>
            <a:off x="7131606" y="2157047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E27C5-B53C-4A47-8952-00794A7B5C2A}"/>
              </a:ext>
            </a:extLst>
          </p:cNvPr>
          <p:cNvSpPr txBox="1"/>
          <p:nvPr/>
        </p:nvSpPr>
        <p:spPr>
          <a:xfrm>
            <a:off x="4133348" y="632345"/>
            <a:ext cx="256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Currently we assume this is magic and picks</a:t>
            </a:r>
          </a:p>
          <a:p>
            <a:r>
              <a:rPr lang="en-US" i="1" dirty="0"/>
              <a:t>the right rule every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2D0AF0-9E08-D44C-AC1F-3E1F56C8F66C}"/>
              </a:ext>
            </a:extLst>
          </p:cNvPr>
          <p:cNvSpPr/>
          <p:nvPr/>
        </p:nvSpPr>
        <p:spPr>
          <a:xfrm>
            <a:off x="7131606" y="157830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D24D38D7-970E-E84B-99E3-DB0404190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91045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A700C23-FA44-2342-9ACE-E5628C2EB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189848"/>
              </p:ext>
            </p:extLst>
          </p:nvPr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2834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458F6-26A2-3640-B99D-62BD1F3DF87F}"/>
              </a:ext>
            </a:extLst>
          </p:cNvPr>
          <p:cNvSpPr txBox="1"/>
          <p:nvPr/>
        </p:nvSpPr>
        <p:spPr>
          <a:xfrm>
            <a:off x="84667" y="96377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BA916-C199-4C48-867A-1F1254B20D21}"/>
              </a:ext>
            </a:extLst>
          </p:cNvPr>
          <p:cNvSpPr txBox="1"/>
          <p:nvPr/>
        </p:nvSpPr>
        <p:spPr>
          <a:xfrm>
            <a:off x="7131606" y="2157047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E27C5-B53C-4A47-8952-00794A7B5C2A}"/>
              </a:ext>
            </a:extLst>
          </p:cNvPr>
          <p:cNvSpPr txBox="1"/>
          <p:nvPr/>
        </p:nvSpPr>
        <p:spPr>
          <a:xfrm>
            <a:off x="4133348" y="632345"/>
            <a:ext cx="256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Currently we assume this is magic and picks</a:t>
            </a:r>
          </a:p>
          <a:p>
            <a:r>
              <a:rPr lang="en-US" i="1" dirty="0"/>
              <a:t>the right rule every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2D0AF0-9E08-D44C-AC1F-3E1F56C8F66C}"/>
              </a:ext>
            </a:extLst>
          </p:cNvPr>
          <p:cNvSpPr/>
          <p:nvPr/>
        </p:nvSpPr>
        <p:spPr>
          <a:xfrm>
            <a:off x="7131606" y="157830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D24D38D7-970E-E84B-99E3-DB0404190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86359"/>
              </p:ext>
            </p:extLst>
          </p:nvPr>
        </p:nvGraphicFramePr>
        <p:xfrm>
          <a:off x="6796487" y="3108494"/>
          <a:ext cx="522618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61309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61309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Expr Op 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Op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'(’ Expr ‘)’ Op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‘(‘ Expr Op Unit ‘)’ Op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‘(‘ Unit Op Unit ‘)’ Op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‘(‘ ID Op Unit ‘)’ Op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A700C23-FA44-2342-9ACE-E5628C2EB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3837"/>
              </p:ext>
            </p:extLst>
          </p:nvPr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‘+’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" pitchFamily="2" charset="0"/>
                        </a:rPr>
                        <a:t>b)*c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Unit ‘)’ Op, Expr,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7D48EE-3633-1E41-BF24-F0B0B151DC39}"/>
              </a:ext>
            </a:extLst>
          </p:cNvPr>
          <p:cNvSpPr txBox="1"/>
          <p:nvPr/>
        </p:nvSpPr>
        <p:spPr>
          <a:xfrm>
            <a:off x="6781800" y="640080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so on...</a:t>
            </a:r>
          </a:p>
        </p:txBody>
      </p:sp>
    </p:spTree>
    <p:extLst>
      <p:ext uri="{BB962C8B-B14F-4D97-AF65-F5344CB8AC3E}">
        <p14:creationId xmlns:p14="http://schemas.microsoft.com/office/powerpoint/2010/main" val="17540075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458F6-26A2-3640-B99D-62BD1F3DF87F}"/>
              </a:ext>
            </a:extLst>
          </p:cNvPr>
          <p:cNvSpPr txBox="1"/>
          <p:nvPr/>
        </p:nvSpPr>
        <p:spPr>
          <a:xfrm>
            <a:off x="84667" y="96377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BA916-C199-4C48-867A-1F1254B20D21}"/>
              </a:ext>
            </a:extLst>
          </p:cNvPr>
          <p:cNvSpPr txBox="1"/>
          <p:nvPr/>
        </p:nvSpPr>
        <p:spPr>
          <a:xfrm>
            <a:off x="7131606" y="2157047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E27C5-B53C-4A47-8952-00794A7B5C2A}"/>
              </a:ext>
            </a:extLst>
          </p:cNvPr>
          <p:cNvSpPr txBox="1"/>
          <p:nvPr/>
        </p:nvSpPr>
        <p:spPr>
          <a:xfrm>
            <a:off x="4133348" y="632345"/>
            <a:ext cx="256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can go wrong if</a:t>
            </a:r>
            <a:br>
              <a:rPr lang="en-US" i="1" dirty="0"/>
            </a:br>
            <a:r>
              <a:rPr lang="en-US" i="1" dirty="0"/>
              <a:t>we don’t have a magic</a:t>
            </a:r>
          </a:p>
          <a:p>
            <a:r>
              <a:rPr lang="en-US" i="1" dirty="0"/>
              <a:t>choice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C75C32-16D7-1440-9E43-18B387383E5F}"/>
              </a:ext>
            </a:extLst>
          </p:cNvPr>
          <p:cNvSpPr/>
          <p:nvPr/>
        </p:nvSpPr>
        <p:spPr>
          <a:xfrm>
            <a:off x="7131606" y="157830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AB8421B2-A102-CF42-9B99-CD493044E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91045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391E83E5-F743-0E44-8DE2-9E22EBCB9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189848"/>
              </p:ext>
            </p:extLst>
          </p:nvPr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9325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458F6-26A2-3640-B99D-62BD1F3DF87F}"/>
              </a:ext>
            </a:extLst>
          </p:cNvPr>
          <p:cNvSpPr txBox="1"/>
          <p:nvPr/>
        </p:nvSpPr>
        <p:spPr>
          <a:xfrm>
            <a:off x="84667" y="96377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BA916-C199-4C48-867A-1F1254B20D21}"/>
              </a:ext>
            </a:extLst>
          </p:cNvPr>
          <p:cNvSpPr txBox="1"/>
          <p:nvPr/>
        </p:nvSpPr>
        <p:spPr>
          <a:xfrm>
            <a:off x="7131606" y="2157047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E27C5-B53C-4A47-8952-00794A7B5C2A}"/>
              </a:ext>
            </a:extLst>
          </p:cNvPr>
          <p:cNvSpPr txBox="1"/>
          <p:nvPr/>
        </p:nvSpPr>
        <p:spPr>
          <a:xfrm>
            <a:off x="4133348" y="632345"/>
            <a:ext cx="256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can go wrong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BA1AC-DDC4-D74C-81BB-A663DCCA4C4C}"/>
              </a:ext>
            </a:extLst>
          </p:cNvPr>
          <p:cNvSpPr txBox="1"/>
          <p:nvPr/>
        </p:nvSpPr>
        <p:spPr>
          <a:xfrm>
            <a:off x="6866467" y="6375400"/>
            <a:ext cx="18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Infinite recursion!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5D3E-694E-8E44-BAA2-581D3A8BE1E3}"/>
              </a:ext>
            </a:extLst>
          </p:cNvPr>
          <p:cNvSpPr/>
          <p:nvPr/>
        </p:nvSpPr>
        <p:spPr>
          <a:xfrm>
            <a:off x="7131606" y="157830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3AD9D6F1-54C0-6644-8155-B899D468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81528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0038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310502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Unit Op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Expr Op Unit Op Unit Op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Unit 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FBDE198E-96F7-D54F-A00B-E4780FCEF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189848"/>
              </p:ext>
            </p:extLst>
          </p:nvPr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7277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b="1" dirty="0"/>
              <a:t>Top down parsing does not handle left recursion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B5303-6EEE-4D4D-BBA4-8EFF4E296E2F}"/>
              </a:ext>
            </a:extLst>
          </p:cNvPr>
          <p:cNvSpPr txBox="1"/>
          <p:nvPr/>
        </p:nvSpPr>
        <p:spPr>
          <a:xfrm>
            <a:off x="1083733" y="4445000"/>
            <a:ext cx="20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left recursion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FCEF2-C9E6-3E40-A699-6DA6638EB9D1}"/>
              </a:ext>
            </a:extLst>
          </p:cNvPr>
          <p:cNvSpPr txBox="1"/>
          <p:nvPr/>
        </p:nvSpPr>
        <p:spPr>
          <a:xfrm>
            <a:off x="7374466" y="4715933"/>
            <a:ext cx="21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indirect left recursion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6037-3146-354B-9709-EFE3037B317C}"/>
              </a:ext>
            </a:extLst>
          </p:cNvPr>
          <p:cNvSpPr txBox="1"/>
          <p:nvPr/>
        </p:nvSpPr>
        <p:spPr>
          <a:xfrm>
            <a:off x="3953933" y="5698067"/>
            <a:ext cx="385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Top down parsing cannot handle either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8C4B7A-1CEA-EF4A-A9C0-73EF97A817D9}"/>
              </a:ext>
            </a:extLst>
          </p:cNvPr>
          <p:cNvSpPr/>
          <p:nvPr/>
        </p:nvSpPr>
        <p:spPr>
          <a:xfrm>
            <a:off x="761998" y="2258511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Expr</a:t>
            </a:r>
            <a:r>
              <a:rPr lang="en-US" dirty="0">
                <a:latin typeface="Courier" pitchFamily="2" charset="0"/>
              </a:rPr>
              <a:t>  ::=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Expr</a:t>
            </a:r>
            <a:r>
              <a:rPr lang="en-US" dirty="0">
                <a:latin typeface="Courier" pitchFamily="2" charset="0"/>
              </a:rPr>
              <a:t>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373C7-7973-E945-B8F7-4C14639BF015}"/>
              </a:ext>
            </a:extLst>
          </p:cNvPr>
          <p:cNvSpPr/>
          <p:nvPr/>
        </p:nvSpPr>
        <p:spPr>
          <a:xfrm>
            <a:off x="6096000" y="2413337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Expr_op</a:t>
            </a:r>
            <a:endParaRPr lang="en-US" dirty="0"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76348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b="1" dirty="0"/>
              <a:t>Top down parsing does not handle left recursion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58D662-59C9-B643-A3E2-753B5E9E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 general, any CFG can be re-written without left recursion</a:t>
            </a:r>
          </a:p>
        </p:txBody>
      </p:sp>
    </p:spTree>
    <p:extLst>
      <p:ext uri="{BB962C8B-B14F-4D97-AF65-F5344CB8AC3E}">
        <p14:creationId xmlns:p14="http://schemas.microsoft.com/office/powerpoint/2010/main" val="25526890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Eliminating direct left recursion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2B993-57C7-DF49-A59B-C01E6BC17AF2}"/>
              </a:ext>
            </a:extLst>
          </p:cNvPr>
          <p:cNvSpPr txBox="1"/>
          <p:nvPr/>
        </p:nvSpPr>
        <p:spPr>
          <a:xfrm>
            <a:off x="1219200" y="2819400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::= Fee “a”</a:t>
            </a:r>
          </a:p>
          <a:p>
            <a:r>
              <a:rPr lang="en-US" sz="2400" dirty="0">
                <a:latin typeface="Courier" pitchFamily="2" charset="0"/>
              </a:rPr>
              <a:t>    |   “b”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CD5CB-B832-384A-BF16-C0F97F7E513E}"/>
              </a:ext>
            </a:extLst>
          </p:cNvPr>
          <p:cNvSpPr txBox="1"/>
          <p:nvPr/>
        </p:nvSpPr>
        <p:spPr>
          <a:xfrm>
            <a:off x="1219200" y="4548276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does this grammar describe?</a:t>
            </a:r>
          </a:p>
        </p:txBody>
      </p:sp>
    </p:spTree>
    <p:extLst>
      <p:ext uri="{BB962C8B-B14F-4D97-AF65-F5344CB8AC3E}">
        <p14:creationId xmlns:p14="http://schemas.microsoft.com/office/powerpoint/2010/main" val="5915215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Eliminating direct left recursion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2B993-57C7-DF49-A59B-C01E6BC17AF2}"/>
              </a:ext>
            </a:extLst>
          </p:cNvPr>
          <p:cNvSpPr txBox="1"/>
          <p:nvPr/>
        </p:nvSpPr>
        <p:spPr>
          <a:xfrm>
            <a:off x="1219200" y="2819400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::= Fee “a”</a:t>
            </a:r>
          </a:p>
          <a:p>
            <a:r>
              <a:rPr lang="en-US" sz="2400" dirty="0">
                <a:latin typeface="Courier" pitchFamily="2" charset="0"/>
              </a:rPr>
              <a:t>    |   “b”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43177-05B6-7D4C-AEF7-3B1F5AA777F8}"/>
              </a:ext>
            </a:extLst>
          </p:cNvPr>
          <p:cNvSpPr txBox="1"/>
          <p:nvPr/>
        </p:nvSpPr>
        <p:spPr>
          <a:xfrm>
            <a:off x="6248400" y="2819399"/>
            <a:ext cx="368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 ::= “b” Fee2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Fee2 ::= “a” Fee2</a:t>
            </a:r>
          </a:p>
          <a:p>
            <a:r>
              <a:rPr lang="en-US" sz="2400" dirty="0">
                <a:latin typeface="Courier" pitchFamily="2" charset="0"/>
              </a:rPr>
              <a:t>     | 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9FD4-A8EF-DC46-9E43-29C7CF1D9528}"/>
              </a:ext>
            </a:extLst>
          </p:cNvPr>
          <p:cNvSpPr txBox="1"/>
          <p:nvPr/>
        </p:nvSpPr>
        <p:spPr>
          <a:xfrm>
            <a:off x="6096000" y="2070377"/>
            <a:ext cx="329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grammar can be rewritten as</a:t>
            </a:r>
          </a:p>
        </p:txBody>
      </p:sp>
    </p:spTree>
    <p:extLst>
      <p:ext uri="{BB962C8B-B14F-4D97-AF65-F5344CB8AC3E}">
        <p14:creationId xmlns:p14="http://schemas.microsoft.com/office/powerpoint/2010/main" val="164212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36F20-8F6F-E648-BCD7-DFA692BB0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75"/>
          <a:stretch/>
        </p:blipFill>
        <p:spPr>
          <a:xfrm>
            <a:off x="1729317" y="1585383"/>
            <a:ext cx="9156700" cy="13255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12F020-01E1-AC47-A673-1805EB9BF635}"/>
              </a:ext>
            </a:extLst>
          </p:cNvPr>
          <p:cNvSpPr/>
          <p:nvPr/>
        </p:nvSpPr>
        <p:spPr>
          <a:xfrm>
            <a:off x="5172872" y="376187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xyyyyyyyy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4D58-F35D-314B-901D-D600467E2534}"/>
              </a:ext>
            </a:extLst>
          </p:cNvPr>
          <p:cNvSpPr txBox="1"/>
          <p:nvPr/>
        </p:nvSpPr>
        <p:spPr>
          <a:xfrm>
            <a:off x="2099733" y="3761872"/>
            <a:ext cx="21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this one?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F21B1-8C3C-4247-B177-423E8C3384C0}"/>
              </a:ext>
            </a:extLst>
          </p:cNvPr>
          <p:cNvSpPr txBox="1"/>
          <p:nvPr/>
        </p:nvSpPr>
        <p:spPr>
          <a:xfrm>
            <a:off x="1429747" y="216746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AA3E3BB-0975-AE49-B4DF-CBD599DA1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19821"/>
              </p:ext>
            </p:extLst>
          </p:nvPr>
        </p:nvGraphicFramePr>
        <p:xfrm>
          <a:off x="3167044" y="4836982"/>
          <a:ext cx="51054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5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9295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Eliminating direct left recursion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2B993-57C7-DF49-A59B-C01E6BC17AF2}"/>
              </a:ext>
            </a:extLst>
          </p:cNvPr>
          <p:cNvSpPr txBox="1"/>
          <p:nvPr/>
        </p:nvSpPr>
        <p:spPr>
          <a:xfrm>
            <a:off x="1219200" y="2819400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::= Fee A</a:t>
            </a:r>
          </a:p>
          <a:p>
            <a:r>
              <a:rPr lang="en-US" sz="2400" dirty="0">
                <a:latin typeface="Courier" pitchFamily="2" charset="0"/>
              </a:rPr>
              <a:t>    |  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43177-05B6-7D4C-AEF7-3B1F5AA777F8}"/>
              </a:ext>
            </a:extLst>
          </p:cNvPr>
          <p:cNvSpPr txBox="1"/>
          <p:nvPr/>
        </p:nvSpPr>
        <p:spPr>
          <a:xfrm>
            <a:off x="6248400" y="2819399"/>
            <a:ext cx="368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 ::= B Fee2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Fee2 ::= A Fee2</a:t>
            </a:r>
          </a:p>
          <a:p>
            <a:r>
              <a:rPr lang="en-US" sz="2400" dirty="0">
                <a:latin typeface="Courier" pitchFamily="2" charset="0"/>
              </a:rPr>
              <a:t>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9FD4-A8EF-DC46-9E43-29C7CF1D9528}"/>
              </a:ext>
            </a:extLst>
          </p:cNvPr>
          <p:cNvSpPr txBox="1"/>
          <p:nvPr/>
        </p:nvSpPr>
        <p:spPr>
          <a:xfrm>
            <a:off x="2438400" y="1960310"/>
            <a:ext cx="687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general, A and B can be any sequence of non-terminals and terminals</a:t>
            </a:r>
          </a:p>
        </p:txBody>
      </p:sp>
    </p:spTree>
    <p:extLst>
      <p:ext uri="{BB962C8B-B14F-4D97-AF65-F5344CB8AC3E}">
        <p14:creationId xmlns:p14="http://schemas.microsoft.com/office/powerpoint/2010/main" val="13696075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Eliminating direct left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26824-AA59-4F45-A39C-0D55DB172730}"/>
              </a:ext>
            </a:extLst>
          </p:cNvPr>
          <p:cNvSpPr txBox="1"/>
          <p:nvPr/>
        </p:nvSpPr>
        <p:spPr>
          <a:xfrm>
            <a:off x="838200" y="4019727"/>
            <a:ext cx="31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Lets do this one as an 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76F00-A4BC-1E49-9855-9D9EE1AC37CF}"/>
              </a:ext>
            </a:extLst>
          </p:cNvPr>
          <p:cNvSpPr txBox="1"/>
          <p:nvPr/>
        </p:nvSpPr>
        <p:spPr>
          <a:xfrm>
            <a:off x="838200" y="4958265"/>
            <a:ext cx="258115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::= Fee A</a:t>
            </a:r>
          </a:p>
          <a:p>
            <a:r>
              <a:rPr lang="en-US" sz="2400" dirty="0">
                <a:latin typeface="Courier" pitchFamily="2" charset="0"/>
              </a:rPr>
              <a:t>    |  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5BAF3-3D30-DC48-AF36-D594694AF4E7}"/>
              </a:ext>
            </a:extLst>
          </p:cNvPr>
          <p:cNvSpPr txBox="1"/>
          <p:nvPr/>
        </p:nvSpPr>
        <p:spPr>
          <a:xfrm>
            <a:off x="4961466" y="4588934"/>
            <a:ext cx="3683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 ::= B Fee2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Fee2 ::= A Fee2</a:t>
            </a:r>
          </a:p>
          <a:p>
            <a:r>
              <a:rPr lang="en-US" sz="2400" dirty="0">
                <a:latin typeface="Courier" pitchFamily="2" charset="0"/>
              </a:rPr>
              <a:t>     |    “”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4EF493-F4D3-F74D-B9B3-FA8A993CFF5D}"/>
              </a:ext>
            </a:extLst>
          </p:cNvPr>
          <p:cNvSpPr/>
          <p:nvPr/>
        </p:nvSpPr>
        <p:spPr>
          <a:xfrm>
            <a:off x="3950719" y="5308600"/>
            <a:ext cx="765214" cy="220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F71058-3D02-354A-8EB9-782ACBD8786D}"/>
              </a:ext>
            </a:extLst>
          </p:cNvPr>
          <p:cNvSpPr/>
          <p:nvPr/>
        </p:nvSpPr>
        <p:spPr>
          <a:xfrm>
            <a:off x="931331" y="1867006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27565763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Eliminating direct left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26824-AA59-4F45-A39C-0D55DB172730}"/>
              </a:ext>
            </a:extLst>
          </p:cNvPr>
          <p:cNvSpPr txBox="1"/>
          <p:nvPr/>
        </p:nvSpPr>
        <p:spPr>
          <a:xfrm>
            <a:off x="838200" y="4019727"/>
            <a:ext cx="31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Lets do this one as an 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76F00-A4BC-1E49-9855-9D9EE1AC37CF}"/>
              </a:ext>
            </a:extLst>
          </p:cNvPr>
          <p:cNvSpPr txBox="1"/>
          <p:nvPr/>
        </p:nvSpPr>
        <p:spPr>
          <a:xfrm>
            <a:off x="838200" y="4958265"/>
            <a:ext cx="258115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::= Fee A</a:t>
            </a:r>
          </a:p>
          <a:p>
            <a:r>
              <a:rPr lang="en-US" sz="2400" dirty="0">
                <a:latin typeface="Courier" pitchFamily="2" charset="0"/>
              </a:rPr>
              <a:t>    |  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5BAF3-3D30-DC48-AF36-D594694AF4E7}"/>
              </a:ext>
            </a:extLst>
          </p:cNvPr>
          <p:cNvSpPr txBox="1"/>
          <p:nvPr/>
        </p:nvSpPr>
        <p:spPr>
          <a:xfrm>
            <a:off x="4961466" y="4588934"/>
            <a:ext cx="3683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 ::= B Fee2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Fee2 ::= A Fee2</a:t>
            </a:r>
          </a:p>
          <a:p>
            <a:r>
              <a:rPr lang="en-US" sz="2400" dirty="0">
                <a:latin typeface="Courier" pitchFamily="2" charset="0"/>
              </a:rPr>
              <a:t>     |    “”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4EF493-F4D3-F74D-B9B3-FA8A993CFF5D}"/>
              </a:ext>
            </a:extLst>
          </p:cNvPr>
          <p:cNvSpPr/>
          <p:nvPr/>
        </p:nvSpPr>
        <p:spPr>
          <a:xfrm>
            <a:off x="3950719" y="5308600"/>
            <a:ext cx="765214" cy="220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864E2-A02E-2444-AE31-D5DF5CC6D686}"/>
              </a:ext>
            </a:extLst>
          </p:cNvPr>
          <p:cNvSpPr/>
          <p:nvPr/>
        </p:nvSpPr>
        <p:spPr>
          <a:xfrm>
            <a:off x="7518398" y="1745318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259B4-7C64-2F4C-880F-61DEB51B60A5}"/>
              </a:ext>
            </a:extLst>
          </p:cNvPr>
          <p:cNvSpPr/>
          <p:nvPr/>
        </p:nvSpPr>
        <p:spPr>
          <a:xfrm>
            <a:off x="931331" y="1867006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4AE47-F185-4846-AD7D-D588580EC039}"/>
              </a:ext>
            </a:extLst>
          </p:cNvPr>
          <p:cNvSpPr txBox="1"/>
          <p:nvPr/>
        </p:nvSpPr>
        <p:spPr>
          <a:xfrm>
            <a:off x="9474198" y="809351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 = Op Unit</a:t>
            </a:r>
          </a:p>
          <a:p>
            <a:r>
              <a:rPr lang="en-US" dirty="0">
                <a:latin typeface="Courier" pitchFamily="2" charset="0"/>
              </a:rPr>
              <a:t>B = Unit</a:t>
            </a:r>
          </a:p>
        </p:txBody>
      </p:sp>
    </p:spTree>
    <p:extLst>
      <p:ext uri="{BB962C8B-B14F-4D97-AF65-F5344CB8AC3E}">
        <p14:creationId xmlns:p14="http://schemas.microsoft.com/office/powerpoint/2010/main" val="7305117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A103AB-5157-9743-BC3A-0C7404719604}"/>
              </a:ext>
            </a:extLst>
          </p:cNvPr>
          <p:cNvSpPr/>
          <p:nvPr/>
        </p:nvSpPr>
        <p:spPr>
          <a:xfrm>
            <a:off x="7662332" y="500718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C29E8994-1FD5-DB4F-94F8-6AE5D164B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60886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B6743B0F-F925-C04C-A3E0-8D388BD29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88612"/>
              </p:ext>
            </p:extLst>
          </p:nvPr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986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A103AB-5157-9743-BC3A-0C7404719604}"/>
              </a:ext>
            </a:extLst>
          </p:cNvPr>
          <p:cNvSpPr/>
          <p:nvPr/>
        </p:nvSpPr>
        <p:spPr>
          <a:xfrm>
            <a:off x="7662332" y="500718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C29E8994-1FD5-DB4F-94F8-6AE5D164B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109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0501035-8CC1-2A49-AEF6-4C65A8BE668B}"/>
              </a:ext>
            </a:extLst>
          </p:cNvPr>
          <p:cNvSpPr txBox="1"/>
          <p:nvPr/>
        </p:nvSpPr>
        <p:spPr>
          <a:xfrm>
            <a:off x="5723467" y="719667"/>
            <a:ext cx="15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to handle</a:t>
            </a:r>
            <a:br>
              <a:rPr lang="en-US" i="1" dirty="0"/>
            </a:br>
            <a:r>
              <a:rPr lang="en-US" i="1" dirty="0"/>
              <a:t>this case?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28043986-F21C-3848-B452-B40E284BD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43150"/>
              </p:ext>
            </p:extLst>
          </p:nvPr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1679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   if A == “”: focus=pop(); continue;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A103AB-5157-9743-BC3A-0C7404719604}"/>
              </a:ext>
            </a:extLst>
          </p:cNvPr>
          <p:cNvSpPr/>
          <p:nvPr/>
        </p:nvSpPr>
        <p:spPr>
          <a:xfrm>
            <a:off x="7662332" y="500718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C29E8994-1FD5-DB4F-94F8-6AE5D164B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03087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0501035-8CC1-2A49-AEF6-4C65A8BE668B}"/>
              </a:ext>
            </a:extLst>
          </p:cNvPr>
          <p:cNvSpPr txBox="1"/>
          <p:nvPr/>
        </p:nvSpPr>
        <p:spPr>
          <a:xfrm>
            <a:off x="5723467" y="719667"/>
            <a:ext cx="15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to handle</a:t>
            </a:r>
            <a:br>
              <a:rPr lang="en-US" i="1" dirty="0"/>
            </a:br>
            <a:r>
              <a:rPr lang="en-US" i="1" dirty="0"/>
              <a:t>this case?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7D498A-D3DE-AA49-95F7-621BA36F5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7606"/>
              </p:ext>
            </p:extLst>
          </p:nvPr>
        </p:nvGraphicFramePr>
        <p:xfrm>
          <a:off x="546359" y="4898082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861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How about indirect left recursion?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B5303-6EEE-4D4D-BBA4-8EFF4E296E2F}"/>
              </a:ext>
            </a:extLst>
          </p:cNvPr>
          <p:cNvSpPr txBox="1"/>
          <p:nvPr/>
        </p:nvSpPr>
        <p:spPr>
          <a:xfrm>
            <a:off x="1083733" y="4445000"/>
            <a:ext cx="20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left recursion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FCEF2-C9E6-3E40-A699-6DA6638EB9D1}"/>
              </a:ext>
            </a:extLst>
          </p:cNvPr>
          <p:cNvSpPr txBox="1"/>
          <p:nvPr/>
        </p:nvSpPr>
        <p:spPr>
          <a:xfrm>
            <a:off x="7374466" y="4715933"/>
            <a:ext cx="21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indirect left recursion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6037-3146-354B-9709-EFE3037B317C}"/>
              </a:ext>
            </a:extLst>
          </p:cNvPr>
          <p:cNvSpPr txBox="1"/>
          <p:nvPr/>
        </p:nvSpPr>
        <p:spPr>
          <a:xfrm>
            <a:off x="3953933" y="5698067"/>
            <a:ext cx="385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Top down parsing cannot handle either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8C4B7A-1CEA-EF4A-A9C0-73EF97A817D9}"/>
              </a:ext>
            </a:extLst>
          </p:cNvPr>
          <p:cNvSpPr/>
          <p:nvPr/>
        </p:nvSpPr>
        <p:spPr>
          <a:xfrm>
            <a:off x="761998" y="2258511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Expr</a:t>
            </a:r>
            <a:r>
              <a:rPr lang="en-US" dirty="0">
                <a:latin typeface="Courier" pitchFamily="2" charset="0"/>
              </a:rPr>
              <a:t>  ::=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Expr</a:t>
            </a:r>
            <a:r>
              <a:rPr lang="en-US" dirty="0">
                <a:latin typeface="Courier" pitchFamily="2" charset="0"/>
              </a:rPr>
              <a:t>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373C7-7973-E945-B8F7-4C14639BF015}"/>
              </a:ext>
            </a:extLst>
          </p:cNvPr>
          <p:cNvSpPr/>
          <p:nvPr/>
        </p:nvSpPr>
        <p:spPr>
          <a:xfrm>
            <a:off x="6096000" y="2413337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Expr_op</a:t>
            </a:r>
            <a:endParaRPr lang="en-US" dirty="0"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19433739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How about indirect left recursion?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6037-3146-354B-9709-EFE3037B317C}"/>
              </a:ext>
            </a:extLst>
          </p:cNvPr>
          <p:cNvSpPr txBox="1"/>
          <p:nvPr/>
        </p:nvSpPr>
        <p:spPr>
          <a:xfrm>
            <a:off x="397933" y="4419600"/>
            <a:ext cx="329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Identify indirect left left recursion</a:t>
            </a:r>
          </a:p>
          <a:p>
            <a:endParaRPr lang="en-US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373C7-7973-E945-B8F7-4C14639BF015}"/>
              </a:ext>
            </a:extLst>
          </p:cNvPr>
          <p:cNvSpPr/>
          <p:nvPr/>
        </p:nvSpPr>
        <p:spPr>
          <a:xfrm>
            <a:off x="3953933" y="1896870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Expr_op</a:t>
            </a:r>
            <a:endParaRPr lang="en-US" dirty="0"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/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/>
                  <a:t>Expr_base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Expr_op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 err="1"/>
                  <a:t>Expr_base</a:t>
                </a:r>
                <a:endParaRPr lang="en-US" sz="2400" i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  <a:blipFill>
                <a:blip r:embed="rId2"/>
                <a:stretch>
                  <a:fillRect l="-1928" t="-7895" r="-7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8502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How about indirect left recursion?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6037-3146-354B-9709-EFE3037B317C}"/>
              </a:ext>
            </a:extLst>
          </p:cNvPr>
          <p:cNvSpPr txBox="1"/>
          <p:nvPr/>
        </p:nvSpPr>
        <p:spPr>
          <a:xfrm>
            <a:off x="397933" y="4419600"/>
            <a:ext cx="329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Identify indirect left left recursion</a:t>
            </a:r>
          </a:p>
          <a:p>
            <a:endParaRPr lang="en-US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373C7-7973-E945-B8F7-4C14639BF015}"/>
              </a:ext>
            </a:extLst>
          </p:cNvPr>
          <p:cNvSpPr/>
          <p:nvPr/>
        </p:nvSpPr>
        <p:spPr>
          <a:xfrm>
            <a:off x="3953933" y="1896870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Expr_op</a:t>
            </a:r>
            <a:endParaRPr lang="en-US" dirty="0"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/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/>
                  <a:t>Expr_base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Expr_op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 err="1"/>
                  <a:t>Expr_base</a:t>
                </a:r>
                <a:endParaRPr lang="en-US" sz="2400" i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  <a:blipFill>
                <a:blip r:embed="rId2"/>
                <a:stretch>
                  <a:fillRect l="-1928" t="-7895" r="-7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BF390D5-3744-8F4B-9877-D1DE8F5C71E1}"/>
              </a:ext>
            </a:extLst>
          </p:cNvPr>
          <p:cNvSpPr txBox="1"/>
          <p:nvPr/>
        </p:nvSpPr>
        <p:spPr>
          <a:xfrm>
            <a:off x="3953933" y="6206067"/>
            <a:ext cx="585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Substitute indirect non-terminal closer to initial non-terminal</a:t>
            </a:r>
          </a:p>
        </p:txBody>
      </p:sp>
    </p:spTree>
    <p:extLst>
      <p:ext uri="{BB962C8B-B14F-4D97-AF65-F5344CB8AC3E}">
        <p14:creationId xmlns:p14="http://schemas.microsoft.com/office/powerpoint/2010/main" val="10050169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How about indirect left recursion?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6037-3146-354B-9709-EFE3037B317C}"/>
              </a:ext>
            </a:extLst>
          </p:cNvPr>
          <p:cNvSpPr txBox="1"/>
          <p:nvPr/>
        </p:nvSpPr>
        <p:spPr>
          <a:xfrm>
            <a:off x="397933" y="4419600"/>
            <a:ext cx="329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Identify indirect left left recursion</a:t>
            </a:r>
          </a:p>
          <a:p>
            <a:endParaRPr lang="en-US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373C7-7973-E945-B8F7-4C14639BF015}"/>
              </a:ext>
            </a:extLst>
          </p:cNvPr>
          <p:cNvSpPr/>
          <p:nvPr/>
        </p:nvSpPr>
        <p:spPr>
          <a:xfrm>
            <a:off x="1041399" y="1887604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latin typeface="Courier" pitchFamily="2" charset="0"/>
              </a:rPr>
              <a:t>Expr_op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/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/>
                  <a:t>Expr_base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Expr_op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 err="1"/>
                  <a:t>Expr_base</a:t>
                </a:r>
                <a:endParaRPr lang="en-US" sz="2400" i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  <a:blipFill>
                <a:blip r:embed="rId2"/>
                <a:stretch>
                  <a:fillRect l="-1928" t="-7895" r="-7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BF390D5-3744-8F4B-9877-D1DE8F5C71E1}"/>
              </a:ext>
            </a:extLst>
          </p:cNvPr>
          <p:cNvSpPr txBox="1"/>
          <p:nvPr/>
        </p:nvSpPr>
        <p:spPr>
          <a:xfrm>
            <a:off x="3953933" y="6206067"/>
            <a:ext cx="585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Substitute indirect non-terminal closer to initial non-terminal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92654-851C-3C41-B361-2D3305448EBA}"/>
              </a:ext>
            </a:extLst>
          </p:cNvPr>
          <p:cNvSpPr/>
          <p:nvPr/>
        </p:nvSpPr>
        <p:spPr>
          <a:xfrm>
            <a:off x="6582762" y="1971424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Op Unit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3B516-667F-A244-860C-26E7F7FB2197}"/>
              </a:ext>
            </a:extLst>
          </p:cNvPr>
          <p:cNvSpPr txBox="1"/>
          <p:nvPr/>
        </p:nvSpPr>
        <p:spPr>
          <a:xfrm>
            <a:off x="5706533" y="4258733"/>
            <a:ext cx="35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to do with production rule 3?</a:t>
            </a:r>
          </a:p>
        </p:txBody>
      </p:sp>
    </p:spTree>
    <p:extLst>
      <p:ext uri="{BB962C8B-B14F-4D97-AF65-F5344CB8AC3E}">
        <p14:creationId xmlns:p14="http://schemas.microsoft.com/office/powerpoint/2010/main" val="188622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36F20-8F6F-E648-BCD7-DFA692BB0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75"/>
          <a:stretch/>
        </p:blipFill>
        <p:spPr>
          <a:xfrm>
            <a:off x="1729317" y="1585383"/>
            <a:ext cx="9156700" cy="13255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12F020-01E1-AC47-A673-1805EB9BF635}"/>
              </a:ext>
            </a:extLst>
          </p:cNvPr>
          <p:cNvSpPr/>
          <p:nvPr/>
        </p:nvSpPr>
        <p:spPr>
          <a:xfrm>
            <a:off x="5172872" y="376187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xyyyyyyyy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4D58-F35D-314B-901D-D600467E2534}"/>
              </a:ext>
            </a:extLst>
          </p:cNvPr>
          <p:cNvSpPr txBox="1"/>
          <p:nvPr/>
        </p:nvSpPr>
        <p:spPr>
          <a:xfrm>
            <a:off x="2099733" y="3761872"/>
            <a:ext cx="21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this one?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F21B1-8C3C-4247-B177-423E8C3384C0}"/>
              </a:ext>
            </a:extLst>
          </p:cNvPr>
          <p:cNvSpPr txBox="1"/>
          <p:nvPr/>
        </p:nvSpPr>
        <p:spPr>
          <a:xfrm>
            <a:off x="1429747" y="216746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AFCBF-6482-0244-BAFF-331777BD24C0}"/>
              </a:ext>
            </a:extLst>
          </p:cNvPr>
          <p:cNvSpPr txBox="1"/>
          <p:nvPr/>
        </p:nvSpPr>
        <p:spPr>
          <a:xfrm>
            <a:off x="8636000" y="4013200"/>
            <a:ext cx="2374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reason:</a:t>
            </a:r>
            <a:br>
              <a:rPr lang="en-US" dirty="0"/>
            </a:br>
            <a:r>
              <a:rPr lang="en-US" dirty="0"/>
              <a:t>strings that are </a:t>
            </a:r>
            <a:br>
              <a:rPr lang="en-US" dirty="0"/>
            </a:br>
            <a:r>
              <a:rPr lang="en-US" dirty="0"/>
              <a:t>longer than 1 character</a:t>
            </a:r>
            <a:br>
              <a:rPr lang="en-US" dirty="0"/>
            </a:br>
            <a:r>
              <a:rPr lang="en-US" dirty="0"/>
              <a:t>cannot end in 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DD8D2D6-4596-C346-AB4E-7EAABF52D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19821"/>
              </p:ext>
            </p:extLst>
          </p:nvPr>
        </p:nvGraphicFramePr>
        <p:xfrm>
          <a:off x="3167044" y="4836982"/>
          <a:ext cx="51054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5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4870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How about indirect left recursion?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6037-3146-354B-9709-EFE3037B317C}"/>
              </a:ext>
            </a:extLst>
          </p:cNvPr>
          <p:cNvSpPr txBox="1"/>
          <p:nvPr/>
        </p:nvSpPr>
        <p:spPr>
          <a:xfrm>
            <a:off x="397933" y="4419600"/>
            <a:ext cx="329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Identify indirect left left recursion</a:t>
            </a:r>
          </a:p>
          <a:p>
            <a:endParaRPr lang="en-US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373C7-7973-E945-B8F7-4C14639BF015}"/>
              </a:ext>
            </a:extLst>
          </p:cNvPr>
          <p:cNvSpPr/>
          <p:nvPr/>
        </p:nvSpPr>
        <p:spPr>
          <a:xfrm>
            <a:off x="1041399" y="1887604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latin typeface="Courier" pitchFamily="2" charset="0"/>
              </a:rPr>
              <a:t>Expr_op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/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/>
                  <a:t>Expr_base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Expr_op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 err="1"/>
                  <a:t>Expr_base</a:t>
                </a:r>
                <a:endParaRPr lang="en-US" sz="2400" i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  <a:blipFill>
                <a:blip r:embed="rId2"/>
                <a:stretch>
                  <a:fillRect l="-1928" t="-7895" r="-7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BF390D5-3744-8F4B-9877-D1DE8F5C71E1}"/>
              </a:ext>
            </a:extLst>
          </p:cNvPr>
          <p:cNvSpPr txBox="1"/>
          <p:nvPr/>
        </p:nvSpPr>
        <p:spPr>
          <a:xfrm>
            <a:off x="3953933" y="6206067"/>
            <a:ext cx="585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Substitute indirect non-terminal closer to initial non-terminal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92654-851C-3C41-B361-2D3305448EBA}"/>
              </a:ext>
            </a:extLst>
          </p:cNvPr>
          <p:cNvSpPr/>
          <p:nvPr/>
        </p:nvSpPr>
        <p:spPr>
          <a:xfrm>
            <a:off x="6582762" y="1971424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Op Unit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3B516-667F-A244-860C-26E7F7FB2197}"/>
              </a:ext>
            </a:extLst>
          </p:cNvPr>
          <p:cNvSpPr txBox="1"/>
          <p:nvPr/>
        </p:nvSpPr>
        <p:spPr>
          <a:xfrm>
            <a:off x="5706533" y="4258733"/>
            <a:ext cx="5756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to do with production rule 3?</a:t>
            </a:r>
            <a:br>
              <a:rPr lang="en-US" dirty="0"/>
            </a:br>
            <a:r>
              <a:rPr lang="en-US" dirty="0"/>
              <a:t>It may need to stay if another production rule references it!</a:t>
            </a:r>
          </a:p>
        </p:txBody>
      </p:sp>
    </p:spTree>
    <p:extLst>
      <p:ext uri="{BB962C8B-B14F-4D97-AF65-F5344CB8AC3E}">
        <p14:creationId xmlns:p14="http://schemas.microsoft.com/office/powerpoint/2010/main" val="12700264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algorithms for syntactic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CE13-5E20-3C4F-97D5-4A2A43A5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3708"/>
          </a:xfrm>
        </p:spPr>
        <p:txBody>
          <a:bodyPr>
            <a:normAutofit/>
          </a:bodyPr>
          <a:lstStyle/>
          <a:p>
            <a:r>
              <a:rPr lang="en-US" dirty="0"/>
              <a:t>Continue with our top down parser.</a:t>
            </a:r>
          </a:p>
          <a:p>
            <a:pPr lvl="1"/>
            <a:r>
              <a:rPr lang="en-US" dirty="0"/>
              <a:t>Backtracking</a:t>
            </a:r>
          </a:p>
          <a:p>
            <a:pPr lvl="1"/>
            <a:r>
              <a:rPr lang="en-US" dirty="0"/>
              <a:t>Lookahead sets</a:t>
            </a:r>
          </a:p>
        </p:txBody>
      </p:sp>
    </p:spTree>
    <p:extLst>
      <p:ext uri="{BB962C8B-B14F-4D97-AF65-F5344CB8AC3E}">
        <p14:creationId xmlns:p14="http://schemas.microsoft.com/office/powerpoint/2010/main" val="252404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31507</TotalTime>
  <Words>5321</Words>
  <Application>Microsoft Macintosh PowerPoint</Application>
  <PresentationFormat>Widescreen</PresentationFormat>
  <Paragraphs>1501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Calibri</vt:lpstr>
      <vt:lpstr>Calibri Light</vt:lpstr>
      <vt:lpstr>Cambria Math</vt:lpstr>
      <vt:lpstr>Courier</vt:lpstr>
      <vt:lpstr>Office Theme</vt:lpstr>
      <vt:lpstr>CSE110A: Compilers April 13, 2022</vt:lpstr>
      <vt:lpstr>Announcements</vt:lpstr>
      <vt:lpstr>Announcements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Post order traversal</vt:lpstr>
      <vt:lpstr>Post order traversal</vt:lpstr>
      <vt:lpstr>Post order traversal</vt:lpstr>
      <vt:lpstr>Evaluating a parse tree</vt:lpstr>
      <vt:lpstr>Evaluating a parse tree</vt:lpstr>
      <vt:lpstr>Evaluating a parse tree</vt:lpstr>
      <vt:lpstr>Avoiding Ambiguity</vt:lpstr>
      <vt:lpstr>Quiz</vt:lpstr>
      <vt:lpstr>Ambiguous grammars</vt:lpstr>
      <vt:lpstr>Ambiguous grammars</vt:lpstr>
      <vt:lpstr>Review</vt:lpstr>
      <vt:lpstr>New material</vt:lpstr>
      <vt:lpstr>Let’s make some more parse trees</vt:lpstr>
      <vt:lpstr>Let’s make some more parse trees</vt:lpstr>
      <vt:lpstr>This is ambiguous, is it an issue?</vt:lpstr>
      <vt:lpstr>What about for a different operator?</vt:lpstr>
      <vt:lpstr>What about for a different operator?</vt:lpstr>
      <vt:lpstr>What about for a different operator?</vt:lpstr>
      <vt:lpstr>Associativity</vt:lpstr>
      <vt:lpstr>Associativity</vt:lpstr>
      <vt:lpstr>How to encode associativity?</vt:lpstr>
      <vt:lpstr>Associativity for a single operator</vt:lpstr>
      <vt:lpstr>Associativity for a single operator</vt:lpstr>
      <vt:lpstr>Associativity for a single operator</vt:lpstr>
      <vt:lpstr>Associativity for a single operator</vt:lpstr>
      <vt:lpstr>Associativity for a single operator</vt:lpstr>
      <vt:lpstr>Associativity for a single operator</vt:lpstr>
      <vt:lpstr>Should you have associativity when its not required?</vt:lpstr>
      <vt:lpstr>Should you have associativity when its not required?</vt:lpstr>
      <vt:lpstr>Let’s make a richer expression grammar</vt:lpstr>
      <vt:lpstr>Let’s make a richer expression grammar</vt:lpstr>
      <vt:lpstr>What associativity do operators in C have?</vt:lpstr>
      <vt:lpstr>New topic: Algorithms for parsing</vt:lpstr>
      <vt:lpstr>New topic: Algorithms for parsing</vt:lpstr>
      <vt:lpstr>Top-down parsing</vt:lpstr>
      <vt:lpstr>Top-down parsing</vt:lpstr>
      <vt:lpstr>Top-down parsing</vt:lpstr>
      <vt:lpstr>Top-down parsing</vt:lpstr>
      <vt:lpstr>Top-down parsing</vt:lpstr>
      <vt:lpstr>Bottom-up parsing</vt:lpstr>
      <vt:lpstr>Bottom-up parsing</vt:lpstr>
      <vt:lpstr>Bottom-up parsing</vt:lpstr>
      <vt:lpstr>Bottom-up parsing</vt:lpstr>
      <vt:lpstr>Bottom up</vt:lpstr>
      <vt:lpstr>Let’s start with top down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down parsing does not handle left recursion</vt:lpstr>
      <vt:lpstr>Top down parsing does not handle left recursion</vt:lpstr>
      <vt:lpstr>Eliminating direct left recursion</vt:lpstr>
      <vt:lpstr>Eliminating direct left recursion</vt:lpstr>
      <vt:lpstr>Eliminating direct left recursion</vt:lpstr>
      <vt:lpstr>Eliminating direct left recursion</vt:lpstr>
      <vt:lpstr>Eliminating direct left recursion</vt:lpstr>
      <vt:lpstr>PowerPoint Presentation</vt:lpstr>
      <vt:lpstr>PowerPoint Presentation</vt:lpstr>
      <vt:lpstr>PowerPoint Presentation</vt:lpstr>
      <vt:lpstr>How about indirect left recursion?</vt:lpstr>
      <vt:lpstr>How about indirect left recursion?</vt:lpstr>
      <vt:lpstr>How about indirect left recursion?</vt:lpstr>
      <vt:lpstr>How about indirect left recursion?</vt:lpstr>
      <vt:lpstr>How about indirect left recursion?</vt:lpstr>
      <vt:lpstr>Next time: algorithms for syntactic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568</cp:revision>
  <dcterms:created xsi:type="dcterms:W3CDTF">2021-03-23T23:59:42Z</dcterms:created>
  <dcterms:modified xsi:type="dcterms:W3CDTF">2022-04-15T22:04:27Z</dcterms:modified>
</cp:coreProperties>
</file>