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2"/>
  </p:notesMasterIdLst>
  <p:sldIdLst>
    <p:sldId id="257" r:id="rId2"/>
    <p:sldId id="1492" r:id="rId3"/>
    <p:sldId id="1536" r:id="rId4"/>
    <p:sldId id="1490" r:id="rId5"/>
    <p:sldId id="1493" r:id="rId6"/>
    <p:sldId id="1532" r:id="rId7"/>
    <p:sldId id="1533" r:id="rId8"/>
    <p:sldId id="1534" r:id="rId9"/>
    <p:sldId id="1455" r:id="rId10"/>
    <p:sldId id="1535" r:id="rId11"/>
    <p:sldId id="1494" r:id="rId12"/>
    <p:sldId id="692" r:id="rId13"/>
    <p:sldId id="707" r:id="rId14"/>
    <p:sldId id="693" r:id="rId15"/>
    <p:sldId id="1388" r:id="rId16"/>
    <p:sldId id="694" r:id="rId17"/>
    <p:sldId id="695" r:id="rId18"/>
    <p:sldId id="696" r:id="rId19"/>
    <p:sldId id="697" r:id="rId20"/>
    <p:sldId id="1389" r:id="rId21"/>
    <p:sldId id="699" r:id="rId22"/>
    <p:sldId id="700" r:id="rId23"/>
    <p:sldId id="1390" r:id="rId24"/>
    <p:sldId id="1391" r:id="rId25"/>
    <p:sldId id="1394" r:id="rId26"/>
    <p:sldId id="1396" r:id="rId27"/>
    <p:sldId id="1459" r:id="rId28"/>
    <p:sldId id="1460" r:id="rId29"/>
    <p:sldId id="1461" r:id="rId30"/>
    <p:sldId id="1462" r:id="rId31"/>
    <p:sldId id="1463" r:id="rId32"/>
    <p:sldId id="1425" r:id="rId33"/>
    <p:sldId id="1495" r:id="rId34"/>
    <p:sldId id="1464" r:id="rId35"/>
    <p:sldId id="1496" r:id="rId36"/>
    <p:sldId id="1537" r:id="rId37"/>
    <p:sldId id="1466" r:id="rId38"/>
    <p:sldId id="1467" r:id="rId39"/>
    <p:sldId id="1397" r:id="rId40"/>
    <p:sldId id="1470" r:id="rId41"/>
    <p:sldId id="1399" r:id="rId42"/>
    <p:sldId id="1471" r:id="rId43"/>
    <p:sldId id="1472" r:id="rId44"/>
    <p:sldId id="1497" r:id="rId45"/>
    <p:sldId id="1473" r:id="rId46"/>
    <p:sldId id="1400" r:id="rId47"/>
    <p:sldId id="1474" r:id="rId48"/>
    <p:sldId id="1475" r:id="rId49"/>
    <p:sldId id="1476" r:id="rId50"/>
    <p:sldId id="1477" r:id="rId51"/>
    <p:sldId id="1483" r:id="rId52"/>
    <p:sldId id="1478" r:id="rId53"/>
    <p:sldId id="1479" r:id="rId54"/>
    <p:sldId id="1480" r:id="rId55"/>
    <p:sldId id="1481" r:id="rId56"/>
    <p:sldId id="1482" r:id="rId57"/>
    <p:sldId id="1486" r:id="rId58"/>
    <p:sldId id="1485" r:id="rId59"/>
    <p:sldId id="1487" r:id="rId60"/>
    <p:sldId id="1489" r:id="rId61"/>
    <p:sldId id="1488" r:id="rId62"/>
    <p:sldId id="1499" r:id="rId63"/>
    <p:sldId id="1500" r:id="rId64"/>
    <p:sldId id="1501" r:id="rId65"/>
    <p:sldId id="1502" r:id="rId66"/>
    <p:sldId id="1503" r:id="rId67"/>
    <p:sldId id="1504" r:id="rId68"/>
    <p:sldId id="1506" r:id="rId69"/>
    <p:sldId id="1509" r:id="rId70"/>
    <p:sldId id="1507" r:id="rId71"/>
    <p:sldId id="1510" r:id="rId72"/>
    <p:sldId id="1513" r:id="rId73"/>
    <p:sldId id="1514" r:id="rId74"/>
    <p:sldId id="1516" r:id="rId75"/>
    <p:sldId id="1515" r:id="rId76"/>
    <p:sldId id="1517" r:id="rId77"/>
    <p:sldId id="1518" r:id="rId78"/>
    <p:sldId id="1519" r:id="rId79"/>
    <p:sldId id="1520" r:id="rId80"/>
    <p:sldId id="1521" r:id="rId81"/>
    <p:sldId id="1522" r:id="rId82"/>
    <p:sldId id="1523" r:id="rId83"/>
    <p:sldId id="1524" r:id="rId84"/>
    <p:sldId id="1527" r:id="rId85"/>
    <p:sldId id="1526" r:id="rId86"/>
    <p:sldId id="1528" r:id="rId87"/>
    <p:sldId id="1529" r:id="rId88"/>
    <p:sldId id="1530" r:id="rId89"/>
    <p:sldId id="1531" r:id="rId90"/>
    <p:sldId id="1395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72"/>
    <p:restoredTop sz="96405"/>
  </p:normalViewPr>
  <p:slideViewPr>
    <p:cSldViewPr snapToGrid="0" snapToObjects="1">
      <p:cViewPr>
        <p:scale>
          <a:sx n="170" d="100"/>
          <a:sy n="170" d="100"/>
        </p:scale>
        <p:origin x="25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6930-6FE4-5249-A389-5C34F8D02512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7B7F8-0CD4-BB49-9045-2C974462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3C2-07A5-BB44-9F43-B20E7E53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C6CB-5CAA-DD48-BDA4-0592D5FF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2CB0-8583-4540-BE1C-F84CB37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658-7209-954E-8DDF-07C641D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4973-44DE-7342-BA01-547EED3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DD4-B6A1-124E-97F1-BA84186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E7DE-9595-5745-A856-48AB8F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81CC-8DBA-1342-88D3-380AA2B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341-EA27-6943-B20F-AFA538A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FE79-E424-E945-ADDC-83D446C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F054-886E-8B44-8EBE-87FBB615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284C-386A-6C4E-9A40-04DA68EF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BE6-4A2A-6549-898B-B2545B8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D32C-794E-1143-802D-3AD6C9B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F59B-F6CF-464E-93D4-AA7B3EE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8217-0850-FA42-8B72-F673F24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092-A792-584F-8A1C-32C0316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6E26-FE36-7B4D-AAF5-904CF3B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109-2568-4B4F-B7F4-2C7AD01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3A7-3697-7C4A-A781-66DD5DC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55C-64CB-F548-ABB6-4B46393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69A-28B6-FB43-BB47-BA94CF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21C4-BC30-3646-824D-F119E61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182C-D8EA-B948-8737-5A6BD5B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7B1-6592-9044-9667-44816CA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A981-5F59-8940-A2F7-8CE7EAE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ABA-0EEF-254E-B417-1B2EB274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200-086D-EA44-85BA-8D8F7BA4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51E-2A31-AF4F-8A27-A2301E3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D8DF-7DBC-294E-82B1-1823611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2C9E-91E9-FD42-9F13-932CADEB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95-0013-6F49-9741-2EA0BF40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D280-4929-384B-8615-16761209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9458-FF2B-1440-8335-632CAA8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A800-81C1-B646-A953-E8DBE47B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C6B-205E-0B45-A0F3-6C8FCEE9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920B-F361-C64F-BB0E-35F2D2CB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4ECE-207A-FA4C-9475-C03DC72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820C-AD96-D443-8AA8-5641E03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FF-6ED0-6243-A2AE-B253809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91E3-DFC5-0540-9C75-2259569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9A3-0384-754C-BED0-DC0D47B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BA99-1D12-C64F-996A-85628B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606B-79E4-A34B-BE97-997D9D7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57CB-8103-3B41-A940-4FD4799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19D0-3FCE-CF4E-9D34-9E0CD3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B636-4EDD-7341-9B7D-17AAD47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0136-D7DD-1044-B848-27E313D5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AE57-151C-234A-AA03-81AA7510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D6AC-BAC0-EB4C-9277-A63F666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925-827B-DA4D-8CDF-AC1503B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4FF9-5EE1-A94C-9742-0AC2B9C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654-18D6-F84E-B59E-E18CBEE4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D7EFC-4004-0145-A2F9-E508D09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5D9-4FFF-1643-9F8A-2708D6AA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2FC-F0E3-2D4D-B116-98471B6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2221-F75B-BA43-B4BA-2865508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9E1C-49AC-D74C-B71C-A5DC2EB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F7A43-3B09-424D-B3CE-5FDEDAF2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7AA5-45BE-FB42-A660-04610BF8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802-9596-D94B-AF54-17577EF8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19A-8503-7843-8A88-9F39D8324431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0162-12AB-E644-9FE6-953D5843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02E1-3BE0-DA47-8CDF-D1AE848A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5548023/clang-optimization-level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987-81F9-C64A-BD1F-BC0CF5D7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70459"/>
            <a:ext cx="10515600" cy="1553757"/>
          </a:xfrm>
        </p:spPr>
        <p:txBody>
          <a:bodyPr/>
          <a:lstStyle/>
          <a:p>
            <a:r>
              <a:rPr lang="en-US" sz="5000" b="1" dirty="0"/>
              <a:t>CSE110A: Compilers</a:t>
            </a:r>
            <a:br>
              <a:rPr lang="en-US" dirty="0"/>
            </a:br>
            <a:r>
              <a:rPr lang="en-US" sz="3200" dirty="0"/>
              <a:t>April 29,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6C47-D610-254E-AA36-5D7C3512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0" y="2242268"/>
            <a:ext cx="6901683" cy="420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Topics</a:t>
            </a:r>
            <a:r>
              <a:rPr lang="en-US" dirty="0"/>
              <a:t>: </a:t>
            </a:r>
          </a:p>
          <a:p>
            <a:r>
              <a:rPr lang="en-US" i="1" dirty="0"/>
              <a:t>ASTs</a:t>
            </a:r>
          </a:p>
          <a:p>
            <a:pPr lvl="1"/>
            <a:r>
              <a:rPr lang="en-US" i="1" dirty="0"/>
              <a:t>parse trees into ASTs</a:t>
            </a:r>
          </a:p>
          <a:p>
            <a:pPr lvl="1"/>
            <a:r>
              <a:rPr lang="en-US" i="1" dirty="0"/>
              <a:t>type checking</a:t>
            </a:r>
          </a:p>
          <a:p>
            <a:pPr marL="914400" lvl="2" indent="0">
              <a:buNone/>
            </a:pPr>
            <a:endParaRPr lang="en-US" i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BF4810-9B5C-0A4D-B2CE-2BC37B86A354}"/>
              </a:ext>
            </a:extLst>
          </p:cNvPr>
          <p:cNvSpPr/>
          <p:nvPr/>
        </p:nvSpPr>
        <p:spPr>
          <a:xfrm>
            <a:off x="9868755" y="301139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286D8F-6730-F04B-9B5A-A73EFAB4D4E7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9891340" y="612988"/>
            <a:ext cx="351930" cy="29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12D8AA-0409-864E-9890-3FFB88503A5E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10243270" y="612988"/>
            <a:ext cx="277238" cy="29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95DC5A4-90C6-B14B-A382-11D393C99C64}"/>
              </a:ext>
            </a:extLst>
          </p:cNvPr>
          <p:cNvSpPr/>
          <p:nvPr/>
        </p:nvSpPr>
        <p:spPr>
          <a:xfrm>
            <a:off x="9494240" y="931005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8E1B2B-5DF2-E645-BAE4-3348D9F473F8}"/>
              </a:ext>
            </a:extLst>
          </p:cNvPr>
          <p:cNvSpPr/>
          <p:nvPr/>
        </p:nvSpPr>
        <p:spPr>
          <a:xfrm>
            <a:off x="10283799" y="938302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2426A8-2722-164F-9E46-19F9E98727B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743432" y="1260443"/>
            <a:ext cx="328310" cy="311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AC218C-0E06-3C47-904B-D63E5F792510}"/>
              </a:ext>
            </a:extLst>
          </p:cNvPr>
          <p:cNvCxnSpPr>
            <a:cxnSpLocks/>
            <a:stCxn id="21" idx="4"/>
            <a:endCxn id="38" idx="0"/>
          </p:cNvCxnSpPr>
          <p:nvPr/>
        </p:nvCxnSpPr>
        <p:spPr>
          <a:xfrm flipH="1">
            <a:off x="10139294" y="1250151"/>
            <a:ext cx="519020" cy="311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D89F16C-A8D3-904A-8BD9-E3C751C9AD48}"/>
              </a:ext>
            </a:extLst>
          </p:cNvPr>
          <p:cNvSpPr/>
          <p:nvPr/>
        </p:nvSpPr>
        <p:spPr>
          <a:xfrm>
            <a:off x="10697227" y="1571729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5099B9-D9EF-0A4E-8009-19E283A17159}"/>
              </a:ext>
            </a:extLst>
          </p:cNvPr>
          <p:cNvSpPr/>
          <p:nvPr/>
        </p:nvSpPr>
        <p:spPr>
          <a:xfrm>
            <a:off x="9764779" y="1562000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2DB500-1416-664B-BD1D-A70789932F8B}"/>
              </a:ext>
            </a:extLst>
          </p:cNvPr>
          <p:cNvSpPr/>
          <p:nvPr/>
        </p:nvSpPr>
        <p:spPr>
          <a:xfrm>
            <a:off x="8841912" y="2431091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02BC6D-A4F3-7945-9BA8-DDAD5EBAD05E}"/>
              </a:ext>
            </a:extLst>
          </p:cNvPr>
          <p:cNvSpPr/>
          <p:nvPr/>
        </p:nvSpPr>
        <p:spPr>
          <a:xfrm>
            <a:off x="8261222" y="3152966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166087-E008-CB41-9E49-F43BE5B52E3C}"/>
              </a:ext>
            </a:extLst>
          </p:cNvPr>
          <p:cNvSpPr/>
          <p:nvPr/>
        </p:nvSpPr>
        <p:spPr>
          <a:xfrm>
            <a:off x="9404049" y="3152966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C40F58-CF90-CE41-89B9-CE8DBABC9991}"/>
              </a:ext>
            </a:extLst>
          </p:cNvPr>
          <p:cNvSpPr/>
          <p:nvPr/>
        </p:nvSpPr>
        <p:spPr>
          <a:xfrm>
            <a:off x="8801537" y="3874841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F10088-ADEF-7F4E-A316-E753418CD634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8562478" y="2849305"/>
            <a:ext cx="580690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E5B716-F904-F04C-85D6-57BAB595954F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9143168" y="2849305"/>
            <a:ext cx="562137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CD5CE6-7944-5940-BF7F-AD6B8EF5481A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8562478" y="3571180"/>
            <a:ext cx="540315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E481C4-ED00-5E48-8D57-93234F440C6A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9102793" y="3571180"/>
            <a:ext cx="602512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FBAFE9-DB06-D242-9A86-5A5DBAE7937A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0006561" y="2839576"/>
            <a:ext cx="277238" cy="5224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5BD84F-A29B-7844-AA4E-821E0B90D387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9444424" y="2640198"/>
            <a:ext cx="839375" cy="199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A8C64CD-6438-0642-90A2-AB2F8FAC4216}"/>
              </a:ext>
            </a:extLst>
          </p:cNvPr>
          <p:cNvSpPr txBox="1"/>
          <p:nvPr/>
        </p:nvSpPr>
        <p:spPr>
          <a:xfrm>
            <a:off x="10858582" y="30113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3111E8-20FD-9A4E-BB6A-BF339F777B74}"/>
              </a:ext>
            </a:extLst>
          </p:cNvPr>
          <p:cNvSpPr txBox="1"/>
          <p:nvPr/>
        </p:nvSpPr>
        <p:spPr>
          <a:xfrm>
            <a:off x="8063655" y="2447138"/>
            <a:ext cx="5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A20544-E545-DB40-AE9C-D75E51A5C0A6}"/>
              </a:ext>
            </a:extLst>
          </p:cNvPr>
          <p:cNvSpPr/>
          <p:nvPr/>
        </p:nvSpPr>
        <p:spPr>
          <a:xfrm>
            <a:off x="8859121" y="4978934"/>
            <a:ext cx="317596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B2E933-E9AD-4341-9CF9-2422F61D7ABC}"/>
              </a:ext>
            </a:extLst>
          </p:cNvPr>
          <p:cNvSpPr txBox="1"/>
          <p:nvPr/>
        </p:nvSpPr>
        <p:spPr>
          <a:xfrm>
            <a:off x="10296120" y="4555260"/>
            <a:ext cx="15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address code</a:t>
            </a:r>
          </a:p>
        </p:txBody>
      </p:sp>
    </p:spTree>
    <p:extLst>
      <p:ext uri="{BB962C8B-B14F-4D97-AF65-F5344CB8AC3E}">
        <p14:creationId xmlns:p14="http://schemas.microsoft.com/office/powerpoint/2010/main" val="26198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EE0A8-5851-3740-9772-A45B6BE1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959100"/>
            <a:ext cx="6553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42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CDC8-FD3F-2B4D-AAC3-375DD33A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01657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71DE59F-C753-BF43-8241-72F9E8A22B16}"/>
              </a:ext>
            </a:extLst>
          </p:cNvPr>
          <p:cNvSpPr/>
          <p:nvPr/>
        </p:nvSpPr>
        <p:spPr>
          <a:xfrm>
            <a:off x="4494004" y="2470198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891F54-A6FD-BC4A-9CFD-9BB478DB73C1}"/>
              </a:ext>
            </a:extLst>
          </p:cNvPr>
          <p:cNvSpPr/>
          <p:nvPr/>
        </p:nvSpPr>
        <p:spPr>
          <a:xfrm>
            <a:off x="4618016" y="2632889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4A3AC4-D615-E74D-A086-484ABE441DB2}"/>
              </a:ext>
            </a:extLst>
          </p:cNvPr>
          <p:cNvSpPr/>
          <p:nvPr/>
        </p:nvSpPr>
        <p:spPr>
          <a:xfrm>
            <a:off x="4771189" y="2840074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2369085" y="3008584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231012" y="3015049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10556083" y="2974888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743009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9930007" y="3435472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789613-6A59-1E42-A7A0-FE88862E8127}"/>
              </a:ext>
            </a:extLst>
          </p:cNvPr>
          <p:cNvSpPr txBox="1"/>
          <p:nvPr/>
        </p:nvSpPr>
        <p:spPr>
          <a:xfrm>
            <a:off x="4393546" y="5823973"/>
            <a:ext cx="297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Medium detailed 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8452022" y="3015049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br>
              <a:rPr lang="en-US" dirty="0"/>
            </a:br>
            <a:r>
              <a:rPr lang="en-US" dirty="0"/>
              <a:t>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057D7B-6672-DC42-993E-959C20A7F0F1}"/>
              </a:ext>
            </a:extLst>
          </p:cNvPr>
          <p:cNvSpPr/>
          <p:nvPr/>
        </p:nvSpPr>
        <p:spPr>
          <a:xfrm>
            <a:off x="4894218" y="3015049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691963" y="3435471"/>
            <a:ext cx="76817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91B1CE3-AAAB-2F4A-93E1-46E70C081969}"/>
              </a:ext>
            </a:extLst>
          </p:cNvPr>
          <p:cNvSpPr/>
          <p:nvPr/>
        </p:nvSpPr>
        <p:spPr>
          <a:xfrm>
            <a:off x="7096549" y="3462694"/>
            <a:ext cx="1019373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CA1853F-08A3-B94A-A039-400C7E67917F}"/>
              </a:ext>
            </a:extLst>
          </p:cNvPr>
          <p:cNvSpPr/>
          <p:nvPr/>
        </p:nvSpPr>
        <p:spPr>
          <a:xfrm>
            <a:off x="1959429" y="1837509"/>
            <a:ext cx="8107679" cy="37011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345F39-87B8-4048-B8D4-A577F1CD9348}"/>
              </a:ext>
            </a:extLst>
          </p:cNvPr>
          <p:cNvSpPr txBox="1"/>
          <p:nvPr/>
        </p:nvSpPr>
        <p:spPr>
          <a:xfrm>
            <a:off x="5240958" y="1871122"/>
            <a:ext cx="1283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compiler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CCDB7-7FA2-5942-B45D-FD4218C019BE}"/>
              </a:ext>
            </a:extLst>
          </p:cNvPr>
          <p:cNvSpPr txBox="1"/>
          <p:nvPr/>
        </p:nvSpPr>
        <p:spPr>
          <a:xfrm>
            <a:off x="2447109" y="4299838"/>
            <a:ext cx="86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0E094A-0FE9-2043-9F37-0659F8A260E8}"/>
              </a:ext>
            </a:extLst>
          </p:cNvPr>
          <p:cNvSpPr txBox="1"/>
          <p:nvPr/>
        </p:nvSpPr>
        <p:spPr>
          <a:xfrm>
            <a:off x="8541504" y="4226011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gen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53302D6-7755-6D4B-84A2-19AB17545C5A}"/>
              </a:ext>
            </a:extLst>
          </p:cNvPr>
          <p:cNvSpPr/>
          <p:nvPr/>
        </p:nvSpPr>
        <p:spPr>
          <a:xfrm rot="8848743">
            <a:off x="5884098" y="4443973"/>
            <a:ext cx="1019373" cy="302741"/>
          </a:xfrm>
          <a:prstGeom prst="rightArrow">
            <a:avLst>
              <a:gd name="adj1" fmla="val 55754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26B06C5-8D02-2E43-9B16-CA8BF2231F67}"/>
              </a:ext>
            </a:extLst>
          </p:cNvPr>
          <p:cNvSpPr/>
          <p:nvPr/>
        </p:nvSpPr>
        <p:spPr>
          <a:xfrm rot="12718130">
            <a:off x="5026115" y="4517799"/>
            <a:ext cx="1019373" cy="302741"/>
          </a:xfrm>
          <a:prstGeom prst="rightArrow">
            <a:avLst>
              <a:gd name="adj1" fmla="val 55754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C540AF-F8AB-1043-BE5B-D1675E9B18A6}"/>
              </a:ext>
            </a:extLst>
          </p:cNvPr>
          <p:cNvSpPr txBox="1"/>
          <p:nvPr/>
        </p:nvSpPr>
        <p:spPr>
          <a:xfrm>
            <a:off x="6465912" y="4775901"/>
            <a:ext cx="202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optimizations</a:t>
            </a:r>
          </a:p>
          <a:p>
            <a:r>
              <a:rPr lang="en-US" dirty="0"/>
              <a:t>build on each other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6398A2-91EC-2348-81D4-76CA5F782755}"/>
              </a:ext>
            </a:extLst>
          </p:cNvPr>
          <p:cNvSpPr txBox="1"/>
          <p:nvPr/>
        </p:nvSpPr>
        <p:spPr>
          <a:xfrm>
            <a:off x="38645" y="6364451"/>
            <a:ext cx="958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about optimizations: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stackoverflow.com</a:t>
            </a:r>
            <a:r>
              <a:rPr lang="en-US" dirty="0">
                <a:hlinkClick r:id="rId2"/>
              </a:rPr>
              <a:t>/questions/15548023/clang-optimization-levels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FEF8E-36DF-FB47-99C4-01EC345A7D76}"/>
              </a:ext>
            </a:extLst>
          </p:cNvPr>
          <p:cNvSpPr txBox="1"/>
          <p:nvPr/>
        </p:nvSpPr>
        <p:spPr>
          <a:xfrm>
            <a:off x="3454104" y="2296268"/>
            <a:ext cx="10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3DCD5-0038-B646-93C6-C85CBE640171}"/>
              </a:ext>
            </a:extLst>
          </p:cNvPr>
          <p:cNvSpPr txBox="1"/>
          <p:nvPr/>
        </p:nvSpPr>
        <p:spPr>
          <a:xfrm>
            <a:off x="287383" y="4336869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942029-AE5D-884E-8594-EAD473DCF4E3}"/>
              </a:ext>
            </a:extLst>
          </p:cNvPr>
          <p:cNvSpPr txBox="1"/>
          <p:nvPr/>
        </p:nvSpPr>
        <p:spPr>
          <a:xfrm>
            <a:off x="8115922" y="2252299"/>
            <a:ext cx="170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produces</a:t>
            </a:r>
            <a:br>
              <a:rPr lang="en-US" dirty="0"/>
            </a:br>
            <a:r>
              <a:rPr lang="en-US" dirty="0"/>
              <a:t>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77843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364D-077A-754F-A413-0C485D0D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detailed view</a:t>
            </a:r>
          </a:p>
        </p:txBody>
      </p:sp>
    </p:spTree>
    <p:extLst>
      <p:ext uri="{BB962C8B-B14F-4D97-AF65-F5344CB8AC3E}">
        <p14:creationId xmlns:p14="http://schemas.microsoft.com/office/powerpoint/2010/main" val="3993176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5" y="837898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FE463-D808-EC4B-841B-36407BEADCAD}"/>
              </a:ext>
            </a:extLst>
          </p:cNvPr>
          <p:cNvSpPr/>
          <p:nvPr/>
        </p:nvSpPr>
        <p:spPr>
          <a:xfrm>
            <a:off x="5335452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7" y="1258320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optimizations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0270E25-7519-9849-8A8A-55EDEC13CA28}"/>
              </a:ext>
            </a:extLst>
          </p:cNvPr>
          <p:cNvSpPr/>
          <p:nvPr/>
        </p:nvSpPr>
        <p:spPr>
          <a:xfrm>
            <a:off x="6604785" y="1258319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6A2755-A0B7-D948-9779-9A1B3546B6B2}"/>
              </a:ext>
            </a:extLst>
          </p:cNvPr>
          <p:cNvSpPr txBox="1"/>
          <p:nvPr/>
        </p:nvSpPr>
        <p:spPr>
          <a:xfrm>
            <a:off x="4000931" y="6165543"/>
            <a:ext cx="2603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detailed view</a:t>
            </a:r>
          </a:p>
        </p:txBody>
      </p:sp>
    </p:spTree>
    <p:extLst>
      <p:ext uri="{BB962C8B-B14F-4D97-AF65-F5344CB8AC3E}">
        <p14:creationId xmlns:p14="http://schemas.microsoft.com/office/powerpoint/2010/main" val="817931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5" y="837898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880A007-364A-354C-B940-DE0450EBF6B0}"/>
              </a:ext>
            </a:extLst>
          </p:cNvPr>
          <p:cNvSpPr/>
          <p:nvPr/>
        </p:nvSpPr>
        <p:spPr>
          <a:xfrm>
            <a:off x="4881566" y="1258320"/>
            <a:ext cx="209332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B59943-49F7-F944-AE1A-808C426ECB74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Analysis/ Optimization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6A2755-A0B7-D948-9779-9A1B3546B6B2}"/>
              </a:ext>
            </a:extLst>
          </p:cNvPr>
          <p:cNvSpPr txBox="1"/>
          <p:nvPr/>
        </p:nvSpPr>
        <p:spPr>
          <a:xfrm>
            <a:off x="4000931" y="6165543"/>
            <a:ext cx="2603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detailed 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D5C78-D86E-B54A-9EB5-BDDAD5583D4D}"/>
              </a:ext>
            </a:extLst>
          </p:cNvPr>
          <p:cNvSpPr txBox="1"/>
          <p:nvPr/>
        </p:nvSpPr>
        <p:spPr>
          <a:xfrm>
            <a:off x="4215782" y="2427814"/>
            <a:ext cx="3816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We’re going to move semantic analysis</a:t>
            </a:r>
          </a:p>
          <a:p>
            <a:r>
              <a:rPr lang="en-US" i="1" dirty="0"/>
              <a:t>into IR optimizations and analysis</a:t>
            </a:r>
          </a:p>
        </p:txBody>
      </p:sp>
    </p:spTree>
    <p:extLst>
      <p:ext uri="{BB962C8B-B14F-4D97-AF65-F5344CB8AC3E}">
        <p14:creationId xmlns:p14="http://schemas.microsoft.com/office/powerpoint/2010/main" val="108869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optimizations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6A2755-A0B7-D948-9779-9A1B3546B6B2}"/>
              </a:ext>
            </a:extLst>
          </p:cNvPr>
          <p:cNvSpPr txBox="1"/>
          <p:nvPr/>
        </p:nvSpPr>
        <p:spPr>
          <a:xfrm>
            <a:off x="4000931" y="6165543"/>
            <a:ext cx="2603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detailed 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866B4-F713-2142-838D-8740AA78E81C}"/>
              </a:ext>
            </a:extLst>
          </p:cNvPr>
          <p:cNvSpPr txBox="1"/>
          <p:nvPr/>
        </p:nvSpPr>
        <p:spPr>
          <a:xfrm>
            <a:off x="7474179" y="3639324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 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751F0-E19A-D84D-9951-45201A881424}"/>
              </a:ext>
            </a:extLst>
          </p:cNvPr>
          <p:cNvSpPr txBox="1"/>
          <p:nvPr/>
        </p:nvSpPr>
        <p:spPr>
          <a:xfrm>
            <a:off x="6738970" y="5643770"/>
            <a:ext cx="231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ISA program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E0BB3A9-7EC7-3C4A-9BD1-A42DE5FCC090}"/>
              </a:ext>
            </a:extLst>
          </p:cNvPr>
          <p:cNvSpPr/>
          <p:nvPr/>
        </p:nvSpPr>
        <p:spPr>
          <a:xfrm>
            <a:off x="4881566" y="1258320"/>
            <a:ext cx="209332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C51A1B3-ED21-8648-9E17-C9949717DA26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Analysis/ Optimization</a:t>
            </a:r>
          </a:p>
        </p:txBody>
      </p:sp>
    </p:spTree>
    <p:extLst>
      <p:ext uri="{BB962C8B-B14F-4D97-AF65-F5344CB8AC3E}">
        <p14:creationId xmlns:p14="http://schemas.microsoft.com/office/powerpoint/2010/main" val="2240039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6A2755-A0B7-D948-9779-9A1B3546B6B2}"/>
              </a:ext>
            </a:extLst>
          </p:cNvPr>
          <p:cNvSpPr txBox="1"/>
          <p:nvPr/>
        </p:nvSpPr>
        <p:spPr>
          <a:xfrm>
            <a:off x="4000931" y="6165543"/>
            <a:ext cx="2603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detailed 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866B4-F713-2142-838D-8740AA78E81C}"/>
              </a:ext>
            </a:extLst>
          </p:cNvPr>
          <p:cNvSpPr txBox="1"/>
          <p:nvPr/>
        </p:nvSpPr>
        <p:spPr>
          <a:xfrm>
            <a:off x="7474179" y="3639324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 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751F0-E19A-D84D-9951-45201A881424}"/>
              </a:ext>
            </a:extLst>
          </p:cNvPr>
          <p:cNvSpPr txBox="1"/>
          <p:nvPr/>
        </p:nvSpPr>
        <p:spPr>
          <a:xfrm>
            <a:off x="6738970" y="5643770"/>
            <a:ext cx="231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ISA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B4C4B-3719-574B-9A98-070FBBC9C369}"/>
              </a:ext>
            </a:extLst>
          </p:cNvPr>
          <p:cNvSpPr txBox="1"/>
          <p:nvPr/>
        </p:nvSpPr>
        <p:spPr>
          <a:xfrm>
            <a:off x="301294" y="2889479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B299E981-4FD4-D54F-A39F-D94C152B369C}"/>
              </a:ext>
            </a:extLst>
          </p:cNvPr>
          <p:cNvSpPr/>
          <p:nvPr/>
        </p:nvSpPr>
        <p:spPr>
          <a:xfrm>
            <a:off x="4881566" y="1258320"/>
            <a:ext cx="209332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BC88D9-D1DE-C844-B4DF-0B684D4FDDB8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Analysis/ Optimization</a:t>
            </a:r>
          </a:p>
        </p:txBody>
      </p:sp>
    </p:spTree>
    <p:extLst>
      <p:ext uri="{BB962C8B-B14F-4D97-AF65-F5344CB8AC3E}">
        <p14:creationId xmlns:p14="http://schemas.microsoft.com/office/powerpoint/2010/main" val="1011886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751F0-E19A-D84D-9951-45201A881424}"/>
              </a:ext>
            </a:extLst>
          </p:cNvPr>
          <p:cNvSpPr txBox="1"/>
          <p:nvPr/>
        </p:nvSpPr>
        <p:spPr>
          <a:xfrm>
            <a:off x="6738970" y="5643770"/>
            <a:ext cx="231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ISA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B4C4B-3719-574B-9A98-070FBBC9C369}"/>
              </a:ext>
            </a:extLst>
          </p:cNvPr>
          <p:cNvSpPr txBox="1"/>
          <p:nvPr/>
        </p:nvSpPr>
        <p:spPr>
          <a:xfrm>
            <a:off x="301294" y="2889479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09C7E1-6830-D74A-882A-5334DD9C6C36}"/>
              </a:ext>
            </a:extLst>
          </p:cNvPr>
          <p:cNvSpPr txBox="1"/>
          <p:nvPr/>
        </p:nvSpPr>
        <p:spPr>
          <a:xfrm>
            <a:off x="282092" y="3916986"/>
            <a:ext cx="77874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&lt;id,&gt; &lt;assign,=&gt; &lt;id,&gt;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,+&gt; &lt;id,&gt;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,*&gt; &lt;num,60&gt; &lt;semi,;&gt;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21841-79C0-8947-92EF-856CC4A5279F}"/>
              </a:ext>
            </a:extLst>
          </p:cNvPr>
          <p:cNvSpPr txBox="1"/>
          <p:nvPr/>
        </p:nvSpPr>
        <p:spPr>
          <a:xfrm>
            <a:off x="231863" y="3494960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54922DB1-E950-3A4A-A352-62C7816334C5}"/>
              </a:ext>
            </a:extLst>
          </p:cNvPr>
          <p:cNvSpPr/>
          <p:nvPr/>
        </p:nvSpPr>
        <p:spPr>
          <a:xfrm>
            <a:off x="4881566" y="1258320"/>
            <a:ext cx="209332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C73567-0EEA-3640-8BCA-2B033836B622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Analysis/ Optimization</a:t>
            </a:r>
          </a:p>
        </p:txBody>
      </p:sp>
    </p:spTree>
    <p:extLst>
      <p:ext uri="{BB962C8B-B14F-4D97-AF65-F5344CB8AC3E}">
        <p14:creationId xmlns:p14="http://schemas.microsoft.com/office/powerpoint/2010/main" val="4059117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21841-79C0-8947-92EF-856CC4A5279F}"/>
              </a:ext>
            </a:extLst>
          </p:cNvPr>
          <p:cNvSpPr txBox="1"/>
          <p:nvPr/>
        </p:nvSpPr>
        <p:spPr>
          <a:xfrm>
            <a:off x="231863" y="2696065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E3572-A9F2-CD40-BCBC-0F1BF82C20CE}"/>
              </a:ext>
            </a:extLst>
          </p:cNvPr>
          <p:cNvSpPr txBox="1"/>
          <p:nvPr/>
        </p:nvSpPr>
        <p:spPr>
          <a:xfrm>
            <a:off x="2029702" y="404328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937EFA-A985-5E4B-BF51-CA9839010ACF}"/>
              </a:ext>
            </a:extLst>
          </p:cNvPr>
          <p:cNvSpPr/>
          <p:nvPr/>
        </p:nvSpPr>
        <p:spPr>
          <a:xfrm>
            <a:off x="1006385" y="4736356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&lt;id,1&gt;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346EB-B364-CC44-9F04-B53558C39F1F}"/>
              </a:ext>
            </a:extLst>
          </p:cNvPr>
          <p:cNvSpPr/>
          <p:nvPr/>
        </p:nvSpPr>
        <p:spPr>
          <a:xfrm>
            <a:off x="2563487" y="515749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&lt;id,2&gt; 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907E75-D619-A24B-A223-B942CB7E7650}"/>
              </a:ext>
            </a:extLst>
          </p:cNvPr>
          <p:cNvSpPr/>
          <p:nvPr/>
        </p:nvSpPr>
        <p:spPr>
          <a:xfrm>
            <a:off x="3712972" y="5706749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&lt;id,3&gt; 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899534-4AF5-E34A-AEFC-802204FE58C4}"/>
              </a:ext>
            </a:extLst>
          </p:cNvPr>
          <p:cNvSpPr/>
          <p:nvPr/>
        </p:nvSpPr>
        <p:spPr>
          <a:xfrm>
            <a:off x="5494611" y="570227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60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B1A16F-C656-A54A-9D55-A5EBDD45F89E}"/>
              </a:ext>
            </a:extLst>
          </p:cNvPr>
          <p:cNvSpPr txBox="1"/>
          <p:nvPr/>
        </p:nvSpPr>
        <p:spPr>
          <a:xfrm>
            <a:off x="3731893" y="460823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D9A874-8086-DD47-BBCA-857779565924}"/>
              </a:ext>
            </a:extLst>
          </p:cNvPr>
          <p:cNvSpPr txBox="1"/>
          <p:nvPr/>
        </p:nvSpPr>
        <p:spPr>
          <a:xfrm>
            <a:off x="4993159" y="5157494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BA2BA9-81B8-2A4D-8A97-083FA2498A20}"/>
              </a:ext>
            </a:extLst>
          </p:cNvPr>
          <p:cNvCxnSpPr>
            <a:endCxn id="15" idx="0"/>
          </p:cNvCxnSpPr>
          <p:nvPr/>
        </p:nvCxnSpPr>
        <p:spPr>
          <a:xfrm flipH="1">
            <a:off x="1581222" y="4450444"/>
            <a:ext cx="543031" cy="28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CF0163-62D9-FB4A-ADC9-36B945C1033C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530430" y="4433874"/>
            <a:ext cx="1201463" cy="359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6A2702-1B0D-754D-8F23-CB70C1E84C9A}"/>
              </a:ext>
            </a:extLst>
          </p:cNvPr>
          <p:cNvCxnSpPr>
            <a:cxnSpLocks/>
          </p:cNvCxnSpPr>
          <p:nvPr/>
        </p:nvCxnSpPr>
        <p:spPr>
          <a:xfrm flipH="1">
            <a:off x="3359276" y="4921022"/>
            <a:ext cx="372617" cy="236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637A72-913A-BC49-B96B-D5577AFD921A}"/>
              </a:ext>
            </a:extLst>
          </p:cNvPr>
          <p:cNvCxnSpPr>
            <a:cxnSpLocks/>
          </p:cNvCxnSpPr>
          <p:nvPr/>
        </p:nvCxnSpPr>
        <p:spPr>
          <a:xfrm>
            <a:off x="4031975" y="4921022"/>
            <a:ext cx="901381" cy="238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1B724E-D7BE-0C48-AEA0-C86B2121BC76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439353" y="5342160"/>
            <a:ext cx="553806" cy="364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1C5FA56-1BD7-6146-8DE1-60E574099ED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250165" y="5430020"/>
            <a:ext cx="474637" cy="272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CC61950-E22F-3B41-A672-E9BA7A152E4C}"/>
              </a:ext>
            </a:extLst>
          </p:cNvPr>
          <p:cNvSpPr txBox="1"/>
          <p:nvPr/>
        </p:nvSpPr>
        <p:spPr>
          <a:xfrm>
            <a:off x="253830" y="3765296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F3A5F1-ECA3-434D-ABDC-93ADF533DB18}"/>
              </a:ext>
            </a:extLst>
          </p:cNvPr>
          <p:cNvSpPr txBox="1"/>
          <p:nvPr/>
        </p:nvSpPr>
        <p:spPr>
          <a:xfrm>
            <a:off x="76964" y="218697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E0EDCDCE-EDCC-DB42-AE5B-2AC23804D692}"/>
              </a:ext>
            </a:extLst>
          </p:cNvPr>
          <p:cNvSpPr/>
          <p:nvPr/>
        </p:nvSpPr>
        <p:spPr>
          <a:xfrm>
            <a:off x="4881566" y="1258320"/>
            <a:ext cx="209332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DDE7950-24E0-D14A-98EF-3340907E252D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Analysis/ Optimization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F3C44B-630C-A94F-BC19-7234420CEA0E}"/>
              </a:ext>
            </a:extLst>
          </p:cNvPr>
          <p:cNvSpPr txBox="1"/>
          <p:nvPr/>
        </p:nvSpPr>
        <p:spPr>
          <a:xfrm>
            <a:off x="310333" y="3136729"/>
            <a:ext cx="77874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&lt;id,&gt; &lt;assign,=&gt; &lt;id,&gt;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,+&gt; &lt;id,&gt; &lt;</a:t>
            </a:r>
            <a:r>
              <a:rPr lang="en-US" sz="1400" dirty="0" err="1">
                <a:latin typeface="Courier" pitchFamily="2" charset="0"/>
              </a:rPr>
              <a:t>bin_op</a:t>
            </a:r>
            <a:r>
              <a:rPr lang="en-US" sz="1400" dirty="0">
                <a:latin typeface="Courier" pitchFamily="2" charset="0"/>
              </a:rPr>
              <a:t>,*&gt; &lt;num,60&gt; &lt;semi,;&gt;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835C9-2CBF-E14D-83C0-550F8676358B}"/>
              </a:ext>
            </a:extLst>
          </p:cNvPr>
          <p:cNvSpPr txBox="1"/>
          <p:nvPr/>
        </p:nvSpPr>
        <p:spPr>
          <a:xfrm>
            <a:off x="2337683" y="47389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809B10-33DD-D74D-A629-50A1749B399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408973" y="4412612"/>
            <a:ext cx="94711" cy="444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C4D1BAF-D817-5A4B-B8C1-BFE6007460FE}"/>
              </a:ext>
            </a:extLst>
          </p:cNvPr>
          <p:cNvSpPr txBox="1"/>
          <p:nvPr/>
        </p:nvSpPr>
        <p:spPr>
          <a:xfrm>
            <a:off x="3871046" y="53390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E654AA-A484-BB48-A169-A355A7CEF829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3942336" y="5012682"/>
            <a:ext cx="78751" cy="32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C2045C8-7CC6-F840-B3BE-F355D99FF051}"/>
              </a:ext>
            </a:extLst>
          </p:cNvPr>
          <p:cNvSpPr txBox="1"/>
          <p:nvPr/>
        </p:nvSpPr>
        <p:spPr>
          <a:xfrm>
            <a:off x="5066026" y="5886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6126DE-8922-A54A-9EAF-722D273E36CD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168864" y="5526826"/>
            <a:ext cx="47203" cy="360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70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/>
          </a:bodyPr>
          <a:lstStyle/>
          <a:p>
            <a:r>
              <a:rPr lang="en-US" dirty="0"/>
              <a:t>HW 2</a:t>
            </a:r>
          </a:p>
          <a:p>
            <a:pPr lvl="1"/>
            <a:r>
              <a:rPr lang="en-US" dirty="0"/>
              <a:t>Due on Monday by midnight</a:t>
            </a:r>
          </a:p>
          <a:p>
            <a:pPr lvl="1"/>
            <a:r>
              <a:rPr lang="en-US" dirty="0"/>
              <a:t>There is no guarantee of help on piazza off business hours and weekends</a:t>
            </a:r>
          </a:p>
          <a:p>
            <a:pPr lvl="1"/>
            <a:r>
              <a:rPr lang="en-US" dirty="0"/>
              <a:t>Neal wrote a recursive descent document you should read for extra help</a:t>
            </a:r>
          </a:p>
          <a:p>
            <a:pPr lvl="1"/>
            <a:endParaRPr lang="en-US" dirty="0"/>
          </a:p>
          <a:p>
            <a:r>
              <a:rPr lang="en-US" dirty="0"/>
              <a:t>HW 3 will be assigned a week from Monday (May 9) so that you only have the midterm to do next week.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7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IR programs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E3572-A9F2-CD40-BCBC-0F1BF82C20CE}"/>
              </a:ext>
            </a:extLst>
          </p:cNvPr>
          <p:cNvSpPr txBox="1"/>
          <p:nvPr/>
        </p:nvSpPr>
        <p:spPr>
          <a:xfrm>
            <a:off x="1901563" y="269139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937EFA-A985-5E4B-BF51-CA9839010ACF}"/>
              </a:ext>
            </a:extLst>
          </p:cNvPr>
          <p:cNvSpPr/>
          <p:nvPr/>
        </p:nvSpPr>
        <p:spPr>
          <a:xfrm>
            <a:off x="878246" y="338447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&lt;id,1&gt;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346EB-B364-CC44-9F04-B53558C39F1F}"/>
              </a:ext>
            </a:extLst>
          </p:cNvPr>
          <p:cNvSpPr/>
          <p:nvPr/>
        </p:nvSpPr>
        <p:spPr>
          <a:xfrm>
            <a:off x="2435348" y="3805612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&lt;id,2&gt; 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907E75-D619-A24B-A223-B942CB7E7650}"/>
              </a:ext>
            </a:extLst>
          </p:cNvPr>
          <p:cNvSpPr/>
          <p:nvPr/>
        </p:nvSpPr>
        <p:spPr>
          <a:xfrm>
            <a:off x="3584833" y="4354867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&lt;id,3&gt; 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899534-4AF5-E34A-AEFC-802204FE58C4}"/>
              </a:ext>
            </a:extLst>
          </p:cNvPr>
          <p:cNvSpPr/>
          <p:nvPr/>
        </p:nvSpPr>
        <p:spPr>
          <a:xfrm>
            <a:off x="5366472" y="435039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60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B1A16F-C656-A54A-9D55-A5EBDD45F89E}"/>
              </a:ext>
            </a:extLst>
          </p:cNvPr>
          <p:cNvSpPr txBox="1"/>
          <p:nvPr/>
        </p:nvSpPr>
        <p:spPr>
          <a:xfrm>
            <a:off x="3603754" y="32563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D9A874-8086-DD47-BBCA-857779565924}"/>
              </a:ext>
            </a:extLst>
          </p:cNvPr>
          <p:cNvSpPr txBox="1"/>
          <p:nvPr/>
        </p:nvSpPr>
        <p:spPr>
          <a:xfrm>
            <a:off x="4865020" y="380561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BA2BA9-81B8-2A4D-8A97-083FA2498A20}"/>
              </a:ext>
            </a:extLst>
          </p:cNvPr>
          <p:cNvCxnSpPr>
            <a:endCxn id="15" idx="0"/>
          </p:cNvCxnSpPr>
          <p:nvPr/>
        </p:nvCxnSpPr>
        <p:spPr>
          <a:xfrm flipH="1">
            <a:off x="1453083" y="3098562"/>
            <a:ext cx="543031" cy="28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CF0163-62D9-FB4A-ADC9-36B945C1033C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402291" y="3081992"/>
            <a:ext cx="1201463" cy="359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6A2702-1B0D-754D-8F23-CB70C1E84C9A}"/>
              </a:ext>
            </a:extLst>
          </p:cNvPr>
          <p:cNvCxnSpPr>
            <a:cxnSpLocks/>
          </p:cNvCxnSpPr>
          <p:nvPr/>
        </p:nvCxnSpPr>
        <p:spPr>
          <a:xfrm flipH="1">
            <a:off x="3231137" y="3569140"/>
            <a:ext cx="372617" cy="236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637A72-913A-BC49-B96B-D5577AFD921A}"/>
              </a:ext>
            </a:extLst>
          </p:cNvPr>
          <p:cNvCxnSpPr>
            <a:cxnSpLocks/>
          </p:cNvCxnSpPr>
          <p:nvPr/>
        </p:nvCxnSpPr>
        <p:spPr>
          <a:xfrm>
            <a:off x="3903836" y="3569140"/>
            <a:ext cx="901381" cy="238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1B724E-D7BE-0C48-AEA0-C86B2121BC76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311214" y="3990278"/>
            <a:ext cx="553806" cy="364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1C5FA56-1BD7-6146-8DE1-60E574099ED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122026" y="4078138"/>
            <a:ext cx="474637" cy="272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CC61950-E22F-3B41-A672-E9BA7A152E4C}"/>
              </a:ext>
            </a:extLst>
          </p:cNvPr>
          <p:cNvSpPr txBox="1"/>
          <p:nvPr/>
        </p:nvSpPr>
        <p:spPr>
          <a:xfrm>
            <a:off x="253830" y="2755480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F3A5F1-ECA3-434D-ABDC-93ADF533DB18}"/>
              </a:ext>
            </a:extLst>
          </p:cNvPr>
          <p:cNvSpPr txBox="1"/>
          <p:nvPr/>
        </p:nvSpPr>
        <p:spPr>
          <a:xfrm>
            <a:off x="76964" y="218697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E0EDCDCE-EDCC-DB42-AE5B-2AC23804D692}"/>
              </a:ext>
            </a:extLst>
          </p:cNvPr>
          <p:cNvSpPr/>
          <p:nvPr/>
        </p:nvSpPr>
        <p:spPr>
          <a:xfrm>
            <a:off x="4881566" y="1258320"/>
            <a:ext cx="209332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DDE7950-24E0-D14A-98EF-3340907E252D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Analysis/ Optimization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835C9-2CBF-E14D-83C0-550F8676358B}"/>
              </a:ext>
            </a:extLst>
          </p:cNvPr>
          <p:cNvSpPr txBox="1"/>
          <p:nvPr/>
        </p:nvSpPr>
        <p:spPr>
          <a:xfrm>
            <a:off x="2209544" y="33870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809B10-33DD-D74D-A629-50A1749B399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280834" y="3060730"/>
            <a:ext cx="94711" cy="444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C4D1BAF-D817-5A4B-B8C1-BFE6007460FE}"/>
              </a:ext>
            </a:extLst>
          </p:cNvPr>
          <p:cNvSpPr txBox="1"/>
          <p:nvPr/>
        </p:nvSpPr>
        <p:spPr>
          <a:xfrm>
            <a:off x="3742907" y="3987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E654AA-A484-BB48-A169-A355A7CEF829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3814197" y="3660800"/>
            <a:ext cx="78751" cy="32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C2045C8-7CC6-F840-B3BE-F355D99FF051}"/>
              </a:ext>
            </a:extLst>
          </p:cNvPr>
          <p:cNvSpPr txBox="1"/>
          <p:nvPr/>
        </p:nvSpPr>
        <p:spPr>
          <a:xfrm>
            <a:off x="4937887" y="45350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6126DE-8922-A54A-9EAF-722D273E36CD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040725" y="4174944"/>
            <a:ext cx="47203" cy="360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31B518C-B046-D24E-9FCB-BAF7B31D40C0}"/>
              </a:ext>
            </a:extLst>
          </p:cNvPr>
          <p:cNvSpPr txBox="1"/>
          <p:nvPr/>
        </p:nvSpPr>
        <p:spPr>
          <a:xfrm>
            <a:off x="1355418" y="46615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FA365F6-1DEC-8E49-84F8-B3E667953A55}"/>
              </a:ext>
            </a:extLst>
          </p:cNvPr>
          <p:cNvSpPr/>
          <p:nvPr/>
        </p:nvSpPr>
        <p:spPr>
          <a:xfrm>
            <a:off x="205744" y="5316821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&lt;id,1&gt; 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CD6B1B6-616C-6A49-A40B-0FA12DD6D9A9}"/>
              </a:ext>
            </a:extLst>
          </p:cNvPr>
          <p:cNvSpPr/>
          <p:nvPr/>
        </p:nvSpPr>
        <p:spPr>
          <a:xfrm>
            <a:off x="1762846" y="5737959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&lt;id,2&gt; 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A905F5C-8FA2-2944-BB49-4B943DAAD7A5}"/>
              </a:ext>
            </a:extLst>
          </p:cNvPr>
          <p:cNvSpPr/>
          <p:nvPr/>
        </p:nvSpPr>
        <p:spPr>
          <a:xfrm>
            <a:off x="2912331" y="628721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&lt;id,3&gt; 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1221B3-82AE-8C41-897F-62B0511BD554}"/>
              </a:ext>
            </a:extLst>
          </p:cNvPr>
          <p:cNvSpPr txBox="1"/>
          <p:nvPr/>
        </p:nvSpPr>
        <p:spPr>
          <a:xfrm>
            <a:off x="2931252" y="51887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57D30FB-0741-2249-9A1D-5B75AFE3118B}"/>
              </a:ext>
            </a:extLst>
          </p:cNvPr>
          <p:cNvSpPr txBox="1"/>
          <p:nvPr/>
        </p:nvSpPr>
        <p:spPr>
          <a:xfrm>
            <a:off x="4192518" y="57379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36024B9-6AE5-E94C-AD98-845CCEBA8790}"/>
              </a:ext>
            </a:extLst>
          </p:cNvPr>
          <p:cNvCxnSpPr>
            <a:endCxn id="63" idx="0"/>
          </p:cNvCxnSpPr>
          <p:nvPr/>
        </p:nvCxnSpPr>
        <p:spPr>
          <a:xfrm flipH="1">
            <a:off x="780581" y="5030909"/>
            <a:ext cx="543031" cy="28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D20F9F9-9190-844A-A386-743F82F1BBF8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729789" y="5014339"/>
            <a:ext cx="1201463" cy="359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E8803B5-960F-D144-9BF9-9722BEF5366B}"/>
              </a:ext>
            </a:extLst>
          </p:cNvPr>
          <p:cNvCxnSpPr>
            <a:cxnSpLocks/>
          </p:cNvCxnSpPr>
          <p:nvPr/>
        </p:nvCxnSpPr>
        <p:spPr>
          <a:xfrm flipH="1">
            <a:off x="2558635" y="5501487"/>
            <a:ext cx="372617" cy="236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CB6FC3-6B90-F243-9848-B458FAB84832}"/>
              </a:ext>
            </a:extLst>
          </p:cNvPr>
          <p:cNvCxnSpPr>
            <a:cxnSpLocks/>
          </p:cNvCxnSpPr>
          <p:nvPr/>
        </p:nvCxnSpPr>
        <p:spPr>
          <a:xfrm>
            <a:off x="3231334" y="5501487"/>
            <a:ext cx="901381" cy="238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08FA5E2-4796-A744-98D7-70723BD18836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3638712" y="5922625"/>
            <a:ext cx="553806" cy="364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0162216-0A32-D24A-9AD9-D3BC7D698EB7}"/>
              </a:ext>
            </a:extLst>
          </p:cNvPr>
          <p:cNvSpPr txBox="1"/>
          <p:nvPr/>
        </p:nvSpPr>
        <p:spPr>
          <a:xfrm>
            <a:off x="4878576" y="61580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6404793-FB38-774B-9605-F39CA02FBEC4}"/>
              </a:ext>
            </a:extLst>
          </p:cNvPr>
          <p:cNvCxnSpPr>
            <a:cxnSpLocks/>
          </p:cNvCxnSpPr>
          <p:nvPr/>
        </p:nvCxnSpPr>
        <p:spPr>
          <a:xfrm>
            <a:off x="4528311" y="5922625"/>
            <a:ext cx="552601" cy="251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1AED69-32BD-D94C-9F04-455483BCD5D1}"/>
              </a:ext>
            </a:extLst>
          </p:cNvPr>
          <p:cNvSpPr txBox="1"/>
          <p:nvPr/>
        </p:nvSpPr>
        <p:spPr>
          <a:xfrm>
            <a:off x="348791" y="45350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1520421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A2E6F-3120-F842-AA3F-EA00120F76FC}"/>
              </a:ext>
            </a:extLst>
          </p:cNvPr>
          <p:cNvSpPr txBox="1"/>
          <p:nvPr/>
        </p:nvSpPr>
        <p:spPr>
          <a:xfrm>
            <a:off x="259504" y="209933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programs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E3572-A9F2-CD40-BCBC-0F1BF82C20CE}"/>
              </a:ext>
            </a:extLst>
          </p:cNvPr>
          <p:cNvSpPr txBox="1"/>
          <p:nvPr/>
        </p:nvSpPr>
        <p:spPr>
          <a:xfrm>
            <a:off x="2353602" y="32920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937EFA-A985-5E4B-BF51-CA9839010ACF}"/>
              </a:ext>
            </a:extLst>
          </p:cNvPr>
          <p:cNvSpPr/>
          <p:nvPr/>
        </p:nvSpPr>
        <p:spPr>
          <a:xfrm>
            <a:off x="1203928" y="3947281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&lt;id,1&gt;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346EB-B364-CC44-9F04-B53558C39F1F}"/>
              </a:ext>
            </a:extLst>
          </p:cNvPr>
          <p:cNvSpPr/>
          <p:nvPr/>
        </p:nvSpPr>
        <p:spPr>
          <a:xfrm>
            <a:off x="2761030" y="4368419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&lt;id,2&gt; 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907E75-D619-A24B-A223-B942CB7E7650}"/>
              </a:ext>
            </a:extLst>
          </p:cNvPr>
          <p:cNvSpPr/>
          <p:nvPr/>
        </p:nvSpPr>
        <p:spPr>
          <a:xfrm>
            <a:off x="3910515" y="491767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&lt;id,3&gt; 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899534-4AF5-E34A-AEFC-802204FE58C4}"/>
              </a:ext>
            </a:extLst>
          </p:cNvPr>
          <p:cNvSpPr/>
          <p:nvPr/>
        </p:nvSpPr>
        <p:spPr>
          <a:xfrm>
            <a:off x="5763034" y="544165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60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B1A16F-C656-A54A-9D55-A5EBDD45F89E}"/>
              </a:ext>
            </a:extLst>
          </p:cNvPr>
          <p:cNvSpPr txBox="1"/>
          <p:nvPr/>
        </p:nvSpPr>
        <p:spPr>
          <a:xfrm>
            <a:off x="3929436" y="38191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D9A874-8086-DD47-BBCA-857779565924}"/>
              </a:ext>
            </a:extLst>
          </p:cNvPr>
          <p:cNvSpPr txBox="1"/>
          <p:nvPr/>
        </p:nvSpPr>
        <p:spPr>
          <a:xfrm>
            <a:off x="5190702" y="43684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*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BA2BA9-81B8-2A4D-8A97-083FA2498A20}"/>
              </a:ext>
            </a:extLst>
          </p:cNvPr>
          <p:cNvCxnSpPr>
            <a:endCxn id="15" idx="0"/>
          </p:cNvCxnSpPr>
          <p:nvPr/>
        </p:nvCxnSpPr>
        <p:spPr>
          <a:xfrm flipH="1">
            <a:off x="1778765" y="3661369"/>
            <a:ext cx="543031" cy="28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CF0163-62D9-FB4A-ADC9-36B945C1033C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727973" y="3644799"/>
            <a:ext cx="1201463" cy="359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6A2702-1B0D-754D-8F23-CB70C1E84C9A}"/>
              </a:ext>
            </a:extLst>
          </p:cNvPr>
          <p:cNvCxnSpPr>
            <a:cxnSpLocks/>
          </p:cNvCxnSpPr>
          <p:nvPr/>
        </p:nvCxnSpPr>
        <p:spPr>
          <a:xfrm flipH="1">
            <a:off x="3556819" y="4131947"/>
            <a:ext cx="372617" cy="236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637A72-913A-BC49-B96B-D5577AFD921A}"/>
              </a:ext>
            </a:extLst>
          </p:cNvPr>
          <p:cNvCxnSpPr>
            <a:cxnSpLocks/>
          </p:cNvCxnSpPr>
          <p:nvPr/>
        </p:nvCxnSpPr>
        <p:spPr>
          <a:xfrm>
            <a:off x="4229518" y="4131947"/>
            <a:ext cx="901381" cy="238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1B724E-D7BE-0C48-AEA0-C86B2121BC76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636896" y="4553085"/>
            <a:ext cx="553806" cy="364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1C5FA56-1BD7-6146-8DE1-60E574099ED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993225" y="5053460"/>
            <a:ext cx="0" cy="388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CC61950-E22F-3B41-A672-E9BA7A152E4C}"/>
              </a:ext>
            </a:extLst>
          </p:cNvPr>
          <p:cNvSpPr txBox="1"/>
          <p:nvPr/>
        </p:nvSpPr>
        <p:spPr>
          <a:xfrm>
            <a:off x="451373" y="297622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F3A5F1-ECA3-434D-ABDC-93ADF533DB18}"/>
              </a:ext>
            </a:extLst>
          </p:cNvPr>
          <p:cNvSpPr txBox="1"/>
          <p:nvPr/>
        </p:nvSpPr>
        <p:spPr>
          <a:xfrm>
            <a:off x="76964" y="218697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6099F-17CB-9141-BDCE-B78D069528A5}"/>
              </a:ext>
            </a:extLst>
          </p:cNvPr>
          <p:cNvSpPr txBox="1"/>
          <p:nvPr/>
        </p:nvSpPr>
        <p:spPr>
          <a:xfrm>
            <a:off x="5526495" y="4747750"/>
            <a:ext cx="129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int_to_float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40D7B8-AB44-A048-8143-BF4B6B735845}"/>
              </a:ext>
            </a:extLst>
          </p:cNvPr>
          <p:cNvCxnSpPr>
            <a:cxnSpLocks/>
          </p:cNvCxnSpPr>
          <p:nvPr/>
        </p:nvCxnSpPr>
        <p:spPr>
          <a:xfrm>
            <a:off x="5526495" y="4553085"/>
            <a:ext cx="552601" cy="251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ight Arrow 53">
            <a:extLst>
              <a:ext uri="{FF2B5EF4-FFF2-40B4-BE49-F238E27FC236}">
                <a16:creationId xmlns:a16="http://schemas.microsoft.com/office/drawing/2014/main" id="{BFB1E1A8-3516-C64B-B6DE-314B2C967F60}"/>
              </a:ext>
            </a:extLst>
          </p:cNvPr>
          <p:cNvSpPr/>
          <p:nvPr/>
        </p:nvSpPr>
        <p:spPr>
          <a:xfrm>
            <a:off x="4881566" y="1258320"/>
            <a:ext cx="209332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828A6CC-38F7-B24A-A386-0237CB790DBA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Analysis</a:t>
            </a:r>
            <a:r>
              <a:rPr lang="en-US" dirty="0"/>
              <a:t>/ Optimization</a:t>
            </a:r>
          </a:p>
        </p:txBody>
      </p:sp>
    </p:spTree>
    <p:extLst>
      <p:ext uri="{BB962C8B-B14F-4D97-AF65-F5344CB8AC3E}">
        <p14:creationId xmlns:p14="http://schemas.microsoft.com/office/powerpoint/2010/main" val="1758450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362415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99271-EDD5-F34B-A188-723D908AC655}"/>
              </a:ext>
            </a:extLst>
          </p:cNvPr>
          <p:cNvSpPr txBox="1"/>
          <p:nvPr/>
        </p:nvSpPr>
        <p:spPr>
          <a:xfrm>
            <a:off x="6025873" y="216936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IR programs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E3572-A9F2-CD40-BCBC-0F1BF82C20CE}"/>
              </a:ext>
            </a:extLst>
          </p:cNvPr>
          <p:cNvSpPr txBox="1"/>
          <p:nvPr/>
        </p:nvSpPr>
        <p:spPr>
          <a:xfrm>
            <a:off x="2156059" y="2704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937EFA-A985-5E4B-BF51-CA9839010ACF}"/>
              </a:ext>
            </a:extLst>
          </p:cNvPr>
          <p:cNvSpPr/>
          <p:nvPr/>
        </p:nvSpPr>
        <p:spPr>
          <a:xfrm>
            <a:off x="1006385" y="3359947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&lt;id,1&gt;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346EB-B364-CC44-9F04-B53558C39F1F}"/>
              </a:ext>
            </a:extLst>
          </p:cNvPr>
          <p:cNvSpPr/>
          <p:nvPr/>
        </p:nvSpPr>
        <p:spPr>
          <a:xfrm>
            <a:off x="2563487" y="3781085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&lt;id,2&gt; 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907E75-D619-A24B-A223-B942CB7E7650}"/>
              </a:ext>
            </a:extLst>
          </p:cNvPr>
          <p:cNvSpPr/>
          <p:nvPr/>
        </p:nvSpPr>
        <p:spPr>
          <a:xfrm>
            <a:off x="3712972" y="4330340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&lt;id,3&gt; 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899534-4AF5-E34A-AEFC-802204FE58C4}"/>
              </a:ext>
            </a:extLst>
          </p:cNvPr>
          <p:cNvSpPr/>
          <p:nvPr/>
        </p:nvSpPr>
        <p:spPr>
          <a:xfrm>
            <a:off x="5565491" y="485431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60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B1A16F-C656-A54A-9D55-A5EBDD45F89E}"/>
              </a:ext>
            </a:extLst>
          </p:cNvPr>
          <p:cNvSpPr txBox="1"/>
          <p:nvPr/>
        </p:nvSpPr>
        <p:spPr>
          <a:xfrm>
            <a:off x="3731893" y="3231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D9A874-8086-DD47-BBCA-857779565924}"/>
              </a:ext>
            </a:extLst>
          </p:cNvPr>
          <p:cNvSpPr txBox="1"/>
          <p:nvPr/>
        </p:nvSpPr>
        <p:spPr>
          <a:xfrm>
            <a:off x="4993159" y="37810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BA2BA9-81B8-2A4D-8A97-083FA2498A20}"/>
              </a:ext>
            </a:extLst>
          </p:cNvPr>
          <p:cNvCxnSpPr>
            <a:endCxn id="15" idx="0"/>
          </p:cNvCxnSpPr>
          <p:nvPr/>
        </p:nvCxnSpPr>
        <p:spPr>
          <a:xfrm flipH="1">
            <a:off x="1581222" y="3074035"/>
            <a:ext cx="543031" cy="28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CF0163-62D9-FB4A-ADC9-36B945C1033C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530430" y="3057465"/>
            <a:ext cx="1201463" cy="359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6A2702-1B0D-754D-8F23-CB70C1E84C9A}"/>
              </a:ext>
            </a:extLst>
          </p:cNvPr>
          <p:cNvCxnSpPr>
            <a:cxnSpLocks/>
          </p:cNvCxnSpPr>
          <p:nvPr/>
        </p:nvCxnSpPr>
        <p:spPr>
          <a:xfrm flipH="1">
            <a:off x="3359276" y="3544613"/>
            <a:ext cx="372617" cy="236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637A72-913A-BC49-B96B-D5577AFD921A}"/>
              </a:ext>
            </a:extLst>
          </p:cNvPr>
          <p:cNvCxnSpPr>
            <a:cxnSpLocks/>
          </p:cNvCxnSpPr>
          <p:nvPr/>
        </p:nvCxnSpPr>
        <p:spPr>
          <a:xfrm>
            <a:off x="4031975" y="3544613"/>
            <a:ext cx="901381" cy="238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1B724E-D7BE-0C48-AEA0-C86B2121BC76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439353" y="3965751"/>
            <a:ext cx="553806" cy="364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1C5FA56-1BD7-6146-8DE1-60E574099ED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795682" y="4466126"/>
            <a:ext cx="0" cy="388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CC61950-E22F-3B41-A672-E9BA7A152E4C}"/>
              </a:ext>
            </a:extLst>
          </p:cNvPr>
          <p:cNvSpPr txBox="1"/>
          <p:nvPr/>
        </p:nvSpPr>
        <p:spPr>
          <a:xfrm>
            <a:off x="267861" y="259662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F3A5F1-ECA3-434D-ABDC-93ADF533DB18}"/>
              </a:ext>
            </a:extLst>
          </p:cNvPr>
          <p:cNvSpPr txBox="1"/>
          <p:nvPr/>
        </p:nvSpPr>
        <p:spPr>
          <a:xfrm>
            <a:off x="76964" y="218697"/>
            <a:ext cx="445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position = initial + rate * 60;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6099F-17CB-9141-BDCE-B78D069528A5}"/>
              </a:ext>
            </a:extLst>
          </p:cNvPr>
          <p:cNvSpPr txBox="1"/>
          <p:nvPr/>
        </p:nvSpPr>
        <p:spPr>
          <a:xfrm>
            <a:off x="5328952" y="4160416"/>
            <a:ext cx="129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int_to_float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40D7B8-AB44-A048-8143-BF4B6B735845}"/>
              </a:ext>
            </a:extLst>
          </p:cNvPr>
          <p:cNvCxnSpPr>
            <a:cxnSpLocks/>
          </p:cNvCxnSpPr>
          <p:nvPr/>
        </p:nvCxnSpPr>
        <p:spPr>
          <a:xfrm>
            <a:off x="5328952" y="3965751"/>
            <a:ext cx="552601" cy="251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003409-A4AB-764C-9CDA-FBDC98CE0855}"/>
              </a:ext>
            </a:extLst>
          </p:cNvPr>
          <p:cNvSpPr txBox="1"/>
          <p:nvPr/>
        </p:nvSpPr>
        <p:spPr>
          <a:xfrm>
            <a:off x="376487" y="5487649"/>
            <a:ext cx="3355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%r0 = </a:t>
            </a:r>
            <a:r>
              <a:rPr lang="en-US" dirty="0" err="1">
                <a:latin typeface="Courier" pitchFamily="2" charset="0"/>
              </a:rPr>
              <a:t>int_to_float</a:t>
            </a:r>
            <a:r>
              <a:rPr lang="en-US" dirty="0">
                <a:latin typeface="Courier" pitchFamily="2" charset="0"/>
              </a:rPr>
              <a:t>(60);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%r1 = %r0 * id3;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%r2 = %r1 + id2;</a:t>
            </a:r>
          </a:p>
          <a:p>
            <a:r>
              <a:rPr lang="en-US" dirty="0">
                <a:latin typeface="Courier" pitchFamily="2" charset="0"/>
              </a:rPr>
              <a:t>%id1 = %r2;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84BD3-44AF-514F-9253-57495816FC37}"/>
              </a:ext>
            </a:extLst>
          </p:cNvPr>
          <p:cNvSpPr txBox="1"/>
          <p:nvPr/>
        </p:nvSpPr>
        <p:spPr>
          <a:xfrm>
            <a:off x="396506" y="4999850"/>
            <a:ext cx="244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3-address code program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9E3AF0D5-9E77-F645-917F-69901671B475}"/>
              </a:ext>
            </a:extLst>
          </p:cNvPr>
          <p:cNvSpPr/>
          <p:nvPr/>
        </p:nvSpPr>
        <p:spPr>
          <a:xfrm>
            <a:off x="4881566" y="1258320"/>
            <a:ext cx="209332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23C1ED-5C30-7146-9FF3-5E432133924D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</a:t>
            </a:r>
            <a:r>
              <a:rPr lang="en-US" dirty="0">
                <a:solidFill>
                  <a:schemeClr val="bg1"/>
                </a:solidFill>
              </a:rPr>
              <a:t>Analysis</a:t>
            </a:r>
            <a:r>
              <a:rPr lang="en-US" dirty="0"/>
              <a:t>/ Optimization</a:t>
            </a:r>
          </a:p>
        </p:txBody>
      </p:sp>
    </p:spTree>
    <p:extLst>
      <p:ext uri="{BB962C8B-B14F-4D97-AF65-F5344CB8AC3E}">
        <p14:creationId xmlns:p14="http://schemas.microsoft.com/office/powerpoint/2010/main" val="3717393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4DF-C6C8-D740-8958-4BBE04B9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representations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A677D1-5FA9-0D47-B7E6-C456675E2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Several forms:</a:t>
            </a:r>
          </a:p>
          <a:p>
            <a:pPr lvl="1"/>
            <a:r>
              <a:rPr lang="en-US" dirty="0"/>
              <a:t>tree - abstract syntax tree</a:t>
            </a:r>
          </a:p>
          <a:p>
            <a:pPr lvl="1"/>
            <a:r>
              <a:rPr lang="en-US" dirty="0"/>
              <a:t>graphs - control flow graph</a:t>
            </a:r>
          </a:p>
          <a:p>
            <a:pPr lvl="1"/>
            <a:r>
              <a:rPr lang="en-US" dirty="0"/>
              <a:t>linear program - 3 address code</a:t>
            </a:r>
          </a:p>
          <a:p>
            <a:pPr lvl="1"/>
            <a:endParaRPr lang="en-US" dirty="0"/>
          </a:p>
          <a:p>
            <a:r>
              <a:rPr lang="en-US" dirty="0"/>
              <a:t> Often times the program is represented as a hybrid</a:t>
            </a:r>
          </a:p>
          <a:p>
            <a:pPr lvl="1"/>
            <a:r>
              <a:rPr lang="en-US" dirty="0"/>
              <a:t>graphs where nodes are a linear program</a:t>
            </a:r>
          </a:p>
          <a:p>
            <a:pPr lvl="1"/>
            <a:r>
              <a:rPr lang="en-US" dirty="0"/>
              <a:t>linear program where expressions are ASTs</a:t>
            </a:r>
          </a:p>
          <a:p>
            <a:pPr lvl="1"/>
            <a:endParaRPr lang="en-US" dirty="0"/>
          </a:p>
          <a:p>
            <a:r>
              <a:rPr lang="en-US" dirty="0"/>
              <a:t>Progression: </a:t>
            </a:r>
          </a:p>
          <a:p>
            <a:pPr lvl="1"/>
            <a:r>
              <a:rPr lang="en-US" dirty="0"/>
              <a:t>start close to a parse tree</a:t>
            </a:r>
          </a:p>
          <a:p>
            <a:pPr lvl="1"/>
            <a:r>
              <a:rPr lang="en-US" dirty="0"/>
              <a:t>move closer to an ISA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03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4DF-C6C8-D740-8958-4BBE04B9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representations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A677D1-5FA9-0D47-B7E6-C456675E2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18"/>
          </a:xfrm>
        </p:spPr>
        <p:txBody>
          <a:bodyPr>
            <a:normAutofit/>
          </a:bodyPr>
          <a:lstStyle/>
          <a:p>
            <a:r>
              <a:rPr lang="en-US" dirty="0"/>
              <a:t>Several forms:</a:t>
            </a:r>
          </a:p>
          <a:p>
            <a:pPr lvl="1"/>
            <a:r>
              <a:rPr lang="en-US" dirty="0"/>
              <a:t>tree - abstract syntax tree</a:t>
            </a:r>
          </a:p>
          <a:p>
            <a:pPr lvl="1"/>
            <a:r>
              <a:rPr lang="en-US" dirty="0"/>
              <a:t>graphs - control flow graph</a:t>
            </a:r>
          </a:p>
          <a:p>
            <a:pPr lvl="1"/>
            <a:r>
              <a:rPr lang="en-US" dirty="0"/>
              <a:t>linear program - 3 address code</a:t>
            </a:r>
          </a:p>
          <a:p>
            <a:pPr lvl="1"/>
            <a:endParaRPr lang="en-US" dirty="0"/>
          </a:p>
          <a:p>
            <a:r>
              <a:rPr lang="en-US" dirty="0"/>
              <a:t> Different optimizations and analysis are more suitable for IRs in different forms.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15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4DF-C6C8-D740-8958-4BBE04B9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IR: abstract syntax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68BAB-2AB0-8441-ABF2-E02DC7802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969013"/>
          </a:xfrm>
        </p:spPr>
        <p:txBody>
          <a:bodyPr/>
          <a:lstStyle/>
          <a:p>
            <a:r>
              <a:rPr lang="en-US" dirty="0"/>
              <a:t>One step away from parse trees</a:t>
            </a:r>
          </a:p>
          <a:p>
            <a:endParaRPr lang="en-US" dirty="0"/>
          </a:p>
          <a:p>
            <a:r>
              <a:rPr lang="en-US" dirty="0"/>
              <a:t>Great representation for expressions</a:t>
            </a:r>
          </a:p>
          <a:p>
            <a:endParaRPr lang="en-US" dirty="0"/>
          </a:p>
          <a:p>
            <a:r>
              <a:rPr lang="en-US" dirty="0"/>
              <a:t>Natural representation to apply type checking</a:t>
            </a:r>
          </a:p>
        </p:txBody>
      </p:sp>
    </p:spTree>
    <p:extLst>
      <p:ext uri="{BB962C8B-B14F-4D97-AF65-F5344CB8AC3E}">
        <p14:creationId xmlns:p14="http://schemas.microsoft.com/office/powerpoint/2010/main" val="3963793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AST?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A9C4A1-3756-7548-A230-EACD35A6B96D}"/>
              </a:ext>
            </a:extLst>
          </p:cNvPr>
          <p:cNvSpPr txBox="1"/>
          <p:nvPr/>
        </p:nvSpPr>
        <p:spPr>
          <a:xfrm>
            <a:off x="7525232" y="127414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1+5*6</a:t>
            </a:r>
          </a:p>
        </p:txBody>
      </p:sp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3D8BAD3C-CEB0-5A4D-8A3E-5210E15F3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54675"/>
              </p:ext>
            </p:extLst>
          </p:nvPr>
        </p:nvGraphicFramePr>
        <p:xfrm>
          <a:off x="763431" y="2120610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260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88909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factor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 expr RPAR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666119AC-5DD5-314D-AF56-FCFB871A071C}"/>
              </a:ext>
            </a:extLst>
          </p:cNvPr>
          <p:cNvSpPr txBox="1"/>
          <p:nvPr/>
        </p:nvSpPr>
        <p:spPr>
          <a:xfrm>
            <a:off x="2414559" y="1543328"/>
            <a:ext cx="37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We’ll start by looking at a parse tree: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1F2DE6-A94C-824E-8DA8-4ABDFBA6F224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B884E45-AC3F-CB44-81EB-9BB2F81F2D98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BAD4D55-5DEE-A54D-8B94-44ADCE0C53BD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650E9C-DB3F-9046-A3DE-0F047DEC08C3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>
            <a:off x="8934394" y="2551289"/>
            <a:ext cx="0" cy="490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1604F9-AB0B-D345-AED7-A350BCD33563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8934394" y="2551289"/>
            <a:ext cx="108379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9168AE7-BF52-2B4B-A16C-11E533239A77}"/>
              </a:ext>
            </a:extLst>
          </p:cNvPr>
          <p:cNvSpPr txBox="1"/>
          <p:nvPr/>
        </p:nvSpPr>
        <p:spPr>
          <a:xfrm>
            <a:off x="8321021" y="3042087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&lt;PLUS,”+”&gt;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B176C1-FAF1-D940-924E-7F5DB0B808FA}"/>
              </a:ext>
            </a:extLst>
          </p:cNvPr>
          <p:cNvSpPr txBox="1"/>
          <p:nvPr/>
        </p:nvSpPr>
        <p:spPr>
          <a:xfrm>
            <a:off x="6635052" y="546996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“1”&gt;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36FD6-A34D-E044-8514-580F9E283D6D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527F17-0D91-4045-910E-D5B3BC79DC41}"/>
              </a:ext>
            </a:extLst>
          </p:cNvPr>
          <p:cNvCxnSpPr>
            <a:cxnSpLocks/>
          </p:cNvCxnSpPr>
          <p:nvPr/>
        </p:nvCxnSpPr>
        <p:spPr>
          <a:xfrm flipH="1">
            <a:off x="8910546" y="344460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A1DCF8-F08C-F44D-AE2F-30AD8F38C1B1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1F3A064-AA4D-B743-A5DB-E7F7A4DA0450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81099EF-DC3D-CD4F-B27F-DCB9FB5F436D}"/>
              </a:ext>
            </a:extLst>
          </p:cNvPr>
          <p:cNvSpPr txBox="1"/>
          <p:nvPr/>
        </p:nvSpPr>
        <p:spPr>
          <a:xfrm>
            <a:off x="9677346" y="3911709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&lt;TIMES, “*”&gt;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9BE9AF-A7F0-5E4F-A69C-1FFDB9FAA574}"/>
              </a:ext>
            </a:extLst>
          </p:cNvPr>
          <p:cNvSpPr txBox="1"/>
          <p:nvPr/>
        </p:nvSpPr>
        <p:spPr>
          <a:xfrm>
            <a:off x="8611554" y="388031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5DFC4F-F199-C44A-B407-76B329F01B1F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BE757E-27B6-4242-81F2-1169DD3C3F67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98AED23-EAF8-D345-9198-47D83138051D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858B094-BFF0-D74F-9236-14AD27B0D3A8}"/>
              </a:ext>
            </a:extLst>
          </p:cNvPr>
          <p:cNvCxnSpPr>
            <a:cxnSpLocks/>
            <a:stCxn id="57" idx="2"/>
            <a:endCxn id="48" idx="0"/>
          </p:cNvCxnSpPr>
          <p:nvPr/>
        </p:nvCxnSpPr>
        <p:spPr>
          <a:xfrm flipH="1">
            <a:off x="7298054" y="5169906"/>
            <a:ext cx="1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FEFCA6F-55E3-9141-9FEA-40DBFB7FB346}"/>
              </a:ext>
            </a:extLst>
          </p:cNvPr>
          <p:cNvSpPr txBox="1"/>
          <p:nvPr/>
        </p:nvSpPr>
        <p:spPr>
          <a:xfrm>
            <a:off x="9667792" y="3083636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28DC24-8F64-554E-9EB8-F023773B033D}"/>
              </a:ext>
            </a:extLst>
          </p:cNvPr>
          <p:cNvSpPr txBox="1"/>
          <p:nvPr/>
        </p:nvSpPr>
        <p:spPr>
          <a:xfrm>
            <a:off x="8286018" y="523479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“5”&gt;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BD7121-B4FD-AC43-A879-BF4D779A5BD4}"/>
              </a:ext>
            </a:extLst>
          </p:cNvPr>
          <p:cNvSpPr txBox="1"/>
          <p:nvPr/>
        </p:nvSpPr>
        <p:spPr>
          <a:xfrm>
            <a:off x="8581131" y="458004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88B65B-0EAD-B441-AC51-6432262624BD}"/>
              </a:ext>
            </a:extLst>
          </p:cNvPr>
          <p:cNvCxnSpPr>
            <a:cxnSpLocks/>
            <a:stCxn id="61" idx="2"/>
            <a:endCxn id="60" idx="0"/>
          </p:cNvCxnSpPr>
          <p:nvPr/>
        </p:nvCxnSpPr>
        <p:spPr>
          <a:xfrm flipH="1">
            <a:off x="8949020" y="4949376"/>
            <a:ext cx="1" cy="285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E2D354F-CBE9-6E43-8D47-4423CAAC27F3}"/>
              </a:ext>
            </a:extLst>
          </p:cNvPr>
          <p:cNvCxnSpPr>
            <a:cxnSpLocks/>
          </p:cNvCxnSpPr>
          <p:nvPr/>
        </p:nvCxnSpPr>
        <p:spPr>
          <a:xfrm flipH="1">
            <a:off x="8925455" y="4261657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7669A7D-14D9-A84F-903A-AE1EB4EC2D32}"/>
              </a:ext>
            </a:extLst>
          </p:cNvPr>
          <p:cNvSpPr txBox="1"/>
          <p:nvPr/>
        </p:nvSpPr>
        <p:spPr>
          <a:xfrm>
            <a:off x="10783973" y="456171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“6”&gt;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2AA21B-AFA4-FE46-BD2A-B6412F294ADE}"/>
              </a:ext>
            </a:extLst>
          </p:cNvPr>
          <p:cNvSpPr txBox="1"/>
          <p:nvPr/>
        </p:nvSpPr>
        <p:spPr>
          <a:xfrm>
            <a:off x="11079086" y="3874773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4738DE-1882-6F4A-B5C2-9B355A05329B}"/>
              </a:ext>
            </a:extLst>
          </p:cNvPr>
          <p:cNvCxnSpPr>
            <a:cxnSpLocks/>
            <a:stCxn id="65" idx="2"/>
            <a:endCxn id="64" idx="0"/>
          </p:cNvCxnSpPr>
          <p:nvPr/>
        </p:nvCxnSpPr>
        <p:spPr>
          <a:xfrm flipH="1">
            <a:off x="11446975" y="4244105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7FE00C6-10C6-114B-9DB3-0A5B594D3765}"/>
              </a:ext>
            </a:extLst>
          </p:cNvPr>
          <p:cNvSpPr txBox="1"/>
          <p:nvPr/>
        </p:nvSpPr>
        <p:spPr>
          <a:xfrm>
            <a:off x="797637" y="4794599"/>
            <a:ext cx="37689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tokens = [</a:t>
            </a:r>
          </a:p>
          <a:p>
            <a:r>
              <a:rPr lang="en-US" dirty="0">
                <a:latin typeface="Courier" pitchFamily="2" charset="0"/>
              </a:rPr>
              <a:t>          (NUM, “[0-9]+”),</a:t>
            </a:r>
          </a:p>
          <a:p>
            <a:r>
              <a:rPr lang="en-US" dirty="0">
                <a:latin typeface="Courier" pitchFamily="2" charset="0"/>
              </a:rPr>
              <a:t>          (TIMES, “\*”),</a:t>
            </a:r>
          </a:p>
          <a:p>
            <a:r>
              <a:rPr lang="en-US" dirty="0">
                <a:latin typeface="Courier" pitchFamily="2" charset="0"/>
              </a:rPr>
              <a:t>          (PLUS, “\+”),</a:t>
            </a:r>
          </a:p>
          <a:p>
            <a:r>
              <a:rPr lang="en-US" dirty="0">
                <a:latin typeface="Courier" pitchFamily="2" charset="0"/>
              </a:rPr>
              <a:t>          (LPAR, “\(“,</a:t>
            </a:r>
          </a:p>
          <a:p>
            <a:r>
              <a:rPr lang="en-US" dirty="0">
                <a:latin typeface="Courier" pitchFamily="2" charset="0"/>
              </a:rPr>
              <a:t>          (RPAR, ”\)”</a:t>
            </a:r>
          </a:p>
          <a:p>
            <a:r>
              <a:rPr lang="en-US" dirty="0">
                <a:latin typeface="Courier" pitchFamily="2" charset="0"/>
              </a:rPr>
              <a:t>         ]</a:t>
            </a:r>
          </a:p>
        </p:txBody>
      </p:sp>
    </p:spTree>
    <p:extLst>
      <p:ext uri="{BB962C8B-B14F-4D97-AF65-F5344CB8AC3E}">
        <p14:creationId xmlns:p14="http://schemas.microsoft.com/office/powerpoint/2010/main" val="2828339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F27AE-8B04-A64E-9058-76DD5E48CA5A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B49265-33E0-3543-B212-54AFA0F4ED9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014326-F60C-E343-95B6-59950760B068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2CE626-1342-0B4B-BB47-CBDB15075F1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8934394" y="2551289"/>
            <a:ext cx="0" cy="490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FB6BDF-A5BA-E34A-835A-ACE6B6764B7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34394" y="2551289"/>
            <a:ext cx="108379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F5F461-691D-8A40-BF02-5477DCCD6419}"/>
              </a:ext>
            </a:extLst>
          </p:cNvPr>
          <p:cNvSpPr txBox="1"/>
          <p:nvPr/>
        </p:nvSpPr>
        <p:spPr>
          <a:xfrm>
            <a:off x="8321021" y="3042087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&lt;PLUS,”+”&gt;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77506-B84C-0C47-9A0E-9139493A0D17}"/>
              </a:ext>
            </a:extLst>
          </p:cNvPr>
          <p:cNvSpPr txBox="1"/>
          <p:nvPr/>
        </p:nvSpPr>
        <p:spPr>
          <a:xfrm>
            <a:off x="6635052" y="546996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&lt;NUM, “1”&gt;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438A98-7D18-4447-86D7-F8224935D3B3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A20D8E-7CF1-0B4D-9127-6E249620A5EC}"/>
              </a:ext>
            </a:extLst>
          </p:cNvPr>
          <p:cNvCxnSpPr>
            <a:cxnSpLocks/>
          </p:cNvCxnSpPr>
          <p:nvPr/>
        </p:nvCxnSpPr>
        <p:spPr>
          <a:xfrm flipH="1">
            <a:off x="8910546" y="344460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6B4660-340A-DF45-8CB8-81052B7E1B0C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B59339-E20C-7745-91B8-29A7B1B7412E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8136724-5D49-014B-9DEC-1F8700BD3745}"/>
              </a:ext>
            </a:extLst>
          </p:cNvPr>
          <p:cNvSpPr txBox="1"/>
          <p:nvPr/>
        </p:nvSpPr>
        <p:spPr>
          <a:xfrm>
            <a:off x="9677346" y="3911709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&lt;TIMES, “*”&gt;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70972-9618-E047-923F-E0D1C0D63193}"/>
              </a:ext>
            </a:extLst>
          </p:cNvPr>
          <p:cNvSpPr txBox="1"/>
          <p:nvPr/>
        </p:nvSpPr>
        <p:spPr>
          <a:xfrm>
            <a:off x="8611554" y="388031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CEE90-2FAF-214B-ADB1-08C974E52232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1B1A27-D60A-9D47-B72F-E16A96198A83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8D61BF-6403-B849-B6E2-FBFA96497869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02F3FF-9A5B-7C4F-A77D-C72864BD5602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7298054" y="5169906"/>
            <a:ext cx="1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A9C4A1-3756-7548-A230-EACD35A6B96D}"/>
              </a:ext>
            </a:extLst>
          </p:cNvPr>
          <p:cNvSpPr txBox="1"/>
          <p:nvPr/>
        </p:nvSpPr>
        <p:spPr>
          <a:xfrm>
            <a:off x="7525232" y="127414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1+5*6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BFDA3-236A-DE48-9DBE-62D1E3555700}"/>
              </a:ext>
            </a:extLst>
          </p:cNvPr>
          <p:cNvSpPr txBox="1"/>
          <p:nvPr/>
        </p:nvSpPr>
        <p:spPr>
          <a:xfrm>
            <a:off x="9667792" y="3083636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EEA8AE-482E-0143-9431-6FDD91943BD9}"/>
              </a:ext>
            </a:extLst>
          </p:cNvPr>
          <p:cNvSpPr txBox="1"/>
          <p:nvPr/>
        </p:nvSpPr>
        <p:spPr>
          <a:xfrm>
            <a:off x="8286018" y="523479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&lt;NUM, “5”&gt;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47B879-7CBD-2441-B162-2919AF09E1EA}"/>
              </a:ext>
            </a:extLst>
          </p:cNvPr>
          <p:cNvSpPr txBox="1"/>
          <p:nvPr/>
        </p:nvSpPr>
        <p:spPr>
          <a:xfrm>
            <a:off x="8581131" y="458004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CFCE85-3C95-F141-B09D-2B4477E5041C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8949020" y="4949376"/>
            <a:ext cx="1" cy="285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ED93C5-17C7-B147-8FC4-2D7294FE9E66}"/>
              </a:ext>
            </a:extLst>
          </p:cNvPr>
          <p:cNvCxnSpPr>
            <a:cxnSpLocks/>
          </p:cNvCxnSpPr>
          <p:nvPr/>
        </p:nvCxnSpPr>
        <p:spPr>
          <a:xfrm flipH="1">
            <a:off x="8925455" y="4261657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27132D-35ED-8D45-BA00-8E4BD8D3E89F}"/>
              </a:ext>
            </a:extLst>
          </p:cNvPr>
          <p:cNvSpPr txBox="1"/>
          <p:nvPr/>
        </p:nvSpPr>
        <p:spPr>
          <a:xfrm>
            <a:off x="10783973" y="456171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&lt;NUM, “6”&gt;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6C60C2-B84F-5D44-A5AD-E637C3ED76EF}"/>
              </a:ext>
            </a:extLst>
          </p:cNvPr>
          <p:cNvSpPr txBox="1"/>
          <p:nvPr/>
        </p:nvSpPr>
        <p:spPr>
          <a:xfrm>
            <a:off x="11079086" y="3874773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4846DB-997E-984D-9665-FCF7464492F1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11446975" y="4244105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C1B471C-5509-3B49-9383-A19F8AD26BD5}"/>
              </a:ext>
            </a:extLst>
          </p:cNvPr>
          <p:cNvSpPr txBox="1"/>
          <p:nvPr/>
        </p:nvSpPr>
        <p:spPr>
          <a:xfrm>
            <a:off x="7250156" y="627352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leaves? 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C85DEB6E-A0C0-AA48-ABDB-DC97A0D43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77851"/>
              </p:ext>
            </p:extLst>
          </p:nvPr>
        </p:nvGraphicFramePr>
        <p:xfrm>
          <a:off x="763431" y="2120610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260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88909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factor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 expr RPAR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BB779F1-BC64-4241-AD97-9FE8C8E1ADD4}"/>
              </a:ext>
            </a:extLst>
          </p:cNvPr>
          <p:cNvSpPr txBox="1"/>
          <p:nvPr/>
        </p:nvSpPr>
        <p:spPr>
          <a:xfrm>
            <a:off x="2414559" y="1543328"/>
            <a:ext cx="37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We’ll start by looking at a parse tree: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E7ECBC-2251-1C43-B00B-E59836076B39}"/>
              </a:ext>
            </a:extLst>
          </p:cNvPr>
          <p:cNvSpPr txBox="1"/>
          <p:nvPr/>
        </p:nvSpPr>
        <p:spPr>
          <a:xfrm>
            <a:off x="797637" y="4794599"/>
            <a:ext cx="37689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tokens = [</a:t>
            </a:r>
          </a:p>
          <a:p>
            <a:r>
              <a:rPr lang="en-US" dirty="0">
                <a:latin typeface="Courier" pitchFamily="2" charset="0"/>
              </a:rPr>
              <a:t>          (NUM, “[0-9]+”),</a:t>
            </a:r>
          </a:p>
          <a:p>
            <a:r>
              <a:rPr lang="en-US" dirty="0">
                <a:latin typeface="Courier" pitchFamily="2" charset="0"/>
              </a:rPr>
              <a:t>          (TIMES, “\*”),</a:t>
            </a:r>
          </a:p>
          <a:p>
            <a:r>
              <a:rPr lang="en-US" dirty="0">
                <a:latin typeface="Courier" pitchFamily="2" charset="0"/>
              </a:rPr>
              <a:t>          (PLUS, “\+”),</a:t>
            </a:r>
          </a:p>
          <a:p>
            <a:r>
              <a:rPr lang="en-US" dirty="0">
                <a:latin typeface="Courier" pitchFamily="2" charset="0"/>
              </a:rPr>
              <a:t>          (LPAR, “\(“,</a:t>
            </a:r>
          </a:p>
          <a:p>
            <a:r>
              <a:rPr lang="en-US" dirty="0">
                <a:latin typeface="Courier" pitchFamily="2" charset="0"/>
              </a:rPr>
              <a:t>          (RPAR, ”\)”</a:t>
            </a:r>
          </a:p>
          <a:p>
            <a:r>
              <a:rPr lang="en-US" dirty="0">
                <a:latin typeface="Courier" pitchFamily="2" charset="0"/>
              </a:rPr>
              <a:t>         ]</a:t>
            </a:r>
          </a:p>
        </p:txBody>
      </p:sp>
    </p:spTree>
    <p:extLst>
      <p:ext uri="{BB962C8B-B14F-4D97-AF65-F5344CB8AC3E}">
        <p14:creationId xmlns:p14="http://schemas.microsoft.com/office/powerpoint/2010/main" val="1466594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F27AE-8B04-A64E-9058-76DD5E48CA5A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B49265-33E0-3543-B212-54AFA0F4ED9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014326-F60C-E343-95B6-59950760B068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2CE626-1342-0B4B-BB47-CBDB15075F1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8934394" y="2551289"/>
            <a:ext cx="0" cy="490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FB6BDF-A5BA-E34A-835A-ACE6B6764B7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34394" y="2551289"/>
            <a:ext cx="108379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F5F461-691D-8A40-BF02-5477DCCD6419}"/>
              </a:ext>
            </a:extLst>
          </p:cNvPr>
          <p:cNvSpPr txBox="1"/>
          <p:nvPr/>
        </p:nvSpPr>
        <p:spPr>
          <a:xfrm>
            <a:off x="8321021" y="3042087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&lt;PLUS,”+”&gt;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77506-B84C-0C47-9A0E-9139493A0D17}"/>
              </a:ext>
            </a:extLst>
          </p:cNvPr>
          <p:cNvSpPr txBox="1"/>
          <p:nvPr/>
        </p:nvSpPr>
        <p:spPr>
          <a:xfrm>
            <a:off x="6635052" y="546996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&lt;NUM, “1”&gt;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438A98-7D18-4447-86D7-F8224935D3B3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A20D8E-7CF1-0B4D-9127-6E249620A5EC}"/>
              </a:ext>
            </a:extLst>
          </p:cNvPr>
          <p:cNvCxnSpPr>
            <a:cxnSpLocks/>
          </p:cNvCxnSpPr>
          <p:nvPr/>
        </p:nvCxnSpPr>
        <p:spPr>
          <a:xfrm flipH="1">
            <a:off x="8910546" y="344460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6B4660-340A-DF45-8CB8-81052B7E1B0C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B59339-E20C-7745-91B8-29A7B1B7412E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8136724-5D49-014B-9DEC-1F8700BD3745}"/>
              </a:ext>
            </a:extLst>
          </p:cNvPr>
          <p:cNvSpPr txBox="1"/>
          <p:nvPr/>
        </p:nvSpPr>
        <p:spPr>
          <a:xfrm>
            <a:off x="9677346" y="3911709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&lt;TIMES, “*”&gt;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70972-9618-E047-923F-E0D1C0D63193}"/>
              </a:ext>
            </a:extLst>
          </p:cNvPr>
          <p:cNvSpPr txBox="1"/>
          <p:nvPr/>
        </p:nvSpPr>
        <p:spPr>
          <a:xfrm>
            <a:off x="8611554" y="388031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CEE90-2FAF-214B-ADB1-08C974E52232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1B1A27-D60A-9D47-B72F-E16A96198A83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8D61BF-6403-B849-B6E2-FBFA96497869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02F3FF-9A5B-7C4F-A77D-C72864BD5602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7298054" y="5169906"/>
            <a:ext cx="1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A9C4A1-3756-7548-A230-EACD35A6B96D}"/>
              </a:ext>
            </a:extLst>
          </p:cNvPr>
          <p:cNvSpPr txBox="1"/>
          <p:nvPr/>
        </p:nvSpPr>
        <p:spPr>
          <a:xfrm>
            <a:off x="7525232" y="127414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1+5*6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BFDA3-236A-DE48-9DBE-62D1E3555700}"/>
              </a:ext>
            </a:extLst>
          </p:cNvPr>
          <p:cNvSpPr txBox="1"/>
          <p:nvPr/>
        </p:nvSpPr>
        <p:spPr>
          <a:xfrm>
            <a:off x="9667792" y="3083636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EEA8AE-482E-0143-9431-6FDD91943BD9}"/>
              </a:ext>
            </a:extLst>
          </p:cNvPr>
          <p:cNvSpPr txBox="1"/>
          <p:nvPr/>
        </p:nvSpPr>
        <p:spPr>
          <a:xfrm>
            <a:off x="8286018" y="523479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&lt;NUM, “5”&gt;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47B879-7CBD-2441-B162-2919AF09E1EA}"/>
              </a:ext>
            </a:extLst>
          </p:cNvPr>
          <p:cNvSpPr txBox="1"/>
          <p:nvPr/>
        </p:nvSpPr>
        <p:spPr>
          <a:xfrm>
            <a:off x="8581131" y="458004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CFCE85-3C95-F141-B09D-2B4477E5041C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8949020" y="4949376"/>
            <a:ext cx="1" cy="285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ED93C5-17C7-B147-8FC4-2D7294FE9E66}"/>
              </a:ext>
            </a:extLst>
          </p:cNvPr>
          <p:cNvCxnSpPr>
            <a:cxnSpLocks/>
          </p:cNvCxnSpPr>
          <p:nvPr/>
        </p:nvCxnSpPr>
        <p:spPr>
          <a:xfrm flipH="1">
            <a:off x="8925455" y="4261657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27132D-35ED-8D45-BA00-8E4BD8D3E89F}"/>
              </a:ext>
            </a:extLst>
          </p:cNvPr>
          <p:cNvSpPr txBox="1"/>
          <p:nvPr/>
        </p:nvSpPr>
        <p:spPr>
          <a:xfrm>
            <a:off x="10783973" y="456171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&lt;NUM, “6”&gt;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6C60C2-B84F-5D44-A5AD-E637C3ED76EF}"/>
              </a:ext>
            </a:extLst>
          </p:cNvPr>
          <p:cNvSpPr txBox="1"/>
          <p:nvPr/>
        </p:nvSpPr>
        <p:spPr>
          <a:xfrm>
            <a:off x="11079086" y="3874773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4846DB-997E-984D-9665-FCF7464492F1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11446975" y="4244105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C1B471C-5509-3B49-9383-A19F8AD26BD5}"/>
              </a:ext>
            </a:extLst>
          </p:cNvPr>
          <p:cNvSpPr txBox="1"/>
          <p:nvPr/>
        </p:nvSpPr>
        <p:spPr>
          <a:xfrm>
            <a:off x="7250156" y="6273524"/>
            <a:ext cx="266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leaves? </a:t>
            </a:r>
            <a:r>
              <a:rPr lang="en-US" dirty="0">
                <a:highlight>
                  <a:srgbClr val="FFFF00"/>
                </a:highlight>
              </a:rPr>
              <a:t>lexemes</a:t>
            </a:r>
            <a:r>
              <a:rPr lang="en-US" dirty="0"/>
              <a:t> 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30169516-31D8-B944-8395-1EF957048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77851"/>
              </p:ext>
            </p:extLst>
          </p:nvPr>
        </p:nvGraphicFramePr>
        <p:xfrm>
          <a:off x="763431" y="2120610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260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88909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factor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 expr RPAR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458A4B7-68DA-2E49-AABF-FB3C9F0EB89F}"/>
              </a:ext>
            </a:extLst>
          </p:cNvPr>
          <p:cNvSpPr txBox="1"/>
          <p:nvPr/>
        </p:nvSpPr>
        <p:spPr>
          <a:xfrm>
            <a:off x="2414559" y="1543328"/>
            <a:ext cx="37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We’ll start by looking at a parse tree: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58B239-4509-3A4B-ACC0-038CA0305547}"/>
              </a:ext>
            </a:extLst>
          </p:cNvPr>
          <p:cNvSpPr txBox="1"/>
          <p:nvPr/>
        </p:nvSpPr>
        <p:spPr>
          <a:xfrm>
            <a:off x="797637" y="4794599"/>
            <a:ext cx="37689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tokens = [</a:t>
            </a:r>
          </a:p>
          <a:p>
            <a:r>
              <a:rPr lang="en-US" dirty="0">
                <a:latin typeface="Courier" pitchFamily="2" charset="0"/>
              </a:rPr>
              <a:t>          (NUM, “[0-9]+”),</a:t>
            </a:r>
          </a:p>
          <a:p>
            <a:r>
              <a:rPr lang="en-US" dirty="0">
                <a:latin typeface="Courier" pitchFamily="2" charset="0"/>
              </a:rPr>
              <a:t>          (TIMES, “\*”),</a:t>
            </a:r>
          </a:p>
          <a:p>
            <a:r>
              <a:rPr lang="en-US" dirty="0">
                <a:latin typeface="Courier" pitchFamily="2" charset="0"/>
              </a:rPr>
              <a:t>          (PLUS, “\+”),</a:t>
            </a:r>
          </a:p>
          <a:p>
            <a:r>
              <a:rPr lang="en-US" dirty="0">
                <a:latin typeface="Courier" pitchFamily="2" charset="0"/>
              </a:rPr>
              <a:t>          (LPAR, “\(“,</a:t>
            </a:r>
          </a:p>
          <a:p>
            <a:r>
              <a:rPr lang="en-US" dirty="0">
                <a:latin typeface="Courier" pitchFamily="2" charset="0"/>
              </a:rPr>
              <a:t>          (RPAR, ”\)”</a:t>
            </a:r>
          </a:p>
          <a:p>
            <a:r>
              <a:rPr lang="en-US" dirty="0">
                <a:latin typeface="Courier" pitchFamily="2" charset="0"/>
              </a:rPr>
              <a:t>         ]</a:t>
            </a:r>
          </a:p>
        </p:txBody>
      </p:sp>
    </p:spTree>
    <p:extLst>
      <p:ext uri="{BB962C8B-B14F-4D97-AF65-F5344CB8AC3E}">
        <p14:creationId xmlns:p14="http://schemas.microsoft.com/office/powerpoint/2010/main" val="3759714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F27AE-8B04-A64E-9058-76DD5E48CA5A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B49265-33E0-3543-B212-54AFA0F4ED9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014326-F60C-E343-95B6-59950760B068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2CE626-1342-0B4B-BB47-CBDB15075F1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8934394" y="2551289"/>
            <a:ext cx="0" cy="490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FB6BDF-A5BA-E34A-835A-ACE6B6764B7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34394" y="2551289"/>
            <a:ext cx="108379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F5F461-691D-8A40-BF02-5477DCCD6419}"/>
              </a:ext>
            </a:extLst>
          </p:cNvPr>
          <p:cNvSpPr txBox="1"/>
          <p:nvPr/>
        </p:nvSpPr>
        <p:spPr>
          <a:xfrm>
            <a:off x="8321021" y="3042087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&lt;PLUS,”+”&gt;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77506-B84C-0C47-9A0E-9139493A0D17}"/>
              </a:ext>
            </a:extLst>
          </p:cNvPr>
          <p:cNvSpPr txBox="1"/>
          <p:nvPr/>
        </p:nvSpPr>
        <p:spPr>
          <a:xfrm>
            <a:off x="6635052" y="546996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“1”&gt;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438A98-7D18-4447-86D7-F8224935D3B3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A20D8E-7CF1-0B4D-9127-6E249620A5EC}"/>
              </a:ext>
            </a:extLst>
          </p:cNvPr>
          <p:cNvCxnSpPr>
            <a:cxnSpLocks/>
          </p:cNvCxnSpPr>
          <p:nvPr/>
        </p:nvCxnSpPr>
        <p:spPr>
          <a:xfrm flipH="1">
            <a:off x="8910546" y="344460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6B4660-340A-DF45-8CB8-81052B7E1B0C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B59339-E20C-7745-91B8-29A7B1B7412E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8136724-5D49-014B-9DEC-1F8700BD3745}"/>
              </a:ext>
            </a:extLst>
          </p:cNvPr>
          <p:cNvSpPr txBox="1"/>
          <p:nvPr/>
        </p:nvSpPr>
        <p:spPr>
          <a:xfrm>
            <a:off x="9677346" y="3911709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&lt;TIMES, “*”&gt;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70972-9618-E047-923F-E0D1C0D63193}"/>
              </a:ext>
            </a:extLst>
          </p:cNvPr>
          <p:cNvSpPr txBox="1"/>
          <p:nvPr/>
        </p:nvSpPr>
        <p:spPr>
          <a:xfrm>
            <a:off x="8611554" y="388031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term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CEE90-2FAF-214B-ADB1-08C974E52232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term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1B1A27-D60A-9D47-B72F-E16A96198A83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8D61BF-6403-B849-B6E2-FBFA96497869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factor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02F3FF-9A5B-7C4F-A77D-C72864BD5602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7298054" y="5169906"/>
            <a:ext cx="1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A9C4A1-3756-7548-A230-EACD35A6B96D}"/>
              </a:ext>
            </a:extLst>
          </p:cNvPr>
          <p:cNvSpPr txBox="1"/>
          <p:nvPr/>
        </p:nvSpPr>
        <p:spPr>
          <a:xfrm>
            <a:off x="7525232" y="127414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1+5*6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BFDA3-236A-DE48-9DBE-62D1E3555700}"/>
              </a:ext>
            </a:extLst>
          </p:cNvPr>
          <p:cNvSpPr txBox="1"/>
          <p:nvPr/>
        </p:nvSpPr>
        <p:spPr>
          <a:xfrm>
            <a:off x="9667792" y="3083636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term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EEA8AE-482E-0143-9431-6FDD91943BD9}"/>
              </a:ext>
            </a:extLst>
          </p:cNvPr>
          <p:cNvSpPr txBox="1"/>
          <p:nvPr/>
        </p:nvSpPr>
        <p:spPr>
          <a:xfrm>
            <a:off x="8286018" y="523479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“5”&gt;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47B879-7CBD-2441-B162-2919AF09E1EA}"/>
              </a:ext>
            </a:extLst>
          </p:cNvPr>
          <p:cNvSpPr txBox="1"/>
          <p:nvPr/>
        </p:nvSpPr>
        <p:spPr>
          <a:xfrm>
            <a:off x="8581131" y="458004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factor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CFCE85-3C95-F141-B09D-2B4477E5041C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8949020" y="4949376"/>
            <a:ext cx="1" cy="285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ED93C5-17C7-B147-8FC4-2D7294FE9E66}"/>
              </a:ext>
            </a:extLst>
          </p:cNvPr>
          <p:cNvCxnSpPr>
            <a:cxnSpLocks/>
          </p:cNvCxnSpPr>
          <p:nvPr/>
        </p:nvCxnSpPr>
        <p:spPr>
          <a:xfrm flipH="1">
            <a:off x="8925455" y="4261657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27132D-35ED-8D45-BA00-8E4BD8D3E89F}"/>
              </a:ext>
            </a:extLst>
          </p:cNvPr>
          <p:cNvSpPr txBox="1"/>
          <p:nvPr/>
        </p:nvSpPr>
        <p:spPr>
          <a:xfrm>
            <a:off x="10783973" y="456171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“6”&gt;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6C60C2-B84F-5D44-A5AD-E637C3ED76EF}"/>
              </a:ext>
            </a:extLst>
          </p:cNvPr>
          <p:cNvSpPr txBox="1"/>
          <p:nvPr/>
        </p:nvSpPr>
        <p:spPr>
          <a:xfrm>
            <a:off x="11079086" y="3874773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factor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4846DB-997E-984D-9665-FCF7464492F1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11446975" y="4244105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C1B471C-5509-3B49-9383-A19F8AD26BD5}"/>
              </a:ext>
            </a:extLst>
          </p:cNvPr>
          <p:cNvSpPr txBox="1"/>
          <p:nvPr/>
        </p:nvSpPr>
        <p:spPr>
          <a:xfrm>
            <a:off x="7250156" y="6273524"/>
            <a:ext cx="183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nodes? 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34F7BC84-0F72-8947-9FA4-AC531D147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77851"/>
              </p:ext>
            </p:extLst>
          </p:nvPr>
        </p:nvGraphicFramePr>
        <p:xfrm>
          <a:off x="763431" y="2120610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260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88909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factor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 expr RPAR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754F34D9-5393-5F44-80C2-B7C9A933A522}"/>
              </a:ext>
            </a:extLst>
          </p:cNvPr>
          <p:cNvSpPr txBox="1"/>
          <p:nvPr/>
        </p:nvSpPr>
        <p:spPr>
          <a:xfrm>
            <a:off x="2414559" y="1543328"/>
            <a:ext cx="37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We’ll start by looking at a parse tree: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A03536-D225-C44F-A60A-F27704355B64}"/>
              </a:ext>
            </a:extLst>
          </p:cNvPr>
          <p:cNvSpPr txBox="1"/>
          <p:nvPr/>
        </p:nvSpPr>
        <p:spPr>
          <a:xfrm>
            <a:off x="797637" y="4794599"/>
            <a:ext cx="37689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tokens = [</a:t>
            </a:r>
          </a:p>
          <a:p>
            <a:r>
              <a:rPr lang="en-US" dirty="0">
                <a:latin typeface="Courier" pitchFamily="2" charset="0"/>
              </a:rPr>
              <a:t>          (NUM, “[0-9]+”),</a:t>
            </a:r>
          </a:p>
          <a:p>
            <a:r>
              <a:rPr lang="en-US" dirty="0">
                <a:latin typeface="Courier" pitchFamily="2" charset="0"/>
              </a:rPr>
              <a:t>          (TIMES, “\*”),</a:t>
            </a:r>
          </a:p>
          <a:p>
            <a:r>
              <a:rPr lang="en-US" dirty="0">
                <a:latin typeface="Courier" pitchFamily="2" charset="0"/>
              </a:rPr>
              <a:t>          (PLUS, “\+”),</a:t>
            </a:r>
          </a:p>
          <a:p>
            <a:r>
              <a:rPr lang="en-US" dirty="0">
                <a:latin typeface="Courier" pitchFamily="2" charset="0"/>
              </a:rPr>
              <a:t>          (LPAR, “\(“,</a:t>
            </a:r>
          </a:p>
          <a:p>
            <a:r>
              <a:rPr lang="en-US" dirty="0">
                <a:latin typeface="Courier" pitchFamily="2" charset="0"/>
              </a:rPr>
              <a:t>          (RPAR, ”\)”</a:t>
            </a:r>
          </a:p>
          <a:p>
            <a:r>
              <a:rPr lang="en-US" dirty="0">
                <a:latin typeface="Courier" pitchFamily="2" charset="0"/>
              </a:rPr>
              <a:t>         ]</a:t>
            </a:r>
          </a:p>
        </p:txBody>
      </p:sp>
    </p:spTree>
    <p:extLst>
      <p:ext uri="{BB962C8B-B14F-4D97-AF65-F5344CB8AC3E}">
        <p14:creationId xmlns:p14="http://schemas.microsoft.com/office/powerpoint/2010/main" val="297158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HW2 clarification:</a:t>
            </a:r>
          </a:p>
          <a:p>
            <a:r>
              <a:rPr lang="en-US" dirty="0"/>
              <a:t>You do not need to return anything from your parser!</a:t>
            </a:r>
          </a:p>
          <a:p>
            <a:pPr lvl="1"/>
            <a:r>
              <a:rPr lang="en-US" dirty="0"/>
              <a:t>If the input program satisfies the grammar then you return without issue</a:t>
            </a:r>
          </a:p>
          <a:p>
            <a:pPr lvl="1"/>
            <a:r>
              <a:rPr lang="en-US" dirty="0"/>
              <a:t>If it does not, then you throw an exception</a:t>
            </a:r>
          </a:p>
          <a:p>
            <a:pPr lvl="2"/>
            <a:r>
              <a:rPr lang="en-US" dirty="0"/>
              <a:t>Scanner exception if you cannot create a token</a:t>
            </a:r>
          </a:p>
          <a:p>
            <a:pPr lvl="2"/>
            <a:r>
              <a:rPr lang="en-US" dirty="0"/>
              <a:t>Parser exception if the input violations the grammar</a:t>
            </a:r>
          </a:p>
          <a:p>
            <a:pPr lvl="2"/>
            <a:r>
              <a:rPr lang="en-US" dirty="0"/>
              <a:t>Symbol table exception if a variable is used outside of a scope it is declared</a:t>
            </a:r>
          </a:p>
          <a:p>
            <a:pPr lvl="1"/>
            <a:endParaRPr lang="en-US" dirty="0"/>
          </a:p>
          <a:p>
            <a:r>
              <a:rPr lang="en-US" dirty="0"/>
              <a:t>HW 3 will be creating an IR inside your parser. </a:t>
            </a:r>
          </a:p>
        </p:txBody>
      </p:sp>
    </p:spTree>
    <p:extLst>
      <p:ext uri="{BB962C8B-B14F-4D97-AF65-F5344CB8AC3E}">
        <p14:creationId xmlns:p14="http://schemas.microsoft.com/office/powerpoint/2010/main" val="3238813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F27AE-8B04-A64E-9058-76DD5E48CA5A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B49265-33E0-3543-B212-54AFA0F4ED9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014326-F60C-E343-95B6-59950760B068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2CE626-1342-0B4B-BB47-CBDB15075F1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8934394" y="2551289"/>
            <a:ext cx="0" cy="490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FB6BDF-A5BA-E34A-835A-ACE6B6764B7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34394" y="2551289"/>
            <a:ext cx="108379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F5F461-691D-8A40-BF02-5477DCCD6419}"/>
              </a:ext>
            </a:extLst>
          </p:cNvPr>
          <p:cNvSpPr txBox="1"/>
          <p:nvPr/>
        </p:nvSpPr>
        <p:spPr>
          <a:xfrm>
            <a:off x="8321021" y="3042087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&lt;PLUS,”+”&gt;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77506-B84C-0C47-9A0E-9139493A0D17}"/>
              </a:ext>
            </a:extLst>
          </p:cNvPr>
          <p:cNvSpPr txBox="1"/>
          <p:nvPr/>
        </p:nvSpPr>
        <p:spPr>
          <a:xfrm>
            <a:off x="6635052" y="546996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“1”&gt;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438A98-7D18-4447-86D7-F8224935D3B3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A20D8E-7CF1-0B4D-9127-6E249620A5EC}"/>
              </a:ext>
            </a:extLst>
          </p:cNvPr>
          <p:cNvCxnSpPr>
            <a:cxnSpLocks/>
          </p:cNvCxnSpPr>
          <p:nvPr/>
        </p:nvCxnSpPr>
        <p:spPr>
          <a:xfrm flipH="1">
            <a:off x="8910546" y="344460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6B4660-340A-DF45-8CB8-81052B7E1B0C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B59339-E20C-7745-91B8-29A7B1B7412E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8136724-5D49-014B-9DEC-1F8700BD3745}"/>
              </a:ext>
            </a:extLst>
          </p:cNvPr>
          <p:cNvSpPr txBox="1"/>
          <p:nvPr/>
        </p:nvSpPr>
        <p:spPr>
          <a:xfrm>
            <a:off x="9677346" y="3911709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&lt;TIMES, “*”&gt;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70972-9618-E047-923F-E0D1C0D63193}"/>
              </a:ext>
            </a:extLst>
          </p:cNvPr>
          <p:cNvSpPr txBox="1"/>
          <p:nvPr/>
        </p:nvSpPr>
        <p:spPr>
          <a:xfrm>
            <a:off x="8611554" y="388031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term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CEE90-2FAF-214B-ADB1-08C974E52232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term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1B1A27-D60A-9D47-B72F-E16A96198A83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8D61BF-6403-B849-B6E2-FBFA96497869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factor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02F3FF-9A5B-7C4F-A77D-C72864BD5602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7298054" y="5169906"/>
            <a:ext cx="1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A9C4A1-3756-7548-A230-EACD35A6B96D}"/>
              </a:ext>
            </a:extLst>
          </p:cNvPr>
          <p:cNvSpPr txBox="1"/>
          <p:nvPr/>
        </p:nvSpPr>
        <p:spPr>
          <a:xfrm>
            <a:off x="7525232" y="127414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1+5*6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BFDA3-236A-DE48-9DBE-62D1E3555700}"/>
              </a:ext>
            </a:extLst>
          </p:cNvPr>
          <p:cNvSpPr txBox="1"/>
          <p:nvPr/>
        </p:nvSpPr>
        <p:spPr>
          <a:xfrm>
            <a:off x="9667792" y="3083636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term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EEA8AE-482E-0143-9431-6FDD91943BD9}"/>
              </a:ext>
            </a:extLst>
          </p:cNvPr>
          <p:cNvSpPr txBox="1"/>
          <p:nvPr/>
        </p:nvSpPr>
        <p:spPr>
          <a:xfrm>
            <a:off x="8286018" y="523479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“5”&gt;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47B879-7CBD-2441-B162-2919AF09E1EA}"/>
              </a:ext>
            </a:extLst>
          </p:cNvPr>
          <p:cNvSpPr txBox="1"/>
          <p:nvPr/>
        </p:nvSpPr>
        <p:spPr>
          <a:xfrm>
            <a:off x="8581131" y="458004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factor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CFCE85-3C95-F141-B09D-2B4477E5041C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8949020" y="4949376"/>
            <a:ext cx="1" cy="285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ED93C5-17C7-B147-8FC4-2D7294FE9E66}"/>
              </a:ext>
            </a:extLst>
          </p:cNvPr>
          <p:cNvCxnSpPr>
            <a:cxnSpLocks/>
          </p:cNvCxnSpPr>
          <p:nvPr/>
        </p:nvCxnSpPr>
        <p:spPr>
          <a:xfrm flipH="1">
            <a:off x="8925455" y="4261657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27132D-35ED-8D45-BA00-8E4BD8D3E89F}"/>
              </a:ext>
            </a:extLst>
          </p:cNvPr>
          <p:cNvSpPr txBox="1"/>
          <p:nvPr/>
        </p:nvSpPr>
        <p:spPr>
          <a:xfrm>
            <a:off x="10783973" y="456171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“6”&gt;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6C60C2-B84F-5D44-A5AD-E637C3ED76EF}"/>
              </a:ext>
            </a:extLst>
          </p:cNvPr>
          <p:cNvSpPr txBox="1"/>
          <p:nvPr/>
        </p:nvSpPr>
        <p:spPr>
          <a:xfrm>
            <a:off x="11079086" y="3874773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factor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4846DB-997E-984D-9665-FCF7464492F1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11446975" y="4244105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C1B471C-5509-3B49-9383-A19F8AD26BD5}"/>
              </a:ext>
            </a:extLst>
          </p:cNvPr>
          <p:cNvSpPr txBox="1"/>
          <p:nvPr/>
        </p:nvSpPr>
        <p:spPr>
          <a:xfrm>
            <a:off x="7250156" y="6273524"/>
            <a:ext cx="320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nodes? </a:t>
            </a:r>
            <a:r>
              <a:rPr lang="en-US" dirty="0">
                <a:highlight>
                  <a:srgbClr val="FFFF00"/>
                </a:highlight>
              </a:rPr>
              <a:t>non-terminals</a:t>
            </a:r>
            <a:r>
              <a:rPr lang="en-US" dirty="0"/>
              <a:t> 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6651B17D-7291-F84C-9317-B3BAF3AE2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77851"/>
              </p:ext>
            </p:extLst>
          </p:nvPr>
        </p:nvGraphicFramePr>
        <p:xfrm>
          <a:off x="763431" y="2120610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260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88909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factor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 expr RPAR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3CB4B177-734C-2646-8890-49014BC1CC3C}"/>
              </a:ext>
            </a:extLst>
          </p:cNvPr>
          <p:cNvSpPr txBox="1"/>
          <p:nvPr/>
        </p:nvSpPr>
        <p:spPr>
          <a:xfrm>
            <a:off x="2414559" y="1543328"/>
            <a:ext cx="37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We’ll start by looking at a parse tree: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33A95F-C780-E542-93A6-1764A49D1F93}"/>
              </a:ext>
            </a:extLst>
          </p:cNvPr>
          <p:cNvSpPr txBox="1"/>
          <p:nvPr/>
        </p:nvSpPr>
        <p:spPr>
          <a:xfrm>
            <a:off x="797637" y="4794599"/>
            <a:ext cx="37689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tokens = [</a:t>
            </a:r>
          </a:p>
          <a:p>
            <a:r>
              <a:rPr lang="en-US" dirty="0">
                <a:latin typeface="Courier" pitchFamily="2" charset="0"/>
              </a:rPr>
              <a:t>          (NUM, “[0-9]+”),</a:t>
            </a:r>
          </a:p>
          <a:p>
            <a:r>
              <a:rPr lang="en-US" dirty="0">
                <a:latin typeface="Courier" pitchFamily="2" charset="0"/>
              </a:rPr>
              <a:t>          (TIMES, “\*”),</a:t>
            </a:r>
          </a:p>
          <a:p>
            <a:r>
              <a:rPr lang="en-US" dirty="0">
                <a:latin typeface="Courier" pitchFamily="2" charset="0"/>
              </a:rPr>
              <a:t>          (PLUS, “\+”),</a:t>
            </a:r>
          </a:p>
          <a:p>
            <a:r>
              <a:rPr lang="en-US" dirty="0">
                <a:latin typeface="Courier" pitchFamily="2" charset="0"/>
              </a:rPr>
              <a:t>          (LPAR, “\(“,</a:t>
            </a:r>
          </a:p>
          <a:p>
            <a:r>
              <a:rPr lang="en-US" dirty="0">
                <a:latin typeface="Courier" pitchFamily="2" charset="0"/>
              </a:rPr>
              <a:t>          (RPAR, ”\)”</a:t>
            </a:r>
          </a:p>
          <a:p>
            <a:r>
              <a:rPr lang="en-US" dirty="0">
                <a:latin typeface="Courier" pitchFamily="2" charset="0"/>
              </a:rPr>
              <a:t>         ]</a:t>
            </a:r>
          </a:p>
        </p:txBody>
      </p:sp>
    </p:spTree>
    <p:extLst>
      <p:ext uri="{BB962C8B-B14F-4D97-AF65-F5344CB8AC3E}">
        <p14:creationId xmlns:p14="http://schemas.microsoft.com/office/powerpoint/2010/main" val="1165827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F27AE-8B04-A64E-9058-76DD5E48CA5A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B49265-33E0-3543-B212-54AFA0F4ED9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014326-F60C-E343-95B6-59950760B068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2CE626-1342-0B4B-BB47-CBDB15075F1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8934394" y="2551289"/>
            <a:ext cx="0" cy="490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FB6BDF-A5BA-E34A-835A-ACE6B6764B7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34394" y="2551289"/>
            <a:ext cx="108379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F5F461-691D-8A40-BF02-5477DCCD6419}"/>
              </a:ext>
            </a:extLst>
          </p:cNvPr>
          <p:cNvSpPr txBox="1"/>
          <p:nvPr/>
        </p:nvSpPr>
        <p:spPr>
          <a:xfrm>
            <a:off x="8321021" y="3042087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&lt;PLUS,”+”&gt;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77506-B84C-0C47-9A0E-9139493A0D17}"/>
              </a:ext>
            </a:extLst>
          </p:cNvPr>
          <p:cNvSpPr txBox="1"/>
          <p:nvPr/>
        </p:nvSpPr>
        <p:spPr>
          <a:xfrm>
            <a:off x="6635052" y="546996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“1”&gt;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438A98-7D18-4447-86D7-F8224935D3B3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A20D8E-7CF1-0B4D-9127-6E249620A5EC}"/>
              </a:ext>
            </a:extLst>
          </p:cNvPr>
          <p:cNvCxnSpPr>
            <a:cxnSpLocks/>
          </p:cNvCxnSpPr>
          <p:nvPr/>
        </p:nvCxnSpPr>
        <p:spPr>
          <a:xfrm flipH="1">
            <a:off x="8910546" y="344460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6B4660-340A-DF45-8CB8-81052B7E1B0C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B59339-E20C-7745-91B8-29A7B1B7412E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8136724-5D49-014B-9DEC-1F8700BD3745}"/>
              </a:ext>
            </a:extLst>
          </p:cNvPr>
          <p:cNvSpPr txBox="1"/>
          <p:nvPr/>
        </p:nvSpPr>
        <p:spPr>
          <a:xfrm>
            <a:off x="9677346" y="3911709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&lt;TIMES, “*”&gt;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70972-9618-E047-923F-E0D1C0D63193}"/>
              </a:ext>
            </a:extLst>
          </p:cNvPr>
          <p:cNvSpPr txBox="1"/>
          <p:nvPr/>
        </p:nvSpPr>
        <p:spPr>
          <a:xfrm>
            <a:off x="8611554" y="388031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CEE90-2FAF-214B-ADB1-08C974E52232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1B1A27-D60A-9D47-B72F-E16A96198A83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8D61BF-6403-B849-B6E2-FBFA96497869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02F3FF-9A5B-7C4F-A77D-C72864BD5602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7298054" y="5169906"/>
            <a:ext cx="1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A9C4A1-3756-7548-A230-EACD35A6B96D}"/>
              </a:ext>
            </a:extLst>
          </p:cNvPr>
          <p:cNvSpPr txBox="1"/>
          <p:nvPr/>
        </p:nvSpPr>
        <p:spPr>
          <a:xfrm>
            <a:off x="7525232" y="127414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1+5*6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BFDA3-236A-DE48-9DBE-62D1E3555700}"/>
              </a:ext>
            </a:extLst>
          </p:cNvPr>
          <p:cNvSpPr txBox="1"/>
          <p:nvPr/>
        </p:nvSpPr>
        <p:spPr>
          <a:xfrm>
            <a:off x="9667792" y="3083636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EEA8AE-482E-0143-9431-6FDD91943BD9}"/>
              </a:ext>
            </a:extLst>
          </p:cNvPr>
          <p:cNvSpPr txBox="1"/>
          <p:nvPr/>
        </p:nvSpPr>
        <p:spPr>
          <a:xfrm>
            <a:off x="8286018" y="523479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“5”&gt;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47B879-7CBD-2441-B162-2919AF09E1EA}"/>
              </a:ext>
            </a:extLst>
          </p:cNvPr>
          <p:cNvSpPr txBox="1"/>
          <p:nvPr/>
        </p:nvSpPr>
        <p:spPr>
          <a:xfrm>
            <a:off x="8581131" y="458004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CFCE85-3C95-F141-B09D-2B4477E5041C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8949020" y="4949376"/>
            <a:ext cx="1" cy="285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ED93C5-17C7-B147-8FC4-2D7294FE9E66}"/>
              </a:ext>
            </a:extLst>
          </p:cNvPr>
          <p:cNvCxnSpPr>
            <a:cxnSpLocks/>
          </p:cNvCxnSpPr>
          <p:nvPr/>
        </p:nvCxnSpPr>
        <p:spPr>
          <a:xfrm flipH="1">
            <a:off x="8925455" y="4261657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27132D-35ED-8D45-BA00-8E4BD8D3E89F}"/>
              </a:ext>
            </a:extLst>
          </p:cNvPr>
          <p:cNvSpPr txBox="1"/>
          <p:nvPr/>
        </p:nvSpPr>
        <p:spPr>
          <a:xfrm>
            <a:off x="10783973" y="456171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“6”&gt;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6C60C2-B84F-5D44-A5AD-E637C3ED76EF}"/>
              </a:ext>
            </a:extLst>
          </p:cNvPr>
          <p:cNvSpPr txBox="1"/>
          <p:nvPr/>
        </p:nvSpPr>
        <p:spPr>
          <a:xfrm>
            <a:off x="11079086" y="3874773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4846DB-997E-984D-9665-FCF7464492F1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11446975" y="4244105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C1B471C-5509-3B49-9383-A19F8AD26BD5}"/>
              </a:ext>
            </a:extLst>
          </p:cNvPr>
          <p:cNvSpPr txBox="1"/>
          <p:nvPr/>
        </p:nvSpPr>
        <p:spPr>
          <a:xfrm>
            <a:off x="622393" y="2024639"/>
            <a:ext cx="4095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 trees are defined </a:t>
            </a:r>
            <a:r>
              <a:rPr lang="en-US" dirty="0">
                <a:highlight>
                  <a:srgbClr val="FFFF00"/>
                </a:highlight>
              </a:rPr>
              <a:t>entirely</a:t>
            </a:r>
            <a:r>
              <a:rPr lang="en-US" dirty="0"/>
              <a:t> by the grammar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Production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Parse trees are often not explicitly constructed. We use them to visualize the parsing computation</a:t>
            </a:r>
          </a:p>
        </p:txBody>
      </p:sp>
    </p:spTree>
    <p:extLst>
      <p:ext uri="{BB962C8B-B14F-4D97-AF65-F5344CB8AC3E}">
        <p14:creationId xmlns:p14="http://schemas.microsoft.com/office/powerpoint/2010/main" val="2436179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420394AD-780E-0949-B867-AF96B7E22C5A}"/>
              </a:ext>
            </a:extLst>
          </p:cNvPr>
          <p:cNvSpPr txBox="1"/>
          <p:nvPr/>
        </p:nvSpPr>
        <p:spPr>
          <a:xfrm>
            <a:off x="686681" y="1879276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029772-8C61-694D-9E43-8790407EE1D5}"/>
              </a:ext>
            </a:extLst>
          </p:cNvPr>
          <p:cNvSpPr txBox="1"/>
          <p:nvPr/>
        </p:nvSpPr>
        <p:spPr>
          <a:xfrm>
            <a:off x="704796" y="752807"/>
            <a:ext cx="524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 your homework, do you actually make a parse tree?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158E235-BAA0-074B-BAD6-BC0F59B816D8}"/>
              </a:ext>
            </a:extLst>
          </p:cNvPr>
          <p:cNvSpPr/>
          <p:nvPr/>
        </p:nvSpPr>
        <p:spPr>
          <a:xfrm>
            <a:off x="6249681" y="2319725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(NUM,5)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83E05AA-364B-AF47-B787-A0938AC04D62}"/>
              </a:ext>
            </a:extLst>
          </p:cNvPr>
          <p:cNvSpPr/>
          <p:nvPr/>
        </p:nvSpPr>
        <p:spPr>
          <a:xfrm>
            <a:off x="7306276" y="164166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BB05DA6-2A42-1347-89F2-51B7DF72032E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6824518" y="2010996"/>
            <a:ext cx="755183" cy="308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B8B6724-0EDC-1741-BCDD-F9B6AD5A047D}"/>
              </a:ext>
            </a:extLst>
          </p:cNvPr>
          <p:cNvSpPr/>
          <p:nvPr/>
        </p:nvSpPr>
        <p:spPr>
          <a:xfrm>
            <a:off x="7842681" y="230857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D849A8-5761-6045-ACAD-DC723933A279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7674326" y="2010996"/>
            <a:ext cx="605334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BEC74B1-E15C-3A41-A9FA-EF719C4C0CF8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6867006" y="2663997"/>
            <a:ext cx="1339419" cy="52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5B53A98-3EC0-DE48-B7BB-954C1292F721}"/>
              </a:ext>
            </a:extLst>
          </p:cNvPr>
          <p:cNvSpPr/>
          <p:nvPr/>
        </p:nvSpPr>
        <p:spPr>
          <a:xfrm>
            <a:off x="6154311" y="3185979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(MINUS,-)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F0AA3E3-FD0B-DE4B-9657-6F945FE60FC9}"/>
              </a:ext>
            </a:extLst>
          </p:cNvPr>
          <p:cNvCxnSpPr>
            <a:cxnSpLocks/>
            <a:stCxn id="63" idx="2"/>
            <a:endCxn id="68" idx="0"/>
          </p:cNvCxnSpPr>
          <p:nvPr/>
        </p:nvCxnSpPr>
        <p:spPr>
          <a:xfrm>
            <a:off x="8279660" y="2677907"/>
            <a:ext cx="1248119" cy="410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6D04DD9-4CA4-EA4C-9DAE-D4D916CB9831}"/>
              </a:ext>
            </a:extLst>
          </p:cNvPr>
          <p:cNvSpPr/>
          <p:nvPr/>
        </p:nvSpPr>
        <p:spPr>
          <a:xfrm>
            <a:off x="9090800" y="308807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C053FEE-CA58-E24F-A27B-431DBF89127A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8713028" y="3457409"/>
            <a:ext cx="814751" cy="410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EB08F93-A267-4D41-A4BF-0C6B754D56BF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8243042" y="2689057"/>
            <a:ext cx="33975" cy="468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28B8171-17CD-F84E-BC70-6E1C173F3937}"/>
              </a:ext>
            </a:extLst>
          </p:cNvPr>
          <p:cNvSpPr/>
          <p:nvPr/>
        </p:nvSpPr>
        <p:spPr>
          <a:xfrm>
            <a:off x="7702180" y="3157505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(NUM,4)</a:t>
            </a:r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D96D7C2-D478-8244-A12B-02C36F2AE45A}"/>
              </a:ext>
            </a:extLst>
          </p:cNvPr>
          <p:cNvCxnSpPr>
            <a:cxnSpLocks/>
            <a:stCxn id="68" idx="2"/>
            <a:endCxn id="49" idx="0"/>
          </p:cNvCxnSpPr>
          <p:nvPr/>
        </p:nvCxnSpPr>
        <p:spPr>
          <a:xfrm>
            <a:off x="9527779" y="3457409"/>
            <a:ext cx="292828" cy="410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C09D81D-9AE6-3147-8D26-CC0FE460F629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9527779" y="3457409"/>
            <a:ext cx="1034607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C16DE14-F8B8-1546-800E-A711BB5047FA}"/>
              </a:ext>
            </a:extLst>
          </p:cNvPr>
          <p:cNvSpPr/>
          <p:nvPr/>
        </p:nvSpPr>
        <p:spPr>
          <a:xfrm>
            <a:off x="10538627" y="379340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FCC8B-A398-E24B-A538-B794E334B20B}"/>
              </a:ext>
            </a:extLst>
          </p:cNvPr>
          <p:cNvSpPr txBox="1"/>
          <p:nvPr/>
        </p:nvSpPr>
        <p:spPr>
          <a:xfrm>
            <a:off x="7401124" y="888323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5 - 4 - 3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AA3770-401B-0F4D-9958-FD9A4C9F2363}"/>
              </a:ext>
            </a:extLst>
          </p:cNvPr>
          <p:cNvSpPr/>
          <p:nvPr/>
        </p:nvSpPr>
        <p:spPr>
          <a:xfrm>
            <a:off x="7889793" y="3867579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(MINUS,-)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984E08-17E9-DC4F-87B3-14D903EB597E}"/>
              </a:ext>
            </a:extLst>
          </p:cNvPr>
          <p:cNvSpPr/>
          <p:nvPr/>
        </p:nvSpPr>
        <p:spPr>
          <a:xfrm>
            <a:off x="9245770" y="3867579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(NUM,3)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14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F27AE-8B04-A64E-9058-76DD5E48CA5A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B49265-33E0-3543-B212-54AFA0F4ED9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014326-F60C-E343-95B6-59950760B068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2CE626-1342-0B4B-BB47-CBDB15075F1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8934394" y="2551289"/>
            <a:ext cx="0" cy="490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FB6BDF-A5BA-E34A-835A-ACE6B6764B7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34394" y="2551289"/>
            <a:ext cx="108379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F5F461-691D-8A40-BF02-5477DCCD6419}"/>
              </a:ext>
            </a:extLst>
          </p:cNvPr>
          <p:cNvSpPr txBox="1"/>
          <p:nvPr/>
        </p:nvSpPr>
        <p:spPr>
          <a:xfrm>
            <a:off x="8321021" y="3042087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&lt;PLUS,”+”&gt;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77506-B84C-0C47-9A0E-9139493A0D17}"/>
              </a:ext>
            </a:extLst>
          </p:cNvPr>
          <p:cNvSpPr txBox="1"/>
          <p:nvPr/>
        </p:nvSpPr>
        <p:spPr>
          <a:xfrm>
            <a:off x="6635052" y="546996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“1”&gt;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438A98-7D18-4447-86D7-F8224935D3B3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A20D8E-7CF1-0B4D-9127-6E249620A5EC}"/>
              </a:ext>
            </a:extLst>
          </p:cNvPr>
          <p:cNvCxnSpPr>
            <a:cxnSpLocks/>
          </p:cNvCxnSpPr>
          <p:nvPr/>
        </p:nvCxnSpPr>
        <p:spPr>
          <a:xfrm flipH="1">
            <a:off x="8910546" y="344460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6B4660-340A-DF45-8CB8-81052B7E1B0C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B59339-E20C-7745-91B8-29A7B1B7412E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8136724-5D49-014B-9DEC-1F8700BD3745}"/>
              </a:ext>
            </a:extLst>
          </p:cNvPr>
          <p:cNvSpPr txBox="1"/>
          <p:nvPr/>
        </p:nvSpPr>
        <p:spPr>
          <a:xfrm>
            <a:off x="9677346" y="3911709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&lt;TIMES, “*”&gt;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70972-9618-E047-923F-E0D1C0D63193}"/>
              </a:ext>
            </a:extLst>
          </p:cNvPr>
          <p:cNvSpPr txBox="1"/>
          <p:nvPr/>
        </p:nvSpPr>
        <p:spPr>
          <a:xfrm>
            <a:off x="8611554" y="388031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CEE90-2FAF-214B-ADB1-08C974E52232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1B1A27-D60A-9D47-B72F-E16A96198A83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8D61BF-6403-B849-B6E2-FBFA96497869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02F3FF-9A5B-7C4F-A77D-C72864BD5602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7298054" y="5169906"/>
            <a:ext cx="1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A9C4A1-3756-7548-A230-EACD35A6B96D}"/>
              </a:ext>
            </a:extLst>
          </p:cNvPr>
          <p:cNvSpPr txBox="1"/>
          <p:nvPr/>
        </p:nvSpPr>
        <p:spPr>
          <a:xfrm>
            <a:off x="7525232" y="1274144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1+5*6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BFDA3-236A-DE48-9DBE-62D1E3555700}"/>
              </a:ext>
            </a:extLst>
          </p:cNvPr>
          <p:cNvSpPr txBox="1"/>
          <p:nvPr/>
        </p:nvSpPr>
        <p:spPr>
          <a:xfrm>
            <a:off x="9667792" y="3083636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EEA8AE-482E-0143-9431-6FDD91943BD9}"/>
              </a:ext>
            </a:extLst>
          </p:cNvPr>
          <p:cNvSpPr txBox="1"/>
          <p:nvPr/>
        </p:nvSpPr>
        <p:spPr>
          <a:xfrm>
            <a:off x="8286018" y="523479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“5”&gt;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47B879-7CBD-2441-B162-2919AF09E1EA}"/>
              </a:ext>
            </a:extLst>
          </p:cNvPr>
          <p:cNvSpPr txBox="1"/>
          <p:nvPr/>
        </p:nvSpPr>
        <p:spPr>
          <a:xfrm>
            <a:off x="8581131" y="458004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CFCE85-3C95-F141-B09D-2B4477E5041C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8949020" y="4949376"/>
            <a:ext cx="1" cy="285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ED93C5-17C7-B147-8FC4-2D7294FE9E66}"/>
              </a:ext>
            </a:extLst>
          </p:cNvPr>
          <p:cNvCxnSpPr>
            <a:cxnSpLocks/>
          </p:cNvCxnSpPr>
          <p:nvPr/>
        </p:nvCxnSpPr>
        <p:spPr>
          <a:xfrm flipH="1">
            <a:off x="8925455" y="4261657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27132D-35ED-8D45-BA00-8E4BD8D3E89F}"/>
              </a:ext>
            </a:extLst>
          </p:cNvPr>
          <p:cNvSpPr txBox="1"/>
          <p:nvPr/>
        </p:nvSpPr>
        <p:spPr>
          <a:xfrm>
            <a:off x="10783973" y="456171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“6”&gt;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6C60C2-B84F-5D44-A5AD-E637C3ED76EF}"/>
              </a:ext>
            </a:extLst>
          </p:cNvPr>
          <p:cNvSpPr txBox="1"/>
          <p:nvPr/>
        </p:nvSpPr>
        <p:spPr>
          <a:xfrm>
            <a:off x="11079086" y="3874773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4846DB-997E-984D-9665-FCF7464492F1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11446975" y="4244105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C1B471C-5509-3B49-9383-A19F8AD26BD5}"/>
              </a:ext>
            </a:extLst>
          </p:cNvPr>
          <p:cNvSpPr txBox="1"/>
          <p:nvPr/>
        </p:nvSpPr>
        <p:spPr>
          <a:xfrm>
            <a:off x="622393" y="2024639"/>
            <a:ext cx="4095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 trees are defined </a:t>
            </a:r>
            <a:r>
              <a:rPr lang="en-US" dirty="0">
                <a:highlight>
                  <a:srgbClr val="FFFF00"/>
                </a:highlight>
              </a:rPr>
              <a:t>entirely</a:t>
            </a:r>
            <a:r>
              <a:rPr lang="en-US" dirty="0"/>
              <a:t> by the grammar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Production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Parse trees are often not explicitly constructed. We use them to visualize the parsing computation</a:t>
            </a:r>
          </a:p>
        </p:txBody>
      </p:sp>
    </p:spTree>
    <p:extLst>
      <p:ext uri="{BB962C8B-B14F-4D97-AF65-F5344CB8AC3E}">
        <p14:creationId xmlns:p14="http://schemas.microsoft.com/office/powerpoint/2010/main" val="1922765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F27AE-8B04-A64E-9058-76DD5E48CA5A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B49265-33E0-3543-B212-54AFA0F4ED9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014326-F60C-E343-95B6-59950760B068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2CE626-1342-0B4B-BB47-CBDB15075F1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8934394" y="2551289"/>
            <a:ext cx="0" cy="490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FB6BDF-A5BA-E34A-835A-ACE6B6764B7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34394" y="2551289"/>
            <a:ext cx="108379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F5F461-691D-8A40-BF02-5477DCCD6419}"/>
              </a:ext>
            </a:extLst>
          </p:cNvPr>
          <p:cNvSpPr txBox="1"/>
          <p:nvPr/>
        </p:nvSpPr>
        <p:spPr>
          <a:xfrm>
            <a:off x="8321021" y="3042087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&lt;PLUS,”+”&gt;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77506-B84C-0C47-9A0E-9139493A0D17}"/>
              </a:ext>
            </a:extLst>
          </p:cNvPr>
          <p:cNvSpPr txBox="1"/>
          <p:nvPr/>
        </p:nvSpPr>
        <p:spPr>
          <a:xfrm>
            <a:off x="6635052" y="546996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“1”&gt;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438A98-7D18-4447-86D7-F8224935D3B3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A20D8E-7CF1-0B4D-9127-6E249620A5EC}"/>
              </a:ext>
            </a:extLst>
          </p:cNvPr>
          <p:cNvCxnSpPr>
            <a:cxnSpLocks/>
          </p:cNvCxnSpPr>
          <p:nvPr/>
        </p:nvCxnSpPr>
        <p:spPr>
          <a:xfrm flipH="1">
            <a:off x="8910546" y="344460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6B4660-340A-DF45-8CB8-81052B7E1B0C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B59339-E20C-7745-91B8-29A7B1B7412E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8136724-5D49-014B-9DEC-1F8700BD3745}"/>
              </a:ext>
            </a:extLst>
          </p:cNvPr>
          <p:cNvSpPr txBox="1"/>
          <p:nvPr/>
        </p:nvSpPr>
        <p:spPr>
          <a:xfrm>
            <a:off x="9677346" y="3911709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&lt;TIMES, “*”&gt;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70972-9618-E047-923F-E0D1C0D63193}"/>
              </a:ext>
            </a:extLst>
          </p:cNvPr>
          <p:cNvSpPr txBox="1"/>
          <p:nvPr/>
        </p:nvSpPr>
        <p:spPr>
          <a:xfrm>
            <a:off x="8611554" y="388031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CEE90-2FAF-214B-ADB1-08C974E52232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1B1A27-D60A-9D47-B72F-E16A96198A83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8D61BF-6403-B849-B6E2-FBFA96497869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02F3FF-9A5B-7C4F-A77D-C72864BD5602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7298054" y="5169906"/>
            <a:ext cx="1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78BFDA3-236A-DE48-9DBE-62D1E3555700}"/>
              </a:ext>
            </a:extLst>
          </p:cNvPr>
          <p:cNvSpPr txBox="1"/>
          <p:nvPr/>
        </p:nvSpPr>
        <p:spPr>
          <a:xfrm>
            <a:off x="9667792" y="3083636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EEA8AE-482E-0143-9431-6FDD91943BD9}"/>
              </a:ext>
            </a:extLst>
          </p:cNvPr>
          <p:cNvSpPr txBox="1"/>
          <p:nvPr/>
        </p:nvSpPr>
        <p:spPr>
          <a:xfrm>
            <a:off x="8286018" y="523479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“5”&gt;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47B879-7CBD-2441-B162-2919AF09E1EA}"/>
              </a:ext>
            </a:extLst>
          </p:cNvPr>
          <p:cNvSpPr txBox="1"/>
          <p:nvPr/>
        </p:nvSpPr>
        <p:spPr>
          <a:xfrm>
            <a:off x="8581131" y="458004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CFCE85-3C95-F141-B09D-2B4477E5041C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8949020" y="4949376"/>
            <a:ext cx="1" cy="285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ED93C5-17C7-B147-8FC4-2D7294FE9E66}"/>
              </a:ext>
            </a:extLst>
          </p:cNvPr>
          <p:cNvCxnSpPr>
            <a:cxnSpLocks/>
          </p:cNvCxnSpPr>
          <p:nvPr/>
        </p:nvCxnSpPr>
        <p:spPr>
          <a:xfrm flipH="1">
            <a:off x="8925455" y="4261657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27132D-35ED-8D45-BA00-8E4BD8D3E89F}"/>
              </a:ext>
            </a:extLst>
          </p:cNvPr>
          <p:cNvSpPr txBox="1"/>
          <p:nvPr/>
        </p:nvSpPr>
        <p:spPr>
          <a:xfrm>
            <a:off x="10783973" y="456171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“6”&gt;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6C60C2-B84F-5D44-A5AD-E637C3ED76EF}"/>
              </a:ext>
            </a:extLst>
          </p:cNvPr>
          <p:cNvSpPr txBox="1"/>
          <p:nvPr/>
        </p:nvSpPr>
        <p:spPr>
          <a:xfrm>
            <a:off x="11079086" y="3874773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4846DB-997E-984D-9665-FCF7464492F1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11446975" y="4244105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639FADF-ABA1-E941-9903-174985B1DAA0}"/>
              </a:ext>
            </a:extLst>
          </p:cNvPr>
          <p:cNvSpPr txBox="1"/>
          <p:nvPr/>
        </p:nvSpPr>
        <p:spPr>
          <a:xfrm>
            <a:off x="2308084" y="20759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E8E115-F029-E943-8313-7C3D32974D24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834862" y="2445326"/>
            <a:ext cx="1623263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1F14F36-EE24-CF48-B573-32F22D51E22F}"/>
              </a:ext>
            </a:extLst>
          </p:cNvPr>
          <p:cNvSpPr txBox="1"/>
          <p:nvPr/>
        </p:nvSpPr>
        <p:spPr>
          <a:xfrm>
            <a:off x="684019" y="2972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BA2B2D-E228-994A-8368-E4190D4A1D9B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458125" y="2445326"/>
            <a:ext cx="1232742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D360009-C657-124B-BB4C-2C3CF639E130}"/>
              </a:ext>
            </a:extLst>
          </p:cNvPr>
          <p:cNvCxnSpPr>
            <a:cxnSpLocks/>
          </p:cNvCxnSpPr>
          <p:nvPr/>
        </p:nvCxnSpPr>
        <p:spPr>
          <a:xfrm flipH="1">
            <a:off x="2443216" y="333931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75A69A-1F96-E44B-9B1A-FF54C2CDF4F8}"/>
              </a:ext>
            </a:extLst>
          </p:cNvPr>
          <p:cNvCxnSpPr>
            <a:cxnSpLocks/>
          </p:cNvCxnSpPr>
          <p:nvPr/>
        </p:nvCxnSpPr>
        <p:spPr>
          <a:xfrm>
            <a:off x="3667589" y="333931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98825C9-CC56-7241-BA98-F72CD036E0C9}"/>
              </a:ext>
            </a:extLst>
          </p:cNvPr>
          <p:cNvSpPr txBox="1"/>
          <p:nvPr/>
        </p:nvSpPr>
        <p:spPr>
          <a:xfrm>
            <a:off x="2144224" y="3775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E5F41A-52DE-7D4F-857E-080FA8549D43}"/>
              </a:ext>
            </a:extLst>
          </p:cNvPr>
          <p:cNvSpPr txBox="1"/>
          <p:nvPr/>
        </p:nvSpPr>
        <p:spPr>
          <a:xfrm>
            <a:off x="3505677" y="2979527"/>
            <a:ext cx="49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15ABB5-5997-714B-B91B-12A48BA6EEB1}"/>
              </a:ext>
            </a:extLst>
          </p:cNvPr>
          <p:cNvSpPr txBox="1"/>
          <p:nvPr/>
        </p:nvSpPr>
        <p:spPr>
          <a:xfrm>
            <a:off x="4611756" y="3769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CE4734-929D-B843-BD23-65F822C49287}"/>
              </a:ext>
            </a:extLst>
          </p:cNvPr>
          <p:cNvSpPr txBox="1"/>
          <p:nvPr/>
        </p:nvSpPr>
        <p:spPr>
          <a:xfrm>
            <a:off x="2028006" y="4797347"/>
            <a:ext cx="8086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FA9DB2-5CFE-2B4A-8CC0-DD2FB82F3F84}"/>
              </a:ext>
            </a:extLst>
          </p:cNvPr>
          <p:cNvSpPr txBox="1"/>
          <p:nvPr/>
        </p:nvSpPr>
        <p:spPr>
          <a:xfrm>
            <a:off x="8719551" y="6060876"/>
            <a:ext cx="189648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Parse Tree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83EB70-888A-394B-94D7-B00369B3E211}"/>
              </a:ext>
            </a:extLst>
          </p:cNvPr>
          <p:cNvSpPr txBox="1"/>
          <p:nvPr/>
        </p:nvSpPr>
        <p:spPr>
          <a:xfrm>
            <a:off x="8810602" y="265408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1+5*6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A4E5BD-2BE3-3443-BE52-E122316A99CE}"/>
              </a:ext>
            </a:extLst>
          </p:cNvPr>
          <p:cNvSpPr txBox="1"/>
          <p:nvPr/>
        </p:nvSpPr>
        <p:spPr>
          <a:xfrm>
            <a:off x="4138889" y="1891328"/>
            <a:ext cx="286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What are some differences?</a:t>
            </a:r>
          </a:p>
        </p:txBody>
      </p:sp>
    </p:spTree>
    <p:extLst>
      <p:ext uri="{BB962C8B-B14F-4D97-AF65-F5344CB8AC3E}">
        <p14:creationId xmlns:p14="http://schemas.microsoft.com/office/powerpoint/2010/main" val="683235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F27AE-8B04-A64E-9058-76DD5E48CA5A}"/>
              </a:ext>
            </a:extLst>
          </p:cNvPr>
          <p:cNvSpPr txBox="1"/>
          <p:nvPr/>
        </p:nvSpPr>
        <p:spPr>
          <a:xfrm>
            <a:off x="8635402" y="218195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B49265-33E0-3543-B212-54AFA0F4ED9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299498" y="2551289"/>
            <a:ext cx="16348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014326-F60C-E343-95B6-59950760B068}"/>
              </a:ext>
            </a:extLst>
          </p:cNvPr>
          <p:cNvSpPr txBox="1"/>
          <p:nvPr/>
        </p:nvSpPr>
        <p:spPr>
          <a:xfrm>
            <a:off x="7000506" y="30879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2CE626-1342-0B4B-BB47-CBDB15075F1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8934394" y="2551289"/>
            <a:ext cx="0" cy="490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FB6BDF-A5BA-E34A-835A-ACE6B6764B7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34394" y="2551289"/>
            <a:ext cx="1083791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F5F461-691D-8A40-BF02-5477DCCD6419}"/>
              </a:ext>
            </a:extLst>
          </p:cNvPr>
          <p:cNvSpPr txBox="1"/>
          <p:nvPr/>
        </p:nvSpPr>
        <p:spPr>
          <a:xfrm>
            <a:off x="8321021" y="3042087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&lt;PLUS,”+”&gt;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77506-B84C-0C47-9A0E-9139493A0D17}"/>
              </a:ext>
            </a:extLst>
          </p:cNvPr>
          <p:cNvSpPr txBox="1"/>
          <p:nvPr/>
        </p:nvSpPr>
        <p:spPr>
          <a:xfrm>
            <a:off x="6635052" y="546996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“1”&gt;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438A98-7D18-4447-86D7-F8224935D3B3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298056" y="3477414"/>
            <a:ext cx="1442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A20D8E-7CF1-0B4D-9127-6E249620A5EC}"/>
              </a:ext>
            </a:extLst>
          </p:cNvPr>
          <p:cNvCxnSpPr>
            <a:cxnSpLocks/>
          </p:cNvCxnSpPr>
          <p:nvPr/>
        </p:nvCxnSpPr>
        <p:spPr>
          <a:xfrm flipH="1">
            <a:off x="8910546" y="344460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6B4660-340A-DF45-8CB8-81052B7E1B0C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B59339-E20C-7745-91B8-29A7B1B7412E}"/>
              </a:ext>
            </a:extLst>
          </p:cNvPr>
          <p:cNvCxnSpPr>
            <a:cxnSpLocks/>
          </p:cNvCxnSpPr>
          <p:nvPr/>
        </p:nvCxnSpPr>
        <p:spPr>
          <a:xfrm>
            <a:off x="10134919" y="344460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8136724-5D49-014B-9DEC-1F8700BD3745}"/>
              </a:ext>
            </a:extLst>
          </p:cNvPr>
          <p:cNvSpPr txBox="1"/>
          <p:nvPr/>
        </p:nvSpPr>
        <p:spPr>
          <a:xfrm>
            <a:off x="9677346" y="3911709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&lt;TIMES, “*”&gt;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70972-9618-E047-923F-E0D1C0D63193}"/>
              </a:ext>
            </a:extLst>
          </p:cNvPr>
          <p:cNvSpPr txBox="1"/>
          <p:nvPr/>
        </p:nvSpPr>
        <p:spPr>
          <a:xfrm>
            <a:off x="8611554" y="3880316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CEE90-2FAF-214B-ADB1-08C974E52232}"/>
              </a:ext>
            </a:extLst>
          </p:cNvPr>
          <p:cNvSpPr txBox="1"/>
          <p:nvPr/>
        </p:nvSpPr>
        <p:spPr>
          <a:xfrm>
            <a:off x="6978545" y="39419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1B1A27-D60A-9D47-B72F-E16A96198A83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7298055" y="4311324"/>
            <a:ext cx="1" cy="48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8D61BF-6403-B849-B6E2-FBFA96497869}"/>
              </a:ext>
            </a:extLst>
          </p:cNvPr>
          <p:cNvSpPr txBox="1"/>
          <p:nvPr/>
        </p:nvSpPr>
        <p:spPr>
          <a:xfrm>
            <a:off x="6930165" y="480057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02F3FF-9A5B-7C4F-A77D-C72864BD5602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7298054" y="5169906"/>
            <a:ext cx="1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A9C4A1-3756-7548-A230-EACD35A6B96D}"/>
              </a:ext>
            </a:extLst>
          </p:cNvPr>
          <p:cNvSpPr txBox="1"/>
          <p:nvPr/>
        </p:nvSpPr>
        <p:spPr>
          <a:xfrm>
            <a:off x="8810602" y="265408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1+5*6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BFDA3-236A-DE48-9DBE-62D1E3555700}"/>
              </a:ext>
            </a:extLst>
          </p:cNvPr>
          <p:cNvSpPr txBox="1"/>
          <p:nvPr/>
        </p:nvSpPr>
        <p:spPr>
          <a:xfrm>
            <a:off x="9667792" y="3083636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EEA8AE-482E-0143-9431-6FDD91943BD9}"/>
              </a:ext>
            </a:extLst>
          </p:cNvPr>
          <p:cNvSpPr txBox="1"/>
          <p:nvPr/>
        </p:nvSpPr>
        <p:spPr>
          <a:xfrm>
            <a:off x="8286018" y="523479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“5”&gt;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47B879-7CBD-2441-B162-2919AF09E1EA}"/>
              </a:ext>
            </a:extLst>
          </p:cNvPr>
          <p:cNvSpPr txBox="1"/>
          <p:nvPr/>
        </p:nvSpPr>
        <p:spPr>
          <a:xfrm>
            <a:off x="8581131" y="4580044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CFCE85-3C95-F141-B09D-2B4477E5041C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8949020" y="4949376"/>
            <a:ext cx="1" cy="285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ED93C5-17C7-B147-8FC4-2D7294FE9E66}"/>
              </a:ext>
            </a:extLst>
          </p:cNvPr>
          <p:cNvCxnSpPr>
            <a:cxnSpLocks/>
          </p:cNvCxnSpPr>
          <p:nvPr/>
        </p:nvCxnSpPr>
        <p:spPr>
          <a:xfrm flipH="1">
            <a:off x="8925455" y="4261657"/>
            <a:ext cx="5609" cy="30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27132D-35ED-8D45-BA00-8E4BD8D3E89F}"/>
              </a:ext>
            </a:extLst>
          </p:cNvPr>
          <p:cNvSpPr txBox="1"/>
          <p:nvPr/>
        </p:nvSpPr>
        <p:spPr>
          <a:xfrm>
            <a:off x="10783973" y="456171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“6”&gt;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6C60C2-B84F-5D44-A5AD-E637C3ED76EF}"/>
              </a:ext>
            </a:extLst>
          </p:cNvPr>
          <p:cNvSpPr txBox="1"/>
          <p:nvPr/>
        </p:nvSpPr>
        <p:spPr>
          <a:xfrm>
            <a:off x="11079086" y="3874773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4846DB-997E-984D-9665-FCF7464492F1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11446975" y="4244105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639FADF-ABA1-E941-9903-174985B1DAA0}"/>
              </a:ext>
            </a:extLst>
          </p:cNvPr>
          <p:cNvSpPr txBox="1"/>
          <p:nvPr/>
        </p:nvSpPr>
        <p:spPr>
          <a:xfrm>
            <a:off x="2308084" y="20759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E8E115-F029-E943-8313-7C3D32974D24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834862" y="2445326"/>
            <a:ext cx="1623263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1F14F36-EE24-CF48-B573-32F22D51E22F}"/>
              </a:ext>
            </a:extLst>
          </p:cNvPr>
          <p:cNvSpPr txBox="1"/>
          <p:nvPr/>
        </p:nvSpPr>
        <p:spPr>
          <a:xfrm>
            <a:off x="684019" y="2972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BA2B2D-E228-994A-8368-E4190D4A1D9B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458125" y="2445326"/>
            <a:ext cx="1232742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D360009-C657-124B-BB4C-2C3CF639E130}"/>
              </a:ext>
            </a:extLst>
          </p:cNvPr>
          <p:cNvCxnSpPr>
            <a:cxnSpLocks/>
          </p:cNvCxnSpPr>
          <p:nvPr/>
        </p:nvCxnSpPr>
        <p:spPr>
          <a:xfrm flipH="1">
            <a:off x="2443216" y="333931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75A69A-1F96-E44B-9B1A-FF54C2CDF4F8}"/>
              </a:ext>
            </a:extLst>
          </p:cNvPr>
          <p:cNvCxnSpPr>
            <a:cxnSpLocks/>
          </p:cNvCxnSpPr>
          <p:nvPr/>
        </p:nvCxnSpPr>
        <p:spPr>
          <a:xfrm>
            <a:off x="3667589" y="333931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98825C9-CC56-7241-BA98-F72CD036E0C9}"/>
              </a:ext>
            </a:extLst>
          </p:cNvPr>
          <p:cNvSpPr txBox="1"/>
          <p:nvPr/>
        </p:nvSpPr>
        <p:spPr>
          <a:xfrm>
            <a:off x="2144224" y="3775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E5F41A-52DE-7D4F-857E-080FA8549D43}"/>
              </a:ext>
            </a:extLst>
          </p:cNvPr>
          <p:cNvSpPr txBox="1"/>
          <p:nvPr/>
        </p:nvSpPr>
        <p:spPr>
          <a:xfrm>
            <a:off x="3505677" y="2979527"/>
            <a:ext cx="49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15ABB5-5997-714B-B91B-12A48BA6EEB1}"/>
              </a:ext>
            </a:extLst>
          </p:cNvPr>
          <p:cNvSpPr txBox="1"/>
          <p:nvPr/>
        </p:nvSpPr>
        <p:spPr>
          <a:xfrm>
            <a:off x="4611756" y="3769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CE4734-929D-B843-BD23-65F822C49287}"/>
              </a:ext>
            </a:extLst>
          </p:cNvPr>
          <p:cNvSpPr txBox="1"/>
          <p:nvPr/>
        </p:nvSpPr>
        <p:spPr>
          <a:xfrm>
            <a:off x="2028006" y="4797347"/>
            <a:ext cx="8086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FE1A3C-D7E9-F443-8BA0-C05E1C68F76F}"/>
              </a:ext>
            </a:extLst>
          </p:cNvPr>
          <p:cNvSpPr txBox="1"/>
          <p:nvPr/>
        </p:nvSpPr>
        <p:spPr>
          <a:xfrm>
            <a:off x="4138889" y="1891328"/>
            <a:ext cx="286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What are some differences?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FA9DB2-5CFE-2B4A-8CC0-DD2FB82F3F84}"/>
              </a:ext>
            </a:extLst>
          </p:cNvPr>
          <p:cNvSpPr txBox="1"/>
          <p:nvPr/>
        </p:nvSpPr>
        <p:spPr>
          <a:xfrm>
            <a:off x="8719551" y="6060876"/>
            <a:ext cx="189648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Parse Tree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8A65CE-70A5-A542-9E1E-DC3FD919B5DC}"/>
              </a:ext>
            </a:extLst>
          </p:cNvPr>
          <p:cNvSpPr txBox="1"/>
          <p:nvPr/>
        </p:nvSpPr>
        <p:spPr>
          <a:xfrm>
            <a:off x="562410" y="5647638"/>
            <a:ext cx="4160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decoupled from the grammar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leaves are data, not lexemes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nodes are operators, not non-terminals</a:t>
            </a:r>
          </a:p>
        </p:txBody>
      </p:sp>
    </p:spTree>
    <p:extLst>
      <p:ext uri="{BB962C8B-B14F-4D97-AF65-F5344CB8AC3E}">
        <p14:creationId xmlns:p14="http://schemas.microsoft.com/office/powerpoint/2010/main" val="469122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F27AE-8B04-A64E-9058-76DD5E48CA5A}"/>
              </a:ext>
            </a:extLst>
          </p:cNvPr>
          <p:cNvSpPr txBox="1"/>
          <p:nvPr/>
        </p:nvSpPr>
        <p:spPr>
          <a:xfrm>
            <a:off x="8566789" y="765234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A9C4A1-3756-7548-A230-EACD35A6B96D}"/>
              </a:ext>
            </a:extLst>
          </p:cNvPr>
          <p:cNvSpPr txBox="1"/>
          <p:nvPr/>
        </p:nvSpPr>
        <p:spPr>
          <a:xfrm>
            <a:off x="7108402" y="167376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(1+5)*6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BAC79-D23B-D74B-925A-87969A65EDD2}"/>
              </a:ext>
            </a:extLst>
          </p:cNvPr>
          <p:cNvSpPr txBox="1"/>
          <p:nvPr/>
        </p:nvSpPr>
        <p:spPr>
          <a:xfrm>
            <a:off x="1117600" y="2074333"/>
            <a:ext cx="306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 to ()s in an AST?</a:t>
            </a:r>
          </a:p>
        </p:txBody>
      </p:sp>
      <p:graphicFrame>
        <p:nvGraphicFramePr>
          <p:cNvPr id="41" name="Table 5">
            <a:extLst>
              <a:ext uri="{FF2B5EF4-FFF2-40B4-BE49-F238E27FC236}">
                <a16:creationId xmlns:a16="http://schemas.microsoft.com/office/drawing/2014/main" id="{83755D2D-23F0-1C48-A6B3-A369F0A1BBEB}"/>
              </a:ext>
            </a:extLst>
          </p:cNvPr>
          <p:cNvGraphicFramePr>
            <a:graphicFrameLocks noGrp="1"/>
          </p:cNvGraphicFramePr>
          <p:nvPr/>
        </p:nvGraphicFramePr>
        <p:xfrm>
          <a:off x="472876" y="3334423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260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88909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factor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 expr RPAR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567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F27AE-8B04-A64E-9058-76DD5E48CA5A}"/>
              </a:ext>
            </a:extLst>
          </p:cNvPr>
          <p:cNvSpPr txBox="1"/>
          <p:nvPr/>
        </p:nvSpPr>
        <p:spPr>
          <a:xfrm>
            <a:off x="8566789" y="765234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B49265-33E0-3543-B212-54AFA0F4ED9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865781" y="1134566"/>
            <a:ext cx="62023" cy="195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014326-F60C-E343-95B6-59950760B068}"/>
              </a:ext>
            </a:extLst>
          </p:cNvPr>
          <p:cNvSpPr txBox="1"/>
          <p:nvPr/>
        </p:nvSpPr>
        <p:spPr>
          <a:xfrm>
            <a:off x="8608293" y="13302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77506-B84C-0C47-9A0E-9139493A0D17}"/>
              </a:ext>
            </a:extLst>
          </p:cNvPr>
          <p:cNvSpPr txBox="1"/>
          <p:nvPr/>
        </p:nvSpPr>
        <p:spPr>
          <a:xfrm>
            <a:off x="6432991" y="3879667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&lt;LPAR, “(”&gt;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438A98-7D18-4447-86D7-F8224935D3B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847813" y="1699624"/>
            <a:ext cx="1079991" cy="608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2CEE90-2FAF-214B-ADB1-08C974E52232}"/>
              </a:ext>
            </a:extLst>
          </p:cNvPr>
          <p:cNvSpPr txBox="1"/>
          <p:nvPr/>
        </p:nvSpPr>
        <p:spPr>
          <a:xfrm>
            <a:off x="7551668" y="3045757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1B1A27-D60A-9D47-B72F-E16A96198A83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427827" y="3415089"/>
            <a:ext cx="491731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8D61BF-6403-B849-B6E2-FBFA96497869}"/>
              </a:ext>
            </a:extLst>
          </p:cNvPr>
          <p:cNvSpPr txBox="1"/>
          <p:nvPr/>
        </p:nvSpPr>
        <p:spPr>
          <a:xfrm>
            <a:off x="7709111" y="38354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A9C4A1-3756-7548-A230-EACD35A6B96D}"/>
              </a:ext>
            </a:extLst>
          </p:cNvPr>
          <p:cNvSpPr txBox="1"/>
          <p:nvPr/>
        </p:nvSpPr>
        <p:spPr>
          <a:xfrm>
            <a:off x="7108402" y="167376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(1+5)*6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BAC79-D23B-D74B-925A-87969A65EDD2}"/>
              </a:ext>
            </a:extLst>
          </p:cNvPr>
          <p:cNvSpPr txBox="1"/>
          <p:nvPr/>
        </p:nvSpPr>
        <p:spPr>
          <a:xfrm>
            <a:off x="1117600" y="2074333"/>
            <a:ext cx="306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 to ()s in an AST?</a:t>
            </a:r>
          </a:p>
        </p:txBody>
      </p:sp>
      <p:graphicFrame>
        <p:nvGraphicFramePr>
          <p:cNvPr id="41" name="Table 5">
            <a:extLst>
              <a:ext uri="{FF2B5EF4-FFF2-40B4-BE49-F238E27FC236}">
                <a16:creationId xmlns:a16="http://schemas.microsoft.com/office/drawing/2014/main" id="{83755D2D-23F0-1C48-A6B3-A369F0A1B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45698"/>
              </p:ext>
            </p:extLst>
          </p:nvPr>
        </p:nvGraphicFramePr>
        <p:xfrm>
          <a:off x="472876" y="3334423"/>
          <a:ext cx="4480008" cy="2295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260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88909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factor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 expr RPAR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3FC70012-DE19-0C44-A0AF-60C9CB6D1084}"/>
              </a:ext>
            </a:extLst>
          </p:cNvPr>
          <p:cNvSpPr txBox="1"/>
          <p:nvPr/>
        </p:nvSpPr>
        <p:spPr>
          <a:xfrm>
            <a:off x="8299220" y="3844380"/>
            <a:ext cx="12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&lt;RPAR, “)”&gt;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3D3AF26-36DF-FE4B-87FB-2B12308E9624}"/>
              </a:ext>
            </a:extLst>
          </p:cNvPr>
          <p:cNvCxnSpPr>
            <a:cxnSpLocks/>
            <a:stCxn id="21" idx="2"/>
            <a:endCxn id="46" idx="0"/>
          </p:cNvCxnSpPr>
          <p:nvPr/>
        </p:nvCxnSpPr>
        <p:spPr>
          <a:xfrm>
            <a:off x="7919558" y="3415089"/>
            <a:ext cx="1016536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596E79-7C30-7448-8F14-8B94EE11EE99}"/>
              </a:ext>
            </a:extLst>
          </p:cNvPr>
          <p:cNvCxnSpPr>
            <a:cxnSpLocks/>
          </p:cNvCxnSpPr>
          <p:nvPr/>
        </p:nvCxnSpPr>
        <p:spPr>
          <a:xfrm>
            <a:off x="7947983" y="3414009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AB66AAB-BBE2-0242-80EA-65AAA6CA50CF}"/>
              </a:ext>
            </a:extLst>
          </p:cNvPr>
          <p:cNvSpPr txBox="1"/>
          <p:nvPr/>
        </p:nvSpPr>
        <p:spPr>
          <a:xfrm>
            <a:off x="8812598" y="4643003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75CCEB-CCB8-3D44-A4EE-FDB2F1F9E87F}"/>
              </a:ext>
            </a:extLst>
          </p:cNvPr>
          <p:cNvCxnSpPr>
            <a:cxnSpLocks/>
            <a:stCxn id="23" idx="2"/>
            <a:endCxn id="54" idx="0"/>
          </p:cNvCxnSpPr>
          <p:nvPr/>
        </p:nvCxnSpPr>
        <p:spPr>
          <a:xfrm flipH="1">
            <a:off x="7994920" y="4204765"/>
            <a:ext cx="13183" cy="420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55BB559-5574-2549-BF97-5E0E3ED04E72}"/>
              </a:ext>
            </a:extLst>
          </p:cNvPr>
          <p:cNvSpPr txBox="1"/>
          <p:nvPr/>
        </p:nvSpPr>
        <p:spPr>
          <a:xfrm>
            <a:off x="7381547" y="4625109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&lt;PLUS,”+”&gt;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CC511AB-050E-4347-9AFA-764C575C7C1D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008103" y="4204765"/>
            <a:ext cx="1017710" cy="433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8BADE5-70BE-F54A-A395-8385434E2050}"/>
              </a:ext>
            </a:extLst>
          </p:cNvPr>
          <p:cNvCxnSpPr>
            <a:cxnSpLocks/>
            <a:stCxn id="23" idx="2"/>
            <a:endCxn id="62" idx="0"/>
          </p:cNvCxnSpPr>
          <p:nvPr/>
        </p:nvCxnSpPr>
        <p:spPr>
          <a:xfrm flipH="1">
            <a:off x="6919901" y="4204765"/>
            <a:ext cx="1088202" cy="46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273159D-43D4-3744-B6F4-24BB1002B523}"/>
              </a:ext>
            </a:extLst>
          </p:cNvPr>
          <p:cNvSpPr txBox="1"/>
          <p:nvPr/>
        </p:nvSpPr>
        <p:spPr>
          <a:xfrm>
            <a:off x="6620909" y="4668971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841816-1112-264D-AA3F-C3031AEB2AFD}"/>
              </a:ext>
            </a:extLst>
          </p:cNvPr>
          <p:cNvSpPr txBox="1"/>
          <p:nvPr/>
        </p:nvSpPr>
        <p:spPr>
          <a:xfrm>
            <a:off x="6600390" y="534114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EB5672-40BD-7F4A-829C-F0B5B42D612F}"/>
              </a:ext>
            </a:extLst>
          </p:cNvPr>
          <p:cNvSpPr txBox="1"/>
          <p:nvPr/>
        </p:nvSpPr>
        <p:spPr>
          <a:xfrm>
            <a:off x="6552010" y="5861892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18650C-46BB-6347-A9F9-BC8F016803C6}"/>
              </a:ext>
            </a:extLst>
          </p:cNvPr>
          <p:cNvSpPr txBox="1"/>
          <p:nvPr/>
        </p:nvSpPr>
        <p:spPr>
          <a:xfrm>
            <a:off x="6301286" y="6382643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“1”&gt;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F360438-8F08-994C-9A0A-D3BCD8C37511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6896430" y="5029356"/>
            <a:ext cx="23471" cy="31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A7224A5-9983-CE45-870C-5FFDAF709752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6919900" y="5710473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43E5793-E6C9-9549-99CB-42E025D23816}"/>
              </a:ext>
            </a:extLst>
          </p:cNvPr>
          <p:cNvCxnSpPr>
            <a:cxnSpLocks/>
          </p:cNvCxnSpPr>
          <p:nvPr/>
        </p:nvCxnSpPr>
        <p:spPr>
          <a:xfrm flipH="1">
            <a:off x="6912606" y="6206154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B51A191-FAB6-E54B-B114-3EBBBFB4D983}"/>
              </a:ext>
            </a:extLst>
          </p:cNvPr>
          <p:cNvSpPr txBox="1"/>
          <p:nvPr/>
        </p:nvSpPr>
        <p:spPr>
          <a:xfrm>
            <a:off x="8782282" y="511126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D3DF0A-FCBF-C241-B235-9DE489CC618E}"/>
              </a:ext>
            </a:extLst>
          </p:cNvPr>
          <p:cNvSpPr txBox="1"/>
          <p:nvPr/>
        </p:nvSpPr>
        <p:spPr>
          <a:xfrm>
            <a:off x="8531558" y="5632012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“5”&gt;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8324C38-F3EC-4A4A-96B9-283A47AA334F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9150172" y="4959842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98EF178-01D3-334D-A2F0-8881358A4815}"/>
              </a:ext>
            </a:extLst>
          </p:cNvPr>
          <p:cNvCxnSpPr>
            <a:cxnSpLocks/>
          </p:cNvCxnSpPr>
          <p:nvPr/>
        </p:nvCxnSpPr>
        <p:spPr>
          <a:xfrm flipH="1">
            <a:off x="9142878" y="5455523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A527CEC-86A8-5242-B59B-7E6EFBB7E65C}"/>
              </a:ext>
            </a:extLst>
          </p:cNvPr>
          <p:cNvCxnSpPr>
            <a:cxnSpLocks/>
          </p:cNvCxnSpPr>
          <p:nvPr/>
        </p:nvCxnSpPr>
        <p:spPr>
          <a:xfrm>
            <a:off x="8915582" y="171320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E625F07-C268-1D44-B358-33A3EBF1FB17}"/>
              </a:ext>
            </a:extLst>
          </p:cNvPr>
          <p:cNvSpPr txBox="1"/>
          <p:nvPr/>
        </p:nvSpPr>
        <p:spPr>
          <a:xfrm>
            <a:off x="8458009" y="2180306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&lt;TIMES, “*”&gt;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A29B9AE-AC20-ED45-94FD-2ABF3CC3366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927804" y="1699624"/>
            <a:ext cx="1553929" cy="659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E164FF1-4986-8641-B918-C9AC23A5D063}"/>
              </a:ext>
            </a:extLst>
          </p:cNvPr>
          <p:cNvSpPr txBox="1"/>
          <p:nvPr/>
        </p:nvSpPr>
        <p:spPr>
          <a:xfrm>
            <a:off x="9871537" y="303032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“6”&gt;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A84737-D77E-BC43-86CA-A0673013744A}"/>
              </a:ext>
            </a:extLst>
          </p:cNvPr>
          <p:cNvSpPr txBox="1"/>
          <p:nvPr/>
        </p:nvSpPr>
        <p:spPr>
          <a:xfrm>
            <a:off x="10166650" y="2343375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38FF88-1DD5-5E40-8C6C-6DC532592635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 flipH="1">
            <a:off x="10534539" y="2712707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335DBC2-0413-F045-B5A7-6741E49EF06B}"/>
              </a:ext>
            </a:extLst>
          </p:cNvPr>
          <p:cNvSpPr txBox="1"/>
          <p:nvPr/>
        </p:nvSpPr>
        <p:spPr>
          <a:xfrm>
            <a:off x="7551668" y="2262658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8E07C9C-0106-AD46-8F6D-B929C31816BE}"/>
              </a:ext>
            </a:extLst>
          </p:cNvPr>
          <p:cNvCxnSpPr>
            <a:cxnSpLocks/>
          </p:cNvCxnSpPr>
          <p:nvPr/>
        </p:nvCxnSpPr>
        <p:spPr>
          <a:xfrm>
            <a:off x="7829271" y="2626964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247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F27AE-8B04-A64E-9058-76DD5E48CA5A}"/>
              </a:ext>
            </a:extLst>
          </p:cNvPr>
          <p:cNvSpPr txBox="1"/>
          <p:nvPr/>
        </p:nvSpPr>
        <p:spPr>
          <a:xfrm>
            <a:off x="8566789" y="765234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B49265-33E0-3543-B212-54AFA0F4ED9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865781" y="1134566"/>
            <a:ext cx="62023" cy="195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014326-F60C-E343-95B6-59950760B068}"/>
              </a:ext>
            </a:extLst>
          </p:cNvPr>
          <p:cNvSpPr txBox="1"/>
          <p:nvPr/>
        </p:nvSpPr>
        <p:spPr>
          <a:xfrm>
            <a:off x="8608293" y="1330292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77506-B84C-0C47-9A0E-9139493A0D17}"/>
              </a:ext>
            </a:extLst>
          </p:cNvPr>
          <p:cNvSpPr txBox="1"/>
          <p:nvPr/>
        </p:nvSpPr>
        <p:spPr>
          <a:xfrm>
            <a:off x="6432991" y="3879667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&lt;LPAR, “(”&gt;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438A98-7D18-4447-86D7-F8224935D3B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847813" y="1699624"/>
            <a:ext cx="1079991" cy="608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2CEE90-2FAF-214B-ADB1-08C974E52232}"/>
              </a:ext>
            </a:extLst>
          </p:cNvPr>
          <p:cNvSpPr txBox="1"/>
          <p:nvPr/>
        </p:nvSpPr>
        <p:spPr>
          <a:xfrm>
            <a:off x="7551668" y="3045757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1B1A27-D60A-9D47-B72F-E16A96198A83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427827" y="3415089"/>
            <a:ext cx="491731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8D61BF-6403-B849-B6E2-FBFA96497869}"/>
              </a:ext>
            </a:extLst>
          </p:cNvPr>
          <p:cNvSpPr txBox="1"/>
          <p:nvPr/>
        </p:nvSpPr>
        <p:spPr>
          <a:xfrm>
            <a:off x="7709111" y="3835433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A9C4A1-3756-7548-A230-EACD35A6B96D}"/>
              </a:ext>
            </a:extLst>
          </p:cNvPr>
          <p:cNvSpPr txBox="1"/>
          <p:nvPr/>
        </p:nvSpPr>
        <p:spPr>
          <a:xfrm>
            <a:off x="7108402" y="167376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(1+5)*6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BAC79-D23B-D74B-925A-87969A65EDD2}"/>
              </a:ext>
            </a:extLst>
          </p:cNvPr>
          <p:cNvSpPr txBox="1"/>
          <p:nvPr/>
        </p:nvSpPr>
        <p:spPr>
          <a:xfrm>
            <a:off x="1117600" y="2074333"/>
            <a:ext cx="306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 to ()s in an AST?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C70012-DE19-0C44-A0AF-60C9CB6D1084}"/>
              </a:ext>
            </a:extLst>
          </p:cNvPr>
          <p:cNvSpPr txBox="1"/>
          <p:nvPr/>
        </p:nvSpPr>
        <p:spPr>
          <a:xfrm>
            <a:off x="8299220" y="3844380"/>
            <a:ext cx="12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&lt;RPAR, “)”&gt;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3D3AF26-36DF-FE4B-87FB-2B12308E9624}"/>
              </a:ext>
            </a:extLst>
          </p:cNvPr>
          <p:cNvCxnSpPr>
            <a:cxnSpLocks/>
            <a:stCxn id="21" idx="2"/>
            <a:endCxn id="46" idx="0"/>
          </p:cNvCxnSpPr>
          <p:nvPr/>
        </p:nvCxnSpPr>
        <p:spPr>
          <a:xfrm>
            <a:off x="7919558" y="3415089"/>
            <a:ext cx="1016536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596E79-7C30-7448-8F14-8B94EE11EE99}"/>
              </a:ext>
            </a:extLst>
          </p:cNvPr>
          <p:cNvCxnSpPr>
            <a:cxnSpLocks/>
          </p:cNvCxnSpPr>
          <p:nvPr/>
        </p:nvCxnSpPr>
        <p:spPr>
          <a:xfrm>
            <a:off x="7947983" y="3414009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AB66AAB-BBE2-0242-80EA-65AAA6CA50CF}"/>
              </a:ext>
            </a:extLst>
          </p:cNvPr>
          <p:cNvSpPr txBox="1"/>
          <p:nvPr/>
        </p:nvSpPr>
        <p:spPr>
          <a:xfrm>
            <a:off x="8812598" y="4643003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75CCEB-CCB8-3D44-A4EE-FDB2F1F9E87F}"/>
              </a:ext>
            </a:extLst>
          </p:cNvPr>
          <p:cNvCxnSpPr>
            <a:cxnSpLocks/>
            <a:stCxn id="23" idx="2"/>
            <a:endCxn id="54" idx="0"/>
          </p:cNvCxnSpPr>
          <p:nvPr/>
        </p:nvCxnSpPr>
        <p:spPr>
          <a:xfrm flipH="1">
            <a:off x="7994920" y="4204765"/>
            <a:ext cx="13183" cy="420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55BB559-5574-2549-BF97-5E0E3ED04E72}"/>
              </a:ext>
            </a:extLst>
          </p:cNvPr>
          <p:cNvSpPr txBox="1"/>
          <p:nvPr/>
        </p:nvSpPr>
        <p:spPr>
          <a:xfrm>
            <a:off x="7381547" y="4625109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&lt;PLUS,”+”&gt;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CC511AB-050E-4347-9AFA-764C575C7C1D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008103" y="4204765"/>
            <a:ext cx="1017710" cy="433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8BADE5-70BE-F54A-A395-8385434E2050}"/>
              </a:ext>
            </a:extLst>
          </p:cNvPr>
          <p:cNvCxnSpPr>
            <a:cxnSpLocks/>
            <a:stCxn id="23" idx="2"/>
            <a:endCxn id="62" idx="0"/>
          </p:cNvCxnSpPr>
          <p:nvPr/>
        </p:nvCxnSpPr>
        <p:spPr>
          <a:xfrm flipH="1">
            <a:off x="6919901" y="4204765"/>
            <a:ext cx="1088202" cy="46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273159D-43D4-3744-B6F4-24BB1002B523}"/>
              </a:ext>
            </a:extLst>
          </p:cNvPr>
          <p:cNvSpPr txBox="1"/>
          <p:nvPr/>
        </p:nvSpPr>
        <p:spPr>
          <a:xfrm>
            <a:off x="6620909" y="4668971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841816-1112-264D-AA3F-C3031AEB2AFD}"/>
              </a:ext>
            </a:extLst>
          </p:cNvPr>
          <p:cNvSpPr txBox="1"/>
          <p:nvPr/>
        </p:nvSpPr>
        <p:spPr>
          <a:xfrm>
            <a:off x="6600390" y="5341141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EB5672-40BD-7F4A-829C-F0B5B42D612F}"/>
              </a:ext>
            </a:extLst>
          </p:cNvPr>
          <p:cNvSpPr txBox="1"/>
          <p:nvPr/>
        </p:nvSpPr>
        <p:spPr>
          <a:xfrm>
            <a:off x="6552010" y="5861892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18650C-46BB-6347-A9F9-BC8F016803C6}"/>
              </a:ext>
            </a:extLst>
          </p:cNvPr>
          <p:cNvSpPr txBox="1"/>
          <p:nvPr/>
        </p:nvSpPr>
        <p:spPr>
          <a:xfrm>
            <a:off x="6301286" y="6382643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“1”&gt;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F360438-8F08-994C-9A0A-D3BCD8C37511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6896430" y="5029356"/>
            <a:ext cx="23471" cy="31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A7224A5-9983-CE45-870C-5FFDAF709752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6919900" y="5710473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43E5793-E6C9-9549-99CB-42E025D23816}"/>
              </a:ext>
            </a:extLst>
          </p:cNvPr>
          <p:cNvCxnSpPr>
            <a:cxnSpLocks/>
          </p:cNvCxnSpPr>
          <p:nvPr/>
        </p:nvCxnSpPr>
        <p:spPr>
          <a:xfrm flipH="1">
            <a:off x="6912606" y="6206154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B51A191-FAB6-E54B-B114-3EBBBFB4D983}"/>
              </a:ext>
            </a:extLst>
          </p:cNvPr>
          <p:cNvSpPr txBox="1"/>
          <p:nvPr/>
        </p:nvSpPr>
        <p:spPr>
          <a:xfrm>
            <a:off x="8782282" y="511126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D3DF0A-FCBF-C241-B235-9DE489CC618E}"/>
              </a:ext>
            </a:extLst>
          </p:cNvPr>
          <p:cNvSpPr txBox="1"/>
          <p:nvPr/>
        </p:nvSpPr>
        <p:spPr>
          <a:xfrm>
            <a:off x="8531558" y="5632012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“5”&gt;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8324C38-F3EC-4A4A-96B9-283A47AA334F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9150172" y="4959842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98EF178-01D3-334D-A2F0-8881358A4815}"/>
              </a:ext>
            </a:extLst>
          </p:cNvPr>
          <p:cNvCxnSpPr>
            <a:cxnSpLocks/>
          </p:cNvCxnSpPr>
          <p:nvPr/>
        </p:nvCxnSpPr>
        <p:spPr>
          <a:xfrm flipH="1">
            <a:off x="9142878" y="5455523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A527CEC-86A8-5242-B59B-7E6EFBB7E65C}"/>
              </a:ext>
            </a:extLst>
          </p:cNvPr>
          <p:cNvCxnSpPr>
            <a:cxnSpLocks/>
          </p:cNvCxnSpPr>
          <p:nvPr/>
        </p:nvCxnSpPr>
        <p:spPr>
          <a:xfrm>
            <a:off x="8915582" y="1713204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E625F07-C268-1D44-B358-33A3EBF1FB17}"/>
              </a:ext>
            </a:extLst>
          </p:cNvPr>
          <p:cNvSpPr txBox="1"/>
          <p:nvPr/>
        </p:nvSpPr>
        <p:spPr>
          <a:xfrm>
            <a:off x="8458009" y="2180306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&lt;TIMES, “*”&gt;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A29B9AE-AC20-ED45-94FD-2ABF3CC3366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927804" y="1699624"/>
            <a:ext cx="1553929" cy="659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E164FF1-4986-8641-B918-C9AC23A5D063}"/>
              </a:ext>
            </a:extLst>
          </p:cNvPr>
          <p:cNvSpPr txBox="1"/>
          <p:nvPr/>
        </p:nvSpPr>
        <p:spPr>
          <a:xfrm>
            <a:off x="9871537" y="303032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“6”&gt;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A84737-D77E-BC43-86CA-A0673013744A}"/>
              </a:ext>
            </a:extLst>
          </p:cNvPr>
          <p:cNvSpPr txBox="1"/>
          <p:nvPr/>
        </p:nvSpPr>
        <p:spPr>
          <a:xfrm>
            <a:off x="10166650" y="2343375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38FF88-1DD5-5E40-8C6C-6DC532592635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 flipH="1">
            <a:off x="10534539" y="2712707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335DBC2-0413-F045-B5A7-6741E49EF06B}"/>
              </a:ext>
            </a:extLst>
          </p:cNvPr>
          <p:cNvSpPr txBox="1"/>
          <p:nvPr/>
        </p:nvSpPr>
        <p:spPr>
          <a:xfrm>
            <a:off x="7551668" y="2262658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8E07C9C-0106-AD46-8F6D-B929C31816BE}"/>
              </a:ext>
            </a:extLst>
          </p:cNvPr>
          <p:cNvCxnSpPr>
            <a:cxnSpLocks/>
          </p:cNvCxnSpPr>
          <p:nvPr/>
        </p:nvCxnSpPr>
        <p:spPr>
          <a:xfrm>
            <a:off x="7829271" y="2626964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11ABDD0-6EB2-F240-BC50-59DD7BC19ABE}"/>
              </a:ext>
            </a:extLst>
          </p:cNvPr>
          <p:cNvSpPr txBox="1"/>
          <p:nvPr/>
        </p:nvSpPr>
        <p:spPr>
          <a:xfrm>
            <a:off x="3478741" y="28349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DF0C94E-67D2-9B48-AD5D-F2FDB28CCE7D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2004717" y="3204282"/>
            <a:ext cx="1624065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9BB7E10-D7BA-F443-ACD1-6F41FAFBEA06}"/>
              </a:ext>
            </a:extLst>
          </p:cNvPr>
          <p:cNvSpPr txBox="1"/>
          <p:nvPr/>
        </p:nvSpPr>
        <p:spPr>
          <a:xfrm>
            <a:off x="1779656" y="37313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EDB207-482F-CA44-B626-78EC0439766B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628782" y="3204282"/>
            <a:ext cx="1232742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851368-2527-254E-9E60-20EEAC549850}"/>
              </a:ext>
            </a:extLst>
          </p:cNvPr>
          <p:cNvCxnSpPr>
            <a:cxnSpLocks/>
          </p:cNvCxnSpPr>
          <p:nvPr/>
        </p:nvCxnSpPr>
        <p:spPr>
          <a:xfrm flipH="1">
            <a:off x="699720" y="4096087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84FC40F-F111-7E4A-B4F9-CC0A1D3E24E9}"/>
              </a:ext>
            </a:extLst>
          </p:cNvPr>
          <p:cNvCxnSpPr>
            <a:cxnSpLocks/>
          </p:cNvCxnSpPr>
          <p:nvPr/>
        </p:nvCxnSpPr>
        <p:spPr>
          <a:xfrm>
            <a:off x="1924093" y="4096087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62739F2-5669-8A45-8C2E-A957604217E2}"/>
              </a:ext>
            </a:extLst>
          </p:cNvPr>
          <p:cNvSpPr txBox="1"/>
          <p:nvPr/>
        </p:nvSpPr>
        <p:spPr>
          <a:xfrm>
            <a:off x="495415" y="45262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A979D51-F95D-1543-AECB-753D315C1170}"/>
              </a:ext>
            </a:extLst>
          </p:cNvPr>
          <p:cNvSpPr txBox="1"/>
          <p:nvPr/>
        </p:nvSpPr>
        <p:spPr>
          <a:xfrm>
            <a:off x="2868260" y="45262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B8B6C-3A8D-1141-BDDD-39D73C44AEE3}"/>
              </a:ext>
            </a:extLst>
          </p:cNvPr>
          <p:cNvSpPr txBox="1"/>
          <p:nvPr/>
        </p:nvSpPr>
        <p:spPr>
          <a:xfrm>
            <a:off x="4798710" y="3740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AB891-994D-094B-AA3E-E8C3ABC27B61}"/>
              </a:ext>
            </a:extLst>
          </p:cNvPr>
          <p:cNvSpPr txBox="1"/>
          <p:nvPr/>
        </p:nvSpPr>
        <p:spPr>
          <a:xfrm>
            <a:off x="587893" y="5620949"/>
            <a:ext cx="4215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need for (), they simply capture</a:t>
            </a:r>
            <a:br>
              <a:rPr lang="en-US" dirty="0"/>
            </a:br>
            <a:r>
              <a:rPr lang="en-US" dirty="0"/>
              <a:t>precedence. And now we have precedence</a:t>
            </a:r>
            <a:br>
              <a:rPr lang="en-US" dirty="0"/>
            </a:br>
            <a:r>
              <a:rPr lang="en-US" dirty="0"/>
              <a:t>in the AST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406153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an 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5A68-94B2-9940-BA54-6D0CD807A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952BB9-DA40-D441-A21F-A329A6CE9F3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92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tree based data structure, used to represent </a:t>
            </a:r>
            <a:r>
              <a:rPr lang="en-US" b="1" i="1" dirty="0"/>
              <a:t>expressions</a:t>
            </a:r>
          </a:p>
          <a:p>
            <a:endParaRPr lang="en-US" dirty="0"/>
          </a:p>
          <a:p>
            <a:r>
              <a:rPr lang="en-US" dirty="0"/>
              <a:t>Main building block: Node</a:t>
            </a:r>
          </a:p>
          <a:p>
            <a:pPr lvl="1"/>
            <a:r>
              <a:rPr lang="en-US" dirty="0"/>
              <a:t>Leaf node: ID or Number</a:t>
            </a:r>
          </a:p>
          <a:p>
            <a:pPr lvl="1"/>
            <a:r>
              <a:rPr lang="en-US" dirty="0"/>
              <a:t>Node with one child: Unary operator (</a:t>
            </a:r>
            <a:r>
              <a:rPr lang="en-US" dirty="0">
                <a:latin typeface="Courier" pitchFamily="2" charset="0"/>
              </a:rPr>
              <a:t>-</a:t>
            </a:r>
            <a:r>
              <a:rPr lang="en-US" dirty="0"/>
              <a:t>) or type conversion (</a:t>
            </a:r>
            <a:r>
              <a:rPr lang="en-US" dirty="0" err="1">
                <a:latin typeface="Courier" pitchFamily="2" charset="0"/>
              </a:rPr>
              <a:t>int_to_float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Node with two children: Binary operator (</a:t>
            </a:r>
            <a:r>
              <a:rPr lang="en-US" dirty="0">
                <a:latin typeface="Courier" pitchFamily="2" charset="0"/>
              </a:rPr>
              <a:t>+,*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695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Midterm will be given on May 2 (Monday)</a:t>
            </a:r>
          </a:p>
          <a:p>
            <a:pPr lvl="1"/>
            <a:r>
              <a:rPr lang="en-US" dirty="0"/>
              <a:t>Take home midterm.</a:t>
            </a:r>
          </a:p>
          <a:p>
            <a:pPr lvl="1"/>
            <a:r>
              <a:rPr lang="en-US" dirty="0"/>
              <a:t>Assigned on Monday morning and due on Friday by midnight</a:t>
            </a:r>
          </a:p>
          <a:p>
            <a:pPr lvl="1"/>
            <a:r>
              <a:rPr lang="en-US" dirty="0"/>
              <a:t>No late midterms are accepted - </a:t>
            </a:r>
            <a:r>
              <a:rPr lang="en-US" b="1" i="1" dirty="0"/>
              <a:t>start early </a:t>
            </a:r>
            <a:r>
              <a:rPr lang="en-US" dirty="0"/>
              <a:t>so that you can absorb any issues</a:t>
            </a:r>
          </a:p>
          <a:p>
            <a:pPr lvl="1"/>
            <a:r>
              <a:rPr lang="en-US" dirty="0"/>
              <a:t>No help off of business hours. Do not discuss the midterm at all with classmates, including conceptual, programming, or framework questions.</a:t>
            </a:r>
          </a:p>
          <a:p>
            <a:pPr lvl="1"/>
            <a:r>
              <a:rPr lang="en-US" dirty="0"/>
              <a:t>Open </a:t>
            </a:r>
          </a:p>
          <a:p>
            <a:pPr lvl="2"/>
            <a:r>
              <a:rPr lang="en-US" dirty="0"/>
              <a:t>book </a:t>
            </a:r>
          </a:p>
          <a:p>
            <a:pPr lvl="2"/>
            <a:r>
              <a:rPr lang="en-US" dirty="0"/>
              <a:t>notes</a:t>
            </a:r>
          </a:p>
          <a:p>
            <a:pPr lvl="2"/>
            <a:r>
              <a:rPr lang="en-US" dirty="0"/>
              <a:t>slides</a:t>
            </a:r>
          </a:p>
          <a:p>
            <a:pPr lvl="2"/>
            <a:r>
              <a:rPr lang="en-US" dirty="0"/>
              <a:t>lectures</a:t>
            </a:r>
          </a:p>
          <a:p>
            <a:pPr lvl="1"/>
            <a:r>
              <a:rPr lang="en-US" dirty="0"/>
              <a:t>You can use the internet for concepts. You cannot use it to ask questions or google answers to questions.</a:t>
            </a:r>
          </a:p>
        </p:txBody>
      </p:sp>
    </p:spTree>
    <p:extLst>
      <p:ext uri="{BB962C8B-B14F-4D97-AF65-F5344CB8AC3E}">
        <p14:creationId xmlns:p14="http://schemas.microsoft.com/office/powerpoint/2010/main" val="2581436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DC4A05-A0A4-FA47-A6EA-1EA62619FC6D}"/>
              </a:ext>
            </a:extLst>
          </p:cNvPr>
          <p:cNvSpPr/>
          <p:nvPr/>
        </p:nvSpPr>
        <p:spPr>
          <a:xfrm>
            <a:off x="3670300" y="909935"/>
            <a:ext cx="375073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pass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8F25C3-9CB6-9447-970F-15356121F7A9}"/>
              </a:ext>
            </a:extLst>
          </p:cNvPr>
          <p:cNvSpPr/>
          <p:nvPr/>
        </p:nvSpPr>
        <p:spPr>
          <a:xfrm>
            <a:off x="220134" y="2530607"/>
            <a:ext cx="469900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ASTLeafNode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value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ASTNumNode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ASTLeafNode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__(value)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ASTIDNode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ASTLeafNode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__(value)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9B7094-C8F1-2E41-AACD-AF29558149D9}"/>
              </a:ext>
            </a:extLst>
          </p:cNvPr>
          <p:cNvSpPr/>
          <p:nvPr/>
        </p:nvSpPr>
        <p:spPr>
          <a:xfrm>
            <a:off x="5545667" y="2530607"/>
            <a:ext cx="609600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ASTBinOpNode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.l_child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r_child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ASTPlusNode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ASTBinOpNode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l_child,r_child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ASTMultNode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ASTBinOpNode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l_child,r_child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18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production rules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DF299A-ED36-514C-98A5-E7EB339DA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80170"/>
              </p:ext>
            </p:extLst>
          </p:nvPr>
        </p:nvGraphicFramePr>
        <p:xfrm>
          <a:off x="1383671" y="2487756"/>
          <a:ext cx="9424657" cy="24530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2123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77018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68220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  <a:gridCol w="4187296">
                  <a:extLst>
                    <a:ext uri="{9D8B030D-6E8A-4147-A177-3AD203B41FA5}">
                      <a16:colId xmlns:a16="http://schemas.microsoft.com/office/drawing/2014/main" val="686801215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factor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 expr RPAR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|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381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production rules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DF299A-ED36-514C-98A5-E7EB339DA8DB}"/>
              </a:ext>
            </a:extLst>
          </p:cNvPr>
          <p:cNvGraphicFramePr>
            <a:graphicFrameLocks noGrp="1"/>
          </p:cNvGraphicFramePr>
          <p:nvPr/>
        </p:nvGraphicFramePr>
        <p:xfrm>
          <a:off x="1383671" y="2487756"/>
          <a:ext cx="9424657" cy="24530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2123">
                  <a:extLst>
                    <a:ext uri="{9D8B030D-6E8A-4147-A177-3AD203B41FA5}">
                      <a16:colId xmlns:a16="http://schemas.microsoft.com/office/drawing/2014/main" val="1179443482"/>
                    </a:ext>
                  </a:extLst>
                </a:gridCol>
                <a:gridCol w="1177018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368220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  <a:gridCol w="4187296">
                  <a:extLst>
                    <a:ext uri="{9D8B030D-6E8A-4147-A177-3AD203B41FA5}">
                      <a16:colId xmlns:a16="http://schemas.microsoft.com/office/drawing/2014/main" val="686801215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ASTAddNode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($1,$3)}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$1}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factor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ASTMultNode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($1,$3)}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$1}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 expr RPAR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|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$2}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ASTNumNode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($1)}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ASTIDNode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834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DF299A-ED36-514C-98A5-E7EB339DA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57203"/>
              </p:ext>
            </p:extLst>
          </p:nvPr>
        </p:nvGraphicFramePr>
        <p:xfrm>
          <a:off x="240671" y="337223"/>
          <a:ext cx="7311596" cy="24530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2944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239301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  <a:gridCol w="3959351">
                  <a:extLst>
                    <a:ext uri="{9D8B030D-6E8A-4147-A177-3AD203B41FA5}">
                      <a16:colId xmlns:a16="http://schemas.microsoft.com/office/drawing/2014/main" val="686801215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ASTAddNode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($1,$3)}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$1}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factor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ASTMultNode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($1,$3)}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$1}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 expr RPAR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|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$2}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ASTNumNode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($1)}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ASTIDNode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29260A-EE91-2C41-B765-F94BB9D91BB1}"/>
              </a:ext>
            </a:extLst>
          </p:cNvPr>
          <p:cNvSpPr txBox="1"/>
          <p:nvPr/>
        </p:nvSpPr>
        <p:spPr>
          <a:xfrm>
            <a:off x="9481189" y="773700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14C51E-9041-E349-A2B3-5AD33A9390E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780181" y="1143032"/>
            <a:ext cx="62023" cy="195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82B20A-70B8-3F4F-B25F-C8E152C28F6E}"/>
              </a:ext>
            </a:extLst>
          </p:cNvPr>
          <p:cNvSpPr txBox="1"/>
          <p:nvPr/>
        </p:nvSpPr>
        <p:spPr>
          <a:xfrm>
            <a:off x="9522693" y="1338758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68180-D0CC-2D47-8CCC-8C2DC973A6EC}"/>
              </a:ext>
            </a:extLst>
          </p:cNvPr>
          <p:cNvSpPr txBox="1"/>
          <p:nvPr/>
        </p:nvSpPr>
        <p:spPr>
          <a:xfrm>
            <a:off x="7347391" y="3888133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&lt;LPAR, “(”&gt;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1032C9-F74B-6141-93E3-41BCC544258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762213" y="1708090"/>
            <a:ext cx="1079991" cy="608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D7D097-FBBB-F54E-9AC6-CDE79448E412}"/>
              </a:ext>
            </a:extLst>
          </p:cNvPr>
          <p:cNvSpPr txBox="1"/>
          <p:nvPr/>
        </p:nvSpPr>
        <p:spPr>
          <a:xfrm>
            <a:off x="8466068" y="3054223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C62774-0B6E-D045-87AC-E70482DB8C5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342227" y="3423555"/>
            <a:ext cx="491731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388EC9-ACD3-B94B-91B9-4119F82A426F}"/>
              </a:ext>
            </a:extLst>
          </p:cNvPr>
          <p:cNvSpPr txBox="1"/>
          <p:nvPr/>
        </p:nvSpPr>
        <p:spPr>
          <a:xfrm>
            <a:off x="8623511" y="384389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A9E82-1A8E-4F47-AD37-9D2485EE4B30}"/>
              </a:ext>
            </a:extLst>
          </p:cNvPr>
          <p:cNvSpPr txBox="1"/>
          <p:nvPr/>
        </p:nvSpPr>
        <p:spPr>
          <a:xfrm>
            <a:off x="8022802" y="175842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(1+5)*6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84C0D-C7BB-7B49-963C-2AF3BD6DBFDA}"/>
              </a:ext>
            </a:extLst>
          </p:cNvPr>
          <p:cNvSpPr txBox="1"/>
          <p:nvPr/>
        </p:nvSpPr>
        <p:spPr>
          <a:xfrm>
            <a:off x="9213620" y="3852846"/>
            <a:ext cx="12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&lt;RPAR, “)”&gt;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326EAA-586B-4943-B7A0-710993F873E2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8833958" y="3423555"/>
            <a:ext cx="1016536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E3EF37-F53B-D649-B1A7-DB20F0E687C3}"/>
              </a:ext>
            </a:extLst>
          </p:cNvPr>
          <p:cNvCxnSpPr>
            <a:cxnSpLocks/>
          </p:cNvCxnSpPr>
          <p:nvPr/>
        </p:nvCxnSpPr>
        <p:spPr>
          <a:xfrm>
            <a:off x="8862383" y="3422475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F0F655-290F-BC4C-937E-DF9B99775AEF}"/>
              </a:ext>
            </a:extLst>
          </p:cNvPr>
          <p:cNvSpPr txBox="1"/>
          <p:nvPr/>
        </p:nvSpPr>
        <p:spPr>
          <a:xfrm>
            <a:off x="9726998" y="4651469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22763D-A39A-A747-BE39-6490533928A6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8909320" y="4213231"/>
            <a:ext cx="13183" cy="420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FF4E9C-20A1-A74A-AB5F-58415715F707}"/>
              </a:ext>
            </a:extLst>
          </p:cNvPr>
          <p:cNvSpPr txBox="1"/>
          <p:nvPr/>
        </p:nvSpPr>
        <p:spPr>
          <a:xfrm>
            <a:off x="8295947" y="4633575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&lt;PLUS,”+”&gt;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29342F-A796-8D4C-B140-FAD6CE14463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922503" y="4213231"/>
            <a:ext cx="1017710" cy="433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9F101C-E6F6-9348-82FA-979436FA3E65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7834301" y="4213231"/>
            <a:ext cx="1088202" cy="46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E1A9EA-BA06-AB41-81C2-2C7A04C1F725}"/>
              </a:ext>
            </a:extLst>
          </p:cNvPr>
          <p:cNvSpPr txBox="1"/>
          <p:nvPr/>
        </p:nvSpPr>
        <p:spPr>
          <a:xfrm>
            <a:off x="7535309" y="467743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2DF4B6-548C-874E-88F1-4FA0ED76240B}"/>
              </a:ext>
            </a:extLst>
          </p:cNvPr>
          <p:cNvSpPr txBox="1"/>
          <p:nvPr/>
        </p:nvSpPr>
        <p:spPr>
          <a:xfrm>
            <a:off x="7514790" y="5349607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1B9E80-E3A6-1745-A33E-748DB7D92461}"/>
              </a:ext>
            </a:extLst>
          </p:cNvPr>
          <p:cNvSpPr txBox="1"/>
          <p:nvPr/>
        </p:nvSpPr>
        <p:spPr>
          <a:xfrm>
            <a:off x="7466410" y="5870358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BC92B-91F7-8F49-B1B1-4C8686262032}"/>
              </a:ext>
            </a:extLst>
          </p:cNvPr>
          <p:cNvSpPr txBox="1"/>
          <p:nvPr/>
        </p:nvSpPr>
        <p:spPr>
          <a:xfrm>
            <a:off x="7215686" y="639110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“1”&gt;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ECDE54-CE5A-7041-8766-CD9072FDB0B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10830" y="5037822"/>
            <a:ext cx="23471" cy="31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074F52-2A20-0E4E-9C4D-3774B081927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7834300" y="5718939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00F11A-EF34-B44C-933B-422B6F656D68}"/>
              </a:ext>
            </a:extLst>
          </p:cNvPr>
          <p:cNvCxnSpPr>
            <a:cxnSpLocks/>
          </p:cNvCxnSpPr>
          <p:nvPr/>
        </p:nvCxnSpPr>
        <p:spPr>
          <a:xfrm flipH="1">
            <a:off x="7827006" y="6214620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6373CD-0C2F-9F43-B552-ED4129424D6D}"/>
              </a:ext>
            </a:extLst>
          </p:cNvPr>
          <p:cNvSpPr txBox="1"/>
          <p:nvPr/>
        </p:nvSpPr>
        <p:spPr>
          <a:xfrm>
            <a:off x="9696682" y="5119727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B97B7F-31D6-AD4A-8317-A8EAB525D687}"/>
              </a:ext>
            </a:extLst>
          </p:cNvPr>
          <p:cNvSpPr txBox="1"/>
          <p:nvPr/>
        </p:nvSpPr>
        <p:spPr>
          <a:xfrm>
            <a:off x="9445958" y="564047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“5”&gt;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042156-7F59-6043-A63B-98AA27B1216D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10064572" y="4968308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03449A-37DF-174E-A4DF-F398F5713176}"/>
              </a:ext>
            </a:extLst>
          </p:cNvPr>
          <p:cNvCxnSpPr>
            <a:cxnSpLocks/>
          </p:cNvCxnSpPr>
          <p:nvPr/>
        </p:nvCxnSpPr>
        <p:spPr>
          <a:xfrm flipH="1">
            <a:off x="10057278" y="5463989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0A304-8337-1247-93EB-C60659EB50EA}"/>
              </a:ext>
            </a:extLst>
          </p:cNvPr>
          <p:cNvCxnSpPr>
            <a:cxnSpLocks/>
          </p:cNvCxnSpPr>
          <p:nvPr/>
        </p:nvCxnSpPr>
        <p:spPr>
          <a:xfrm>
            <a:off x="9829982" y="1721670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3D2CD3-F762-A447-9CBF-114F03833729}"/>
              </a:ext>
            </a:extLst>
          </p:cNvPr>
          <p:cNvSpPr txBox="1"/>
          <p:nvPr/>
        </p:nvSpPr>
        <p:spPr>
          <a:xfrm>
            <a:off x="9372409" y="2188772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&lt;TIMES, “*”&gt;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EE8F78-2FCE-074D-BE8C-C549AF47984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842204" y="1708090"/>
            <a:ext cx="1553929" cy="659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845741E-FE57-BF41-BADF-FC6046A0B29C}"/>
              </a:ext>
            </a:extLst>
          </p:cNvPr>
          <p:cNvSpPr txBox="1"/>
          <p:nvPr/>
        </p:nvSpPr>
        <p:spPr>
          <a:xfrm>
            <a:off x="10785937" y="303878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“6”&gt;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8B5A5D-D838-6848-B99E-976ECA1537F6}"/>
              </a:ext>
            </a:extLst>
          </p:cNvPr>
          <p:cNvSpPr txBox="1"/>
          <p:nvPr/>
        </p:nvSpPr>
        <p:spPr>
          <a:xfrm>
            <a:off x="11081050" y="235184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D91F14-DCB2-5F47-AB43-0B3A77484B11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 flipH="1">
            <a:off x="11448939" y="2721173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0B60E5B-6B94-8747-AF00-94D6620614E4}"/>
              </a:ext>
            </a:extLst>
          </p:cNvPr>
          <p:cNvSpPr txBox="1"/>
          <p:nvPr/>
        </p:nvSpPr>
        <p:spPr>
          <a:xfrm>
            <a:off x="8466068" y="2271124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67933D-3E84-964F-B7D2-822385E03AFA}"/>
              </a:ext>
            </a:extLst>
          </p:cNvPr>
          <p:cNvCxnSpPr>
            <a:cxnSpLocks/>
          </p:cNvCxnSpPr>
          <p:nvPr/>
        </p:nvCxnSpPr>
        <p:spPr>
          <a:xfrm>
            <a:off x="8743671" y="2635430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DDA299-7D94-F44C-BB81-01DC0856D019}"/>
              </a:ext>
            </a:extLst>
          </p:cNvPr>
          <p:cNvSpPr txBox="1"/>
          <p:nvPr/>
        </p:nvSpPr>
        <p:spPr>
          <a:xfrm>
            <a:off x="2937933" y="3327400"/>
            <a:ext cx="185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build the AST</a:t>
            </a:r>
          </a:p>
        </p:txBody>
      </p:sp>
    </p:spTree>
    <p:extLst>
      <p:ext uri="{BB962C8B-B14F-4D97-AF65-F5344CB8AC3E}">
        <p14:creationId xmlns:p14="http://schemas.microsoft.com/office/powerpoint/2010/main" val="1325648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DF299A-ED36-514C-98A5-E7EB339DA8DB}"/>
              </a:ext>
            </a:extLst>
          </p:cNvPr>
          <p:cNvGraphicFramePr>
            <a:graphicFrameLocks noGrp="1"/>
          </p:cNvGraphicFramePr>
          <p:nvPr/>
        </p:nvGraphicFramePr>
        <p:xfrm>
          <a:off x="240671" y="337223"/>
          <a:ext cx="7311596" cy="24530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2944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239301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  <a:gridCol w="3959351">
                  <a:extLst>
                    <a:ext uri="{9D8B030D-6E8A-4147-A177-3AD203B41FA5}">
                      <a16:colId xmlns:a16="http://schemas.microsoft.com/office/drawing/2014/main" val="686801215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ASTAddNode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($1,$3)}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$1}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factor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ASTMultNode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($1,$3)}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$1}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 expr RPAR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|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$2}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ASTNumNode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($1)}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ASTIDNode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29260A-EE91-2C41-B765-F94BB9D91BB1}"/>
              </a:ext>
            </a:extLst>
          </p:cNvPr>
          <p:cNvSpPr txBox="1"/>
          <p:nvPr/>
        </p:nvSpPr>
        <p:spPr>
          <a:xfrm>
            <a:off x="9481189" y="773700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14C51E-9041-E349-A2B3-5AD33A9390E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780181" y="1143032"/>
            <a:ext cx="62023" cy="195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82B20A-70B8-3F4F-B25F-C8E152C28F6E}"/>
              </a:ext>
            </a:extLst>
          </p:cNvPr>
          <p:cNvSpPr txBox="1"/>
          <p:nvPr/>
        </p:nvSpPr>
        <p:spPr>
          <a:xfrm>
            <a:off x="9522693" y="1338758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68180-D0CC-2D47-8CCC-8C2DC973A6EC}"/>
              </a:ext>
            </a:extLst>
          </p:cNvPr>
          <p:cNvSpPr txBox="1"/>
          <p:nvPr/>
        </p:nvSpPr>
        <p:spPr>
          <a:xfrm>
            <a:off x="7347391" y="3888133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&lt;LPAR, “(”&gt;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1032C9-F74B-6141-93E3-41BCC544258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762213" y="1708090"/>
            <a:ext cx="1079991" cy="608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D7D097-FBBB-F54E-9AC6-CDE79448E412}"/>
              </a:ext>
            </a:extLst>
          </p:cNvPr>
          <p:cNvSpPr txBox="1"/>
          <p:nvPr/>
        </p:nvSpPr>
        <p:spPr>
          <a:xfrm>
            <a:off x="8466068" y="3054223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C62774-0B6E-D045-87AC-E70482DB8C5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342227" y="3423555"/>
            <a:ext cx="491731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388EC9-ACD3-B94B-91B9-4119F82A426F}"/>
              </a:ext>
            </a:extLst>
          </p:cNvPr>
          <p:cNvSpPr txBox="1"/>
          <p:nvPr/>
        </p:nvSpPr>
        <p:spPr>
          <a:xfrm>
            <a:off x="8623511" y="384389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A9E82-1A8E-4F47-AD37-9D2485EE4B30}"/>
              </a:ext>
            </a:extLst>
          </p:cNvPr>
          <p:cNvSpPr txBox="1"/>
          <p:nvPr/>
        </p:nvSpPr>
        <p:spPr>
          <a:xfrm>
            <a:off x="8022802" y="175842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(1+5)*6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84C0D-C7BB-7B49-963C-2AF3BD6DBFDA}"/>
              </a:ext>
            </a:extLst>
          </p:cNvPr>
          <p:cNvSpPr txBox="1"/>
          <p:nvPr/>
        </p:nvSpPr>
        <p:spPr>
          <a:xfrm>
            <a:off x="9213620" y="3852846"/>
            <a:ext cx="12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&lt;RPAR, “)”&gt;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326EAA-586B-4943-B7A0-710993F873E2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8833958" y="3423555"/>
            <a:ext cx="1016536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E3EF37-F53B-D649-B1A7-DB20F0E687C3}"/>
              </a:ext>
            </a:extLst>
          </p:cNvPr>
          <p:cNvCxnSpPr>
            <a:cxnSpLocks/>
          </p:cNvCxnSpPr>
          <p:nvPr/>
        </p:nvCxnSpPr>
        <p:spPr>
          <a:xfrm>
            <a:off x="8862383" y="3422475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F0F655-290F-BC4C-937E-DF9B99775AEF}"/>
              </a:ext>
            </a:extLst>
          </p:cNvPr>
          <p:cNvSpPr txBox="1"/>
          <p:nvPr/>
        </p:nvSpPr>
        <p:spPr>
          <a:xfrm>
            <a:off x="9726998" y="4651469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22763D-A39A-A747-BE39-6490533928A6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8909320" y="4213231"/>
            <a:ext cx="13183" cy="420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FF4E9C-20A1-A74A-AB5F-58415715F707}"/>
              </a:ext>
            </a:extLst>
          </p:cNvPr>
          <p:cNvSpPr txBox="1"/>
          <p:nvPr/>
        </p:nvSpPr>
        <p:spPr>
          <a:xfrm>
            <a:off x="8295947" y="4633575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&lt;PLUS,”+”&gt;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29342F-A796-8D4C-B140-FAD6CE14463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922503" y="4213231"/>
            <a:ext cx="1017710" cy="433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9F101C-E6F6-9348-82FA-979436FA3E65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7834301" y="4213231"/>
            <a:ext cx="1088202" cy="46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E1A9EA-BA06-AB41-81C2-2C7A04C1F725}"/>
              </a:ext>
            </a:extLst>
          </p:cNvPr>
          <p:cNvSpPr txBox="1"/>
          <p:nvPr/>
        </p:nvSpPr>
        <p:spPr>
          <a:xfrm>
            <a:off x="7535309" y="467743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2DF4B6-548C-874E-88F1-4FA0ED76240B}"/>
              </a:ext>
            </a:extLst>
          </p:cNvPr>
          <p:cNvSpPr txBox="1"/>
          <p:nvPr/>
        </p:nvSpPr>
        <p:spPr>
          <a:xfrm>
            <a:off x="7514790" y="5349607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1B9E80-E3A6-1745-A33E-748DB7D92461}"/>
              </a:ext>
            </a:extLst>
          </p:cNvPr>
          <p:cNvSpPr txBox="1"/>
          <p:nvPr/>
        </p:nvSpPr>
        <p:spPr>
          <a:xfrm>
            <a:off x="7466410" y="5870358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BC92B-91F7-8F49-B1B1-4C8686262032}"/>
              </a:ext>
            </a:extLst>
          </p:cNvPr>
          <p:cNvSpPr txBox="1"/>
          <p:nvPr/>
        </p:nvSpPr>
        <p:spPr>
          <a:xfrm>
            <a:off x="7215686" y="639110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“1”&gt;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ECDE54-CE5A-7041-8766-CD9072FDB0B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10830" y="5037822"/>
            <a:ext cx="23471" cy="31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074F52-2A20-0E4E-9C4D-3774B081927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7834300" y="5718939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00F11A-EF34-B44C-933B-422B6F656D68}"/>
              </a:ext>
            </a:extLst>
          </p:cNvPr>
          <p:cNvCxnSpPr>
            <a:cxnSpLocks/>
          </p:cNvCxnSpPr>
          <p:nvPr/>
        </p:nvCxnSpPr>
        <p:spPr>
          <a:xfrm flipH="1">
            <a:off x="7827006" y="6214620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6373CD-0C2F-9F43-B552-ED4129424D6D}"/>
              </a:ext>
            </a:extLst>
          </p:cNvPr>
          <p:cNvSpPr txBox="1"/>
          <p:nvPr/>
        </p:nvSpPr>
        <p:spPr>
          <a:xfrm>
            <a:off x="9696682" y="5119727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B97B7F-31D6-AD4A-8317-A8EAB525D687}"/>
              </a:ext>
            </a:extLst>
          </p:cNvPr>
          <p:cNvSpPr txBox="1"/>
          <p:nvPr/>
        </p:nvSpPr>
        <p:spPr>
          <a:xfrm>
            <a:off x="9445958" y="564047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“5”&gt;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042156-7F59-6043-A63B-98AA27B1216D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10064572" y="4968308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03449A-37DF-174E-A4DF-F398F5713176}"/>
              </a:ext>
            </a:extLst>
          </p:cNvPr>
          <p:cNvCxnSpPr>
            <a:cxnSpLocks/>
          </p:cNvCxnSpPr>
          <p:nvPr/>
        </p:nvCxnSpPr>
        <p:spPr>
          <a:xfrm flipH="1">
            <a:off x="10057278" y="5463989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0A304-8337-1247-93EB-C60659EB50EA}"/>
              </a:ext>
            </a:extLst>
          </p:cNvPr>
          <p:cNvCxnSpPr>
            <a:cxnSpLocks/>
          </p:cNvCxnSpPr>
          <p:nvPr/>
        </p:nvCxnSpPr>
        <p:spPr>
          <a:xfrm>
            <a:off x="9829982" y="1721670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3D2CD3-F762-A447-9CBF-114F03833729}"/>
              </a:ext>
            </a:extLst>
          </p:cNvPr>
          <p:cNvSpPr txBox="1"/>
          <p:nvPr/>
        </p:nvSpPr>
        <p:spPr>
          <a:xfrm>
            <a:off x="9372409" y="2188772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&lt;TIMES, “*”&gt;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EE8F78-2FCE-074D-BE8C-C549AF47984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842204" y="1708090"/>
            <a:ext cx="1553929" cy="659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845741E-FE57-BF41-BADF-FC6046A0B29C}"/>
              </a:ext>
            </a:extLst>
          </p:cNvPr>
          <p:cNvSpPr txBox="1"/>
          <p:nvPr/>
        </p:nvSpPr>
        <p:spPr>
          <a:xfrm>
            <a:off x="10785937" y="303878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“6”&gt;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8B5A5D-D838-6848-B99E-976ECA1537F6}"/>
              </a:ext>
            </a:extLst>
          </p:cNvPr>
          <p:cNvSpPr txBox="1"/>
          <p:nvPr/>
        </p:nvSpPr>
        <p:spPr>
          <a:xfrm>
            <a:off x="11081050" y="235184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D91F14-DCB2-5F47-AB43-0B3A77484B11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 flipH="1">
            <a:off x="11448939" y="2721173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0B60E5B-6B94-8747-AF00-94D6620614E4}"/>
              </a:ext>
            </a:extLst>
          </p:cNvPr>
          <p:cNvSpPr txBox="1"/>
          <p:nvPr/>
        </p:nvSpPr>
        <p:spPr>
          <a:xfrm>
            <a:off x="8466068" y="2271124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67933D-3E84-964F-B7D2-822385E03AFA}"/>
              </a:ext>
            </a:extLst>
          </p:cNvPr>
          <p:cNvCxnSpPr>
            <a:cxnSpLocks/>
          </p:cNvCxnSpPr>
          <p:nvPr/>
        </p:nvCxnSpPr>
        <p:spPr>
          <a:xfrm>
            <a:off x="8743671" y="2635430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DDA299-7D94-F44C-BB81-01DC0856D019}"/>
              </a:ext>
            </a:extLst>
          </p:cNvPr>
          <p:cNvSpPr txBox="1"/>
          <p:nvPr/>
        </p:nvSpPr>
        <p:spPr>
          <a:xfrm>
            <a:off x="2937933" y="3327400"/>
            <a:ext cx="185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build the AST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AA2205-D2DB-FF44-B97E-819D00844ED8}"/>
              </a:ext>
            </a:extLst>
          </p:cNvPr>
          <p:cNvSpPr txBox="1"/>
          <p:nvPr/>
        </p:nvSpPr>
        <p:spPr>
          <a:xfrm>
            <a:off x="6209255" y="610566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AST&lt;1&gt;</a:t>
            </a:r>
          </a:p>
        </p:txBody>
      </p:sp>
    </p:spTree>
    <p:extLst>
      <p:ext uri="{BB962C8B-B14F-4D97-AF65-F5344CB8AC3E}">
        <p14:creationId xmlns:p14="http://schemas.microsoft.com/office/powerpoint/2010/main" val="17231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DF299A-ED36-514C-98A5-E7EB339DA8DB}"/>
              </a:ext>
            </a:extLst>
          </p:cNvPr>
          <p:cNvGraphicFramePr>
            <a:graphicFrameLocks noGrp="1"/>
          </p:cNvGraphicFramePr>
          <p:nvPr/>
        </p:nvGraphicFramePr>
        <p:xfrm>
          <a:off x="240671" y="337223"/>
          <a:ext cx="7311596" cy="24530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2944">
                  <a:extLst>
                    <a:ext uri="{9D8B030D-6E8A-4147-A177-3AD203B41FA5}">
                      <a16:colId xmlns:a16="http://schemas.microsoft.com/office/drawing/2014/main" val="1466143606"/>
                    </a:ext>
                  </a:extLst>
                </a:gridCol>
                <a:gridCol w="2239301">
                  <a:extLst>
                    <a:ext uri="{9D8B030D-6E8A-4147-A177-3AD203B41FA5}">
                      <a16:colId xmlns:a16="http://schemas.microsoft.com/office/drawing/2014/main" val="2892710420"/>
                    </a:ext>
                  </a:extLst>
                </a:gridCol>
                <a:gridCol w="3959351">
                  <a:extLst>
                    <a:ext uri="{9D8B030D-6E8A-4147-A177-3AD203B41FA5}">
                      <a16:colId xmlns:a16="http://schemas.microsoft.com/office/drawing/2014/main" val="686801215"/>
                    </a:ext>
                  </a:extLst>
                </a:gridCol>
              </a:tblGrid>
              <a:tr h="57384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2504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expr PLUS term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ASTAddNode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($1,$3)}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$1}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3058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term TIMES factor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ASTMultNode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($1,$3)}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$1}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9359"/>
                  </a:ext>
                </a:extLst>
              </a:tr>
              <a:tr h="5738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: LPAR expr RPAR</a:t>
                      </a:r>
                      <a:br>
                        <a:rPr lang="en-US" sz="1400" dirty="0">
                          <a:latin typeface="Courier" pitchFamily="2" charset="0"/>
                        </a:rPr>
                      </a:br>
                      <a:r>
                        <a:rPr lang="en-US" sz="1400" dirty="0">
                          <a:latin typeface="Courier" pitchFamily="2" charset="0"/>
                        </a:rPr>
                        <a:t>| NUM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|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{return $2}</a:t>
                      </a:r>
                    </a:p>
                    <a:p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ASTNumNode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($1)}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{return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ASTIDNode</a:t>
                      </a:r>
                      <a:r>
                        <a:rPr lang="en-US" sz="1400" dirty="0">
                          <a:latin typeface="Courier" pitchFamily="2" charset="0"/>
                        </a:rPr>
                        <a:t>($1)}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447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29260A-EE91-2C41-B765-F94BB9D91BB1}"/>
              </a:ext>
            </a:extLst>
          </p:cNvPr>
          <p:cNvSpPr txBox="1"/>
          <p:nvPr/>
        </p:nvSpPr>
        <p:spPr>
          <a:xfrm>
            <a:off x="9481189" y="773700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14C51E-9041-E349-A2B3-5AD33A9390E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780181" y="1143032"/>
            <a:ext cx="62023" cy="195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82B20A-70B8-3F4F-B25F-C8E152C28F6E}"/>
              </a:ext>
            </a:extLst>
          </p:cNvPr>
          <p:cNvSpPr txBox="1"/>
          <p:nvPr/>
        </p:nvSpPr>
        <p:spPr>
          <a:xfrm>
            <a:off x="9522693" y="1338758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68180-D0CC-2D47-8CCC-8C2DC973A6EC}"/>
              </a:ext>
            </a:extLst>
          </p:cNvPr>
          <p:cNvSpPr txBox="1"/>
          <p:nvPr/>
        </p:nvSpPr>
        <p:spPr>
          <a:xfrm>
            <a:off x="7347391" y="3888133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&lt;LPAR, “(”&gt;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1032C9-F74B-6141-93E3-41BCC544258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762213" y="1708090"/>
            <a:ext cx="1079991" cy="608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D7D097-FBBB-F54E-9AC6-CDE79448E412}"/>
              </a:ext>
            </a:extLst>
          </p:cNvPr>
          <p:cNvSpPr txBox="1"/>
          <p:nvPr/>
        </p:nvSpPr>
        <p:spPr>
          <a:xfrm>
            <a:off x="8466068" y="3054223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C62774-0B6E-D045-87AC-E70482DB8C5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342227" y="3423555"/>
            <a:ext cx="491731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388EC9-ACD3-B94B-91B9-4119F82A426F}"/>
              </a:ext>
            </a:extLst>
          </p:cNvPr>
          <p:cNvSpPr txBox="1"/>
          <p:nvPr/>
        </p:nvSpPr>
        <p:spPr>
          <a:xfrm>
            <a:off x="8623511" y="384389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A9E82-1A8E-4F47-AD37-9D2485EE4B30}"/>
              </a:ext>
            </a:extLst>
          </p:cNvPr>
          <p:cNvSpPr txBox="1"/>
          <p:nvPr/>
        </p:nvSpPr>
        <p:spPr>
          <a:xfrm>
            <a:off x="8022802" y="175842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input: (1+5)*6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84C0D-C7BB-7B49-963C-2AF3BD6DBFDA}"/>
              </a:ext>
            </a:extLst>
          </p:cNvPr>
          <p:cNvSpPr txBox="1"/>
          <p:nvPr/>
        </p:nvSpPr>
        <p:spPr>
          <a:xfrm>
            <a:off x="9213620" y="3852846"/>
            <a:ext cx="12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&lt;RPAR, “)”&gt;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326EAA-586B-4943-B7A0-710993F873E2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8833958" y="3423555"/>
            <a:ext cx="1016536" cy="429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E3EF37-F53B-D649-B1A7-DB20F0E687C3}"/>
              </a:ext>
            </a:extLst>
          </p:cNvPr>
          <p:cNvCxnSpPr>
            <a:cxnSpLocks/>
          </p:cNvCxnSpPr>
          <p:nvPr/>
        </p:nvCxnSpPr>
        <p:spPr>
          <a:xfrm>
            <a:off x="8862383" y="3422475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F0F655-290F-BC4C-937E-DF9B99775AEF}"/>
              </a:ext>
            </a:extLst>
          </p:cNvPr>
          <p:cNvSpPr txBox="1"/>
          <p:nvPr/>
        </p:nvSpPr>
        <p:spPr>
          <a:xfrm>
            <a:off x="9726998" y="4651469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22763D-A39A-A747-BE39-6490533928A6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8909320" y="4213231"/>
            <a:ext cx="13183" cy="420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FF4E9C-20A1-A74A-AB5F-58415715F707}"/>
              </a:ext>
            </a:extLst>
          </p:cNvPr>
          <p:cNvSpPr txBox="1"/>
          <p:nvPr/>
        </p:nvSpPr>
        <p:spPr>
          <a:xfrm>
            <a:off x="8295947" y="4633575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&lt;PLUS,”+”&gt;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29342F-A796-8D4C-B140-FAD6CE14463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922503" y="4213231"/>
            <a:ext cx="1017710" cy="433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9F101C-E6F6-9348-82FA-979436FA3E65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7834301" y="4213231"/>
            <a:ext cx="1088202" cy="46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E1A9EA-BA06-AB41-81C2-2C7A04C1F725}"/>
              </a:ext>
            </a:extLst>
          </p:cNvPr>
          <p:cNvSpPr txBox="1"/>
          <p:nvPr/>
        </p:nvSpPr>
        <p:spPr>
          <a:xfrm>
            <a:off x="7535309" y="4677437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2DF4B6-548C-874E-88F1-4FA0ED76240B}"/>
              </a:ext>
            </a:extLst>
          </p:cNvPr>
          <p:cNvSpPr txBox="1"/>
          <p:nvPr/>
        </p:nvSpPr>
        <p:spPr>
          <a:xfrm>
            <a:off x="7514790" y="5349607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1B9E80-E3A6-1745-A33E-748DB7D92461}"/>
              </a:ext>
            </a:extLst>
          </p:cNvPr>
          <p:cNvSpPr txBox="1"/>
          <p:nvPr/>
        </p:nvSpPr>
        <p:spPr>
          <a:xfrm>
            <a:off x="7466410" y="5870358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BC92B-91F7-8F49-B1B1-4C8686262032}"/>
              </a:ext>
            </a:extLst>
          </p:cNvPr>
          <p:cNvSpPr txBox="1"/>
          <p:nvPr/>
        </p:nvSpPr>
        <p:spPr>
          <a:xfrm>
            <a:off x="7215686" y="639110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“1”&gt;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ECDE54-CE5A-7041-8766-CD9072FDB0B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10830" y="5037822"/>
            <a:ext cx="23471" cy="31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074F52-2A20-0E4E-9C4D-3774B081927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7834300" y="5718939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00F11A-EF34-B44C-933B-422B6F656D68}"/>
              </a:ext>
            </a:extLst>
          </p:cNvPr>
          <p:cNvCxnSpPr>
            <a:cxnSpLocks/>
          </p:cNvCxnSpPr>
          <p:nvPr/>
        </p:nvCxnSpPr>
        <p:spPr>
          <a:xfrm flipH="1">
            <a:off x="7827006" y="6214620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6373CD-0C2F-9F43-B552-ED4129424D6D}"/>
              </a:ext>
            </a:extLst>
          </p:cNvPr>
          <p:cNvSpPr txBox="1"/>
          <p:nvPr/>
        </p:nvSpPr>
        <p:spPr>
          <a:xfrm>
            <a:off x="9696682" y="5119727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B97B7F-31D6-AD4A-8317-A8EAB525D687}"/>
              </a:ext>
            </a:extLst>
          </p:cNvPr>
          <p:cNvSpPr txBox="1"/>
          <p:nvPr/>
        </p:nvSpPr>
        <p:spPr>
          <a:xfrm>
            <a:off x="9445958" y="564047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“5”&gt;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042156-7F59-6043-A63B-98AA27B1216D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10064572" y="4968308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03449A-37DF-174E-A4DF-F398F5713176}"/>
              </a:ext>
            </a:extLst>
          </p:cNvPr>
          <p:cNvCxnSpPr>
            <a:cxnSpLocks/>
          </p:cNvCxnSpPr>
          <p:nvPr/>
        </p:nvCxnSpPr>
        <p:spPr>
          <a:xfrm flipH="1">
            <a:off x="10057278" y="5463989"/>
            <a:ext cx="1" cy="151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0A304-8337-1247-93EB-C60659EB50EA}"/>
              </a:ext>
            </a:extLst>
          </p:cNvPr>
          <p:cNvCxnSpPr>
            <a:cxnSpLocks/>
          </p:cNvCxnSpPr>
          <p:nvPr/>
        </p:nvCxnSpPr>
        <p:spPr>
          <a:xfrm>
            <a:off x="9829982" y="1721670"/>
            <a:ext cx="0" cy="46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3D2CD3-F762-A447-9CBF-114F03833729}"/>
              </a:ext>
            </a:extLst>
          </p:cNvPr>
          <p:cNvSpPr txBox="1"/>
          <p:nvPr/>
        </p:nvSpPr>
        <p:spPr>
          <a:xfrm>
            <a:off x="9372409" y="2188772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&lt;TIMES, “*”&gt;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EE8F78-2FCE-074D-BE8C-C549AF47984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842204" y="1708090"/>
            <a:ext cx="1553929" cy="659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845741E-FE57-BF41-BADF-FC6046A0B29C}"/>
              </a:ext>
            </a:extLst>
          </p:cNvPr>
          <p:cNvSpPr txBox="1"/>
          <p:nvPr/>
        </p:nvSpPr>
        <p:spPr>
          <a:xfrm>
            <a:off x="10785937" y="303878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&lt;NUM, “6”&gt;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8B5A5D-D838-6848-B99E-976ECA1537F6}"/>
              </a:ext>
            </a:extLst>
          </p:cNvPr>
          <p:cNvSpPr txBox="1"/>
          <p:nvPr/>
        </p:nvSpPr>
        <p:spPr>
          <a:xfrm>
            <a:off x="11081050" y="2351841"/>
            <a:ext cx="73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D91F14-DCB2-5F47-AB43-0B3A77484B11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 flipH="1">
            <a:off x="11448939" y="2721173"/>
            <a:ext cx="1" cy="317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0B60E5B-6B94-8747-AF00-94D6620614E4}"/>
              </a:ext>
            </a:extLst>
          </p:cNvPr>
          <p:cNvSpPr txBox="1"/>
          <p:nvPr/>
        </p:nvSpPr>
        <p:spPr>
          <a:xfrm>
            <a:off x="8466068" y="2271124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67933D-3E84-964F-B7D2-822385E03AFA}"/>
              </a:ext>
            </a:extLst>
          </p:cNvPr>
          <p:cNvCxnSpPr>
            <a:cxnSpLocks/>
          </p:cNvCxnSpPr>
          <p:nvPr/>
        </p:nvCxnSpPr>
        <p:spPr>
          <a:xfrm>
            <a:off x="8743671" y="2635430"/>
            <a:ext cx="46937" cy="46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F72685-73ED-4C42-86A8-6B98CAD0DB1A}"/>
              </a:ext>
            </a:extLst>
          </p:cNvPr>
          <p:cNvSpPr txBox="1"/>
          <p:nvPr/>
        </p:nvSpPr>
        <p:spPr>
          <a:xfrm>
            <a:off x="3723972" y="397364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AST&lt;*&gt;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23C0CC-6B5F-DB49-B0D4-1391E64F41E6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2249948" y="4342975"/>
            <a:ext cx="1914209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69536A6-4D97-A247-B1FC-F3A8FA5E8A07}"/>
              </a:ext>
            </a:extLst>
          </p:cNvPr>
          <p:cNvSpPr txBox="1"/>
          <p:nvPr/>
        </p:nvSpPr>
        <p:spPr>
          <a:xfrm>
            <a:off x="1882809" y="486776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AST&lt;+&gt;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9FB13B-91D8-F94F-A4E5-53AB795D285D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4164157" y="4342975"/>
            <a:ext cx="942598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80077C8-5580-6247-82FC-CBF981B56EE9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3E656F7-4BE2-2E44-86AB-D15336DB655C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EE0E992-34D2-A845-91CF-7D91AB1768B2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AST&lt;1&gt;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56803C-A67F-9347-9B8E-7059402D539F}"/>
              </a:ext>
            </a:extLst>
          </p:cNvPr>
          <p:cNvSpPr txBox="1"/>
          <p:nvPr/>
        </p:nvSpPr>
        <p:spPr>
          <a:xfrm>
            <a:off x="3113491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6021F7-8205-A249-95C7-E1E2582D8736}"/>
              </a:ext>
            </a:extLst>
          </p:cNvPr>
          <p:cNvSpPr txBox="1"/>
          <p:nvPr/>
        </p:nvSpPr>
        <p:spPr>
          <a:xfrm>
            <a:off x="5043941" y="487961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AST&lt;6&gt;</a:t>
            </a:r>
          </a:p>
        </p:txBody>
      </p:sp>
    </p:spTree>
    <p:extLst>
      <p:ext uri="{BB962C8B-B14F-4D97-AF65-F5344CB8AC3E}">
        <p14:creationId xmlns:p14="http://schemas.microsoft.com/office/powerpoint/2010/main" val="36820842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predictive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541A2-C14C-6C47-BC8F-99FC3CB32935}"/>
              </a:ext>
            </a:extLst>
          </p:cNvPr>
          <p:cNvSpPr txBox="1"/>
          <p:nvPr/>
        </p:nvSpPr>
        <p:spPr>
          <a:xfrm>
            <a:off x="7295859" y="180488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4D59432-2935-CD4A-9381-5E100991E50D}"/>
              </a:ext>
            </a:extLst>
          </p:cNvPr>
          <p:cNvSpPr/>
          <p:nvPr/>
        </p:nvSpPr>
        <p:spPr>
          <a:xfrm>
            <a:off x="7108640" y="321233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C88285F-9994-B14C-AED5-8F42F4C96A69}"/>
              </a:ext>
            </a:extLst>
          </p:cNvPr>
          <p:cNvSpPr/>
          <p:nvPr/>
        </p:nvSpPr>
        <p:spPr>
          <a:xfrm>
            <a:off x="7321516" y="2566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1C73C8-2205-E94E-BF43-881B12B029E0}"/>
              </a:ext>
            </a:extLst>
          </p:cNvPr>
          <p:cNvCxnSpPr>
            <a:cxnSpLocks/>
          </p:cNvCxnSpPr>
          <p:nvPr/>
        </p:nvCxnSpPr>
        <p:spPr>
          <a:xfrm flipH="1">
            <a:off x="7323426" y="2935336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FA3D48F-2460-6844-81C6-AD73BE148012}"/>
              </a:ext>
            </a:extLst>
          </p:cNvPr>
          <p:cNvSpPr/>
          <p:nvPr/>
        </p:nvSpPr>
        <p:spPr>
          <a:xfrm>
            <a:off x="8731878" y="323291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104C896-1663-DB47-9FAA-BC0163C769D0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>
            <a:off x="7689566" y="2935336"/>
            <a:ext cx="1479291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879725C-F72A-4E46-BA2C-DFA47328E442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8032976" y="3581667"/>
            <a:ext cx="1033213" cy="34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E6948A3-F770-5642-A7A5-1D8F19AA3D6A}"/>
              </a:ext>
            </a:extLst>
          </p:cNvPr>
          <p:cNvSpPr/>
          <p:nvPr/>
        </p:nvSpPr>
        <p:spPr>
          <a:xfrm>
            <a:off x="7871714" y="39262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BF085C-7BD2-574B-8A93-37D4105B128B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9168857" y="3602247"/>
            <a:ext cx="855676" cy="3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D1EC452-ABCA-0142-84E3-388B4A6F3E1F}"/>
              </a:ext>
            </a:extLst>
          </p:cNvPr>
          <p:cNvSpPr/>
          <p:nvPr/>
        </p:nvSpPr>
        <p:spPr>
          <a:xfrm>
            <a:off x="9662493" y="39748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4083C49-F390-9945-99BC-D61F3571D8EF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9411987" y="4342975"/>
            <a:ext cx="558487" cy="278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9FF1A57-5487-8C40-BBC4-F67F3FBCD4A5}"/>
              </a:ext>
            </a:extLst>
          </p:cNvPr>
          <p:cNvCxnSpPr>
            <a:cxnSpLocks/>
          </p:cNvCxnSpPr>
          <p:nvPr/>
        </p:nvCxnSpPr>
        <p:spPr>
          <a:xfrm>
            <a:off x="9136983" y="3598720"/>
            <a:ext cx="0" cy="3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BEE36F5-2EF3-B648-AF93-FF809088ED03}"/>
              </a:ext>
            </a:extLst>
          </p:cNvPr>
          <p:cNvSpPr/>
          <p:nvPr/>
        </p:nvSpPr>
        <p:spPr>
          <a:xfrm>
            <a:off x="8975721" y="392944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372D31F-FA9B-A74D-9F8D-085F00F431D9}"/>
              </a:ext>
            </a:extLst>
          </p:cNvPr>
          <p:cNvSpPr/>
          <p:nvPr/>
        </p:nvSpPr>
        <p:spPr>
          <a:xfrm>
            <a:off x="9250725" y="4621272"/>
            <a:ext cx="3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0E6581F-066A-674E-ABFF-2BD4B6149B15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10099472" y="4344193"/>
            <a:ext cx="0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C0DF0D2-74B7-AC40-B284-60431E06D7D8}"/>
              </a:ext>
            </a:extLst>
          </p:cNvPr>
          <p:cNvSpPr/>
          <p:nvPr/>
        </p:nvSpPr>
        <p:spPr>
          <a:xfrm>
            <a:off x="9988124" y="46306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17C2AE9-DEDE-3D4D-BFF6-69225AFD62B4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10099472" y="4344193"/>
            <a:ext cx="769907" cy="31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EA3795B-97D8-174C-8C85-7334A23DC983}"/>
              </a:ext>
            </a:extLst>
          </p:cNvPr>
          <p:cNvSpPr/>
          <p:nvPr/>
        </p:nvSpPr>
        <p:spPr>
          <a:xfrm>
            <a:off x="10725523" y="469495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412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predictive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541A2-C14C-6C47-BC8F-99FC3CB32935}"/>
              </a:ext>
            </a:extLst>
          </p:cNvPr>
          <p:cNvSpPr txBox="1"/>
          <p:nvPr/>
        </p:nvSpPr>
        <p:spPr>
          <a:xfrm>
            <a:off x="7295859" y="180488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57DE0-A909-5645-B493-B7D174C1CEF7}"/>
              </a:ext>
            </a:extLst>
          </p:cNvPr>
          <p:cNvSpPr/>
          <p:nvPr/>
        </p:nvSpPr>
        <p:spPr>
          <a:xfrm>
            <a:off x="7108640" y="321233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B3AD16-7A27-414A-8491-1E908897DDC9}"/>
              </a:ext>
            </a:extLst>
          </p:cNvPr>
          <p:cNvSpPr/>
          <p:nvPr/>
        </p:nvSpPr>
        <p:spPr>
          <a:xfrm>
            <a:off x="7321516" y="2566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926B8E-6AF3-524A-BFE2-F65D98172212}"/>
              </a:ext>
            </a:extLst>
          </p:cNvPr>
          <p:cNvCxnSpPr>
            <a:cxnSpLocks/>
          </p:cNvCxnSpPr>
          <p:nvPr/>
        </p:nvCxnSpPr>
        <p:spPr>
          <a:xfrm flipH="1">
            <a:off x="7323426" y="2935336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EA0AAF6-7DED-4945-AEDF-55720C0563C1}"/>
              </a:ext>
            </a:extLst>
          </p:cNvPr>
          <p:cNvSpPr/>
          <p:nvPr/>
        </p:nvSpPr>
        <p:spPr>
          <a:xfrm>
            <a:off x="8731878" y="323291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FF5E0-54C5-B243-9B87-3F258D4B00A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689566" y="2935336"/>
            <a:ext cx="1479291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F94448-7130-FB44-83F7-0447C633BD5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32976" y="3581667"/>
            <a:ext cx="1033213" cy="34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D43554-2564-3548-A91F-E9B106D4C9F0}"/>
              </a:ext>
            </a:extLst>
          </p:cNvPr>
          <p:cNvSpPr/>
          <p:nvPr/>
        </p:nvSpPr>
        <p:spPr>
          <a:xfrm>
            <a:off x="7871714" y="39262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1B6A8-0B4F-CD43-ADF6-3AD71F7692F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168857" y="3602247"/>
            <a:ext cx="855676" cy="3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81F919-D274-4348-A665-3136CEB8B10F}"/>
              </a:ext>
            </a:extLst>
          </p:cNvPr>
          <p:cNvSpPr/>
          <p:nvPr/>
        </p:nvSpPr>
        <p:spPr>
          <a:xfrm>
            <a:off x="9662493" y="39748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C18F61-011F-E043-A5E0-45E6C1AB99B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411987" y="4342975"/>
            <a:ext cx="558487" cy="278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07AD13-14DC-0549-B634-B99FE5C6A63B}"/>
              </a:ext>
            </a:extLst>
          </p:cNvPr>
          <p:cNvCxnSpPr>
            <a:cxnSpLocks/>
          </p:cNvCxnSpPr>
          <p:nvPr/>
        </p:nvCxnSpPr>
        <p:spPr>
          <a:xfrm>
            <a:off x="9136983" y="3598720"/>
            <a:ext cx="0" cy="3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542A71A-E3EB-7749-913B-A5DF92AFB549}"/>
              </a:ext>
            </a:extLst>
          </p:cNvPr>
          <p:cNvSpPr/>
          <p:nvPr/>
        </p:nvSpPr>
        <p:spPr>
          <a:xfrm>
            <a:off x="8975721" y="392944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D998D9-4CD9-6B4E-AE92-ACA00548E82F}"/>
              </a:ext>
            </a:extLst>
          </p:cNvPr>
          <p:cNvSpPr/>
          <p:nvPr/>
        </p:nvSpPr>
        <p:spPr>
          <a:xfrm>
            <a:off x="9250725" y="4621272"/>
            <a:ext cx="3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6FA31B-F12A-F54A-8F84-F8AB8CE0F2B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0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9016D4-8999-A74A-AE5E-EE800BFF98D7}"/>
              </a:ext>
            </a:extLst>
          </p:cNvPr>
          <p:cNvSpPr/>
          <p:nvPr/>
        </p:nvSpPr>
        <p:spPr>
          <a:xfrm>
            <a:off x="9988124" y="46306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C9F93-D31E-0443-B6DE-02060741588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769907" cy="31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FBFC4-03D6-6047-BE01-11FE6402F0D3}"/>
              </a:ext>
            </a:extLst>
          </p:cNvPr>
          <p:cNvSpPr/>
          <p:nvPr/>
        </p:nvSpPr>
        <p:spPr>
          <a:xfrm>
            <a:off x="10725523" y="469495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9457B1-CF08-B648-A171-EEDDC399FD36}"/>
              </a:ext>
            </a:extLst>
          </p:cNvPr>
          <p:cNvSpPr txBox="1"/>
          <p:nvPr/>
        </p:nvSpPr>
        <p:spPr>
          <a:xfrm>
            <a:off x="3723972" y="39736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F2E608-4265-0640-AC6D-C11B56B90332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2249948" y="4342975"/>
            <a:ext cx="1891767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22702E1-1037-A94E-B343-4FCE2DBF1798}"/>
              </a:ext>
            </a:extLst>
          </p:cNvPr>
          <p:cNvSpPr txBox="1"/>
          <p:nvPr/>
        </p:nvSpPr>
        <p:spPr>
          <a:xfrm>
            <a:off x="1882809" y="486776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4EEAB8-FF65-A84D-9CC7-90207006FBE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141715" y="4342975"/>
            <a:ext cx="965040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FD8F13-67DD-C840-92C3-068C11012323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D16D68-5646-9247-B350-B2C2AA448AE9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A7FAD9-4799-D54B-BDB8-AE9C62112A23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B78B42-94ED-F44E-AC28-E916E2FD24BA}"/>
              </a:ext>
            </a:extLst>
          </p:cNvPr>
          <p:cNvSpPr txBox="1"/>
          <p:nvPr/>
        </p:nvSpPr>
        <p:spPr>
          <a:xfrm>
            <a:off x="3113491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AST&lt;4&gt;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62E51B-3267-064B-A381-7336ED8BBD9C}"/>
              </a:ext>
            </a:extLst>
          </p:cNvPr>
          <p:cNvSpPr txBox="1"/>
          <p:nvPr/>
        </p:nvSpPr>
        <p:spPr>
          <a:xfrm>
            <a:off x="5043941" y="487961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AST&lt;3&gt;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2BC50B-A234-1844-ABB9-8C441FB792CA}"/>
              </a:ext>
            </a:extLst>
          </p:cNvPr>
          <p:cNvSpPr txBox="1"/>
          <p:nvPr/>
        </p:nvSpPr>
        <p:spPr>
          <a:xfrm>
            <a:off x="6514762" y="5811385"/>
            <a:ext cx="406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get to the desired parse tree?</a:t>
            </a:r>
          </a:p>
        </p:txBody>
      </p:sp>
    </p:spTree>
    <p:extLst>
      <p:ext uri="{BB962C8B-B14F-4D97-AF65-F5344CB8AC3E}">
        <p14:creationId xmlns:p14="http://schemas.microsoft.com/office/powerpoint/2010/main" val="2689779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predictive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541A2-C14C-6C47-BC8F-99FC3CB32935}"/>
              </a:ext>
            </a:extLst>
          </p:cNvPr>
          <p:cNvSpPr txBox="1"/>
          <p:nvPr/>
        </p:nvSpPr>
        <p:spPr>
          <a:xfrm>
            <a:off x="7295859" y="180488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57DE0-A909-5645-B493-B7D174C1CEF7}"/>
              </a:ext>
            </a:extLst>
          </p:cNvPr>
          <p:cNvSpPr/>
          <p:nvPr/>
        </p:nvSpPr>
        <p:spPr>
          <a:xfrm>
            <a:off x="7108640" y="321233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B3AD16-7A27-414A-8491-1E908897DDC9}"/>
              </a:ext>
            </a:extLst>
          </p:cNvPr>
          <p:cNvSpPr/>
          <p:nvPr/>
        </p:nvSpPr>
        <p:spPr>
          <a:xfrm>
            <a:off x="7321516" y="2566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926B8E-6AF3-524A-BFE2-F65D98172212}"/>
              </a:ext>
            </a:extLst>
          </p:cNvPr>
          <p:cNvCxnSpPr>
            <a:cxnSpLocks/>
          </p:cNvCxnSpPr>
          <p:nvPr/>
        </p:nvCxnSpPr>
        <p:spPr>
          <a:xfrm flipH="1">
            <a:off x="7323426" y="2935336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EA0AAF6-7DED-4945-AEDF-55720C0563C1}"/>
              </a:ext>
            </a:extLst>
          </p:cNvPr>
          <p:cNvSpPr/>
          <p:nvPr/>
        </p:nvSpPr>
        <p:spPr>
          <a:xfrm>
            <a:off x="8731878" y="323291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FF5E0-54C5-B243-9B87-3F258D4B00A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689566" y="2935336"/>
            <a:ext cx="1479291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F94448-7130-FB44-83F7-0447C633BD5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32976" y="3581667"/>
            <a:ext cx="1033213" cy="34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D43554-2564-3548-A91F-E9B106D4C9F0}"/>
              </a:ext>
            </a:extLst>
          </p:cNvPr>
          <p:cNvSpPr/>
          <p:nvPr/>
        </p:nvSpPr>
        <p:spPr>
          <a:xfrm>
            <a:off x="7871714" y="39262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1B6A8-0B4F-CD43-ADF6-3AD71F7692F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168857" y="3602247"/>
            <a:ext cx="855676" cy="3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81F919-D274-4348-A665-3136CEB8B10F}"/>
              </a:ext>
            </a:extLst>
          </p:cNvPr>
          <p:cNvSpPr/>
          <p:nvPr/>
        </p:nvSpPr>
        <p:spPr>
          <a:xfrm>
            <a:off x="9662493" y="39748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C18F61-011F-E043-A5E0-45E6C1AB99B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411987" y="4342975"/>
            <a:ext cx="558487" cy="278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07AD13-14DC-0549-B634-B99FE5C6A63B}"/>
              </a:ext>
            </a:extLst>
          </p:cNvPr>
          <p:cNvCxnSpPr>
            <a:cxnSpLocks/>
          </p:cNvCxnSpPr>
          <p:nvPr/>
        </p:nvCxnSpPr>
        <p:spPr>
          <a:xfrm>
            <a:off x="9136983" y="3598720"/>
            <a:ext cx="0" cy="3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542A71A-E3EB-7749-913B-A5DF92AFB549}"/>
              </a:ext>
            </a:extLst>
          </p:cNvPr>
          <p:cNvSpPr/>
          <p:nvPr/>
        </p:nvSpPr>
        <p:spPr>
          <a:xfrm>
            <a:off x="8975721" y="392944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D998D9-4CD9-6B4E-AE92-ACA00548E82F}"/>
              </a:ext>
            </a:extLst>
          </p:cNvPr>
          <p:cNvSpPr/>
          <p:nvPr/>
        </p:nvSpPr>
        <p:spPr>
          <a:xfrm>
            <a:off x="9250725" y="4621272"/>
            <a:ext cx="3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6FA31B-F12A-F54A-8F84-F8AB8CE0F2B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0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9016D4-8999-A74A-AE5E-EE800BFF98D7}"/>
              </a:ext>
            </a:extLst>
          </p:cNvPr>
          <p:cNvSpPr/>
          <p:nvPr/>
        </p:nvSpPr>
        <p:spPr>
          <a:xfrm>
            <a:off x="9988124" y="46306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C9F93-D31E-0443-B6DE-02060741588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769907" cy="31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FBFC4-03D6-6047-BE01-11FE6402F0D3}"/>
              </a:ext>
            </a:extLst>
          </p:cNvPr>
          <p:cNvSpPr/>
          <p:nvPr/>
        </p:nvSpPr>
        <p:spPr>
          <a:xfrm>
            <a:off x="10725523" y="469495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E2BD59-4654-D54B-831A-C6046A6CD283}"/>
              </a:ext>
            </a:extLst>
          </p:cNvPr>
          <p:cNvSpPr txBox="1"/>
          <p:nvPr/>
        </p:nvSpPr>
        <p:spPr>
          <a:xfrm>
            <a:off x="725786" y="3570961"/>
            <a:ext cx="513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 in mind that because we wrote our own parser,</a:t>
            </a:r>
          </a:p>
          <a:p>
            <a:r>
              <a:rPr lang="en-US" dirty="0"/>
              <a:t>we can inject code at any point during the parse.</a:t>
            </a:r>
          </a:p>
        </p:txBody>
      </p:sp>
    </p:spTree>
    <p:extLst>
      <p:ext uri="{BB962C8B-B14F-4D97-AF65-F5344CB8AC3E}">
        <p14:creationId xmlns:p14="http://schemas.microsoft.com/office/powerpoint/2010/main" val="4055510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predictive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541A2-C14C-6C47-BC8F-99FC3CB32935}"/>
              </a:ext>
            </a:extLst>
          </p:cNvPr>
          <p:cNvSpPr txBox="1"/>
          <p:nvPr/>
        </p:nvSpPr>
        <p:spPr>
          <a:xfrm>
            <a:off x="7295859" y="180488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57DE0-A909-5645-B493-B7D174C1CEF7}"/>
              </a:ext>
            </a:extLst>
          </p:cNvPr>
          <p:cNvSpPr/>
          <p:nvPr/>
        </p:nvSpPr>
        <p:spPr>
          <a:xfrm>
            <a:off x="7108640" y="321233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5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B3AD16-7A27-414A-8491-1E908897DDC9}"/>
              </a:ext>
            </a:extLst>
          </p:cNvPr>
          <p:cNvSpPr/>
          <p:nvPr/>
        </p:nvSpPr>
        <p:spPr>
          <a:xfrm>
            <a:off x="7321516" y="2566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926B8E-6AF3-524A-BFE2-F65D98172212}"/>
              </a:ext>
            </a:extLst>
          </p:cNvPr>
          <p:cNvCxnSpPr>
            <a:cxnSpLocks/>
          </p:cNvCxnSpPr>
          <p:nvPr/>
        </p:nvCxnSpPr>
        <p:spPr>
          <a:xfrm flipH="1">
            <a:off x="7323426" y="2935336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EA0AAF6-7DED-4945-AEDF-55720C0563C1}"/>
              </a:ext>
            </a:extLst>
          </p:cNvPr>
          <p:cNvSpPr/>
          <p:nvPr/>
        </p:nvSpPr>
        <p:spPr>
          <a:xfrm>
            <a:off x="8731878" y="323291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FF5E0-54C5-B243-9B87-3F258D4B00A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689566" y="2935336"/>
            <a:ext cx="1479291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F94448-7130-FB44-83F7-0447C633BD5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32976" y="3581667"/>
            <a:ext cx="1033213" cy="34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D43554-2564-3548-A91F-E9B106D4C9F0}"/>
              </a:ext>
            </a:extLst>
          </p:cNvPr>
          <p:cNvSpPr/>
          <p:nvPr/>
        </p:nvSpPr>
        <p:spPr>
          <a:xfrm>
            <a:off x="7871714" y="39262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1B6A8-0B4F-CD43-ADF6-3AD71F7692F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168857" y="3602247"/>
            <a:ext cx="855676" cy="3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81F919-D274-4348-A665-3136CEB8B10F}"/>
              </a:ext>
            </a:extLst>
          </p:cNvPr>
          <p:cNvSpPr/>
          <p:nvPr/>
        </p:nvSpPr>
        <p:spPr>
          <a:xfrm>
            <a:off x="9662493" y="39748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C18F61-011F-E043-A5E0-45E6C1AB99B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411987" y="4342975"/>
            <a:ext cx="558487" cy="278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07AD13-14DC-0549-B634-B99FE5C6A63B}"/>
              </a:ext>
            </a:extLst>
          </p:cNvPr>
          <p:cNvCxnSpPr>
            <a:cxnSpLocks/>
          </p:cNvCxnSpPr>
          <p:nvPr/>
        </p:nvCxnSpPr>
        <p:spPr>
          <a:xfrm>
            <a:off x="9136983" y="3598720"/>
            <a:ext cx="0" cy="3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542A71A-E3EB-7749-913B-A5DF92AFB549}"/>
              </a:ext>
            </a:extLst>
          </p:cNvPr>
          <p:cNvSpPr/>
          <p:nvPr/>
        </p:nvSpPr>
        <p:spPr>
          <a:xfrm>
            <a:off x="8975721" y="392944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D998D9-4CD9-6B4E-AE92-ACA00548E82F}"/>
              </a:ext>
            </a:extLst>
          </p:cNvPr>
          <p:cNvSpPr/>
          <p:nvPr/>
        </p:nvSpPr>
        <p:spPr>
          <a:xfrm>
            <a:off x="9250725" y="4621272"/>
            <a:ext cx="3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6FA31B-F12A-F54A-8F84-F8AB8CE0F2B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0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9016D4-8999-A74A-AE5E-EE800BFF98D7}"/>
              </a:ext>
            </a:extLst>
          </p:cNvPr>
          <p:cNvSpPr/>
          <p:nvPr/>
        </p:nvSpPr>
        <p:spPr>
          <a:xfrm>
            <a:off x="9988124" y="46306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C9F93-D31E-0443-B6DE-02060741588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769907" cy="31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FBFC4-03D6-6047-BE01-11FE6402F0D3}"/>
              </a:ext>
            </a:extLst>
          </p:cNvPr>
          <p:cNvSpPr/>
          <p:nvPr/>
        </p:nvSpPr>
        <p:spPr>
          <a:xfrm>
            <a:off x="10725523" y="469495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4AB119-DF97-0646-A0C7-79D16FD3D4A9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AST&lt;5&gt;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6EFFC-B226-2549-92FB-A5CA5E9742A3}"/>
              </a:ext>
            </a:extLst>
          </p:cNvPr>
          <p:cNvSpPr txBox="1"/>
          <p:nvPr/>
        </p:nvSpPr>
        <p:spPr>
          <a:xfrm>
            <a:off x="5541950" y="3669436"/>
            <a:ext cx="1996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number node after we see a number </a:t>
            </a:r>
          </a:p>
        </p:txBody>
      </p:sp>
    </p:spTree>
    <p:extLst>
      <p:ext uri="{BB962C8B-B14F-4D97-AF65-F5344CB8AC3E}">
        <p14:creationId xmlns:p14="http://schemas.microsoft.com/office/powerpoint/2010/main" val="427780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956972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predictive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541A2-C14C-6C47-BC8F-99FC3CB32935}"/>
              </a:ext>
            </a:extLst>
          </p:cNvPr>
          <p:cNvSpPr txBox="1"/>
          <p:nvPr/>
        </p:nvSpPr>
        <p:spPr>
          <a:xfrm>
            <a:off x="7295859" y="180488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57DE0-A909-5645-B493-B7D174C1CEF7}"/>
              </a:ext>
            </a:extLst>
          </p:cNvPr>
          <p:cNvSpPr/>
          <p:nvPr/>
        </p:nvSpPr>
        <p:spPr>
          <a:xfrm>
            <a:off x="7108640" y="321233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5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B3AD16-7A27-414A-8491-1E908897DDC9}"/>
              </a:ext>
            </a:extLst>
          </p:cNvPr>
          <p:cNvSpPr/>
          <p:nvPr/>
        </p:nvSpPr>
        <p:spPr>
          <a:xfrm>
            <a:off x="7321516" y="2566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926B8E-6AF3-524A-BFE2-F65D98172212}"/>
              </a:ext>
            </a:extLst>
          </p:cNvPr>
          <p:cNvCxnSpPr>
            <a:cxnSpLocks/>
          </p:cNvCxnSpPr>
          <p:nvPr/>
        </p:nvCxnSpPr>
        <p:spPr>
          <a:xfrm flipH="1">
            <a:off x="7323426" y="2935336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EA0AAF6-7DED-4945-AEDF-55720C0563C1}"/>
              </a:ext>
            </a:extLst>
          </p:cNvPr>
          <p:cNvSpPr/>
          <p:nvPr/>
        </p:nvSpPr>
        <p:spPr>
          <a:xfrm>
            <a:off x="8731878" y="323291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FF5E0-54C5-B243-9B87-3F258D4B00A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689566" y="2935336"/>
            <a:ext cx="1479291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F94448-7130-FB44-83F7-0447C633BD5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32976" y="3581667"/>
            <a:ext cx="1033213" cy="34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D43554-2564-3548-A91F-E9B106D4C9F0}"/>
              </a:ext>
            </a:extLst>
          </p:cNvPr>
          <p:cNvSpPr/>
          <p:nvPr/>
        </p:nvSpPr>
        <p:spPr>
          <a:xfrm>
            <a:off x="7871714" y="39262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1B6A8-0B4F-CD43-ADF6-3AD71F7692F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168857" y="3602247"/>
            <a:ext cx="855676" cy="3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81F919-D274-4348-A665-3136CEB8B10F}"/>
              </a:ext>
            </a:extLst>
          </p:cNvPr>
          <p:cNvSpPr/>
          <p:nvPr/>
        </p:nvSpPr>
        <p:spPr>
          <a:xfrm>
            <a:off x="9662493" y="39748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C18F61-011F-E043-A5E0-45E6C1AB99B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411987" y="4342975"/>
            <a:ext cx="558487" cy="278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07AD13-14DC-0549-B634-B99FE5C6A63B}"/>
              </a:ext>
            </a:extLst>
          </p:cNvPr>
          <p:cNvCxnSpPr>
            <a:cxnSpLocks/>
          </p:cNvCxnSpPr>
          <p:nvPr/>
        </p:nvCxnSpPr>
        <p:spPr>
          <a:xfrm>
            <a:off x="9136983" y="3598720"/>
            <a:ext cx="0" cy="3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542A71A-E3EB-7749-913B-A5DF92AFB549}"/>
              </a:ext>
            </a:extLst>
          </p:cNvPr>
          <p:cNvSpPr/>
          <p:nvPr/>
        </p:nvSpPr>
        <p:spPr>
          <a:xfrm>
            <a:off x="8975721" y="392944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D998D9-4CD9-6B4E-AE92-ACA00548E82F}"/>
              </a:ext>
            </a:extLst>
          </p:cNvPr>
          <p:cNvSpPr/>
          <p:nvPr/>
        </p:nvSpPr>
        <p:spPr>
          <a:xfrm>
            <a:off x="9250725" y="4621272"/>
            <a:ext cx="3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6FA31B-F12A-F54A-8F84-F8AB8CE0F2B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0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9016D4-8999-A74A-AE5E-EE800BFF98D7}"/>
              </a:ext>
            </a:extLst>
          </p:cNvPr>
          <p:cNvSpPr/>
          <p:nvPr/>
        </p:nvSpPr>
        <p:spPr>
          <a:xfrm>
            <a:off x="9988124" y="46306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C9F93-D31E-0443-B6DE-02060741588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769907" cy="31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FBFC4-03D6-6047-BE01-11FE6402F0D3}"/>
              </a:ext>
            </a:extLst>
          </p:cNvPr>
          <p:cNvSpPr/>
          <p:nvPr/>
        </p:nvSpPr>
        <p:spPr>
          <a:xfrm>
            <a:off x="10725523" y="469495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4AB119-DF97-0646-A0C7-79D16FD3D4A9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AST&lt;5&gt;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6EFFC-B226-2549-92FB-A5CA5E9742A3}"/>
              </a:ext>
            </a:extLst>
          </p:cNvPr>
          <p:cNvSpPr txBox="1"/>
          <p:nvPr/>
        </p:nvSpPr>
        <p:spPr>
          <a:xfrm>
            <a:off x="5433411" y="3810652"/>
            <a:ext cx="199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the node down</a:t>
            </a:r>
          </a:p>
        </p:txBody>
      </p:sp>
    </p:spTree>
    <p:extLst>
      <p:ext uri="{BB962C8B-B14F-4D97-AF65-F5344CB8AC3E}">
        <p14:creationId xmlns:p14="http://schemas.microsoft.com/office/powerpoint/2010/main" val="21517519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predictive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541A2-C14C-6C47-BC8F-99FC3CB32935}"/>
              </a:ext>
            </a:extLst>
          </p:cNvPr>
          <p:cNvSpPr txBox="1"/>
          <p:nvPr/>
        </p:nvSpPr>
        <p:spPr>
          <a:xfrm>
            <a:off x="7295859" y="180488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57DE0-A909-5645-B493-B7D174C1CEF7}"/>
              </a:ext>
            </a:extLst>
          </p:cNvPr>
          <p:cNvSpPr/>
          <p:nvPr/>
        </p:nvSpPr>
        <p:spPr>
          <a:xfrm>
            <a:off x="7108640" y="321233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B3AD16-7A27-414A-8491-1E908897DDC9}"/>
              </a:ext>
            </a:extLst>
          </p:cNvPr>
          <p:cNvSpPr/>
          <p:nvPr/>
        </p:nvSpPr>
        <p:spPr>
          <a:xfrm>
            <a:off x="7321516" y="2566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926B8E-6AF3-524A-BFE2-F65D98172212}"/>
              </a:ext>
            </a:extLst>
          </p:cNvPr>
          <p:cNvCxnSpPr>
            <a:cxnSpLocks/>
          </p:cNvCxnSpPr>
          <p:nvPr/>
        </p:nvCxnSpPr>
        <p:spPr>
          <a:xfrm flipH="1">
            <a:off x="7323426" y="2935336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EA0AAF6-7DED-4945-AEDF-55720C0563C1}"/>
              </a:ext>
            </a:extLst>
          </p:cNvPr>
          <p:cNvSpPr/>
          <p:nvPr/>
        </p:nvSpPr>
        <p:spPr>
          <a:xfrm>
            <a:off x="8731878" y="323291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Expr2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FF5E0-54C5-B243-9B87-3F258D4B00A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689566" y="2935336"/>
            <a:ext cx="1479291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F94448-7130-FB44-83F7-0447C633BD5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32976" y="3581667"/>
            <a:ext cx="1033213" cy="34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D43554-2564-3548-A91F-E9B106D4C9F0}"/>
              </a:ext>
            </a:extLst>
          </p:cNvPr>
          <p:cNvSpPr/>
          <p:nvPr/>
        </p:nvSpPr>
        <p:spPr>
          <a:xfrm>
            <a:off x="7871714" y="39262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1B6A8-0B4F-CD43-ADF6-3AD71F7692F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168857" y="3602247"/>
            <a:ext cx="855676" cy="3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81F919-D274-4348-A665-3136CEB8B10F}"/>
              </a:ext>
            </a:extLst>
          </p:cNvPr>
          <p:cNvSpPr/>
          <p:nvPr/>
        </p:nvSpPr>
        <p:spPr>
          <a:xfrm>
            <a:off x="9662493" y="39748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C18F61-011F-E043-A5E0-45E6C1AB99B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411987" y="4342975"/>
            <a:ext cx="558487" cy="278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07AD13-14DC-0549-B634-B99FE5C6A63B}"/>
              </a:ext>
            </a:extLst>
          </p:cNvPr>
          <p:cNvCxnSpPr>
            <a:cxnSpLocks/>
          </p:cNvCxnSpPr>
          <p:nvPr/>
        </p:nvCxnSpPr>
        <p:spPr>
          <a:xfrm>
            <a:off x="9136983" y="3598720"/>
            <a:ext cx="0" cy="3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542A71A-E3EB-7749-913B-A5DF92AFB549}"/>
              </a:ext>
            </a:extLst>
          </p:cNvPr>
          <p:cNvSpPr/>
          <p:nvPr/>
        </p:nvSpPr>
        <p:spPr>
          <a:xfrm>
            <a:off x="8975721" y="392944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D998D9-4CD9-6B4E-AE92-ACA00548E82F}"/>
              </a:ext>
            </a:extLst>
          </p:cNvPr>
          <p:cNvSpPr/>
          <p:nvPr/>
        </p:nvSpPr>
        <p:spPr>
          <a:xfrm>
            <a:off x="9250725" y="4621272"/>
            <a:ext cx="3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6FA31B-F12A-F54A-8F84-F8AB8CE0F2B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0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9016D4-8999-A74A-AE5E-EE800BFF98D7}"/>
              </a:ext>
            </a:extLst>
          </p:cNvPr>
          <p:cNvSpPr/>
          <p:nvPr/>
        </p:nvSpPr>
        <p:spPr>
          <a:xfrm>
            <a:off x="9988124" y="46306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C9F93-D31E-0443-B6DE-02060741588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769907" cy="31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FBFC4-03D6-6047-BE01-11FE6402F0D3}"/>
              </a:ext>
            </a:extLst>
          </p:cNvPr>
          <p:cNvSpPr/>
          <p:nvPr/>
        </p:nvSpPr>
        <p:spPr>
          <a:xfrm>
            <a:off x="10725523" y="469495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4AB119-DF97-0646-A0C7-79D16FD3D4A9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AST&lt;5&gt;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6EFFC-B226-2549-92FB-A5CA5E9742A3}"/>
              </a:ext>
            </a:extLst>
          </p:cNvPr>
          <p:cNvSpPr txBox="1"/>
          <p:nvPr/>
        </p:nvSpPr>
        <p:spPr>
          <a:xfrm>
            <a:off x="5433411" y="3810652"/>
            <a:ext cx="199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the node down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B2C67C-8672-DC4B-850B-8916CC9DD699}"/>
              </a:ext>
            </a:extLst>
          </p:cNvPr>
          <p:cNvSpPr txBox="1"/>
          <p:nvPr/>
        </p:nvSpPr>
        <p:spPr>
          <a:xfrm>
            <a:off x="9632994" y="300059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AST&lt;5&gt;</a:t>
            </a:r>
          </a:p>
        </p:txBody>
      </p:sp>
    </p:spTree>
    <p:extLst>
      <p:ext uri="{BB962C8B-B14F-4D97-AF65-F5344CB8AC3E}">
        <p14:creationId xmlns:p14="http://schemas.microsoft.com/office/powerpoint/2010/main" val="10194508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predictive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541A2-C14C-6C47-BC8F-99FC3CB32935}"/>
              </a:ext>
            </a:extLst>
          </p:cNvPr>
          <p:cNvSpPr txBox="1"/>
          <p:nvPr/>
        </p:nvSpPr>
        <p:spPr>
          <a:xfrm>
            <a:off x="7295859" y="180488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57DE0-A909-5645-B493-B7D174C1CEF7}"/>
              </a:ext>
            </a:extLst>
          </p:cNvPr>
          <p:cNvSpPr/>
          <p:nvPr/>
        </p:nvSpPr>
        <p:spPr>
          <a:xfrm>
            <a:off x="7108640" y="321233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B3AD16-7A27-414A-8491-1E908897DDC9}"/>
              </a:ext>
            </a:extLst>
          </p:cNvPr>
          <p:cNvSpPr/>
          <p:nvPr/>
        </p:nvSpPr>
        <p:spPr>
          <a:xfrm>
            <a:off x="7321516" y="2566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926B8E-6AF3-524A-BFE2-F65D98172212}"/>
              </a:ext>
            </a:extLst>
          </p:cNvPr>
          <p:cNvCxnSpPr>
            <a:cxnSpLocks/>
          </p:cNvCxnSpPr>
          <p:nvPr/>
        </p:nvCxnSpPr>
        <p:spPr>
          <a:xfrm flipH="1">
            <a:off x="7323426" y="2935336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EA0AAF6-7DED-4945-AEDF-55720C0563C1}"/>
              </a:ext>
            </a:extLst>
          </p:cNvPr>
          <p:cNvSpPr/>
          <p:nvPr/>
        </p:nvSpPr>
        <p:spPr>
          <a:xfrm>
            <a:off x="8731878" y="323291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FF5E0-54C5-B243-9B87-3F258D4B00A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689566" y="2935336"/>
            <a:ext cx="1479291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F94448-7130-FB44-83F7-0447C633BD5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32976" y="3581667"/>
            <a:ext cx="1033213" cy="34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D43554-2564-3548-A91F-E9B106D4C9F0}"/>
              </a:ext>
            </a:extLst>
          </p:cNvPr>
          <p:cNvSpPr/>
          <p:nvPr/>
        </p:nvSpPr>
        <p:spPr>
          <a:xfrm>
            <a:off x="7871714" y="39262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1B6A8-0B4F-CD43-ADF6-3AD71F7692F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168857" y="3602247"/>
            <a:ext cx="855676" cy="3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81F919-D274-4348-A665-3136CEB8B10F}"/>
              </a:ext>
            </a:extLst>
          </p:cNvPr>
          <p:cNvSpPr/>
          <p:nvPr/>
        </p:nvSpPr>
        <p:spPr>
          <a:xfrm>
            <a:off x="9662493" y="39748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C18F61-011F-E043-A5E0-45E6C1AB99B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411987" y="4342975"/>
            <a:ext cx="558487" cy="278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07AD13-14DC-0549-B634-B99FE5C6A63B}"/>
              </a:ext>
            </a:extLst>
          </p:cNvPr>
          <p:cNvCxnSpPr>
            <a:cxnSpLocks/>
          </p:cNvCxnSpPr>
          <p:nvPr/>
        </p:nvCxnSpPr>
        <p:spPr>
          <a:xfrm>
            <a:off x="9136983" y="3598720"/>
            <a:ext cx="0" cy="3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542A71A-E3EB-7749-913B-A5DF92AFB549}"/>
              </a:ext>
            </a:extLst>
          </p:cNvPr>
          <p:cNvSpPr/>
          <p:nvPr/>
        </p:nvSpPr>
        <p:spPr>
          <a:xfrm>
            <a:off x="8975721" y="392944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4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D998D9-4CD9-6B4E-AE92-ACA00548E82F}"/>
              </a:ext>
            </a:extLst>
          </p:cNvPr>
          <p:cNvSpPr/>
          <p:nvPr/>
        </p:nvSpPr>
        <p:spPr>
          <a:xfrm>
            <a:off x="9250725" y="4621272"/>
            <a:ext cx="3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6FA31B-F12A-F54A-8F84-F8AB8CE0F2B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0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9016D4-8999-A74A-AE5E-EE800BFF98D7}"/>
              </a:ext>
            </a:extLst>
          </p:cNvPr>
          <p:cNvSpPr/>
          <p:nvPr/>
        </p:nvSpPr>
        <p:spPr>
          <a:xfrm>
            <a:off x="9988124" y="46306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C9F93-D31E-0443-B6DE-02060741588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769907" cy="31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FBFC4-03D6-6047-BE01-11FE6402F0D3}"/>
              </a:ext>
            </a:extLst>
          </p:cNvPr>
          <p:cNvSpPr/>
          <p:nvPr/>
        </p:nvSpPr>
        <p:spPr>
          <a:xfrm>
            <a:off x="10725523" y="469495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4AB119-DF97-0646-A0C7-79D16FD3D4A9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6EFFC-B226-2549-92FB-A5CA5E9742A3}"/>
              </a:ext>
            </a:extLst>
          </p:cNvPr>
          <p:cNvSpPr txBox="1"/>
          <p:nvPr/>
        </p:nvSpPr>
        <p:spPr>
          <a:xfrm>
            <a:off x="5093396" y="4110960"/>
            <a:ext cx="1996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Expr2, after 4 is parsed, create a number node and a minus node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F50BF7-DB50-8145-9F94-15F25FD56A99}"/>
              </a:ext>
            </a:extLst>
          </p:cNvPr>
          <p:cNvSpPr txBox="1"/>
          <p:nvPr/>
        </p:nvSpPr>
        <p:spPr>
          <a:xfrm>
            <a:off x="1882809" y="486776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AST&lt;-&gt;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861D16-EF97-C940-86F1-71EF4F5ED397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FF4F30-6D2B-A149-B8D2-2A06D4743AB1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EED0C2-848A-D444-B3DA-E9309A942FCF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0FE991-1FC7-C842-8A80-C7351B0E3AB7}"/>
              </a:ext>
            </a:extLst>
          </p:cNvPr>
          <p:cNvSpPr txBox="1"/>
          <p:nvPr/>
        </p:nvSpPr>
        <p:spPr>
          <a:xfrm>
            <a:off x="3113491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AST&lt;4&gt;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2EE652-7AD2-B243-8C09-9CF0ECEA259B}"/>
              </a:ext>
            </a:extLst>
          </p:cNvPr>
          <p:cNvSpPr txBox="1"/>
          <p:nvPr/>
        </p:nvSpPr>
        <p:spPr>
          <a:xfrm>
            <a:off x="9632994" y="300059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AST&lt;5&gt;</a:t>
            </a:r>
          </a:p>
        </p:txBody>
      </p:sp>
    </p:spTree>
    <p:extLst>
      <p:ext uri="{BB962C8B-B14F-4D97-AF65-F5344CB8AC3E}">
        <p14:creationId xmlns:p14="http://schemas.microsoft.com/office/powerpoint/2010/main" val="1403185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predictive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541A2-C14C-6C47-BC8F-99FC3CB32935}"/>
              </a:ext>
            </a:extLst>
          </p:cNvPr>
          <p:cNvSpPr txBox="1"/>
          <p:nvPr/>
        </p:nvSpPr>
        <p:spPr>
          <a:xfrm>
            <a:off x="7295859" y="180488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57DE0-A909-5645-B493-B7D174C1CEF7}"/>
              </a:ext>
            </a:extLst>
          </p:cNvPr>
          <p:cNvSpPr/>
          <p:nvPr/>
        </p:nvSpPr>
        <p:spPr>
          <a:xfrm>
            <a:off x="7108640" y="321233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B3AD16-7A27-414A-8491-1E908897DDC9}"/>
              </a:ext>
            </a:extLst>
          </p:cNvPr>
          <p:cNvSpPr/>
          <p:nvPr/>
        </p:nvSpPr>
        <p:spPr>
          <a:xfrm>
            <a:off x="7321516" y="2566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926B8E-6AF3-524A-BFE2-F65D98172212}"/>
              </a:ext>
            </a:extLst>
          </p:cNvPr>
          <p:cNvCxnSpPr>
            <a:cxnSpLocks/>
          </p:cNvCxnSpPr>
          <p:nvPr/>
        </p:nvCxnSpPr>
        <p:spPr>
          <a:xfrm flipH="1">
            <a:off x="7323426" y="2935336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EA0AAF6-7DED-4945-AEDF-55720C0563C1}"/>
              </a:ext>
            </a:extLst>
          </p:cNvPr>
          <p:cNvSpPr/>
          <p:nvPr/>
        </p:nvSpPr>
        <p:spPr>
          <a:xfrm>
            <a:off x="8731878" y="323291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FF5E0-54C5-B243-9B87-3F258D4B00A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689566" y="2935336"/>
            <a:ext cx="1479291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F94448-7130-FB44-83F7-0447C633BD5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32976" y="3581667"/>
            <a:ext cx="1033213" cy="34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D43554-2564-3548-A91F-E9B106D4C9F0}"/>
              </a:ext>
            </a:extLst>
          </p:cNvPr>
          <p:cNvSpPr/>
          <p:nvPr/>
        </p:nvSpPr>
        <p:spPr>
          <a:xfrm>
            <a:off x="7871714" y="39262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1B6A8-0B4F-CD43-ADF6-3AD71F7692F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168857" y="3602247"/>
            <a:ext cx="855676" cy="3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81F919-D274-4348-A665-3136CEB8B10F}"/>
              </a:ext>
            </a:extLst>
          </p:cNvPr>
          <p:cNvSpPr/>
          <p:nvPr/>
        </p:nvSpPr>
        <p:spPr>
          <a:xfrm>
            <a:off x="9662493" y="39748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Expr2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C18F61-011F-E043-A5E0-45E6C1AB99B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411987" y="4342975"/>
            <a:ext cx="558487" cy="278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07AD13-14DC-0549-B634-B99FE5C6A63B}"/>
              </a:ext>
            </a:extLst>
          </p:cNvPr>
          <p:cNvCxnSpPr>
            <a:cxnSpLocks/>
          </p:cNvCxnSpPr>
          <p:nvPr/>
        </p:nvCxnSpPr>
        <p:spPr>
          <a:xfrm>
            <a:off x="9136983" y="3598720"/>
            <a:ext cx="0" cy="3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542A71A-E3EB-7749-913B-A5DF92AFB549}"/>
              </a:ext>
            </a:extLst>
          </p:cNvPr>
          <p:cNvSpPr/>
          <p:nvPr/>
        </p:nvSpPr>
        <p:spPr>
          <a:xfrm>
            <a:off x="8975721" y="392944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D998D9-4CD9-6B4E-AE92-ACA00548E82F}"/>
              </a:ext>
            </a:extLst>
          </p:cNvPr>
          <p:cNvSpPr/>
          <p:nvPr/>
        </p:nvSpPr>
        <p:spPr>
          <a:xfrm>
            <a:off x="9250725" y="4621272"/>
            <a:ext cx="3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6FA31B-F12A-F54A-8F84-F8AB8CE0F2B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0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9016D4-8999-A74A-AE5E-EE800BFF98D7}"/>
              </a:ext>
            </a:extLst>
          </p:cNvPr>
          <p:cNvSpPr/>
          <p:nvPr/>
        </p:nvSpPr>
        <p:spPr>
          <a:xfrm>
            <a:off x="9988124" y="46306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C9F93-D31E-0443-B6DE-02060741588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769907" cy="31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FBFC4-03D6-6047-BE01-11FE6402F0D3}"/>
              </a:ext>
            </a:extLst>
          </p:cNvPr>
          <p:cNvSpPr/>
          <p:nvPr/>
        </p:nvSpPr>
        <p:spPr>
          <a:xfrm>
            <a:off x="10725523" y="469495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4AB119-DF97-0646-A0C7-79D16FD3D4A9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6EFFC-B226-2549-92FB-A5CA5E9742A3}"/>
              </a:ext>
            </a:extLst>
          </p:cNvPr>
          <p:cNvSpPr txBox="1"/>
          <p:nvPr/>
        </p:nvSpPr>
        <p:spPr>
          <a:xfrm>
            <a:off x="5093396" y="4110960"/>
            <a:ext cx="199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the new node</a:t>
            </a:r>
            <a:br>
              <a:rPr lang="en-US" dirty="0"/>
            </a:br>
            <a:r>
              <a:rPr lang="en-US" dirty="0"/>
              <a:t>down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F50BF7-DB50-8145-9F94-15F25FD56A99}"/>
              </a:ext>
            </a:extLst>
          </p:cNvPr>
          <p:cNvSpPr txBox="1"/>
          <p:nvPr/>
        </p:nvSpPr>
        <p:spPr>
          <a:xfrm>
            <a:off x="1882809" y="486776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AST&lt;-&gt;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861D16-EF97-C940-86F1-71EF4F5ED397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FF4F30-6D2B-A149-B8D2-2A06D4743AB1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EED0C2-848A-D444-B3DA-E9309A942FCF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0FE991-1FC7-C842-8A80-C7351B0E3AB7}"/>
              </a:ext>
            </a:extLst>
          </p:cNvPr>
          <p:cNvSpPr txBox="1"/>
          <p:nvPr/>
        </p:nvSpPr>
        <p:spPr>
          <a:xfrm>
            <a:off x="3113491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AST&lt;4&gt;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ED1931-D0ED-064F-B152-48ED92F64F3A}"/>
              </a:ext>
            </a:extLst>
          </p:cNvPr>
          <p:cNvSpPr txBox="1"/>
          <p:nvPr/>
        </p:nvSpPr>
        <p:spPr>
          <a:xfrm>
            <a:off x="10518315" y="372686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AST&lt;-&gt;</a:t>
            </a:r>
          </a:p>
        </p:txBody>
      </p:sp>
    </p:spTree>
    <p:extLst>
      <p:ext uri="{BB962C8B-B14F-4D97-AF65-F5344CB8AC3E}">
        <p14:creationId xmlns:p14="http://schemas.microsoft.com/office/powerpoint/2010/main" val="2053846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predictive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541A2-C14C-6C47-BC8F-99FC3CB32935}"/>
              </a:ext>
            </a:extLst>
          </p:cNvPr>
          <p:cNvSpPr txBox="1"/>
          <p:nvPr/>
        </p:nvSpPr>
        <p:spPr>
          <a:xfrm>
            <a:off x="7295859" y="180488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57DE0-A909-5645-B493-B7D174C1CEF7}"/>
              </a:ext>
            </a:extLst>
          </p:cNvPr>
          <p:cNvSpPr/>
          <p:nvPr/>
        </p:nvSpPr>
        <p:spPr>
          <a:xfrm>
            <a:off x="7108640" y="321233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B3AD16-7A27-414A-8491-1E908897DDC9}"/>
              </a:ext>
            </a:extLst>
          </p:cNvPr>
          <p:cNvSpPr/>
          <p:nvPr/>
        </p:nvSpPr>
        <p:spPr>
          <a:xfrm>
            <a:off x="7321516" y="2566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926B8E-6AF3-524A-BFE2-F65D98172212}"/>
              </a:ext>
            </a:extLst>
          </p:cNvPr>
          <p:cNvCxnSpPr>
            <a:cxnSpLocks/>
          </p:cNvCxnSpPr>
          <p:nvPr/>
        </p:nvCxnSpPr>
        <p:spPr>
          <a:xfrm flipH="1">
            <a:off x="7323426" y="2935336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EA0AAF6-7DED-4945-AEDF-55720C0563C1}"/>
              </a:ext>
            </a:extLst>
          </p:cNvPr>
          <p:cNvSpPr/>
          <p:nvPr/>
        </p:nvSpPr>
        <p:spPr>
          <a:xfrm>
            <a:off x="8731878" y="323291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FF5E0-54C5-B243-9B87-3F258D4B00A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689566" y="2935336"/>
            <a:ext cx="1479291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F94448-7130-FB44-83F7-0447C633BD5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32976" y="3581667"/>
            <a:ext cx="1033213" cy="34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D43554-2564-3548-A91F-E9B106D4C9F0}"/>
              </a:ext>
            </a:extLst>
          </p:cNvPr>
          <p:cNvSpPr/>
          <p:nvPr/>
        </p:nvSpPr>
        <p:spPr>
          <a:xfrm>
            <a:off x="7871714" y="39262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1B6A8-0B4F-CD43-ADF6-3AD71F7692F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168857" y="3602247"/>
            <a:ext cx="855676" cy="3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81F919-D274-4348-A665-3136CEB8B10F}"/>
              </a:ext>
            </a:extLst>
          </p:cNvPr>
          <p:cNvSpPr/>
          <p:nvPr/>
        </p:nvSpPr>
        <p:spPr>
          <a:xfrm>
            <a:off x="9662493" y="39748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C18F61-011F-E043-A5E0-45E6C1AB99B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411987" y="4342975"/>
            <a:ext cx="558487" cy="278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07AD13-14DC-0549-B634-B99FE5C6A63B}"/>
              </a:ext>
            </a:extLst>
          </p:cNvPr>
          <p:cNvCxnSpPr>
            <a:cxnSpLocks/>
          </p:cNvCxnSpPr>
          <p:nvPr/>
        </p:nvCxnSpPr>
        <p:spPr>
          <a:xfrm>
            <a:off x="9136983" y="3598720"/>
            <a:ext cx="0" cy="3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542A71A-E3EB-7749-913B-A5DF92AFB549}"/>
              </a:ext>
            </a:extLst>
          </p:cNvPr>
          <p:cNvSpPr/>
          <p:nvPr/>
        </p:nvSpPr>
        <p:spPr>
          <a:xfrm>
            <a:off x="8975721" y="392944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D998D9-4CD9-6B4E-AE92-ACA00548E82F}"/>
              </a:ext>
            </a:extLst>
          </p:cNvPr>
          <p:cNvSpPr/>
          <p:nvPr/>
        </p:nvSpPr>
        <p:spPr>
          <a:xfrm>
            <a:off x="9250725" y="4621272"/>
            <a:ext cx="3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6FA31B-F12A-F54A-8F84-F8AB8CE0F2B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0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9016D4-8999-A74A-AE5E-EE800BFF98D7}"/>
              </a:ext>
            </a:extLst>
          </p:cNvPr>
          <p:cNvSpPr/>
          <p:nvPr/>
        </p:nvSpPr>
        <p:spPr>
          <a:xfrm>
            <a:off x="9988124" y="46306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3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C9F93-D31E-0443-B6DE-02060741588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769907" cy="31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FBFC4-03D6-6047-BE01-11FE6402F0D3}"/>
              </a:ext>
            </a:extLst>
          </p:cNvPr>
          <p:cNvSpPr/>
          <p:nvPr/>
        </p:nvSpPr>
        <p:spPr>
          <a:xfrm>
            <a:off x="10725523" y="469495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4AB119-DF97-0646-A0C7-79D16FD3D4A9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F50BF7-DB50-8145-9F94-15F25FD56A99}"/>
              </a:ext>
            </a:extLst>
          </p:cNvPr>
          <p:cNvSpPr txBox="1"/>
          <p:nvPr/>
        </p:nvSpPr>
        <p:spPr>
          <a:xfrm>
            <a:off x="1882809" y="486776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861D16-EF97-C940-86F1-71EF4F5ED397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FF4F30-6D2B-A149-B8D2-2A06D4743AB1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EED0C2-848A-D444-B3DA-E9309A942FCF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0FE991-1FC7-C842-8A80-C7351B0E3AB7}"/>
              </a:ext>
            </a:extLst>
          </p:cNvPr>
          <p:cNvSpPr txBox="1"/>
          <p:nvPr/>
        </p:nvSpPr>
        <p:spPr>
          <a:xfrm>
            <a:off x="3113491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AST&lt;4&gt;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032A57-4F72-FA4D-A03B-E80A1229D7FA}"/>
              </a:ext>
            </a:extLst>
          </p:cNvPr>
          <p:cNvSpPr txBox="1"/>
          <p:nvPr/>
        </p:nvSpPr>
        <p:spPr>
          <a:xfrm>
            <a:off x="6460765" y="5234780"/>
            <a:ext cx="1996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Expr2, after 3 is parsed, create a number node and a minus node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E6C9AC-A01C-7141-8A6C-6F122C825D71}"/>
              </a:ext>
            </a:extLst>
          </p:cNvPr>
          <p:cNvSpPr txBox="1"/>
          <p:nvPr/>
        </p:nvSpPr>
        <p:spPr>
          <a:xfrm>
            <a:off x="3723972" y="39736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AST&lt;-&gt;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EBC20A-BCEA-7743-8DAD-6E9D39174F9A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2249948" y="4342975"/>
            <a:ext cx="1891767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0A09AB-97D8-9349-ADAC-B7CB9E713B5C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4141715" y="4342975"/>
            <a:ext cx="965040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D34688-F9B5-DC4A-8E52-5BDD5CA28457}"/>
              </a:ext>
            </a:extLst>
          </p:cNvPr>
          <p:cNvSpPr txBox="1"/>
          <p:nvPr/>
        </p:nvSpPr>
        <p:spPr>
          <a:xfrm>
            <a:off x="5043941" y="487961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AST&lt;3&gt;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D971D2-E7F8-2940-A846-AFD056D85C39}"/>
              </a:ext>
            </a:extLst>
          </p:cNvPr>
          <p:cNvSpPr txBox="1"/>
          <p:nvPr/>
        </p:nvSpPr>
        <p:spPr>
          <a:xfrm>
            <a:off x="10518315" y="372686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AST&lt;-&gt;</a:t>
            </a:r>
          </a:p>
        </p:txBody>
      </p:sp>
    </p:spTree>
    <p:extLst>
      <p:ext uri="{BB962C8B-B14F-4D97-AF65-F5344CB8AC3E}">
        <p14:creationId xmlns:p14="http://schemas.microsoft.com/office/powerpoint/2010/main" val="11057773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predictive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541A2-C14C-6C47-BC8F-99FC3CB32935}"/>
              </a:ext>
            </a:extLst>
          </p:cNvPr>
          <p:cNvSpPr txBox="1"/>
          <p:nvPr/>
        </p:nvSpPr>
        <p:spPr>
          <a:xfrm>
            <a:off x="7295859" y="180488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57DE0-A909-5645-B493-B7D174C1CEF7}"/>
              </a:ext>
            </a:extLst>
          </p:cNvPr>
          <p:cNvSpPr/>
          <p:nvPr/>
        </p:nvSpPr>
        <p:spPr>
          <a:xfrm>
            <a:off x="7108640" y="321233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B3AD16-7A27-414A-8491-1E908897DDC9}"/>
              </a:ext>
            </a:extLst>
          </p:cNvPr>
          <p:cNvSpPr/>
          <p:nvPr/>
        </p:nvSpPr>
        <p:spPr>
          <a:xfrm>
            <a:off x="7321516" y="2566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926B8E-6AF3-524A-BFE2-F65D98172212}"/>
              </a:ext>
            </a:extLst>
          </p:cNvPr>
          <p:cNvCxnSpPr>
            <a:cxnSpLocks/>
          </p:cNvCxnSpPr>
          <p:nvPr/>
        </p:nvCxnSpPr>
        <p:spPr>
          <a:xfrm flipH="1">
            <a:off x="7323426" y="2935336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EA0AAF6-7DED-4945-AEDF-55720C0563C1}"/>
              </a:ext>
            </a:extLst>
          </p:cNvPr>
          <p:cNvSpPr/>
          <p:nvPr/>
        </p:nvSpPr>
        <p:spPr>
          <a:xfrm>
            <a:off x="8731878" y="323291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FF5E0-54C5-B243-9B87-3F258D4B00A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689566" y="2935336"/>
            <a:ext cx="1479291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F94448-7130-FB44-83F7-0447C633BD5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32976" y="3581667"/>
            <a:ext cx="1033213" cy="34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D43554-2564-3548-A91F-E9B106D4C9F0}"/>
              </a:ext>
            </a:extLst>
          </p:cNvPr>
          <p:cNvSpPr/>
          <p:nvPr/>
        </p:nvSpPr>
        <p:spPr>
          <a:xfrm>
            <a:off x="7871714" y="39262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1B6A8-0B4F-CD43-ADF6-3AD71F7692F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168857" y="3602247"/>
            <a:ext cx="855676" cy="3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81F919-D274-4348-A665-3136CEB8B10F}"/>
              </a:ext>
            </a:extLst>
          </p:cNvPr>
          <p:cNvSpPr/>
          <p:nvPr/>
        </p:nvSpPr>
        <p:spPr>
          <a:xfrm>
            <a:off x="9662493" y="39748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C18F61-011F-E043-A5E0-45E6C1AB99B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411987" y="4342975"/>
            <a:ext cx="558487" cy="278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07AD13-14DC-0549-B634-B99FE5C6A63B}"/>
              </a:ext>
            </a:extLst>
          </p:cNvPr>
          <p:cNvCxnSpPr>
            <a:cxnSpLocks/>
          </p:cNvCxnSpPr>
          <p:nvPr/>
        </p:nvCxnSpPr>
        <p:spPr>
          <a:xfrm>
            <a:off x="9136983" y="3598720"/>
            <a:ext cx="0" cy="3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542A71A-E3EB-7749-913B-A5DF92AFB549}"/>
              </a:ext>
            </a:extLst>
          </p:cNvPr>
          <p:cNvSpPr/>
          <p:nvPr/>
        </p:nvSpPr>
        <p:spPr>
          <a:xfrm>
            <a:off x="8975721" y="392944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D998D9-4CD9-6B4E-AE92-ACA00548E82F}"/>
              </a:ext>
            </a:extLst>
          </p:cNvPr>
          <p:cNvSpPr/>
          <p:nvPr/>
        </p:nvSpPr>
        <p:spPr>
          <a:xfrm>
            <a:off x="9250725" y="4621272"/>
            <a:ext cx="3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6FA31B-F12A-F54A-8F84-F8AB8CE0F2B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0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9016D4-8999-A74A-AE5E-EE800BFF98D7}"/>
              </a:ext>
            </a:extLst>
          </p:cNvPr>
          <p:cNvSpPr/>
          <p:nvPr/>
        </p:nvSpPr>
        <p:spPr>
          <a:xfrm>
            <a:off x="9988124" y="46306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C9F93-D31E-0443-B6DE-02060741588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769907" cy="31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FBFC4-03D6-6047-BE01-11FE6402F0D3}"/>
              </a:ext>
            </a:extLst>
          </p:cNvPr>
          <p:cNvSpPr/>
          <p:nvPr/>
        </p:nvSpPr>
        <p:spPr>
          <a:xfrm>
            <a:off x="10725523" y="469495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4AB119-DF97-0646-A0C7-79D16FD3D4A9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F50BF7-DB50-8145-9F94-15F25FD56A99}"/>
              </a:ext>
            </a:extLst>
          </p:cNvPr>
          <p:cNvSpPr txBox="1"/>
          <p:nvPr/>
        </p:nvSpPr>
        <p:spPr>
          <a:xfrm>
            <a:off x="1882809" y="486776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861D16-EF97-C940-86F1-71EF4F5ED397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FF4F30-6D2B-A149-B8D2-2A06D4743AB1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EED0C2-848A-D444-B3DA-E9309A942FCF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0FE991-1FC7-C842-8A80-C7351B0E3AB7}"/>
              </a:ext>
            </a:extLst>
          </p:cNvPr>
          <p:cNvSpPr txBox="1"/>
          <p:nvPr/>
        </p:nvSpPr>
        <p:spPr>
          <a:xfrm>
            <a:off x="3113491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AST&lt;4&gt;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032A57-4F72-FA4D-A03B-E80A1229D7FA}"/>
              </a:ext>
            </a:extLst>
          </p:cNvPr>
          <p:cNvSpPr txBox="1"/>
          <p:nvPr/>
        </p:nvSpPr>
        <p:spPr>
          <a:xfrm>
            <a:off x="6460765" y="5463989"/>
            <a:ext cx="199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down the new node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E6C9AC-A01C-7141-8A6C-6F122C825D71}"/>
              </a:ext>
            </a:extLst>
          </p:cNvPr>
          <p:cNvSpPr txBox="1"/>
          <p:nvPr/>
        </p:nvSpPr>
        <p:spPr>
          <a:xfrm>
            <a:off x="3723972" y="39736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AST&lt;-&gt;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EBC20A-BCEA-7743-8DAD-6E9D39174F9A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2249948" y="4342975"/>
            <a:ext cx="1891767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0A09AB-97D8-9349-ADAC-B7CB9E713B5C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4141715" y="4342975"/>
            <a:ext cx="965040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D34688-F9B5-DC4A-8E52-5BDD5CA28457}"/>
              </a:ext>
            </a:extLst>
          </p:cNvPr>
          <p:cNvSpPr txBox="1"/>
          <p:nvPr/>
        </p:nvSpPr>
        <p:spPr>
          <a:xfrm>
            <a:off x="5043941" y="487961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AST&lt;3&gt;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811E8F-24E9-9A4B-A10D-502221969126}"/>
              </a:ext>
            </a:extLst>
          </p:cNvPr>
          <p:cNvSpPr txBox="1"/>
          <p:nvPr/>
        </p:nvSpPr>
        <p:spPr>
          <a:xfrm>
            <a:off x="11284254" y="443660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AST&lt;-&gt;</a:t>
            </a:r>
          </a:p>
        </p:txBody>
      </p:sp>
    </p:spTree>
    <p:extLst>
      <p:ext uri="{BB962C8B-B14F-4D97-AF65-F5344CB8AC3E}">
        <p14:creationId xmlns:p14="http://schemas.microsoft.com/office/powerpoint/2010/main" val="27408401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predictive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541A2-C14C-6C47-BC8F-99FC3CB32935}"/>
              </a:ext>
            </a:extLst>
          </p:cNvPr>
          <p:cNvSpPr txBox="1"/>
          <p:nvPr/>
        </p:nvSpPr>
        <p:spPr>
          <a:xfrm>
            <a:off x="7295859" y="180488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57DE0-A909-5645-B493-B7D174C1CEF7}"/>
              </a:ext>
            </a:extLst>
          </p:cNvPr>
          <p:cNvSpPr/>
          <p:nvPr/>
        </p:nvSpPr>
        <p:spPr>
          <a:xfrm>
            <a:off x="7108640" y="321233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B3AD16-7A27-414A-8491-1E908897DDC9}"/>
              </a:ext>
            </a:extLst>
          </p:cNvPr>
          <p:cNvSpPr/>
          <p:nvPr/>
        </p:nvSpPr>
        <p:spPr>
          <a:xfrm>
            <a:off x="7321516" y="2566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926B8E-6AF3-524A-BFE2-F65D98172212}"/>
              </a:ext>
            </a:extLst>
          </p:cNvPr>
          <p:cNvCxnSpPr>
            <a:cxnSpLocks/>
          </p:cNvCxnSpPr>
          <p:nvPr/>
        </p:nvCxnSpPr>
        <p:spPr>
          <a:xfrm flipH="1">
            <a:off x="7323426" y="2935336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EA0AAF6-7DED-4945-AEDF-55720C0563C1}"/>
              </a:ext>
            </a:extLst>
          </p:cNvPr>
          <p:cNvSpPr/>
          <p:nvPr/>
        </p:nvSpPr>
        <p:spPr>
          <a:xfrm>
            <a:off x="8731878" y="323291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FF5E0-54C5-B243-9B87-3F258D4B00A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689566" y="2935336"/>
            <a:ext cx="1479291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F94448-7130-FB44-83F7-0447C633BD5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32976" y="3581667"/>
            <a:ext cx="1033213" cy="34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D43554-2564-3548-A91F-E9B106D4C9F0}"/>
              </a:ext>
            </a:extLst>
          </p:cNvPr>
          <p:cNvSpPr/>
          <p:nvPr/>
        </p:nvSpPr>
        <p:spPr>
          <a:xfrm>
            <a:off x="7871714" y="39262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1B6A8-0B4F-CD43-ADF6-3AD71F7692F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168857" y="3602247"/>
            <a:ext cx="855676" cy="3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81F919-D274-4348-A665-3136CEB8B10F}"/>
              </a:ext>
            </a:extLst>
          </p:cNvPr>
          <p:cNvSpPr/>
          <p:nvPr/>
        </p:nvSpPr>
        <p:spPr>
          <a:xfrm>
            <a:off x="9662493" y="39748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C18F61-011F-E043-A5E0-45E6C1AB99B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411987" y="4342975"/>
            <a:ext cx="558487" cy="278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07AD13-14DC-0549-B634-B99FE5C6A63B}"/>
              </a:ext>
            </a:extLst>
          </p:cNvPr>
          <p:cNvCxnSpPr>
            <a:cxnSpLocks/>
          </p:cNvCxnSpPr>
          <p:nvPr/>
        </p:nvCxnSpPr>
        <p:spPr>
          <a:xfrm>
            <a:off x="9136983" y="3598720"/>
            <a:ext cx="0" cy="3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542A71A-E3EB-7749-913B-A5DF92AFB549}"/>
              </a:ext>
            </a:extLst>
          </p:cNvPr>
          <p:cNvSpPr/>
          <p:nvPr/>
        </p:nvSpPr>
        <p:spPr>
          <a:xfrm>
            <a:off x="8975721" y="392944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D998D9-4CD9-6B4E-AE92-ACA00548E82F}"/>
              </a:ext>
            </a:extLst>
          </p:cNvPr>
          <p:cNvSpPr/>
          <p:nvPr/>
        </p:nvSpPr>
        <p:spPr>
          <a:xfrm>
            <a:off x="9250725" y="4621272"/>
            <a:ext cx="3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6FA31B-F12A-F54A-8F84-F8AB8CE0F2B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0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9016D4-8999-A74A-AE5E-EE800BFF98D7}"/>
              </a:ext>
            </a:extLst>
          </p:cNvPr>
          <p:cNvSpPr/>
          <p:nvPr/>
        </p:nvSpPr>
        <p:spPr>
          <a:xfrm>
            <a:off x="9988124" y="46306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C9F93-D31E-0443-B6DE-02060741588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099472" y="4344193"/>
            <a:ext cx="769907" cy="31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FBFC4-03D6-6047-BE01-11FE6402F0D3}"/>
              </a:ext>
            </a:extLst>
          </p:cNvPr>
          <p:cNvSpPr/>
          <p:nvPr/>
        </p:nvSpPr>
        <p:spPr>
          <a:xfrm>
            <a:off x="10725523" y="469495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4AB119-DF97-0646-A0C7-79D16FD3D4A9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F50BF7-DB50-8145-9F94-15F25FD56A99}"/>
              </a:ext>
            </a:extLst>
          </p:cNvPr>
          <p:cNvSpPr txBox="1"/>
          <p:nvPr/>
        </p:nvSpPr>
        <p:spPr>
          <a:xfrm>
            <a:off x="1882809" y="486776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861D16-EF97-C940-86F1-71EF4F5ED397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FF4F30-6D2B-A149-B8D2-2A06D4743AB1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EED0C2-848A-D444-B3DA-E9309A942FCF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0FE991-1FC7-C842-8A80-C7351B0E3AB7}"/>
              </a:ext>
            </a:extLst>
          </p:cNvPr>
          <p:cNvSpPr txBox="1"/>
          <p:nvPr/>
        </p:nvSpPr>
        <p:spPr>
          <a:xfrm>
            <a:off x="3113491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AST&lt;4&gt;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032A57-4F72-FA4D-A03B-E80A1229D7FA}"/>
              </a:ext>
            </a:extLst>
          </p:cNvPr>
          <p:cNvSpPr txBox="1"/>
          <p:nvPr/>
        </p:nvSpPr>
        <p:spPr>
          <a:xfrm>
            <a:off x="6460765" y="5463989"/>
            <a:ext cx="1996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the node when there is nothing left to parse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E6C9AC-A01C-7141-8A6C-6F122C825D71}"/>
              </a:ext>
            </a:extLst>
          </p:cNvPr>
          <p:cNvSpPr txBox="1"/>
          <p:nvPr/>
        </p:nvSpPr>
        <p:spPr>
          <a:xfrm>
            <a:off x="3723972" y="39736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AST&lt;-&gt;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EBC20A-BCEA-7743-8DAD-6E9D39174F9A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2249948" y="4342975"/>
            <a:ext cx="1891767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0A09AB-97D8-9349-ADAC-B7CB9E713B5C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4141715" y="4342975"/>
            <a:ext cx="965040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D34688-F9B5-DC4A-8E52-5BDD5CA28457}"/>
              </a:ext>
            </a:extLst>
          </p:cNvPr>
          <p:cNvSpPr txBox="1"/>
          <p:nvPr/>
        </p:nvSpPr>
        <p:spPr>
          <a:xfrm>
            <a:off x="5043941" y="487961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AST&lt;3&gt;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811E8F-24E9-9A4B-A10D-502221969126}"/>
              </a:ext>
            </a:extLst>
          </p:cNvPr>
          <p:cNvSpPr txBox="1"/>
          <p:nvPr/>
        </p:nvSpPr>
        <p:spPr>
          <a:xfrm>
            <a:off x="7871714" y="231751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AST&lt;-&gt;</a:t>
            </a:r>
          </a:p>
        </p:txBody>
      </p:sp>
    </p:spTree>
    <p:extLst>
      <p:ext uri="{BB962C8B-B14F-4D97-AF65-F5344CB8AC3E}">
        <p14:creationId xmlns:p14="http://schemas.microsoft.com/office/powerpoint/2010/main" val="39090183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predictive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169334" y="1573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D8BA50-1EA3-E24C-94A7-2003E6AC8455}"/>
              </a:ext>
            </a:extLst>
          </p:cNvPr>
          <p:cNvSpPr/>
          <p:nvPr/>
        </p:nvSpPr>
        <p:spPr>
          <a:xfrm>
            <a:off x="4233333" y="1882340"/>
            <a:ext cx="76284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parse_expr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#lexemes second field is the value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.next_word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[1]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ASTNumNode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(value)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.eat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"NUM"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.parse_expr2(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8329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predictive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169334" y="1573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D8BA50-1EA3-E24C-94A7-2003E6AC8455}"/>
              </a:ext>
            </a:extLst>
          </p:cNvPr>
          <p:cNvSpPr/>
          <p:nvPr/>
        </p:nvSpPr>
        <p:spPr>
          <a:xfrm>
            <a:off x="4233333" y="1882340"/>
            <a:ext cx="76284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parse_expr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#lexemes second field is the value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.next_word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[1]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ASTNumNode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(value)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.eat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"NUM"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.parse_expr2(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D373AA-277F-0E47-976B-655C065552DD}"/>
              </a:ext>
            </a:extLst>
          </p:cNvPr>
          <p:cNvSpPr/>
          <p:nvPr/>
        </p:nvSpPr>
        <p:spPr>
          <a:xfrm>
            <a:off x="389467" y="4130471"/>
            <a:ext cx="78062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parse_expr2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lhs_node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 ... for applying the first production rule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.eat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"MINUS"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.next_word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[1]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rhs_node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ASTNumNode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(value)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.eat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"NUM"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ASTMinusNode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lhs_node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rhs_node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 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.parse_expr2(node)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534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predictive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169334" y="1573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D8BA50-1EA3-E24C-94A7-2003E6AC8455}"/>
              </a:ext>
            </a:extLst>
          </p:cNvPr>
          <p:cNvSpPr/>
          <p:nvPr/>
        </p:nvSpPr>
        <p:spPr>
          <a:xfrm>
            <a:off x="4233333" y="1882340"/>
            <a:ext cx="76284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parse_expr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#lexemes second field is the value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.next_word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[1]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ASTNumNode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(value)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.eat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"NUM"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.parse_expr2(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DF143-55F5-3D4C-8B96-0DE78875E623}"/>
              </a:ext>
            </a:extLst>
          </p:cNvPr>
          <p:cNvSpPr/>
          <p:nvPr/>
        </p:nvSpPr>
        <p:spPr>
          <a:xfrm>
            <a:off x="956733" y="4746552"/>
            <a:ext cx="92286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parse_expr2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lhs_node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        # ... for applying the second production rule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lhs_node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0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5D027-11F6-0441-9B34-53DB22763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68550"/>
            <a:ext cx="91440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183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predictive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169334" y="1573367"/>
            <a:ext cx="37689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Term</a:t>
            </a:r>
            <a:r>
              <a:rPr lang="en-US" dirty="0">
                <a:latin typeface="Courier" pitchFamily="2" charset="0"/>
              </a:rPr>
              <a:t> Expr2</a:t>
            </a:r>
          </a:p>
          <a:p>
            <a:r>
              <a:rPr lang="en-US" dirty="0">
                <a:latin typeface="Courier" pitchFamily="2" charset="0"/>
              </a:rPr>
              <a:t>Expr2 ::= MINUS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Term</a:t>
            </a:r>
            <a:r>
              <a:rPr lang="en-US" dirty="0">
                <a:latin typeface="Courier" pitchFamily="2" charset="0"/>
              </a:rPr>
              <a:t>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D8BA50-1EA3-E24C-94A7-2003E6AC8455}"/>
              </a:ext>
            </a:extLst>
          </p:cNvPr>
          <p:cNvSpPr/>
          <p:nvPr/>
        </p:nvSpPr>
        <p:spPr>
          <a:xfrm>
            <a:off x="4233333" y="1882340"/>
            <a:ext cx="76284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parse_expr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#lexemes second field is the value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.next_word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[1]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ASTNumNode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(value)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.eat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"NUM"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.parse_expr2(node)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D373AA-277F-0E47-976B-655C065552DD}"/>
              </a:ext>
            </a:extLst>
          </p:cNvPr>
          <p:cNvSpPr/>
          <p:nvPr/>
        </p:nvSpPr>
        <p:spPr>
          <a:xfrm>
            <a:off x="389467" y="4130471"/>
            <a:ext cx="78062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parse_expr2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lhs_node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 ... for applying the first production rule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.eat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"MINUS"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.next_word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[1]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rhs_node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ASTNumNode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(value)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.eat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"NUM"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ASTMinusNode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lhs_node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rhs_node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 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.expr2(node)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C0EC2-C966-2942-A41C-72D90BE8F91E}"/>
              </a:ext>
            </a:extLst>
          </p:cNvPr>
          <p:cNvSpPr txBox="1"/>
          <p:nvPr/>
        </p:nvSpPr>
        <p:spPr>
          <a:xfrm>
            <a:off x="169334" y="2727529"/>
            <a:ext cx="3795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 more realistic grammar, you might</a:t>
            </a:r>
            <a:br>
              <a:rPr lang="en-US" dirty="0"/>
            </a:br>
            <a:r>
              <a:rPr lang="en-US" dirty="0"/>
              <a:t>have more layers: e.g. a </a:t>
            </a:r>
            <a:r>
              <a:rPr lang="en-US" dirty="0">
                <a:highlight>
                  <a:srgbClr val="FFFF00"/>
                </a:highlight>
              </a:rPr>
              <a:t>Term</a:t>
            </a:r>
            <a:br>
              <a:rPr lang="en-US" dirty="0">
                <a:highlight>
                  <a:srgbClr val="FFFF00"/>
                </a:highlight>
              </a:rPr>
            </a:b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how to adapt?</a:t>
            </a:r>
          </a:p>
        </p:txBody>
      </p:sp>
    </p:spTree>
    <p:extLst>
      <p:ext uri="{BB962C8B-B14F-4D97-AF65-F5344CB8AC3E}">
        <p14:creationId xmlns:p14="http://schemas.microsoft.com/office/powerpoint/2010/main" val="37991013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AST from predictive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169334" y="1573367"/>
            <a:ext cx="37689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Term</a:t>
            </a:r>
            <a:r>
              <a:rPr lang="en-US" dirty="0">
                <a:latin typeface="Courier" pitchFamily="2" charset="0"/>
              </a:rPr>
              <a:t> Expr2</a:t>
            </a:r>
          </a:p>
          <a:p>
            <a:r>
              <a:rPr lang="en-US" dirty="0">
                <a:latin typeface="Courier" pitchFamily="2" charset="0"/>
              </a:rPr>
              <a:t>Expr2 ::= MINUS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Term</a:t>
            </a:r>
            <a:r>
              <a:rPr lang="en-US" dirty="0">
                <a:latin typeface="Courier" pitchFamily="2" charset="0"/>
              </a:rPr>
              <a:t>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D8BA50-1EA3-E24C-94A7-2003E6AC8455}"/>
              </a:ext>
            </a:extLst>
          </p:cNvPr>
          <p:cNvSpPr/>
          <p:nvPr/>
        </p:nvSpPr>
        <p:spPr>
          <a:xfrm>
            <a:off x="4233333" y="1882340"/>
            <a:ext cx="7628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parse_expr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 </a:t>
            </a:r>
            <a:r>
              <a:rPr lang="en-US" b="1" dirty="0" err="1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.parse_term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.parse_expr2(node)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D373AA-277F-0E47-976B-655C065552DD}"/>
              </a:ext>
            </a:extLst>
          </p:cNvPr>
          <p:cNvSpPr/>
          <p:nvPr/>
        </p:nvSpPr>
        <p:spPr>
          <a:xfrm>
            <a:off x="389467" y="4130471"/>
            <a:ext cx="78062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parse_expr2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lhs_node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 ... for applying the first production rule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.eat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"MINUS"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 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rhs_node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 </a:t>
            </a:r>
            <a:r>
              <a:rPr lang="en-US" b="1" dirty="0" err="1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.parse_term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ASTMinusNode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lhs_node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rhs_node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 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.parse_expr2(node)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C0EC2-C966-2942-A41C-72D90BE8F91E}"/>
              </a:ext>
            </a:extLst>
          </p:cNvPr>
          <p:cNvSpPr txBox="1"/>
          <p:nvPr/>
        </p:nvSpPr>
        <p:spPr>
          <a:xfrm>
            <a:off x="169334" y="2727529"/>
            <a:ext cx="3795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 more realistic grammar, you might</a:t>
            </a:r>
            <a:br>
              <a:rPr lang="en-US" dirty="0"/>
            </a:br>
            <a:r>
              <a:rPr lang="en-US" dirty="0"/>
              <a:t>have more layers: e.g. a </a:t>
            </a:r>
            <a:r>
              <a:rPr lang="en-US" dirty="0">
                <a:highlight>
                  <a:srgbClr val="FFFF00"/>
                </a:highlight>
              </a:rPr>
              <a:t>Term</a:t>
            </a:r>
            <a:br>
              <a:rPr lang="en-US" dirty="0">
                <a:highlight>
                  <a:srgbClr val="FFFF00"/>
                </a:highlight>
              </a:rPr>
            </a:b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how to adapt?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7EE02-A5CE-664B-9517-F1586B3C9123}"/>
              </a:ext>
            </a:extLst>
          </p:cNvPr>
          <p:cNvSpPr txBox="1"/>
          <p:nvPr/>
        </p:nvSpPr>
        <p:spPr>
          <a:xfrm>
            <a:off x="9110134" y="4292600"/>
            <a:ext cx="2387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parse_term</a:t>
            </a:r>
            <a:br>
              <a:rPr lang="en-US" b="1" dirty="0"/>
            </a:br>
            <a:r>
              <a:rPr lang="en-US" b="1" dirty="0"/>
              <a:t>will figure out how</a:t>
            </a:r>
          </a:p>
          <a:p>
            <a:r>
              <a:rPr lang="en-US" b="1" dirty="0"/>
              <a:t>to get you an AST node</a:t>
            </a:r>
          </a:p>
          <a:p>
            <a:r>
              <a:rPr lang="en-US" b="1" dirty="0"/>
              <a:t>for that term.</a:t>
            </a:r>
          </a:p>
        </p:txBody>
      </p:sp>
    </p:spTree>
    <p:extLst>
      <p:ext uri="{BB962C8B-B14F-4D97-AF65-F5344CB8AC3E}">
        <p14:creationId xmlns:p14="http://schemas.microsoft.com/office/powerpoint/2010/main" val="27007366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3CF6-8237-4348-8148-A13A36BE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A7BD4-1919-2143-9AD0-F6DA1BDD1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0158"/>
          </a:xfrm>
        </p:spPr>
        <p:txBody>
          <a:bodyPr/>
          <a:lstStyle/>
          <a:p>
            <a:r>
              <a:rPr lang="en-US" dirty="0"/>
              <a:t>Python AST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85A951-036D-1F44-B6E8-89A42A771E92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</a:t>
            </a:r>
            <a:endParaRPr lang="en-US" dirty="0">
              <a:solidFill>
                <a:srgbClr val="2EAEBB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ast.dump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ast.parse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'5-4-2'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112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3CF6-8237-4348-8148-A13A36BE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A7BD4-1919-2143-9AD0-F6DA1BDD1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0158"/>
          </a:xfrm>
        </p:spPr>
        <p:txBody>
          <a:bodyPr/>
          <a:lstStyle/>
          <a:p>
            <a:r>
              <a:rPr lang="en-US" dirty="0"/>
              <a:t>Python AST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85A951-036D-1F44-B6E8-89A42A771E92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</a:t>
            </a:r>
            <a:endParaRPr lang="en-US" dirty="0">
              <a:solidFill>
                <a:srgbClr val="2EAEBB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ast.dump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ast.parse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'5-4-2'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)))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256C22-C2F9-634F-AC0A-3D26E70A8E0A}"/>
              </a:ext>
            </a:extLst>
          </p:cNvPr>
          <p:cNvSpPr/>
          <p:nvPr/>
        </p:nvSpPr>
        <p:spPr>
          <a:xfrm>
            <a:off x="714103" y="5144478"/>
            <a:ext cx="11303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Expr(value=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BinOp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(left=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BinOp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(left=Num(n=5), op=Sub(), right=Num(n=4)), op=Sub(), right=Num(n=2)))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788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3CF6-8237-4348-8148-A13A36BE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2874" cy="1325563"/>
          </a:xfrm>
        </p:spPr>
        <p:txBody>
          <a:bodyPr/>
          <a:lstStyle/>
          <a:p>
            <a:r>
              <a:rPr lang="en-US" dirty="0"/>
              <a:t>Evaluate an AST by doing a post order traversal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1C913-BA44-B646-8F19-49E538FF0178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22C08-2429-7A49-BEC3-F1AF057278D5}"/>
              </a:ext>
            </a:extLst>
          </p:cNvPr>
          <p:cNvSpPr txBox="1"/>
          <p:nvPr/>
        </p:nvSpPr>
        <p:spPr>
          <a:xfrm>
            <a:off x="7295859" y="180488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5 - 4 - 3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58849-8CB8-B048-8ADE-2D476184A4F7}"/>
              </a:ext>
            </a:extLst>
          </p:cNvPr>
          <p:cNvSpPr/>
          <p:nvPr/>
        </p:nvSpPr>
        <p:spPr>
          <a:xfrm>
            <a:off x="7108640" y="321233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DF057-40AE-324C-805F-1C9A428ED811}"/>
              </a:ext>
            </a:extLst>
          </p:cNvPr>
          <p:cNvSpPr/>
          <p:nvPr/>
        </p:nvSpPr>
        <p:spPr>
          <a:xfrm>
            <a:off x="7321516" y="2566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3925BA-6AE6-8F4A-9124-DE2C80CF1A53}"/>
              </a:ext>
            </a:extLst>
          </p:cNvPr>
          <p:cNvCxnSpPr>
            <a:cxnSpLocks/>
          </p:cNvCxnSpPr>
          <p:nvPr/>
        </p:nvCxnSpPr>
        <p:spPr>
          <a:xfrm flipH="1">
            <a:off x="7323426" y="2935336"/>
            <a:ext cx="271515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7ED73A-17E5-F94F-B53F-793141B6E226}"/>
              </a:ext>
            </a:extLst>
          </p:cNvPr>
          <p:cNvSpPr/>
          <p:nvPr/>
        </p:nvSpPr>
        <p:spPr>
          <a:xfrm>
            <a:off x="8731878" y="323291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011516-B8ED-5B46-8344-313EE65386E8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7689566" y="2935336"/>
            <a:ext cx="1479291" cy="29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F77180-4165-8D4C-BFCA-6BEB9C1C5E2C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8032976" y="3581667"/>
            <a:ext cx="1033213" cy="34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0DDF4AE-9547-E642-A374-F1D63CFD341E}"/>
              </a:ext>
            </a:extLst>
          </p:cNvPr>
          <p:cNvSpPr/>
          <p:nvPr/>
        </p:nvSpPr>
        <p:spPr>
          <a:xfrm>
            <a:off x="7871714" y="39262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FCE606-82CA-0840-9BB8-CA98677D86C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168857" y="3602247"/>
            <a:ext cx="855676" cy="3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21A90E5-2BD7-B046-BD97-2B9192067745}"/>
              </a:ext>
            </a:extLst>
          </p:cNvPr>
          <p:cNvSpPr/>
          <p:nvPr/>
        </p:nvSpPr>
        <p:spPr>
          <a:xfrm>
            <a:off x="9662493" y="39748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6C97B4-7FD9-494E-BFC6-18DAC10C23FB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9411987" y="4342975"/>
            <a:ext cx="558487" cy="278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525782-A78E-0B49-89EB-873ACF123DA2}"/>
              </a:ext>
            </a:extLst>
          </p:cNvPr>
          <p:cNvCxnSpPr>
            <a:cxnSpLocks/>
          </p:cNvCxnSpPr>
          <p:nvPr/>
        </p:nvCxnSpPr>
        <p:spPr>
          <a:xfrm>
            <a:off x="9136983" y="3598720"/>
            <a:ext cx="0" cy="3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4513C1C-6B2A-3144-B7C7-52FF2E92BDC3}"/>
              </a:ext>
            </a:extLst>
          </p:cNvPr>
          <p:cNvSpPr/>
          <p:nvPr/>
        </p:nvSpPr>
        <p:spPr>
          <a:xfrm>
            <a:off x="8975721" y="392944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C58CFD-5EE3-D740-B954-05905EEDB020}"/>
              </a:ext>
            </a:extLst>
          </p:cNvPr>
          <p:cNvSpPr/>
          <p:nvPr/>
        </p:nvSpPr>
        <p:spPr>
          <a:xfrm>
            <a:off x="9250725" y="4621272"/>
            <a:ext cx="3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-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511CEB-CD5F-0B4D-B581-AD57D0A1FD18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0099472" y="4344193"/>
            <a:ext cx="0" cy="2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CC8D182-47AF-6D40-BD79-D01ED92A8995}"/>
              </a:ext>
            </a:extLst>
          </p:cNvPr>
          <p:cNvSpPr/>
          <p:nvPr/>
        </p:nvSpPr>
        <p:spPr>
          <a:xfrm>
            <a:off x="9988124" y="46306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701D8B-3473-FA4F-B16B-6A379F191EFE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0099472" y="4344193"/>
            <a:ext cx="769907" cy="31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2C555CC-6A96-B84A-B392-3B1F1C86EA98}"/>
              </a:ext>
            </a:extLst>
          </p:cNvPr>
          <p:cNvSpPr/>
          <p:nvPr/>
        </p:nvSpPr>
        <p:spPr>
          <a:xfrm>
            <a:off x="10725523" y="469495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Expr2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20DE9C-414A-8741-A528-E5A090C5086E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91EE80-C134-4242-A9DA-5CF706065F22}"/>
              </a:ext>
            </a:extLst>
          </p:cNvPr>
          <p:cNvSpPr txBox="1"/>
          <p:nvPr/>
        </p:nvSpPr>
        <p:spPr>
          <a:xfrm>
            <a:off x="1882809" y="486776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AC1411-1248-FE40-8305-879D11D5BF64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03D4F4-EC92-8743-8A4A-619CB7505399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B13D5F2-5778-314F-A920-27A872007855}"/>
              </a:ext>
            </a:extLst>
          </p:cNvPr>
          <p:cNvSpPr txBox="1"/>
          <p:nvPr/>
        </p:nvSpPr>
        <p:spPr>
          <a:xfrm>
            <a:off x="740646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8C9177-BFDE-3440-822B-0E031F7408C6}"/>
              </a:ext>
            </a:extLst>
          </p:cNvPr>
          <p:cNvSpPr txBox="1"/>
          <p:nvPr/>
        </p:nvSpPr>
        <p:spPr>
          <a:xfrm>
            <a:off x="3113491" y="5664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AST&lt;4&gt;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AAFEBF-852C-AC4A-90F4-0C94E1F7E510}"/>
              </a:ext>
            </a:extLst>
          </p:cNvPr>
          <p:cNvSpPr txBox="1"/>
          <p:nvPr/>
        </p:nvSpPr>
        <p:spPr>
          <a:xfrm>
            <a:off x="6504269" y="5711112"/>
            <a:ext cx="384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Parse trees cannot always be evaluated in post-order. An AST should always be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FEF28-F06E-AE40-9CC6-A86B731C2353}"/>
              </a:ext>
            </a:extLst>
          </p:cNvPr>
          <p:cNvSpPr txBox="1"/>
          <p:nvPr/>
        </p:nvSpPr>
        <p:spPr>
          <a:xfrm>
            <a:off x="3723972" y="39736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283FEE-C3A4-5B4B-9C79-E440E987C5A0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2249948" y="4342975"/>
            <a:ext cx="1891767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4EFF6F-9C3A-4D4C-82A3-53A05152535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141715" y="4342975"/>
            <a:ext cx="965040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3298B1-AA3B-2E45-B1F1-033BD34193EA}"/>
              </a:ext>
            </a:extLst>
          </p:cNvPr>
          <p:cNvSpPr txBox="1"/>
          <p:nvPr/>
        </p:nvSpPr>
        <p:spPr>
          <a:xfrm>
            <a:off x="5043941" y="487961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AST&lt;3&gt;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BC005E-8C4D-7A42-94E9-10E755AD8136}"/>
              </a:ext>
            </a:extLst>
          </p:cNvPr>
          <p:cNvSpPr txBox="1"/>
          <p:nvPr/>
        </p:nvSpPr>
        <p:spPr>
          <a:xfrm>
            <a:off x="10110651" y="2769326"/>
            <a:ext cx="113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tree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233317-9DE9-0F46-B13A-60A1916D72E3}"/>
              </a:ext>
            </a:extLst>
          </p:cNvPr>
          <p:cNvSpPr txBox="1"/>
          <p:nvPr/>
        </p:nvSpPr>
        <p:spPr>
          <a:xfrm>
            <a:off x="5268686" y="384918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9323020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3CF6-8237-4348-8148-A13A36BE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2874" cy="1325563"/>
          </a:xfrm>
        </p:spPr>
        <p:txBody>
          <a:bodyPr/>
          <a:lstStyle/>
          <a:p>
            <a:r>
              <a:rPr lang="en-US" dirty="0"/>
              <a:t>Evaluate an AST by doing a post order traversal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1C913-BA44-B646-8F19-49E538FF0178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22C08-2429-7A49-BEC3-F1AF057278D5}"/>
              </a:ext>
            </a:extLst>
          </p:cNvPr>
          <p:cNvSpPr txBox="1"/>
          <p:nvPr/>
        </p:nvSpPr>
        <p:spPr>
          <a:xfrm>
            <a:off x="7426488" y="368593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 - y - 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20DE9C-414A-8741-A528-E5A090C5086E}"/>
              </a:ext>
            </a:extLst>
          </p:cNvPr>
          <p:cNvSpPr txBox="1"/>
          <p:nvPr/>
        </p:nvSpPr>
        <p:spPr>
          <a:xfrm>
            <a:off x="740646" y="56649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91EE80-C134-4242-A9DA-5CF706065F22}"/>
              </a:ext>
            </a:extLst>
          </p:cNvPr>
          <p:cNvSpPr txBox="1"/>
          <p:nvPr/>
        </p:nvSpPr>
        <p:spPr>
          <a:xfrm>
            <a:off x="1882809" y="486776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AC1411-1248-FE40-8305-879D11D5BF64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03D4F4-EC92-8743-8A4A-619CB7505399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C9177-BFDE-3440-822B-0E031F7408C6}"/>
              </a:ext>
            </a:extLst>
          </p:cNvPr>
          <p:cNvSpPr txBox="1"/>
          <p:nvPr/>
        </p:nvSpPr>
        <p:spPr>
          <a:xfrm>
            <a:off x="3113491" y="566494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AAFEBF-852C-AC4A-90F4-0C94E1F7E510}"/>
              </a:ext>
            </a:extLst>
          </p:cNvPr>
          <p:cNvSpPr txBox="1"/>
          <p:nvPr/>
        </p:nvSpPr>
        <p:spPr>
          <a:xfrm>
            <a:off x="7325954" y="2782669"/>
            <a:ext cx="384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 if you cannot evaluate it? </a:t>
            </a:r>
            <a:br>
              <a:rPr lang="en-US" i="1" dirty="0"/>
            </a:br>
            <a:r>
              <a:rPr lang="en-US" i="1" dirty="0"/>
              <a:t>What else might you do?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FEF28-F06E-AE40-9CC6-A86B731C2353}"/>
              </a:ext>
            </a:extLst>
          </p:cNvPr>
          <p:cNvSpPr txBox="1"/>
          <p:nvPr/>
        </p:nvSpPr>
        <p:spPr>
          <a:xfrm>
            <a:off x="3723972" y="39736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283FEE-C3A4-5B4B-9C79-E440E987C5A0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2249948" y="4342975"/>
            <a:ext cx="1891767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4EFF6F-9C3A-4D4C-82A3-53A05152535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141715" y="4342975"/>
            <a:ext cx="965040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3298B1-AA3B-2E45-B1F1-033BD34193EA}"/>
              </a:ext>
            </a:extLst>
          </p:cNvPr>
          <p:cNvSpPr txBox="1"/>
          <p:nvPr/>
        </p:nvSpPr>
        <p:spPr>
          <a:xfrm>
            <a:off x="5043941" y="48796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AST&lt;z&gt;</a:t>
            </a:r>
          </a:p>
        </p:txBody>
      </p:sp>
    </p:spTree>
    <p:extLst>
      <p:ext uri="{BB962C8B-B14F-4D97-AF65-F5344CB8AC3E}">
        <p14:creationId xmlns:p14="http://schemas.microsoft.com/office/powerpoint/2010/main" val="32717220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3CF6-8237-4348-8148-A13A36BE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2874" cy="1325563"/>
          </a:xfrm>
        </p:spPr>
        <p:txBody>
          <a:bodyPr/>
          <a:lstStyle/>
          <a:p>
            <a:r>
              <a:rPr lang="en-US" dirty="0"/>
              <a:t>Evaluate an AST by doing a post order traversal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1C913-BA44-B646-8F19-49E538FF0178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22C08-2429-7A49-BEC3-F1AF057278D5}"/>
              </a:ext>
            </a:extLst>
          </p:cNvPr>
          <p:cNvSpPr txBox="1"/>
          <p:nvPr/>
        </p:nvSpPr>
        <p:spPr>
          <a:xfrm>
            <a:off x="7426488" y="3685933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- y - 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20DE9C-414A-8741-A528-E5A090C5086E}"/>
              </a:ext>
            </a:extLst>
          </p:cNvPr>
          <p:cNvSpPr txBox="1"/>
          <p:nvPr/>
        </p:nvSpPr>
        <p:spPr>
          <a:xfrm>
            <a:off x="740646" y="56649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91EE80-C134-4242-A9DA-5CF706065F22}"/>
              </a:ext>
            </a:extLst>
          </p:cNvPr>
          <p:cNvSpPr txBox="1"/>
          <p:nvPr/>
        </p:nvSpPr>
        <p:spPr>
          <a:xfrm>
            <a:off x="1882809" y="486776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AC1411-1248-FE40-8305-879D11D5BF64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03D4F4-EC92-8743-8A4A-619CB7505399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C9177-BFDE-3440-822B-0E031F7408C6}"/>
              </a:ext>
            </a:extLst>
          </p:cNvPr>
          <p:cNvSpPr txBox="1"/>
          <p:nvPr/>
        </p:nvSpPr>
        <p:spPr>
          <a:xfrm>
            <a:off x="3113491" y="566494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AAFEBF-852C-AC4A-90F4-0C94E1F7E510}"/>
              </a:ext>
            </a:extLst>
          </p:cNvPr>
          <p:cNvSpPr txBox="1"/>
          <p:nvPr/>
        </p:nvSpPr>
        <p:spPr>
          <a:xfrm>
            <a:off x="7325954" y="2782669"/>
            <a:ext cx="384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 if you cannot evaluate it? </a:t>
            </a:r>
            <a:br>
              <a:rPr lang="en-US" i="1" dirty="0"/>
            </a:br>
            <a:r>
              <a:rPr lang="en-US" i="1" dirty="0"/>
              <a:t>What else might you do?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FEF28-F06E-AE40-9CC6-A86B731C2353}"/>
              </a:ext>
            </a:extLst>
          </p:cNvPr>
          <p:cNvSpPr txBox="1"/>
          <p:nvPr/>
        </p:nvSpPr>
        <p:spPr>
          <a:xfrm>
            <a:off x="3723972" y="39736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283FEE-C3A4-5B4B-9C79-E440E987C5A0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2249948" y="4342975"/>
            <a:ext cx="1891767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4EFF6F-9C3A-4D4C-82A3-53A05152535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141715" y="4342975"/>
            <a:ext cx="965040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3298B1-AA3B-2E45-B1F1-033BD34193EA}"/>
              </a:ext>
            </a:extLst>
          </p:cNvPr>
          <p:cNvSpPr txBox="1"/>
          <p:nvPr/>
        </p:nvSpPr>
        <p:spPr>
          <a:xfrm>
            <a:off x="5043941" y="48796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DBEA8-0214-9C47-A69D-9D64E4A7E59B}"/>
              </a:ext>
            </a:extLst>
          </p:cNvPr>
          <p:cNvSpPr txBox="1"/>
          <p:nvPr/>
        </p:nvSpPr>
        <p:spPr>
          <a:xfrm>
            <a:off x="7325954" y="5664946"/>
            <a:ext cx="296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does this change things?</a:t>
            </a:r>
          </a:p>
        </p:txBody>
      </p:sp>
    </p:spTree>
    <p:extLst>
      <p:ext uri="{BB962C8B-B14F-4D97-AF65-F5344CB8AC3E}">
        <p14:creationId xmlns:p14="http://schemas.microsoft.com/office/powerpoint/2010/main" val="39568171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3CF6-8237-4348-8148-A13A36BE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2874" cy="1325563"/>
          </a:xfrm>
        </p:spPr>
        <p:txBody>
          <a:bodyPr/>
          <a:lstStyle/>
          <a:p>
            <a:r>
              <a:rPr lang="en-US" dirty="0"/>
              <a:t>Evaluate an AST by doing a post order traversal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1C913-BA44-B646-8F19-49E538FF0178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22C08-2429-7A49-BEC3-F1AF057278D5}"/>
              </a:ext>
            </a:extLst>
          </p:cNvPr>
          <p:cNvSpPr txBox="1"/>
          <p:nvPr/>
        </p:nvSpPr>
        <p:spPr>
          <a:xfrm>
            <a:off x="7426488" y="3685933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- y - 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20DE9C-414A-8741-A528-E5A090C5086E}"/>
              </a:ext>
            </a:extLst>
          </p:cNvPr>
          <p:cNvSpPr txBox="1"/>
          <p:nvPr/>
        </p:nvSpPr>
        <p:spPr>
          <a:xfrm>
            <a:off x="740646" y="56649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91EE80-C134-4242-A9DA-5CF706065F22}"/>
              </a:ext>
            </a:extLst>
          </p:cNvPr>
          <p:cNvSpPr txBox="1"/>
          <p:nvPr/>
        </p:nvSpPr>
        <p:spPr>
          <a:xfrm>
            <a:off x="1882809" y="486776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AC1411-1248-FE40-8305-879D11D5BF64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03D4F4-EC92-8743-8A4A-619CB7505399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C9177-BFDE-3440-822B-0E031F7408C6}"/>
              </a:ext>
            </a:extLst>
          </p:cNvPr>
          <p:cNvSpPr txBox="1"/>
          <p:nvPr/>
        </p:nvSpPr>
        <p:spPr>
          <a:xfrm>
            <a:off x="3113491" y="566494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AAFEBF-852C-AC4A-90F4-0C94E1F7E510}"/>
              </a:ext>
            </a:extLst>
          </p:cNvPr>
          <p:cNvSpPr txBox="1"/>
          <p:nvPr/>
        </p:nvSpPr>
        <p:spPr>
          <a:xfrm>
            <a:off x="7325954" y="2782669"/>
            <a:ext cx="384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 if you cannot evaluate it? </a:t>
            </a:r>
            <a:br>
              <a:rPr lang="en-US" i="1" dirty="0"/>
            </a:br>
            <a:r>
              <a:rPr lang="en-US" i="1" dirty="0"/>
              <a:t>What else might you do?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FEF28-F06E-AE40-9CC6-A86B731C2353}"/>
              </a:ext>
            </a:extLst>
          </p:cNvPr>
          <p:cNvSpPr txBox="1"/>
          <p:nvPr/>
        </p:nvSpPr>
        <p:spPr>
          <a:xfrm>
            <a:off x="3723972" y="39736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283FEE-C3A4-5B4B-9C79-E440E987C5A0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2249948" y="4342975"/>
            <a:ext cx="1891767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4EFF6F-9C3A-4D4C-82A3-53A05152535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141715" y="4342975"/>
            <a:ext cx="965040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3298B1-AA3B-2E45-B1F1-033BD34193EA}"/>
              </a:ext>
            </a:extLst>
          </p:cNvPr>
          <p:cNvSpPr txBox="1"/>
          <p:nvPr/>
        </p:nvSpPr>
        <p:spPr>
          <a:xfrm>
            <a:off x="5043941" y="48796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DBEA8-0214-9C47-A69D-9D64E4A7E59B}"/>
              </a:ext>
            </a:extLst>
          </p:cNvPr>
          <p:cNvSpPr txBox="1"/>
          <p:nvPr/>
        </p:nvSpPr>
        <p:spPr>
          <a:xfrm>
            <a:off x="7325954" y="5664946"/>
            <a:ext cx="296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does this change things?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B0D68-F154-304F-9FDE-1393D1018DEE}"/>
              </a:ext>
            </a:extLst>
          </p:cNvPr>
          <p:cNvSpPr txBox="1"/>
          <p:nvPr/>
        </p:nvSpPr>
        <p:spPr>
          <a:xfrm>
            <a:off x="353155" y="4091351"/>
            <a:ext cx="1960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be an x86</a:t>
            </a:r>
            <a:br>
              <a:rPr lang="en-US" dirty="0"/>
            </a:br>
            <a:r>
              <a:rPr lang="en-US" b="1" dirty="0">
                <a:latin typeface="Courier" pitchFamily="2" charset="0"/>
              </a:rPr>
              <a:t>add</a:t>
            </a:r>
            <a:r>
              <a:rPr lang="en-US" dirty="0"/>
              <a:t> instruction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1F3AA-8B1D-1042-B0A8-9CE4A6136303}"/>
              </a:ext>
            </a:extLst>
          </p:cNvPr>
          <p:cNvSpPr txBox="1"/>
          <p:nvPr/>
        </p:nvSpPr>
        <p:spPr>
          <a:xfrm>
            <a:off x="4469322" y="3245648"/>
            <a:ext cx="19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be an x86</a:t>
            </a:r>
            <a:br>
              <a:rPr lang="en-US" dirty="0"/>
            </a:br>
            <a:r>
              <a:rPr lang="en-US" b="1" dirty="0" err="1">
                <a:latin typeface="Courier" pitchFamily="2" charset="0"/>
              </a:rPr>
              <a:t>addss</a:t>
            </a:r>
            <a:r>
              <a:rPr lang="en-US" dirty="0"/>
              <a:t> instruction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5BA0E-C32B-CC41-A387-9D62AB795428}"/>
              </a:ext>
            </a:extLst>
          </p:cNvPr>
          <p:cNvSpPr txBox="1"/>
          <p:nvPr/>
        </p:nvSpPr>
        <p:spPr>
          <a:xfrm>
            <a:off x="5347063" y="6235337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all?</a:t>
            </a:r>
          </a:p>
        </p:txBody>
      </p:sp>
    </p:spTree>
    <p:extLst>
      <p:ext uri="{BB962C8B-B14F-4D97-AF65-F5344CB8AC3E}">
        <p14:creationId xmlns:p14="http://schemas.microsoft.com/office/powerpoint/2010/main" val="36574264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3CF6-8237-4348-8148-A13A36BE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2874" cy="1325563"/>
          </a:xfrm>
        </p:spPr>
        <p:txBody>
          <a:bodyPr/>
          <a:lstStyle/>
          <a:p>
            <a:r>
              <a:rPr lang="en-US" dirty="0"/>
              <a:t>Evaluate an AST by doing a post order traversal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1C913-BA44-B646-8F19-49E538FF0178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20DE9C-414A-8741-A528-E5A090C5086E}"/>
              </a:ext>
            </a:extLst>
          </p:cNvPr>
          <p:cNvSpPr txBox="1"/>
          <p:nvPr/>
        </p:nvSpPr>
        <p:spPr>
          <a:xfrm>
            <a:off x="740646" y="56649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91EE80-C134-4242-A9DA-5CF706065F22}"/>
              </a:ext>
            </a:extLst>
          </p:cNvPr>
          <p:cNvSpPr txBox="1"/>
          <p:nvPr/>
        </p:nvSpPr>
        <p:spPr>
          <a:xfrm>
            <a:off x="1882809" y="486776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AC1411-1248-FE40-8305-879D11D5BF64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03D4F4-EC92-8743-8A4A-619CB7505399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C9177-BFDE-3440-822B-0E031F7408C6}"/>
              </a:ext>
            </a:extLst>
          </p:cNvPr>
          <p:cNvSpPr txBox="1"/>
          <p:nvPr/>
        </p:nvSpPr>
        <p:spPr>
          <a:xfrm>
            <a:off x="3113491" y="566494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FEF28-F06E-AE40-9CC6-A86B731C2353}"/>
              </a:ext>
            </a:extLst>
          </p:cNvPr>
          <p:cNvSpPr txBox="1"/>
          <p:nvPr/>
        </p:nvSpPr>
        <p:spPr>
          <a:xfrm>
            <a:off x="3723972" y="39736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283FEE-C3A4-5B4B-9C79-E440E987C5A0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2249948" y="4342975"/>
            <a:ext cx="1891767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4EFF6F-9C3A-4D4C-82A3-53A05152535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141715" y="4342975"/>
            <a:ext cx="965040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3298B1-AA3B-2E45-B1F1-033BD34193EA}"/>
              </a:ext>
            </a:extLst>
          </p:cNvPr>
          <p:cNvSpPr txBox="1"/>
          <p:nvPr/>
        </p:nvSpPr>
        <p:spPr>
          <a:xfrm>
            <a:off x="5043941" y="48796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F185A-6B9F-CA4C-B783-3EE2252D5834}"/>
              </a:ext>
            </a:extLst>
          </p:cNvPr>
          <p:cNvSpPr txBox="1"/>
          <p:nvPr/>
        </p:nvSpPr>
        <p:spPr>
          <a:xfrm>
            <a:off x="679269" y="4389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B0D68-F154-304F-9FDE-1393D1018DEE}"/>
              </a:ext>
            </a:extLst>
          </p:cNvPr>
          <p:cNvSpPr txBox="1"/>
          <p:nvPr/>
        </p:nvSpPr>
        <p:spPr>
          <a:xfrm>
            <a:off x="353155" y="4091351"/>
            <a:ext cx="1960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be an x86</a:t>
            </a:r>
            <a:br>
              <a:rPr lang="en-US" dirty="0"/>
            </a:br>
            <a:r>
              <a:rPr lang="en-US" b="1" dirty="0">
                <a:latin typeface="Courier" pitchFamily="2" charset="0"/>
              </a:rPr>
              <a:t>add</a:t>
            </a:r>
            <a:r>
              <a:rPr lang="en-US" dirty="0"/>
              <a:t> instruction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1F3AA-8B1D-1042-B0A8-9CE4A6136303}"/>
              </a:ext>
            </a:extLst>
          </p:cNvPr>
          <p:cNvSpPr txBox="1"/>
          <p:nvPr/>
        </p:nvSpPr>
        <p:spPr>
          <a:xfrm>
            <a:off x="4469322" y="3245648"/>
            <a:ext cx="19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be an x86</a:t>
            </a:r>
            <a:br>
              <a:rPr lang="en-US" dirty="0"/>
            </a:br>
            <a:r>
              <a:rPr lang="en-US" b="1" dirty="0" err="1">
                <a:latin typeface="Courier" pitchFamily="2" charset="0"/>
              </a:rPr>
              <a:t>addss</a:t>
            </a:r>
            <a:r>
              <a:rPr lang="en-US" dirty="0"/>
              <a:t> instruction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5BA0E-C32B-CC41-A387-9D62AB795428}"/>
              </a:ext>
            </a:extLst>
          </p:cNvPr>
          <p:cNvSpPr txBox="1"/>
          <p:nvPr/>
        </p:nvSpPr>
        <p:spPr>
          <a:xfrm>
            <a:off x="5347063" y="6235337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Is this all?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DAE260-FBAB-A246-AC3A-5F5BF9999733}"/>
              </a:ext>
            </a:extLst>
          </p:cNvPr>
          <p:cNvSpPr txBox="1"/>
          <p:nvPr/>
        </p:nvSpPr>
        <p:spPr>
          <a:xfrm>
            <a:off x="8950488" y="1768320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- y - 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95511-8D12-D64A-9C50-10698F8B421C}"/>
              </a:ext>
            </a:extLst>
          </p:cNvPr>
          <p:cNvSpPr txBox="1"/>
          <p:nvPr/>
        </p:nvSpPr>
        <p:spPr>
          <a:xfrm>
            <a:off x="8386354" y="3612353"/>
            <a:ext cx="2702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do some experiments.</a:t>
            </a:r>
          </a:p>
          <a:p>
            <a:br>
              <a:rPr lang="en-US" dirty="0"/>
            </a:br>
            <a:r>
              <a:rPr lang="en-US" dirty="0"/>
              <a:t>What should 5 + 5.0 be?</a:t>
            </a:r>
          </a:p>
        </p:txBody>
      </p:sp>
    </p:spTree>
    <p:extLst>
      <p:ext uri="{BB962C8B-B14F-4D97-AF65-F5344CB8AC3E}">
        <p14:creationId xmlns:p14="http://schemas.microsoft.com/office/powerpoint/2010/main" val="41553399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3CF6-8237-4348-8148-A13A36BE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2874" cy="1325563"/>
          </a:xfrm>
        </p:spPr>
        <p:txBody>
          <a:bodyPr/>
          <a:lstStyle/>
          <a:p>
            <a:r>
              <a:rPr lang="en-US" dirty="0"/>
              <a:t>Evaluate an AST by doing a post order traversal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1C913-BA44-B646-8F19-49E538FF0178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20DE9C-414A-8741-A528-E5A090C5086E}"/>
              </a:ext>
            </a:extLst>
          </p:cNvPr>
          <p:cNvSpPr txBox="1"/>
          <p:nvPr/>
        </p:nvSpPr>
        <p:spPr>
          <a:xfrm>
            <a:off x="740646" y="56649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91EE80-C134-4242-A9DA-5CF706065F22}"/>
              </a:ext>
            </a:extLst>
          </p:cNvPr>
          <p:cNvSpPr txBox="1"/>
          <p:nvPr/>
        </p:nvSpPr>
        <p:spPr>
          <a:xfrm>
            <a:off x="1882809" y="486776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AC1411-1248-FE40-8305-879D11D5BF64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03D4F4-EC92-8743-8A4A-619CB7505399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C9177-BFDE-3440-822B-0E031F7408C6}"/>
              </a:ext>
            </a:extLst>
          </p:cNvPr>
          <p:cNvSpPr txBox="1"/>
          <p:nvPr/>
        </p:nvSpPr>
        <p:spPr>
          <a:xfrm>
            <a:off x="3113491" y="566494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FEF28-F06E-AE40-9CC6-A86B731C2353}"/>
              </a:ext>
            </a:extLst>
          </p:cNvPr>
          <p:cNvSpPr txBox="1"/>
          <p:nvPr/>
        </p:nvSpPr>
        <p:spPr>
          <a:xfrm>
            <a:off x="3723972" y="39736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283FEE-C3A4-5B4B-9C79-E440E987C5A0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2249948" y="4342975"/>
            <a:ext cx="1891767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4EFF6F-9C3A-4D4C-82A3-53A05152535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141715" y="4342975"/>
            <a:ext cx="965040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3298B1-AA3B-2E45-B1F1-033BD34193EA}"/>
              </a:ext>
            </a:extLst>
          </p:cNvPr>
          <p:cNvSpPr txBox="1"/>
          <p:nvPr/>
        </p:nvSpPr>
        <p:spPr>
          <a:xfrm>
            <a:off x="5043941" y="48796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F185A-6B9F-CA4C-B783-3EE2252D5834}"/>
              </a:ext>
            </a:extLst>
          </p:cNvPr>
          <p:cNvSpPr txBox="1"/>
          <p:nvPr/>
        </p:nvSpPr>
        <p:spPr>
          <a:xfrm>
            <a:off x="679269" y="4389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B0D68-F154-304F-9FDE-1393D1018DEE}"/>
              </a:ext>
            </a:extLst>
          </p:cNvPr>
          <p:cNvSpPr txBox="1"/>
          <p:nvPr/>
        </p:nvSpPr>
        <p:spPr>
          <a:xfrm>
            <a:off x="353155" y="4091351"/>
            <a:ext cx="1960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be an x86</a:t>
            </a:r>
            <a:br>
              <a:rPr lang="en-US" dirty="0"/>
            </a:br>
            <a:r>
              <a:rPr lang="en-US" b="1" dirty="0">
                <a:latin typeface="Courier" pitchFamily="2" charset="0"/>
              </a:rPr>
              <a:t>add</a:t>
            </a:r>
            <a:r>
              <a:rPr lang="en-US" dirty="0"/>
              <a:t> instruction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1F3AA-8B1D-1042-B0A8-9CE4A6136303}"/>
              </a:ext>
            </a:extLst>
          </p:cNvPr>
          <p:cNvSpPr txBox="1"/>
          <p:nvPr/>
        </p:nvSpPr>
        <p:spPr>
          <a:xfrm>
            <a:off x="4469322" y="3245648"/>
            <a:ext cx="19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be an x86</a:t>
            </a:r>
            <a:br>
              <a:rPr lang="en-US" dirty="0"/>
            </a:br>
            <a:r>
              <a:rPr lang="en-US" b="1" dirty="0" err="1">
                <a:latin typeface="Courier" pitchFamily="2" charset="0"/>
              </a:rPr>
              <a:t>addss</a:t>
            </a:r>
            <a:r>
              <a:rPr lang="en-US" dirty="0"/>
              <a:t> instruction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5BA0E-C32B-CC41-A387-9D62AB795428}"/>
              </a:ext>
            </a:extLst>
          </p:cNvPr>
          <p:cNvSpPr txBox="1"/>
          <p:nvPr/>
        </p:nvSpPr>
        <p:spPr>
          <a:xfrm>
            <a:off x="5347063" y="6235337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Is this all?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DAE260-FBAB-A246-AC3A-5F5BF9999733}"/>
              </a:ext>
            </a:extLst>
          </p:cNvPr>
          <p:cNvSpPr txBox="1"/>
          <p:nvPr/>
        </p:nvSpPr>
        <p:spPr>
          <a:xfrm>
            <a:off x="8950488" y="1768320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- y - 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95511-8D12-D64A-9C50-10698F8B421C}"/>
              </a:ext>
            </a:extLst>
          </p:cNvPr>
          <p:cNvSpPr txBox="1"/>
          <p:nvPr/>
        </p:nvSpPr>
        <p:spPr>
          <a:xfrm>
            <a:off x="8386354" y="3612353"/>
            <a:ext cx="27025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do some experiments.</a:t>
            </a:r>
          </a:p>
          <a:p>
            <a:br>
              <a:rPr lang="en-US" dirty="0"/>
            </a:br>
            <a:r>
              <a:rPr lang="en-US" dirty="0"/>
              <a:t>What should 5 + 5.0 be?</a:t>
            </a:r>
          </a:p>
          <a:p>
            <a:endParaRPr lang="en-US" dirty="0"/>
          </a:p>
          <a:p>
            <a:r>
              <a:rPr lang="en-US" dirty="0"/>
              <a:t>but </a:t>
            </a:r>
          </a:p>
          <a:p>
            <a:endParaRPr lang="en-US" dirty="0"/>
          </a:p>
          <a:p>
            <a:r>
              <a:rPr lang="en-US" b="1" dirty="0" err="1">
                <a:latin typeface="Courier" pitchFamily="2" charset="0"/>
              </a:rPr>
              <a:t>addss</a:t>
            </a:r>
            <a:r>
              <a:rPr lang="en-US" b="1" dirty="0">
                <a:latin typeface="Courier" pitchFamily="2" charset="0"/>
              </a:rPr>
              <a:t> r1 r2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cs typeface="Calibri" panose="020F0502020204030204" pitchFamily="34" charset="0"/>
              </a:rPr>
              <a:t>interprets both registers</a:t>
            </a:r>
          </a:p>
          <a:p>
            <a:r>
              <a:rPr lang="en-US" dirty="0">
                <a:cs typeface="Calibri" panose="020F0502020204030204" pitchFamily="34" charset="0"/>
              </a:rPr>
              <a:t>as floats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1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441E3-5F9B-2B43-B45A-9E7AB6EDE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603285"/>
            <a:ext cx="92456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881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3CF6-8237-4348-8148-A13A36BE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2874" cy="1325563"/>
          </a:xfrm>
        </p:spPr>
        <p:txBody>
          <a:bodyPr/>
          <a:lstStyle/>
          <a:p>
            <a:r>
              <a:rPr lang="en-US" dirty="0"/>
              <a:t>Evaluate an AST by doing a post order traversal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1C913-BA44-B646-8F19-49E538FF0178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20DE9C-414A-8741-A528-E5A090C5086E}"/>
              </a:ext>
            </a:extLst>
          </p:cNvPr>
          <p:cNvSpPr txBox="1"/>
          <p:nvPr/>
        </p:nvSpPr>
        <p:spPr>
          <a:xfrm>
            <a:off x="740646" y="56649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91EE80-C134-4242-A9DA-5CF706065F22}"/>
              </a:ext>
            </a:extLst>
          </p:cNvPr>
          <p:cNvSpPr txBox="1"/>
          <p:nvPr/>
        </p:nvSpPr>
        <p:spPr>
          <a:xfrm>
            <a:off x="1882809" y="486776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AC1411-1248-FE40-8305-879D11D5BF64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03D4F4-EC92-8743-8A4A-619CB7505399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C9177-BFDE-3440-822B-0E031F7408C6}"/>
              </a:ext>
            </a:extLst>
          </p:cNvPr>
          <p:cNvSpPr txBox="1"/>
          <p:nvPr/>
        </p:nvSpPr>
        <p:spPr>
          <a:xfrm>
            <a:off x="3113491" y="566494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FEF28-F06E-AE40-9CC6-A86B731C2353}"/>
              </a:ext>
            </a:extLst>
          </p:cNvPr>
          <p:cNvSpPr txBox="1"/>
          <p:nvPr/>
        </p:nvSpPr>
        <p:spPr>
          <a:xfrm>
            <a:off x="3723972" y="39736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283FEE-C3A4-5B4B-9C79-E440E987C5A0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2249948" y="4342975"/>
            <a:ext cx="1891767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4EFF6F-9C3A-4D4C-82A3-53A05152535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141715" y="4342975"/>
            <a:ext cx="965040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3298B1-AA3B-2E45-B1F1-033BD34193EA}"/>
              </a:ext>
            </a:extLst>
          </p:cNvPr>
          <p:cNvSpPr txBox="1"/>
          <p:nvPr/>
        </p:nvSpPr>
        <p:spPr>
          <a:xfrm>
            <a:off x="5043941" y="48796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F185A-6B9F-CA4C-B783-3EE2252D5834}"/>
              </a:ext>
            </a:extLst>
          </p:cNvPr>
          <p:cNvSpPr txBox="1"/>
          <p:nvPr/>
        </p:nvSpPr>
        <p:spPr>
          <a:xfrm>
            <a:off x="679269" y="4389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B0D68-F154-304F-9FDE-1393D1018DEE}"/>
              </a:ext>
            </a:extLst>
          </p:cNvPr>
          <p:cNvSpPr txBox="1"/>
          <p:nvPr/>
        </p:nvSpPr>
        <p:spPr>
          <a:xfrm>
            <a:off x="353155" y="4091351"/>
            <a:ext cx="1960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be an x86</a:t>
            </a:r>
            <a:br>
              <a:rPr lang="en-US" dirty="0"/>
            </a:br>
            <a:r>
              <a:rPr lang="en-US" b="1" dirty="0">
                <a:latin typeface="Courier" pitchFamily="2" charset="0"/>
              </a:rPr>
              <a:t>add</a:t>
            </a:r>
            <a:r>
              <a:rPr lang="en-US" dirty="0"/>
              <a:t> instruction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1F3AA-8B1D-1042-B0A8-9CE4A6136303}"/>
              </a:ext>
            </a:extLst>
          </p:cNvPr>
          <p:cNvSpPr txBox="1"/>
          <p:nvPr/>
        </p:nvSpPr>
        <p:spPr>
          <a:xfrm>
            <a:off x="4469322" y="3245648"/>
            <a:ext cx="19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be an x86</a:t>
            </a:r>
            <a:br>
              <a:rPr lang="en-US" dirty="0"/>
            </a:br>
            <a:r>
              <a:rPr lang="en-US" b="1" dirty="0" err="1">
                <a:latin typeface="Courier" pitchFamily="2" charset="0"/>
              </a:rPr>
              <a:t>addss</a:t>
            </a:r>
            <a:r>
              <a:rPr lang="en-US" dirty="0"/>
              <a:t> instruction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5BA0E-C32B-CC41-A387-9D62AB795428}"/>
              </a:ext>
            </a:extLst>
          </p:cNvPr>
          <p:cNvSpPr txBox="1"/>
          <p:nvPr/>
        </p:nvSpPr>
        <p:spPr>
          <a:xfrm>
            <a:off x="5347063" y="6235337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Is this all?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DAE260-FBAB-A246-AC3A-5F5BF9999733}"/>
              </a:ext>
            </a:extLst>
          </p:cNvPr>
          <p:cNvSpPr txBox="1"/>
          <p:nvPr/>
        </p:nvSpPr>
        <p:spPr>
          <a:xfrm>
            <a:off x="8950488" y="1768320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- y - 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95511-8D12-D64A-9C50-10698F8B421C}"/>
              </a:ext>
            </a:extLst>
          </p:cNvPr>
          <p:cNvSpPr txBox="1"/>
          <p:nvPr/>
        </p:nvSpPr>
        <p:spPr>
          <a:xfrm>
            <a:off x="7201988" y="4129099"/>
            <a:ext cx="45553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the binary of 5 is 0b101</a:t>
            </a:r>
            <a:br>
              <a:rPr lang="en-US" dirty="0"/>
            </a:br>
            <a:r>
              <a:rPr lang="en-US" dirty="0"/>
              <a:t>the float value of 0b101 is 7.00649232162e-45</a:t>
            </a:r>
          </a:p>
          <a:p>
            <a:endParaRPr lang="en-US" dirty="0"/>
          </a:p>
          <a:p>
            <a:r>
              <a:rPr lang="en-US" dirty="0"/>
              <a:t>We cannot just add them!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7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3CF6-8237-4348-8148-A13A36BE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2874" cy="1325563"/>
          </a:xfrm>
        </p:spPr>
        <p:txBody>
          <a:bodyPr/>
          <a:lstStyle/>
          <a:p>
            <a:r>
              <a:rPr lang="en-US" dirty="0"/>
              <a:t>Evaluate an AST by doing a post order traversal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1C913-BA44-B646-8F19-49E538FF0178}"/>
              </a:ext>
            </a:extLst>
          </p:cNvPr>
          <p:cNvSpPr txBox="1"/>
          <p:nvPr/>
        </p:nvSpPr>
        <p:spPr>
          <a:xfrm>
            <a:off x="838200" y="2081367"/>
            <a:ext cx="36311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Expr  ::= NUM Expr2</a:t>
            </a:r>
          </a:p>
          <a:p>
            <a:r>
              <a:rPr lang="en-US" dirty="0">
                <a:latin typeface="Courier" pitchFamily="2" charset="0"/>
              </a:rPr>
              <a:t>Expr2 ::= MINUS NUM Expr2</a:t>
            </a:r>
          </a:p>
          <a:p>
            <a:r>
              <a:rPr lang="en-US" dirty="0">
                <a:latin typeface="Courier" pitchFamily="2" charset="0"/>
              </a:rPr>
              <a:t>      |   “”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20DE9C-414A-8741-A528-E5A090C5086E}"/>
              </a:ext>
            </a:extLst>
          </p:cNvPr>
          <p:cNvSpPr txBox="1"/>
          <p:nvPr/>
        </p:nvSpPr>
        <p:spPr>
          <a:xfrm>
            <a:off x="679269" y="637430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91EE80-C134-4242-A9DA-5CF706065F22}"/>
              </a:ext>
            </a:extLst>
          </p:cNvPr>
          <p:cNvSpPr txBox="1"/>
          <p:nvPr/>
        </p:nvSpPr>
        <p:spPr>
          <a:xfrm>
            <a:off x="1821432" y="557712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AC1411-1248-FE40-8305-879D11D5BF64}"/>
              </a:ext>
            </a:extLst>
          </p:cNvPr>
          <p:cNvCxnSpPr>
            <a:cxnSpLocks/>
          </p:cNvCxnSpPr>
          <p:nvPr/>
        </p:nvCxnSpPr>
        <p:spPr>
          <a:xfrm flipH="1">
            <a:off x="883574" y="594414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03D4F4-EC92-8743-8A4A-619CB7505399}"/>
              </a:ext>
            </a:extLst>
          </p:cNvPr>
          <p:cNvCxnSpPr>
            <a:cxnSpLocks/>
          </p:cNvCxnSpPr>
          <p:nvPr/>
        </p:nvCxnSpPr>
        <p:spPr>
          <a:xfrm>
            <a:off x="2107947" y="594414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C9177-BFDE-3440-822B-0E031F7408C6}"/>
              </a:ext>
            </a:extLst>
          </p:cNvPr>
          <p:cNvSpPr txBox="1"/>
          <p:nvPr/>
        </p:nvSpPr>
        <p:spPr>
          <a:xfrm>
            <a:off x="3052114" y="637430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FEF28-F06E-AE40-9CC6-A86B731C2353}"/>
              </a:ext>
            </a:extLst>
          </p:cNvPr>
          <p:cNvSpPr txBox="1"/>
          <p:nvPr/>
        </p:nvSpPr>
        <p:spPr>
          <a:xfrm>
            <a:off x="3723972" y="39736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283FEE-C3A4-5B4B-9C79-E440E987C5A0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 flipH="1">
            <a:off x="2278037" y="4342975"/>
            <a:ext cx="1863678" cy="61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4EFF6F-9C3A-4D4C-82A3-53A05152535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141715" y="4342975"/>
            <a:ext cx="965040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3298B1-AA3B-2E45-B1F1-033BD34193EA}"/>
              </a:ext>
            </a:extLst>
          </p:cNvPr>
          <p:cNvSpPr txBox="1"/>
          <p:nvPr/>
        </p:nvSpPr>
        <p:spPr>
          <a:xfrm>
            <a:off x="5043941" y="48796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F185A-6B9F-CA4C-B783-3EE2252D5834}"/>
              </a:ext>
            </a:extLst>
          </p:cNvPr>
          <p:cNvSpPr txBox="1"/>
          <p:nvPr/>
        </p:nvSpPr>
        <p:spPr>
          <a:xfrm>
            <a:off x="679269" y="4389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B0D68-F154-304F-9FDE-1393D1018DEE}"/>
              </a:ext>
            </a:extLst>
          </p:cNvPr>
          <p:cNvSpPr txBox="1"/>
          <p:nvPr/>
        </p:nvSpPr>
        <p:spPr>
          <a:xfrm>
            <a:off x="353155" y="4091351"/>
            <a:ext cx="1960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be an x86</a:t>
            </a:r>
            <a:br>
              <a:rPr lang="en-US" dirty="0"/>
            </a:br>
            <a:r>
              <a:rPr lang="en-US" b="1" dirty="0">
                <a:latin typeface="Courier" pitchFamily="2" charset="0"/>
              </a:rPr>
              <a:t>add</a:t>
            </a:r>
            <a:r>
              <a:rPr lang="en-US" dirty="0"/>
              <a:t> instruction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1F3AA-8B1D-1042-B0A8-9CE4A6136303}"/>
              </a:ext>
            </a:extLst>
          </p:cNvPr>
          <p:cNvSpPr txBox="1"/>
          <p:nvPr/>
        </p:nvSpPr>
        <p:spPr>
          <a:xfrm>
            <a:off x="4469322" y="3245648"/>
            <a:ext cx="19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be an x86</a:t>
            </a:r>
            <a:br>
              <a:rPr lang="en-US" dirty="0"/>
            </a:br>
            <a:r>
              <a:rPr lang="en-US" b="1" dirty="0" err="1">
                <a:latin typeface="Courier" pitchFamily="2" charset="0"/>
              </a:rPr>
              <a:t>addss</a:t>
            </a:r>
            <a:r>
              <a:rPr lang="en-US" dirty="0"/>
              <a:t> instruction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5BA0E-C32B-CC41-A387-9D62AB795428}"/>
              </a:ext>
            </a:extLst>
          </p:cNvPr>
          <p:cNvSpPr txBox="1"/>
          <p:nvPr/>
        </p:nvSpPr>
        <p:spPr>
          <a:xfrm>
            <a:off x="5106755" y="5794280"/>
            <a:ext cx="576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need to make sure our operands are in the right format!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DAE260-FBAB-A246-AC3A-5F5BF9999733}"/>
              </a:ext>
            </a:extLst>
          </p:cNvPr>
          <p:cNvSpPr txBox="1"/>
          <p:nvPr/>
        </p:nvSpPr>
        <p:spPr>
          <a:xfrm>
            <a:off x="8950488" y="1768320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- y - z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BD33D-8B34-FC4B-B439-1B0F268BEE6C}"/>
              </a:ext>
            </a:extLst>
          </p:cNvPr>
          <p:cNvSpPr/>
          <p:nvPr/>
        </p:nvSpPr>
        <p:spPr>
          <a:xfrm>
            <a:off x="1341755" y="4955699"/>
            <a:ext cx="1872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</a:t>
            </a:r>
            <a:r>
              <a:rPr lang="en-US" dirty="0" err="1">
                <a:highlight>
                  <a:srgbClr val="FFFF00"/>
                </a:highlight>
              </a:rPr>
              <a:t>int_to_float</a:t>
            </a:r>
            <a:r>
              <a:rPr lang="en-US" dirty="0">
                <a:highlight>
                  <a:srgbClr val="FFFF00"/>
                </a:highlight>
              </a:rPr>
              <a:t>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EE86BB-16B4-7E44-A61A-8823BD091603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flipH="1">
            <a:off x="2239175" y="5325031"/>
            <a:ext cx="38862" cy="252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185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A3CD-5154-E142-BB4B-5B035CB4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6775"/>
          </a:xfrm>
        </p:spPr>
        <p:txBody>
          <a:bodyPr/>
          <a:lstStyle/>
          <a:p>
            <a:r>
              <a:rPr lang="en-US" dirty="0"/>
              <a:t>Given a language a type system defines:</a:t>
            </a:r>
          </a:p>
          <a:p>
            <a:pPr lvl="1"/>
            <a:r>
              <a:rPr lang="en-US" dirty="0"/>
              <a:t>The primitive (base) types in the language</a:t>
            </a:r>
          </a:p>
          <a:p>
            <a:pPr lvl="1"/>
            <a:r>
              <a:rPr lang="en-US" dirty="0"/>
              <a:t>How the types can be converted to other types</a:t>
            </a:r>
          </a:p>
          <a:p>
            <a:pPr lvl="2"/>
            <a:r>
              <a:rPr lang="en-US" dirty="0"/>
              <a:t>implicitly or explicitly</a:t>
            </a:r>
          </a:p>
          <a:p>
            <a:pPr lvl="1"/>
            <a:r>
              <a:rPr lang="en-US" dirty="0"/>
              <a:t>How the user can define new types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989FEE-3EF2-8E42-9C26-527D409EA79A}"/>
              </a:ext>
            </a:extLst>
          </p:cNvPr>
          <p:cNvSpPr txBox="1">
            <a:spLocks/>
          </p:cNvSpPr>
          <p:nvPr/>
        </p:nvSpPr>
        <p:spPr>
          <a:xfrm>
            <a:off x="838200" y="37745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checking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8F86DF-C691-E749-B369-8F0687AF6159}"/>
              </a:ext>
            </a:extLst>
          </p:cNvPr>
          <p:cNvSpPr txBox="1">
            <a:spLocks/>
          </p:cNvSpPr>
          <p:nvPr/>
        </p:nvSpPr>
        <p:spPr>
          <a:xfrm>
            <a:off x="838200" y="5100093"/>
            <a:ext cx="10515600" cy="175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a program to ensure that it adheres to the type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67ECE-44F9-5B4B-93B5-5540B4FBFEB1}"/>
              </a:ext>
            </a:extLst>
          </p:cNvPr>
          <p:cNvSpPr txBox="1"/>
          <p:nvPr/>
        </p:nvSpPr>
        <p:spPr>
          <a:xfrm>
            <a:off x="1946365" y="5846544"/>
            <a:ext cx="829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Especially interesting for compilers as a program given in the type system for the input language must be translated to a type system for lower-level program </a:t>
            </a:r>
          </a:p>
        </p:txBody>
      </p:sp>
    </p:spTree>
    <p:extLst>
      <p:ext uri="{BB962C8B-B14F-4D97-AF65-F5344CB8AC3E}">
        <p14:creationId xmlns:p14="http://schemas.microsoft.com/office/powerpoint/2010/main" val="19873680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A3CD-5154-E142-BB4B-5B035CB4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0673"/>
          </a:xfrm>
        </p:spPr>
        <p:txBody>
          <a:bodyPr>
            <a:normAutofit/>
          </a:bodyPr>
          <a:lstStyle/>
          <a:p>
            <a:r>
              <a:rPr lang="en-US" dirty="0"/>
              <a:t>Different types of Type Systems for languages:</a:t>
            </a:r>
          </a:p>
          <a:p>
            <a:pPr lvl="1"/>
            <a:r>
              <a:rPr lang="en-US" b="1" dirty="0"/>
              <a:t>statically typed</a:t>
            </a:r>
            <a:r>
              <a:rPr lang="en-US" dirty="0"/>
              <a:t>: types can be determined at compile time</a:t>
            </a:r>
          </a:p>
          <a:p>
            <a:pPr lvl="1"/>
            <a:r>
              <a:rPr lang="en-US" b="1" dirty="0"/>
              <a:t>dynamically typed</a:t>
            </a:r>
            <a:r>
              <a:rPr lang="en-US" dirty="0"/>
              <a:t>: types are determined at runtime</a:t>
            </a:r>
          </a:p>
          <a:p>
            <a:pPr lvl="1"/>
            <a:r>
              <a:rPr lang="en-US" b="1" dirty="0"/>
              <a:t>untyped</a:t>
            </a:r>
            <a:r>
              <a:rPr lang="en-US" dirty="0"/>
              <a:t>: the language has no types</a:t>
            </a:r>
          </a:p>
          <a:p>
            <a:pPr lvl="1"/>
            <a:endParaRPr lang="en-US" dirty="0"/>
          </a:p>
          <a:p>
            <a:r>
              <a:rPr lang="en-US" dirty="0"/>
              <a:t>What are examples of each?</a:t>
            </a:r>
          </a:p>
          <a:p>
            <a:r>
              <a:rPr lang="en-US" dirty="0"/>
              <a:t>What are pros and cons of each?</a:t>
            </a:r>
          </a:p>
        </p:txBody>
      </p:sp>
    </p:spTree>
    <p:extLst>
      <p:ext uri="{BB962C8B-B14F-4D97-AF65-F5344CB8AC3E}">
        <p14:creationId xmlns:p14="http://schemas.microsoft.com/office/powerpoint/2010/main" val="31272381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A3CD-5154-E142-BB4B-5B035CB4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06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types of Type Systems for languages:</a:t>
            </a:r>
          </a:p>
          <a:p>
            <a:pPr lvl="1"/>
            <a:r>
              <a:rPr lang="en-US" b="1" dirty="0"/>
              <a:t>statically typed</a:t>
            </a:r>
            <a:r>
              <a:rPr lang="en-US" dirty="0"/>
              <a:t>: types can be determined at compile time</a:t>
            </a:r>
          </a:p>
          <a:p>
            <a:pPr lvl="1"/>
            <a:r>
              <a:rPr lang="en-US" b="1" dirty="0"/>
              <a:t>dynamically typed</a:t>
            </a:r>
            <a:r>
              <a:rPr lang="en-US" dirty="0"/>
              <a:t>: types are determined at runtime</a:t>
            </a:r>
          </a:p>
          <a:p>
            <a:pPr lvl="1"/>
            <a:r>
              <a:rPr lang="en-US" b="1" dirty="0"/>
              <a:t>untyped</a:t>
            </a:r>
            <a:r>
              <a:rPr lang="en-US" dirty="0"/>
              <a:t>: the language has no types</a:t>
            </a:r>
          </a:p>
          <a:p>
            <a:pPr lvl="1"/>
            <a:endParaRPr lang="en-US" dirty="0"/>
          </a:p>
          <a:p>
            <a:r>
              <a:rPr lang="en-US" dirty="0"/>
              <a:t>What are examples of each?</a:t>
            </a:r>
          </a:p>
          <a:p>
            <a:r>
              <a:rPr lang="en-US" dirty="0"/>
              <a:t>What are pros and cons of each?</a:t>
            </a:r>
          </a:p>
          <a:p>
            <a:r>
              <a:rPr lang="en-US" dirty="0"/>
              <a:t>In this class, we will be:</a:t>
            </a:r>
          </a:p>
          <a:p>
            <a:pPr lvl="1"/>
            <a:r>
              <a:rPr lang="en-US" dirty="0"/>
              <a:t>Compiling a statically typed language (similar to C)</a:t>
            </a:r>
          </a:p>
          <a:p>
            <a:pPr lvl="1"/>
            <a:r>
              <a:rPr lang="en-US" dirty="0"/>
              <a:t>into an untyped language (similar to an ISA)</a:t>
            </a:r>
          </a:p>
          <a:p>
            <a:pPr lvl="1"/>
            <a:r>
              <a:rPr lang="en-US" dirty="0"/>
              <a:t>using a dynamically typed language (python)</a:t>
            </a:r>
          </a:p>
        </p:txBody>
      </p:sp>
    </p:spTree>
    <p:extLst>
      <p:ext uri="{BB962C8B-B14F-4D97-AF65-F5344CB8AC3E}">
        <p14:creationId xmlns:p14="http://schemas.microsoft.com/office/powerpoint/2010/main" val="32095917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A3CD-5154-E142-BB4B-5B035CB4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06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Considerations:</a:t>
            </a:r>
          </a:p>
          <a:p>
            <a:r>
              <a:rPr lang="en-US" dirty="0"/>
              <a:t>Base types in the language:</a:t>
            </a:r>
          </a:p>
          <a:p>
            <a:pPr lvl="1"/>
            <a:r>
              <a:rPr lang="en-US" dirty="0" err="1"/>
              <a:t>ints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chars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floats</a:t>
            </a:r>
          </a:p>
          <a:p>
            <a:pPr lvl="1"/>
            <a:r>
              <a:rPr lang="en-US" dirty="0"/>
              <a:t>bool</a:t>
            </a:r>
          </a:p>
          <a:p>
            <a:endParaRPr lang="en-US" dirty="0"/>
          </a:p>
          <a:p>
            <a:r>
              <a:rPr lang="en-US" dirty="0"/>
              <a:t>How to combine types in expressions:</a:t>
            </a:r>
          </a:p>
          <a:p>
            <a:pPr lvl="1"/>
            <a:r>
              <a:rPr lang="en-US" dirty="0"/>
              <a:t>int and float?</a:t>
            </a:r>
          </a:p>
          <a:p>
            <a:pPr lvl="1"/>
            <a:r>
              <a:rPr lang="en-US" dirty="0"/>
              <a:t>int and char?</a:t>
            </a:r>
          </a:p>
          <a:p>
            <a:pPr lvl="1"/>
            <a:r>
              <a:rPr lang="en-US" dirty="0"/>
              <a:t>int and bool?</a:t>
            </a:r>
          </a:p>
        </p:txBody>
      </p:sp>
    </p:spTree>
    <p:extLst>
      <p:ext uri="{BB962C8B-B14F-4D97-AF65-F5344CB8AC3E}">
        <p14:creationId xmlns:p14="http://schemas.microsoft.com/office/powerpoint/2010/main" val="4325546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A3CD-5154-E142-BB4B-5B035CB4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89320" cy="44706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Considerations:</a:t>
            </a:r>
          </a:p>
          <a:p>
            <a:r>
              <a:rPr lang="en-US" dirty="0"/>
              <a:t>Base types: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ints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chars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floats</a:t>
            </a:r>
          </a:p>
          <a:p>
            <a:pPr lvl="1"/>
            <a:r>
              <a:rPr lang="en-US" dirty="0"/>
              <a:t>bool</a:t>
            </a:r>
          </a:p>
          <a:p>
            <a:endParaRPr lang="en-US" dirty="0"/>
          </a:p>
          <a:p>
            <a:r>
              <a:rPr lang="en-US" dirty="0"/>
              <a:t>How to combine types in expressions:</a:t>
            </a:r>
          </a:p>
          <a:p>
            <a:pPr lvl="1"/>
            <a:r>
              <a:rPr lang="en-US" dirty="0"/>
              <a:t>int and float?</a:t>
            </a:r>
          </a:p>
          <a:p>
            <a:pPr lvl="1"/>
            <a:r>
              <a:rPr lang="en-US" dirty="0"/>
              <a:t>int and char?</a:t>
            </a:r>
          </a:p>
          <a:p>
            <a:pPr lvl="1"/>
            <a:r>
              <a:rPr lang="en-US" dirty="0"/>
              <a:t>int and bool?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5B775-113B-2340-A152-698FB84A5947}"/>
              </a:ext>
            </a:extLst>
          </p:cNvPr>
          <p:cNvSpPr txBox="1"/>
          <p:nvPr/>
        </p:nvSpPr>
        <p:spPr>
          <a:xfrm>
            <a:off x="4702538" y="2159726"/>
            <a:ext cx="2424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</a:t>
            </a:r>
            <a:r>
              <a:rPr lang="en-US" dirty="0" err="1"/>
              <a:t>ints</a:t>
            </a:r>
            <a:r>
              <a:rPr lang="en-US" dirty="0"/>
              <a:t>? </a:t>
            </a:r>
            <a:br>
              <a:rPr lang="en-US" dirty="0"/>
            </a:br>
            <a:r>
              <a:rPr lang="en-US" dirty="0"/>
              <a:t>How does C do it? </a:t>
            </a:r>
            <a:br>
              <a:rPr lang="en-US" dirty="0"/>
            </a:br>
            <a:r>
              <a:rPr lang="en-US" dirty="0"/>
              <a:t>How does Python do it?</a:t>
            </a:r>
          </a:p>
          <a:p>
            <a:r>
              <a:rPr lang="en-US" dirty="0"/>
              <a:t>Pros and cons? </a:t>
            </a:r>
          </a:p>
        </p:txBody>
      </p:sp>
    </p:spTree>
    <p:extLst>
      <p:ext uri="{BB962C8B-B14F-4D97-AF65-F5344CB8AC3E}">
        <p14:creationId xmlns:p14="http://schemas.microsoft.com/office/powerpoint/2010/main" val="25357366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A3CD-5154-E142-BB4B-5B035CB4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89320" cy="44706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Considerations:</a:t>
            </a:r>
          </a:p>
          <a:p>
            <a:r>
              <a:rPr lang="en-US" dirty="0"/>
              <a:t>Base types:</a:t>
            </a:r>
          </a:p>
          <a:p>
            <a:pPr lvl="1"/>
            <a:r>
              <a:rPr lang="en-US" dirty="0" err="1"/>
              <a:t>ints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chars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strings</a:t>
            </a:r>
          </a:p>
          <a:p>
            <a:pPr lvl="1"/>
            <a:r>
              <a:rPr lang="en-US" dirty="0"/>
              <a:t>floats</a:t>
            </a:r>
          </a:p>
          <a:p>
            <a:pPr lvl="1"/>
            <a:r>
              <a:rPr lang="en-US" dirty="0"/>
              <a:t>bool</a:t>
            </a:r>
          </a:p>
          <a:p>
            <a:endParaRPr lang="en-US" dirty="0"/>
          </a:p>
          <a:p>
            <a:r>
              <a:rPr lang="en-US" dirty="0"/>
              <a:t>How to combine types in expressions:</a:t>
            </a:r>
          </a:p>
          <a:p>
            <a:pPr lvl="1"/>
            <a:r>
              <a:rPr lang="en-US" dirty="0"/>
              <a:t>int and float?</a:t>
            </a:r>
          </a:p>
          <a:p>
            <a:pPr lvl="1"/>
            <a:r>
              <a:rPr lang="en-US" dirty="0"/>
              <a:t>int and char?</a:t>
            </a:r>
          </a:p>
          <a:p>
            <a:pPr lvl="1"/>
            <a:r>
              <a:rPr lang="en-US" dirty="0"/>
              <a:t>int and bool?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5B775-113B-2340-A152-698FB84A5947}"/>
              </a:ext>
            </a:extLst>
          </p:cNvPr>
          <p:cNvSpPr txBox="1"/>
          <p:nvPr/>
        </p:nvSpPr>
        <p:spPr>
          <a:xfrm>
            <a:off x="4702538" y="2159726"/>
            <a:ext cx="399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strings a base type? In C? In Python?</a:t>
            </a:r>
          </a:p>
        </p:txBody>
      </p:sp>
    </p:spTree>
    <p:extLst>
      <p:ext uri="{BB962C8B-B14F-4D97-AF65-F5344CB8AC3E}">
        <p14:creationId xmlns:p14="http://schemas.microsoft.com/office/powerpoint/2010/main" val="33680859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A3CD-5154-E142-BB4B-5B035CB4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89320" cy="44706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Considerations:</a:t>
            </a:r>
          </a:p>
          <a:p>
            <a:r>
              <a:rPr lang="en-US" dirty="0"/>
              <a:t>Base types:</a:t>
            </a:r>
          </a:p>
          <a:p>
            <a:pPr lvl="1"/>
            <a:r>
              <a:rPr lang="en-US" dirty="0" err="1"/>
              <a:t>ints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chars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floats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bool</a:t>
            </a:r>
          </a:p>
          <a:p>
            <a:endParaRPr lang="en-US" dirty="0"/>
          </a:p>
          <a:p>
            <a:r>
              <a:rPr lang="en-US" dirty="0"/>
              <a:t>How to combine types in expressions:</a:t>
            </a:r>
          </a:p>
          <a:p>
            <a:pPr lvl="1"/>
            <a:r>
              <a:rPr lang="en-US" dirty="0"/>
              <a:t>int and float?</a:t>
            </a:r>
          </a:p>
          <a:p>
            <a:pPr lvl="1"/>
            <a:r>
              <a:rPr lang="en-US" dirty="0"/>
              <a:t>int and char?</a:t>
            </a:r>
          </a:p>
          <a:p>
            <a:pPr lvl="1"/>
            <a:r>
              <a:rPr lang="en-US" dirty="0"/>
              <a:t>int and bool?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5B775-113B-2340-A152-698FB84A5947}"/>
              </a:ext>
            </a:extLst>
          </p:cNvPr>
          <p:cNvSpPr txBox="1"/>
          <p:nvPr/>
        </p:nvSpPr>
        <p:spPr>
          <a:xfrm>
            <a:off x="4510950" y="3876294"/>
            <a:ext cx="391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are bools handled? in C? in Python</a:t>
            </a:r>
          </a:p>
        </p:txBody>
      </p:sp>
    </p:spTree>
    <p:extLst>
      <p:ext uri="{BB962C8B-B14F-4D97-AF65-F5344CB8AC3E}">
        <p14:creationId xmlns:p14="http://schemas.microsoft.com/office/powerpoint/2010/main" val="16071487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A3CD-5154-E142-BB4B-5B035CB4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89320" cy="44706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Considerations:</a:t>
            </a:r>
          </a:p>
          <a:p>
            <a:r>
              <a:rPr lang="en-US" dirty="0"/>
              <a:t>Base types:</a:t>
            </a:r>
          </a:p>
          <a:p>
            <a:pPr lvl="1"/>
            <a:r>
              <a:rPr lang="en-US" dirty="0" err="1"/>
              <a:t>ints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chars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floats</a:t>
            </a:r>
          </a:p>
          <a:p>
            <a:pPr lvl="1"/>
            <a:r>
              <a:rPr lang="en-US" dirty="0"/>
              <a:t>bool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How to combine types in expressions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 and float?</a:t>
            </a:r>
          </a:p>
          <a:p>
            <a:pPr lvl="1"/>
            <a:r>
              <a:rPr lang="en-US" dirty="0"/>
              <a:t>int and char?</a:t>
            </a:r>
          </a:p>
          <a:p>
            <a:pPr lvl="1"/>
            <a:r>
              <a:rPr lang="en-US" dirty="0"/>
              <a:t>int and bool?</a:t>
            </a:r>
          </a:p>
        </p:txBody>
      </p:sp>
    </p:spTree>
    <p:extLst>
      <p:ext uri="{BB962C8B-B14F-4D97-AF65-F5344CB8AC3E}">
        <p14:creationId xmlns:p14="http://schemas.microsoft.com/office/powerpoint/2010/main" val="215371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212A9D-3F14-574D-8413-D678CFB81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1885950"/>
            <a:ext cx="8559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942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A3CD-5154-E142-BB4B-5B035CB4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89320" cy="44706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Considerations:</a:t>
            </a:r>
          </a:p>
          <a:p>
            <a:r>
              <a:rPr lang="en-US" dirty="0"/>
              <a:t>Base types:</a:t>
            </a:r>
          </a:p>
          <a:p>
            <a:pPr lvl="1"/>
            <a:r>
              <a:rPr lang="en-US" dirty="0" err="1"/>
              <a:t>ints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chars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floats</a:t>
            </a:r>
          </a:p>
          <a:p>
            <a:pPr lvl="1"/>
            <a:r>
              <a:rPr lang="en-US" dirty="0"/>
              <a:t>bool</a:t>
            </a:r>
          </a:p>
          <a:p>
            <a:endParaRPr lang="en-US" dirty="0"/>
          </a:p>
          <a:p>
            <a:r>
              <a:rPr lang="en-US" dirty="0"/>
              <a:t>How to combine types in expressions: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int and float?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int and char?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int and bool?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6D91F-0D6C-5346-8CF6-DD96CD488CA5}"/>
              </a:ext>
            </a:extLst>
          </p:cNvPr>
          <p:cNvSpPr txBox="1"/>
          <p:nvPr/>
        </p:nvSpPr>
        <p:spPr>
          <a:xfrm>
            <a:off x="4502332" y="5599611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do each of these do if they are +’ed together?</a:t>
            </a:r>
          </a:p>
        </p:txBody>
      </p:sp>
    </p:spTree>
    <p:extLst>
      <p:ext uri="{BB962C8B-B14F-4D97-AF65-F5344CB8AC3E}">
        <p14:creationId xmlns:p14="http://schemas.microsoft.com/office/powerpoint/2010/main" val="16656770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on an 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B3416-CBC4-1742-BBDE-11516DFBA46A}"/>
              </a:ext>
            </a:extLst>
          </p:cNvPr>
          <p:cNvSpPr txBox="1"/>
          <p:nvPr/>
        </p:nvSpPr>
        <p:spPr>
          <a:xfrm>
            <a:off x="740646" y="56649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AE955-0599-824D-A808-B9DDF0AC2ACE}"/>
              </a:ext>
            </a:extLst>
          </p:cNvPr>
          <p:cNvSpPr txBox="1"/>
          <p:nvPr/>
        </p:nvSpPr>
        <p:spPr>
          <a:xfrm>
            <a:off x="1882809" y="486776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CCE412-E71A-A24D-9D76-AD7DB8FBB9BB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5F6563-880E-C74E-B3BB-18ED7BEEAD4C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FC64A7-099F-CA41-91EA-4CBE16A06F1C}"/>
              </a:ext>
            </a:extLst>
          </p:cNvPr>
          <p:cNvSpPr txBox="1"/>
          <p:nvPr/>
        </p:nvSpPr>
        <p:spPr>
          <a:xfrm>
            <a:off x="3113491" y="566494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BE047-5CE7-764F-84E1-1B4EE9B9C6F4}"/>
              </a:ext>
            </a:extLst>
          </p:cNvPr>
          <p:cNvSpPr txBox="1"/>
          <p:nvPr/>
        </p:nvSpPr>
        <p:spPr>
          <a:xfrm>
            <a:off x="3723972" y="39736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BBEA0C-2C0A-8E4B-9DC7-DA9FD1B5391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249948" y="4342975"/>
            <a:ext cx="1891767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8C3957-483F-A548-A7DF-D25A5D3F962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141715" y="4342975"/>
            <a:ext cx="965040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40C968-12DE-BB41-BEB4-EA81FD8B4016}"/>
              </a:ext>
            </a:extLst>
          </p:cNvPr>
          <p:cNvSpPr txBox="1"/>
          <p:nvPr/>
        </p:nvSpPr>
        <p:spPr>
          <a:xfrm>
            <a:off x="5043941" y="48796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B22F7-489A-3941-B06E-E974CDC2F38C}"/>
              </a:ext>
            </a:extLst>
          </p:cNvPr>
          <p:cNvSpPr txBox="1"/>
          <p:nvPr/>
        </p:nvSpPr>
        <p:spPr>
          <a:xfrm>
            <a:off x="1312139" y="1801897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- y - 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E0BF5-1E88-3148-811F-C44FDB377EE5}"/>
              </a:ext>
            </a:extLst>
          </p:cNvPr>
          <p:cNvSpPr txBox="1"/>
          <p:nvPr/>
        </p:nvSpPr>
        <p:spPr>
          <a:xfrm>
            <a:off x="5106755" y="2786414"/>
            <a:ext cx="338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each node additionally gets a type</a:t>
            </a:r>
          </a:p>
        </p:txBody>
      </p:sp>
    </p:spTree>
    <p:extLst>
      <p:ext uri="{BB962C8B-B14F-4D97-AF65-F5344CB8AC3E}">
        <p14:creationId xmlns:p14="http://schemas.microsoft.com/office/powerpoint/2010/main" val="13403329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on an 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B3416-CBC4-1742-BBDE-11516DFBA46A}"/>
              </a:ext>
            </a:extLst>
          </p:cNvPr>
          <p:cNvSpPr txBox="1"/>
          <p:nvPr/>
        </p:nvSpPr>
        <p:spPr>
          <a:xfrm>
            <a:off x="740646" y="566494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</a:t>
            </a:r>
            <a:r>
              <a:rPr lang="en-US" dirty="0">
                <a:highlight>
                  <a:srgbClr val="FFFF00"/>
                </a:highlight>
              </a:rPr>
              <a:t>int</a:t>
            </a:r>
            <a:r>
              <a:rPr lang="en-US" dirty="0"/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AE955-0599-824D-A808-B9DDF0AC2ACE}"/>
              </a:ext>
            </a:extLst>
          </p:cNvPr>
          <p:cNvSpPr txBox="1"/>
          <p:nvPr/>
        </p:nvSpPr>
        <p:spPr>
          <a:xfrm>
            <a:off x="1882809" y="486776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CCE412-E71A-A24D-9D76-AD7DB8FBB9BB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5F6563-880E-C74E-B3BB-18ED7BEEAD4C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FC64A7-099F-CA41-91EA-4CBE16A06F1C}"/>
              </a:ext>
            </a:extLst>
          </p:cNvPr>
          <p:cNvSpPr txBox="1"/>
          <p:nvPr/>
        </p:nvSpPr>
        <p:spPr>
          <a:xfrm>
            <a:off x="3113491" y="566494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</a:t>
            </a:r>
            <a:r>
              <a:rPr lang="en-US" dirty="0">
                <a:highlight>
                  <a:srgbClr val="FFFF00"/>
                </a:highlight>
              </a:rPr>
              <a:t>int</a:t>
            </a:r>
            <a:r>
              <a:rPr lang="en-US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BE047-5CE7-764F-84E1-1B4EE9B9C6F4}"/>
              </a:ext>
            </a:extLst>
          </p:cNvPr>
          <p:cNvSpPr txBox="1"/>
          <p:nvPr/>
        </p:nvSpPr>
        <p:spPr>
          <a:xfrm>
            <a:off x="3723972" y="39736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BBEA0C-2C0A-8E4B-9DC7-DA9FD1B5391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249948" y="4342975"/>
            <a:ext cx="1891767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8C3957-483F-A548-A7DF-D25A5D3F962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141715" y="4342975"/>
            <a:ext cx="965040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40C968-12DE-BB41-BEB4-EA81FD8B4016}"/>
              </a:ext>
            </a:extLst>
          </p:cNvPr>
          <p:cNvSpPr txBox="1"/>
          <p:nvPr/>
        </p:nvSpPr>
        <p:spPr>
          <a:xfrm>
            <a:off x="5043941" y="4879619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AST&lt;z, </a:t>
            </a:r>
            <a:r>
              <a:rPr lang="en-US" dirty="0">
                <a:highlight>
                  <a:srgbClr val="FFFF00"/>
                </a:highlight>
              </a:rPr>
              <a:t>float</a:t>
            </a:r>
            <a:r>
              <a:rPr lang="en-US" dirty="0"/>
              <a:t>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B22F7-489A-3941-B06E-E974CDC2F38C}"/>
              </a:ext>
            </a:extLst>
          </p:cNvPr>
          <p:cNvSpPr txBox="1"/>
          <p:nvPr/>
        </p:nvSpPr>
        <p:spPr>
          <a:xfrm>
            <a:off x="1312139" y="1801897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- y - 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E0BF5-1E88-3148-811F-C44FDB377EE5}"/>
              </a:ext>
            </a:extLst>
          </p:cNvPr>
          <p:cNvSpPr txBox="1"/>
          <p:nvPr/>
        </p:nvSpPr>
        <p:spPr>
          <a:xfrm>
            <a:off x="5106755" y="2786414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each node additionally gets a type</a:t>
            </a:r>
          </a:p>
          <a:p>
            <a:r>
              <a:rPr lang="en-US" i="1" dirty="0"/>
              <a:t>we can get this from the symbol table for the leaves</a:t>
            </a:r>
          </a:p>
        </p:txBody>
      </p:sp>
    </p:spTree>
    <p:extLst>
      <p:ext uri="{BB962C8B-B14F-4D97-AF65-F5344CB8AC3E}">
        <p14:creationId xmlns:p14="http://schemas.microsoft.com/office/powerpoint/2010/main" val="17890849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on an 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B3416-CBC4-1742-BBDE-11516DFBA46A}"/>
              </a:ext>
            </a:extLst>
          </p:cNvPr>
          <p:cNvSpPr txBox="1"/>
          <p:nvPr/>
        </p:nvSpPr>
        <p:spPr>
          <a:xfrm>
            <a:off x="740646" y="566494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AE955-0599-824D-A808-B9DDF0AC2ACE}"/>
              </a:ext>
            </a:extLst>
          </p:cNvPr>
          <p:cNvSpPr txBox="1"/>
          <p:nvPr/>
        </p:nvSpPr>
        <p:spPr>
          <a:xfrm>
            <a:off x="1882809" y="486776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AST&lt;-,?&gt;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CCE412-E71A-A24D-9D76-AD7DB8FBB9BB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5F6563-880E-C74E-B3BB-18ED7BEEAD4C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FC64A7-099F-CA41-91EA-4CBE16A06F1C}"/>
              </a:ext>
            </a:extLst>
          </p:cNvPr>
          <p:cNvSpPr txBox="1"/>
          <p:nvPr/>
        </p:nvSpPr>
        <p:spPr>
          <a:xfrm>
            <a:off x="3113491" y="566494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BE047-5CE7-764F-84E1-1B4EE9B9C6F4}"/>
              </a:ext>
            </a:extLst>
          </p:cNvPr>
          <p:cNvSpPr txBox="1"/>
          <p:nvPr/>
        </p:nvSpPr>
        <p:spPr>
          <a:xfrm>
            <a:off x="3723972" y="39736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BBEA0C-2C0A-8E4B-9DC7-DA9FD1B5391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249948" y="4342975"/>
            <a:ext cx="1891767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8C3957-483F-A548-A7DF-D25A5D3F962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141715" y="4342975"/>
            <a:ext cx="965040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40C968-12DE-BB41-BEB4-EA81FD8B4016}"/>
              </a:ext>
            </a:extLst>
          </p:cNvPr>
          <p:cNvSpPr txBox="1"/>
          <p:nvPr/>
        </p:nvSpPr>
        <p:spPr>
          <a:xfrm>
            <a:off x="5043941" y="4879619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AST&lt;z, float&gt;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B22F7-489A-3941-B06E-E974CDC2F38C}"/>
              </a:ext>
            </a:extLst>
          </p:cNvPr>
          <p:cNvSpPr txBox="1"/>
          <p:nvPr/>
        </p:nvSpPr>
        <p:spPr>
          <a:xfrm>
            <a:off x="1312139" y="1801897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- y - 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E0BF5-1E88-3148-811F-C44FDB377EE5}"/>
              </a:ext>
            </a:extLst>
          </p:cNvPr>
          <p:cNvSpPr txBox="1"/>
          <p:nvPr/>
        </p:nvSpPr>
        <p:spPr>
          <a:xfrm>
            <a:off x="5507349" y="2047335"/>
            <a:ext cx="362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get the type for this one?</a:t>
            </a:r>
          </a:p>
        </p:txBody>
      </p:sp>
    </p:spTree>
    <p:extLst>
      <p:ext uri="{BB962C8B-B14F-4D97-AF65-F5344CB8AC3E}">
        <p14:creationId xmlns:p14="http://schemas.microsoft.com/office/powerpoint/2010/main" val="38297090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on an 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B3416-CBC4-1742-BBDE-11516DFBA46A}"/>
              </a:ext>
            </a:extLst>
          </p:cNvPr>
          <p:cNvSpPr txBox="1"/>
          <p:nvPr/>
        </p:nvSpPr>
        <p:spPr>
          <a:xfrm>
            <a:off x="740646" y="566494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AE955-0599-824D-A808-B9DDF0AC2ACE}"/>
              </a:ext>
            </a:extLst>
          </p:cNvPr>
          <p:cNvSpPr txBox="1"/>
          <p:nvPr/>
        </p:nvSpPr>
        <p:spPr>
          <a:xfrm>
            <a:off x="1882809" y="486776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AST&lt;-,?&gt;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CCE412-E71A-A24D-9D76-AD7DB8FBB9BB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5F6563-880E-C74E-B3BB-18ED7BEEAD4C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FC64A7-099F-CA41-91EA-4CBE16A06F1C}"/>
              </a:ext>
            </a:extLst>
          </p:cNvPr>
          <p:cNvSpPr txBox="1"/>
          <p:nvPr/>
        </p:nvSpPr>
        <p:spPr>
          <a:xfrm>
            <a:off x="3113491" y="566494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BE047-5CE7-764F-84E1-1B4EE9B9C6F4}"/>
              </a:ext>
            </a:extLst>
          </p:cNvPr>
          <p:cNvSpPr txBox="1"/>
          <p:nvPr/>
        </p:nvSpPr>
        <p:spPr>
          <a:xfrm>
            <a:off x="3723972" y="39736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BBEA0C-2C0A-8E4B-9DC7-DA9FD1B5391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249948" y="4342975"/>
            <a:ext cx="1891767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8C3957-483F-A548-A7DF-D25A5D3F962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141715" y="4342975"/>
            <a:ext cx="965040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40C968-12DE-BB41-BEB4-EA81FD8B4016}"/>
              </a:ext>
            </a:extLst>
          </p:cNvPr>
          <p:cNvSpPr txBox="1"/>
          <p:nvPr/>
        </p:nvSpPr>
        <p:spPr>
          <a:xfrm>
            <a:off x="5043941" y="4879619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AST&lt;z, float&gt;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B22F7-489A-3941-B06E-E974CDC2F38C}"/>
              </a:ext>
            </a:extLst>
          </p:cNvPr>
          <p:cNvSpPr txBox="1"/>
          <p:nvPr/>
        </p:nvSpPr>
        <p:spPr>
          <a:xfrm>
            <a:off x="1312139" y="1801897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- y - 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E0BF5-1E88-3148-811F-C44FDB377EE5}"/>
              </a:ext>
            </a:extLst>
          </p:cNvPr>
          <p:cNvSpPr txBox="1"/>
          <p:nvPr/>
        </p:nvSpPr>
        <p:spPr>
          <a:xfrm>
            <a:off x="5507349" y="2047335"/>
            <a:ext cx="362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get the type for this one?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04DAAFE-978C-E24F-B64E-829CD67E1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723249"/>
              </p:ext>
            </p:extLst>
          </p:nvPr>
        </p:nvGraphicFramePr>
        <p:xfrm>
          <a:off x="7567854" y="3973643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436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9A08F8-D5B2-1D44-8144-5A1ABA0423B7}"/>
              </a:ext>
            </a:extLst>
          </p:cNvPr>
          <p:cNvSpPr txBox="1"/>
          <p:nvPr/>
        </p:nvSpPr>
        <p:spPr>
          <a:xfrm>
            <a:off x="7959635" y="3308485"/>
            <a:ext cx="335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combination rules for subtraction:</a:t>
            </a:r>
          </a:p>
        </p:txBody>
      </p:sp>
    </p:spTree>
    <p:extLst>
      <p:ext uri="{BB962C8B-B14F-4D97-AF65-F5344CB8AC3E}">
        <p14:creationId xmlns:p14="http://schemas.microsoft.com/office/powerpoint/2010/main" val="2356878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on an 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B3416-CBC4-1742-BBDE-11516DFBA46A}"/>
              </a:ext>
            </a:extLst>
          </p:cNvPr>
          <p:cNvSpPr txBox="1"/>
          <p:nvPr/>
        </p:nvSpPr>
        <p:spPr>
          <a:xfrm>
            <a:off x="740646" y="566494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AE955-0599-824D-A808-B9DDF0AC2ACE}"/>
              </a:ext>
            </a:extLst>
          </p:cNvPr>
          <p:cNvSpPr txBox="1"/>
          <p:nvPr/>
        </p:nvSpPr>
        <p:spPr>
          <a:xfrm>
            <a:off x="1882809" y="4867763"/>
            <a:ext cx="11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AST&lt;-,int&gt;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CCE412-E71A-A24D-9D76-AD7DB8FBB9BB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5F6563-880E-C74E-B3BB-18ED7BEEAD4C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FC64A7-099F-CA41-91EA-4CBE16A06F1C}"/>
              </a:ext>
            </a:extLst>
          </p:cNvPr>
          <p:cNvSpPr txBox="1"/>
          <p:nvPr/>
        </p:nvSpPr>
        <p:spPr>
          <a:xfrm>
            <a:off x="3113491" y="566494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BE047-5CE7-764F-84E1-1B4EE9B9C6F4}"/>
              </a:ext>
            </a:extLst>
          </p:cNvPr>
          <p:cNvSpPr txBox="1"/>
          <p:nvPr/>
        </p:nvSpPr>
        <p:spPr>
          <a:xfrm>
            <a:off x="3723972" y="397364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BBEA0C-2C0A-8E4B-9DC7-DA9FD1B5391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249948" y="4342975"/>
            <a:ext cx="1891767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8C3957-483F-A548-A7DF-D25A5D3F962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141715" y="4342975"/>
            <a:ext cx="965040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40C968-12DE-BB41-BEB4-EA81FD8B4016}"/>
              </a:ext>
            </a:extLst>
          </p:cNvPr>
          <p:cNvSpPr txBox="1"/>
          <p:nvPr/>
        </p:nvSpPr>
        <p:spPr>
          <a:xfrm>
            <a:off x="5043941" y="4879619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AST&lt;z, float&gt;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B22F7-489A-3941-B06E-E974CDC2F38C}"/>
              </a:ext>
            </a:extLst>
          </p:cNvPr>
          <p:cNvSpPr txBox="1"/>
          <p:nvPr/>
        </p:nvSpPr>
        <p:spPr>
          <a:xfrm>
            <a:off x="1312139" y="1801897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- y - 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E0BF5-1E88-3148-811F-C44FDB377EE5}"/>
              </a:ext>
            </a:extLst>
          </p:cNvPr>
          <p:cNvSpPr txBox="1"/>
          <p:nvPr/>
        </p:nvSpPr>
        <p:spPr>
          <a:xfrm>
            <a:off x="5507349" y="2047335"/>
            <a:ext cx="362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get the type for this one?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04DAAFE-978C-E24F-B64E-829CD67E1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34638"/>
              </p:ext>
            </p:extLst>
          </p:nvPr>
        </p:nvGraphicFramePr>
        <p:xfrm>
          <a:off x="7567854" y="3973643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436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9A08F8-D5B2-1D44-8144-5A1ABA0423B7}"/>
              </a:ext>
            </a:extLst>
          </p:cNvPr>
          <p:cNvSpPr txBox="1"/>
          <p:nvPr/>
        </p:nvSpPr>
        <p:spPr>
          <a:xfrm>
            <a:off x="7959635" y="3308485"/>
            <a:ext cx="312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inference rules for subtraction:</a:t>
            </a:r>
          </a:p>
        </p:txBody>
      </p:sp>
    </p:spTree>
    <p:extLst>
      <p:ext uri="{BB962C8B-B14F-4D97-AF65-F5344CB8AC3E}">
        <p14:creationId xmlns:p14="http://schemas.microsoft.com/office/powerpoint/2010/main" val="8089482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on an 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B3416-CBC4-1742-BBDE-11516DFBA46A}"/>
              </a:ext>
            </a:extLst>
          </p:cNvPr>
          <p:cNvSpPr txBox="1"/>
          <p:nvPr/>
        </p:nvSpPr>
        <p:spPr>
          <a:xfrm>
            <a:off x="740646" y="566494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AE955-0599-824D-A808-B9DDF0AC2ACE}"/>
              </a:ext>
            </a:extLst>
          </p:cNvPr>
          <p:cNvSpPr txBox="1"/>
          <p:nvPr/>
        </p:nvSpPr>
        <p:spPr>
          <a:xfrm>
            <a:off x="1882809" y="4867763"/>
            <a:ext cx="11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AST&lt;-,int&gt;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CCE412-E71A-A24D-9D76-AD7DB8FBB9BB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5F6563-880E-C74E-B3BB-18ED7BEEAD4C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FC64A7-099F-CA41-91EA-4CBE16A06F1C}"/>
              </a:ext>
            </a:extLst>
          </p:cNvPr>
          <p:cNvSpPr txBox="1"/>
          <p:nvPr/>
        </p:nvSpPr>
        <p:spPr>
          <a:xfrm>
            <a:off x="3113491" y="566494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BE047-5CE7-764F-84E1-1B4EE9B9C6F4}"/>
              </a:ext>
            </a:extLst>
          </p:cNvPr>
          <p:cNvSpPr txBox="1"/>
          <p:nvPr/>
        </p:nvSpPr>
        <p:spPr>
          <a:xfrm>
            <a:off x="3723972" y="397364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AST&lt;-,?&gt;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BBEA0C-2C0A-8E4B-9DC7-DA9FD1B5391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249948" y="4342975"/>
            <a:ext cx="1974322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8C3957-483F-A548-A7DF-D25A5D3F962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224270" y="4342975"/>
            <a:ext cx="882485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40C968-12DE-BB41-BEB4-EA81FD8B4016}"/>
              </a:ext>
            </a:extLst>
          </p:cNvPr>
          <p:cNvSpPr txBox="1"/>
          <p:nvPr/>
        </p:nvSpPr>
        <p:spPr>
          <a:xfrm>
            <a:off x="5043941" y="4879619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AST&lt;z, float&gt;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B22F7-489A-3941-B06E-E974CDC2F38C}"/>
              </a:ext>
            </a:extLst>
          </p:cNvPr>
          <p:cNvSpPr txBox="1"/>
          <p:nvPr/>
        </p:nvSpPr>
        <p:spPr>
          <a:xfrm>
            <a:off x="1312139" y="1801897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- y - 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E0BF5-1E88-3148-811F-C44FDB377EE5}"/>
              </a:ext>
            </a:extLst>
          </p:cNvPr>
          <p:cNvSpPr txBox="1"/>
          <p:nvPr/>
        </p:nvSpPr>
        <p:spPr>
          <a:xfrm>
            <a:off x="5507349" y="2047335"/>
            <a:ext cx="362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get the type for this one?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04DAAFE-978C-E24F-B64E-829CD67E1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63"/>
              </p:ext>
            </p:extLst>
          </p:nvPr>
        </p:nvGraphicFramePr>
        <p:xfrm>
          <a:off x="7567854" y="3973643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436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9A08F8-D5B2-1D44-8144-5A1ABA0423B7}"/>
              </a:ext>
            </a:extLst>
          </p:cNvPr>
          <p:cNvSpPr txBox="1"/>
          <p:nvPr/>
        </p:nvSpPr>
        <p:spPr>
          <a:xfrm>
            <a:off x="7959635" y="3308485"/>
            <a:ext cx="312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inference rules for subtraction:</a:t>
            </a:r>
          </a:p>
        </p:txBody>
      </p:sp>
    </p:spTree>
    <p:extLst>
      <p:ext uri="{BB962C8B-B14F-4D97-AF65-F5344CB8AC3E}">
        <p14:creationId xmlns:p14="http://schemas.microsoft.com/office/powerpoint/2010/main" val="17843998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on an 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B3416-CBC4-1742-BBDE-11516DFBA46A}"/>
              </a:ext>
            </a:extLst>
          </p:cNvPr>
          <p:cNvSpPr txBox="1"/>
          <p:nvPr/>
        </p:nvSpPr>
        <p:spPr>
          <a:xfrm>
            <a:off x="740646" y="566494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AE955-0599-824D-A808-B9DDF0AC2ACE}"/>
              </a:ext>
            </a:extLst>
          </p:cNvPr>
          <p:cNvSpPr txBox="1"/>
          <p:nvPr/>
        </p:nvSpPr>
        <p:spPr>
          <a:xfrm>
            <a:off x="1882809" y="4867763"/>
            <a:ext cx="11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AST&lt;-,int&gt;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CCE412-E71A-A24D-9D76-AD7DB8FBB9BB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5F6563-880E-C74E-B3BB-18ED7BEEAD4C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FC64A7-099F-CA41-91EA-4CBE16A06F1C}"/>
              </a:ext>
            </a:extLst>
          </p:cNvPr>
          <p:cNvSpPr txBox="1"/>
          <p:nvPr/>
        </p:nvSpPr>
        <p:spPr>
          <a:xfrm>
            <a:off x="3113491" y="566494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BE047-5CE7-764F-84E1-1B4EE9B9C6F4}"/>
              </a:ext>
            </a:extLst>
          </p:cNvPr>
          <p:cNvSpPr txBox="1"/>
          <p:nvPr/>
        </p:nvSpPr>
        <p:spPr>
          <a:xfrm>
            <a:off x="3723972" y="3973643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AST&lt;-,float&gt;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BBEA0C-2C0A-8E4B-9DC7-DA9FD1B5391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249948" y="4342975"/>
            <a:ext cx="2135969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8C3957-483F-A548-A7DF-D25A5D3F962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385917" y="4342975"/>
            <a:ext cx="720838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40C968-12DE-BB41-BEB4-EA81FD8B4016}"/>
              </a:ext>
            </a:extLst>
          </p:cNvPr>
          <p:cNvSpPr txBox="1"/>
          <p:nvPr/>
        </p:nvSpPr>
        <p:spPr>
          <a:xfrm>
            <a:off x="5043941" y="4879619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AST&lt;z, float&gt;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B22F7-489A-3941-B06E-E974CDC2F38C}"/>
              </a:ext>
            </a:extLst>
          </p:cNvPr>
          <p:cNvSpPr txBox="1"/>
          <p:nvPr/>
        </p:nvSpPr>
        <p:spPr>
          <a:xfrm>
            <a:off x="1312139" y="1801897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- y - 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E0BF5-1E88-3148-811F-C44FDB377EE5}"/>
              </a:ext>
            </a:extLst>
          </p:cNvPr>
          <p:cNvSpPr txBox="1"/>
          <p:nvPr/>
        </p:nvSpPr>
        <p:spPr>
          <a:xfrm>
            <a:off x="5507349" y="2047335"/>
            <a:ext cx="362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get the type for this one?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04DAAFE-978C-E24F-B64E-829CD67E1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08111"/>
              </p:ext>
            </p:extLst>
          </p:nvPr>
        </p:nvGraphicFramePr>
        <p:xfrm>
          <a:off x="7567854" y="3973643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436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9A08F8-D5B2-1D44-8144-5A1ABA0423B7}"/>
              </a:ext>
            </a:extLst>
          </p:cNvPr>
          <p:cNvSpPr txBox="1"/>
          <p:nvPr/>
        </p:nvSpPr>
        <p:spPr>
          <a:xfrm>
            <a:off x="7959635" y="3308485"/>
            <a:ext cx="312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inference rules for subtraction:</a:t>
            </a:r>
          </a:p>
        </p:txBody>
      </p:sp>
    </p:spTree>
    <p:extLst>
      <p:ext uri="{BB962C8B-B14F-4D97-AF65-F5344CB8AC3E}">
        <p14:creationId xmlns:p14="http://schemas.microsoft.com/office/powerpoint/2010/main" val="23126125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on an 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B3416-CBC4-1742-BBDE-11516DFBA46A}"/>
              </a:ext>
            </a:extLst>
          </p:cNvPr>
          <p:cNvSpPr txBox="1"/>
          <p:nvPr/>
        </p:nvSpPr>
        <p:spPr>
          <a:xfrm>
            <a:off x="740646" y="566494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AE955-0599-824D-A808-B9DDF0AC2ACE}"/>
              </a:ext>
            </a:extLst>
          </p:cNvPr>
          <p:cNvSpPr txBox="1"/>
          <p:nvPr/>
        </p:nvSpPr>
        <p:spPr>
          <a:xfrm>
            <a:off x="1882809" y="4867763"/>
            <a:ext cx="11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AST&lt;-,int&gt;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CCE412-E71A-A24D-9D76-AD7DB8FBB9BB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5F6563-880E-C74E-B3BB-18ED7BEEAD4C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FC64A7-099F-CA41-91EA-4CBE16A06F1C}"/>
              </a:ext>
            </a:extLst>
          </p:cNvPr>
          <p:cNvSpPr txBox="1"/>
          <p:nvPr/>
        </p:nvSpPr>
        <p:spPr>
          <a:xfrm>
            <a:off x="3113491" y="566494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BE047-5CE7-764F-84E1-1B4EE9B9C6F4}"/>
              </a:ext>
            </a:extLst>
          </p:cNvPr>
          <p:cNvSpPr txBox="1"/>
          <p:nvPr/>
        </p:nvSpPr>
        <p:spPr>
          <a:xfrm>
            <a:off x="3723972" y="3973643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AST&lt;-,float&gt;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BBEA0C-2C0A-8E4B-9DC7-DA9FD1B5391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249948" y="4342975"/>
            <a:ext cx="2135969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8C3957-483F-A548-A7DF-D25A5D3F962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385917" y="4342975"/>
            <a:ext cx="720838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40C968-12DE-BB41-BEB4-EA81FD8B4016}"/>
              </a:ext>
            </a:extLst>
          </p:cNvPr>
          <p:cNvSpPr txBox="1"/>
          <p:nvPr/>
        </p:nvSpPr>
        <p:spPr>
          <a:xfrm>
            <a:off x="5043941" y="4879619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AST&lt;z, float&gt;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B22F7-489A-3941-B06E-E974CDC2F38C}"/>
              </a:ext>
            </a:extLst>
          </p:cNvPr>
          <p:cNvSpPr txBox="1"/>
          <p:nvPr/>
        </p:nvSpPr>
        <p:spPr>
          <a:xfrm>
            <a:off x="1312139" y="1801897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- y - 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E0BF5-1E88-3148-811F-C44FDB377EE5}"/>
              </a:ext>
            </a:extLst>
          </p:cNvPr>
          <p:cNvSpPr txBox="1"/>
          <p:nvPr/>
        </p:nvSpPr>
        <p:spPr>
          <a:xfrm>
            <a:off x="5507349" y="2047335"/>
            <a:ext cx="362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get the type for this one?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04DAAFE-978C-E24F-B64E-829CD67E1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74770"/>
              </p:ext>
            </p:extLst>
          </p:nvPr>
        </p:nvGraphicFramePr>
        <p:xfrm>
          <a:off x="7567854" y="3973643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436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9A08F8-D5B2-1D44-8144-5A1ABA0423B7}"/>
              </a:ext>
            </a:extLst>
          </p:cNvPr>
          <p:cNvSpPr txBox="1"/>
          <p:nvPr/>
        </p:nvSpPr>
        <p:spPr>
          <a:xfrm>
            <a:off x="7959635" y="3308485"/>
            <a:ext cx="312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inference rules for subtraction: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721C0-56C3-5B44-8F52-B1BAC9226267}"/>
              </a:ext>
            </a:extLst>
          </p:cNvPr>
          <p:cNvSpPr txBox="1"/>
          <p:nvPr/>
        </p:nvSpPr>
        <p:spPr>
          <a:xfrm>
            <a:off x="7524206" y="6392091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else?</a:t>
            </a:r>
          </a:p>
        </p:txBody>
      </p:sp>
    </p:spTree>
    <p:extLst>
      <p:ext uri="{BB962C8B-B14F-4D97-AF65-F5344CB8AC3E}">
        <p14:creationId xmlns:p14="http://schemas.microsoft.com/office/powerpoint/2010/main" val="222347395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9-84B2-6E44-9DB4-2D1ABA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on an 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B3416-CBC4-1742-BBDE-11516DFBA46A}"/>
              </a:ext>
            </a:extLst>
          </p:cNvPr>
          <p:cNvSpPr txBox="1"/>
          <p:nvPr/>
        </p:nvSpPr>
        <p:spPr>
          <a:xfrm>
            <a:off x="740646" y="5821702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AE955-0599-824D-A808-B9DDF0AC2ACE}"/>
              </a:ext>
            </a:extLst>
          </p:cNvPr>
          <p:cNvSpPr txBox="1"/>
          <p:nvPr/>
        </p:nvSpPr>
        <p:spPr>
          <a:xfrm>
            <a:off x="1882809" y="5024519"/>
            <a:ext cx="11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AST&lt;-,int&gt;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CCE412-E71A-A24D-9D76-AD7DB8FBB9BB}"/>
              </a:ext>
            </a:extLst>
          </p:cNvPr>
          <p:cNvCxnSpPr>
            <a:cxnSpLocks/>
          </p:cNvCxnSpPr>
          <p:nvPr/>
        </p:nvCxnSpPr>
        <p:spPr>
          <a:xfrm flipH="1">
            <a:off x="944951" y="5391536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5F6563-880E-C74E-B3BB-18ED7BEEAD4C}"/>
              </a:ext>
            </a:extLst>
          </p:cNvPr>
          <p:cNvCxnSpPr>
            <a:cxnSpLocks/>
          </p:cNvCxnSpPr>
          <p:nvPr/>
        </p:nvCxnSpPr>
        <p:spPr>
          <a:xfrm>
            <a:off x="2169324" y="5391536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FC64A7-099F-CA41-91EA-4CBE16A06F1C}"/>
              </a:ext>
            </a:extLst>
          </p:cNvPr>
          <p:cNvSpPr txBox="1"/>
          <p:nvPr/>
        </p:nvSpPr>
        <p:spPr>
          <a:xfrm>
            <a:off x="2808691" y="5847639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BE047-5CE7-764F-84E1-1B4EE9B9C6F4}"/>
              </a:ext>
            </a:extLst>
          </p:cNvPr>
          <p:cNvSpPr txBox="1"/>
          <p:nvPr/>
        </p:nvSpPr>
        <p:spPr>
          <a:xfrm>
            <a:off x="3723972" y="3973643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AST&lt;-,float&gt;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BBEA0C-2C0A-8E4B-9DC7-DA9FD1B5391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454184" y="4754880"/>
            <a:ext cx="140970" cy="269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8C3957-483F-A548-A7DF-D25A5D3F962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385917" y="4342975"/>
            <a:ext cx="720838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40C968-12DE-BB41-BEB4-EA81FD8B4016}"/>
              </a:ext>
            </a:extLst>
          </p:cNvPr>
          <p:cNvSpPr txBox="1"/>
          <p:nvPr/>
        </p:nvSpPr>
        <p:spPr>
          <a:xfrm>
            <a:off x="5043941" y="4879619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AST&lt;z, float&gt;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B22F7-489A-3941-B06E-E974CDC2F38C}"/>
              </a:ext>
            </a:extLst>
          </p:cNvPr>
          <p:cNvSpPr txBox="1"/>
          <p:nvPr/>
        </p:nvSpPr>
        <p:spPr>
          <a:xfrm>
            <a:off x="1312139" y="1801897"/>
            <a:ext cx="1976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z;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- y - 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E0BF5-1E88-3148-811F-C44FDB377EE5}"/>
              </a:ext>
            </a:extLst>
          </p:cNvPr>
          <p:cNvSpPr txBox="1"/>
          <p:nvPr/>
        </p:nvSpPr>
        <p:spPr>
          <a:xfrm>
            <a:off x="5507349" y="2047335"/>
            <a:ext cx="362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get the type for this one?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04DAAFE-978C-E24F-B64E-829CD67E14C0}"/>
              </a:ext>
            </a:extLst>
          </p:cNvPr>
          <p:cNvGraphicFramePr>
            <a:graphicFrameLocks noGrp="1"/>
          </p:cNvGraphicFramePr>
          <p:nvPr/>
        </p:nvGraphicFramePr>
        <p:xfrm>
          <a:off x="7567854" y="3973643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436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9A08F8-D5B2-1D44-8144-5A1ABA0423B7}"/>
              </a:ext>
            </a:extLst>
          </p:cNvPr>
          <p:cNvSpPr txBox="1"/>
          <p:nvPr/>
        </p:nvSpPr>
        <p:spPr>
          <a:xfrm>
            <a:off x="7959635" y="3308485"/>
            <a:ext cx="312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inference rules for subtraction: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721C0-56C3-5B44-8F52-B1BAC9226267}"/>
              </a:ext>
            </a:extLst>
          </p:cNvPr>
          <p:cNvSpPr txBox="1"/>
          <p:nvPr/>
        </p:nvSpPr>
        <p:spPr>
          <a:xfrm>
            <a:off x="7524206" y="6392091"/>
            <a:ext cx="429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else? need to convert the int to a float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2DBB2A-89C9-074D-BDCF-A91F6AF956B5}"/>
              </a:ext>
            </a:extLst>
          </p:cNvPr>
          <p:cNvSpPr txBox="1"/>
          <p:nvPr/>
        </p:nvSpPr>
        <p:spPr>
          <a:xfrm>
            <a:off x="2193778" y="4426631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</a:t>
            </a:r>
            <a:r>
              <a:rPr lang="en-US" dirty="0" err="1">
                <a:highlight>
                  <a:srgbClr val="FFFF00"/>
                </a:highlight>
              </a:rPr>
              <a:t>int_to_float</a:t>
            </a:r>
            <a:r>
              <a:rPr lang="en-US" dirty="0">
                <a:highlight>
                  <a:srgbClr val="FFFF00"/>
                </a:highlight>
              </a:rPr>
              <a:t>,?&gt;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EE03F-FB5D-FE4C-A300-01909E7A6B1C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 flipH="1">
            <a:off x="3212615" y="4342975"/>
            <a:ext cx="1173302" cy="83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64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4DF-C6C8-D740-8958-4BBE04B9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loop unrolling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1BFFF-8162-C340-85D8-DC192F04C3D7}"/>
              </a:ext>
            </a:extLst>
          </p:cNvPr>
          <p:cNvSpPr txBox="1"/>
          <p:nvPr/>
        </p:nvSpPr>
        <p:spPr>
          <a:xfrm>
            <a:off x="2598144" y="2169067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for_statement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E6532-BE5F-F143-A1A9-08F72A1ABA58}"/>
              </a:ext>
            </a:extLst>
          </p:cNvPr>
          <p:cNvSpPr/>
          <p:nvPr/>
        </p:nvSpPr>
        <p:spPr>
          <a:xfrm>
            <a:off x="144999" y="3017335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assignment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88390-8D77-0E42-ACF0-AE7E91777E14}"/>
              </a:ext>
            </a:extLst>
          </p:cNvPr>
          <p:cNvSpPr/>
          <p:nvPr/>
        </p:nvSpPr>
        <p:spPr>
          <a:xfrm>
            <a:off x="2598144" y="3017335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comparison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EC0571-B182-FC4D-A9A6-5D1993ED877C}"/>
              </a:ext>
            </a:extLst>
          </p:cNvPr>
          <p:cNvSpPr/>
          <p:nvPr/>
        </p:nvSpPr>
        <p:spPr>
          <a:xfrm>
            <a:off x="4574967" y="3017335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update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8F17CF-83A4-3746-B25D-5329A2EA2E8D}"/>
              </a:ext>
            </a:extLst>
          </p:cNvPr>
          <p:cNvSpPr/>
          <p:nvPr/>
        </p:nvSpPr>
        <p:spPr>
          <a:xfrm>
            <a:off x="6175167" y="3017335"/>
            <a:ext cx="14253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statement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update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statement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D8DD4E-2E84-934F-8F1F-944333A74DCA}"/>
              </a:ext>
            </a:extLst>
          </p:cNvPr>
          <p:cNvCxnSpPr>
            <a:endCxn id="7" idx="0"/>
          </p:cNvCxnSpPr>
          <p:nvPr/>
        </p:nvCxnSpPr>
        <p:spPr>
          <a:xfrm flipH="1">
            <a:off x="926623" y="2538399"/>
            <a:ext cx="2298055" cy="47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C513F6-C30E-C648-A164-F3B882C7DDA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19152" y="2538399"/>
            <a:ext cx="160616" cy="47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2D420B-9579-EF4E-AED5-C134FCECA7B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219152" y="2538399"/>
            <a:ext cx="1861723" cy="47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03C2FC-0127-514C-B72E-B99768A71D0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19152" y="2538399"/>
            <a:ext cx="3668710" cy="47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3ED0BB-E7DA-8C41-A6B2-E7A4D602A7F4}"/>
              </a:ext>
            </a:extLst>
          </p:cNvPr>
          <p:cNvSpPr txBox="1"/>
          <p:nvPr/>
        </p:nvSpPr>
        <p:spPr>
          <a:xfrm>
            <a:off x="1362012" y="4470401"/>
            <a:ext cx="4733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 (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100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=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+ 1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x = x + 1;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78F9B-B1F1-A44C-ACFE-EB8A8D7175E5}"/>
              </a:ext>
            </a:extLst>
          </p:cNvPr>
          <p:cNvSpPr txBox="1"/>
          <p:nvPr/>
        </p:nvSpPr>
        <p:spPr>
          <a:xfrm>
            <a:off x="8117568" y="592417"/>
            <a:ext cx="40867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Check:</a:t>
            </a:r>
          </a:p>
          <a:p>
            <a:endParaRPr lang="en-US" dirty="0"/>
          </a:p>
          <a:p>
            <a:r>
              <a:rPr lang="en-US" dirty="0"/>
              <a:t>1. Find iteration variable by</a:t>
            </a:r>
          </a:p>
          <a:p>
            <a:r>
              <a:rPr lang="en-US" dirty="0"/>
              <a:t>examining </a:t>
            </a:r>
            <a:r>
              <a:rPr lang="en-US" dirty="0">
                <a:highlight>
                  <a:srgbClr val="FFFF00"/>
                </a:highlight>
              </a:rPr>
              <a:t>assignment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comparison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>
                <a:highlight>
                  <a:srgbClr val="00FFFF"/>
                </a:highlight>
              </a:rPr>
              <a:t>update.</a:t>
            </a:r>
          </a:p>
          <a:p>
            <a:endParaRPr lang="en-US" dirty="0">
              <a:highlight>
                <a:srgbClr val="00FFFF"/>
              </a:highlight>
            </a:endParaRPr>
          </a:p>
          <a:p>
            <a:r>
              <a:rPr lang="en-US" dirty="0"/>
              <a:t>2. found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check that </a:t>
            </a:r>
            <a:r>
              <a:rPr lang="en-US" dirty="0">
                <a:highlight>
                  <a:srgbClr val="FF00FF"/>
                </a:highlight>
              </a:rPr>
              <a:t>statement</a:t>
            </a:r>
            <a:r>
              <a:rPr lang="en-US" dirty="0"/>
              <a:t> doesn’t change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check that </a:t>
            </a:r>
            <a:r>
              <a:rPr lang="en-US" dirty="0">
                <a:highlight>
                  <a:srgbClr val="00FF00"/>
                </a:highlight>
              </a:rPr>
              <a:t>comparison</a:t>
            </a:r>
            <a:r>
              <a:rPr lang="en-US" dirty="0"/>
              <a:t> goes around an even number of times.</a:t>
            </a:r>
          </a:p>
          <a:p>
            <a:endParaRPr lang="en-US" dirty="0"/>
          </a:p>
          <a:p>
            <a:r>
              <a:rPr lang="en-US" dirty="0"/>
              <a:t>Perform optimization</a:t>
            </a:r>
          </a:p>
          <a:p>
            <a:endParaRPr lang="en-US" dirty="0"/>
          </a:p>
          <a:p>
            <a:r>
              <a:rPr lang="en-US" dirty="0"/>
              <a:t>copy </a:t>
            </a:r>
            <a:r>
              <a:rPr lang="en-US" dirty="0">
                <a:highlight>
                  <a:srgbClr val="FF00FF"/>
                </a:highlight>
              </a:rPr>
              <a:t>statement</a:t>
            </a:r>
            <a:r>
              <a:rPr lang="en-US" dirty="0"/>
              <a:t> and put an </a:t>
            </a:r>
            <a:r>
              <a:rPr lang="en-US" dirty="0">
                <a:highlight>
                  <a:srgbClr val="00FFFF"/>
                </a:highlight>
              </a:rPr>
              <a:t>update</a:t>
            </a:r>
            <a:r>
              <a:rPr lang="en-US" dirty="0"/>
              <a:t> before it</a:t>
            </a:r>
          </a:p>
        </p:txBody>
      </p:sp>
    </p:spTree>
    <p:extLst>
      <p:ext uri="{BB962C8B-B14F-4D97-AF65-F5344CB8AC3E}">
        <p14:creationId xmlns:p14="http://schemas.microsoft.com/office/powerpoint/2010/main" val="14073636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D080-E9A9-8A4C-A750-D16FD5DA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everyone on Monday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12C4-13A4-7F4D-8F47-CAF6D3A0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 implementing type inference on Monday</a:t>
            </a:r>
          </a:p>
        </p:txBody>
      </p:sp>
    </p:spTree>
    <p:extLst>
      <p:ext uri="{BB962C8B-B14F-4D97-AF65-F5344CB8AC3E}">
        <p14:creationId xmlns:p14="http://schemas.microsoft.com/office/powerpoint/2010/main" val="165376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50365</TotalTime>
  <Words>6176</Words>
  <Application>Microsoft Macintosh PowerPoint</Application>
  <PresentationFormat>Widescreen</PresentationFormat>
  <Paragraphs>1629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7" baseType="lpstr">
      <vt:lpstr>Arial</vt:lpstr>
      <vt:lpstr>Calibri</vt:lpstr>
      <vt:lpstr>Calibri Light</vt:lpstr>
      <vt:lpstr>Consolas</vt:lpstr>
      <vt:lpstr>Courier</vt:lpstr>
      <vt:lpstr>Menlo</vt:lpstr>
      <vt:lpstr>Office Theme</vt:lpstr>
      <vt:lpstr>CSE110A: Compilers April 29, 2022</vt:lpstr>
      <vt:lpstr>Announcements</vt:lpstr>
      <vt:lpstr>Announcements</vt:lpstr>
      <vt:lpstr>Announcements</vt:lpstr>
      <vt:lpstr>Quiz</vt:lpstr>
      <vt:lpstr>Quiz</vt:lpstr>
      <vt:lpstr>Quiz</vt:lpstr>
      <vt:lpstr>Quiz</vt:lpstr>
      <vt:lpstr>Example: loop unrolling</vt:lpstr>
      <vt:lpstr>Quiz</vt:lpstr>
      <vt:lpstr>Review</vt:lpstr>
      <vt:lpstr>Compiler Architecture</vt:lpstr>
      <vt:lpstr>More detailed 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Intermediate representations</vt:lpstr>
      <vt:lpstr>Intermediate representations</vt:lpstr>
      <vt:lpstr>Our first IR: abstract syntax tree</vt:lpstr>
      <vt:lpstr>What is an AST?</vt:lpstr>
      <vt:lpstr>What is an AST?</vt:lpstr>
      <vt:lpstr>What is an AST?</vt:lpstr>
      <vt:lpstr>What is an AST?</vt:lpstr>
      <vt:lpstr>What is an AST?</vt:lpstr>
      <vt:lpstr>What is an AST?</vt:lpstr>
      <vt:lpstr>PowerPoint Presentation</vt:lpstr>
      <vt:lpstr>What is an AST?</vt:lpstr>
      <vt:lpstr>What is an AST?</vt:lpstr>
      <vt:lpstr>What is an AST?</vt:lpstr>
      <vt:lpstr>Example</vt:lpstr>
      <vt:lpstr>Example</vt:lpstr>
      <vt:lpstr>Example</vt:lpstr>
      <vt:lpstr>formalizing an AST</vt:lpstr>
      <vt:lpstr>PowerPoint Presentation</vt:lpstr>
      <vt:lpstr>Creating an AST from production rules</vt:lpstr>
      <vt:lpstr>Creating an AST from production rules</vt:lpstr>
      <vt:lpstr>PowerPoint Presentation</vt:lpstr>
      <vt:lpstr>PowerPoint Presentation</vt:lpstr>
      <vt:lpstr>PowerPoint Presentation</vt:lpstr>
      <vt:lpstr>Creating an AST from predictive grammar</vt:lpstr>
      <vt:lpstr>Creating an AST from predictive grammar</vt:lpstr>
      <vt:lpstr>Creating an AST from predictive grammar</vt:lpstr>
      <vt:lpstr>Creating an AST from predictive grammar</vt:lpstr>
      <vt:lpstr>Creating an AST from predictive grammar</vt:lpstr>
      <vt:lpstr>Creating an AST from predictive grammar</vt:lpstr>
      <vt:lpstr>Creating an AST from predictive grammar</vt:lpstr>
      <vt:lpstr>Creating an AST from predictive grammar</vt:lpstr>
      <vt:lpstr>Creating an AST from predictive grammar</vt:lpstr>
      <vt:lpstr>Creating an AST from predictive grammar</vt:lpstr>
      <vt:lpstr>Creating an AST from predictive grammar</vt:lpstr>
      <vt:lpstr>Creating an AST from predictive grammar</vt:lpstr>
      <vt:lpstr>Creating an AST from predictive grammar</vt:lpstr>
      <vt:lpstr>Creating an AST from predictive grammar</vt:lpstr>
      <vt:lpstr>Creating an AST from predictive grammar</vt:lpstr>
      <vt:lpstr>Creating an AST from predictive grammar</vt:lpstr>
      <vt:lpstr>Example</vt:lpstr>
      <vt:lpstr>Example</vt:lpstr>
      <vt:lpstr>Evaluate an AST by doing a post order traversal</vt:lpstr>
      <vt:lpstr>Evaluate an AST by doing a post order traversal</vt:lpstr>
      <vt:lpstr>Evaluate an AST by doing a post order traversal</vt:lpstr>
      <vt:lpstr>Evaluate an AST by doing a post order traversal</vt:lpstr>
      <vt:lpstr>Evaluate an AST by doing a post order traversal</vt:lpstr>
      <vt:lpstr>Evaluate an AST by doing a post order traversal</vt:lpstr>
      <vt:lpstr>Evaluate an AST by doing a post order traversal</vt:lpstr>
      <vt:lpstr>Evaluate an AST by doing a post order traversal</vt:lpstr>
      <vt:lpstr>Type systems</vt:lpstr>
      <vt:lpstr>Type systems</vt:lpstr>
      <vt:lpstr>Type systems</vt:lpstr>
      <vt:lpstr>Type systems</vt:lpstr>
      <vt:lpstr>Type systems</vt:lpstr>
      <vt:lpstr>Type systems</vt:lpstr>
      <vt:lpstr>Type systems</vt:lpstr>
      <vt:lpstr>Type systems</vt:lpstr>
      <vt:lpstr>Type systems</vt:lpstr>
      <vt:lpstr>Type checking on an AST</vt:lpstr>
      <vt:lpstr>Type checking on an AST</vt:lpstr>
      <vt:lpstr>Type checking on an AST</vt:lpstr>
      <vt:lpstr>Type checking on an AST</vt:lpstr>
      <vt:lpstr>Type checking on an AST</vt:lpstr>
      <vt:lpstr>Type checking on an AST</vt:lpstr>
      <vt:lpstr>Type checking on an AST</vt:lpstr>
      <vt:lpstr>Type checking on an AST</vt:lpstr>
      <vt:lpstr>Type checking on an AST</vt:lpstr>
      <vt:lpstr>See everyone on Monday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Tyler Sorensen</cp:lastModifiedBy>
  <cp:revision>827</cp:revision>
  <dcterms:created xsi:type="dcterms:W3CDTF">2021-03-23T23:59:42Z</dcterms:created>
  <dcterms:modified xsi:type="dcterms:W3CDTF">2022-04-29T22:47:28Z</dcterms:modified>
</cp:coreProperties>
</file>