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  <p:sldId id="271" r:id="rId9"/>
    <p:sldId id="273" r:id="rId10"/>
    <p:sldId id="274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2E0CC1-EF12-4276-99DB-626A9B019F17}">
  <a:tblStyle styleId="{442E0CC1-EF12-4276-99DB-626A9B019F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AAA79242-7427-9CE8-9981-F5DE01B59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afe1eb90e_0_9:notes">
            <a:extLst>
              <a:ext uri="{FF2B5EF4-FFF2-40B4-BE49-F238E27FC236}">
                <a16:creationId xmlns:a16="http://schemas.microsoft.com/office/drawing/2014/main" id="{8C31C90B-79D6-605D-4535-4EF6C9FDB3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9afe1eb90e_0_9:notes">
            <a:extLst>
              <a:ext uri="{FF2B5EF4-FFF2-40B4-BE49-F238E27FC236}">
                <a16:creationId xmlns:a16="http://schemas.microsoft.com/office/drawing/2014/main" id="{B7FA64C4-F831-03B6-7EF9-C1E76EC743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9afe1eb90e_0_9:notes">
            <a:extLst>
              <a:ext uri="{FF2B5EF4-FFF2-40B4-BE49-F238E27FC236}">
                <a16:creationId xmlns:a16="http://schemas.microsoft.com/office/drawing/2014/main" id="{88450BE8-71E1-9170-8032-CBDE532D95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2767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afe1eb9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9afe1eb90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9afe1eb90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afe1eb90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9afe1eb90e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9afe1eb90e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9062C460-0A6E-9377-D9EE-3C12AB821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afe1eb90e_0_9:notes">
            <a:extLst>
              <a:ext uri="{FF2B5EF4-FFF2-40B4-BE49-F238E27FC236}">
                <a16:creationId xmlns:a16="http://schemas.microsoft.com/office/drawing/2014/main" id="{2596C1EA-9A08-1ABC-5D48-B61ED34176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9afe1eb90e_0_9:notes">
            <a:extLst>
              <a:ext uri="{FF2B5EF4-FFF2-40B4-BE49-F238E27FC236}">
                <a16:creationId xmlns:a16="http://schemas.microsoft.com/office/drawing/2014/main" id="{197EBDEC-2F46-5866-CEEC-2297F9C8F6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9afe1eb90e_0_9:notes">
            <a:extLst>
              <a:ext uri="{FF2B5EF4-FFF2-40B4-BE49-F238E27FC236}">
                <a16:creationId xmlns:a16="http://schemas.microsoft.com/office/drawing/2014/main" id="{12DC4CC2-0209-19E5-8268-A7A4AE54452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41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0A8A3272-6B17-F8A7-C252-8AD941990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afe1eb90e_0_9:notes">
            <a:extLst>
              <a:ext uri="{FF2B5EF4-FFF2-40B4-BE49-F238E27FC236}">
                <a16:creationId xmlns:a16="http://schemas.microsoft.com/office/drawing/2014/main" id="{76E28868-9FA5-F603-2E4C-13029CE548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9afe1eb90e_0_9:notes">
            <a:extLst>
              <a:ext uri="{FF2B5EF4-FFF2-40B4-BE49-F238E27FC236}">
                <a16:creationId xmlns:a16="http://schemas.microsoft.com/office/drawing/2014/main" id="{C99080B8-DE9A-440E-6E8E-F7F101666A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9afe1eb90e_0_9:notes">
            <a:extLst>
              <a:ext uri="{FF2B5EF4-FFF2-40B4-BE49-F238E27FC236}">
                <a16:creationId xmlns:a16="http://schemas.microsoft.com/office/drawing/2014/main" id="{0462C56F-4544-55F8-BCD1-010B84429BD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86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EA657D81-76E8-EC6D-0FCC-DDF86613F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afe1eb90e_0_9:notes">
            <a:extLst>
              <a:ext uri="{FF2B5EF4-FFF2-40B4-BE49-F238E27FC236}">
                <a16:creationId xmlns:a16="http://schemas.microsoft.com/office/drawing/2014/main" id="{F2557082-305D-8F0C-CC94-6AECFF2CF4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9afe1eb90e_0_9:notes">
            <a:extLst>
              <a:ext uri="{FF2B5EF4-FFF2-40B4-BE49-F238E27FC236}">
                <a16:creationId xmlns:a16="http://schemas.microsoft.com/office/drawing/2014/main" id="{AD329A1E-DD63-A5A7-C78D-5C6D760EFD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9afe1eb90e_0_9:notes">
            <a:extLst>
              <a:ext uri="{FF2B5EF4-FFF2-40B4-BE49-F238E27FC236}">
                <a16:creationId xmlns:a16="http://schemas.microsoft.com/office/drawing/2014/main" id="{D2D0236A-735B-E27F-5206-11813DF08D6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016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6300659D-6E4E-04F7-38DC-A0C9F0326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afe1eb90e_0_9:notes">
            <a:extLst>
              <a:ext uri="{FF2B5EF4-FFF2-40B4-BE49-F238E27FC236}">
                <a16:creationId xmlns:a16="http://schemas.microsoft.com/office/drawing/2014/main" id="{D4207A8F-5390-39F1-C466-EE0E1C1B37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9afe1eb90e_0_9:notes">
            <a:extLst>
              <a:ext uri="{FF2B5EF4-FFF2-40B4-BE49-F238E27FC236}">
                <a16:creationId xmlns:a16="http://schemas.microsoft.com/office/drawing/2014/main" id="{11F11A80-55A6-86DC-F3E6-453EA2ABA3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9afe1eb90e_0_9:notes">
            <a:extLst>
              <a:ext uri="{FF2B5EF4-FFF2-40B4-BE49-F238E27FC236}">
                <a16:creationId xmlns:a16="http://schemas.microsoft.com/office/drawing/2014/main" id="{9D9D8AB8-8EB8-013E-457E-67D9D6EADB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4971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9062C460-0A6E-9377-D9EE-3C12AB821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afe1eb90e_0_9:notes">
            <a:extLst>
              <a:ext uri="{FF2B5EF4-FFF2-40B4-BE49-F238E27FC236}">
                <a16:creationId xmlns:a16="http://schemas.microsoft.com/office/drawing/2014/main" id="{2596C1EA-9A08-1ABC-5D48-B61ED34176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9afe1eb90e_0_9:notes">
            <a:extLst>
              <a:ext uri="{FF2B5EF4-FFF2-40B4-BE49-F238E27FC236}">
                <a16:creationId xmlns:a16="http://schemas.microsoft.com/office/drawing/2014/main" id="{197EBDEC-2F46-5866-CEEC-2297F9C8F6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9afe1eb90e_0_9:notes">
            <a:extLst>
              <a:ext uri="{FF2B5EF4-FFF2-40B4-BE49-F238E27FC236}">
                <a16:creationId xmlns:a16="http://schemas.microsoft.com/office/drawing/2014/main" id="{12DC4CC2-0209-19E5-8268-A7A4AE54452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418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1C610D16-0DC0-9B79-6037-091B4CB57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afe1eb90e_0_9:notes">
            <a:extLst>
              <a:ext uri="{FF2B5EF4-FFF2-40B4-BE49-F238E27FC236}">
                <a16:creationId xmlns:a16="http://schemas.microsoft.com/office/drawing/2014/main" id="{1E0B2711-4793-64E2-8F3E-142D8958C6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9afe1eb90e_0_9:notes">
            <a:extLst>
              <a:ext uri="{FF2B5EF4-FFF2-40B4-BE49-F238E27FC236}">
                <a16:creationId xmlns:a16="http://schemas.microsoft.com/office/drawing/2014/main" id="{7BD9D0E3-5444-B295-397E-621376D7F9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9afe1eb90e_0_9:notes">
            <a:extLst>
              <a:ext uri="{FF2B5EF4-FFF2-40B4-BE49-F238E27FC236}">
                <a16:creationId xmlns:a16="http://schemas.microsoft.com/office/drawing/2014/main" id="{1647C668-FABF-D53B-72E8-2A23D6DE3D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7144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AEF29510-5804-0705-4BEE-181131C89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afe1eb90e_0_9:notes">
            <a:extLst>
              <a:ext uri="{FF2B5EF4-FFF2-40B4-BE49-F238E27FC236}">
                <a16:creationId xmlns:a16="http://schemas.microsoft.com/office/drawing/2014/main" id="{021B9254-2142-A588-B0D6-5273873FDA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9afe1eb90e_0_9:notes">
            <a:extLst>
              <a:ext uri="{FF2B5EF4-FFF2-40B4-BE49-F238E27FC236}">
                <a16:creationId xmlns:a16="http://schemas.microsoft.com/office/drawing/2014/main" id="{177060C6-044A-D27D-8CD6-3A95DE2B05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9afe1eb90e_0_9:notes">
            <a:extLst>
              <a:ext uri="{FF2B5EF4-FFF2-40B4-BE49-F238E27FC236}">
                <a16:creationId xmlns:a16="http://schemas.microsoft.com/office/drawing/2014/main" id="{929A0699-D551-A06C-4897-443A148357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21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>
            <a:off x="-10634" y="-10633"/>
            <a:ext cx="12202634" cy="6868633"/>
            <a:chOff x="-10634" y="-10633"/>
            <a:chExt cx="12202634" cy="6868633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-10634" y="-10633"/>
              <a:ext cx="6039293" cy="6868633"/>
              <a:chOff x="-10634" y="-10633"/>
              <a:chExt cx="6039293" cy="6868633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0" y="0"/>
                <a:ext cx="6028659" cy="6858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9" name="Google Shape;19;p2"/>
              <p:cNvPicPr preferRelativeResize="0"/>
              <p:nvPr/>
            </p:nvPicPr>
            <p:blipFill>
              <a:blip r:embed="rId2"/>
              <a:srcRect l="20743" r="20743"/>
              <a:stretch/>
            </p:blipFill>
            <p:spPr>
              <a:xfrm>
                <a:off x="-10634" y="-10633"/>
                <a:ext cx="6028661" cy="686863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" name="Google Shape;20;p2"/>
            <p:cNvPicPr preferRelativeResize="0"/>
            <p:nvPr/>
          </p:nvPicPr>
          <p:blipFill rotWithShape="1">
            <a:blip r:embed="rId3">
              <a:alphaModFix/>
            </a:blip>
            <a:srcRect l="59960" t="55906"/>
            <a:stretch/>
          </p:blipFill>
          <p:spPr>
            <a:xfrm>
              <a:off x="6028659" y="3794125"/>
              <a:ext cx="6163341" cy="3063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198779" y="4914954"/>
            <a:ext cx="5858538" cy="71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198779" y="5886477"/>
            <a:ext cx="5858539" cy="71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9523" y="2960172"/>
            <a:ext cx="2340000" cy="77524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 txBox="1"/>
          <p:nvPr/>
        </p:nvSpPr>
        <p:spPr>
          <a:xfrm>
            <a:off x="6198779" y="3911532"/>
            <a:ext cx="5858538" cy="71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E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Desarrollo de Aplicaciones Web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2"/>
          <p:cNvPicPr preferRelativeResize="0"/>
          <p:nvPr/>
        </p:nvPicPr>
        <p:blipFill>
          <a:blip r:embed="rId5"/>
          <a:srcRect/>
          <a:stretch/>
        </p:blipFill>
        <p:spPr>
          <a:xfrm>
            <a:off x="8269523" y="1249189"/>
            <a:ext cx="1980000" cy="6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5" name="Google Shape;35;p3"/>
          <p:cNvSpPr txBox="1"/>
          <p:nvPr/>
        </p:nvSpPr>
        <p:spPr>
          <a:xfrm>
            <a:off x="3581400" y="123575"/>
            <a:ext cx="77724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14097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ES" sz="1000" b="1" i="0" u="none" strike="noStrike" cap="none">
                <a:solidFill>
                  <a:srgbClr val="00233A"/>
                </a:solidFill>
                <a:latin typeface="Arial"/>
                <a:ea typeface="Arial"/>
                <a:cs typeface="Arial"/>
                <a:sym typeface="Arial"/>
              </a:rPr>
              <a:t>BUAP</a:t>
            </a:r>
            <a:r>
              <a:rPr lang="es-E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Facultad de Ciencias de la Computación | Ingeniería en Tecnologías de la Información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838200" y="123575"/>
            <a:ext cx="33120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Materia: </a:t>
            </a:r>
            <a:r>
              <a:rPr lang="es-ES" sz="1000" b="0" i="0" u="none" strike="noStrike" cap="none" dirty="0">
                <a:solidFill>
                  <a:srgbClr val="00A6DE"/>
                </a:solidFill>
                <a:latin typeface="Calibri"/>
                <a:ea typeface="Calibri"/>
                <a:cs typeface="Calibri"/>
                <a:sym typeface="Calibri"/>
              </a:rPr>
              <a:t>Desarrollo de Aplicaciones Web</a:t>
            </a:r>
            <a:endParaRPr sz="1000" b="0" i="0" u="none" strike="noStrike" cap="none" dirty="0">
              <a:solidFill>
                <a:srgbClr val="00A6D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agenda2030lac.org/es/ods/4-educacion-de-calidad" TargetMode="External"/><Relationship Id="rId7" Type="http://schemas.openxmlformats.org/officeDocument/2006/relationships/hyperlink" Target="https://sep.puebla.gob.mx/index.php/comunicados/content/sistema-de-gestion-de-la-calid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b.mx/imjuve/articulos/ods-4-educacion-de-calidad?idiom=es" TargetMode="External"/><Relationship Id="rId5" Type="http://schemas.openxmlformats.org/officeDocument/2006/relationships/hyperlink" Target="https://www.scielo.org.mx/scielo.php?script=sci_arttext&amp;amp;pid=S1405-66662008000300010" TargetMode="External"/><Relationship Id="rId4" Type="http://schemas.openxmlformats.org/officeDocument/2006/relationships/hyperlink" Target="https://cuentame.inegi.org.mx/monografias/informacion/pue/poblacion/educacion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6198779" y="5886477"/>
            <a:ext cx="5858539" cy="71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ES" dirty="0"/>
              <a:t>“Análisis y Diseño”</a:t>
            </a:r>
            <a:endParaRPr dirty="0"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"/>
          </p:nvPr>
        </p:nvSpPr>
        <p:spPr>
          <a:xfrm>
            <a:off x="6198779" y="4914954"/>
            <a:ext cx="5858538" cy="71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i="1" dirty="0"/>
              <a:t>“Observatorio Escolar Puebla”</a:t>
            </a:r>
            <a:endParaRPr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046B11E4-9332-80CC-B44A-2D847E621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>
            <a:extLst>
              <a:ext uri="{FF2B5EF4-FFF2-40B4-BE49-F238E27FC236}">
                <a16:creationId xmlns:a16="http://schemas.microsoft.com/office/drawing/2014/main" id="{80C0C1C5-5D1E-D26C-3B5F-8E296E3928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Diseño</a:t>
            </a:r>
            <a:endParaRPr dirty="0"/>
          </a:p>
        </p:txBody>
      </p:sp>
      <p:sp>
        <p:nvSpPr>
          <p:cNvPr id="190" name="Google Shape;190;p22">
            <a:extLst>
              <a:ext uri="{FF2B5EF4-FFF2-40B4-BE49-F238E27FC236}">
                <a16:creationId xmlns:a16="http://schemas.microsoft.com/office/drawing/2014/main" id="{944B4FA1-CF03-AFDB-78B3-18293070462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FCC-BUAP</a:t>
            </a:r>
            <a:endParaRPr/>
          </a:p>
        </p:txBody>
      </p:sp>
      <p:sp>
        <p:nvSpPr>
          <p:cNvPr id="191" name="Google Shape;191;p22">
            <a:extLst>
              <a:ext uri="{FF2B5EF4-FFF2-40B4-BE49-F238E27FC236}">
                <a16:creationId xmlns:a16="http://schemas.microsoft.com/office/drawing/2014/main" id="{60937903-1B66-249A-B6C2-20C92A64D9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sp>
        <p:nvSpPr>
          <p:cNvPr id="192" name="Google Shape;192;p22">
            <a:extLst>
              <a:ext uri="{FF2B5EF4-FFF2-40B4-BE49-F238E27FC236}">
                <a16:creationId xmlns:a16="http://schemas.microsoft.com/office/drawing/2014/main" id="{DA3F71E8-B72F-4579-0692-E59ABD716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862284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i="1" dirty="0">
                <a:solidFill>
                  <a:srgbClr val="434343"/>
                </a:solidFill>
              </a:rPr>
              <a:t>Diagrama Entidad Relación de la Base de Datos (Simplificado):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43434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FCD724-C6B6-4EC7-2FD8-12AA7F5A8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71913"/>
            <a:ext cx="1185676" cy="9495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D3638C-C7F9-8529-DB7A-24143ED9C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564" y="1226044"/>
            <a:ext cx="6559161" cy="51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0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38200" y="16844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Reunión del equipo (evidencia)</a:t>
            </a:r>
            <a:endParaRPr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FCC-BUAP</a:t>
            </a:r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3DF801-8BAE-2B25-DFC6-D177FAFBB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71913"/>
            <a:ext cx="1185676" cy="949537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70F5267F-EBB1-7B7F-3596-84898A887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621EB1C-D92E-A5A5-3F0E-50FD6D51B2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95C06DB-1E7F-0481-3BB3-32E03023C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267" y="1268905"/>
            <a:ext cx="7574666" cy="47282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Descripción General del ODS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FCC-BUAP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838200" y="142071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i="1" dirty="0">
                <a:solidFill>
                  <a:srgbClr val="434343"/>
                </a:solidFill>
              </a:rPr>
              <a:t>Nombre del ODS: </a:t>
            </a:r>
            <a:r>
              <a:rPr lang="es-ES" sz="1900" b="1" i="1" dirty="0">
                <a:solidFill>
                  <a:srgbClr val="434343"/>
                </a:solidFill>
              </a:rPr>
              <a:t>Educación de Calidad.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 i="1" dirty="0">
                <a:solidFill>
                  <a:srgbClr val="434343"/>
                </a:solidFill>
              </a:rPr>
              <a:t>Descripción: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i="1" dirty="0">
                <a:solidFill>
                  <a:srgbClr val="434343"/>
                </a:solidFill>
              </a:rPr>
              <a:t>El acceso a una educación de calidad enfrenta desafíos significativos a nivel mundial. Antes del 2020 el progreso ya era insuficiente, con la crisis sanitaria generada por el COVID-19 este problema no hizo más que acrecentarse, causando pérdidas de aprendizaje en 4 de cada 5 países.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i="1" dirty="0">
                <a:solidFill>
                  <a:srgbClr val="434343"/>
                </a:solidFill>
              </a:rPr>
              <a:t>Se estima que, sin medidas urgentes, para 2030 unos 84 millones de niños y jóvenes no asistirán a la escuela y alrededor de 300 millones carecerán de habilidades básicas en aritmética y alfabetización necesarias para su desarrollo personal y profesional.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i="1" dirty="0">
                <a:solidFill>
                  <a:srgbClr val="434343"/>
                </a:solidFill>
              </a:rPr>
              <a:t>Para abordar este problema, es esencial priorizar la financiación educativa, mejorar la infraestructura escolar, aumentar el acceso a tecnologías digitales y asegurar que la educación sea accesible a los grupos más vulnerables.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900" i="1" dirty="0">
              <a:solidFill>
                <a:srgbClr val="43434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D508B6-337B-3B51-9B1D-39B484321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71913"/>
            <a:ext cx="1185676" cy="9495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0E63D668-6F97-6C15-C272-98623188F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>
            <a:extLst>
              <a:ext uri="{FF2B5EF4-FFF2-40B4-BE49-F238E27FC236}">
                <a16:creationId xmlns:a16="http://schemas.microsoft.com/office/drawing/2014/main" id="{A3B1EF44-6E78-ED17-740A-8ABBF4576F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Selección del Contexto del ODS</a:t>
            </a:r>
            <a:endParaRPr dirty="0"/>
          </a:p>
        </p:txBody>
      </p:sp>
      <p:sp>
        <p:nvSpPr>
          <p:cNvPr id="190" name="Google Shape;190;p22">
            <a:extLst>
              <a:ext uri="{FF2B5EF4-FFF2-40B4-BE49-F238E27FC236}">
                <a16:creationId xmlns:a16="http://schemas.microsoft.com/office/drawing/2014/main" id="{BEFBAB9B-3DED-1908-9EE1-F2BB87A1E7C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FCC-BUAP</a:t>
            </a:r>
            <a:endParaRPr/>
          </a:p>
        </p:txBody>
      </p:sp>
      <p:sp>
        <p:nvSpPr>
          <p:cNvPr id="191" name="Google Shape;191;p22">
            <a:extLst>
              <a:ext uri="{FF2B5EF4-FFF2-40B4-BE49-F238E27FC236}">
                <a16:creationId xmlns:a16="http://schemas.microsoft.com/office/drawing/2014/main" id="{85814906-BD21-37EC-55E7-CF3F58E9F4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192" name="Google Shape;192;p22">
            <a:extLst>
              <a:ext uri="{FF2B5EF4-FFF2-40B4-BE49-F238E27FC236}">
                <a16:creationId xmlns:a16="http://schemas.microsoft.com/office/drawing/2014/main" id="{7D5E4780-83BD-876E-431D-C41B503FDB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916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i="1" dirty="0">
                <a:solidFill>
                  <a:srgbClr val="434343"/>
                </a:solidFill>
              </a:rPr>
              <a:t>Contexto (nacional, estatal, regional): Escuelas de educación básica en la ciudad de Puebla (con escalabilidad a todos los municipios del estado).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i="1" dirty="0">
                <a:solidFill>
                  <a:srgbClr val="434343"/>
                </a:solidFill>
              </a:rPr>
              <a:t>Justificación: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900" i="1" dirty="0">
                <a:solidFill>
                  <a:srgbClr val="434343"/>
                </a:solidFill>
              </a:rPr>
              <a:t>En la ciudad de Puebla, aunque existen avances significativos en el acceso a la educación, persisten desigualdades que afectan principalmente a comunidades vulnerables, como zonas rurales y colonias marginadas. Según indicadores locales, los estudiantes de estas áreas enfrentan limitaciones relacionadas con el abandono escolar, la falta de infraestructura adecuada y un acceso desigual a tecnologías necesarias para el aprendizaje en la era digital, realizar el </a:t>
            </a:r>
            <a:r>
              <a:rPr lang="es-ES" sz="1900" i="1" dirty="0">
                <a:solidFill>
                  <a:srgbClr val="434343"/>
                </a:solidFill>
              </a:rPr>
              <a:t>proyecto bajo este contexto busca contribuir a reducir estas desigualdades identificando las zonas y problemas específicos para combatirlos de manera directa.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900" i="1" dirty="0">
                <a:solidFill>
                  <a:srgbClr val="434343"/>
                </a:solidFill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i="1" dirty="0">
              <a:solidFill>
                <a:srgbClr val="434343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2262FA0-7C87-B735-A601-193E248A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71913"/>
            <a:ext cx="1185676" cy="9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6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1F755FA1-7399-BB7E-92AE-38A320389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>
            <a:extLst>
              <a:ext uri="{FF2B5EF4-FFF2-40B4-BE49-F238E27FC236}">
                <a16:creationId xmlns:a16="http://schemas.microsoft.com/office/drawing/2014/main" id="{1A45FE88-C2F7-8535-F3B0-BB3F98614F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267" y="18697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Propósito del Proyecto (aplicación Web)</a:t>
            </a:r>
            <a:endParaRPr dirty="0"/>
          </a:p>
        </p:txBody>
      </p:sp>
      <p:sp>
        <p:nvSpPr>
          <p:cNvPr id="190" name="Google Shape;190;p22">
            <a:extLst>
              <a:ext uri="{FF2B5EF4-FFF2-40B4-BE49-F238E27FC236}">
                <a16:creationId xmlns:a16="http://schemas.microsoft.com/office/drawing/2014/main" id="{B93EEC2B-5C1A-5ECB-FBAE-2BBE8BAE8A7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FCC-BUAP</a:t>
            </a:r>
            <a:endParaRPr/>
          </a:p>
        </p:txBody>
      </p:sp>
      <p:sp>
        <p:nvSpPr>
          <p:cNvPr id="191" name="Google Shape;191;p22">
            <a:extLst>
              <a:ext uri="{FF2B5EF4-FFF2-40B4-BE49-F238E27FC236}">
                <a16:creationId xmlns:a16="http://schemas.microsoft.com/office/drawing/2014/main" id="{43A1C47E-F6DF-6FF6-E656-C2E06F4FD7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192" name="Google Shape;192;p22">
            <a:extLst>
              <a:ext uri="{FF2B5EF4-FFF2-40B4-BE49-F238E27FC236}">
                <a16:creationId xmlns:a16="http://schemas.microsoft.com/office/drawing/2014/main" id="{D08F5AE9-A0C6-E48B-A964-E96340550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8878" y="1305816"/>
            <a:ext cx="7552481" cy="293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i="1" dirty="0">
                <a:solidFill>
                  <a:srgbClr val="434343"/>
                </a:solidFill>
              </a:rPr>
              <a:t>Este proyecto propone 3 ejes para poder medir la calidad de la educación: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900" i="1" dirty="0">
                <a:solidFill>
                  <a:srgbClr val="434343"/>
                </a:solidFill>
              </a:rPr>
              <a:t>Infraestructura Escolar: Si las instalaciones cuentas con lo necesario para cubrir las necesidades de alumnos y maestros.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900" i="1" dirty="0">
                <a:solidFill>
                  <a:srgbClr val="434343"/>
                </a:solidFill>
              </a:rPr>
              <a:t>Barreras de Acceso: Que tanta dificultad tiene los alumnos para poder desplazarse a la escuela, su situación económica, la seguridad, etc.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900" i="1" dirty="0">
                <a:solidFill>
                  <a:srgbClr val="434343"/>
                </a:solidFill>
              </a:rPr>
              <a:t>Rezago Educativo: Saber si los alumnos tienen los conocimientos y habilidades propios de su nivel.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i="1" dirty="0">
                <a:solidFill>
                  <a:srgbClr val="434343"/>
                </a:solidFill>
              </a:rPr>
              <a:t>Se propone entonces crear una aplicación web para recolectar información de diversas escuelas, posteriormente medir la calidad de educación.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41517CD-AB7F-2F36-5682-1E646164B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71913"/>
            <a:ext cx="1185676" cy="9495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10D40F2-7FA9-E972-70D3-918358573041}"/>
              </a:ext>
            </a:extLst>
          </p:cNvPr>
          <p:cNvSpPr txBox="1"/>
          <p:nvPr/>
        </p:nvSpPr>
        <p:spPr>
          <a:xfrm>
            <a:off x="8134450" y="3654015"/>
            <a:ext cx="1374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Infraestructura Escolar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1803F60-BE66-BED1-9049-69ADC7BCBDD1}"/>
              </a:ext>
            </a:extLst>
          </p:cNvPr>
          <p:cNvSpPr txBox="1"/>
          <p:nvPr/>
        </p:nvSpPr>
        <p:spPr>
          <a:xfrm>
            <a:off x="10274443" y="3671666"/>
            <a:ext cx="1374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Barreras de Acceso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60F0503C-527B-B103-C80E-8696FF1FC2B9}"/>
              </a:ext>
            </a:extLst>
          </p:cNvPr>
          <p:cNvSpPr/>
          <p:nvPr/>
        </p:nvSpPr>
        <p:spPr>
          <a:xfrm>
            <a:off x="8877863" y="1680342"/>
            <a:ext cx="2178393" cy="187452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Educación de Calidad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A389D36-E8FA-4F5F-2CBF-2C78D322507E}"/>
              </a:ext>
            </a:extLst>
          </p:cNvPr>
          <p:cNvSpPr/>
          <p:nvPr/>
        </p:nvSpPr>
        <p:spPr>
          <a:xfrm>
            <a:off x="9811611" y="1595462"/>
            <a:ext cx="310896" cy="27078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7CE6603-14CA-510D-3465-8023B8E57C37}"/>
              </a:ext>
            </a:extLst>
          </p:cNvPr>
          <p:cNvSpPr/>
          <p:nvPr/>
        </p:nvSpPr>
        <p:spPr>
          <a:xfrm>
            <a:off x="8722415" y="3438395"/>
            <a:ext cx="310896" cy="27078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09E6E03-599F-B1A8-624A-90586379A682}"/>
              </a:ext>
            </a:extLst>
          </p:cNvPr>
          <p:cNvSpPr/>
          <p:nvPr/>
        </p:nvSpPr>
        <p:spPr>
          <a:xfrm>
            <a:off x="10806319" y="3379694"/>
            <a:ext cx="310896" cy="2707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091D27-4F85-3C4C-E462-29AE6DA96841}"/>
              </a:ext>
            </a:extLst>
          </p:cNvPr>
          <p:cNvSpPr txBox="1"/>
          <p:nvPr/>
        </p:nvSpPr>
        <p:spPr>
          <a:xfrm>
            <a:off x="9313263" y="1107546"/>
            <a:ext cx="130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Rezago Educativo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A2089E-C4E4-3575-AC1D-CDB619007A3A}"/>
              </a:ext>
            </a:extLst>
          </p:cNvPr>
          <p:cNvSpPr txBox="1"/>
          <p:nvPr/>
        </p:nvSpPr>
        <p:spPr>
          <a:xfrm>
            <a:off x="438878" y="4005362"/>
            <a:ext cx="10875919" cy="200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900" i="1" dirty="0">
                <a:solidFill>
                  <a:srgbClr val="43434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aplicación propuesta tiene los siguientes objetivos: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900" i="1" dirty="0">
              <a:solidFill>
                <a:srgbClr val="43434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900" i="1" dirty="0">
                <a:solidFill>
                  <a:srgbClr val="43434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Brindar a los encuestadores una herramienta sencilla de amplia disponibilidad  para realizar su trabajo de campo.</a:t>
            </a:r>
          </a:p>
          <a:p>
            <a:pPr marL="6858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900" i="1" dirty="0">
                <a:solidFill>
                  <a:srgbClr val="43434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Poder visualizar de manera rápida los focos rojos en la educación de los alumnos según su posición geográfica y nivel educativo.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503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64418BA8-998A-0F90-6E5A-C739F2609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>
            <a:extLst>
              <a:ext uri="{FF2B5EF4-FFF2-40B4-BE49-F238E27FC236}">
                <a16:creationId xmlns:a16="http://schemas.microsoft.com/office/drawing/2014/main" id="{E8CF7D02-EA29-4315-99C2-EA109802F2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Fuentes o Referencias</a:t>
            </a:r>
            <a:endParaRPr dirty="0"/>
          </a:p>
        </p:txBody>
      </p:sp>
      <p:sp>
        <p:nvSpPr>
          <p:cNvPr id="190" name="Google Shape;190;p22">
            <a:extLst>
              <a:ext uri="{FF2B5EF4-FFF2-40B4-BE49-F238E27FC236}">
                <a16:creationId xmlns:a16="http://schemas.microsoft.com/office/drawing/2014/main" id="{6598204A-2799-A000-9C2E-C2C129CA387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FCC-BUAP</a:t>
            </a:r>
            <a:endParaRPr/>
          </a:p>
        </p:txBody>
      </p:sp>
      <p:sp>
        <p:nvSpPr>
          <p:cNvPr id="191" name="Google Shape;191;p22">
            <a:extLst>
              <a:ext uri="{FF2B5EF4-FFF2-40B4-BE49-F238E27FC236}">
                <a16:creationId xmlns:a16="http://schemas.microsoft.com/office/drawing/2014/main" id="{2FD066AF-48D7-340E-1A4B-7B41E268C8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192" name="Google Shape;192;p22">
            <a:extLst>
              <a:ext uri="{FF2B5EF4-FFF2-40B4-BE49-F238E27FC236}">
                <a16:creationId xmlns:a16="http://schemas.microsoft.com/office/drawing/2014/main" id="{13526814-CFD1-266E-FDCD-981CEA133F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10515600" cy="4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MX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4. educación de calidad | agenda 2030 en américa latina y el caribe</a:t>
            </a: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(s.f.). Inicio | Agenda 2030 en América Latina y el Caribe. 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https://agenda2030lac.org/es/ods/4-educacion-de-calidad</a:t>
            </a:r>
            <a:endParaRPr lang="es-MX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es-MX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Educación. Puebla</a:t>
            </a: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(s.f.). Bienvenidos a Cuéntame de México. 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4"/>
              </a:rPr>
              <a:t>https://cuentame.inegi.org.mx/monografias/informacion/pue/poblacion/educacion.aspx</a:t>
            </a:r>
            <a:endParaRPr lang="es-MX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es-MX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Evaluación del Programa Escuelas de Calidad en el estado de Puebla: Resultados sobre logro educativo</a:t>
            </a: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(s.f.). SciELO - </a:t>
            </a:r>
            <a:r>
              <a:rPr lang="es-MX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Scientific</a:t>
            </a: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Electronic Library Online. 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5"/>
              </a:rPr>
              <a:t>https://www.scielo.org.mx/scielo.php?script=sci_arttext&amp;amp;pid=S1405-66662008000300010</a:t>
            </a:r>
            <a:endParaRPr lang="es-MX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es-MX" sz="18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Ods</a:t>
            </a:r>
            <a:r>
              <a:rPr lang="es-MX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4. educación de calidad</a:t>
            </a: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(s.f.). gob.mx. 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6"/>
              </a:rPr>
              <a:t>https://www.gob.mx/imjuve/articulos/ods-4-educacion-de-calidad?idiom=es</a:t>
            </a:r>
            <a:endParaRPr lang="es-MX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es-MX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Sistema de gestión de la calidad</a:t>
            </a: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(2019). https://sep.puebla.gob.mx. 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7"/>
              </a:rPr>
              <a:t>https://sep.puebla.gob.mx/index.php/comunicados/content/sistema-de-gestion-de-la-calidad</a:t>
            </a:r>
            <a:endParaRPr lang="es-MX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i="1" dirty="0">
              <a:solidFill>
                <a:srgbClr val="434343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D1A7121-8155-9181-8FB8-21E91111B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5771913"/>
            <a:ext cx="1185676" cy="9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3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54396841-F86E-2976-1937-46C3C57D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>
            <a:extLst>
              <a:ext uri="{FF2B5EF4-FFF2-40B4-BE49-F238E27FC236}">
                <a16:creationId xmlns:a16="http://schemas.microsoft.com/office/drawing/2014/main" id="{B331D0C3-8647-1E01-E463-AD448A21F5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Imagen representativa</a:t>
            </a:r>
            <a:endParaRPr dirty="0"/>
          </a:p>
        </p:txBody>
      </p:sp>
      <p:sp>
        <p:nvSpPr>
          <p:cNvPr id="190" name="Google Shape;190;p22">
            <a:extLst>
              <a:ext uri="{FF2B5EF4-FFF2-40B4-BE49-F238E27FC236}">
                <a16:creationId xmlns:a16="http://schemas.microsoft.com/office/drawing/2014/main" id="{69E05F30-A7D1-CB91-5E38-84403701707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FCC-BUAP</a:t>
            </a:r>
            <a:endParaRPr/>
          </a:p>
        </p:txBody>
      </p:sp>
      <p:sp>
        <p:nvSpPr>
          <p:cNvPr id="191" name="Google Shape;191;p22">
            <a:extLst>
              <a:ext uri="{FF2B5EF4-FFF2-40B4-BE49-F238E27FC236}">
                <a16:creationId xmlns:a16="http://schemas.microsoft.com/office/drawing/2014/main" id="{B7F7D3D1-13BE-0912-6EC4-B2B568AE2C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12CA52-5379-CB54-D56A-99D4B36E4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71913"/>
            <a:ext cx="1185676" cy="94953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3A7D880-05B9-C21C-1454-661326F93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647" y="1312642"/>
            <a:ext cx="7148706" cy="47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8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0E63D668-6F97-6C15-C272-98623188F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>
            <a:extLst>
              <a:ext uri="{FF2B5EF4-FFF2-40B4-BE49-F238E27FC236}">
                <a16:creationId xmlns:a16="http://schemas.microsoft.com/office/drawing/2014/main" id="{A3B1EF44-6E78-ED17-740A-8ABBF4576F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Requerimientos</a:t>
            </a:r>
            <a:endParaRPr dirty="0"/>
          </a:p>
        </p:txBody>
      </p:sp>
      <p:sp>
        <p:nvSpPr>
          <p:cNvPr id="190" name="Google Shape;190;p22">
            <a:extLst>
              <a:ext uri="{FF2B5EF4-FFF2-40B4-BE49-F238E27FC236}">
                <a16:creationId xmlns:a16="http://schemas.microsoft.com/office/drawing/2014/main" id="{BEFBAB9B-3DED-1908-9EE1-F2BB87A1E7C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FCC-BUAP</a:t>
            </a:r>
            <a:endParaRPr/>
          </a:p>
        </p:txBody>
      </p:sp>
      <p:sp>
        <p:nvSpPr>
          <p:cNvPr id="191" name="Google Shape;191;p22">
            <a:extLst>
              <a:ext uri="{FF2B5EF4-FFF2-40B4-BE49-F238E27FC236}">
                <a16:creationId xmlns:a16="http://schemas.microsoft.com/office/drawing/2014/main" id="{85814906-BD21-37EC-55E7-CF3F58E9F4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192" name="Google Shape;192;p22">
            <a:extLst>
              <a:ext uri="{FF2B5EF4-FFF2-40B4-BE49-F238E27FC236}">
                <a16:creationId xmlns:a16="http://schemas.microsoft.com/office/drawing/2014/main" id="{7D5E4780-83BD-876E-431D-C41B503FDB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63551"/>
            <a:ext cx="10515600" cy="52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i="1" dirty="0">
                <a:solidFill>
                  <a:srgbClr val="434343"/>
                </a:solidFill>
              </a:rPr>
              <a:t>Diagrama UML de Casos de Uso:</a:t>
            </a:r>
            <a:endParaRPr sz="1900" i="1" dirty="0">
              <a:solidFill>
                <a:srgbClr val="43434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2F5F36-7ADC-92CA-547A-C364C487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71913"/>
            <a:ext cx="1185676" cy="949537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ED25EB1A-4C33-7655-429A-94AE7959FB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861F23-1057-4D8B-825D-298676B8D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425" y="1642037"/>
            <a:ext cx="9759950" cy="440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3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4A3CBD99-FD3F-CD7B-4EF7-220E6AAD4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>
            <a:extLst>
              <a:ext uri="{FF2B5EF4-FFF2-40B4-BE49-F238E27FC236}">
                <a16:creationId xmlns:a16="http://schemas.microsoft.com/office/drawing/2014/main" id="{63508640-8B20-4F10-5FD8-03B7946750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Análisis</a:t>
            </a:r>
            <a:endParaRPr dirty="0"/>
          </a:p>
        </p:txBody>
      </p:sp>
      <p:sp>
        <p:nvSpPr>
          <p:cNvPr id="190" name="Google Shape;190;p22">
            <a:extLst>
              <a:ext uri="{FF2B5EF4-FFF2-40B4-BE49-F238E27FC236}">
                <a16:creationId xmlns:a16="http://schemas.microsoft.com/office/drawing/2014/main" id="{69BB6958-F622-BD87-4388-0D46DBDDD45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FCC-BUAP</a:t>
            </a:r>
            <a:endParaRPr/>
          </a:p>
        </p:txBody>
      </p:sp>
      <p:sp>
        <p:nvSpPr>
          <p:cNvPr id="191" name="Google Shape;191;p22">
            <a:extLst>
              <a:ext uri="{FF2B5EF4-FFF2-40B4-BE49-F238E27FC236}">
                <a16:creationId xmlns:a16="http://schemas.microsoft.com/office/drawing/2014/main" id="{DE152149-F4A7-D701-702F-D0D6713CAE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sp>
        <p:nvSpPr>
          <p:cNvPr id="192" name="Google Shape;192;p22">
            <a:extLst>
              <a:ext uri="{FF2B5EF4-FFF2-40B4-BE49-F238E27FC236}">
                <a16:creationId xmlns:a16="http://schemas.microsoft.com/office/drawing/2014/main" id="{E339C3CE-1E30-916B-6999-85CC2E41FA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i="1" dirty="0">
                <a:solidFill>
                  <a:srgbClr val="434343"/>
                </a:solidFill>
              </a:rPr>
              <a:t>Diagrama UML de Componentes:</a:t>
            </a:r>
            <a:endParaRPr sz="1900" i="1" dirty="0">
              <a:solidFill>
                <a:srgbClr val="434343"/>
              </a:solidFill>
            </a:endParaRPr>
          </a:p>
        </p:txBody>
      </p:sp>
      <p:pic>
        <p:nvPicPr>
          <p:cNvPr id="2" name="Google Shape;110;p14">
            <a:extLst>
              <a:ext uri="{FF2B5EF4-FFF2-40B4-BE49-F238E27FC236}">
                <a16:creationId xmlns:a16="http://schemas.microsoft.com/office/drawing/2014/main" id="{D6F809A3-2077-A2A8-2E22-D9702E69BF4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200" y="2900188"/>
            <a:ext cx="2169600" cy="1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56D0DAB-886D-0906-64BF-18B6DCB8A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771913"/>
            <a:ext cx="1185676" cy="9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B7092151-050F-0D9D-6184-7BA5F3FDD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>
            <a:extLst>
              <a:ext uri="{FF2B5EF4-FFF2-40B4-BE49-F238E27FC236}">
                <a16:creationId xmlns:a16="http://schemas.microsoft.com/office/drawing/2014/main" id="{31F24436-BFE2-FBBC-1060-9EEB136B73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Diseño</a:t>
            </a:r>
            <a:endParaRPr dirty="0"/>
          </a:p>
        </p:txBody>
      </p:sp>
      <p:sp>
        <p:nvSpPr>
          <p:cNvPr id="190" name="Google Shape;190;p22">
            <a:extLst>
              <a:ext uri="{FF2B5EF4-FFF2-40B4-BE49-F238E27FC236}">
                <a16:creationId xmlns:a16="http://schemas.microsoft.com/office/drawing/2014/main" id="{7D16BB5E-8509-00C4-19A9-2D3A3A2584E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FCC-BUAP</a:t>
            </a:r>
            <a:endParaRPr/>
          </a:p>
        </p:txBody>
      </p:sp>
      <p:sp>
        <p:nvSpPr>
          <p:cNvPr id="191" name="Google Shape;191;p22">
            <a:extLst>
              <a:ext uri="{FF2B5EF4-FFF2-40B4-BE49-F238E27FC236}">
                <a16:creationId xmlns:a16="http://schemas.microsoft.com/office/drawing/2014/main" id="{E42C7438-05F6-9CD7-9441-DC475BDD62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192" name="Google Shape;192;p22">
            <a:extLst>
              <a:ext uri="{FF2B5EF4-FFF2-40B4-BE49-F238E27FC236}">
                <a16:creationId xmlns:a16="http://schemas.microsoft.com/office/drawing/2014/main" id="{69BCDDE3-A2EC-470F-4433-396EB5A7E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420713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i="1" dirty="0">
                <a:solidFill>
                  <a:srgbClr val="434343"/>
                </a:solidFill>
              </a:rPr>
              <a:t>Diagrama de alambre de la aplicación Web: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900" i="1" dirty="0">
              <a:solidFill>
                <a:srgbClr val="434343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43434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53E05D-E058-BBE0-1CD9-296332A18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71913"/>
            <a:ext cx="1185676" cy="94953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EFC6A81-09BD-1B5C-78EA-36E5032B9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534" y="1690825"/>
            <a:ext cx="6098931" cy="42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4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723</Words>
  <Application>Microsoft Office PowerPoint</Application>
  <PresentationFormat>Panorámica</PresentationFormat>
  <Paragraphs>123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Tema de Office</vt:lpstr>
      <vt:lpstr>“Análisis y Diseño”</vt:lpstr>
      <vt:lpstr>Descripción General del ODS</vt:lpstr>
      <vt:lpstr>Selección del Contexto del ODS</vt:lpstr>
      <vt:lpstr>Propósito del Proyecto (aplicación Web)</vt:lpstr>
      <vt:lpstr>Fuentes o Referencias</vt:lpstr>
      <vt:lpstr>Imagen representativa</vt:lpstr>
      <vt:lpstr>Requerimientos</vt:lpstr>
      <vt:lpstr>Análisis</vt:lpstr>
      <vt:lpstr>Diseño</vt:lpstr>
      <vt:lpstr>Diseño</vt:lpstr>
      <vt:lpstr>Reunión del equipo (evidencia)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Juan Pablo Hernandez Flores</dc:creator>
  <cp:lastModifiedBy>Juan Pablo Hernandez Flores</cp:lastModifiedBy>
  <cp:revision>12</cp:revision>
  <dcterms:modified xsi:type="dcterms:W3CDTF">2024-11-20T19:36:18Z</dcterms:modified>
</cp:coreProperties>
</file>